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8" r:id="rId2"/>
    <p:sldId id="256" r:id="rId3"/>
    <p:sldId id="259" r:id="rId4"/>
    <p:sldId id="260" r:id="rId5"/>
    <p:sldId id="261" r:id="rId6"/>
    <p:sldId id="262" r:id="rId7"/>
    <p:sldId id="263" r:id="rId8"/>
    <p:sldId id="265" r:id="rId9"/>
    <p:sldId id="267" r:id="rId10"/>
    <p:sldId id="268" r:id="rId11"/>
    <p:sldId id="269" r:id="rId12"/>
    <p:sldId id="271" r:id="rId13"/>
    <p:sldId id="275" r:id="rId14"/>
    <p:sldId id="272" r:id="rId15"/>
    <p:sldId id="278" r:id="rId16"/>
    <p:sldId id="276" r:id="rId17"/>
    <p:sldId id="277" r:id="rId18"/>
    <p:sldId id="273" r:id="rId19"/>
    <p:sldId id="274" r:id="rId20"/>
    <p:sldId id="270" r:id="rId21"/>
    <p:sldId id="279" r:id="rId22"/>
    <p:sldId id="280" r:id="rId23"/>
    <p:sldId id="281" r:id="rId24"/>
    <p:sldId id="282" r:id="rId25"/>
    <p:sldId id="283" r:id="rId26"/>
    <p:sldId id="284" r:id="rId27"/>
    <p:sldId id="2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1"/>
    <p:restoredTop sz="94649"/>
  </p:normalViewPr>
  <p:slideViewPr>
    <p:cSldViewPr snapToGrid="0">
      <p:cViewPr>
        <p:scale>
          <a:sx n="92" d="100"/>
          <a:sy n="92" d="100"/>
        </p:scale>
        <p:origin x="784"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B126E-F133-F645-96CD-6729074C3B7C}" type="datetimeFigureOut">
              <a:rPr lang="en-US" smtClean="0"/>
              <a:t>10/17/24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81952-618B-454D-B1F9-1DF1C964E9E3}" type="slidenum">
              <a:rPr lang="en-US" smtClean="0"/>
              <a:t>‹#›</a:t>
            </a:fld>
            <a:endParaRPr lang="en-US"/>
          </a:p>
        </p:txBody>
      </p:sp>
    </p:spTree>
    <p:extLst>
      <p:ext uri="{BB962C8B-B14F-4D97-AF65-F5344CB8AC3E}">
        <p14:creationId xmlns:p14="http://schemas.microsoft.com/office/powerpoint/2010/main" val="4152060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7717/peerj.1631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www.nibb.ac.jp</a:t>
            </a:r>
            <a:r>
              <a:rPr lang="en-US" dirty="0"/>
              <a:t>/</a:t>
            </a:r>
            <a:r>
              <a:rPr lang="en-US" dirty="0" err="1"/>
              <a:t>en</a:t>
            </a:r>
            <a:r>
              <a:rPr lang="en-US" dirty="0"/>
              <a:t>/pressroom/news/2020/10/19.html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www.instagram.com</a:t>
            </a:r>
            <a:r>
              <a:rPr lang="en-US" dirty="0"/>
              <a:t>/</a:t>
            </a:r>
            <a:r>
              <a:rPr lang="en-US" dirty="0" err="1"/>
              <a:t>coralgardeners</a:t>
            </a:r>
            <a:r>
              <a:rPr lang="en-US" dirty="0"/>
              <a:t>/p/CpBuYbQP3B6/</a:t>
            </a:r>
          </a:p>
        </p:txBody>
      </p:sp>
      <p:sp>
        <p:nvSpPr>
          <p:cNvPr id="4" name="Slide Number Placeholder 3"/>
          <p:cNvSpPr>
            <a:spLocks noGrp="1"/>
          </p:cNvSpPr>
          <p:nvPr>
            <p:ph type="sldNum" sz="quarter" idx="5"/>
          </p:nvPr>
        </p:nvSpPr>
        <p:spPr/>
        <p:txBody>
          <a:bodyPr/>
          <a:lstStyle/>
          <a:p>
            <a:fld id="{59E81952-618B-454D-B1F9-1DF1C964E9E3}" type="slidenum">
              <a:rPr lang="en-US" smtClean="0"/>
              <a:t>14</a:t>
            </a:fld>
            <a:endParaRPr lang="en-US"/>
          </a:p>
        </p:txBody>
      </p:sp>
    </p:spTree>
    <p:extLst>
      <p:ext uri="{BB962C8B-B14F-4D97-AF65-F5344CB8AC3E}">
        <p14:creationId xmlns:p14="http://schemas.microsoft.com/office/powerpoint/2010/main" val="390171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www.tfhmagazine.com</a:t>
            </a:r>
            <a:r>
              <a:rPr lang="en-US" dirty="0"/>
              <a:t>/articles/saltwater/fragging-</a:t>
            </a:r>
            <a:r>
              <a:rPr lang="en-US" dirty="0" err="1"/>
              <a:t>smallpolyped</a:t>
            </a:r>
            <a:r>
              <a:rPr lang="en-US" dirty="0"/>
              <a:t>-stony-corals</a:t>
            </a:r>
          </a:p>
        </p:txBody>
      </p:sp>
      <p:sp>
        <p:nvSpPr>
          <p:cNvPr id="4" name="Slide Number Placeholder 3"/>
          <p:cNvSpPr>
            <a:spLocks noGrp="1"/>
          </p:cNvSpPr>
          <p:nvPr>
            <p:ph type="sldNum" sz="quarter" idx="5"/>
          </p:nvPr>
        </p:nvSpPr>
        <p:spPr/>
        <p:txBody>
          <a:bodyPr/>
          <a:lstStyle/>
          <a:p>
            <a:fld id="{59E81952-618B-454D-B1F9-1DF1C964E9E3}" type="slidenum">
              <a:rPr lang="en-US" smtClean="0"/>
              <a:t>15</a:t>
            </a:fld>
            <a:endParaRPr lang="en-US"/>
          </a:p>
        </p:txBody>
      </p:sp>
    </p:spTree>
    <p:extLst>
      <p:ext uri="{BB962C8B-B14F-4D97-AF65-F5344CB8AC3E}">
        <p14:creationId xmlns:p14="http://schemas.microsoft.com/office/powerpoint/2010/main" val="3548141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fragbox.ca</a:t>
            </a:r>
            <a:r>
              <a:rPr lang="en-US" dirty="0"/>
              <a:t>/blog/</a:t>
            </a:r>
          </a:p>
        </p:txBody>
      </p:sp>
      <p:sp>
        <p:nvSpPr>
          <p:cNvPr id="4" name="Slide Number Placeholder 3"/>
          <p:cNvSpPr>
            <a:spLocks noGrp="1"/>
          </p:cNvSpPr>
          <p:nvPr>
            <p:ph type="sldNum" sz="quarter" idx="5"/>
          </p:nvPr>
        </p:nvSpPr>
        <p:spPr/>
        <p:txBody>
          <a:bodyPr/>
          <a:lstStyle/>
          <a:p>
            <a:fld id="{59E81952-618B-454D-B1F9-1DF1C964E9E3}" type="slidenum">
              <a:rPr lang="en-US" smtClean="0"/>
              <a:t>16</a:t>
            </a:fld>
            <a:endParaRPr lang="en-US"/>
          </a:p>
        </p:txBody>
      </p:sp>
    </p:spTree>
    <p:extLst>
      <p:ext uri="{BB962C8B-B14F-4D97-AF65-F5344CB8AC3E}">
        <p14:creationId xmlns:p14="http://schemas.microsoft.com/office/powerpoint/2010/main" val="226267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www.blackfishmarine.co.uk</a:t>
            </a:r>
            <a:r>
              <a:rPr lang="en-US" dirty="0"/>
              <a:t>/tank-set-up/reef-tank-lighting-best-practices-for-coral-health-and-growth/</a:t>
            </a:r>
          </a:p>
        </p:txBody>
      </p:sp>
      <p:sp>
        <p:nvSpPr>
          <p:cNvPr id="4" name="Slide Number Placeholder 3"/>
          <p:cNvSpPr>
            <a:spLocks noGrp="1"/>
          </p:cNvSpPr>
          <p:nvPr>
            <p:ph type="sldNum" sz="quarter" idx="5"/>
          </p:nvPr>
        </p:nvSpPr>
        <p:spPr/>
        <p:txBody>
          <a:bodyPr/>
          <a:lstStyle/>
          <a:p>
            <a:fld id="{59E81952-618B-454D-B1F9-1DF1C964E9E3}" type="slidenum">
              <a:rPr lang="en-US" smtClean="0"/>
              <a:t>17</a:t>
            </a:fld>
            <a:endParaRPr lang="en-US"/>
          </a:p>
        </p:txBody>
      </p:sp>
    </p:spTree>
    <p:extLst>
      <p:ext uri="{BB962C8B-B14F-4D97-AF65-F5344CB8AC3E}">
        <p14:creationId xmlns:p14="http://schemas.microsoft.com/office/powerpoint/2010/main" val="3646604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anthonyskey.com</a:t>
            </a:r>
            <a:r>
              <a:rPr lang="en-US" dirty="0"/>
              <a:t>/coral-garden/</a:t>
            </a:r>
          </a:p>
          <a:p>
            <a:r>
              <a:rPr lang="en-AU" b="0" i="0" dirty="0">
                <a:solidFill>
                  <a:srgbClr val="4B4F58"/>
                </a:solidFill>
                <a:effectLst/>
                <a:latin typeface="Source Sans Pro" panose="020F0502020204030204" pitchFamily="34" charset="0"/>
              </a:rPr>
              <a:t>The Roatan Institute for Marine Sciences, in collaboration with Anthony’s Key Resort, is dedicated to preserving the precious genetic diversity of staghorn and elkhorn corals on Roatan Island. Through this coral nursery and reef restoration program, the institute and resort work tirelessly to rejuvenate the island’s shallow reefs.</a:t>
            </a:r>
            <a:endParaRPr lang="en-US" dirty="0"/>
          </a:p>
        </p:txBody>
      </p:sp>
      <p:sp>
        <p:nvSpPr>
          <p:cNvPr id="4" name="Slide Number Placeholder 3"/>
          <p:cNvSpPr>
            <a:spLocks noGrp="1"/>
          </p:cNvSpPr>
          <p:nvPr>
            <p:ph type="sldNum" sz="quarter" idx="5"/>
          </p:nvPr>
        </p:nvSpPr>
        <p:spPr/>
        <p:txBody>
          <a:bodyPr/>
          <a:lstStyle/>
          <a:p>
            <a:fld id="{59E81952-618B-454D-B1F9-1DF1C964E9E3}" type="slidenum">
              <a:rPr lang="en-US" smtClean="0"/>
              <a:t>18</a:t>
            </a:fld>
            <a:endParaRPr lang="en-US"/>
          </a:p>
        </p:txBody>
      </p:sp>
    </p:spTree>
    <p:extLst>
      <p:ext uri="{BB962C8B-B14F-4D97-AF65-F5344CB8AC3E}">
        <p14:creationId xmlns:p14="http://schemas.microsoft.com/office/powerpoint/2010/main" val="180182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www.algaebarn.com</a:t>
            </a:r>
            <a:r>
              <a:rPr lang="en-US" dirty="0"/>
              <a:t>/blog/beginners/conservation-week-frags/</a:t>
            </a:r>
          </a:p>
        </p:txBody>
      </p:sp>
      <p:sp>
        <p:nvSpPr>
          <p:cNvPr id="4" name="Slide Number Placeholder 3"/>
          <p:cNvSpPr>
            <a:spLocks noGrp="1"/>
          </p:cNvSpPr>
          <p:nvPr>
            <p:ph type="sldNum" sz="quarter" idx="5"/>
          </p:nvPr>
        </p:nvSpPr>
        <p:spPr/>
        <p:txBody>
          <a:bodyPr/>
          <a:lstStyle/>
          <a:p>
            <a:fld id="{59E81952-618B-454D-B1F9-1DF1C964E9E3}" type="slidenum">
              <a:rPr lang="en-US" smtClean="0"/>
              <a:t>19</a:t>
            </a:fld>
            <a:endParaRPr lang="en-US"/>
          </a:p>
        </p:txBody>
      </p:sp>
    </p:spTree>
    <p:extLst>
      <p:ext uri="{BB962C8B-B14F-4D97-AF65-F5344CB8AC3E}">
        <p14:creationId xmlns:p14="http://schemas.microsoft.com/office/powerpoint/2010/main" val="1034169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www.voicetube.com</a:t>
            </a:r>
            <a:r>
              <a:rPr lang="en-US" dirty="0"/>
              <a:t>/videos/23322</a:t>
            </a:r>
          </a:p>
        </p:txBody>
      </p:sp>
      <p:sp>
        <p:nvSpPr>
          <p:cNvPr id="4" name="Slide Number Placeholder 3"/>
          <p:cNvSpPr>
            <a:spLocks noGrp="1"/>
          </p:cNvSpPr>
          <p:nvPr>
            <p:ph type="sldNum" sz="quarter" idx="5"/>
          </p:nvPr>
        </p:nvSpPr>
        <p:spPr/>
        <p:txBody>
          <a:bodyPr/>
          <a:lstStyle/>
          <a:p>
            <a:fld id="{59E81952-618B-454D-B1F9-1DF1C964E9E3}" type="slidenum">
              <a:rPr lang="en-US" smtClean="0"/>
              <a:t>20</a:t>
            </a:fld>
            <a:endParaRPr lang="en-US"/>
          </a:p>
        </p:txBody>
      </p:sp>
    </p:spTree>
    <p:extLst>
      <p:ext uri="{BB962C8B-B14F-4D97-AF65-F5344CB8AC3E}">
        <p14:creationId xmlns:p14="http://schemas.microsoft.com/office/powerpoint/2010/main" val="2272248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naturefoundationsxm.org</a:t>
            </a:r>
            <a:r>
              <a:rPr lang="en-US" dirty="0"/>
              <a:t>/2020/08/26/nature-foundations-outplants-new-coral-colonies-in-the-marine-park-as-part-of-the-coral-restoration-project/</a:t>
            </a:r>
          </a:p>
        </p:txBody>
      </p:sp>
      <p:sp>
        <p:nvSpPr>
          <p:cNvPr id="4" name="Slide Number Placeholder 3"/>
          <p:cNvSpPr>
            <a:spLocks noGrp="1"/>
          </p:cNvSpPr>
          <p:nvPr>
            <p:ph type="sldNum" sz="quarter" idx="5"/>
          </p:nvPr>
        </p:nvSpPr>
        <p:spPr/>
        <p:txBody>
          <a:bodyPr/>
          <a:lstStyle/>
          <a:p>
            <a:fld id="{59E81952-618B-454D-B1F9-1DF1C964E9E3}" type="slidenum">
              <a:rPr lang="en-US" smtClean="0"/>
              <a:t>21</a:t>
            </a:fld>
            <a:endParaRPr lang="en-US"/>
          </a:p>
        </p:txBody>
      </p:sp>
    </p:spTree>
    <p:extLst>
      <p:ext uri="{BB962C8B-B14F-4D97-AF65-F5344CB8AC3E}">
        <p14:creationId xmlns:p14="http://schemas.microsoft.com/office/powerpoint/2010/main" val="2553513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icriforum.org</a:t>
            </a:r>
            <a:r>
              <a:rPr lang="en-US" dirty="0"/>
              <a:t>/</a:t>
            </a:r>
            <a:r>
              <a:rPr lang="en-US" dirty="0" err="1"/>
              <a:t>sheba</a:t>
            </a:r>
            <a:r>
              <a:rPr lang="en-US" dirty="0"/>
              <a:t>-announce-hope-reef/</a:t>
            </a:r>
          </a:p>
          <a:p>
            <a:r>
              <a:rPr lang="en-AU" b="0" i="0" dirty="0">
                <a:solidFill>
                  <a:srgbClr val="272727"/>
                </a:solidFill>
                <a:effectLst/>
                <a:latin typeface="proxima-nova"/>
              </a:rPr>
              <a:t>Underwater ‘after’ shot of SHEBA Hope Reef, when coral is at 15 months growth and 45% cover, </a:t>
            </a:r>
            <a:r>
              <a:rPr lang="en-AU" b="0" i="0" dirty="0" err="1">
                <a:solidFill>
                  <a:srgbClr val="272727"/>
                </a:solidFill>
                <a:effectLst/>
                <a:latin typeface="proxima-nova"/>
              </a:rPr>
              <a:t>Salisi</a:t>
            </a:r>
            <a:r>
              <a:rPr lang="en-AU" b="0" i="0" dirty="0">
                <a:solidFill>
                  <a:srgbClr val="272727"/>
                </a:solidFill>
                <a:effectLst/>
                <a:latin typeface="proxima-nova"/>
              </a:rPr>
              <a:t>’ </a:t>
            </a:r>
            <a:r>
              <a:rPr lang="en-AU" b="0" i="0" dirty="0" err="1">
                <a:solidFill>
                  <a:srgbClr val="272727"/>
                </a:solidFill>
                <a:effectLst/>
                <a:latin typeface="proxima-nova"/>
              </a:rPr>
              <a:t>Besar</a:t>
            </a:r>
            <a:r>
              <a:rPr lang="en-AU" b="0" i="0" dirty="0">
                <a:solidFill>
                  <a:srgbClr val="272727"/>
                </a:solidFill>
                <a:effectLst/>
                <a:latin typeface="proxima-nova"/>
              </a:rPr>
              <a:t>, Indonesia; October 2020</a:t>
            </a:r>
            <a:endParaRPr lang="en-US" dirty="0"/>
          </a:p>
        </p:txBody>
      </p:sp>
      <p:sp>
        <p:nvSpPr>
          <p:cNvPr id="4" name="Slide Number Placeholder 3"/>
          <p:cNvSpPr>
            <a:spLocks noGrp="1"/>
          </p:cNvSpPr>
          <p:nvPr>
            <p:ph type="sldNum" sz="quarter" idx="5"/>
          </p:nvPr>
        </p:nvSpPr>
        <p:spPr/>
        <p:txBody>
          <a:bodyPr/>
          <a:lstStyle/>
          <a:p>
            <a:fld id="{59E81952-618B-454D-B1F9-1DF1C964E9E3}" type="slidenum">
              <a:rPr lang="en-US" smtClean="0"/>
              <a:t>22</a:t>
            </a:fld>
            <a:endParaRPr lang="en-US"/>
          </a:p>
        </p:txBody>
      </p:sp>
    </p:spTree>
    <p:extLst>
      <p:ext uri="{BB962C8B-B14F-4D97-AF65-F5344CB8AC3E}">
        <p14:creationId xmlns:p14="http://schemas.microsoft.com/office/powerpoint/2010/main" val="349075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aisat.edu.ph</a:t>
            </a:r>
            <a:r>
              <a:rPr lang="en-US" dirty="0"/>
              <a:t>/</a:t>
            </a:r>
            <a:r>
              <a:rPr lang="en-US" dirty="0" err="1"/>
              <a:t>altitude_articles</a:t>
            </a:r>
            <a:r>
              <a:rPr lang="en-US" dirty="0"/>
              <a:t>/a-hope-for-the-reefs-coral-reef-restoration-projects-in-sea/</a:t>
            </a:r>
          </a:p>
        </p:txBody>
      </p:sp>
      <p:sp>
        <p:nvSpPr>
          <p:cNvPr id="4" name="Slide Number Placeholder 3"/>
          <p:cNvSpPr>
            <a:spLocks noGrp="1"/>
          </p:cNvSpPr>
          <p:nvPr>
            <p:ph type="sldNum" sz="quarter" idx="5"/>
          </p:nvPr>
        </p:nvSpPr>
        <p:spPr/>
        <p:txBody>
          <a:bodyPr/>
          <a:lstStyle/>
          <a:p>
            <a:fld id="{59E81952-618B-454D-B1F9-1DF1C964E9E3}" type="slidenum">
              <a:rPr lang="en-US" smtClean="0"/>
              <a:t>23</a:t>
            </a:fld>
            <a:endParaRPr lang="en-US"/>
          </a:p>
        </p:txBody>
      </p:sp>
    </p:spTree>
    <p:extLst>
      <p:ext uri="{BB962C8B-B14F-4D97-AF65-F5344CB8AC3E}">
        <p14:creationId xmlns:p14="http://schemas.microsoft.com/office/powerpoint/2010/main" val="243811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www.nature.com</a:t>
            </a:r>
            <a:r>
              <a:rPr lang="en-US" dirty="0"/>
              <a:t>/articles/s41598-020-69491-0</a:t>
            </a:r>
          </a:p>
        </p:txBody>
      </p:sp>
      <p:sp>
        <p:nvSpPr>
          <p:cNvPr id="4" name="Slide Number Placeholder 3"/>
          <p:cNvSpPr>
            <a:spLocks noGrp="1"/>
          </p:cNvSpPr>
          <p:nvPr>
            <p:ph type="sldNum" sz="quarter" idx="5"/>
          </p:nvPr>
        </p:nvSpPr>
        <p:spPr/>
        <p:txBody>
          <a:bodyPr/>
          <a:lstStyle/>
          <a:p>
            <a:fld id="{59E81952-618B-454D-B1F9-1DF1C964E9E3}" type="slidenum">
              <a:rPr lang="en-US" smtClean="0"/>
              <a:t>3</a:t>
            </a:fld>
            <a:endParaRPr lang="en-US"/>
          </a:p>
        </p:txBody>
      </p:sp>
    </p:spTree>
    <p:extLst>
      <p:ext uri="{BB962C8B-B14F-4D97-AF65-F5344CB8AC3E}">
        <p14:creationId xmlns:p14="http://schemas.microsoft.com/office/powerpoint/2010/main" val="2428775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environment.bm</a:t>
            </a:r>
            <a:r>
              <a:rPr lang="en-US" dirty="0"/>
              <a:t>/news-hot-topics//august-coral-spawning</a:t>
            </a:r>
          </a:p>
        </p:txBody>
      </p:sp>
      <p:sp>
        <p:nvSpPr>
          <p:cNvPr id="4" name="Slide Number Placeholder 3"/>
          <p:cNvSpPr>
            <a:spLocks noGrp="1"/>
          </p:cNvSpPr>
          <p:nvPr>
            <p:ph type="sldNum" sz="quarter" idx="5"/>
          </p:nvPr>
        </p:nvSpPr>
        <p:spPr/>
        <p:txBody>
          <a:bodyPr/>
          <a:lstStyle/>
          <a:p>
            <a:fld id="{59E81952-618B-454D-B1F9-1DF1C964E9E3}" type="slidenum">
              <a:rPr lang="en-US" smtClean="0"/>
              <a:t>25</a:t>
            </a:fld>
            <a:endParaRPr lang="en-US"/>
          </a:p>
        </p:txBody>
      </p:sp>
    </p:spTree>
    <p:extLst>
      <p:ext uri="{BB962C8B-B14F-4D97-AF65-F5344CB8AC3E}">
        <p14:creationId xmlns:p14="http://schemas.microsoft.com/office/powerpoint/2010/main" val="2973716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A1DD9-9AE0-0F7C-F31E-5BC677525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0E857-FFC4-037B-D801-00745AE7D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753B5-4C14-D17B-D4F2-F10B7AE98E1F}"/>
              </a:ext>
            </a:extLst>
          </p:cNvPr>
          <p:cNvSpPr>
            <a:spLocks noGrp="1"/>
          </p:cNvSpPr>
          <p:nvPr>
            <p:ph type="body" idx="1"/>
          </p:nvPr>
        </p:nvSpPr>
        <p:spPr/>
        <p:txBody>
          <a:bodyPr/>
          <a:lstStyle/>
          <a:p>
            <a:r>
              <a:rPr lang="en-US" dirty="0"/>
              <a:t>Image: https://</a:t>
            </a:r>
            <a:r>
              <a:rPr lang="en-US" dirty="0" err="1"/>
              <a:t>www.nibb.ac.jp</a:t>
            </a:r>
            <a:r>
              <a:rPr lang="en-US" dirty="0"/>
              <a:t>/</a:t>
            </a:r>
            <a:r>
              <a:rPr lang="en-US" dirty="0" err="1"/>
              <a:t>en</a:t>
            </a:r>
            <a:r>
              <a:rPr lang="en-US" dirty="0"/>
              <a:t>/pressroom/news/2020/10/19.html</a:t>
            </a:r>
          </a:p>
        </p:txBody>
      </p:sp>
      <p:sp>
        <p:nvSpPr>
          <p:cNvPr id="4" name="Slide Number Placeholder 3">
            <a:extLst>
              <a:ext uri="{FF2B5EF4-FFF2-40B4-BE49-F238E27FC236}">
                <a16:creationId xmlns:a16="http://schemas.microsoft.com/office/drawing/2014/main" id="{5AA8ACFE-6FD0-5A22-C159-FFFC5171F2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50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old.xray-mag.com</a:t>
            </a:r>
            <a:r>
              <a:rPr lang="en-US" dirty="0"/>
              <a:t>/content/complex-reef-structures-help-coral-larvae-not-stray-far-home</a:t>
            </a:r>
          </a:p>
        </p:txBody>
      </p:sp>
      <p:sp>
        <p:nvSpPr>
          <p:cNvPr id="4" name="Slide Number Placeholder 3"/>
          <p:cNvSpPr>
            <a:spLocks noGrp="1"/>
          </p:cNvSpPr>
          <p:nvPr>
            <p:ph type="sldNum" sz="quarter" idx="5"/>
          </p:nvPr>
        </p:nvSpPr>
        <p:spPr/>
        <p:txBody>
          <a:bodyPr/>
          <a:lstStyle/>
          <a:p>
            <a:fld id="{59E81952-618B-454D-B1F9-1DF1C964E9E3}" type="slidenum">
              <a:rPr lang="en-US" smtClean="0"/>
              <a:t>4</a:t>
            </a:fld>
            <a:endParaRPr lang="en-US"/>
          </a:p>
        </p:txBody>
      </p:sp>
    </p:spTree>
    <p:extLst>
      <p:ext uri="{BB962C8B-B14F-4D97-AF65-F5344CB8AC3E}">
        <p14:creationId xmlns:p14="http://schemas.microsoft.com/office/powerpoint/2010/main" val="300467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err="1"/>
              <a:t>Kupfner</a:t>
            </a:r>
            <a:r>
              <a:rPr lang="en-US" dirty="0"/>
              <a:t> Johnson, Selena &amp; Hallock, Pamela. (2020). A review of symbiotic gorgonian research in the western Atlantic and Caribbean with recommendations for future work. Coral Reefs. 39. 10.1007/s00338-020-01891-0.  </a:t>
            </a:r>
          </a:p>
          <a:p>
            <a:r>
              <a:rPr lang="en-US" dirty="0"/>
              <a:t>https://</a:t>
            </a:r>
            <a:r>
              <a:rPr lang="en-US" dirty="0" err="1"/>
              <a:t>www.researchgate.net</a:t>
            </a:r>
            <a:r>
              <a:rPr lang="en-US" dirty="0"/>
              <a:t>/figure/Reproductive-cycle-of-brooding-and-broadcast-spawning-gorgonians-original-illustration_fig6_338956275</a:t>
            </a:r>
          </a:p>
        </p:txBody>
      </p:sp>
      <p:sp>
        <p:nvSpPr>
          <p:cNvPr id="4" name="Slide Number Placeholder 3"/>
          <p:cNvSpPr>
            <a:spLocks noGrp="1"/>
          </p:cNvSpPr>
          <p:nvPr>
            <p:ph type="sldNum" sz="quarter" idx="5"/>
          </p:nvPr>
        </p:nvSpPr>
        <p:spPr/>
        <p:txBody>
          <a:bodyPr/>
          <a:lstStyle/>
          <a:p>
            <a:fld id="{59E81952-618B-454D-B1F9-1DF1C964E9E3}" type="slidenum">
              <a:rPr lang="en-US" smtClean="0"/>
              <a:t>5</a:t>
            </a:fld>
            <a:endParaRPr lang="en-US"/>
          </a:p>
        </p:txBody>
      </p:sp>
    </p:spTree>
    <p:extLst>
      <p:ext uri="{BB962C8B-B14F-4D97-AF65-F5344CB8AC3E}">
        <p14:creationId xmlns:p14="http://schemas.microsoft.com/office/powerpoint/2010/main" val="406033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0" dirty="0" err="1">
                <a:solidFill>
                  <a:srgbClr val="222222"/>
                </a:solidFill>
                <a:effectLst/>
                <a:latin typeface="Noto Serif" panose="02020600060500020200" pitchFamily="18" charset="0"/>
              </a:rPr>
              <a:t>Monfared</a:t>
            </a:r>
            <a:r>
              <a:rPr lang="en-AU" b="0" i="0" dirty="0">
                <a:solidFill>
                  <a:srgbClr val="222222"/>
                </a:solidFill>
                <a:effectLst/>
                <a:latin typeface="Noto Serif" panose="02020600060500020200" pitchFamily="18" charset="0"/>
              </a:rPr>
              <a:t> MAA, Sheridan K, Dixon SP, Gledhill M, Le </a:t>
            </a:r>
            <a:r>
              <a:rPr lang="en-AU" b="0" i="0" dirty="0" err="1">
                <a:solidFill>
                  <a:srgbClr val="222222"/>
                </a:solidFill>
                <a:effectLst/>
                <a:latin typeface="Noto Serif" panose="02020600060500020200" pitchFamily="18" charset="0"/>
              </a:rPr>
              <a:t>Berre</a:t>
            </a:r>
            <a:r>
              <a:rPr lang="en-AU" b="0" i="0" dirty="0">
                <a:solidFill>
                  <a:srgbClr val="222222"/>
                </a:solidFill>
                <a:effectLst/>
                <a:latin typeface="Noto Serif" panose="02020600060500020200" pitchFamily="18" charset="0"/>
              </a:rPr>
              <a:t> T. 2023. Coral spawning patterns of Acropora across two Maldivian reef ecosystems. </a:t>
            </a:r>
            <a:r>
              <a:rPr lang="en-AU" b="0" i="0" dirty="0" err="1">
                <a:solidFill>
                  <a:srgbClr val="222222"/>
                </a:solidFill>
                <a:effectLst/>
                <a:latin typeface="Noto Serif" panose="02020600060500020200" pitchFamily="18" charset="0"/>
              </a:rPr>
              <a:t>PeerJ</a:t>
            </a:r>
            <a:r>
              <a:rPr lang="en-AU" b="0" i="0" dirty="0">
                <a:solidFill>
                  <a:srgbClr val="222222"/>
                </a:solidFill>
                <a:effectLst/>
                <a:latin typeface="Noto Serif" panose="02020600060500020200" pitchFamily="18" charset="0"/>
              </a:rPr>
              <a:t> 11:e16315 </a:t>
            </a:r>
            <a:r>
              <a:rPr lang="en-AU" b="0" i="0" u="none" strike="noStrike" dirty="0">
                <a:solidFill>
                  <a:srgbClr val="001733"/>
                </a:solidFill>
                <a:effectLst/>
                <a:latin typeface="Noto Serif" panose="02020600060500020200" pitchFamily="18" charset="0"/>
                <a:hlinkClick r:id="rId3"/>
              </a:rPr>
              <a:t>https://doi.org/10.7717/peerj.16315</a:t>
            </a:r>
            <a:endParaRPr lang="en-AU" b="0" i="0" u="none" strike="noStrike" dirty="0">
              <a:solidFill>
                <a:srgbClr val="001733"/>
              </a:solidFill>
              <a:effectLst/>
              <a:latin typeface="Noto Serif" panose="02020600060500020200" pitchFamily="18" charset="0"/>
            </a:endParaRPr>
          </a:p>
          <a:p>
            <a:r>
              <a:rPr lang="en-US" dirty="0"/>
              <a:t>https://</a:t>
            </a:r>
            <a:r>
              <a:rPr lang="en-US" dirty="0" err="1"/>
              <a:t>reefscapers.com</a:t>
            </a:r>
            <a:r>
              <a:rPr lang="en-US" dirty="0"/>
              <a:t>/science/</a:t>
            </a:r>
          </a:p>
        </p:txBody>
      </p:sp>
      <p:sp>
        <p:nvSpPr>
          <p:cNvPr id="4" name="Slide Number Placeholder 3"/>
          <p:cNvSpPr>
            <a:spLocks noGrp="1"/>
          </p:cNvSpPr>
          <p:nvPr>
            <p:ph type="sldNum" sz="quarter" idx="5"/>
          </p:nvPr>
        </p:nvSpPr>
        <p:spPr/>
        <p:txBody>
          <a:bodyPr/>
          <a:lstStyle/>
          <a:p>
            <a:fld id="{59E81952-618B-454D-B1F9-1DF1C964E9E3}" type="slidenum">
              <a:rPr lang="en-US" smtClean="0"/>
              <a:t>6</a:t>
            </a:fld>
            <a:endParaRPr lang="en-US"/>
          </a:p>
        </p:txBody>
      </p:sp>
    </p:spTree>
    <p:extLst>
      <p:ext uri="{BB962C8B-B14F-4D97-AF65-F5344CB8AC3E}">
        <p14:creationId xmlns:p14="http://schemas.microsoft.com/office/powerpoint/2010/main" val="1046003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www.secore.org</a:t>
            </a:r>
            <a:r>
              <a:rPr lang="en-US" dirty="0"/>
              <a:t>/site/corals/detail/coral-reproduction.15.html</a:t>
            </a:r>
          </a:p>
        </p:txBody>
      </p:sp>
      <p:sp>
        <p:nvSpPr>
          <p:cNvPr id="4" name="Slide Number Placeholder 3"/>
          <p:cNvSpPr>
            <a:spLocks noGrp="1"/>
          </p:cNvSpPr>
          <p:nvPr>
            <p:ph type="sldNum" sz="quarter" idx="5"/>
          </p:nvPr>
        </p:nvSpPr>
        <p:spPr/>
        <p:txBody>
          <a:bodyPr/>
          <a:lstStyle/>
          <a:p>
            <a:fld id="{59E81952-618B-454D-B1F9-1DF1C964E9E3}" type="slidenum">
              <a:rPr lang="en-US" smtClean="0"/>
              <a:t>8</a:t>
            </a:fld>
            <a:endParaRPr lang="en-US"/>
          </a:p>
        </p:txBody>
      </p:sp>
    </p:spTree>
    <p:extLst>
      <p:ext uri="{BB962C8B-B14F-4D97-AF65-F5344CB8AC3E}">
        <p14:creationId xmlns:p14="http://schemas.microsoft.com/office/powerpoint/2010/main" val="69522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uol.de</a:t>
            </a:r>
            <a:r>
              <a:rPr lang="en-US" dirty="0"/>
              <a:t>/</a:t>
            </a:r>
            <a:r>
              <a:rPr lang="en-US" dirty="0" err="1"/>
              <a:t>en</a:t>
            </a:r>
            <a:r>
              <a:rPr lang="en-US" dirty="0"/>
              <a:t>/news/article/scientists-successfully-breed-corals-in-the-lab-4956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000000"/>
                </a:solidFill>
                <a:effectLst/>
                <a:latin typeface="Nunito Sans" panose="020F0502020204030204" pitchFamily="34" charset="0"/>
              </a:rPr>
              <a:t>Photo: Samuel </a:t>
            </a:r>
            <a:r>
              <a:rPr lang="en-AU" b="0" i="0" dirty="0" err="1">
                <a:solidFill>
                  <a:srgbClr val="000000"/>
                </a:solidFill>
                <a:effectLst/>
                <a:latin typeface="Nunito Sans" panose="020F0502020204030204" pitchFamily="34" charset="0"/>
              </a:rPr>
              <a:t>Nietzer</a:t>
            </a:r>
            <a:endParaRPr lang="en-US" dirty="0"/>
          </a:p>
          <a:p>
            <a:endParaRPr lang="en-US" dirty="0"/>
          </a:p>
        </p:txBody>
      </p:sp>
      <p:sp>
        <p:nvSpPr>
          <p:cNvPr id="4" name="Slide Number Placeholder 3"/>
          <p:cNvSpPr>
            <a:spLocks noGrp="1"/>
          </p:cNvSpPr>
          <p:nvPr>
            <p:ph type="sldNum" sz="quarter" idx="5"/>
          </p:nvPr>
        </p:nvSpPr>
        <p:spPr/>
        <p:txBody>
          <a:bodyPr/>
          <a:lstStyle/>
          <a:p>
            <a:fld id="{59E81952-618B-454D-B1F9-1DF1C964E9E3}" type="slidenum">
              <a:rPr lang="en-US" smtClean="0"/>
              <a:t>9</a:t>
            </a:fld>
            <a:endParaRPr lang="en-US"/>
          </a:p>
        </p:txBody>
      </p:sp>
    </p:spTree>
    <p:extLst>
      <p:ext uri="{BB962C8B-B14F-4D97-AF65-F5344CB8AC3E}">
        <p14:creationId xmlns:p14="http://schemas.microsoft.com/office/powerpoint/2010/main" val="370038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www.weforum.org</a:t>
            </a:r>
            <a:r>
              <a:rPr lang="en-US" dirty="0"/>
              <a:t>/agenda/2023/10/12-billion-fund-coral-reef-protection/</a:t>
            </a:r>
          </a:p>
        </p:txBody>
      </p:sp>
      <p:sp>
        <p:nvSpPr>
          <p:cNvPr id="4" name="Slide Number Placeholder 3"/>
          <p:cNvSpPr>
            <a:spLocks noGrp="1"/>
          </p:cNvSpPr>
          <p:nvPr>
            <p:ph type="sldNum" sz="quarter" idx="5"/>
          </p:nvPr>
        </p:nvSpPr>
        <p:spPr/>
        <p:txBody>
          <a:bodyPr/>
          <a:lstStyle/>
          <a:p>
            <a:fld id="{59E81952-618B-454D-B1F9-1DF1C964E9E3}" type="slidenum">
              <a:rPr lang="en-US" smtClean="0"/>
              <a:t>10</a:t>
            </a:fld>
            <a:endParaRPr lang="en-US"/>
          </a:p>
        </p:txBody>
      </p:sp>
    </p:spTree>
    <p:extLst>
      <p:ext uri="{BB962C8B-B14F-4D97-AF65-F5344CB8AC3E}">
        <p14:creationId xmlns:p14="http://schemas.microsoft.com/office/powerpoint/2010/main" val="72064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rsscience.com</a:t>
            </a:r>
            <a:r>
              <a:rPr lang="en-US" dirty="0"/>
              <a:t>/coral/</a:t>
            </a:r>
          </a:p>
        </p:txBody>
      </p:sp>
      <p:sp>
        <p:nvSpPr>
          <p:cNvPr id="4" name="Slide Number Placeholder 3"/>
          <p:cNvSpPr>
            <a:spLocks noGrp="1"/>
          </p:cNvSpPr>
          <p:nvPr>
            <p:ph type="sldNum" sz="quarter" idx="5"/>
          </p:nvPr>
        </p:nvSpPr>
        <p:spPr/>
        <p:txBody>
          <a:bodyPr/>
          <a:lstStyle/>
          <a:p>
            <a:fld id="{59E81952-618B-454D-B1F9-1DF1C964E9E3}" type="slidenum">
              <a:rPr lang="en-US" smtClean="0"/>
              <a:t>11</a:t>
            </a:fld>
            <a:endParaRPr lang="en-US"/>
          </a:p>
        </p:txBody>
      </p:sp>
    </p:spTree>
    <p:extLst>
      <p:ext uri="{BB962C8B-B14F-4D97-AF65-F5344CB8AC3E}">
        <p14:creationId xmlns:p14="http://schemas.microsoft.com/office/powerpoint/2010/main" val="2766442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E4B8-75F8-9892-BA64-3FB5EF05F9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27DD568-4237-84B8-5AFB-B66B73CCF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7FC95C6-2149-168E-A30C-2386C11C7E66}"/>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5" name="Footer Placeholder 4">
            <a:extLst>
              <a:ext uri="{FF2B5EF4-FFF2-40B4-BE49-F238E27FC236}">
                <a16:creationId xmlns:a16="http://schemas.microsoft.com/office/drawing/2014/main" id="{0B9199B5-3566-CB59-F4F5-FF1860010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97CBF-E0EC-A675-62F0-B1D6DA9B00B6}"/>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276465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B5D6-5412-7E91-8955-F1329AF4AE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219A32-9DD1-1EA3-3D1F-38A8317CF6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B7A6B0-8446-910D-E5A4-90DDBDBCE427}"/>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5" name="Footer Placeholder 4">
            <a:extLst>
              <a:ext uri="{FF2B5EF4-FFF2-40B4-BE49-F238E27FC236}">
                <a16:creationId xmlns:a16="http://schemas.microsoft.com/office/drawing/2014/main" id="{2251D971-41EE-CC21-4DA8-88538D1A8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E5381-08CC-AD19-183A-9EF807855EF1}"/>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201469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A7B359-3286-24D4-641E-BB4D6FAF975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3315ED-F654-B959-650D-D9A679AA7DD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2EE7CF-0E71-9BC6-EBD0-E49A70C4798B}"/>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5" name="Footer Placeholder 4">
            <a:extLst>
              <a:ext uri="{FF2B5EF4-FFF2-40B4-BE49-F238E27FC236}">
                <a16:creationId xmlns:a16="http://schemas.microsoft.com/office/drawing/2014/main" id="{5A86B997-077D-0E25-CCEE-007E07770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509A3-A7E6-21D0-D4B9-0440677492F8}"/>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51695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0FD2-03FE-E749-6073-679ABED547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79C4B9-ACCE-3CA2-5F9B-CD0A2D58C71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49E1F0-C20F-6096-8573-4ED9BA608A4E}"/>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5" name="Footer Placeholder 4">
            <a:extLst>
              <a:ext uri="{FF2B5EF4-FFF2-40B4-BE49-F238E27FC236}">
                <a16:creationId xmlns:a16="http://schemas.microsoft.com/office/drawing/2014/main" id="{4B79344D-E693-79F8-0CC2-1D933AA71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E3520-210A-939F-B293-EFDD6374250F}"/>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287550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46C7-6921-1F10-9832-8A1BC10F2C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212C64-77EA-B18A-9308-3BC9845095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D93AC0-81FA-EFB9-D12B-F267749648CF}"/>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5" name="Footer Placeholder 4">
            <a:extLst>
              <a:ext uri="{FF2B5EF4-FFF2-40B4-BE49-F238E27FC236}">
                <a16:creationId xmlns:a16="http://schemas.microsoft.com/office/drawing/2014/main" id="{7AECFE1D-BACE-B635-A463-A456685EC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FF626-452F-B68E-9AC4-FB720C4538C4}"/>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139576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ED2B-B555-0AEE-EB63-1413E9297E9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BD0986-F366-237E-3586-7E0E9505CB6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1548E1A-16E0-473C-D88C-2C95A62225E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FDF9E7F-1D15-FB44-5B7D-230E2CE19B49}"/>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6" name="Footer Placeholder 5">
            <a:extLst>
              <a:ext uri="{FF2B5EF4-FFF2-40B4-BE49-F238E27FC236}">
                <a16:creationId xmlns:a16="http://schemas.microsoft.com/office/drawing/2014/main" id="{7685E2B4-3361-E577-2CD6-DC8718A25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053D3-1723-CAE5-1F1C-7A863E33D520}"/>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3956378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E8E5-2467-522F-9A5A-F596A0214A9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C1EC53-BF16-8FCB-9F5F-A7F0771398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11ACAC-A5D8-E7A1-D00A-52DA497ECE1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85A6045-1FA3-54DF-6833-1408DC471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35237E5-FF13-F21B-3014-6057BF674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9777DF1-057B-DB01-021B-1DCAF81DD5FD}"/>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8" name="Footer Placeholder 7">
            <a:extLst>
              <a:ext uri="{FF2B5EF4-FFF2-40B4-BE49-F238E27FC236}">
                <a16:creationId xmlns:a16="http://schemas.microsoft.com/office/drawing/2014/main" id="{C07A4DA7-801E-1D89-3C09-D9D9189475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F015F6-5AA6-FD86-45BC-234E546EAA35}"/>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407641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53532-CBE0-6196-3BC8-0E43A9BD34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B2C4D4F-A61C-319E-D92E-D1C036CD9612}"/>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4" name="Footer Placeholder 3">
            <a:extLst>
              <a:ext uri="{FF2B5EF4-FFF2-40B4-BE49-F238E27FC236}">
                <a16:creationId xmlns:a16="http://schemas.microsoft.com/office/drawing/2014/main" id="{22D6022D-8BB1-2EA5-1578-741E85276E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138195-5D55-E4E7-4F11-68CF38F8DFBE}"/>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358650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12544D-15BC-61C7-5199-E05EE9E7F044}"/>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3" name="Footer Placeholder 2">
            <a:extLst>
              <a:ext uri="{FF2B5EF4-FFF2-40B4-BE49-F238E27FC236}">
                <a16:creationId xmlns:a16="http://schemas.microsoft.com/office/drawing/2014/main" id="{6D86849C-65B2-67F4-7328-91C3FECB55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F4842B-79B9-9681-DFE0-DB94FC8342C5}"/>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2999363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4CE5-6252-4AE6-B7F3-3147C8DC97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94B337A-AB40-90D9-546F-C427E67716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8102EF1-1480-52EB-7455-AD6F6A89E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0824056-E693-A1C5-A31C-8926454429B6}"/>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6" name="Footer Placeholder 5">
            <a:extLst>
              <a:ext uri="{FF2B5EF4-FFF2-40B4-BE49-F238E27FC236}">
                <a16:creationId xmlns:a16="http://schemas.microsoft.com/office/drawing/2014/main" id="{F17942E9-74A7-4FAC-7521-3BEBFB0D3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517A8-CEB5-7CBA-EA8B-426659DCDC9F}"/>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369874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0F00-0B24-A8EE-7E22-DEBCD3FCE5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BC1F99-79CF-A8C9-B729-3EC6B59F2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3569C3-415F-9B14-BBB3-DA3FF1932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756C1D-8AD9-72BC-E46D-BDA688E5D008}"/>
              </a:ext>
            </a:extLst>
          </p:cNvPr>
          <p:cNvSpPr>
            <a:spLocks noGrp="1"/>
          </p:cNvSpPr>
          <p:nvPr>
            <p:ph type="dt" sz="half" idx="10"/>
          </p:nvPr>
        </p:nvSpPr>
        <p:spPr/>
        <p:txBody>
          <a:bodyPr/>
          <a:lstStyle/>
          <a:p>
            <a:fld id="{D5ADE0AC-5C00-E940-B6EA-68294CFC4D59}" type="datetimeFigureOut">
              <a:rPr lang="en-US" smtClean="0"/>
              <a:t>10/17/24</a:t>
            </a:fld>
            <a:endParaRPr lang="en-US"/>
          </a:p>
        </p:txBody>
      </p:sp>
      <p:sp>
        <p:nvSpPr>
          <p:cNvPr id="6" name="Footer Placeholder 5">
            <a:extLst>
              <a:ext uri="{FF2B5EF4-FFF2-40B4-BE49-F238E27FC236}">
                <a16:creationId xmlns:a16="http://schemas.microsoft.com/office/drawing/2014/main" id="{7AE9C961-1FF6-BA98-B101-DE7A20DAD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DE768A-BBCD-5BD0-97E3-4BEC18C17A32}"/>
              </a:ext>
            </a:extLst>
          </p:cNvPr>
          <p:cNvSpPr>
            <a:spLocks noGrp="1"/>
          </p:cNvSpPr>
          <p:nvPr>
            <p:ph type="sldNum" sz="quarter" idx="12"/>
          </p:nvPr>
        </p:nvSpPr>
        <p:spPr/>
        <p:txBody>
          <a:bodyPr/>
          <a:lstStyle/>
          <a:p>
            <a:fld id="{0179DE57-360C-D346-B6DB-D962A913AE73}" type="slidenum">
              <a:rPr lang="en-US" smtClean="0"/>
              <a:t>‹#›</a:t>
            </a:fld>
            <a:endParaRPr lang="en-US"/>
          </a:p>
        </p:txBody>
      </p:sp>
    </p:spTree>
    <p:extLst>
      <p:ext uri="{BB962C8B-B14F-4D97-AF65-F5344CB8AC3E}">
        <p14:creationId xmlns:p14="http://schemas.microsoft.com/office/powerpoint/2010/main" val="311455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41537-E671-D32A-7A3A-1A5AD1345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617D82-2167-A058-311C-B43751E63D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51A532-E77A-2DC6-C987-5A11FEF6F4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ADE0AC-5C00-E940-B6EA-68294CFC4D59}" type="datetimeFigureOut">
              <a:rPr lang="en-US" smtClean="0"/>
              <a:t>10/17/24</a:t>
            </a:fld>
            <a:endParaRPr lang="en-US"/>
          </a:p>
        </p:txBody>
      </p:sp>
      <p:sp>
        <p:nvSpPr>
          <p:cNvPr id="5" name="Footer Placeholder 4">
            <a:extLst>
              <a:ext uri="{FF2B5EF4-FFF2-40B4-BE49-F238E27FC236}">
                <a16:creationId xmlns:a16="http://schemas.microsoft.com/office/drawing/2014/main" id="{04A9CAA5-6F78-5BAD-BFF0-46F999D66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39B6B5C-B65F-BB4D-8826-64A4CA890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79DE57-360C-D346-B6DB-D962A913AE73}" type="slidenum">
              <a:rPr lang="en-US" smtClean="0"/>
              <a:t>‹#›</a:t>
            </a:fld>
            <a:endParaRPr lang="en-US"/>
          </a:p>
        </p:txBody>
      </p:sp>
    </p:spTree>
    <p:extLst>
      <p:ext uri="{BB962C8B-B14F-4D97-AF65-F5344CB8AC3E}">
        <p14:creationId xmlns:p14="http://schemas.microsoft.com/office/powerpoint/2010/main" val="74443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ional Institute for Basic Biology / News">
            <a:extLst>
              <a:ext uri="{FF2B5EF4-FFF2-40B4-BE49-F238E27FC236}">
                <a16:creationId xmlns:a16="http://schemas.microsoft.com/office/drawing/2014/main" id="{3F74D296-534F-F6EA-CD2C-4AC81B772D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74" t="15781" r="29574" b="12923"/>
          <a:stretch/>
        </p:blipFill>
        <p:spPr bwMode="auto">
          <a:xfrm>
            <a:off x="1458124" y="1165344"/>
            <a:ext cx="4922730" cy="45273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9E408A-9C7A-3B2E-179D-FCC982E33455}"/>
              </a:ext>
            </a:extLst>
          </p:cNvPr>
          <p:cNvSpPr txBox="1"/>
          <p:nvPr/>
        </p:nvSpPr>
        <p:spPr>
          <a:xfrm>
            <a:off x="7683788" y="1473544"/>
            <a:ext cx="3919488"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recall the life cycle stages of a typical reef-forming hard coral (asexual: fragmentation, polyp detachment; sexual: gametes, zygotes, planulae, polyp/asexual budding)</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r>
              <a:rPr lang="en-US" sz="2000" i="1" dirty="0">
                <a:solidFill>
                  <a:schemeClr val="bg1"/>
                </a:solidFill>
                <a:latin typeface="Arial Narrow" panose="020B0604020202020204" pitchFamily="34" charset="0"/>
                <a:cs typeface="Arial Narrow" panose="020B0604020202020204" pitchFamily="34" charset="0"/>
              </a:rPr>
              <a:t>Coral Babies</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
        <p:nvSpPr>
          <p:cNvPr id="4" name="TextBox 3">
            <a:extLst>
              <a:ext uri="{FF2B5EF4-FFF2-40B4-BE49-F238E27FC236}">
                <a16:creationId xmlns:a16="http://schemas.microsoft.com/office/drawing/2014/main" id="{B0C8761E-49E8-7B17-893A-10106348D327}"/>
              </a:ext>
            </a:extLst>
          </p:cNvPr>
          <p:cNvSpPr txBox="1"/>
          <p:nvPr/>
        </p:nvSpPr>
        <p:spPr>
          <a:xfrm>
            <a:off x="80262" y="6550223"/>
            <a:ext cx="6100174" cy="307777"/>
          </a:xfrm>
          <a:prstGeom prst="rect">
            <a:avLst/>
          </a:prstGeom>
          <a:noFill/>
        </p:spPr>
        <p:txBody>
          <a:bodyPr wrap="square">
            <a:spAutoFit/>
          </a:bodyPr>
          <a:lstStyle/>
          <a:p>
            <a:r>
              <a:rPr lang="en-AU" sz="1400" b="0" i="0" dirty="0">
                <a:solidFill>
                  <a:schemeClr val="bg1"/>
                </a:solidFill>
                <a:effectLst/>
                <a:latin typeface="Noto Sans Japanese"/>
              </a:rPr>
              <a:t>A larvae of </a:t>
            </a:r>
            <a:r>
              <a:rPr lang="en-AU" sz="1400" b="0" i="1" dirty="0">
                <a:solidFill>
                  <a:schemeClr val="bg1"/>
                </a:solidFill>
                <a:effectLst/>
                <a:latin typeface="Noto Sans Japanese"/>
              </a:rPr>
              <a:t>Acropora tenuis</a:t>
            </a:r>
            <a:endParaRPr lang="en-US" sz="1400" dirty="0">
              <a:solidFill>
                <a:schemeClr val="bg1"/>
              </a:solidFill>
            </a:endParaRPr>
          </a:p>
        </p:txBody>
      </p:sp>
    </p:spTree>
    <p:extLst>
      <p:ext uri="{BB962C8B-B14F-4D97-AF65-F5344CB8AC3E}">
        <p14:creationId xmlns:p14="http://schemas.microsoft.com/office/powerpoint/2010/main" val="294275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untries unite to protect coral reefs with $12 billion pledge | World  Economic Forum">
            <a:extLst>
              <a:ext uri="{FF2B5EF4-FFF2-40B4-BE49-F238E27FC236}">
                <a16:creationId xmlns:a16="http://schemas.microsoft.com/office/drawing/2014/main" id="{B7FDA542-DD05-5CCC-78B3-AFECBD7A6E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114"/>
          <a:stretch/>
        </p:blipFill>
        <p:spPr bwMode="auto">
          <a:xfrm>
            <a:off x="-3398" y="-1"/>
            <a:ext cx="12195398"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F3ADC6-5379-3CFB-494E-B72DAEC8F014}"/>
              </a:ext>
            </a:extLst>
          </p:cNvPr>
          <p:cNvSpPr txBox="1"/>
          <p:nvPr/>
        </p:nvSpPr>
        <p:spPr>
          <a:xfrm>
            <a:off x="16042" y="6520932"/>
            <a:ext cx="6096000" cy="276999"/>
          </a:xfrm>
          <a:prstGeom prst="rect">
            <a:avLst/>
          </a:prstGeom>
          <a:noFill/>
        </p:spPr>
        <p:txBody>
          <a:bodyPr wrap="square">
            <a:spAutoFit/>
          </a:bodyPr>
          <a:lstStyle/>
          <a:p>
            <a:r>
              <a:rPr lang="en-AU" sz="1200" b="0" i="0" dirty="0">
                <a:solidFill>
                  <a:schemeClr val="bg1">
                    <a:lumMod val="85000"/>
                  </a:schemeClr>
                </a:solidFill>
                <a:effectLst/>
                <a:latin typeface="AkkuratLLWeb"/>
              </a:rPr>
              <a:t>Image: </a:t>
            </a:r>
            <a:r>
              <a:rPr lang="en-AU" sz="1200" b="0" i="0" dirty="0" err="1">
                <a:solidFill>
                  <a:schemeClr val="bg1">
                    <a:lumMod val="85000"/>
                  </a:schemeClr>
                </a:solidFill>
                <a:effectLst/>
                <a:latin typeface="AkkuratLLWeb"/>
              </a:rPr>
              <a:t>Pexels</a:t>
            </a:r>
            <a:r>
              <a:rPr lang="en-AU" sz="1200" b="0" i="0" dirty="0">
                <a:solidFill>
                  <a:schemeClr val="bg1">
                    <a:lumMod val="85000"/>
                  </a:schemeClr>
                </a:solidFill>
                <a:effectLst/>
                <a:latin typeface="AkkuratLLWeb"/>
              </a:rPr>
              <a:t>/</a:t>
            </a:r>
            <a:r>
              <a:rPr lang="en-AU" sz="1200" b="0" i="0" dirty="0" err="1">
                <a:solidFill>
                  <a:schemeClr val="bg1">
                    <a:lumMod val="85000"/>
                  </a:schemeClr>
                </a:solidFill>
                <a:effectLst/>
                <a:latin typeface="AkkuratLLWeb"/>
              </a:rPr>
              <a:t>Egor</a:t>
            </a:r>
            <a:r>
              <a:rPr lang="en-AU" sz="1200" b="0" i="0" dirty="0">
                <a:solidFill>
                  <a:schemeClr val="bg1">
                    <a:lumMod val="85000"/>
                  </a:schemeClr>
                </a:solidFill>
                <a:effectLst/>
                <a:latin typeface="AkkuratLLWeb"/>
              </a:rPr>
              <a:t> </a:t>
            </a:r>
            <a:r>
              <a:rPr lang="en-AU" sz="1200" b="0" i="0" dirty="0" err="1">
                <a:solidFill>
                  <a:schemeClr val="bg1">
                    <a:lumMod val="85000"/>
                  </a:schemeClr>
                </a:solidFill>
                <a:effectLst/>
                <a:latin typeface="AkkuratLLWeb"/>
              </a:rPr>
              <a:t>Kamelev</a:t>
            </a:r>
            <a:endParaRPr lang="en-US" sz="1200" dirty="0">
              <a:solidFill>
                <a:schemeClr val="bg1">
                  <a:lumMod val="85000"/>
                </a:schemeClr>
              </a:solidFill>
            </a:endParaRPr>
          </a:p>
        </p:txBody>
      </p:sp>
    </p:spTree>
    <p:extLst>
      <p:ext uri="{BB962C8B-B14F-4D97-AF65-F5344CB8AC3E}">
        <p14:creationId xmlns:p14="http://schemas.microsoft.com/office/powerpoint/2010/main" val="300983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Freeform: Shape 308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Freeform: Shape 308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89" name="Isosceles Triangle 308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oral - classification, characteristics, structure and types - Rs' Science">
            <a:extLst>
              <a:ext uri="{FF2B5EF4-FFF2-40B4-BE49-F238E27FC236}">
                <a16:creationId xmlns:a16="http://schemas.microsoft.com/office/drawing/2014/main" id="{2EC44BF7-4339-471C-0DC2-EED30E5895A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5876" y="643467"/>
            <a:ext cx="9100247"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91" name="Isosceles Triangle 309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391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uphyllia ancora Coral- LPS Ultra Toxic Green Hammer Coral – Zeo Box Reef  Aquaculture">
            <a:extLst>
              <a:ext uri="{FF2B5EF4-FFF2-40B4-BE49-F238E27FC236}">
                <a16:creationId xmlns:a16="http://schemas.microsoft.com/office/drawing/2014/main" id="{C8343F08-4148-80DE-E03D-F368A8CE7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563"/>
            <a:ext cx="12192000" cy="6491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10;&#10;Description automatically generated">
            <a:extLst>
              <a:ext uri="{FF2B5EF4-FFF2-40B4-BE49-F238E27FC236}">
                <a16:creationId xmlns:a16="http://schemas.microsoft.com/office/drawing/2014/main" id="{AE31B106-0774-B9E0-C83C-9FCC3E4D93DF}"/>
              </a:ext>
            </a:extLst>
          </p:cNvPr>
          <p:cNvPicPr>
            <a:picLocks noChangeAspect="1"/>
          </p:cNvPicPr>
          <p:nvPr/>
        </p:nvPicPr>
        <p:blipFill>
          <a:blip r:embed="rId3"/>
          <a:stretch>
            <a:fillRect/>
          </a:stretch>
        </p:blipFill>
        <p:spPr>
          <a:xfrm>
            <a:off x="575967" y="2047541"/>
            <a:ext cx="11360907" cy="2761330"/>
          </a:xfrm>
          <a:prstGeom prst="rect">
            <a:avLst/>
          </a:prstGeom>
        </p:spPr>
      </p:pic>
      <p:sp>
        <p:nvSpPr>
          <p:cNvPr id="6" name="TextBox 5">
            <a:extLst>
              <a:ext uri="{FF2B5EF4-FFF2-40B4-BE49-F238E27FC236}">
                <a16:creationId xmlns:a16="http://schemas.microsoft.com/office/drawing/2014/main" id="{50238EDA-BFA2-71FC-B048-46737CB5EB90}"/>
              </a:ext>
            </a:extLst>
          </p:cNvPr>
          <p:cNvSpPr txBox="1"/>
          <p:nvPr/>
        </p:nvSpPr>
        <p:spPr>
          <a:xfrm>
            <a:off x="13619747" y="2743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46791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riculture Coral Farming, Lubang Island">
            <a:extLst>
              <a:ext uri="{FF2B5EF4-FFF2-40B4-BE49-F238E27FC236}">
                <a16:creationId xmlns:a16="http://schemas.microsoft.com/office/drawing/2014/main" id="{5DF57BF3-BC13-E987-AC02-5E6174813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236" y="78139"/>
            <a:ext cx="9642764" cy="6701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455439-0E16-23CE-B5BB-B7E902E20D5D}"/>
              </a:ext>
            </a:extLst>
          </p:cNvPr>
          <p:cNvSpPr txBox="1"/>
          <p:nvPr/>
        </p:nvSpPr>
        <p:spPr>
          <a:xfrm>
            <a:off x="274947" y="2564219"/>
            <a:ext cx="2274289" cy="923330"/>
          </a:xfrm>
          <a:prstGeom prst="rect">
            <a:avLst/>
          </a:prstGeom>
          <a:noFill/>
        </p:spPr>
        <p:txBody>
          <a:bodyPr wrap="square" rtlCol="0">
            <a:spAutoFit/>
          </a:bodyPr>
          <a:lstStyle/>
          <a:p>
            <a:pPr algn="ctr"/>
            <a:r>
              <a:rPr lang="en-US" dirty="0">
                <a:solidFill>
                  <a:schemeClr val="bg1"/>
                </a:solidFill>
              </a:rPr>
              <a:t>Fragmentation</a:t>
            </a:r>
          </a:p>
          <a:p>
            <a:pPr algn="ctr"/>
            <a:endParaRPr lang="en-US" dirty="0">
              <a:solidFill>
                <a:schemeClr val="bg1"/>
              </a:solidFill>
            </a:endParaRPr>
          </a:p>
          <a:p>
            <a:pPr algn="ctr"/>
            <a:r>
              <a:rPr lang="en-US" dirty="0">
                <a:solidFill>
                  <a:schemeClr val="bg1"/>
                </a:solidFill>
              </a:rPr>
              <a:t>“Fragging”</a:t>
            </a:r>
          </a:p>
        </p:txBody>
      </p:sp>
    </p:spTree>
    <p:extLst>
      <p:ext uri="{BB962C8B-B14F-4D97-AF65-F5344CB8AC3E}">
        <p14:creationId xmlns:p14="http://schemas.microsoft.com/office/powerpoint/2010/main" val="1201238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61"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63" name="Freeform: Shape 6162">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50" name="Picture 6" descr="CORAL GARDENERS | Before/After: Tiaia Edition. Look at this colorful garden  of growing corals in our Tiaia nursery—our first major gene bank. Here in  Tiaia… | Instagram">
            <a:extLst>
              <a:ext uri="{FF2B5EF4-FFF2-40B4-BE49-F238E27FC236}">
                <a16:creationId xmlns:a16="http://schemas.microsoft.com/office/drawing/2014/main" id="{59291EA6-9772-A90B-3691-4EDE728FD8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0136" y="983891"/>
            <a:ext cx="3197682" cy="3993126"/>
          </a:xfrm>
          <a:prstGeom prst="rect">
            <a:avLst/>
          </a:prstGeom>
          <a:noFill/>
          <a:extLst>
            <a:ext uri="{909E8E84-426E-40DD-AFC4-6F175D3DCCD1}">
              <a14:hiddenFill xmlns:a14="http://schemas.microsoft.com/office/drawing/2010/main">
                <a:solidFill>
                  <a:srgbClr val="FFFFFF"/>
                </a:solidFill>
              </a14:hiddenFill>
            </a:ext>
          </a:extLst>
        </p:spPr>
      </p:pic>
      <p:sp>
        <p:nvSpPr>
          <p:cNvPr id="6165" name="Freeform: Shape 6164">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52" name="Picture 8" descr="Coral Gardening for Climate Change Adaptation in Vanuatu | PANORAMA">
            <a:extLst>
              <a:ext uri="{FF2B5EF4-FFF2-40B4-BE49-F238E27FC236}">
                <a16:creationId xmlns:a16="http://schemas.microsoft.com/office/drawing/2014/main" id="{E63DB58A-3AF2-65FD-8A81-AA7E709A990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10868" y="1715030"/>
            <a:ext cx="5289482" cy="396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908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9" name="Rectangle 1229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Rectangle 1230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Frag Small-Polyped Stony Corals | Tropical Fish Hobbyist Magazine">
            <a:extLst>
              <a:ext uri="{FF2B5EF4-FFF2-40B4-BE49-F238E27FC236}">
                <a16:creationId xmlns:a16="http://schemas.microsoft.com/office/drawing/2014/main" id="{F6318593-2CE2-4AE5-C21D-F4838327D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20"/>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632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Blog - Frag Box Corals">
            <a:extLst>
              <a:ext uri="{FF2B5EF4-FFF2-40B4-BE49-F238E27FC236}">
                <a16:creationId xmlns:a16="http://schemas.microsoft.com/office/drawing/2014/main" id="{079A4707-052F-AB71-638B-431005C7A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2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3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ffective Coral Fragging | Blackfish Marine">
            <a:extLst>
              <a:ext uri="{FF2B5EF4-FFF2-40B4-BE49-F238E27FC236}">
                <a16:creationId xmlns:a16="http://schemas.microsoft.com/office/drawing/2014/main" id="{B17AA603-D814-82E1-9561-80CD6CE32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0029A8-D664-9470-336E-DD8843D28944}"/>
              </a:ext>
            </a:extLst>
          </p:cNvPr>
          <p:cNvSpPr txBox="1"/>
          <p:nvPr/>
        </p:nvSpPr>
        <p:spPr>
          <a:xfrm>
            <a:off x="415635" y="2122438"/>
            <a:ext cx="2313710" cy="2123658"/>
          </a:xfrm>
          <a:prstGeom prst="rect">
            <a:avLst/>
          </a:prstGeom>
          <a:noFill/>
        </p:spPr>
        <p:txBody>
          <a:bodyPr wrap="square" rtlCol="0">
            <a:spAutoFit/>
          </a:bodyPr>
          <a:lstStyle/>
          <a:p>
            <a:pPr algn="ctr"/>
            <a:r>
              <a:rPr lang="en-US" sz="2400" dirty="0" err="1">
                <a:solidFill>
                  <a:schemeClr val="bg1"/>
                </a:solidFill>
              </a:rPr>
              <a:t>Aragocrete</a:t>
            </a:r>
            <a:r>
              <a:rPr lang="en-US" sz="2400" dirty="0">
                <a:solidFill>
                  <a:schemeClr val="bg1"/>
                </a:solidFill>
              </a:rPr>
              <a:t> </a:t>
            </a:r>
          </a:p>
          <a:p>
            <a:pPr algn="ctr"/>
            <a:endParaRPr lang="en-US" dirty="0">
              <a:solidFill>
                <a:schemeClr val="bg1"/>
              </a:solidFill>
            </a:endParaRPr>
          </a:p>
          <a:p>
            <a:pPr algn="ctr"/>
            <a:r>
              <a:rPr lang="en-US" dirty="0">
                <a:solidFill>
                  <a:schemeClr val="bg1"/>
                </a:solidFill>
              </a:rPr>
              <a:t>artificial substrate made of concrete and aragonite sand</a:t>
            </a:r>
          </a:p>
          <a:p>
            <a:pPr algn="ctr"/>
            <a:endParaRPr lang="en-US" dirty="0">
              <a:solidFill>
                <a:schemeClr val="bg1"/>
              </a:solidFill>
            </a:endParaRPr>
          </a:p>
          <a:p>
            <a:pPr algn="ctr"/>
            <a:r>
              <a:rPr lang="en-US" dirty="0">
                <a:solidFill>
                  <a:schemeClr val="bg1"/>
                </a:solidFill>
              </a:rPr>
              <a:t>“</a:t>
            </a:r>
            <a:r>
              <a:rPr lang="en-US" i="1" dirty="0">
                <a:solidFill>
                  <a:schemeClr val="bg1"/>
                </a:solidFill>
              </a:rPr>
              <a:t>cement cookies</a:t>
            </a:r>
            <a:r>
              <a:rPr lang="en-US" dirty="0">
                <a:solidFill>
                  <a:schemeClr val="bg1"/>
                </a:solidFill>
              </a:rPr>
              <a:t>”</a:t>
            </a:r>
          </a:p>
        </p:txBody>
      </p:sp>
    </p:spTree>
    <p:extLst>
      <p:ext uri="{BB962C8B-B14F-4D97-AF65-F5344CB8AC3E}">
        <p14:creationId xmlns:p14="http://schemas.microsoft.com/office/powerpoint/2010/main" val="2858944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0" name="Rectangle 717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2" name="Picture 4" descr="Coral Reef Restoration Program | Reviving Roatan's Shallow Reefs">
            <a:extLst>
              <a:ext uri="{FF2B5EF4-FFF2-40B4-BE49-F238E27FC236}">
                <a16:creationId xmlns:a16="http://schemas.microsoft.com/office/drawing/2014/main" id="{BD08E4D3-41C6-FDEF-C794-0827D46E3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33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Conservation Week - Frags! | Beginners Education | AlgaeBarn">
            <a:extLst>
              <a:ext uri="{FF2B5EF4-FFF2-40B4-BE49-F238E27FC236}">
                <a16:creationId xmlns:a16="http://schemas.microsoft.com/office/drawing/2014/main" id="{69EB2F7C-87E6-91A9-01BB-E3C490225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18" b="1022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762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5D99D6-153C-CFB5-7B01-785120C703CE}"/>
              </a:ext>
            </a:extLst>
          </p:cNvPr>
          <p:cNvSpPr txBox="1"/>
          <p:nvPr/>
        </p:nvSpPr>
        <p:spPr>
          <a:xfrm>
            <a:off x="3864280" y="6303816"/>
            <a:ext cx="6100174" cy="369332"/>
          </a:xfrm>
          <a:prstGeom prst="rect">
            <a:avLst/>
          </a:prstGeom>
          <a:noFill/>
        </p:spPr>
        <p:txBody>
          <a:bodyPr wrap="square">
            <a:spAutoFit/>
          </a:bodyPr>
          <a:lstStyle/>
          <a:p>
            <a:r>
              <a:rPr lang="en-US" sz="1800" dirty="0"/>
              <a:t>https://</a:t>
            </a:r>
            <a:r>
              <a:rPr lang="en-US" sz="1800" dirty="0" err="1"/>
              <a:t>www.youtube.com</a:t>
            </a:r>
            <a:r>
              <a:rPr lang="en-US" sz="1800" dirty="0"/>
              <a:t>/</a:t>
            </a:r>
            <a:r>
              <a:rPr lang="en-US" sz="1800" dirty="0" err="1"/>
              <a:t>watch?v</a:t>
            </a:r>
            <a:r>
              <a:rPr lang="en-US" sz="1800" dirty="0"/>
              <a:t>=VorXse4HrHs</a:t>
            </a:r>
            <a:endParaRPr lang="en-US" dirty="0"/>
          </a:p>
        </p:txBody>
      </p:sp>
      <p:pic>
        <p:nvPicPr>
          <p:cNvPr id="7" name="Picture 6" descr="A screenshot of a video&#10;&#10;Description automatically generated">
            <a:extLst>
              <a:ext uri="{FF2B5EF4-FFF2-40B4-BE49-F238E27FC236}">
                <a16:creationId xmlns:a16="http://schemas.microsoft.com/office/drawing/2014/main" id="{38C19374-D5D5-D525-8F35-E68A27C786BC}"/>
              </a:ext>
            </a:extLst>
          </p:cNvPr>
          <p:cNvPicPr>
            <a:picLocks noChangeAspect="1"/>
          </p:cNvPicPr>
          <p:nvPr/>
        </p:nvPicPr>
        <p:blipFill>
          <a:blip r:embed="rId2"/>
          <a:stretch>
            <a:fillRect/>
          </a:stretch>
        </p:blipFill>
        <p:spPr>
          <a:xfrm>
            <a:off x="2209800" y="726510"/>
            <a:ext cx="7772400" cy="5219012"/>
          </a:xfrm>
          <a:prstGeom prst="rect">
            <a:avLst/>
          </a:prstGeom>
        </p:spPr>
      </p:pic>
    </p:spTree>
    <p:extLst>
      <p:ext uri="{BB962C8B-B14F-4D97-AF65-F5344CB8AC3E}">
        <p14:creationId xmlns:p14="http://schemas.microsoft.com/office/powerpoint/2010/main" val="3944712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Jonathan Bird's Blue World: Coral Farming - VoiceTube: Learn English  through videos!">
            <a:extLst>
              <a:ext uri="{FF2B5EF4-FFF2-40B4-BE49-F238E27FC236}">
                <a16:creationId xmlns:a16="http://schemas.microsoft.com/office/drawing/2014/main" id="{77FA9951-DC0D-38CE-2C87-F991D5652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23" b="4183"/>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BFBE4F-C016-FC4C-801E-E852755FCF2C}"/>
              </a:ext>
            </a:extLst>
          </p:cNvPr>
          <p:cNvSpPr txBox="1"/>
          <p:nvPr/>
        </p:nvSpPr>
        <p:spPr>
          <a:xfrm>
            <a:off x="192505" y="44148"/>
            <a:ext cx="7663022" cy="369332"/>
          </a:xfrm>
          <a:prstGeom prst="rect">
            <a:avLst/>
          </a:prstGeom>
          <a:noFill/>
        </p:spPr>
        <p:txBody>
          <a:bodyPr wrap="square" rtlCol="0">
            <a:spAutoFit/>
          </a:bodyPr>
          <a:lstStyle/>
          <a:p>
            <a:r>
              <a:rPr lang="en-US" dirty="0">
                <a:solidFill>
                  <a:schemeClr val="bg1"/>
                </a:solidFill>
              </a:rPr>
              <a:t>Second generation fragging (for </a:t>
            </a:r>
            <a:r>
              <a:rPr lang="en-US" dirty="0" err="1">
                <a:solidFill>
                  <a:schemeClr val="bg1"/>
                </a:solidFill>
              </a:rPr>
              <a:t>outplanting</a:t>
            </a:r>
            <a:r>
              <a:rPr lang="en-US" dirty="0">
                <a:solidFill>
                  <a:schemeClr val="bg1"/>
                </a:solidFill>
              </a:rPr>
              <a:t>)</a:t>
            </a:r>
          </a:p>
        </p:txBody>
      </p:sp>
    </p:spTree>
    <p:extLst>
      <p:ext uri="{BB962C8B-B14F-4D97-AF65-F5344CB8AC3E}">
        <p14:creationId xmlns:p14="http://schemas.microsoft.com/office/powerpoint/2010/main" val="3817780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Nature Foundations Outplants New Coral Colonies in the Marine Park as Part  of the Coral Restoration Project|Nature Foundation Sint Maarten">
            <a:extLst>
              <a:ext uri="{FF2B5EF4-FFF2-40B4-BE49-F238E27FC236}">
                <a16:creationId xmlns:a16="http://schemas.microsoft.com/office/drawing/2014/main" id="{1FE54838-8C83-F688-48F3-6B7CE17A4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02" r="2" b="15167"/>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4343" name="Group 1434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4344" name="Freeform: Shape 1434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345" name="Group 1434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346" name="Group 1434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4350" name="Freeform: Shape 1434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51" name="Freeform: Shape 1435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347" name="Group 1434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4348" name="Freeform: Shape 1434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49" name="Freeform: Shape 1434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extBox 1">
            <a:extLst>
              <a:ext uri="{FF2B5EF4-FFF2-40B4-BE49-F238E27FC236}">
                <a16:creationId xmlns:a16="http://schemas.microsoft.com/office/drawing/2014/main" id="{69163ACD-900B-8957-2F15-BCD2BDD8F1FD}"/>
              </a:ext>
            </a:extLst>
          </p:cNvPr>
          <p:cNvSpPr txBox="1"/>
          <p:nvPr/>
        </p:nvSpPr>
        <p:spPr>
          <a:xfrm>
            <a:off x="691786" y="3013501"/>
            <a:ext cx="2313710" cy="830997"/>
          </a:xfrm>
          <a:prstGeom prst="rect">
            <a:avLst/>
          </a:prstGeom>
          <a:noFill/>
        </p:spPr>
        <p:txBody>
          <a:bodyPr wrap="square" rtlCol="0">
            <a:spAutoFit/>
          </a:bodyPr>
          <a:lstStyle/>
          <a:p>
            <a:pPr algn="ctr"/>
            <a:r>
              <a:rPr lang="en-US" sz="2400" dirty="0">
                <a:solidFill>
                  <a:schemeClr val="bg1"/>
                </a:solidFill>
              </a:rPr>
              <a:t>Reef Restoration</a:t>
            </a:r>
            <a:endParaRPr lang="en-US" dirty="0">
              <a:solidFill>
                <a:schemeClr val="bg1"/>
              </a:solidFill>
            </a:endParaRPr>
          </a:p>
        </p:txBody>
      </p:sp>
    </p:spTree>
    <p:extLst>
      <p:ext uri="{BB962C8B-B14F-4D97-AF65-F5344CB8AC3E}">
        <p14:creationId xmlns:p14="http://schemas.microsoft.com/office/powerpoint/2010/main" val="1162594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HEBA® Unveil World's Largest Coral Restoration Program Announced: Hope Reef  | ICRI">
            <a:extLst>
              <a:ext uri="{FF2B5EF4-FFF2-40B4-BE49-F238E27FC236}">
                <a16:creationId xmlns:a16="http://schemas.microsoft.com/office/drawing/2014/main" id="{3778DBCD-3554-9DFA-8683-28231BDB6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DF541E-A360-CE2E-B6A0-AF6F31131A4B}"/>
              </a:ext>
            </a:extLst>
          </p:cNvPr>
          <p:cNvSpPr txBox="1"/>
          <p:nvPr/>
        </p:nvSpPr>
        <p:spPr>
          <a:xfrm>
            <a:off x="387927" y="235527"/>
            <a:ext cx="3519055" cy="369332"/>
          </a:xfrm>
          <a:prstGeom prst="rect">
            <a:avLst/>
          </a:prstGeom>
          <a:noFill/>
        </p:spPr>
        <p:txBody>
          <a:bodyPr wrap="square" rtlCol="0">
            <a:spAutoFit/>
          </a:bodyPr>
          <a:lstStyle/>
          <a:p>
            <a:r>
              <a:rPr lang="en-US" dirty="0">
                <a:solidFill>
                  <a:schemeClr val="bg1"/>
                </a:solidFill>
              </a:rPr>
              <a:t>15 months of growth (Indonesia)</a:t>
            </a:r>
          </a:p>
        </p:txBody>
      </p:sp>
    </p:spTree>
    <p:extLst>
      <p:ext uri="{BB962C8B-B14F-4D97-AF65-F5344CB8AC3E}">
        <p14:creationId xmlns:p14="http://schemas.microsoft.com/office/powerpoint/2010/main" val="3698084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A Hope for the Reefs: Coral Reef Restoration Projects in SEA - AISAT">
            <a:extLst>
              <a:ext uri="{FF2B5EF4-FFF2-40B4-BE49-F238E27FC236}">
                <a16:creationId xmlns:a16="http://schemas.microsoft.com/office/drawing/2014/main" id="{41DB90E2-D28A-43F0-A6AA-997BB0E76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32" r="893" b="1"/>
          <a:stretch/>
        </p:blipFill>
        <p:spPr bwMode="auto">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26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at you always wanted to know about coral reef restoration">
            <a:extLst>
              <a:ext uri="{FF2B5EF4-FFF2-40B4-BE49-F238E27FC236}">
                <a16:creationId xmlns:a16="http://schemas.microsoft.com/office/drawing/2014/main" id="{258BE6CA-967D-73D3-BD65-7AA5304EC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034" y="0"/>
            <a:ext cx="10291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D18C71-C1D7-5B12-D8D6-B87D609A19DF}"/>
              </a:ext>
            </a:extLst>
          </p:cNvPr>
          <p:cNvSpPr txBox="1"/>
          <p:nvPr/>
        </p:nvSpPr>
        <p:spPr>
          <a:xfrm>
            <a:off x="161203" y="2598003"/>
            <a:ext cx="2313710" cy="830997"/>
          </a:xfrm>
          <a:prstGeom prst="rect">
            <a:avLst/>
          </a:prstGeom>
          <a:noFill/>
        </p:spPr>
        <p:txBody>
          <a:bodyPr wrap="square" rtlCol="0">
            <a:spAutoFit/>
          </a:bodyPr>
          <a:lstStyle/>
          <a:p>
            <a:pPr algn="ctr"/>
            <a:r>
              <a:rPr lang="en-US" sz="2400" dirty="0">
                <a:solidFill>
                  <a:schemeClr val="bg1"/>
                </a:solidFill>
              </a:rPr>
              <a:t>Nurseries spawn!</a:t>
            </a:r>
            <a:endParaRPr lang="en-US" dirty="0">
              <a:solidFill>
                <a:schemeClr val="bg1"/>
              </a:solidFill>
            </a:endParaRPr>
          </a:p>
        </p:txBody>
      </p:sp>
    </p:spTree>
    <p:extLst>
      <p:ext uri="{BB962C8B-B14F-4D97-AF65-F5344CB8AC3E}">
        <p14:creationId xmlns:p14="http://schemas.microsoft.com/office/powerpoint/2010/main" val="333084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August Coral Spawning — The Department of Environment and Natural Resources">
            <a:extLst>
              <a:ext uri="{FF2B5EF4-FFF2-40B4-BE49-F238E27FC236}">
                <a16:creationId xmlns:a16="http://schemas.microsoft.com/office/drawing/2014/main" id="{EEB32911-1C2C-4BFA-87A8-19E412C59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233" r="1" b="1"/>
          <a:stretch/>
        </p:blipFill>
        <p:spPr bwMode="auto">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289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echnology to protect baby corals - Great Barrier Reef Foundation">
            <a:extLst>
              <a:ext uri="{FF2B5EF4-FFF2-40B4-BE49-F238E27FC236}">
                <a16:creationId xmlns:a16="http://schemas.microsoft.com/office/drawing/2014/main" id="{07BC21CE-07B0-37F7-1B55-72ED0603F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18"/>
          <a:stretch/>
        </p:blipFill>
        <p:spPr bwMode="auto">
          <a:xfrm>
            <a:off x="1" y="0"/>
            <a:ext cx="98782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99CE1-3E8A-D10A-C7FD-40B2DAD663BE}"/>
              </a:ext>
            </a:extLst>
          </p:cNvPr>
          <p:cNvSpPr txBox="1"/>
          <p:nvPr/>
        </p:nvSpPr>
        <p:spPr>
          <a:xfrm>
            <a:off x="9878290" y="2404039"/>
            <a:ext cx="2313710" cy="1200329"/>
          </a:xfrm>
          <a:prstGeom prst="rect">
            <a:avLst/>
          </a:prstGeom>
          <a:noFill/>
        </p:spPr>
        <p:txBody>
          <a:bodyPr wrap="square" rtlCol="0">
            <a:spAutoFit/>
          </a:bodyPr>
          <a:lstStyle/>
          <a:p>
            <a:pPr algn="ctr"/>
            <a:r>
              <a:rPr lang="en-US" sz="2400" dirty="0">
                <a:solidFill>
                  <a:schemeClr val="bg1"/>
                </a:solidFill>
              </a:rPr>
              <a:t>Coral settlement panels</a:t>
            </a:r>
            <a:endParaRPr lang="en-US" dirty="0">
              <a:solidFill>
                <a:schemeClr val="bg1"/>
              </a:solidFill>
            </a:endParaRPr>
          </a:p>
        </p:txBody>
      </p:sp>
    </p:spTree>
    <p:extLst>
      <p:ext uri="{BB962C8B-B14F-4D97-AF65-F5344CB8AC3E}">
        <p14:creationId xmlns:p14="http://schemas.microsoft.com/office/powerpoint/2010/main" val="981363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4002A-28B9-F3D5-A9EA-4AE36041D9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81E4F4-AD01-A6A8-2832-B70CEEE34C94}"/>
              </a:ext>
            </a:extLst>
          </p:cNvPr>
          <p:cNvSpPr txBox="1"/>
          <p:nvPr/>
        </p:nvSpPr>
        <p:spPr>
          <a:xfrm>
            <a:off x="7683788" y="1473544"/>
            <a:ext cx="3919488"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recall the life cycle stages of a typical reef-forming hard coral (asexual: fragmentation, polyp detachment; sexual: gametes, zygotes, planulae, polyp/asexual budding)</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r>
              <a:rPr lang="en-US" sz="2000" i="1" dirty="0">
                <a:solidFill>
                  <a:schemeClr val="bg1"/>
                </a:solidFill>
                <a:latin typeface="Arial Narrow" panose="020B0604020202020204" pitchFamily="34" charset="0"/>
                <a:cs typeface="Arial Narrow" panose="020B0604020202020204" pitchFamily="34" charset="0"/>
              </a:rPr>
              <a:t>Coral Babies</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5" name="Picture 4" descr="A diagram of a diagram&#10;&#10;Description automatically generated with medium confidence">
            <a:extLst>
              <a:ext uri="{FF2B5EF4-FFF2-40B4-BE49-F238E27FC236}">
                <a16:creationId xmlns:a16="http://schemas.microsoft.com/office/drawing/2014/main" id="{81504502-0F4D-1404-8636-EDF491FC5BAD}"/>
              </a:ext>
            </a:extLst>
          </p:cNvPr>
          <p:cNvPicPr>
            <a:picLocks noChangeAspect="1"/>
          </p:cNvPicPr>
          <p:nvPr/>
        </p:nvPicPr>
        <p:blipFill>
          <a:blip r:embed="rId3"/>
          <a:stretch>
            <a:fillRect/>
          </a:stretch>
        </p:blipFill>
        <p:spPr>
          <a:xfrm>
            <a:off x="997823" y="470149"/>
            <a:ext cx="4410049" cy="5917701"/>
          </a:xfrm>
          <a:prstGeom prst="rect">
            <a:avLst/>
          </a:prstGeom>
        </p:spPr>
      </p:pic>
    </p:spTree>
    <p:extLst>
      <p:ext uri="{BB962C8B-B14F-4D97-AF65-F5344CB8AC3E}">
        <p14:creationId xmlns:p14="http://schemas.microsoft.com/office/powerpoint/2010/main" val="200355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pid counting and spectral sorting of live coral larvae using  large-particle flow cytometry | Scientific Reports">
            <a:extLst>
              <a:ext uri="{FF2B5EF4-FFF2-40B4-BE49-F238E27FC236}">
                <a16:creationId xmlns:a16="http://schemas.microsoft.com/office/drawing/2014/main" id="{4477E90F-3A8E-25F6-7C30-2CECD5077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78" y="1330934"/>
            <a:ext cx="11451595" cy="419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7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descr="X-Ray Mag | Complex reef structures help coral larvae not stray far from  home">
            <a:extLst>
              <a:ext uri="{FF2B5EF4-FFF2-40B4-BE49-F238E27FC236}">
                <a16:creationId xmlns:a16="http://schemas.microsoft.com/office/drawing/2014/main" id="{188823D4-2EDF-4D47-58E4-672F23CC7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395" b="1060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0" name="Rectangle 307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8B02A8-48AD-3822-790A-1669B1836CC2}"/>
              </a:ext>
            </a:extLst>
          </p:cNvPr>
          <p:cNvSpPr>
            <a:spLocks noChangeArrowheads="1"/>
          </p:cNvSpPr>
          <p:nvPr/>
        </p:nvSpPr>
        <p:spPr bwMode="auto">
          <a:xfrm>
            <a:off x="523875" y="5317240"/>
            <a:ext cx="11210925" cy="744836"/>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eaLnBrk="1" fontAlgn="base" hangingPunct="1">
              <a:lnSpc>
                <a:spcPct val="90000"/>
              </a:lnSpc>
              <a:spcAft>
                <a:spcPts val="600"/>
              </a:spcAft>
              <a:buClrTx/>
              <a:buSzTx/>
              <a:tabLst/>
            </a:pPr>
            <a:r>
              <a:rPr kumimoji="0" lang="en-US" altLang="en-US" sz="3600" b="0" i="1" u="none" strike="noStrike" cap="none" normalizeH="0" baseline="0">
                <a:ln>
                  <a:noFill/>
                </a:ln>
                <a:solidFill>
                  <a:schemeClr val="tx1">
                    <a:lumMod val="85000"/>
                    <a:lumOff val="15000"/>
                  </a:schemeClr>
                </a:solidFill>
                <a:effectLst/>
                <a:latin typeface="+mj-lt"/>
                <a:ea typeface="+mj-ea"/>
                <a:cs typeface="+mj-cs"/>
              </a:rPr>
              <a:t>Lobophyllia corymbosa releasing eggs.</a:t>
            </a:r>
            <a:endParaRPr kumimoji="0" lang="en-US" altLang="en-US" sz="3600" b="0" i="0" u="none" strike="noStrike" cap="none" normalizeH="0" baseline="0">
              <a:ln>
                <a:noFill/>
              </a:ln>
              <a:solidFill>
                <a:schemeClr val="tx1">
                  <a:lumMod val="85000"/>
                  <a:lumOff val="15000"/>
                </a:schemeClr>
              </a:solidFill>
              <a:effectLst/>
              <a:latin typeface="+mj-lt"/>
              <a:ea typeface="+mj-ea"/>
              <a:cs typeface="+mj-cs"/>
            </a:endParaRPr>
          </a:p>
        </p:txBody>
      </p:sp>
      <p:cxnSp>
        <p:nvCxnSpPr>
          <p:cNvPr id="3082" name="Straight Connector 308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4" name="Straight Connector 308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499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Freeform: Shape 410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7" name="Rectangle 410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Freeform: Shape 411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13" name="Isosceles Triangle 411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productive cycle of brooding and broadcast spawning gorgonians (original illustration by S. Johnson)">
            <a:extLst>
              <a:ext uri="{FF2B5EF4-FFF2-40B4-BE49-F238E27FC236}">
                <a16:creationId xmlns:a16="http://schemas.microsoft.com/office/drawing/2014/main" id="{EE87E91E-2E15-B671-0111-E10432A68D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0225" y="643467"/>
            <a:ext cx="1061155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15" name="Isosceles Triangle 411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739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ience - Reefscapers">
            <a:extLst>
              <a:ext uri="{FF2B5EF4-FFF2-40B4-BE49-F238E27FC236}">
                <a16:creationId xmlns:a16="http://schemas.microsoft.com/office/drawing/2014/main" id="{050CBEFE-B095-025F-2FCE-87C044C4A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94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DA6865-8219-A0E2-49FF-CC166A496768}"/>
              </a:ext>
            </a:extLst>
          </p:cNvPr>
          <p:cNvSpPr txBox="1"/>
          <p:nvPr/>
        </p:nvSpPr>
        <p:spPr>
          <a:xfrm>
            <a:off x="9407047" y="2611241"/>
            <a:ext cx="2242159" cy="1384995"/>
          </a:xfrm>
          <a:prstGeom prst="rect">
            <a:avLst/>
          </a:prstGeom>
          <a:noFill/>
        </p:spPr>
        <p:txBody>
          <a:bodyPr wrap="square" rtlCol="0">
            <a:spAutoFit/>
          </a:bodyPr>
          <a:lstStyle/>
          <a:p>
            <a:pPr algn="ctr"/>
            <a:r>
              <a:rPr lang="en-US" sz="2800" dirty="0">
                <a:solidFill>
                  <a:schemeClr val="bg1"/>
                </a:solidFill>
              </a:rPr>
              <a:t>Stages of broadcast spawning</a:t>
            </a:r>
          </a:p>
        </p:txBody>
      </p:sp>
    </p:spTree>
    <p:extLst>
      <p:ext uri="{BB962C8B-B14F-4D97-AF65-F5344CB8AC3E}">
        <p14:creationId xmlns:p14="http://schemas.microsoft.com/office/powerpoint/2010/main" val="2153537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44F226-E23D-3740-D092-E570AAE62A09}"/>
              </a:ext>
            </a:extLst>
          </p:cNvPr>
          <p:cNvSpPr txBox="1"/>
          <p:nvPr/>
        </p:nvSpPr>
        <p:spPr>
          <a:xfrm>
            <a:off x="3237979" y="6274415"/>
            <a:ext cx="6100174"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=LS1ub_7bTJE&amp;t=1s</a:t>
            </a:r>
          </a:p>
        </p:txBody>
      </p:sp>
      <p:pic>
        <p:nvPicPr>
          <p:cNvPr id="9" name="Picture 8" descr="A close up of a sea creature&#10;&#10;Description automatically generated">
            <a:extLst>
              <a:ext uri="{FF2B5EF4-FFF2-40B4-BE49-F238E27FC236}">
                <a16:creationId xmlns:a16="http://schemas.microsoft.com/office/drawing/2014/main" id="{A13A86EB-E202-1268-EDB5-BB639BA41D80}"/>
              </a:ext>
            </a:extLst>
          </p:cNvPr>
          <p:cNvPicPr>
            <a:picLocks noChangeAspect="1"/>
          </p:cNvPicPr>
          <p:nvPr/>
        </p:nvPicPr>
        <p:blipFill>
          <a:blip r:embed="rId2"/>
          <a:stretch>
            <a:fillRect/>
          </a:stretch>
        </p:blipFill>
        <p:spPr>
          <a:xfrm>
            <a:off x="1346443" y="261318"/>
            <a:ext cx="9288153" cy="5776413"/>
          </a:xfrm>
          <a:prstGeom prst="rect">
            <a:avLst/>
          </a:prstGeom>
        </p:spPr>
      </p:pic>
    </p:spTree>
    <p:extLst>
      <p:ext uri="{BB962C8B-B14F-4D97-AF65-F5344CB8AC3E}">
        <p14:creationId xmlns:p14="http://schemas.microsoft.com/office/powerpoint/2010/main" val="3383437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SECORE">
            <a:extLst>
              <a:ext uri="{FF2B5EF4-FFF2-40B4-BE49-F238E27FC236}">
                <a16:creationId xmlns:a16="http://schemas.microsoft.com/office/drawing/2014/main" id="{C1216EE7-A614-2EFB-4A63-5A1EFDC02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624" r="1" b="8775"/>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981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cientists successfully breed corals in the lab // University of Oldenburg">
            <a:extLst>
              <a:ext uri="{FF2B5EF4-FFF2-40B4-BE49-F238E27FC236}">
                <a16:creationId xmlns:a16="http://schemas.microsoft.com/office/drawing/2014/main" id="{ABDFE8EE-FF23-22DC-69F7-D1156631A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
          <a:stretch/>
        </p:blipFill>
        <p:spPr bwMode="auto">
          <a:xfrm>
            <a:off x="0" y="1281"/>
            <a:ext cx="12192000" cy="68567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6AAF0C-C15C-75CC-EA03-F093E87DA8B2}"/>
              </a:ext>
            </a:extLst>
          </p:cNvPr>
          <p:cNvSpPr txBox="1"/>
          <p:nvPr/>
        </p:nvSpPr>
        <p:spPr>
          <a:xfrm>
            <a:off x="9689432" y="6487751"/>
            <a:ext cx="2630905" cy="3689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000000"/>
                </a:solidFill>
                <a:effectLst/>
                <a:latin typeface="Nunito Sans" panose="020F0502020204030204" pitchFamily="34" charset="0"/>
              </a:rPr>
              <a:t>Photo: Samuel </a:t>
            </a:r>
            <a:r>
              <a:rPr lang="en-AU" b="0" i="0" dirty="0" err="1">
                <a:solidFill>
                  <a:srgbClr val="000000"/>
                </a:solidFill>
                <a:effectLst/>
                <a:latin typeface="Nunito Sans" panose="020F0502020204030204" pitchFamily="34" charset="0"/>
              </a:rPr>
              <a:t>Nietzer</a:t>
            </a:r>
            <a:endParaRPr lang="en-US" dirty="0"/>
          </a:p>
        </p:txBody>
      </p:sp>
    </p:spTree>
    <p:extLst>
      <p:ext uri="{BB962C8B-B14F-4D97-AF65-F5344CB8AC3E}">
        <p14:creationId xmlns:p14="http://schemas.microsoft.com/office/powerpoint/2010/main" val="2197656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257</TotalTime>
  <Words>678</Words>
  <Application>Microsoft Macintosh PowerPoint</Application>
  <PresentationFormat>Widescreen</PresentationFormat>
  <Paragraphs>79</Paragraphs>
  <Slides>27</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AkkuratLLWeb</vt:lpstr>
      <vt:lpstr>Aptos</vt:lpstr>
      <vt:lpstr>Aptos Display</vt:lpstr>
      <vt:lpstr>Arial</vt:lpstr>
      <vt:lpstr>Arial Narrow</vt:lpstr>
      <vt:lpstr>Calibri</vt:lpstr>
      <vt:lpstr>Noto Sans Japanese</vt:lpstr>
      <vt:lpstr>Noto Serif</vt:lpstr>
      <vt:lpstr>Nunito Sans</vt:lpstr>
      <vt:lpstr>proxima-nova</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Gail Riches</dc:creator>
  <cp:lastModifiedBy>Gail Riches</cp:lastModifiedBy>
  <cp:revision>17</cp:revision>
  <dcterms:created xsi:type="dcterms:W3CDTF">2024-10-16T19:07:40Z</dcterms:created>
  <dcterms:modified xsi:type="dcterms:W3CDTF">2024-10-16T23:26:48Z</dcterms:modified>
</cp:coreProperties>
</file>