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8" r:id="rId2"/>
    <p:sldId id="260" r:id="rId3"/>
    <p:sldId id="274" r:id="rId4"/>
    <p:sldId id="265" r:id="rId5"/>
    <p:sldId id="264" r:id="rId6"/>
    <p:sldId id="268" r:id="rId7"/>
    <p:sldId id="271" r:id="rId8"/>
    <p:sldId id="291" r:id="rId9"/>
    <p:sldId id="293" r:id="rId10"/>
    <p:sldId id="294" r:id="rId11"/>
    <p:sldId id="269" r:id="rId12"/>
    <p:sldId id="270" r:id="rId13"/>
    <p:sldId id="287" r:id="rId14"/>
    <p:sldId id="279" r:id="rId15"/>
    <p:sldId id="267" r:id="rId16"/>
    <p:sldId id="275" r:id="rId17"/>
    <p:sldId id="261" r:id="rId18"/>
    <p:sldId id="295" r:id="rId19"/>
    <p:sldId id="296" r:id="rId20"/>
    <p:sldId id="273" r:id="rId21"/>
    <p:sldId id="280" r:id="rId22"/>
    <p:sldId id="272" r:id="rId23"/>
    <p:sldId id="276" r:id="rId24"/>
    <p:sldId id="262" r:id="rId25"/>
    <p:sldId id="298" r:id="rId26"/>
    <p:sldId id="297" r:id="rId27"/>
    <p:sldId id="28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53"/>
    <p:restoredTop sz="85440"/>
  </p:normalViewPr>
  <p:slideViewPr>
    <p:cSldViewPr snapToGrid="0">
      <p:cViewPr varScale="1">
        <p:scale>
          <a:sx n="64" d="100"/>
          <a:sy n="64" d="100"/>
        </p:scale>
        <p:origin x="17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=MXsKEs19Jzs </a:t>
            </a:r>
            <a:r>
              <a:rPr lang="en-A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 Living Coral Biobank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www.futurity.org</a:t>
            </a:r>
            <a:r>
              <a:rPr lang="en-US" dirty="0"/>
              <a:t>/coral-reefs-mangroves-ecosystems-2569332-2/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573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574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theconversation.com</a:t>
            </a:r>
            <a:r>
              <a:rPr lang="en-US" dirty="0"/>
              <a:t>/could-villains-clone-themselves-to-take-over-the-world-101881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www.darebin.vic.gov.au</a:t>
            </a:r>
            <a:r>
              <a:rPr lang="en-US" dirty="0"/>
              <a:t>/Community-and-pets/Multicultural-services-and-diversity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1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www.news-medical.net</a:t>
            </a:r>
            <a:r>
              <a:rPr lang="en-US" dirty="0"/>
              <a:t>/health/Do-Stress-and-Anxiety-Affect-Sperm-</a:t>
            </a:r>
            <a:r>
              <a:rPr lang="en-US" dirty="0" err="1"/>
              <a:t>Quality.aspx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www.newscientist.com</a:t>
            </a:r>
            <a:r>
              <a:rPr lang="en-US" dirty="0"/>
              <a:t>/article/2077033-playing-cupid-to-get-reluctant-corals-in-the-mood-for-love/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8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sanctuaries.noaa.gov</a:t>
            </a:r>
            <a:r>
              <a:rPr lang="en-US" dirty="0"/>
              <a:t>/news/may22/explore-spectacular/coral-</a:t>
            </a:r>
            <a:r>
              <a:rPr lang="en-US" dirty="0" err="1"/>
              <a:t>spawning.html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www.semanticscholar.org</a:t>
            </a:r>
            <a:r>
              <a:rPr lang="en-US" dirty="0"/>
              <a:t>/paper/The-story-of-symbiosis-with-zooxanthellae-%2C-or-how-Fournier/75f7f63a1dc6b0f1e42a0d149d6eb237ed8b564a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7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Youtube</a:t>
            </a:r>
            <a:r>
              <a:rPr lang="en-US" dirty="0"/>
              <a:t> video title: </a:t>
            </a:r>
            <a:r>
              <a:rPr lang="en-AU" b="1" i="0" dirty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The genes of heat tolerant corals on the Great Barrier Reef (AIMS)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33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www.nomadicmatt.com</a:t>
            </a:r>
            <a:r>
              <a:rPr lang="en-US" dirty="0"/>
              <a:t>/travel-blogs/unusual-place-of-the-month-jellyfish-lake/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6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7/2/24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FCojXVAKyw?feature=oembed" TargetMode="Externa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XsKEs19Jzs?feature=oembed" TargetMode="Externa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p15 Negotiators Are Barely Even Mentioning the Ocean – Mother Jones">
            <a:extLst>
              <a:ext uri="{FF2B5EF4-FFF2-40B4-BE49-F238E27FC236}">
                <a16:creationId xmlns:a16="http://schemas.microsoft.com/office/drawing/2014/main" id="{C5B6774E-1C98-CD5F-1C73-1FB6B737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"/>
          <a:stretch/>
        </p:blipFill>
        <p:spPr bwMode="auto">
          <a:xfrm>
            <a:off x="57128" y="1134533"/>
            <a:ext cx="9323940" cy="57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6C7BC4-A3BA-E605-B809-DCE95AC54E6F}"/>
              </a:ext>
            </a:extLst>
          </p:cNvPr>
          <p:cNvSpPr txBox="1"/>
          <p:nvPr/>
        </p:nvSpPr>
        <p:spPr>
          <a:xfrm>
            <a:off x="9533466" y="1473929"/>
            <a:ext cx="260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three main types of diversity, i.e. genetic, species and ecosystem.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‘1. Life’s Diversity’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 Stress and Anxiety Affect Sperm Quality?">
            <a:extLst>
              <a:ext uri="{FF2B5EF4-FFF2-40B4-BE49-F238E27FC236}">
                <a16:creationId xmlns:a16="http://schemas.microsoft.com/office/drawing/2014/main" id="{47CE8227-7D40-138C-D60B-B746037CC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" t="3405" r="1589" b="8061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DA15EC-DBD3-E8E0-1EC1-3BC907CE1C32}"/>
              </a:ext>
            </a:extLst>
          </p:cNvPr>
          <p:cNvSpPr txBox="1"/>
          <p:nvPr/>
        </p:nvSpPr>
        <p:spPr>
          <a:xfrm>
            <a:off x="5693664" y="6331868"/>
            <a:ext cx="609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Each sperm has a different set of genes</a:t>
            </a:r>
          </a:p>
        </p:txBody>
      </p:sp>
    </p:spTree>
    <p:extLst>
      <p:ext uri="{BB962C8B-B14F-4D97-AF65-F5344CB8AC3E}">
        <p14:creationId xmlns:p14="http://schemas.microsoft.com/office/powerpoint/2010/main" val="209483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Playing Cupid to get reluctant corals in the mood for love | New Scientist">
            <a:extLst>
              <a:ext uri="{FF2B5EF4-FFF2-40B4-BE49-F238E27FC236}">
                <a16:creationId xmlns:a16="http://schemas.microsoft.com/office/drawing/2014/main" id="{02149FC0-F6B7-78C1-C56E-D10792897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" y="15754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4E577-8622-26CC-3EF7-0A2470DE8221}"/>
              </a:ext>
            </a:extLst>
          </p:cNvPr>
          <p:cNvSpPr txBox="1"/>
          <p:nvPr/>
        </p:nvSpPr>
        <p:spPr>
          <a:xfrm>
            <a:off x="9762068" y="2885995"/>
            <a:ext cx="20150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e.g. coral spawning of eggs and sperm</a:t>
            </a:r>
          </a:p>
        </p:txBody>
      </p:sp>
    </p:spTree>
    <p:extLst>
      <p:ext uri="{BB962C8B-B14F-4D97-AF65-F5344CB8AC3E}">
        <p14:creationId xmlns:p14="http://schemas.microsoft.com/office/powerpoint/2010/main" val="2772104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ral Spawning">
            <a:extLst>
              <a:ext uri="{FF2B5EF4-FFF2-40B4-BE49-F238E27FC236}">
                <a16:creationId xmlns:a16="http://schemas.microsoft.com/office/drawing/2014/main" id="{0EDDBD44-0A0B-2D27-91DC-AA5F31C5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80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04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ulticultural services and diversity City of Darebin">
            <a:extLst>
              <a:ext uri="{FF2B5EF4-FFF2-40B4-BE49-F238E27FC236}">
                <a16:creationId xmlns:a16="http://schemas.microsoft.com/office/drawing/2014/main" id="{6D610FF6-0023-9CDD-F3C2-A191FBB5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738555"/>
            <a:ext cx="9101014" cy="511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1FA5CE-9AD2-78F1-05D5-FCDB4F50C6E2}"/>
              </a:ext>
            </a:extLst>
          </p:cNvPr>
          <p:cNvSpPr txBox="1"/>
          <p:nvPr/>
        </p:nvSpPr>
        <p:spPr>
          <a:xfrm>
            <a:off x="9908372" y="2611675"/>
            <a:ext cx="1949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HIGH genetic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different – but still the same species)</a:t>
            </a:r>
          </a:p>
        </p:txBody>
      </p:sp>
    </p:spTree>
    <p:extLst>
      <p:ext uri="{BB962C8B-B14F-4D97-AF65-F5344CB8AC3E}">
        <p14:creationId xmlns:p14="http://schemas.microsoft.com/office/powerpoint/2010/main" val="326425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E1305A-D6DD-48BF-9EB0-674FAFE0C1C0}"/>
              </a:ext>
            </a:extLst>
          </p:cNvPr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2" descr="Figure 2 from The story of symbiosis with zooxanthellae , or how they  enable their host to thrive in a nutrient poor environment . | Semantic  Scholar">
            <a:extLst>
              <a:ext uri="{FF2B5EF4-FFF2-40B4-BE49-F238E27FC236}">
                <a16:creationId xmlns:a16="http://schemas.microsoft.com/office/drawing/2014/main" id="{996F53BF-BAC4-42D7-4423-3454F238A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/>
          <a:stretch/>
        </p:blipFill>
        <p:spPr bwMode="auto">
          <a:xfrm>
            <a:off x="474134" y="524933"/>
            <a:ext cx="6096000" cy="59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3CD68B-3AA7-510B-7055-1ECF369BC69D}"/>
              </a:ext>
            </a:extLst>
          </p:cNvPr>
          <p:cNvSpPr txBox="1"/>
          <p:nvPr/>
        </p:nvSpPr>
        <p:spPr>
          <a:xfrm>
            <a:off x="1151467" y="23349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zooxanthellae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DBD05-B59A-FA66-3388-C11839EB0BA8}"/>
              </a:ext>
            </a:extLst>
          </p:cNvPr>
          <p:cNvSpPr txBox="1"/>
          <p:nvPr/>
        </p:nvSpPr>
        <p:spPr>
          <a:xfrm>
            <a:off x="8940801" y="2698354"/>
            <a:ext cx="2015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e.g. zooxanthellae exist as many different genetic clades</a:t>
            </a:r>
          </a:p>
        </p:txBody>
      </p:sp>
    </p:spTree>
    <p:extLst>
      <p:ext uri="{BB962C8B-B14F-4D97-AF65-F5344CB8AC3E}">
        <p14:creationId xmlns:p14="http://schemas.microsoft.com/office/powerpoint/2010/main" val="765186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The genes of heat tolerant corals on the Great Barrier Reef">
            <a:hlinkClick r:id="" action="ppaction://media"/>
            <a:extLst>
              <a:ext uri="{FF2B5EF4-FFF2-40B4-BE49-F238E27FC236}">
                <a16:creationId xmlns:a16="http://schemas.microsoft.com/office/drawing/2014/main" id="{A0CE2D0F-BE6A-9F7F-82DD-9C8840B07E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96117" y="491066"/>
            <a:ext cx="10399765" cy="58758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192F0-D25A-5004-6E52-3E298E29C334}"/>
              </a:ext>
            </a:extLst>
          </p:cNvPr>
          <p:cNvSpPr txBox="1"/>
          <p:nvPr/>
        </p:nvSpPr>
        <p:spPr>
          <a:xfrm>
            <a:off x="3640667" y="636693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</a:t>
            </a:r>
            <a:r>
              <a:rPr lang="en-US" dirty="0" err="1">
                <a:solidFill>
                  <a:schemeClr val="bg1"/>
                </a:solidFill>
              </a:rPr>
              <a:t>uFCojXVAKyw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Species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4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0" y="335845"/>
            <a:ext cx="12293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Species diversity is the diversity of species in a given location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healthier and more resilient the ecosystem. </a:t>
            </a:r>
          </a:p>
        </p:txBody>
      </p:sp>
      <p:pic>
        <p:nvPicPr>
          <p:cNvPr id="6146" name="Picture 2" descr="Marine Biodiversity and Ecosystems Underpin a Healthy Planet and Social  Well-Being | United Nations">
            <a:extLst>
              <a:ext uri="{FF2B5EF4-FFF2-40B4-BE49-F238E27FC236}">
                <a16:creationId xmlns:a16="http://schemas.microsoft.com/office/drawing/2014/main" id="{CDE278F5-BD6B-F2BE-C974-3D27A1551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54309"/>
            <a:ext cx="8089900" cy="45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77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2CD73-6ECB-2E26-6E4D-D3CA3D1167D0}"/>
              </a:ext>
            </a:extLst>
          </p:cNvPr>
          <p:cNvSpPr txBox="1"/>
          <p:nvPr/>
        </p:nvSpPr>
        <p:spPr>
          <a:xfrm>
            <a:off x="3158067" y="278825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example….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4AC3-3053-1FE9-41F7-288A83B5750A}"/>
              </a:ext>
            </a:extLst>
          </p:cNvPr>
          <p:cNvSpPr txBox="1"/>
          <p:nvPr/>
        </p:nvSpPr>
        <p:spPr>
          <a:xfrm>
            <a:off x="250275" y="5625068"/>
            <a:ext cx="635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 </a:t>
            </a:r>
            <a:r>
              <a:rPr lang="en-US" sz="2400" dirty="0">
                <a:solidFill>
                  <a:schemeClr val="bg1"/>
                </a:solidFill>
              </a:rPr>
              <a:t>species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the </a:t>
            </a:r>
            <a:r>
              <a:rPr lang="en-US" sz="3200" dirty="0">
                <a:solidFill>
                  <a:schemeClr val="bg1"/>
                </a:solidFill>
              </a:rPr>
              <a:t>same</a:t>
            </a:r>
            <a:r>
              <a:rPr lang="en-US" sz="2400" dirty="0">
                <a:solidFill>
                  <a:schemeClr val="bg1"/>
                </a:solidFill>
              </a:rPr>
              <a:t> species)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FF585C-E3E8-96FA-A737-9F5BD5851C33}"/>
              </a:ext>
            </a:extLst>
          </p:cNvPr>
          <p:cNvSpPr txBox="1"/>
          <p:nvPr/>
        </p:nvSpPr>
        <p:spPr>
          <a:xfrm>
            <a:off x="6096000" y="5686866"/>
            <a:ext cx="635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HIGH </a:t>
            </a:r>
            <a:r>
              <a:rPr lang="en-US" sz="2400" dirty="0">
                <a:solidFill>
                  <a:schemeClr val="bg1"/>
                </a:solidFill>
              </a:rPr>
              <a:t>species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</a:t>
            </a:r>
            <a:r>
              <a:rPr lang="en-US" sz="3200" dirty="0">
                <a:solidFill>
                  <a:schemeClr val="bg1"/>
                </a:solidFill>
              </a:rPr>
              <a:t>different</a:t>
            </a:r>
            <a:r>
              <a:rPr lang="en-US" sz="2400" dirty="0">
                <a:solidFill>
                  <a:schemeClr val="bg1"/>
                </a:solidFill>
              </a:rPr>
              <a:t> species)</a:t>
            </a:r>
          </a:p>
        </p:txBody>
      </p:sp>
      <p:pic>
        <p:nvPicPr>
          <p:cNvPr id="9" name="Picture 8" descr="A group of stars on a white background&#10;&#10;Description automatically generated">
            <a:extLst>
              <a:ext uri="{FF2B5EF4-FFF2-40B4-BE49-F238E27FC236}">
                <a16:creationId xmlns:a16="http://schemas.microsoft.com/office/drawing/2014/main" id="{691149DE-9A83-786B-163B-DD3C9649E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505" y="1225315"/>
            <a:ext cx="4406808" cy="4461551"/>
          </a:xfrm>
          <a:prstGeom prst="rect">
            <a:avLst/>
          </a:prstGeom>
        </p:spPr>
      </p:pic>
      <p:pic>
        <p:nvPicPr>
          <p:cNvPr id="11" name="Picture 10" descr="A collection of sea animals&#10;&#10;Description automatically generated">
            <a:extLst>
              <a:ext uri="{FF2B5EF4-FFF2-40B4-BE49-F238E27FC236}">
                <a16:creationId xmlns:a16="http://schemas.microsoft.com/office/drawing/2014/main" id="{8D8E9AC9-ED9C-ECAC-E2A7-A62F6AFA0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768" y="1225315"/>
            <a:ext cx="3254464" cy="446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83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0751B1-F6FF-10A5-DAC3-5D3206F5ECE6}"/>
              </a:ext>
            </a:extLst>
          </p:cNvPr>
          <p:cNvSpPr txBox="1"/>
          <p:nvPr/>
        </p:nvSpPr>
        <p:spPr>
          <a:xfrm>
            <a:off x="9692641" y="2644170"/>
            <a:ext cx="20150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LOW species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the </a:t>
            </a:r>
            <a:r>
              <a:rPr lang="en-US" sz="3200" dirty="0">
                <a:solidFill>
                  <a:schemeClr val="bg1"/>
                </a:solidFill>
              </a:rPr>
              <a:t>same </a:t>
            </a:r>
            <a:r>
              <a:rPr lang="en-US" sz="2400" dirty="0">
                <a:solidFill>
                  <a:schemeClr val="bg1"/>
                </a:solidFill>
              </a:rPr>
              <a:t>species)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170" name="Picture 2" descr="The Ultimate Guide to the Jellyfish Lake in Palau">
            <a:extLst>
              <a:ext uri="{FF2B5EF4-FFF2-40B4-BE49-F238E27FC236}">
                <a16:creationId xmlns:a16="http://schemas.microsoft.com/office/drawing/2014/main" id="{1BFB3036-ADCA-45B2-34A6-A559D85CD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6"/>
          <a:stretch/>
        </p:blipFill>
        <p:spPr bwMode="auto">
          <a:xfrm>
            <a:off x="-11217" y="0"/>
            <a:ext cx="91552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46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Genetic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6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ur friend the cleaner wrasse | onebreathkohala">
            <a:extLst>
              <a:ext uri="{FF2B5EF4-FFF2-40B4-BE49-F238E27FC236}">
                <a16:creationId xmlns:a16="http://schemas.microsoft.com/office/drawing/2014/main" id="{6B9DD9B1-AD92-9DD8-3C89-1E795FBD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6B7868-67FC-7C15-F9AC-29B1DFD97D96}"/>
              </a:ext>
            </a:extLst>
          </p:cNvPr>
          <p:cNvSpPr txBox="1"/>
          <p:nvPr/>
        </p:nvSpPr>
        <p:spPr>
          <a:xfrm>
            <a:off x="9692641" y="2644170"/>
            <a:ext cx="201506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 species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</a:t>
            </a:r>
            <a:r>
              <a:rPr lang="en-US" sz="3200" dirty="0">
                <a:solidFill>
                  <a:schemeClr val="bg1"/>
                </a:solidFill>
              </a:rPr>
              <a:t>different </a:t>
            </a:r>
            <a:r>
              <a:rPr lang="en-US" sz="2400" dirty="0">
                <a:solidFill>
                  <a:schemeClr val="bg1"/>
                </a:solidFill>
              </a:rPr>
              <a:t>species)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dult color patterns of clownfish species. Pictures of adult... | Download  Scientific Diagram">
            <a:extLst>
              <a:ext uri="{FF2B5EF4-FFF2-40B4-BE49-F238E27FC236}">
                <a16:creationId xmlns:a16="http://schemas.microsoft.com/office/drawing/2014/main" id="{B8472974-6A0E-B5D9-9BDF-22E2E2AA5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42" y="512720"/>
            <a:ext cx="9407354" cy="58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76FA27-BC39-5E1B-8544-DF7E9AFA1D89}"/>
              </a:ext>
            </a:extLst>
          </p:cNvPr>
          <p:cNvSpPr txBox="1"/>
          <p:nvPr/>
        </p:nvSpPr>
        <p:spPr>
          <a:xfrm>
            <a:off x="9915406" y="2575099"/>
            <a:ext cx="1949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HIGH species diversity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different species)</a:t>
            </a:r>
          </a:p>
        </p:txBody>
      </p:sp>
    </p:spTree>
    <p:extLst>
      <p:ext uri="{BB962C8B-B14F-4D97-AF65-F5344CB8AC3E}">
        <p14:creationId xmlns:p14="http://schemas.microsoft.com/office/powerpoint/2010/main" val="2915309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Living Coral Biobank">
            <a:hlinkClick r:id="" action="ppaction://media"/>
            <a:extLst>
              <a:ext uri="{FF2B5EF4-FFF2-40B4-BE49-F238E27FC236}">
                <a16:creationId xmlns:a16="http://schemas.microsoft.com/office/drawing/2014/main" id="{72692819-A8DF-7E49-EB9A-08DEE6F62B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06207" y="254000"/>
            <a:ext cx="10909262" cy="6163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EEFB42-4A57-DA06-30CC-1717868E9F3D}"/>
              </a:ext>
            </a:extLst>
          </p:cNvPr>
          <p:cNvSpPr txBox="1"/>
          <p:nvPr/>
        </p:nvSpPr>
        <p:spPr>
          <a:xfrm>
            <a:off x="3352800" y="6048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www.youtube.com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watch?v</a:t>
            </a:r>
            <a:r>
              <a:rPr lang="en-US" dirty="0">
                <a:solidFill>
                  <a:schemeClr val="bg1"/>
                </a:solidFill>
              </a:rPr>
              <a:t>=MXsKEs19Jzs</a:t>
            </a:r>
          </a:p>
        </p:txBody>
      </p:sp>
    </p:spTree>
    <p:extLst>
      <p:ext uri="{BB962C8B-B14F-4D97-AF65-F5344CB8AC3E}">
        <p14:creationId xmlns:p14="http://schemas.microsoft.com/office/powerpoint/2010/main" val="49898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2421467" y="3105834"/>
            <a:ext cx="70442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Ecosystem</a:t>
            </a:r>
            <a:r>
              <a:rPr lang="en-A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diversity</a:t>
            </a:r>
            <a:endParaRPr lang="en-AU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293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0" y="551289"/>
            <a:ext cx="12293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Ecosystem diversity is the diversity of ecosystems. </a:t>
            </a:r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more habitat diversity for more species to occupy. </a:t>
            </a:r>
          </a:p>
        </p:txBody>
      </p:sp>
      <p:pic>
        <p:nvPicPr>
          <p:cNvPr id="7170" name="Picture 2" descr="Coral Reef Seagrass">
            <a:extLst>
              <a:ext uri="{FF2B5EF4-FFF2-40B4-BE49-F238E27FC236}">
                <a16:creationId xmlns:a16="http://schemas.microsoft.com/office/drawing/2014/main" id="{A2701B35-6EB9-49F9-2C53-224127BB8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317" y="1403350"/>
            <a:ext cx="7152719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17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2CD73-6ECB-2E26-6E4D-D3CA3D1167D0}"/>
              </a:ext>
            </a:extLst>
          </p:cNvPr>
          <p:cNvSpPr txBox="1"/>
          <p:nvPr/>
        </p:nvSpPr>
        <p:spPr>
          <a:xfrm>
            <a:off x="3158067" y="278825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example….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B4AC3-3053-1FE9-41F7-288A83B5750A}"/>
              </a:ext>
            </a:extLst>
          </p:cNvPr>
          <p:cNvSpPr txBox="1"/>
          <p:nvPr/>
        </p:nvSpPr>
        <p:spPr>
          <a:xfrm>
            <a:off x="761490" y="5994400"/>
            <a:ext cx="1114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 </a:t>
            </a:r>
            <a:r>
              <a:rPr lang="en-US" sz="2400" dirty="0">
                <a:solidFill>
                  <a:schemeClr val="bg1"/>
                </a:solidFill>
              </a:rPr>
              <a:t>ecosystem diversity (all the </a:t>
            </a:r>
            <a:r>
              <a:rPr lang="en-US" sz="3200" dirty="0">
                <a:solidFill>
                  <a:schemeClr val="bg1"/>
                </a:solidFill>
              </a:rPr>
              <a:t>same</a:t>
            </a:r>
            <a:r>
              <a:rPr lang="en-US" sz="2400" dirty="0">
                <a:solidFill>
                  <a:schemeClr val="bg1"/>
                </a:solidFill>
              </a:rPr>
              <a:t> ecosystem)</a:t>
            </a:r>
          </a:p>
        </p:txBody>
      </p:sp>
      <p:pic>
        <p:nvPicPr>
          <p:cNvPr id="8194" name="Picture 2" descr="34,700+ Abyssal Plain Stock Photos, Pictures &amp; Royalty-Free Images - iStock  | Deep ocean, Continental shelf, Ocean floor">
            <a:extLst>
              <a:ext uri="{FF2B5EF4-FFF2-40B4-BE49-F238E27FC236}">
                <a16:creationId xmlns:a16="http://schemas.microsoft.com/office/drawing/2014/main" id="{C457F497-25D1-E0FF-C22A-EBA7F2E2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42" y="1121490"/>
            <a:ext cx="8669247" cy="487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39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816EC-73A2-4A6D-1FA1-31A4B9AAEBC7}"/>
              </a:ext>
            </a:extLst>
          </p:cNvPr>
          <p:cNvSpPr txBox="1"/>
          <p:nvPr/>
        </p:nvSpPr>
        <p:spPr>
          <a:xfrm>
            <a:off x="761490" y="5994400"/>
            <a:ext cx="11143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HIGH </a:t>
            </a:r>
            <a:r>
              <a:rPr lang="en-US" sz="2400" dirty="0">
                <a:solidFill>
                  <a:schemeClr val="bg1"/>
                </a:solidFill>
              </a:rPr>
              <a:t>ecosystem diversity (all </a:t>
            </a:r>
            <a:r>
              <a:rPr lang="en-US" sz="3200" dirty="0">
                <a:solidFill>
                  <a:schemeClr val="bg1"/>
                </a:solidFill>
              </a:rPr>
              <a:t>different </a:t>
            </a:r>
            <a:r>
              <a:rPr lang="en-US" sz="2400" dirty="0">
                <a:solidFill>
                  <a:schemeClr val="bg1"/>
                </a:solidFill>
              </a:rPr>
              <a:t>ecosystems)</a:t>
            </a:r>
          </a:p>
        </p:txBody>
      </p:sp>
      <p:pic>
        <p:nvPicPr>
          <p:cNvPr id="8196" name="Picture 4" descr="Mangroves offer coral reefs a refuge from stress - Futurity">
            <a:extLst>
              <a:ext uri="{FF2B5EF4-FFF2-40B4-BE49-F238E27FC236}">
                <a16:creationId xmlns:a16="http://schemas.microsoft.com/office/drawing/2014/main" id="{BEBC130C-3DBE-22DF-C01B-FFD6A311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31" y="278825"/>
            <a:ext cx="9738931" cy="55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662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p15 Negotiators Are Barely Even Mentioning the Ocean – Mother Jones">
            <a:extLst>
              <a:ext uri="{FF2B5EF4-FFF2-40B4-BE49-F238E27FC236}">
                <a16:creationId xmlns:a16="http://schemas.microsoft.com/office/drawing/2014/main" id="{C5B6774E-1C98-CD5F-1C73-1FB6B7372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"/>
          <a:stretch/>
        </p:blipFill>
        <p:spPr bwMode="auto">
          <a:xfrm>
            <a:off x="57128" y="1134533"/>
            <a:ext cx="9323940" cy="572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6C067B-4F26-200B-218C-F1EBE2EC9491}"/>
              </a:ext>
            </a:extLst>
          </p:cNvPr>
          <p:cNvSpPr txBox="1"/>
          <p:nvPr/>
        </p:nvSpPr>
        <p:spPr>
          <a:xfrm>
            <a:off x="9533466" y="1473929"/>
            <a:ext cx="26014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Describe the three main types of diversity, i.e. genetic, species and ecosystem.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‘1. Life’s Diversity’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3" descr="A black and white poster with text and images&#10;&#10;Description automatically generated">
            <a:extLst>
              <a:ext uri="{FF2B5EF4-FFF2-40B4-BE49-F238E27FC236}">
                <a16:creationId xmlns:a16="http://schemas.microsoft.com/office/drawing/2014/main" id="{07C2B8CF-4918-CF6F-CB4D-3FC6348B9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9" y="661976"/>
            <a:ext cx="4145866" cy="553404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714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5838CD-545D-CD8A-E95B-A31DC309EBEF}"/>
              </a:ext>
            </a:extLst>
          </p:cNvPr>
          <p:cNvSpPr txBox="1"/>
          <p:nvPr/>
        </p:nvSpPr>
        <p:spPr>
          <a:xfrm>
            <a:off x="-50800" y="274290"/>
            <a:ext cx="122936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Genetic diversity is the diversity of genes in one species. </a:t>
            </a: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A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The greater the diversity, the greater chance of adapting to change and avoiding extinction. </a:t>
            </a:r>
          </a:p>
        </p:txBody>
      </p:sp>
      <p:pic>
        <p:nvPicPr>
          <p:cNvPr id="3078" name="Picture 6" descr="Human Subject Diversity Improves Genetics Research and Reduces Health  Disparities">
            <a:extLst>
              <a:ext uri="{FF2B5EF4-FFF2-40B4-BE49-F238E27FC236}">
                <a16:creationId xmlns:a16="http://schemas.microsoft.com/office/drawing/2014/main" id="{D68811C6-B995-2051-327B-1E4911896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3" y="1338262"/>
            <a:ext cx="7433733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636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netic diversity important for protecting the marine environment |  University of Gothenburg">
            <a:extLst>
              <a:ext uri="{FF2B5EF4-FFF2-40B4-BE49-F238E27FC236}">
                <a16:creationId xmlns:a16="http://schemas.microsoft.com/office/drawing/2014/main" id="{B07E2257-6B8E-5592-CC31-A0DD2A327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8D944-C12D-5AA4-31B6-5F332DFF2E43}"/>
              </a:ext>
            </a:extLst>
          </p:cNvPr>
          <p:cNvSpPr txBox="1"/>
          <p:nvPr/>
        </p:nvSpPr>
        <p:spPr>
          <a:xfrm>
            <a:off x="2921000" y="5994400"/>
            <a:ext cx="635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 </a:t>
            </a:r>
            <a:r>
              <a:rPr lang="en-US" sz="2400" dirty="0">
                <a:solidFill>
                  <a:schemeClr val="bg1"/>
                </a:solidFill>
              </a:rPr>
              <a:t>genetic diversity (all the same)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FB3D89-775F-F026-F107-3AC5699A5DEB}"/>
              </a:ext>
            </a:extLst>
          </p:cNvPr>
          <p:cNvSpPr txBox="1"/>
          <p:nvPr/>
        </p:nvSpPr>
        <p:spPr>
          <a:xfrm>
            <a:off x="3158067" y="278825"/>
            <a:ext cx="635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example….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4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Why and How of Genetic Diversity | Ecology for the Masses">
            <a:extLst>
              <a:ext uri="{FF2B5EF4-FFF2-40B4-BE49-F238E27FC236}">
                <a16:creationId xmlns:a16="http://schemas.microsoft.com/office/drawing/2014/main" id="{C0A6802C-DFFF-1874-D8CA-D335B2D06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49523"/>
            <a:ext cx="12155108" cy="395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635508-9DA0-7F85-38CF-A3493B4C6A0F}"/>
              </a:ext>
            </a:extLst>
          </p:cNvPr>
          <p:cNvSpPr txBox="1"/>
          <p:nvPr/>
        </p:nvSpPr>
        <p:spPr>
          <a:xfrm>
            <a:off x="1823382" y="5792554"/>
            <a:ext cx="9259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High</a:t>
            </a:r>
            <a:r>
              <a:rPr lang="en-US" sz="2400" dirty="0">
                <a:solidFill>
                  <a:schemeClr val="bg1"/>
                </a:solidFill>
              </a:rPr>
              <a:t> genetic diversity (all different – but still the same species)</a:t>
            </a:r>
          </a:p>
        </p:txBody>
      </p:sp>
    </p:spTree>
    <p:extLst>
      <p:ext uri="{BB962C8B-B14F-4D97-AF65-F5344CB8AC3E}">
        <p14:creationId xmlns:p14="http://schemas.microsoft.com/office/powerpoint/2010/main" val="1360010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A22CFB-4E80-B0DC-2473-54F47925043D}"/>
              </a:ext>
            </a:extLst>
          </p:cNvPr>
          <p:cNvSpPr txBox="1"/>
          <p:nvPr/>
        </p:nvSpPr>
        <p:spPr>
          <a:xfrm>
            <a:off x="9668934" y="1958847"/>
            <a:ext cx="2015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Asexual </a:t>
            </a:r>
            <a:r>
              <a:rPr lang="en-US" sz="2400" dirty="0">
                <a:solidFill>
                  <a:schemeClr val="bg1"/>
                </a:solidFill>
              </a:rPr>
              <a:t>reproduction = identical offspring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the same) </a:t>
            </a:r>
          </a:p>
        </p:txBody>
      </p:sp>
      <p:pic>
        <p:nvPicPr>
          <p:cNvPr id="9222" name="Picture 6" descr="Northern sea star - Stock Image - Z550/0054 - Science Photo Library">
            <a:extLst>
              <a:ext uri="{FF2B5EF4-FFF2-40B4-BE49-F238E27FC236}">
                <a16:creationId xmlns:a16="http://schemas.microsoft.com/office/drawing/2014/main" id="{87EFE0D4-0C75-F298-3E00-E11D0C6F3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6"/>
          <a:stretch/>
        </p:blipFill>
        <p:spPr bwMode="auto">
          <a:xfrm>
            <a:off x="0" y="0"/>
            <a:ext cx="8903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BF2E4C-5D4F-E9C5-BA72-43B6C1BCB41D}"/>
              </a:ext>
            </a:extLst>
          </p:cNvPr>
          <p:cNvSpPr txBox="1"/>
          <p:nvPr/>
        </p:nvSpPr>
        <p:spPr>
          <a:xfrm>
            <a:off x="9797458" y="4837586"/>
            <a:ext cx="17844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LOW </a:t>
            </a:r>
            <a:r>
              <a:rPr lang="en-US" sz="2400" dirty="0">
                <a:solidFill>
                  <a:schemeClr val="bg1"/>
                </a:solidFill>
              </a:rPr>
              <a:t>genetic diversity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54BC4-EFF8-F4B5-FC49-AA9D144BE95A}"/>
              </a:ext>
            </a:extLst>
          </p:cNvPr>
          <p:cNvSpPr txBox="1"/>
          <p:nvPr/>
        </p:nvSpPr>
        <p:spPr>
          <a:xfrm>
            <a:off x="9437286" y="271682"/>
            <a:ext cx="250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example: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6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ECORE">
            <a:extLst>
              <a:ext uri="{FF2B5EF4-FFF2-40B4-BE49-F238E27FC236}">
                <a16:creationId xmlns:a16="http://schemas.microsoft.com/office/drawing/2014/main" id="{70A270D2-DA8A-424C-1C7E-A5D351604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B6809-0E0C-043D-121F-FDFCBD9D3E68}"/>
              </a:ext>
            </a:extLst>
          </p:cNvPr>
          <p:cNvSpPr txBox="1"/>
          <p:nvPr/>
        </p:nvSpPr>
        <p:spPr>
          <a:xfrm>
            <a:off x="9702801" y="3198167"/>
            <a:ext cx="201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e.g. budding</a:t>
            </a:r>
          </a:p>
        </p:txBody>
      </p:sp>
    </p:spTree>
    <p:extLst>
      <p:ext uri="{BB962C8B-B14F-4D97-AF65-F5344CB8AC3E}">
        <p14:creationId xmlns:p14="http://schemas.microsoft.com/office/powerpoint/2010/main" val="108845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uld villains clone themselves to take over the world?">
            <a:extLst>
              <a:ext uri="{FF2B5EF4-FFF2-40B4-BE49-F238E27FC236}">
                <a16:creationId xmlns:a16="http://schemas.microsoft.com/office/drawing/2014/main" id="{CEDE48D6-5F1D-A110-263F-35921E886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1" y="448896"/>
            <a:ext cx="9042309" cy="60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826E34-64C3-784A-F982-81B1E3065545}"/>
              </a:ext>
            </a:extLst>
          </p:cNvPr>
          <p:cNvSpPr txBox="1"/>
          <p:nvPr/>
        </p:nvSpPr>
        <p:spPr>
          <a:xfrm>
            <a:off x="9825893" y="3198167"/>
            <a:ext cx="2015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e.g. cloning</a:t>
            </a:r>
          </a:p>
        </p:txBody>
      </p:sp>
    </p:spTree>
    <p:extLst>
      <p:ext uri="{BB962C8B-B14F-4D97-AF65-F5344CB8AC3E}">
        <p14:creationId xmlns:p14="http://schemas.microsoft.com/office/powerpoint/2010/main" val="383802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2385F-6868-7F78-A310-CB69E4FED75C}"/>
              </a:ext>
            </a:extLst>
          </p:cNvPr>
          <p:cNvSpPr txBox="1"/>
          <p:nvPr/>
        </p:nvSpPr>
        <p:spPr>
          <a:xfrm>
            <a:off x="9681646" y="1286655"/>
            <a:ext cx="20150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 vs. </a:t>
            </a:r>
            <a:r>
              <a:rPr lang="en-US" sz="3600" dirty="0">
                <a:solidFill>
                  <a:schemeClr val="bg1"/>
                </a:solidFill>
              </a:rPr>
              <a:t>sexual </a:t>
            </a:r>
            <a:r>
              <a:rPr lang="en-US" sz="2400" dirty="0">
                <a:solidFill>
                  <a:schemeClr val="bg1"/>
                </a:solidFill>
              </a:rPr>
              <a:t>reproduction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(all different)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A3E442-7E76-E4F7-78F7-C019C3C0F683}"/>
              </a:ext>
            </a:extLst>
          </p:cNvPr>
          <p:cNvSpPr txBox="1"/>
          <p:nvPr/>
        </p:nvSpPr>
        <p:spPr>
          <a:xfrm>
            <a:off x="9681646" y="3858953"/>
            <a:ext cx="2015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HIGH </a:t>
            </a:r>
            <a:r>
              <a:rPr lang="en-US" sz="2400" dirty="0">
                <a:solidFill>
                  <a:schemeClr val="bg1"/>
                </a:solidFill>
              </a:rPr>
              <a:t>genetic diversity </a:t>
            </a:r>
          </a:p>
        </p:txBody>
      </p:sp>
      <p:pic>
        <p:nvPicPr>
          <p:cNvPr id="5" name="Picture 2" descr="Meiosis | Cell division | Biology (article) | Khan Academy">
            <a:extLst>
              <a:ext uri="{FF2B5EF4-FFF2-40B4-BE49-F238E27FC236}">
                <a16:creationId xmlns:a16="http://schemas.microsoft.com/office/drawing/2014/main" id="{33C7BD6E-671C-AAA9-A200-09E053EA7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/>
          <a:stretch/>
        </p:blipFill>
        <p:spPr bwMode="auto">
          <a:xfrm>
            <a:off x="962136" y="630936"/>
            <a:ext cx="6931025" cy="5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4C2C2-3E11-5780-B080-8F76AF5F793D}"/>
              </a:ext>
            </a:extLst>
          </p:cNvPr>
          <p:cNvSpPr txBox="1"/>
          <p:nvPr/>
        </p:nvSpPr>
        <p:spPr>
          <a:xfrm>
            <a:off x="1664208" y="5182392"/>
            <a:ext cx="413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Meiosis: the making of eggs and sperm</a:t>
            </a:r>
          </a:p>
        </p:txBody>
      </p:sp>
    </p:spTree>
    <p:extLst>
      <p:ext uri="{BB962C8B-B14F-4D97-AF65-F5344CB8AC3E}">
        <p14:creationId xmlns:p14="http://schemas.microsoft.com/office/powerpoint/2010/main" val="215151004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522</Words>
  <Application>Microsoft Macintosh PowerPoint</Application>
  <PresentationFormat>Widescreen</PresentationFormat>
  <Paragraphs>112</Paragraphs>
  <Slides>27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Roboto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319</cp:revision>
  <dcterms:created xsi:type="dcterms:W3CDTF">2023-09-23T08:38:28Z</dcterms:created>
  <dcterms:modified xsi:type="dcterms:W3CDTF">2024-07-02T00:01:19Z</dcterms:modified>
</cp:coreProperties>
</file>