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8" r:id="rId2"/>
    <p:sldId id="292" r:id="rId3"/>
    <p:sldId id="296" r:id="rId4"/>
    <p:sldId id="312" r:id="rId5"/>
    <p:sldId id="297" r:id="rId6"/>
    <p:sldId id="301" r:id="rId7"/>
    <p:sldId id="314" r:id="rId8"/>
    <p:sldId id="267" r:id="rId9"/>
    <p:sldId id="261" r:id="rId10"/>
    <p:sldId id="262" r:id="rId11"/>
    <p:sldId id="265" r:id="rId12"/>
    <p:sldId id="263" r:id="rId13"/>
    <p:sldId id="268" r:id="rId14"/>
    <p:sldId id="272" r:id="rId15"/>
    <p:sldId id="300" r:id="rId16"/>
    <p:sldId id="313" r:id="rId17"/>
    <p:sldId id="269" r:id="rId18"/>
    <p:sldId id="273" r:id="rId19"/>
    <p:sldId id="274" r:id="rId20"/>
    <p:sldId id="276" r:id="rId21"/>
    <p:sldId id="275" r:id="rId22"/>
    <p:sldId id="264" r:id="rId23"/>
    <p:sldId id="277" r:id="rId24"/>
    <p:sldId id="278" r:id="rId25"/>
    <p:sldId id="279" r:id="rId26"/>
    <p:sldId id="280" r:id="rId27"/>
    <p:sldId id="270" r:id="rId28"/>
    <p:sldId id="281" r:id="rId29"/>
    <p:sldId id="283" r:id="rId30"/>
    <p:sldId id="284" r:id="rId31"/>
    <p:sldId id="285" r:id="rId32"/>
    <p:sldId id="286" r:id="rId33"/>
    <p:sldId id="287" r:id="rId34"/>
    <p:sldId id="271" r:id="rId35"/>
    <p:sldId id="289" r:id="rId36"/>
    <p:sldId id="290" r:id="rId37"/>
    <p:sldId id="291" r:id="rId38"/>
    <p:sldId id="295" r:id="rId39"/>
    <p:sldId id="305" r:id="rId40"/>
    <p:sldId id="311" r:id="rId41"/>
    <p:sldId id="308" r:id="rId42"/>
    <p:sldId id="307" r:id="rId43"/>
    <p:sldId id="309" r:id="rId44"/>
    <p:sldId id="31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3"/>
    <p:restoredTop sz="90726"/>
  </p:normalViewPr>
  <p:slideViewPr>
    <p:cSldViewPr snapToGrid="0">
      <p:cViewPr varScale="1">
        <p:scale>
          <a:sx n="76" d="100"/>
          <a:sy n="76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10/5/24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www.crownandchamparesorts.com</a:t>
            </a:r>
            <a:r>
              <a:rPr lang="en-US" dirty="0"/>
              <a:t>/magazine/press-sea-turtle-hatching-at-</a:t>
            </a:r>
            <a:r>
              <a:rPr lang="en-US" dirty="0" err="1"/>
              <a:t>kagi</a:t>
            </a:r>
            <a:r>
              <a:rPr lang="en-US" dirty="0"/>
              <a:t>-</a:t>
            </a:r>
            <a:r>
              <a:rPr lang="en-US" dirty="0" err="1"/>
              <a:t>maldives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www.outoftheblueadventures.com</a:t>
            </a:r>
            <a:r>
              <a:rPr lang="en-US" dirty="0"/>
              <a:t>/adventures/whale-watching-</a:t>
            </a:r>
            <a:r>
              <a:rPr lang="en-US" dirty="0" err="1"/>
              <a:t>byron</a:t>
            </a:r>
            <a:r>
              <a:rPr lang="en-US" dirty="0"/>
              <a:t>-bay/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83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nomadsworld.com</a:t>
            </a:r>
            <a:r>
              <a:rPr lang="en-US" dirty="0"/>
              <a:t>/</a:t>
            </a:r>
            <a:r>
              <a:rPr lang="en-US" dirty="0" err="1"/>
              <a:t>phillip</a:t>
            </a:r>
            <a:r>
              <a:rPr lang="en-US" dirty="0"/>
              <a:t>-island-penguin-parade-day-trip/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1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brisbanekids.com.au</a:t>
            </a:r>
            <a:r>
              <a:rPr lang="en-US" dirty="0"/>
              <a:t>/dolphin-feeding-at-</a:t>
            </a:r>
            <a:r>
              <a:rPr lang="en-US" dirty="0" err="1"/>
              <a:t>tangalooma</a:t>
            </a:r>
            <a:r>
              <a:rPr lang="en-US" dirty="0"/>
              <a:t>-island-resort-the-review/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40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6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www.australiantraveller.com</a:t>
            </a:r>
            <a:r>
              <a:rPr lang="en-US" dirty="0"/>
              <a:t>/</a:t>
            </a:r>
            <a:r>
              <a:rPr lang="en-US" dirty="0" err="1"/>
              <a:t>australia</a:t>
            </a:r>
            <a:r>
              <a:rPr lang="en-US" dirty="0"/>
              <a:t>/17-of-the-best-australian-wildlife-experiences/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7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www.visitsunshinecoast.com</a:t>
            </a:r>
            <a:r>
              <a:rPr lang="en-US" dirty="0"/>
              <a:t>/guide/surfs-up-at-these-sunshine-coast-hotspots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9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www.huffpost.com</a:t>
            </a:r>
            <a:r>
              <a:rPr lang="en-US" dirty="0"/>
              <a:t>/entry/trash-waves-indonesia_n_3736913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25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www.nbcnews.com</a:t>
            </a:r>
            <a:r>
              <a:rPr lang="en-US" dirty="0"/>
              <a:t>/news/world/scope-great-barrier-reef-s-massive-coral-bleaching-alarms-scientists-n867521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6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www.express.co.uk</a:t>
            </a:r>
            <a:r>
              <a:rPr lang="en-US" dirty="0"/>
              <a:t>/news/</a:t>
            </a:r>
            <a:r>
              <a:rPr lang="en-US" dirty="0" err="1"/>
              <a:t>uk</a:t>
            </a:r>
            <a:r>
              <a:rPr lang="en-US" dirty="0"/>
              <a:t>/637538/Five-huge-sperm-whales-wash-up-dead-British-coast-one-explodes-autopsy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www.motherjones.com</a:t>
            </a:r>
            <a:r>
              <a:rPr lang="en-US" dirty="0"/>
              <a:t>/environment/2019/04/</a:t>
            </a:r>
            <a:r>
              <a:rPr lang="en-US" dirty="0" err="1"/>
              <a:t>deepwater</a:t>
            </a:r>
            <a:r>
              <a:rPr lang="en-US" dirty="0"/>
              <a:t>-horizon-bp-oil-spill/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Quote: https://</a:t>
            </a:r>
            <a:r>
              <a:rPr lang="en-US" dirty="0" err="1"/>
              <a:t>www.epa.gov</a:t>
            </a:r>
            <a:r>
              <a:rPr lang="en-US" dirty="0"/>
              <a:t>/</a:t>
            </a:r>
            <a:r>
              <a:rPr lang="en-US" dirty="0" err="1"/>
              <a:t>enviroatlas</a:t>
            </a:r>
            <a:r>
              <a:rPr lang="en-US" dirty="0"/>
              <a:t>/ecosystem-services-enviroatlas-1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3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https://www.dos-1.ph/?c=what-is-the-cause-and-effect-of-dynamite-fishing-oo-wwb2zDu6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23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sentientmedia.org</a:t>
            </a:r>
            <a:r>
              <a:rPr lang="en-US" dirty="0"/>
              <a:t>/bycatch/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9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/travel/travel-destinations/2015/03/</a:t>
            </a:r>
            <a:r>
              <a:rPr lang="en-US" dirty="0" err="1"/>
              <a:t>pilbaras</a:t>
            </a:r>
            <a:r>
              <a:rPr lang="en-US" dirty="0"/>
              <a:t>-</a:t>
            </a:r>
            <a:r>
              <a:rPr lang="en-US" dirty="0" err="1"/>
              <a:t>karinji</a:t>
            </a:r>
            <a:r>
              <a:rPr lang="en-US" dirty="0"/>
              <a:t>-np-culture-etched-in-stone/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97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www.iied.org</a:t>
            </a:r>
            <a:r>
              <a:rPr lang="en-US" dirty="0"/>
              <a:t>/fifty-years-only-one-earth-rings-true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www.diveplanit.com</a:t>
            </a:r>
            <a:r>
              <a:rPr lang="en-US" dirty="0"/>
              <a:t>/marine-environment/value-of-great-barrier-reef/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246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ourworldindata.org</a:t>
            </a:r>
            <a:r>
              <a:rPr lang="en-US" dirty="0"/>
              <a:t>/</a:t>
            </a:r>
            <a:r>
              <a:rPr lang="en-US" dirty="0" err="1"/>
              <a:t>grapher</a:t>
            </a:r>
            <a:r>
              <a:rPr lang="en-US" dirty="0"/>
              <a:t>/</a:t>
            </a:r>
            <a:r>
              <a:rPr lang="en-US" dirty="0" err="1"/>
              <a:t>debt-service-of-exports-of-goods-services?time</a:t>
            </a:r>
            <a:r>
              <a:rPr lang="en-US" dirty="0"/>
              <a:t>=latest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8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www.epa.gov</a:t>
            </a:r>
            <a:r>
              <a:rPr lang="en-US" dirty="0"/>
              <a:t>/sites/default/files/2015-04/</a:t>
            </a:r>
            <a:r>
              <a:rPr lang="en-US" dirty="0" err="1"/>
              <a:t>new_ecowheel.jpg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0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blog.padi.com</a:t>
            </a:r>
            <a:r>
              <a:rPr lang="en-US" dirty="0"/>
              <a:t>/best-marine-life-encounters-around-the-world/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7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blog.padi.com</a:t>
            </a:r>
            <a:r>
              <a:rPr lang="en-US" dirty="0"/>
              <a:t>/best-marine-life-encounters-around-the-world/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1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www.natureaustralia.org.au</a:t>
            </a:r>
            <a:r>
              <a:rPr lang="en-US" dirty="0"/>
              <a:t>/what-we-do/our-insights/perspectives/an-audacious-plan-to-save-the-worlds-oceans/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83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blog.padi.com</a:t>
            </a:r>
            <a:r>
              <a:rPr lang="en-US" dirty="0"/>
              <a:t>/best-marine-life-encounters-around-the-world/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www.barrierreef.org</a:t>
            </a:r>
            <a:r>
              <a:rPr lang="en-US" dirty="0"/>
              <a:t>/the-reef/the-value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25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Indigenous Painting: https://</a:t>
            </a:r>
            <a:r>
              <a:rPr lang="en-US" dirty="0" err="1"/>
              <a:t>blog.qm.qld.gov.au</a:t>
            </a:r>
            <a:r>
              <a:rPr lang="en-US" dirty="0"/>
              <a:t>/2021/06/11/connections-to-the-land-and-sea/</a:t>
            </a:r>
          </a:p>
          <a:p>
            <a:r>
              <a:rPr lang="en-AU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In 2021, Museum of Tropical Queensland commissioned an artwork from local Townsville Indigenous artist, Jumbo Prior.</a:t>
            </a: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Go to website to learn more about the painting.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Seascape painting: https://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gunaikurnai.org</a:t>
            </a: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/our-country/sea-country/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i="0" dirty="0" err="1">
                <a:effectLst/>
                <a:latin typeface="verveine"/>
              </a:rPr>
              <a:t>Nanjet</a:t>
            </a:r>
            <a:r>
              <a:rPr lang="en-AU" b="1" i="0" dirty="0">
                <a:effectLst/>
                <a:latin typeface="verveine"/>
              </a:rPr>
              <a:t> to Mallacoota</a:t>
            </a:r>
            <a:br>
              <a:rPr lang="en-AU" b="1" i="0" dirty="0">
                <a:effectLst/>
                <a:latin typeface="verveine"/>
              </a:rPr>
            </a:br>
            <a:r>
              <a:rPr lang="en-AU" b="1" i="0" dirty="0">
                <a:effectLst/>
                <a:latin typeface="verveine"/>
              </a:rPr>
              <a:t>– Sea Country Indigenous Protection Area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1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com/url?sa=i&amp;url=https%3A%2F%2Fwww.abc.net.au%2Flisten%2Fprograms%2Fbigideas%2Fsport-or-culture-why-not-both-writing-about-surfing%2F13780118&amp;psig=AOvVaw3wd2aHOBFd4go-7nFFmlj9&amp;ust=1715455361526000&amp;source=images&amp;cd=vfe&amp;opi=89978449&amp;ved=0CBAQjRxqFwoTCODOjbDng4YDFQAAAAAdAAAAABAK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C7BC4-A3BA-E605-B809-DCE95AC54E6F}"/>
              </a:ext>
            </a:extLst>
          </p:cNvPr>
          <p:cNvSpPr txBox="1"/>
          <p:nvPr/>
        </p:nvSpPr>
        <p:spPr>
          <a:xfrm>
            <a:off x="8272512" y="1536174"/>
            <a:ext cx="39194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the arguments for preserving species and habitats as ecological, economic, social, aesthetic or ethical.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‘1. Nature’s capital’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8" name="Picture 4" descr="Sea Turtle Hatching at Kagi Maldives Spa Island - Island Times Magazine">
            <a:extLst>
              <a:ext uri="{FF2B5EF4-FFF2-40B4-BE49-F238E27FC236}">
                <a16:creationId xmlns:a16="http://schemas.microsoft.com/office/drawing/2014/main" id="{E6158CBB-8774-A237-B79B-AB0818AB5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r="1"/>
          <a:stretch/>
        </p:blipFill>
        <p:spPr bwMode="auto">
          <a:xfrm>
            <a:off x="0" y="0"/>
            <a:ext cx="8146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ve in europe with seals">
            <a:extLst>
              <a:ext uri="{FF2B5EF4-FFF2-40B4-BE49-F238E27FC236}">
                <a16:creationId xmlns:a16="http://schemas.microsoft.com/office/drawing/2014/main" id="{BAC4D539-17C2-DCA4-2400-C2FD797BA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BAF2E-B3CB-A22D-C8A9-F894A95EC635}"/>
              </a:ext>
            </a:extLst>
          </p:cNvPr>
          <p:cNvSpPr txBox="1"/>
          <p:nvPr/>
        </p:nvSpPr>
        <p:spPr>
          <a:xfrm>
            <a:off x="372534" y="5372317"/>
            <a:ext cx="11446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Kelp forests – a keystone habitat - need nutrients to grow.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Seals return nutrients to shallow waters when they poop. </a:t>
            </a:r>
          </a:p>
        </p:txBody>
      </p:sp>
    </p:spTree>
    <p:extLst>
      <p:ext uri="{BB962C8B-B14F-4D97-AF65-F5344CB8AC3E}">
        <p14:creationId xmlns:p14="http://schemas.microsoft.com/office/powerpoint/2010/main" val="375684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bold plan to save the world's oceans">
            <a:extLst>
              <a:ext uri="{FF2B5EF4-FFF2-40B4-BE49-F238E27FC236}">
                <a16:creationId xmlns:a16="http://schemas.microsoft.com/office/drawing/2014/main" id="{3F74A297-631F-8400-FA3C-F3DBBD93C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59A57A-320D-4E26-A089-1F3F30EBBB6B}"/>
              </a:ext>
            </a:extLst>
          </p:cNvPr>
          <p:cNvSpPr txBox="1"/>
          <p:nvPr/>
        </p:nvSpPr>
        <p:spPr>
          <a:xfrm>
            <a:off x="237065" y="5609384"/>
            <a:ext cx="11717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Herbivores eat algae that compete with coral for space.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Herbivores also return nutrients to shallow waters when they poop.</a:t>
            </a:r>
          </a:p>
        </p:txBody>
      </p:sp>
    </p:spTree>
    <p:extLst>
      <p:ext uri="{BB962C8B-B14F-4D97-AF65-F5344CB8AC3E}">
        <p14:creationId xmlns:p14="http://schemas.microsoft.com/office/powerpoint/2010/main" val="108824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ver captures Hammerhead shark encounter in the shark capital of the world, Malpelo island Colombia from below in a unique marine life encounter ">
            <a:extLst>
              <a:ext uri="{FF2B5EF4-FFF2-40B4-BE49-F238E27FC236}">
                <a16:creationId xmlns:a16="http://schemas.microsoft.com/office/drawing/2014/main" id="{90733FD9-13E0-ABE1-343D-716EE3709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12772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456F5-C66A-92A0-7025-D4E46B4B7FBF}"/>
              </a:ext>
            </a:extLst>
          </p:cNvPr>
          <p:cNvSpPr txBox="1"/>
          <p:nvPr/>
        </p:nvSpPr>
        <p:spPr>
          <a:xfrm>
            <a:off x="9651999" y="3729784"/>
            <a:ext cx="24045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Sharks are apex predators, maintaining balance to food chains.</a:t>
            </a:r>
          </a:p>
        </p:txBody>
      </p:sp>
    </p:spTree>
    <p:extLst>
      <p:ext uri="{BB962C8B-B14F-4D97-AF65-F5344CB8AC3E}">
        <p14:creationId xmlns:p14="http://schemas.microsoft.com/office/powerpoint/2010/main" val="81309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C054-06C3-2C5E-29FD-86F24744E1BF}"/>
              </a:ext>
            </a:extLst>
          </p:cNvPr>
          <p:cNvSpPr txBox="1"/>
          <p:nvPr/>
        </p:nvSpPr>
        <p:spPr>
          <a:xfrm>
            <a:off x="3064369" y="1364685"/>
            <a:ext cx="686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Why protect nature?</a:t>
            </a:r>
          </a:p>
          <a:p>
            <a:pPr algn="ctr"/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Ecological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4400" dirty="0"/>
              <a:t>Economic reasons ($$$$$)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Social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Aesthetic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Ethical reasons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497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otal economic, social and icon value to Australia">
            <a:extLst>
              <a:ext uri="{FF2B5EF4-FFF2-40B4-BE49-F238E27FC236}">
                <a16:creationId xmlns:a16="http://schemas.microsoft.com/office/drawing/2014/main" id="{9FAFF520-E885-8CB9-709F-AB5C9627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F9AE5-C2E1-D1B8-8F9D-71D20B662D07}"/>
              </a:ext>
            </a:extLst>
          </p:cNvPr>
          <p:cNvSpPr txBox="1"/>
          <p:nvPr/>
        </p:nvSpPr>
        <p:spPr>
          <a:xfrm>
            <a:off x="978777" y="751344"/>
            <a:ext cx="33925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i="1" dirty="0"/>
              <a:t>“The Great Barrier Reef has an economic, social and icon asset value of $56 billion. It supports 64,000 jobs and contributes $6.4 billion to the Australian economy”.</a:t>
            </a:r>
            <a:endParaRPr lang="en-US" sz="2400" i="1" dirty="0"/>
          </a:p>
        </p:txBody>
      </p:sp>
      <p:pic>
        <p:nvPicPr>
          <p:cNvPr id="5" name="Picture 4" descr="A blue coral on a black background&#10;&#10;Description automatically generated">
            <a:extLst>
              <a:ext uri="{FF2B5EF4-FFF2-40B4-BE49-F238E27FC236}">
                <a16:creationId xmlns:a16="http://schemas.microsoft.com/office/drawing/2014/main" id="{2B4FBE75-A0DF-26FC-AE32-A474AC9A7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98" y="3562353"/>
            <a:ext cx="2124115" cy="304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2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 is a fishery | Marine Stewardship Council">
            <a:extLst>
              <a:ext uri="{FF2B5EF4-FFF2-40B4-BE49-F238E27FC236}">
                <a16:creationId xmlns:a16="http://schemas.microsoft.com/office/drawing/2014/main" id="{A417A518-F336-E9B5-39AA-C1F7BEF4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5BDF0-ABA1-E45A-26E0-8780E682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788" y="0"/>
            <a:ext cx="6182212" cy="3429000"/>
          </a:xfrm>
          <a:prstGeom prst="rect">
            <a:avLst/>
          </a:prstGeom>
        </p:spPr>
      </p:pic>
      <p:pic>
        <p:nvPicPr>
          <p:cNvPr id="7" name="Picture 2" descr="How Offshore Drilling Works | HowStuffWorks">
            <a:extLst>
              <a:ext uri="{FF2B5EF4-FFF2-40B4-BE49-F238E27FC236}">
                <a16:creationId xmlns:a16="http://schemas.microsoft.com/office/drawing/2014/main" id="{1CAB399D-8E57-93E2-43E6-17B3B7C1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lass Bottom Boat 18 Lady Musgrave Experience Great Barrier Reef -">
            <a:extLst>
              <a:ext uri="{FF2B5EF4-FFF2-40B4-BE49-F238E27FC236}">
                <a16:creationId xmlns:a16="http://schemas.microsoft.com/office/drawing/2014/main" id="{5A59E3B9-ADCE-19E1-E7F9-984E5BCA8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 bwMode="auto">
          <a:xfrm>
            <a:off x="6009788" y="342900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F2DF6D-5BAD-33DA-BF26-F52CB33D7745}"/>
              </a:ext>
            </a:extLst>
          </p:cNvPr>
          <p:cNvSpPr/>
          <p:nvPr/>
        </p:nvSpPr>
        <p:spPr>
          <a:xfrm>
            <a:off x="4826000" y="2912533"/>
            <a:ext cx="2336800" cy="132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Direct Use Values</a:t>
            </a:r>
          </a:p>
        </p:txBody>
      </p:sp>
    </p:spTree>
    <p:extLst>
      <p:ext uri="{BB962C8B-B14F-4D97-AF65-F5344CB8AC3E}">
        <p14:creationId xmlns:p14="http://schemas.microsoft.com/office/powerpoint/2010/main" val="38400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oga + Meditation - Umina Beach Yoga">
            <a:extLst>
              <a:ext uri="{FF2B5EF4-FFF2-40B4-BE49-F238E27FC236}">
                <a16:creationId xmlns:a16="http://schemas.microsoft.com/office/drawing/2014/main" id="{E688C6A0-70D3-A8EB-6445-D8A14BF54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/>
          <a:stretch/>
        </p:blipFill>
        <p:spPr bwMode="auto">
          <a:xfrm>
            <a:off x="0" y="-2060"/>
            <a:ext cx="6009788" cy="338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norkelling on the Great Barrier Reef ⋆ Reef Trip">
            <a:extLst>
              <a:ext uri="{FF2B5EF4-FFF2-40B4-BE49-F238E27FC236}">
                <a16:creationId xmlns:a16="http://schemas.microsoft.com/office/drawing/2014/main" id="{0FD57CAD-45E5-1EF1-58EA-B0A71603C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 bwMode="auto">
          <a:xfrm>
            <a:off x="0" y="3429000"/>
            <a:ext cx="6095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nnections to the land and sea – Queensland Museum Blog">
            <a:extLst>
              <a:ext uri="{FF2B5EF4-FFF2-40B4-BE49-F238E27FC236}">
                <a16:creationId xmlns:a16="http://schemas.microsoft.com/office/drawing/2014/main" id="{0C3C97CB-CDA1-E18F-8211-0923005E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88" y="-24769"/>
            <a:ext cx="6182212" cy="412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a Country | Gunaikurnai Land and Waters Aboriginal Corporation">
            <a:extLst>
              <a:ext uri="{FF2B5EF4-FFF2-40B4-BE49-F238E27FC236}">
                <a16:creationId xmlns:a16="http://schemas.microsoft.com/office/drawing/2014/main" id="{D10E3BA6-45D4-4831-6FB9-0FD62D219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5"/>
          <a:stretch/>
        </p:blipFill>
        <p:spPr bwMode="auto">
          <a:xfrm>
            <a:off x="6095998" y="4095434"/>
            <a:ext cx="6096001" cy="276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059B12-61DD-3106-342C-816C192D84A1}"/>
              </a:ext>
            </a:extLst>
          </p:cNvPr>
          <p:cNvSpPr/>
          <p:nvPr/>
        </p:nvSpPr>
        <p:spPr>
          <a:xfrm>
            <a:off x="4841388" y="2818140"/>
            <a:ext cx="2336800" cy="1320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Indirect Use Values</a:t>
            </a:r>
          </a:p>
        </p:txBody>
      </p:sp>
    </p:spTree>
    <p:extLst>
      <p:ext uri="{BB962C8B-B14F-4D97-AF65-F5344CB8AC3E}">
        <p14:creationId xmlns:p14="http://schemas.microsoft.com/office/powerpoint/2010/main" val="318632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C054-06C3-2C5E-29FD-86F24744E1BF}"/>
              </a:ext>
            </a:extLst>
          </p:cNvPr>
          <p:cNvSpPr txBox="1"/>
          <p:nvPr/>
        </p:nvSpPr>
        <p:spPr>
          <a:xfrm>
            <a:off x="3064369" y="1364685"/>
            <a:ext cx="686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Why protect nature?</a:t>
            </a:r>
          </a:p>
          <a:p>
            <a:pPr algn="ctr"/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Ecological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Economic reasons ($$$$$)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4400" dirty="0"/>
              <a:t>Social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Aesthetic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Ethical reasons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199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ale Watching Byron Bay | Out Of The Blue Adventures">
            <a:extLst>
              <a:ext uri="{FF2B5EF4-FFF2-40B4-BE49-F238E27FC236}">
                <a16:creationId xmlns:a16="http://schemas.microsoft.com/office/drawing/2014/main" id="{503AA4AC-0A08-B614-502A-632891DC8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b="1186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0CD17-1B6A-0072-3892-0AE23FC0FDE8}"/>
              </a:ext>
            </a:extLst>
          </p:cNvPr>
          <p:cNvSpPr txBox="1"/>
          <p:nvPr/>
        </p:nvSpPr>
        <p:spPr>
          <a:xfrm>
            <a:off x="6480312" y="171127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Humpback Whale Watching Hervey Bay</a:t>
            </a:r>
          </a:p>
        </p:txBody>
      </p:sp>
    </p:spTree>
    <p:extLst>
      <p:ext uri="{BB962C8B-B14F-4D97-AF65-F5344CB8AC3E}">
        <p14:creationId xmlns:p14="http://schemas.microsoft.com/office/powerpoint/2010/main" val="154436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Phillip Island Penguin Express Day Tour - Klook Australia">
            <a:extLst>
              <a:ext uri="{FF2B5EF4-FFF2-40B4-BE49-F238E27FC236}">
                <a16:creationId xmlns:a16="http://schemas.microsoft.com/office/drawing/2014/main" id="{18879C09-F0D5-6754-D5B2-7D82D9CD0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09489-B252-7B55-1ACE-BB8D21A027CA}"/>
              </a:ext>
            </a:extLst>
          </p:cNvPr>
          <p:cNvSpPr txBox="1"/>
          <p:nvPr/>
        </p:nvSpPr>
        <p:spPr>
          <a:xfrm>
            <a:off x="6374295" y="144622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Phillip Island Penguin Parade</a:t>
            </a:r>
          </a:p>
        </p:txBody>
      </p:sp>
    </p:spTree>
    <p:extLst>
      <p:ext uri="{BB962C8B-B14F-4D97-AF65-F5344CB8AC3E}">
        <p14:creationId xmlns:p14="http://schemas.microsoft.com/office/powerpoint/2010/main" val="20566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E79FF-D4D1-C262-012B-0F9A2588FB6C}"/>
              </a:ext>
            </a:extLst>
          </p:cNvPr>
          <p:cNvSpPr txBox="1"/>
          <p:nvPr/>
        </p:nvSpPr>
        <p:spPr>
          <a:xfrm>
            <a:off x="2650434" y="2459504"/>
            <a:ext cx="72886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Bradley Hand" charset="0"/>
                <a:ea typeface="Bradley Hand" charset="0"/>
                <a:cs typeface="Bradley Hand" charset="0"/>
              </a:rPr>
              <a:t>The most valuable thing we extract from the ocean is our existence </a:t>
            </a:r>
          </a:p>
          <a:p>
            <a:pPr algn="ctr"/>
            <a:endParaRPr lang="en-US" sz="3200" b="1" i="1" dirty="0">
              <a:latin typeface="Bradley Hand" charset="0"/>
              <a:ea typeface="Bradley Hand" charset="0"/>
              <a:cs typeface="Bradley Hand" charset="0"/>
            </a:endParaRPr>
          </a:p>
          <a:p>
            <a:pPr algn="ctr"/>
            <a:r>
              <a:rPr lang="en-US" sz="2400" b="1" dirty="0">
                <a:latin typeface="Bradley Hand" charset="0"/>
                <a:ea typeface="Bradley Hand" charset="0"/>
                <a:cs typeface="Bradley Hand" charset="0"/>
              </a:rPr>
              <a:t>Sylvia Earle</a:t>
            </a:r>
            <a:endParaRPr lang="en-US" sz="2400" b="1" i="1" dirty="0">
              <a:latin typeface="Bradley Hand" charset="0"/>
              <a:ea typeface="Bradley Hand" charset="0"/>
              <a:cs typeface="Bradley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8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urtles">
            <a:extLst>
              <a:ext uri="{FF2B5EF4-FFF2-40B4-BE49-F238E27FC236}">
                <a16:creationId xmlns:a16="http://schemas.microsoft.com/office/drawing/2014/main" id="{92E330C2-AAA2-0565-012E-22895A228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03FFBC-DD71-003D-2FF7-81DE1C49CDC6}"/>
              </a:ext>
            </a:extLst>
          </p:cNvPr>
          <p:cNvSpPr txBox="1"/>
          <p:nvPr/>
        </p:nvSpPr>
        <p:spPr>
          <a:xfrm>
            <a:off x="6493564" y="131370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Mon Repos turtle experiences</a:t>
            </a:r>
          </a:p>
        </p:txBody>
      </p:sp>
    </p:spTree>
    <p:extLst>
      <p:ext uri="{BB962C8B-B14F-4D97-AF65-F5344CB8AC3E}">
        <p14:creationId xmlns:p14="http://schemas.microsoft.com/office/powerpoint/2010/main" val="1534737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Wild dolphin feeding at Tangalooma Island Resort | Brisbane Kids">
            <a:extLst>
              <a:ext uri="{FF2B5EF4-FFF2-40B4-BE49-F238E27FC236}">
                <a16:creationId xmlns:a16="http://schemas.microsoft.com/office/drawing/2014/main" id="{C939022B-5289-26D9-0081-1E3D893B3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b="65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36C57-4C72-6729-8EB3-57BF4E483DA1}"/>
              </a:ext>
            </a:extLst>
          </p:cNvPr>
          <p:cNvSpPr txBox="1"/>
          <p:nvPr/>
        </p:nvSpPr>
        <p:spPr>
          <a:xfrm>
            <a:off x="357810" y="184379"/>
            <a:ext cx="458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Tangalooma</a:t>
            </a:r>
            <a:r>
              <a:rPr lang="en-US" dirty="0">
                <a:solidFill>
                  <a:schemeClr val="bg1"/>
                </a:solidFill>
              </a:rPr>
              <a:t> Resort Wild Dolphin Feeding, Moreton Island</a:t>
            </a:r>
          </a:p>
        </p:txBody>
      </p:sp>
    </p:spTree>
    <p:extLst>
      <p:ext uri="{BB962C8B-B14F-4D97-AF65-F5344CB8AC3E}">
        <p14:creationId xmlns:p14="http://schemas.microsoft.com/office/powerpoint/2010/main" val="563140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C20 - Whale Shark at Ningaloo Reef, Exmouth - Base Imagery">
            <a:extLst>
              <a:ext uri="{FF2B5EF4-FFF2-40B4-BE49-F238E27FC236}">
                <a16:creationId xmlns:a16="http://schemas.microsoft.com/office/drawing/2014/main" id="{1B965EDE-C32F-46DD-F901-5287104C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 bwMode="auto">
          <a:xfrm>
            <a:off x="-2197" y="0"/>
            <a:ext cx="12194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F432A-FCC5-F58B-4933-BB0F76A7284C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Whale Shark Swims, Ningaloo Reef, WA</a:t>
            </a:r>
          </a:p>
        </p:txBody>
      </p:sp>
    </p:spTree>
    <p:extLst>
      <p:ext uri="{BB962C8B-B14F-4D97-AF65-F5344CB8AC3E}">
        <p14:creationId xmlns:p14="http://schemas.microsoft.com/office/powerpoint/2010/main" val="311352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7 of the best Australian wildlife experiences on offer">
            <a:extLst>
              <a:ext uri="{FF2B5EF4-FFF2-40B4-BE49-F238E27FC236}">
                <a16:creationId xmlns:a16="http://schemas.microsoft.com/office/drawing/2014/main" id="{8D8208D7-1CE7-F9D7-25C8-6A2D9CE83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8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F17136-D4C5-5A51-48A6-F1A4813DDE7A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Manta Ray Swims, Lady Elliot Island</a:t>
            </a:r>
          </a:p>
        </p:txBody>
      </p:sp>
    </p:spTree>
    <p:extLst>
      <p:ext uri="{BB962C8B-B14F-4D97-AF65-F5344CB8AC3E}">
        <p14:creationId xmlns:p14="http://schemas.microsoft.com/office/powerpoint/2010/main" val="2162221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uided Nature Meditation - Florida Conservation Voters">
            <a:extLst>
              <a:ext uri="{FF2B5EF4-FFF2-40B4-BE49-F238E27FC236}">
                <a16:creationId xmlns:a16="http://schemas.microsoft.com/office/drawing/2014/main" id="{84879808-E93B-532F-B15D-458922C6A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31A44-D8EC-067D-5D20-461DFFDE277A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833855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port or culture? Why not both? Writing about surfing - ABC listen">
            <a:hlinkClick r:id="rId2"/>
            <a:extLst>
              <a:ext uri="{FF2B5EF4-FFF2-40B4-BE49-F238E27FC236}">
                <a16:creationId xmlns:a16="http://schemas.microsoft.com/office/drawing/2014/main" id="{9DBADC90-3108-A5C1-B38E-0CAE6EAB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2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rfs up at these Sunshine Coast hotspots - Visit Sunshine Coast">
            <a:extLst>
              <a:ext uri="{FF2B5EF4-FFF2-40B4-BE49-F238E27FC236}">
                <a16:creationId xmlns:a16="http://schemas.microsoft.com/office/drawing/2014/main" id="{B51193BE-D0C0-1F24-D1D6-955FE6B3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C054-06C3-2C5E-29FD-86F24744E1BF}"/>
              </a:ext>
            </a:extLst>
          </p:cNvPr>
          <p:cNvSpPr txBox="1"/>
          <p:nvPr/>
        </p:nvSpPr>
        <p:spPr>
          <a:xfrm>
            <a:off x="3064369" y="1364685"/>
            <a:ext cx="686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Why protect nature?</a:t>
            </a:r>
          </a:p>
          <a:p>
            <a:pPr algn="ctr"/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Ecological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Economic reasons ($$$$$)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Social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4400" dirty="0"/>
              <a:t>Aesthetic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Ethical reasons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26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hotographer Captures Waves of Trash in Indonesia | HuffPost Impact">
            <a:extLst>
              <a:ext uri="{FF2B5EF4-FFF2-40B4-BE49-F238E27FC236}">
                <a16:creationId xmlns:a16="http://schemas.microsoft.com/office/drawing/2014/main" id="{0348B6D7-CB5E-7021-81B0-DCF90C130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918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ope of Great Barrier Reef's massive coral bleaching alarms scientists">
            <a:extLst>
              <a:ext uri="{FF2B5EF4-FFF2-40B4-BE49-F238E27FC236}">
                <a16:creationId xmlns:a16="http://schemas.microsoft.com/office/drawing/2014/main" id="{8BBDBE21-F6E0-7D1C-1F1F-5F4B3B99A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0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uit&#10;&#10;Description automatically generated">
            <a:extLst>
              <a:ext uri="{FF2B5EF4-FFF2-40B4-BE49-F238E27FC236}">
                <a16:creationId xmlns:a16="http://schemas.microsoft.com/office/drawing/2014/main" id="{B6652EE9-E8CC-5D61-E33E-F1326770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59" y="417176"/>
            <a:ext cx="8219081" cy="6023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DC3F4-2B4B-BC6D-C067-D97A9A5058AB}"/>
              </a:ext>
            </a:extLst>
          </p:cNvPr>
          <p:cNvSpPr txBox="1"/>
          <p:nvPr/>
        </p:nvSpPr>
        <p:spPr>
          <a:xfrm>
            <a:off x="3886200" y="6440824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=43DuLcBFxoY</a:t>
            </a:r>
          </a:p>
        </p:txBody>
      </p:sp>
    </p:spTree>
    <p:extLst>
      <p:ext uri="{BB962C8B-B14F-4D97-AF65-F5344CB8AC3E}">
        <p14:creationId xmlns:p14="http://schemas.microsoft.com/office/powerpoint/2010/main" val="3827656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ve huge sperm whales wash up dead on British coast while one explodes  during autopsy | UK | News | Express.co.uk">
            <a:extLst>
              <a:ext uri="{FF2B5EF4-FFF2-40B4-BE49-F238E27FC236}">
                <a16:creationId xmlns:a16="http://schemas.microsoft.com/office/drawing/2014/main" id="{C14E029F-B19A-9AE6-7A52-CA7F6F399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0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ine Years Later, the BP Oil Spill's Environmental Mess Isn ...">
            <a:extLst>
              <a:ext uri="{FF2B5EF4-FFF2-40B4-BE49-F238E27FC236}">
                <a16:creationId xmlns:a16="http://schemas.microsoft.com/office/drawing/2014/main" id="{B7FF02F8-9F04-BE34-8554-B9CDB0005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27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What Is The Cause And Effect Of Dynamite Fishing? Quora, 52% OFF">
            <a:extLst>
              <a:ext uri="{FF2B5EF4-FFF2-40B4-BE49-F238E27FC236}">
                <a16:creationId xmlns:a16="http://schemas.microsoft.com/office/drawing/2014/main" id="{D6DC03CC-9365-A12A-9F4B-AC2A30632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9"/>
          <a:stretch/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3773D-C1F2-B930-C280-EE3E4F243DF4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Dynamite fishing</a:t>
            </a:r>
          </a:p>
        </p:txBody>
      </p:sp>
    </p:spTree>
    <p:extLst>
      <p:ext uri="{BB962C8B-B14F-4D97-AF65-F5344CB8AC3E}">
        <p14:creationId xmlns:p14="http://schemas.microsoft.com/office/powerpoint/2010/main" val="3655576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he Problem of Bycatch and How It Harms Marine Life, Explained">
            <a:extLst>
              <a:ext uri="{FF2B5EF4-FFF2-40B4-BE49-F238E27FC236}">
                <a16:creationId xmlns:a16="http://schemas.microsoft.com/office/drawing/2014/main" id="{913987F8-FB17-DEBF-7C89-86B6767A8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03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C054-06C3-2C5E-29FD-86F24744E1BF}"/>
              </a:ext>
            </a:extLst>
          </p:cNvPr>
          <p:cNvSpPr txBox="1"/>
          <p:nvPr/>
        </p:nvSpPr>
        <p:spPr>
          <a:xfrm>
            <a:off x="3064369" y="1364685"/>
            <a:ext cx="686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Why protect nature?</a:t>
            </a:r>
          </a:p>
          <a:p>
            <a:pPr algn="ctr"/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Ecological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Economic reasons ($$$$$)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Social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Aesthetic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4400" dirty="0"/>
              <a:t>Ethical reasons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3533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xplore the magnificent rock pools at Gericke's Point - Visit Knysna -  Official tourism site for the Greater Knysna area">
            <a:extLst>
              <a:ext uri="{FF2B5EF4-FFF2-40B4-BE49-F238E27FC236}">
                <a16:creationId xmlns:a16="http://schemas.microsoft.com/office/drawing/2014/main" id="{41CDEAF6-8335-5184-AF1E-82135F3CD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F04A0-208C-B361-8DC1-E40675766EB9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404916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ilbara's Karinji NP: Culture etched in stone - Australian Geographic">
            <a:extLst>
              <a:ext uri="{FF2B5EF4-FFF2-40B4-BE49-F238E27FC236}">
                <a16:creationId xmlns:a16="http://schemas.microsoft.com/office/drawing/2014/main" id="{CA8698BA-26AB-CDAF-C79E-A9685A1A7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47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fty years on, 'Only One Earth' rings true | International Institute for  Environment and Development">
            <a:extLst>
              <a:ext uri="{FF2B5EF4-FFF2-40B4-BE49-F238E27FC236}">
                <a16:creationId xmlns:a16="http://schemas.microsoft.com/office/drawing/2014/main" id="{860ABB06-F555-E411-5E15-8AD0D860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6C0FB-C9FA-F1C4-F17A-CA51E91B6F93}"/>
              </a:ext>
            </a:extLst>
          </p:cNvPr>
          <p:cNvSpPr txBox="1"/>
          <p:nvPr/>
        </p:nvSpPr>
        <p:spPr>
          <a:xfrm>
            <a:off x="318051" y="184379"/>
            <a:ext cx="555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there’s only one earth</a:t>
            </a:r>
          </a:p>
        </p:txBody>
      </p:sp>
    </p:spTree>
    <p:extLst>
      <p:ext uri="{BB962C8B-B14F-4D97-AF65-F5344CB8AC3E}">
        <p14:creationId xmlns:p14="http://schemas.microsoft.com/office/powerpoint/2010/main" val="887827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C7BC4-A3BA-E605-B809-DCE95AC54E6F}"/>
              </a:ext>
            </a:extLst>
          </p:cNvPr>
          <p:cNvSpPr txBox="1"/>
          <p:nvPr/>
        </p:nvSpPr>
        <p:spPr>
          <a:xfrm>
            <a:off x="8272512" y="1536174"/>
            <a:ext cx="39194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the arguments for preserving species and habitats as ecological, economic, social, aesthetic or ethical.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‘1. Nature’s capital’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8" name="Picture 4" descr="Sea Turtle Hatching at Kagi Maldives Spa Island - Island Times Magazine">
            <a:extLst>
              <a:ext uri="{FF2B5EF4-FFF2-40B4-BE49-F238E27FC236}">
                <a16:creationId xmlns:a16="http://schemas.microsoft.com/office/drawing/2014/main" id="{E6158CBB-8774-A237-B79B-AB0818AB5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r="1"/>
          <a:stretch/>
        </p:blipFill>
        <p:spPr bwMode="auto">
          <a:xfrm>
            <a:off x="0" y="0"/>
            <a:ext cx="8146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6D8037D2-5B7F-5B64-AB2C-698910C9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93" y="313266"/>
            <a:ext cx="4631685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3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DBFD1E-C340-1158-AD7D-7716C1FE8212}"/>
              </a:ext>
            </a:extLst>
          </p:cNvPr>
          <p:cNvSpPr txBox="1"/>
          <p:nvPr/>
        </p:nvSpPr>
        <p:spPr>
          <a:xfrm>
            <a:off x="2662517" y="2143619"/>
            <a:ext cx="68669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Extension Activity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HOW to afford to protect nature</a:t>
            </a:r>
          </a:p>
        </p:txBody>
      </p:sp>
    </p:spTree>
    <p:extLst>
      <p:ext uri="{BB962C8B-B14F-4D97-AF65-F5344CB8AC3E}">
        <p14:creationId xmlns:p14="http://schemas.microsoft.com/office/powerpoint/2010/main" val="391503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E79FF-D4D1-C262-012B-0F9A2588FB6C}"/>
              </a:ext>
            </a:extLst>
          </p:cNvPr>
          <p:cNvSpPr txBox="1"/>
          <p:nvPr/>
        </p:nvSpPr>
        <p:spPr>
          <a:xfrm>
            <a:off x="2451652" y="935504"/>
            <a:ext cx="72886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Bradley Hand" charset="0"/>
                <a:ea typeface="Bradley Hand" charset="0"/>
                <a:cs typeface="Bradley Hand" charset="0"/>
              </a:rPr>
              <a:t>The most valuable thing we extract from the ocean is our existence </a:t>
            </a:r>
          </a:p>
          <a:p>
            <a:pPr algn="ctr"/>
            <a:endParaRPr lang="en-US" sz="3200" b="1" i="1" dirty="0">
              <a:latin typeface="Bradley Hand" charset="0"/>
              <a:ea typeface="Bradley Hand" charset="0"/>
              <a:cs typeface="Bradley Hand" charset="0"/>
            </a:endParaRPr>
          </a:p>
          <a:p>
            <a:pPr algn="ctr"/>
            <a:r>
              <a:rPr lang="en-US" sz="2400" b="1" dirty="0">
                <a:latin typeface="Bradley Hand" charset="0"/>
                <a:ea typeface="Bradley Hand" charset="0"/>
                <a:cs typeface="Bradley Hand" charset="0"/>
              </a:rPr>
              <a:t>Sylvia Earle</a:t>
            </a:r>
            <a:endParaRPr lang="en-US" sz="2400" b="1" i="1" dirty="0"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A35FE-9337-8757-4F06-44F1BA4A0C6D}"/>
              </a:ext>
            </a:extLst>
          </p:cNvPr>
          <p:cNvSpPr txBox="1"/>
          <p:nvPr/>
        </p:nvSpPr>
        <p:spPr>
          <a:xfrm>
            <a:off x="3048000" y="429420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cs typeface="Arial Narrow" panose="020B0604020202020204" pitchFamily="34" charset="0"/>
              </a:rPr>
              <a:t>What does Sylvia Earle mean by this quote?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7278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278C6-39E1-821A-7ACC-114A3D80B393}"/>
              </a:ext>
            </a:extLst>
          </p:cNvPr>
          <p:cNvSpPr txBox="1"/>
          <p:nvPr/>
        </p:nvSpPr>
        <p:spPr>
          <a:xfrm>
            <a:off x="6468533" y="1690062"/>
            <a:ext cx="48409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returns for investing in a marine protected area can sometimes takes decades</a:t>
            </a:r>
            <a:endParaRPr lang="en-US" sz="3600" dirty="0"/>
          </a:p>
        </p:txBody>
      </p:sp>
      <p:pic>
        <p:nvPicPr>
          <p:cNvPr id="3080" name="Picture 8" descr="Time Is Money Images – Browse 340,104 Stock Photos, Vectors, and Video |  Adobe Stock">
            <a:extLst>
              <a:ext uri="{FF2B5EF4-FFF2-40B4-BE49-F238E27FC236}">
                <a16:creationId xmlns:a16="http://schemas.microsoft.com/office/drawing/2014/main" id="{0D9368E4-D9E0-755B-91FE-5B7D4DFE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7733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60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278C6-39E1-821A-7ACC-114A3D80B393}"/>
              </a:ext>
            </a:extLst>
          </p:cNvPr>
          <p:cNvSpPr txBox="1"/>
          <p:nvPr/>
        </p:nvSpPr>
        <p:spPr>
          <a:xfrm>
            <a:off x="780925" y="501085"/>
            <a:ext cx="10630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Meanwhile, it costs money to make sure people are following the rules</a:t>
            </a:r>
          </a:p>
        </p:txBody>
      </p:sp>
      <p:pic>
        <p:nvPicPr>
          <p:cNvPr id="4100" name="Picture 4" descr="Victoria Fisheries Authority officers patrol Port Phillip Bay waters for  sustainable future | Geelong Advertiser">
            <a:extLst>
              <a:ext uri="{FF2B5EF4-FFF2-40B4-BE49-F238E27FC236}">
                <a16:creationId xmlns:a16="http://schemas.microsoft.com/office/drawing/2014/main" id="{CD41500B-0452-0E2C-A05B-9312621E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532"/>
            <a:ext cx="7917275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nitoring, control, surveillance and enforcement (MCS&amp;E) | FAME">
            <a:extLst>
              <a:ext uri="{FF2B5EF4-FFF2-40B4-BE49-F238E27FC236}">
                <a16:creationId xmlns:a16="http://schemas.microsoft.com/office/drawing/2014/main" id="{64130E36-08CE-C700-0957-DC3E5EB4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426" y="2404532"/>
            <a:ext cx="5317574" cy="445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17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278C6-39E1-821A-7ACC-114A3D80B393}"/>
              </a:ext>
            </a:extLst>
          </p:cNvPr>
          <p:cNvSpPr txBox="1"/>
          <p:nvPr/>
        </p:nvSpPr>
        <p:spPr>
          <a:xfrm>
            <a:off x="8432800" y="1012954"/>
            <a:ext cx="33000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Many poorer countries (where all the good reefs are!)</a:t>
            </a:r>
            <a:r>
              <a:rPr lang="en-US" sz="3600" dirty="0"/>
              <a:t> </a:t>
            </a:r>
            <a:r>
              <a:rPr lang="en-US" sz="4400" dirty="0"/>
              <a:t>don’t have the funds</a:t>
            </a:r>
          </a:p>
        </p:txBody>
      </p:sp>
      <p:pic>
        <p:nvPicPr>
          <p:cNvPr id="5126" name="Picture 6" descr="Filipino Informal Settlers Seen Living Next 新闻传媒库存照片- 库存图片| Shutterstock  Editorial">
            <a:extLst>
              <a:ext uri="{FF2B5EF4-FFF2-40B4-BE49-F238E27FC236}">
                <a16:creationId xmlns:a16="http://schemas.microsoft.com/office/drawing/2014/main" id="{17328A0C-788A-FC0D-A0A5-2534A13BF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7755"/>
          <a:stretch/>
        </p:blipFill>
        <p:spPr bwMode="auto">
          <a:xfrm>
            <a:off x="0" y="0"/>
            <a:ext cx="8111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86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278C6-39E1-821A-7ACC-114A3D80B393}"/>
              </a:ext>
            </a:extLst>
          </p:cNvPr>
          <p:cNvSpPr txBox="1"/>
          <p:nvPr/>
        </p:nvSpPr>
        <p:spPr>
          <a:xfrm>
            <a:off x="8754533" y="335845"/>
            <a:ext cx="34374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Many poor countries have borrowed money already and have big debts to pay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E643B-893B-2770-BC9D-EBFBC15B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91"/>
          <a:stretch/>
        </p:blipFill>
        <p:spPr>
          <a:xfrm>
            <a:off x="0" y="0"/>
            <a:ext cx="8754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9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278C6-39E1-821A-7ACC-114A3D80B393}"/>
              </a:ext>
            </a:extLst>
          </p:cNvPr>
          <p:cNvSpPr txBox="1"/>
          <p:nvPr/>
        </p:nvSpPr>
        <p:spPr>
          <a:xfrm>
            <a:off x="780925" y="501085"/>
            <a:ext cx="10630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Nature Conservancy has a solution…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8D22F-F8B5-4EBB-E531-92AF93BD1FA2}"/>
              </a:ext>
            </a:extLst>
          </p:cNvPr>
          <p:cNvSpPr txBox="1"/>
          <p:nvPr/>
        </p:nvSpPr>
        <p:spPr>
          <a:xfrm>
            <a:off x="3291692" y="61705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=ttcJMNlKif4&amp;t=5s</a:t>
            </a: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C45F0B9B-450E-E3DF-078B-2EAD16F7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10" y="1370529"/>
            <a:ext cx="6440557" cy="47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273209-AD58-9F95-7B1C-A61504396403}"/>
              </a:ext>
            </a:extLst>
          </p:cNvPr>
          <p:cNvSpPr txBox="1"/>
          <p:nvPr/>
        </p:nvSpPr>
        <p:spPr>
          <a:xfrm>
            <a:off x="865289" y="613746"/>
            <a:ext cx="104614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800" dirty="0"/>
              <a:t>Ecosystem services</a:t>
            </a:r>
          </a:p>
          <a:p>
            <a:pPr algn="ctr"/>
            <a:r>
              <a:rPr lang="en-AU" sz="3200" i="1" dirty="0"/>
              <a:t>Benefiting by default </a:t>
            </a:r>
          </a:p>
        </p:txBody>
      </p:sp>
      <p:pic>
        <p:nvPicPr>
          <p:cNvPr id="3" name="Picture 2" descr="Ecosystem - Free business and finance icons">
            <a:extLst>
              <a:ext uri="{FF2B5EF4-FFF2-40B4-BE49-F238E27FC236}">
                <a16:creationId xmlns:a16="http://schemas.microsoft.com/office/drawing/2014/main" id="{5B7BFEEC-59C1-EA31-167A-2C8C8E76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96" y="2706215"/>
            <a:ext cx="3351771" cy="33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96B72F-05FF-016D-DA7C-2E8C8FB2D75C}"/>
              </a:ext>
            </a:extLst>
          </p:cNvPr>
          <p:cNvSpPr txBox="1"/>
          <p:nvPr/>
        </p:nvSpPr>
        <p:spPr>
          <a:xfrm>
            <a:off x="5486400" y="3321063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1" dirty="0">
                <a:solidFill>
                  <a:srgbClr val="1B1B1B"/>
                </a:solidFill>
                <a:effectLst/>
              </a:rPr>
              <a:t>We are not always conscious of the links between our surrounding environment and our well-being, and thus we may not always take the true value of ecosystems into account in our decision-making processes</a:t>
            </a:r>
            <a:r>
              <a:rPr lang="en-AU" sz="2800" i="1" dirty="0">
                <a:solidFill>
                  <a:srgbClr val="1B1B1B"/>
                </a:solidFill>
              </a:rPr>
              <a:t> </a:t>
            </a:r>
            <a:r>
              <a:rPr lang="en-AU" sz="2800" dirty="0">
                <a:solidFill>
                  <a:srgbClr val="1B1B1B"/>
                </a:solidFill>
              </a:rPr>
              <a:t>(</a:t>
            </a:r>
            <a:r>
              <a:rPr lang="en-AU" sz="2800" b="0" dirty="0">
                <a:solidFill>
                  <a:srgbClr val="1B1B1B"/>
                </a:solidFill>
                <a:effectLst/>
              </a:rPr>
              <a:t>EPA, 2024).</a:t>
            </a:r>
          </a:p>
        </p:txBody>
      </p:sp>
    </p:spTree>
    <p:extLst>
      <p:ext uri="{BB962C8B-B14F-4D97-AF65-F5344CB8AC3E}">
        <p14:creationId xmlns:p14="http://schemas.microsoft.com/office/powerpoint/2010/main" val="268300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83B00A-B8C6-944E-E845-2055E470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8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2A4A7-5259-B304-1471-18E5F94DB358}"/>
              </a:ext>
            </a:extLst>
          </p:cNvPr>
          <p:cNvSpPr txBox="1"/>
          <p:nvPr/>
        </p:nvSpPr>
        <p:spPr>
          <a:xfrm>
            <a:off x="6961300" y="2561079"/>
            <a:ext cx="5230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800" dirty="0"/>
              <a:t>Ecosystem services</a:t>
            </a:r>
          </a:p>
          <a:p>
            <a:pPr algn="ctr"/>
            <a:r>
              <a:rPr lang="en-AU" sz="3200" i="1" dirty="0"/>
              <a:t>Benefiting by default </a:t>
            </a:r>
          </a:p>
        </p:txBody>
      </p:sp>
    </p:spTree>
    <p:extLst>
      <p:ext uri="{BB962C8B-B14F-4D97-AF65-F5344CB8AC3E}">
        <p14:creationId xmlns:p14="http://schemas.microsoft.com/office/powerpoint/2010/main" val="107028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A9158-BDF8-AB70-4B84-19F1132B23FA}"/>
              </a:ext>
            </a:extLst>
          </p:cNvPr>
          <p:cNvSpPr txBox="1"/>
          <p:nvPr/>
        </p:nvSpPr>
        <p:spPr>
          <a:xfrm>
            <a:off x="2353169" y="2482285"/>
            <a:ext cx="80269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Why protect nature?</a:t>
            </a:r>
          </a:p>
        </p:txBody>
      </p:sp>
    </p:spTree>
    <p:extLst>
      <p:ext uri="{BB962C8B-B14F-4D97-AF65-F5344CB8AC3E}">
        <p14:creationId xmlns:p14="http://schemas.microsoft.com/office/powerpoint/2010/main" val="290374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9C054-06C3-2C5E-29FD-86F24744E1BF}"/>
              </a:ext>
            </a:extLst>
          </p:cNvPr>
          <p:cNvSpPr txBox="1"/>
          <p:nvPr/>
        </p:nvSpPr>
        <p:spPr>
          <a:xfrm>
            <a:off x="3064369" y="1364685"/>
            <a:ext cx="686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Why protect nature?</a:t>
            </a:r>
          </a:p>
          <a:p>
            <a:pPr algn="ctr"/>
            <a:endParaRPr lang="en-US" sz="3600" dirty="0"/>
          </a:p>
          <a:p>
            <a:pPr marL="571500" indent="-571500">
              <a:buFont typeface="Wingdings" pitchFamily="2" charset="2"/>
              <a:buChar char="q"/>
            </a:pPr>
            <a:r>
              <a:rPr lang="en-US" sz="4400" dirty="0"/>
              <a:t>Ecological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Economic reasons ($$$$$)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social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Aesthetic reasons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Ethical reasons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989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atee">
            <a:extLst>
              <a:ext uri="{FF2B5EF4-FFF2-40B4-BE49-F238E27FC236}">
                <a16:creationId xmlns:a16="http://schemas.microsoft.com/office/drawing/2014/main" id="{CB114A0F-036F-4C4D-48C1-26F24081E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7643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12ECEC-F1DB-396C-9540-85BAFB8E2CA1}"/>
              </a:ext>
            </a:extLst>
          </p:cNvPr>
          <p:cNvSpPr txBox="1"/>
          <p:nvPr/>
        </p:nvSpPr>
        <p:spPr>
          <a:xfrm>
            <a:off x="7738534" y="427783"/>
            <a:ext cx="4131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Some seagrass seeds must pass through a dugong or manatee’s digestive system to germinate.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Seagrass meadows are nurseries for commercially important species.</a:t>
            </a:r>
          </a:p>
        </p:txBody>
      </p:sp>
    </p:spTree>
    <p:extLst>
      <p:ext uri="{BB962C8B-B14F-4D97-AF65-F5344CB8AC3E}">
        <p14:creationId xmlns:p14="http://schemas.microsoft.com/office/powerpoint/2010/main" val="5270943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932</Words>
  <Application>Microsoft Macintosh PowerPoint</Application>
  <PresentationFormat>Widescreen</PresentationFormat>
  <Paragraphs>145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Arial Narrow</vt:lpstr>
      <vt:lpstr>Bradley Hand</vt:lpstr>
      <vt:lpstr>Calibri</vt:lpstr>
      <vt:lpstr>Calibri Light</vt:lpstr>
      <vt:lpstr>Roboto</vt:lpstr>
      <vt:lpstr>verveine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393</cp:revision>
  <dcterms:created xsi:type="dcterms:W3CDTF">2023-09-23T08:38:28Z</dcterms:created>
  <dcterms:modified xsi:type="dcterms:W3CDTF">2024-10-04T19:28:50Z</dcterms:modified>
</cp:coreProperties>
</file>