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1"/>
  </p:notesMasterIdLst>
  <p:sldIdLst>
    <p:sldId id="258" r:id="rId2"/>
    <p:sldId id="291" r:id="rId3"/>
    <p:sldId id="292" r:id="rId4"/>
    <p:sldId id="293" r:id="rId5"/>
    <p:sldId id="294" r:id="rId6"/>
    <p:sldId id="295" r:id="rId7"/>
    <p:sldId id="323" r:id="rId8"/>
    <p:sldId id="296" r:id="rId9"/>
    <p:sldId id="325" r:id="rId10"/>
    <p:sldId id="326" r:id="rId11"/>
    <p:sldId id="327" r:id="rId12"/>
    <p:sldId id="328" r:id="rId13"/>
    <p:sldId id="329" r:id="rId14"/>
    <p:sldId id="330" r:id="rId15"/>
    <p:sldId id="301" r:id="rId16"/>
    <p:sldId id="308" r:id="rId17"/>
    <p:sldId id="302" r:id="rId18"/>
    <p:sldId id="303" r:id="rId19"/>
    <p:sldId id="324" r:id="rId20"/>
    <p:sldId id="316" r:id="rId21"/>
    <p:sldId id="315" r:id="rId22"/>
    <p:sldId id="311" r:id="rId23"/>
    <p:sldId id="344" r:id="rId24"/>
    <p:sldId id="312" r:id="rId25"/>
    <p:sldId id="313" r:id="rId26"/>
    <p:sldId id="317" r:id="rId27"/>
    <p:sldId id="320" r:id="rId28"/>
    <p:sldId id="321" r:id="rId29"/>
    <p:sldId id="322" r:id="rId30"/>
    <p:sldId id="306" r:id="rId31"/>
    <p:sldId id="307" r:id="rId32"/>
    <p:sldId id="331" r:id="rId33"/>
    <p:sldId id="298" r:id="rId34"/>
    <p:sldId id="299" r:id="rId35"/>
    <p:sldId id="310" r:id="rId36"/>
    <p:sldId id="288" r:id="rId37"/>
    <p:sldId id="282" r:id="rId38"/>
    <p:sldId id="284" r:id="rId39"/>
    <p:sldId id="286" r:id="rId40"/>
    <p:sldId id="285" r:id="rId41"/>
    <p:sldId id="289" r:id="rId42"/>
    <p:sldId id="290" r:id="rId43"/>
    <p:sldId id="343" r:id="rId44"/>
    <p:sldId id="332" r:id="rId45"/>
    <p:sldId id="318" r:id="rId46"/>
    <p:sldId id="319" r:id="rId47"/>
    <p:sldId id="335" r:id="rId48"/>
    <p:sldId id="333" r:id="rId49"/>
    <p:sldId id="336" r:id="rId50"/>
    <p:sldId id="304" r:id="rId51"/>
    <p:sldId id="334" r:id="rId52"/>
    <p:sldId id="337" r:id="rId53"/>
    <p:sldId id="338" r:id="rId54"/>
    <p:sldId id="339" r:id="rId55"/>
    <p:sldId id="340" r:id="rId56"/>
    <p:sldId id="341" r:id="rId57"/>
    <p:sldId id="342" r:id="rId58"/>
    <p:sldId id="297" r:id="rId59"/>
    <p:sldId id="345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017"/>
    <p:restoredTop sz="95469"/>
  </p:normalViewPr>
  <p:slideViewPr>
    <p:cSldViewPr snapToGrid="0">
      <p:cViewPr varScale="1">
        <p:scale>
          <a:sx n="72" d="100"/>
          <a:sy n="72" d="100"/>
        </p:scale>
        <p:origin x="216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755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sckOSMf-LpY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=Mx2eTWar0eA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33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=iA788usYNWA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63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=X4pv-7DW-0c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49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ourworld.unu.edu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/sea-level-rise-is-inevitable-but-we-can-still-prevent-catastrophe-for-coastal-regions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0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=ls9yJTphLxg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50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07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iA788usYNWA?feature=oembed" TargetMode="Externa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X4pv-7DW-0c?feature=oembed" TargetMode="External"/><Relationship Id="rId4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s9yJTphLxg?feature=oembed" TargetMode="External"/><Relationship Id="rId4" Type="http://schemas.openxmlformats.org/officeDocument/2006/relationships/image" Target="../media/image5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ckOSMf-LpY?feature=oembed" TargetMode="Externa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18C186-A64C-E762-93A9-3B7B0C5EB051}"/>
              </a:ext>
            </a:extLst>
          </p:cNvPr>
          <p:cNvSpPr txBox="1"/>
          <p:nvPr/>
        </p:nvSpPr>
        <p:spPr>
          <a:xfrm>
            <a:off x="335056" y="661151"/>
            <a:ext cx="310960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Describe how coastlines are shaped by a number of factors, including tectonic plate movements, shifts in climate patterns and sea level change, weather patterns, and movement of sediments and water, e.g. waves, currents.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‘1. </a:t>
            </a:r>
            <a:r>
              <a:rPr lang="en-US" sz="2000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dynamic shore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2" name="Picture 2" descr="These are the world's most spectacular hidden beaches today">
            <a:extLst>
              <a:ext uri="{FF2B5EF4-FFF2-40B4-BE49-F238E27FC236}">
                <a16:creationId xmlns:a16="http://schemas.microsoft.com/office/drawing/2014/main" id="{83EC2BA6-96F9-4910-81C9-A6821113C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2"/>
          <a:stretch/>
        </p:blipFill>
        <p:spPr bwMode="auto">
          <a:xfrm>
            <a:off x="3620022" y="0"/>
            <a:ext cx="85719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751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7" name="Rectangle 61446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61449" name="Rectangle 61448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42" name="Picture 2" descr="Close New Zealand Border Area Highlighting Dark Overlay Satellite Map Stock  Photo by ©zelwanka 665277136">
            <a:extLst>
              <a:ext uri="{FF2B5EF4-FFF2-40B4-BE49-F238E27FC236}">
                <a16:creationId xmlns:a16="http://schemas.microsoft.com/office/drawing/2014/main" id="{D78C56B6-F3D4-FEAC-5A78-92BFBF792D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" r="1" b="1"/>
          <a:stretch/>
        </p:blipFill>
        <p:spPr bwMode="auto">
          <a:xfrm>
            <a:off x="20" y="10"/>
            <a:ext cx="12191980" cy="686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781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1" name="Rectangle 62470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62473" name="Rectangle 62472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466" name="Picture 2" descr="Hawaii - What you need to know before you go - Go Guides">
            <a:extLst>
              <a:ext uri="{FF2B5EF4-FFF2-40B4-BE49-F238E27FC236}">
                <a16:creationId xmlns:a16="http://schemas.microsoft.com/office/drawing/2014/main" id="{2E1ED63E-8372-54BA-1C70-25704DFC94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9" b="439"/>
          <a:stretch/>
        </p:blipFill>
        <p:spPr bwMode="auto">
          <a:xfrm>
            <a:off x="20" y="10"/>
            <a:ext cx="12191980" cy="686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259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Santorini Volcano History on Vimeo">
            <a:extLst>
              <a:ext uri="{FF2B5EF4-FFF2-40B4-BE49-F238E27FC236}">
                <a16:creationId xmlns:a16="http://schemas.microsoft.com/office/drawing/2014/main" id="{D81E9AD8-5D61-5DAA-70FF-F681B6DBA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178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List 96+ Pictures Eruptions On The Islands Of Santorini In Greece And  Krakatau In Indonesia Resulted In: Full HD, 2k, 4k 10/2023">
            <a:extLst>
              <a:ext uri="{FF2B5EF4-FFF2-40B4-BE49-F238E27FC236}">
                <a16:creationId xmlns:a16="http://schemas.microsoft.com/office/drawing/2014/main" id="{88BD08C6-D61A-DCF3-584B-80AFC13D7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5" r="16935"/>
          <a:stretch/>
        </p:blipFill>
        <p:spPr bwMode="auto">
          <a:xfrm rot="16200000">
            <a:off x="2669006" y="-2669007"/>
            <a:ext cx="6858002" cy="1219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875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6554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5538" name="Picture 2" descr="Hinchinbrook Island - Wikipedia">
            <a:extLst>
              <a:ext uri="{FF2B5EF4-FFF2-40B4-BE49-F238E27FC236}">
                <a16:creationId xmlns:a16="http://schemas.microsoft.com/office/drawing/2014/main" id="{9ED8F239-4005-3F11-A24F-A2EB80820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E62D30-F1D3-EEAD-87E1-D5C43AADD8B5}"/>
              </a:ext>
            </a:extLst>
          </p:cNvPr>
          <p:cNvSpPr txBox="1"/>
          <p:nvPr/>
        </p:nvSpPr>
        <p:spPr>
          <a:xfrm>
            <a:off x="6400800" y="6128084"/>
            <a:ext cx="3946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Hinchinbrook Island</a:t>
            </a:r>
          </a:p>
        </p:txBody>
      </p:sp>
    </p:spTree>
    <p:extLst>
      <p:ext uri="{BB962C8B-B14F-4D97-AF65-F5344CB8AC3E}">
        <p14:creationId xmlns:p14="http://schemas.microsoft.com/office/powerpoint/2010/main" val="814823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5" name="Rectangle 27654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7657" name="Rectangle 27656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0" name="Picture 2" descr="Volcano facts and information">
            <a:extLst>
              <a:ext uri="{FF2B5EF4-FFF2-40B4-BE49-F238E27FC236}">
                <a16:creationId xmlns:a16="http://schemas.microsoft.com/office/drawing/2014/main" id="{73C2DD58-3339-76CA-80F6-22ECDDBDAE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57" b="14525"/>
          <a:stretch/>
        </p:blipFill>
        <p:spPr bwMode="auto">
          <a:xfrm>
            <a:off x="20" y="10"/>
            <a:ext cx="12191980" cy="686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566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1" name="Rectangle 28680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8683" name="Rectangle 28682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676" name="Picture 4" descr="Volcano erupts near Iceland's capital | Volcanoes News | Al Jazeera">
            <a:extLst>
              <a:ext uri="{FF2B5EF4-FFF2-40B4-BE49-F238E27FC236}">
                <a16:creationId xmlns:a16="http://schemas.microsoft.com/office/drawing/2014/main" id="{A7CB45A8-4210-BBAD-670E-A5263CB0A0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8"/>
          <a:stretch/>
        </p:blipFill>
        <p:spPr bwMode="auto">
          <a:xfrm>
            <a:off x="20" y="10"/>
            <a:ext cx="12191980" cy="686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988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16 of the world's best coastlines | CNN">
            <a:extLst>
              <a:ext uri="{FF2B5EF4-FFF2-40B4-BE49-F238E27FC236}">
                <a16:creationId xmlns:a16="http://schemas.microsoft.com/office/drawing/2014/main" id="{C04C1130-92E1-46C4-56B0-9B23D2364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0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6 of the world's best coastlines | CNN">
            <a:extLst>
              <a:ext uri="{FF2B5EF4-FFF2-40B4-BE49-F238E27FC236}">
                <a16:creationId xmlns:a16="http://schemas.microsoft.com/office/drawing/2014/main" id="{E0E771EF-74F0-804D-A9D7-B99B988B4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2184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775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7C8937-2D60-FB0A-D6C7-646F02D9C965}"/>
              </a:ext>
            </a:extLst>
          </p:cNvPr>
          <p:cNvSpPr txBox="1"/>
          <p:nvPr/>
        </p:nvSpPr>
        <p:spPr>
          <a:xfrm>
            <a:off x="1446869" y="2002775"/>
            <a:ext cx="973447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Coastlines are shaped by a number of factors, including </a:t>
            </a:r>
          </a:p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tectonic plate movements, 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shifts in climate patterns… </a:t>
            </a:r>
            <a:endParaRPr lang="en-US" sz="3600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337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Our View of Earth From Space Is in Danger | WIRED">
            <a:extLst>
              <a:ext uri="{FF2B5EF4-FFF2-40B4-BE49-F238E27FC236}">
                <a16:creationId xmlns:a16="http://schemas.microsoft.com/office/drawing/2014/main" id="{06B8378B-5371-8AE8-FF6A-E86DCE64C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172" y="531253"/>
            <a:ext cx="5795494" cy="579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413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93182-C2E0-A64E-A5C3-4A56A35CE061}"/>
              </a:ext>
            </a:extLst>
          </p:cNvPr>
          <p:cNvSpPr txBox="1"/>
          <p:nvPr/>
        </p:nvSpPr>
        <p:spPr>
          <a:xfrm>
            <a:off x="2879586" y="254000"/>
            <a:ext cx="6745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Shifts in climate patterns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3010" name="Picture 2" descr="Effects | Facts – Climate Change: Vital Signs of the Planet">
            <a:extLst>
              <a:ext uri="{FF2B5EF4-FFF2-40B4-BE49-F238E27FC236}">
                <a16:creationId xmlns:a16="http://schemas.microsoft.com/office/drawing/2014/main" id="{ABE8729F-5B44-3CE6-10F2-133EC25C7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075"/>
            <a:ext cx="12192000" cy="600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08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5E56EF-71C1-CBF6-FC31-C054617C325B}"/>
              </a:ext>
            </a:extLst>
          </p:cNvPr>
          <p:cNvSpPr/>
          <p:nvPr/>
        </p:nvSpPr>
        <p:spPr>
          <a:xfrm>
            <a:off x="0" y="850232"/>
            <a:ext cx="12192000" cy="60077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lobal Sea Levels: Current &amp; Historic Global Sea Level Heights / and  Temperature Graph &amp; Widget">
            <a:extLst>
              <a:ext uri="{FF2B5EF4-FFF2-40B4-BE49-F238E27FC236}">
                <a16:creationId xmlns:a16="http://schemas.microsoft.com/office/drawing/2014/main" id="{60EC3F97-336E-C521-767C-B0829DB50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10" y="1181768"/>
            <a:ext cx="10507579" cy="542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1C5073-47A2-A02F-D87D-F2CD3D897490}"/>
              </a:ext>
            </a:extLst>
          </p:cNvPr>
          <p:cNvSpPr txBox="1"/>
          <p:nvPr/>
        </p:nvSpPr>
        <p:spPr>
          <a:xfrm>
            <a:off x="2879586" y="254000"/>
            <a:ext cx="7692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Records show a pattern of sea level rise and fall over time</a:t>
            </a:r>
          </a:p>
        </p:txBody>
      </p:sp>
    </p:spTree>
    <p:extLst>
      <p:ext uri="{BB962C8B-B14F-4D97-AF65-F5344CB8AC3E}">
        <p14:creationId xmlns:p14="http://schemas.microsoft.com/office/powerpoint/2010/main" val="1264530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Milankovitch Cycles">
            <a:extLst>
              <a:ext uri="{FF2B5EF4-FFF2-40B4-BE49-F238E27FC236}">
                <a16:creationId xmlns:a16="http://schemas.microsoft.com/office/drawing/2014/main" id="{9C0C670C-4B8E-CCD0-0B94-22E42928D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25" y="285817"/>
            <a:ext cx="10531949" cy="63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87BD98-94DF-0844-2A87-BAC26DDF248B}"/>
              </a:ext>
            </a:extLst>
          </p:cNvPr>
          <p:cNvSpPr txBox="1"/>
          <p:nvPr/>
        </p:nvSpPr>
        <p:spPr>
          <a:xfrm>
            <a:off x="8108351" y="446239"/>
            <a:ext cx="3393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influence climate</a:t>
            </a:r>
          </a:p>
        </p:txBody>
      </p:sp>
    </p:spTree>
    <p:extLst>
      <p:ext uri="{BB962C8B-B14F-4D97-AF65-F5344CB8AC3E}">
        <p14:creationId xmlns:p14="http://schemas.microsoft.com/office/powerpoint/2010/main" val="2579530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How Ice Ages Happen: The Milankovitch Cycles">
            <a:hlinkClick r:id="" action="ppaction://media"/>
            <a:extLst>
              <a:ext uri="{FF2B5EF4-FFF2-40B4-BE49-F238E27FC236}">
                <a16:creationId xmlns:a16="http://schemas.microsoft.com/office/drawing/2014/main" id="{40CB63C9-E571-3080-A41D-A88250B5A20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74320" y="217485"/>
            <a:ext cx="11368192" cy="64230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52C2DE-43FB-0666-77AA-098E71F2A8FB}"/>
              </a:ext>
            </a:extLst>
          </p:cNvPr>
          <p:cNvSpPr txBox="1"/>
          <p:nvPr/>
        </p:nvSpPr>
        <p:spPr>
          <a:xfrm>
            <a:off x="3045823" y="6488668"/>
            <a:ext cx="61003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https://</a:t>
            </a:r>
            <a:r>
              <a:rPr lang="en-US" sz="1200" dirty="0" err="1">
                <a:solidFill>
                  <a:schemeClr val="bg1"/>
                </a:solidFill>
              </a:rPr>
              <a:t>www.youtube.com</a:t>
            </a:r>
            <a:r>
              <a:rPr lang="en-US" sz="1200" dirty="0">
                <a:solidFill>
                  <a:schemeClr val="bg1"/>
                </a:solidFill>
              </a:rPr>
              <a:t>/</a:t>
            </a:r>
            <a:r>
              <a:rPr lang="en-US" sz="1200" dirty="0" err="1">
                <a:solidFill>
                  <a:schemeClr val="bg1"/>
                </a:solidFill>
              </a:rPr>
              <a:t>watch?v</a:t>
            </a:r>
            <a:r>
              <a:rPr lang="en-US" sz="1200" dirty="0">
                <a:solidFill>
                  <a:schemeClr val="bg1"/>
                </a:solidFill>
              </a:rPr>
              <a:t>=iA788usYNWA</a:t>
            </a:r>
          </a:p>
        </p:txBody>
      </p:sp>
    </p:spTree>
    <p:extLst>
      <p:ext uri="{BB962C8B-B14F-4D97-AF65-F5344CB8AC3E}">
        <p14:creationId xmlns:p14="http://schemas.microsoft.com/office/powerpoint/2010/main" val="356242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Inside the mind of a sceptic: the 'mental gymnastics' of climate change  denial">
            <a:extLst>
              <a:ext uri="{FF2B5EF4-FFF2-40B4-BE49-F238E27FC236}">
                <a16:creationId xmlns:a16="http://schemas.microsoft.com/office/drawing/2014/main" id="{B7EB071B-5734-53A7-588B-96C1D94F3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818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Climate experts debate strategies for reducing atmospheric carbon and  future warming">
            <a:extLst>
              <a:ext uri="{FF2B5EF4-FFF2-40B4-BE49-F238E27FC236}">
                <a16:creationId xmlns:a16="http://schemas.microsoft.com/office/drawing/2014/main" id="{44D3CD28-8441-000C-CE89-419D8278C7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9"/>
          <a:stretch/>
        </p:blipFill>
        <p:spPr bwMode="auto">
          <a:xfrm>
            <a:off x="1" y="1066800"/>
            <a:ext cx="12192000" cy="576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4412AC-90A6-97CA-2F0B-CA7B009DC12B}"/>
              </a:ext>
            </a:extLst>
          </p:cNvPr>
          <p:cNvSpPr txBox="1"/>
          <p:nvPr/>
        </p:nvSpPr>
        <p:spPr>
          <a:xfrm>
            <a:off x="3088134" y="334210"/>
            <a:ext cx="6745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is the highest it’s been in thousands of years</a:t>
            </a:r>
          </a:p>
        </p:txBody>
      </p:sp>
    </p:spTree>
    <p:extLst>
      <p:ext uri="{BB962C8B-B14F-4D97-AF65-F5344CB8AC3E}">
        <p14:creationId xmlns:p14="http://schemas.microsoft.com/office/powerpoint/2010/main" val="30680448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6D4EE2-09CF-7A0A-AF1B-2E53F891DAB1}"/>
              </a:ext>
            </a:extLst>
          </p:cNvPr>
          <p:cNvSpPr/>
          <p:nvPr/>
        </p:nvSpPr>
        <p:spPr>
          <a:xfrm>
            <a:off x="0" y="850232"/>
            <a:ext cx="12192000" cy="60077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O2 lags temperature - what does it mean?">
            <a:extLst>
              <a:ext uri="{FF2B5EF4-FFF2-40B4-BE49-F238E27FC236}">
                <a16:creationId xmlns:a16="http://schemas.microsoft.com/office/drawing/2014/main" id="{ECC5891B-7609-96B9-0EBF-8367F71C8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84" y="1565957"/>
            <a:ext cx="11115842" cy="491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046329-574A-1C18-1210-BC8BA5963484}"/>
              </a:ext>
            </a:extLst>
          </p:cNvPr>
          <p:cNvSpPr txBox="1"/>
          <p:nvPr/>
        </p:nvSpPr>
        <p:spPr>
          <a:xfrm>
            <a:off x="2723161" y="240558"/>
            <a:ext cx="6745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Temperature closely follows trends in CO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4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8C1E17-6BE3-FE1C-3ED3-F2BE114FBE5C}"/>
              </a:ext>
            </a:extLst>
          </p:cNvPr>
          <p:cNvSpPr txBox="1"/>
          <p:nvPr/>
        </p:nvSpPr>
        <p:spPr>
          <a:xfrm>
            <a:off x="433139" y="1905506"/>
            <a:ext cx="226193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baseline="0" dirty="0">
                <a:solidFill>
                  <a:schemeClr val="bg1"/>
                </a:solidFill>
              </a:rPr>
              <a:t>Climate </a:t>
            </a:r>
          </a:p>
          <a:p>
            <a:pPr algn="ctr"/>
            <a:r>
              <a:rPr lang="en-AU" sz="2400" baseline="0" dirty="0">
                <a:solidFill>
                  <a:schemeClr val="bg1"/>
                </a:solidFill>
              </a:rPr>
              <a:t>(average rainfall </a:t>
            </a:r>
            <a:r>
              <a:rPr lang="en-AU" sz="2400" dirty="0">
                <a:solidFill>
                  <a:schemeClr val="bg1"/>
                </a:solidFill>
              </a:rPr>
              <a:t>&amp;</a:t>
            </a:r>
            <a:r>
              <a:rPr lang="en-AU" sz="2400" baseline="0" dirty="0">
                <a:solidFill>
                  <a:schemeClr val="bg1"/>
                </a:solidFill>
              </a:rPr>
              <a:t> temperature) </a:t>
            </a:r>
          </a:p>
          <a:p>
            <a:pPr algn="ctr"/>
            <a:r>
              <a:rPr lang="en-AU" sz="2400" baseline="0" dirty="0">
                <a:solidFill>
                  <a:schemeClr val="bg1"/>
                </a:solidFill>
              </a:rPr>
              <a:t>determines what plants and animals live and thrive best there.</a:t>
            </a:r>
          </a:p>
        </p:txBody>
      </p:sp>
      <p:pic>
        <p:nvPicPr>
          <p:cNvPr id="53252" name="Picture 4" descr="The year's best mangrove photographs – in pictures | Environment | The  Guardian">
            <a:extLst>
              <a:ext uri="{FF2B5EF4-FFF2-40B4-BE49-F238E27FC236}">
                <a16:creationId xmlns:a16="http://schemas.microsoft.com/office/drawing/2014/main" id="{D86F0088-809E-DEC6-C352-7E08C20EC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881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9" name="Rectangle 542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4274" name="Picture 2" descr="8 Rain Forest Ecotourism Trips | Adventure Travel">
            <a:extLst>
              <a:ext uri="{FF2B5EF4-FFF2-40B4-BE49-F238E27FC236}">
                <a16:creationId xmlns:a16="http://schemas.microsoft.com/office/drawing/2014/main" id="{EB2C6E84-0A40-B1EB-A6FC-A89F9FB02D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" r="1524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480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Low-Cost Gel Harvests Drinking Water From Dry Desert Air">
            <a:extLst>
              <a:ext uri="{FF2B5EF4-FFF2-40B4-BE49-F238E27FC236}">
                <a16:creationId xmlns:a16="http://schemas.microsoft.com/office/drawing/2014/main" id="{6D54CD65-63AC-1A6C-9679-566460BB5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497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1229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0" name="Picture 2" descr="Astronaut in outer space against the backdrop of the planet earth. Typhoon  over planet Earth. - Stock Video Footage - Dissolve">
            <a:extLst>
              <a:ext uri="{FF2B5EF4-FFF2-40B4-BE49-F238E27FC236}">
                <a16:creationId xmlns:a16="http://schemas.microsoft.com/office/drawing/2014/main" id="{BD5C3A6F-7A3C-F5EF-5626-D9F8F0093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589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Rectangle 26630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6633" name="Rectangle 26632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6" name="Picture 2" descr="Scientists Want to Save Great Barrier Reef | The Inertia">
            <a:extLst>
              <a:ext uri="{FF2B5EF4-FFF2-40B4-BE49-F238E27FC236}">
                <a16:creationId xmlns:a16="http://schemas.microsoft.com/office/drawing/2014/main" id="{EDE27FE9-61C5-F11C-702C-2823D26D9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"/>
          <a:stretch/>
        </p:blipFill>
        <p:spPr bwMode="auto">
          <a:xfrm>
            <a:off x="20" y="10"/>
            <a:ext cx="12191980" cy="686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8782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Rectangle 307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22" name="Picture 2" descr="Palau to welcome first tourists in a year with presidential escort | Taiwan  | The Guardian">
            <a:extLst>
              <a:ext uri="{FF2B5EF4-FFF2-40B4-BE49-F238E27FC236}">
                <a16:creationId xmlns:a16="http://schemas.microsoft.com/office/drawing/2014/main" id="{FE9030B1-F194-A27C-5836-53635ACBE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8658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7C8937-2D60-FB0A-D6C7-646F02D9C965}"/>
              </a:ext>
            </a:extLst>
          </p:cNvPr>
          <p:cNvSpPr txBox="1"/>
          <p:nvPr/>
        </p:nvSpPr>
        <p:spPr>
          <a:xfrm>
            <a:off x="1446869" y="2002775"/>
            <a:ext cx="973447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Coastlines are shaped by a number of factors, including </a:t>
            </a:r>
          </a:p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tectonic plate movements, shifts in climate patterns 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and sea level change</a:t>
            </a:r>
            <a:endParaRPr lang="en-US" sz="3600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7690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ce Age Globe - Globemakers">
            <a:extLst>
              <a:ext uri="{FF2B5EF4-FFF2-40B4-BE49-F238E27FC236}">
                <a16:creationId xmlns:a16="http://schemas.microsoft.com/office/drawing/2014/main" id="{68FF2F01-FDCA-C11A-2F09-3ABA40739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0"/>
            <a:ext cx="10296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407DDB-E8C2-3B66-33FC-112FF39E4BA5}"/>
              </a:ext>
            </a:extLst>
          </p:cNvPr>
          <p:cNvSpPr txBox="1"/>
          <p:nvPr/>
        </p:nvSpPr>
        <p:spPr>
          <a:xfrm>
            <a:off x="243709" y="3059668"/>
            <a:ext cx="1491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Sea level fall</a:t>
            </a:r>
          </a:p>
        </p:txBody>
      </p:sp>
    </p:spTree>
    <p:extLst>
      <p:ext uri="{BB962C8B-B14F-4D97-AF65-F5344CB8AC3E}">
        <p14:creationId xmlns:p14="http://schemas.microsoft.com/office/powerpoint/2010/main" val="8473669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ive UK coastal wonders to see before they go the way of Malta's Azure  Window">
            <a:extLst>
              <a:ext uri="{FF2B5EF4-FFF2-40B4-BE49-F238E27FC236}">
                <a16:creationId xmlns:a16="http://schemas.microsoft.com/office/drawing/2014/main" id="{E3835899-1119-9277-8DC4-01FFF4218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6" b="-1"/>
          <a:stretch/>
        </p:blipFill>
        <p:spPr bwMode="auto">
          <a:xfrm>
            <a:off x="20" y="10"/>
            <a:ext cx="12191980" cy="686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1728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Depth of Oceans Visualization😳">
            <a:hlinkClick r:id="" action="ppaction://media"/>
            <a:extLst>
              <a:ext uri="{FF2B5EF4-FFF2-40B4-BE49-F238E27FC236}">
                <a16:creationId xmlns:a16="http://schemas.microsoft.com/office/drawing/2014/main" id="{80CC32C3-0FDD-A725-DFB8-37007270F90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42737" y="657726"/>
            <a:ext cx="9958173" cy="56263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FC4C91-179F-86F8-97C2-78D9E560810C}"/>
              </a:ext>
            </a:extLst>
          </p:cNvPr>
          <p:cNvSpPr txBox="1"/>
          <p:nvPr/>
        </p:nvSpPr>
        <p:spPr>
          <a:xfrm>
            <a:off x="3609473" y="638034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www.youtube.com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watch?v</a:t>
            </a:r>
            <a:r>
              <a:rPr lang="en-US" dirty="0">
                <a:solidFill>
                  <a:schemeClr val="bg1"/>
                </a:solidFill>
              </a:rPr>
              <a:t>=X4pv-7DW-0c</a:t>
            </a:r>
          </a:p>
        </p:txBody>
      </p:sp>
    </p:spTree>
    <p:extLst>
      <p:ext uri="{BB962C8B-B14F-4D97-AF65-F5344CB8AC3E}">
        <p14:creationId xmlns:p14="http://schemas.microsoft.com/office/powerpoint/2010/main" val="327220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73BA1A-7AAD-2653-0403-2DE6E680C9CB}"/>
              </a:ext>
            </a:extLst>
          </p:cNvPr>
          <p:cNvSpPr/>
          <p:nvPr/>
        </p:nvSpPr>
        <p:spPr>
          <a:xfrm>
            <a:off x="3052293" y="0"/>
            <a:ext cx="91397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limate Change: Global Sea Level | NOAA Climate.gov">
            <a:extLst>
              <a:ext uri="{FF2B5EF4-FFF2-40B4-BE49-F238E27FC236}">
                <a16:creationId xmlns:a16="http://schemas.microsoft.com/office/drawing/2014/main" id="{1E95C1DA-6D2E-1B19-8DF0-F2F74BBDC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741" y="412123"/>
            <a:ext cx="7294809" cy="625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C1B26A-6000-D1A3-7C09-BC8036D5797F}"/>
              </a:ext>
            </a:extLst>
          </p:cNvPr>
          <p:cNvSpPr txBox="1"/>
          <p:nvPr/>
        </p:nvSpPr>
        <p:spPr>
          <a:xfrm>
            <a:off x="740591" y="2967335"/>
            <a:ext cx="277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Sea level rise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C21481-43AB-F177-77F0-6B9E1A18C340}"/>
              </a:ext>
            </a:extLst>
          </p:cNvPr>
          <p:cNvSpPr txBox="1"/>
          <p:nvPr/>
        </p:nvSpPr>
        <p:spPr>
          <a:xfrm rot="20417640">
            <a:off x="6962272" y="181290"/>
            <a:ext cx="1620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rise</a:t>
            </a:r>
          </a:p>
        </p:txBody>
      </p:sp>
    </p:spTree>
    <p:extLst>
      <p:ext uri="{BB962C8B-B14F-4D97-AF65-F5344CB8AC3E}">
        <p14:creationId xmlns:p14="http://schemas.microsoft.com/office/powerpoint/2010/main" val="96821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68E21E-9274-FFE0-9BC3-3E8E51FFA143}"/>
              </a:ext>
            </a:extLst>
          </p:cNvPr>
          <p:cNvSpPr/>
          <p:nvPr/>
        </p:nvSpPr>
        <p:spPr>
          <a:xfrm>
            <a:off x="3052293" y="0"/>
            <a:ext cx="91397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Climate Change: Global Sea Level | NOAA Climate.gov">
            <a:extLst>
              <a:ext uri="{FF2B5EF4-FFF2-40B4-BE49-F238E27FC236}">
                <a16:creationId xmlns:a16="http://schemas.microsoft.com/office/drawing/2014/main" id="{2FC434AE-76EF-3C5B-3AE4-EFEB5015A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896" y="295835"/>
            <a:ext cx="7476545" cy="640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B1B5F2-7969-B63A-8A54-A97C40B40FFE}"/>
              </a:ext>
            </a:extLst>
          </p:cNvPr>
          <p:cNvSpPr txBox="1"/>
          <p:nvPr/>
        </p:nvSpPr>
        <p:spPr>
          <a:xfrm>
            <a:off x="740591" y="2967335"/>
            <a:ext cx="277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Sea level rise</a:t>
            </a:r>
          </a:p>
        </p:txBody>
      </p:sp>
    </p:spTree>
    <p:extLst>
      <p:ext uri="{BB962C8B-B14F-4D97-AF65-F5344CB8AC3E}">
        <p14:creationId xmlns:p14="http://schemas.microsoft.com/office/powerpoint/2010/main" val="11199705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Palm trees on a beach&#10;&#10;Description automatically generated">
            <a:extLst>
              <a:ext uri="{FF2B5EF4-FFF2-40B4-BE49-F238E27FC236}">
                <a16:creationId xmlns:a16="http://schemas.microsoft.com/office/drawing/2014/main" id="{30C59169-C8D6-E2EA-34C8-15B815EC6F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4560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aldives Map With Resorts, Airports and Local Islands 2023">
            <a:extLst>
              <a:ext uri="{FF2B5EF4-FFF2-40B4-BE49-F238E27FC236}">
                <a16:creationId xmlns:a16="http://schemas.microsoft.com/office/drawing/2014/main" id="{55BA289D-693D-35BF-9CD3-BCB4B9DB3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12192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8B5993-E2BA-A8DB-30BF-0067E2DD0741}"/>
              </a:ext>
            </a:extLst>
          </p:cNvPr>
          <p:cNvSpPr txBox="1"/>
          <p:nvPr/>
        </p:nvSpPr>
        <p:spPr>
          <a:xfrm>
            <a:off x="4490123" y="334245"/>
            <a:ext cx="4750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Maldives is only 1m above sea level</a:t>
            </a:r>
          </a:p>
        </p:txBody>
      </p:sp>
    </p:spTree>
    <p:extLst>
      <p:ext uri="{BB962C8B-B14F-4D97-AF65-F5344CB8AC3E}">
        <p14:creationId xmlns:p14="http://schemas.microsoft.com/office/powerpoint/2010/main" val="2488166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Rectangle 133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314" name="Picture 2" descr="The Whole Earth Disk: An Iconic Image of the Space Age | National Air and  Space Museum">
            <a:extLst>
              <a:ext uri="{FF2B5EF4-FFF2-40B4-BE49-F238E27FC236}">
                <a16:creationId xmlns:a16="http://schemas.microsoft.com/office/drawing/2014/main" id="{E0E076B2-5C72-D378-1FBE-7B1C73E57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0564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ravel to the Maldives | Maldives Packages &amp; Experiences">
            <a:extLst>
              <a:ext uri="{FF2B5EF4-FFF2-40B4-BE49-F238E27FC236}">
                <a16:creationId xmlns:a16="http://schemas.microsoft.com/office/drawing/2014/main" id="{2E40A450-859D-F6A1-B7E6-2E66E5E92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8379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201" name="Rectangle 8200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Maldives Private Island Holiday | Luxury VIP Airport Service">
            <a:extLst>
              <a:ext uri="{FF2B5EF4-FFF2-40B4-BE49-F238E27FC236}">
                <a16:creationId xmlns:a16="http://schemas.microsoft.com/office/drawing/2014/main" id="{BA707570-9B05-83C4-8B73-A128BC9C39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5" b="6213"/>
          <a:stretch/>
        </p:blipFill>
        <p:spPr bwMode="auto">
          <a:xfrm>
            <a:off x="20" y="10"/>
            <a:ext cx="12191980" cy="686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0079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aldives builds floating city for 20K people amid climate crisis">
            <a:extLst>
              <a:ext uri="{FF2B5EF4-FFF2-40B4-BE49-F238E27FC236}">
                <a16:creationId xmlns:a16="http://schemas.microsoft.com/office/drawing/2014/main" id="{119D23AE-A6C9-0A9C-2B97-8BCE691A3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0"/>
            <a:ext cx="10290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887AF8-4AF4-1067-D62C-5CD34802115C}"/>
              </a:ext>
            </a:extLst>
          </p:cNvPr>
          <p:cNvSpPr txBox="1"/>
          <p:nvPr/>
        </p:nvSpPr>
        <p:spPr>
          <a:xfrm>
            <a:off x="220663" y="2233539"/>
            <a:ext cx="15374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Maldives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plan to overcome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sea level rise is to develop</a:t>
            </a:r>
          </a:p>
          <a:p>
            <a:r>
              <a:rPr lang="en-US" dirty="0">
                <a:solidFill>
                  <a:schemeClr val="bg1"/>
                </a:solidFill>
              </a:rPr>
              <a:t>floating cities</a:t>
            </a:r>
          </a:p>
        </p:txBody>
      </p:sp>
    </p:spTree>
    <p:extLst>
      <p:ext uri="{BB962C8B-B14F-4D97-AF65-F5344CB8AC3E}">
        <p14:creationId xmlns:p14="http://schemas.microsoft.com/office/powerpoint/2010/main" val="35732401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0B35C206-C13D-5235-62FA-A2CFA01440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D7D2AD-03F1-B278-FE80-391766FC7E33}"/>
              </a:ext>
            </a:extLst>
          </p:cNvPr>
          <p:cNvSpPr txBox="1"/>
          <p:nvPr/>
        </p:nvSpPr>
        <p:spPr>
          <a:xfrm>
            <a:off x="208548" y="1155032"/>
            <a:ext cx="4363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Will your house be underwater in 2100?</a:t>
            </a:r>
          </a:p>
        </p:txBody>
      </p:sp>
    </p:spTree>
    <p:extLst>
      <p:ext uri="{BB962C8B-B14F-4D97-AF65-F5344CB8AC3E}">
        <p14:creationId xmlns:p14="http://schemas.microsoft.com/office/powerpoint/2010/main" val="33706999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7C8937-2D60-FB0A-D6C7-646F02D9C965}"/>
              </a:ext>
            </a:extLst>
          </p:cNvPr>
          <p:cNvSpPr txBox="1"/>
          <p:nvPr/>
        </p:nvSpPr>
        <p:spPr>
          <a:xfrm>
            <a:off x="1446869" y="2002775"/>
            <a:ext cx="973447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Coastlines are shaped by a number of factors, including </a:t>
            </a:r>
          </a:p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tectonic plate movements, shifts in climate patterns and sea level change, 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weather patterns…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528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Weather Patterns Are Getting Stuck as Climate Changes Affect the Jet Stream  | HowStuffWorks">
            <a:extLst>
              <a:ext uri="{FF2B5EF4-FFF2-40B4-BE49-F238E27FC236}">
                <a16:creationId xmlns:a16="http://schemas.microsoft.com/office/drawing/2014/main" id="{EBD7ADD4-6387-A2C0-A583-2C67FDF9A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53"/>
          <a:stretch/>
        </p:blipFill>
        <p:spPr bwMode="auto">
          <a:xfrm>
            <a:off x="1347537" y="0"/>
            <a:ext cx="10844463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0B6BBF-A869-6C07-8E51-8CE2BF88CA29}"/>
              </a:ext>
            </a:extLst>
          </p:cNvPr>
          <p:cNvSpPr txBox="1"/>
          <p:nvPr/>
        </p:nvSpPr>
        <p:spPr>
          <a:xfrm>
            <a:off x="473242" y="671225"/>
            <a:ext cx="2157664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dirty="0">
                <a:solidFill>
                  <a:schemeClr val="bg1"/>
                </a:solidFill>
              </a:rPr>
              <a:t>Weather</a:t>
            </a:r>
            <a:r>
              <a:rPr lang="en-AU" sz="3200" baseline="0" dirty="0">
                <a:solidFill>
                  <a:schemeClr val="bg1"/>
                </a:solidFill>
              </a:rPr>
              <a:t> patterns d</a:t>
            </a:r>
            <a:r>
              <a:rPr lang="en-AU" sz="3200" dirty="0">
                <a:solidFill>
                  <a:schemeClr val="bg1"/>
                </a:solidFill>
              </a:rPr>
              <a:t>etermine</a:t>
            </a:r>
            <a:r>
              <a:rPr lang="en-AU" sz="3200" baseline="0" dirty="0">
                <a:solidFill>
                  <a:schemeClr val="bg1"/>
                </a:solidFill>
              </a:rPr>
              <a:t> the amount of</a:t>
            </a:r>
            <a:r>
              <a:rPr lang="en-AU" sz="3200" b="1" baseline="0" dirty="0">
                <a:solidFill>
                  <a:schemeClr val="bg1"/>
                </a:solidFill>
              </a:rPr>
              <a:t> rain </a:t>
            </a:r>
            <a:r>
              <a:rPr lang="en-AU" sz="3200" b="0" baseline="0" dirty="0">
                <a:solidFill>
                  <a:schemeClr val="bg1"/>
                </a:solidFill>
              </a:rPr>
              <a:t>that falls</a:t>
            </a:r>
            <a:r>
              <a:rPr lang="en-AU" sz="3200" baseline="0" dirty="0">
                <a:solidFill>
                  <a:schemeClr val="bg1"/>
                </a:solidFill>
              </a:rPr>
              <a:t>, as well as the direction and the energy of the </a:t>
            </a:r>
            <a:r>
              <a:rPr lang="en-AU" sz="3200" b="1" baseline="0" dirty="0">
                <a:solidFill>
                  <a:schemeClr val="bg1"/>
                </a:solidFill>
              </a:rPr>
              <a:t>wind. </a:t>
            </a:r>
            <a:endParaRPr lang="en-A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0995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9" name="Rectangle 6963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9634" name="Picture 2" descr="Riding the giant: big-wave surfing in Nazaré | Surfing | The Guardian">
            <a:extLst>
              <a:ext uri="{FF2B5EF4-FFF2-40B4-BE49-F238E27FC236}">
                <a16:creationId xmlns:a16="http://schemas.microsoft.com/office/drawing/2014/main" id="{83EF646F-4500-A141-7FB9-7B656F444E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8840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8" name="Rectangle 7066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0660" name="Picture 4" descr="Wind Blown Tree by Brian Harig">
            <a:extLst>
              <a:ext uri="{FF2B5EF4-FFF2-40B4-BE49-F238E27FC236}">
                <a16:creationId xmlns:a16="http://schemas.microsoft.com/office/drawing/2014/main" id="{892B1968-73A9-CAF1-2542-A567CE530E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5" b="51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0166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7" name="Rectangle 7168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684" name="Picture 4" descr="Queensland floods: Flinders River so wide it can be seen from SPACE | Daily  Mail Online">
            <a:extLst>
              <a:ext uri="{FF2B5EF4-FFF2-40B4-BE49-F238E27FC236}">
                <a16:creationId xmlns:a16="http://schemas.microsoft.com/office/drawing/2014/main" id="{B3070E43-60EC-4EDA-9433-8D26830852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6"/>
          <a:stretch/>
        </p:blipFill>
        <p:spPr bwMode="auto">
          <a:xfrm>
            <a:off x="0" y="0"/>
            <a:ext cx="122052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53647C-4C60-0120-07AE-EF73E274775A}"/>
              </a:ext>
            </a:extLst>
          </p:cNvPr>
          <p:cNvSpPr txBox="1"/>
          <p:nvPr/>
        </p:nvSpPr>
        <p:spPr>
          <a:xfrm>
            <a:off x="144379" y="6304547"/>
            <a:ext cx="2598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Flinders River</a:t>
            </a:r>
          </a:p>
        </p:txBody>
      </p:sp>
    </p:spTree>
    <p:extLst>
      <p:ext uri="{BB962C8B-B14F-4D97-AF65-F5344CB8AC3E}">
        <p14:creationId xmlns:p14="http://schemas.microsoft.com/office/powerpoint/2010/main" val="28741706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7C8937-2D60-FB0A-D6C7-646F02D9C965}"/>
              </a:ext>
            </a:extLst>
          </p:cNvPr>
          <p:cNvSpPr txBox="1"/>
          <p:nvPr/>
        </p:nvSpPr>
        <p:spPr>
          <a:xfrm>
            <a:off x="1446869" y="2002775"/>
            <a:ext cx="97344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Coastlines are shaped by a number of factors, including </a:t>
            </a:r>
          </a:p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tectonic plate movements, shifts in climate patterns and sea level change, weather patterns and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movement of sediments and water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(e.g. waves, currents).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84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1434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338" name="Picture 2" descr="Earth From Space Images - Free Download on Freepik">
            <a:extLst>
              <a:ext uri="{FF2B5EF4-FFF2-40B4-BE49-F238E27FC236}">
                <a16:creationId xmlns:a16="http://schemas.microsoft.com/office/drawing/2014/main" id="{F9232C74-2DE0-86B0-3E63-A724F46AFB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4326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What can we do to future-proof our coastlines? | Capteurs d'Avenir">
            <a:extLst>
              <a:ext uri="{FF2B5EF4-FFF2-40B4-BE49-F238E27FC236}">
                <a16:creationId xmlns:a16="http://schemas.microsoft.com/office/drawing/2014/main" id="{742540EA-EE90-3DA7-9454-AC21208357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" b="4776"/>
          <a:stretch/>
        </p:blipFill>
        <p:spPr bwMode="auto">
          <a:xfrm>
            <a:off x="-34590" y="-1"/>
            <a:ext cx="1222659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1707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9" name="Rectangle 7475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4754" name="Picture 2" descr="Wave-dominated beaches - OzCoasts">
            <a:extLst>
              <a:ext uri="{FF2B5EF4-FFF2-40B4-BE49-F238E27FC236}">
                <a16:creationId xmlns:a16="http://schemas.microsoft.com/office/drawing/2014/main" id="{3072ED90-7600-8C6F-B5F7-014A7A876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5" b="107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8182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3" name="Rectangle 75782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5785" name="Rectangle 75784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778" name="Picture 2" descr="K'gari (Fraser Island) - UNESCO World Heritage Centre">
            <a:extLst>
              <a:ext uri="{FF2B5EF4-FFF2-40B4-BE49-F238E27FC236}">
                <a16:creationId xmlns:a16="http://schemas.microsoft.com/office/drawing/2014/main" id="{B477AF95-57CC-6338-F790-6CD88EAFA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1" b="1"/>
          <a:stretch/>
        </p:blipFill>
        <p:spPr bwMode="auto">
          <a:xfrm>
            <a:off x="20" y="10"/>
            <a:ext cx="12191980" cy="686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9251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1" name="Rectangle 778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7826" name="Picture 2" descr="Cathedrals on Fraser | Fraser Island Accommodation &amp; Camping">
            <a:extLst>
              <a:ext uri="{FF2B5EF4-FFF2-40B4-BE49-F238E27FC236}">
                <a16:creationId xmlns:a16="http://schemas.microsoft.com/office/drawing/2014/main" id="{EFD91775-1427-DA17-9ED3-AA73F98D4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5390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5" name="Rectangle 788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8850" name="Picture 2" descr="Sand Cays To Visit | Cairns &amp; Great Barrier Reef">
            <a:extLst>
              <a:ext uri="{FF2B5EF4-FFF2-40B4-BE49-F238E27FC236}">
                <a16:creationId xmlns:a16="http://schemas.microsoft.com/office/drawing/2014/main" id="{DD20DC92-4EF9-81E4-94C6-3B459E3FC6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865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 descr="Coral Resilience Sand Island, Snorkeling Solomon Islands | Reef Builders |  The Reef and Saltwater Aquarium Blog">
            <a:extLst>
              <a:ext uri="{FF2B5EF4-FFF2-40B4-BE49-F238E27FC236}">
                <a16:creationId xmlns:a16="http://schemas.microsoft.com/office/drawing/2014/main" id="{3B705D15-AAD3-1616-DBAF-C09132073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102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8781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5" name="Rectangle 8090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0900" name="Picture 4" descr="Green Island | Cairns &amp; Great Barrier Reef">
            <a:extLst>
              <a:ext uri="{FF2B5EF4-FFF2-40B4-BE49-F238E27FC236}">
                <a16:creationId xmlns:a16="http://schemas.microsoft.com/office/drawing/2014/main" id="{EF1FF88B-728C-3927-7198-98F702B03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2" b="869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5411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7" name="Rectangle 819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22" name="Picture 2" descr="Sand bypass system responsible for growing Gold Coast tourism and marine  industries celebrated - ABC News">
            <a:extLst>
              <a:ext uri="{FF2B5EF4-FFF2-40B4-BE49-F238E27FC236}">
                <a16:creationId xmlns:a16="http://schemas.microsoft.com/office/drawing/2014/main" id="{E5C3C17E-785F-41BC-F371-F7ABBC92A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547581-08D1-E078-1222-022D42101E88}"/>
              </a:ext>
            </a:extLst>
          </p:cNvPr>
          <p:cNvSpPr txBox="1"/>
          <p:nvPr/>
        </p:nvSpPr>
        <p:spPr>
          <a:xfrm>
            <a:off x="208547" y="176463"/>
            <a:ext cx="2550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Sand bypass Gold Coast</a:t>
            </a:r>
          </a:p>
        </p:txBody>
      </p:sp>
      <p:pic>
        <p:nvPicPr>
          <p:cNvPr id="81924" name="Picture 4" descr="Tweed Sand Bypassing | Environment, land and water | Queensland Government">
            <a:extLst>
              <a:ext uri="{FF2B5EF4-FFF2-40B4-BE49-F238E27FC236}">
                <a16:creationId xmlns:a16="http://schemas.microsoft.com/office/drawing/2014/main" id="{ED56F7F9-325A-4B95-4165-A0CC0B6C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4802"/>
            <a:ext cx="2983832" cy="149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2421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Earth -Time Lapse View from Space/Fly Over -Nasa, ISS (vid by Michael König @ koenigm.com)">
            <a:hlinkClick r:id="" action="ppaction://media"/>
            <a:extLst>
              <a:ext uri="{FF2B5EF4-FFF2-40B4-BE49-F238E27FC236}">
                <a16:creationId xmlns:a16="http://schemas.microsoft.com/office/drawing/2014/main" id="{F6B9EE59-3098-DDFE-7FFA-73596EE00CA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13854" y="452156"/>
            <a:ext cx="10383949" cy="586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8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18C186-A64C-E762-93A9-3B7B0C5EB051}"/>
              </a:ext>
            </a:extLst>
          </p:cNvPr>
          <p:cNvSpPr txBox="1"/>
          <p:nvPr/>
        </p:nvSpPr>
        <p:spPr>
          <a:xfrm>
            <a:off x="335056" y="661151"/>
            <a:ext cx="310960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Describe how coastlines are shaped by a number of factors, including tectonic plate movements, shifts in climate patterns and sea level change, weather patterns, and movement of sediments and water, e.g. waves, currents.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‘1. </a:t>
            </a:r>
            <a:r>
              <a:rPr lang="en-US" sz="2000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dynamic shore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2" name="Picture 2" descr="These are the world's most spectacular hidden beaches today">
            <a:extLst>
              <a:ext uri="{FF2B5EF4-FFF2-40B4-BE49-F238E27FC236}">
                <a16:creationId xmlns:a16="http://schemas.microsoft.com/office/drawing/2014/main" id="{83EC2BA6-96F9-4910-81C9-A6821113C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2"/>
          <a:stretch/>
        </p:blipFill>
        <p:spPr bwMode="auto">
          <a:xfrm>
            <a:off x="3620022" y="0"/>
            <a:ext cx="85719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-up of a graph&#10;&#10;Description automatically generated">
            <a:extLst>
              <a:ext uri="{FF2B5EF4-FFF2-40B4-BE49-F238E27FC236}">
                <a16:creationId xmlns:a16="http://schemas.microsoft.com/office/drawing/2014/main" id="{8D1A6A8E-BC76-4F03-95FF-D5518702C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660" y="305340"/>
            <a:ext cx="4610284" cy="624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07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descr="NASA | Earth from Orbit 2012">
            <a:hlinkClick r:id="" action="ppaction://media"/>
            <a:extLst>
              <a:ext uri="{FF2B5EF4-FFF2-40B4-BE49-F238E27FC236}">
                <a16:creationId xmlns:a16="http://schemas.microsoft.com/office/drawing/2014/main" id="{8A5A155C-46CF-F0A5-FBC4-3A3EC3DCC71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32504" y="506247"/>
            <a:ext cx="10136510" cy="57271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C27FF2-FE03-1464-2694-AA813B631CD1}"/>
              </a:ext>
            </a:extLst>
          </p:cNvPr>
          <p:cNvSpPr txBox="1"/>
          <p:nvPr/>
        </p:nvSpPr>
        <p:spPr>
          <a:xfrm>
            <a:off x="3757411" y="6351753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www.youtube.com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watch?v</a:t>
            </a:r>
            <a:r>
              <a:rPr lang="en-US" dirty="0">
                <a:solidFill>
                  <a:schemeClr val="bg1"/>
                </a:solidFill>
              </a:rPr>
              <a:t>=</a:t>
            </a:r>
            <a:r>
              <a:rPr lang="en-US" dirty="0" err="1">
                <a:solidFill>
                  <a:schemeClr val="bg1"/>
                </a:solidFill>
              </a:rPr>
              <a:t>sckOSMf-LpY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6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7C8937-2D60-FB0A-D6C7-646F02D9C965}"/>
              </a:ext>
            </a:extLst>
          </p:cNvPr>
          <p:cNvSpPr txBox="1"/>
          <p:nvPr/>
        </p:nvSpPr>
        <p:spPr>
          <a:xfrm>
            <a:off x="1228761" y="1774845"/>
            <a:ext cx="973447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Coastlines are shaped by a number of factors, including </a:t>
            </a:r>
          </a:p>
          <a:p>
            <a:pPr algn="ctr"/>
            <a:endParaRPr lang="en-US" sz="5400" dirty="0">
              <a:solidFill>
                <a:schemeClr val="bg1"/>
              </a:solidFill>
            </a:endParaRP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tectonic plate movements…</a:t>
            </a:r>
            <a:endParaRPr lang="en-US" sz="4400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481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F4A3430D-3E78-BB24-D4E0-A86782318D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75" r="2245" b="26175"/>
          <a:stretch/>
        </p:blipFill>
        <p:spPr>
          <a:xfrm>
            <a:off x="2470484" y="-1"/>
            <a:ext cx="9721517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7AC180-7056-D5C9-D779-A0846F1ECCF2}"/>
              </a:ext>
            </a:extLst>
          </p:cNvPr>
          <p:cNvSpPr txBox="1"/>
          <p:nvPr/>
        </p:nvSpPr>
        <p:spPr>
          <a:xfrm>
            <a:off x="323922" y="1302148"/>
            <a:ext cx="184176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Tectonic plate movements create mountain ranges,  islands, headlands and underwater bathymetry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940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The Most Beautiful Mountain Ranges in the US">
            <a:extLst>
              <a:ext uri="{FF2B5EF4-FFF2-40B4-BE49-F238E27FC236}">
                <a16:creationId xmlns:a16="http://schemas.microsoft.com/office/drawing/2014/main" id="{BF6C55A4-5136-EF31-A090-4BA8D29039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8" b="15482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66472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2309</TotalTime>
  <Words>497</Words>
  <Application>Microsoft Macintosh PowerPoint</Application>
  <PresentationFormat>Widescreen</PresentationFormat>
  <Paragraphs>71</Paragraphs>
  <Slides>59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Arial</vt:lpstr>
      <vt:lpstr>Arial Narrow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273</cp:revision>
  <dcterms:created xsi:type="dcterms:W3CDTF">2023-09-23T08:38:28Z</dcterms:created>
  <dcterms:modified xsi:type="dcterms:W3CDTF">2024-04-10T17:14:01Z</dcterms:modified>
</cp:coreProperties>
</file>