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04" r:id="rId2"/>
    <p:sldId id="305" r:id="rId3"/>
    <p:sldId id="310" r:id="rId4"/>
    <p:sldId id="315" r:id="rId5"/>
    <p:sldId id="318" r:id="rId6"/>
    <p:sldId id="314" r:id="rId7"/>
    <p:sldId id="316" r:id="rId8"/>
    <p:sldId id="319" r:id="rId9"/>
    <p:sldId id="309" r:id="rId10"/>
    <p:sldId id="317" r:id="rId11"/>
    <p:sldId id="307" r:id="rId12"/>
    <p:sldId id="313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/>
    <p:restoredTop sz="95687"/>
  </p:normalViewPr>
  <p:slideViewPr>
    <p:cSldViewPr snapToGrid="0">
      <p:cViewPr varScale="1">
        <p:scale>
          <a:sx n="88" d="100"/>
          <a:sy n="88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www.abc.net.au</a:t>
            </a:r>
            <a:r>
              <a:rPr lang="en-US" dirty="0"/>
              <a:t>/news/2016-06-07/beach-erosion-has-rock-walls-in-doubt-at-</a:t>
            </a:r>
            <a:r>
              <a:rPr lang="en-US" dirty="0" err="1"/>
              <a:t>byron</a:t>
            </a:r>
            <a:r>
              <a:rPr lang="en-US" dirty="0"/>
              <a:t>-bay/7486514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6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news.cityofsydney.nsw.gov.au</a:t>
            </a:r>
            <a:r>
              <a:rPr lang="en-US" dirty="0"/>
              <a:t>/articles/living-seawalls-bring-new-life-to-our-city-</a:t>
            </a:r>
            <a:r>
              <a:rPr lang="en-US" dirty="0" err="1"/>
              <a:t>harbour</a:t>
            </a:r>
            <a:endParaRPr lang="en-US" dirty="0"/>
          </a:p>
          <a:p>
            <a:r>
              <a:rPr lang="en-AU" b="1" i="0" dirty="0">
                <a:solidFill>
                  <a:srgbClr val="041C2C"/>
                </a:solidFill>
                <a:effectLst/>
                <a:latin typeface="Helvetica Now Text Regular" pitchFamily="2" charset="0"/>
              </a:rPr>
              <a:t>From snails and seaweed to crabs and limpets, the harbour suburb of Rushcutters Bay is ready to attract more sea plants and creatures with a new living seawall.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6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90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pantaimoribb.weebly.com</a:t>
            </a:r>
            <a:r>
              <a:rPr lang="en-US" dirty="0"/>
              <a:t>/coastal-</a:t>
            </a:r>
            <a:r>
              <a:rPr lang="en-US" dirty="0" err="1"/>
              <a:t>managment</a:t>
            </a:r>
            <a:r>
              <a:rPr lang="en-US" dirty="0"/>
              <a:t>-in-</a:t>
            </a:r>
            <a:r>
              <a:rPr lang="en-US" dirty="0" err="1"/>
              <a:t>australia.html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www.hallcontracting.com.au</a:t>
            </a:r>
            <a:r>
              <a:rPr lang="en-US" dirty="0"/>
              <a:t>/projects/government/</a:t>
            </a:r>
            <a:r>
              <a:rPr lang="en-US" dirty="0" err="1"/>
              <a:t>maroochy</a:t>
            </a:r>
            <a:r>
              <a:rPr lang="en-US" dirty="0"/>
              <a:t>-</a:t>
            </a:r>
            <a:r>
              <a:rPr lang="en-US" dirty="0" err="1"/>
              <a:t>groyne</a:t>
            </a:r>
            <a:r>
              <a:rPr lang="en-US" dirty="0"/>
              <a:t>-renewal-project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www.swellnet.com</a:t>
            </a:r>
            <a:r>
              <a:rPr lang="en-US" dirty="0"/>
              <a:t>/news/</a:t>
            </a:r>
            <a:r>
              <a:rPr lang="en-US" dirty="0" err="1"/>
              <a:t>swellnet</a:t>
            </a:r>
            <a:r>
              <a:rPr lang="en-US" dirty="0"/>
              <a:t>-dispatch/2022/11/01/sand-nourishment-trial-the-sunshine-coast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www.sunshinecoastnews.com.au</a:t>
            </a:r>
            <a:r>
              <a:rPr lang="en-US" dirty="0"/>
              <a:t>/2023/06/13/beaches-boost-replenishment-trial-shows-technique-has-merit/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www.coastalwiki.org</a:t>
            </a:r>
            <a:r>
              <a:rPr lang="en-US" dirty="0"/>
              <a:t>/wiki/</a:t>
            </a:r>
            <a:r>
              <a:rPr lang="en-US" dirty="0" err="1"/>
              <a:t>Sand_by-pass_systems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3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www.sunshinecoast.qld.gov.au</a:t>
            </a:r>
            <a:r>
              <a:rPr lang="en-US" dirty="0"/>
              <a:t>/council/planning-and-projects/infrastructure-projects/</a:t>
            </a:r>
            <a:r>
              <a:rPr lang="en-US" dirty="0" err="1"/>
              <a:t>maroochydore</a:t>
            </a:r>
            <a:r>
              <a:rPr lang="en-US" dirty="0"/>
              <a:t>-sand-renourishment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www.abc.net.au</a:t>
            </a:r>
            <a:r>
              <a:rPr lang="en-US" dirty="0"/>
              <a:t>/news/rural/2022-11-24/</a:t>
            </a:r>
            <a:r>
              <a:rPr lang="en-US" dirty="0" err="1"/>
              <a:t>mooloolaba</a:t>
            </a:r>
            <a:r>
              <a:rPr lang="en-US" dirty="0"/>
              <a:t>-</a:t>
            </a:r>
            <a:r>
              <a:rPr lang="en-US" dirty="0" err="1"/>
              <a:t>harbour</a:t>
            </a:r>
            <a:r>
              <a:rPr lang="en-US" dirty="0"/>
              <a:t>-dredging-sandbank-fishing-boating/101691978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www.miragegallery.com.au</a:t>
            </a:r>
            <a:r>
              <a:rPr lang="en-US" dirty="0"/>
              <a:t>/mirage-shop/</a:t>
            </a:r>
            <a:r>
              <a:rPr lang="en-US" dirty="0" err="1"/>
              <a:t>jason-mazur</a:t>
            </a:r>
            <a:r>
              <a:rPr lang="en-US" dirty="0"/>
              <a:t>/021-city-beach-groyne/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+ Thousand Coastal Engineering Royalty-Free Images, Stock Photos &amp;  Pictures | Shutterstock">
            <a:extLst>
              <a:ext uri="{FF2B5EF4-FFF2-40B4-BE49-F238E27FC236}">
                <a16:creationId xmlns:a16="http://schemas.microsoft.com/office/drawing/2014/main" id="{F6430507-D952-8089-C2AD-2D794CB77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b="9426"/>
          <a:stretch/>
        </p:blipFill>
        <p:spPr bwMode="auto">
          <a:xfrm>
            <a:off x="-1" y="-759"/>
            <a:ext cx="12192001" cy="68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EDB12-B75B-3AA6-3033-9E32D2476A3C}"/>
              </a:ext>
            </a:extLst>
          </p:cNvPr>
          <p:cNvSpPr txBox="1"/>
          <p:nvPr/>
        </p:nvSpPr>
        <p:spPr>
          <a:xfrm>
            <a:off x="292789" y="269026"/>
            <a:ext cx="56882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Explain how coastal engineering regulates water or sediment flow, affects currents and impacts the coastline, including marine ecosystems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000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’10.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Engineering Marvels or Mayhem?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yron Bay divided by Belongil Beach rock wall plans - ABC News">
            <a:extLst>
              <a:ext uri="{FF2B5EF4-FFF2-40B4-BE49-F238E27FC236}">
                <a16:creationId xmlns:a16="http://schemas.microsoft.com/office/drawing/2014/main" id="{412B7041-4475-80CD-3BEB-63D346144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3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ing seawalls bring new life to our city harbour | City of Sydney - News">
            <a:extLst>
              <a:ext uri="{FF2B5EF4-FFF2-40B4-BE49-F238E27FC236}">
                <a16:creationId xmlns:a16="http://schemas.microsoft.com/office/drawing/2014/main" id="{2AF9F0D1-04E6-B214-346C-64C138187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48"/>
            <a:ext cx="12174538" cy="68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233AB-9FFA-6A98-9870-410E1234EAC8}"/>
              </a:ext>
            </a:extLst>
          </p:cNvPr>
          <p:cNvSpPr txBox="1"/>
          <p:nvPr/>
        </p:nvSpPr>
        <p:spPr>
          <a:xfrm>
            <a:off x="9393382" y="1094509"/>
            <a:ext cx="25769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b="1" dirty="0">
                <a:solidFill>
                  <a:schemeClr val="bg1"/>
                </a:solidFill>
                <a:latin typeface="Helvetica Now Text Regular" pitchFamily="2" charset="0"/>
              </a:rPr>
              <a:t>L</a:t>
            </a:r>
            <a:r>
              <a:rPr lang="en-AU" sz="3200" b="1" i="0" dirty="0">
                <a:solidFill>
                  <a:schemeClr val="bg1"/>
                </a:solidFill>
                <a:effectLst/>
                <a:latin typeface="Helvetica Now Text Regular" pitchFamily="2" charset="0"/>
              </a:rPr>
              <a:t>iving seawall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each&#10;&#10;Description automatically generated">
            <a:extLst>
              <a:ext uri="{FF2B5EF4-FFF2-40B4-BE49-F238E27FC236}">
                <a16:creationId xmlns:a16="http://schemas.microsoft.com/office/drawing/2014/main" id="{EEA7191B-33C9-492C-5956-D587DAF6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32377"/>
            <a:ext cx="7772400" cy="3096321"/>
          </a:xfrm>
          <a:prstGeom prst="rect">
            <a:avLst/>
          </a:prstGeom>
        </p:spPr>
      </p:pic>
      <p:pic>
        <p:nvPicPr>
          <p:cNvPr id="4" name="Picture 2" descr="021 – City Beach Groyne – Mirage Gallery">
            <a:extLst>
              <a:ext uri="{FF2B5EF4-FFF2-40B4-BE49-F238E27FC236}">
                <a16:creationId xmlns:a16="http://schemas.microsoft.com/office/drawing/2014/main" id="{1868260B-4DD9-8FEF-BCDE-169F0A2D4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" y="4223724"/>
            <a:ext cx="3525073" cy="198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roochydore sand renourishment">
            <a:extLst>
              <a:ext uri="{FF2B5EF4-FFF2-40B4-BE49-F238E27FC236}">
                <a16:creationId xmlns:a16="http://schemas.microsoft.com/office/drawing/2014/main" id="{1307D286-8119-E3BB-C398-8661D32A4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/>
          <a:stretch/>
        </p:blipFill>
        <p:spPr bwMode="auto">
          <a:xfrm>
            <a:off x="4341313" y="4267585"/>
            <a:ext cx="3447558" cy="19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treat Or Fight? Erosion Chews Away Southwest Washington Coast | KNKX  Public Radio">
            <a:extLst>
              <a:ext uri="{FF2B5EF4-FFF2-40B4-BE49-F238E27FC236}">
                <a16:creationId xmlns:a16="http://schemas.microsoft.com/office/drawing/2014/main" id="{6633738F-E89A-A5A3-04C7-0C43666C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12" y="4267585"/>
            <a:ext cx="3148586" cy="19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FF124699-7BD7-F5B8-B29A-C51E174AA552}"/>
              </a:ext>
            </a:extLst>
          </p:cNvPr>
          <p:cNvSpPr/>
          <p:nvPr/>
        </p:nvSpPr>
        <p:spPr>
          <a:xfrm>
            <a:off x="2895601" y="3429000"/>
            <a:ext cx="415636" cy="11549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29636C4-3127-67AE-F625-BB0653B17489}"/>
              </a:ext>
            </a:extLst>
          </p:cNvPr>
          <p:cNvSpPr/>
          <p:nvPr/>
        </p:nvSpPr>
        <p:spPr>
          <a:xfrm>
            <a:off x="6492819" y="3429000"/>
            <a:ext cx="415636" cy="11549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9607122-4CF5-BB02-3260-C196087410D2}"/>
              </a:ext>
            </a:extLst>
          </p:cNvPr>
          <p:cNvSpPr/>
          <p:nvPr/>
        </p:nvSpPr>
        <p:spPr>
          <a:xfrm>
            <a:off x="8305750" y="3442854"/>
            <a:ext cx="415636" cy="11549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C2892-4F53-ED68-5D8A-B3C097D4EDAC}"/>
              </a:ext>
            </a:extLst>
          </p:cNvPr>
          <p:cNvSpPr txBox="1"/>
          <p:nvPr/>
        </p:nvSpPr>
        <p:spPr>
          <a:xfrm>
            <a:off x="595745" y="3893127"/>
            <a:ext cx="163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120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+ Thousand Coastal Engineering Royalty-Free Images, Stock Photos &amp;  Pictures | Shutterstock">
            <a:extLst>
              <a:ext uri="{FF2B5EF4-FFF2-40B4-BE49-F238E27FC236}">
                <a16:creationId xmlns:a16="http://schemas.microsoft.com/office/drawing/2014/main" id="{F6430507-D952-8089-C2AD-2D794CB77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b="9426"/>
          <a:stretch/>
        </p:blipFill>
        <p:spPr bwMode="auto">
          <a:xfrm>
            <a:off x="-1" y="-759"/>
            <a:ext cx="12192001" cy="68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EDB12-B75B-3AA6-3033-9E32D2476A3C}"/>
              </a:ext>
            </a:extLst>
          </p:cNvPr>
          <p:cNvSpPr txBox="1"/>
          <p:nvPr/>
        </p:nvSpPr>
        <p:spPr>
          <a:xfrm>
            <a:off x="292789" y="269026"/>
            <a:ext cx="56882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Explain how coastal engineering regulates water or sediment flow, affects currents and impacts the coastline, including marine ecosystems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’10. </a:t>
            </a:r>
            <a:r>
              <a:rPr lang="en-US" sz="2000" i="1" dirty="0">
                <a:solidFill>
                  <a:schemeClr val="bg1"/>
                </a:solidFill>
                <a:cs typeface="Arial Narrow" panose="020B0604020202020204" pitchFamily="34" charset="0"/>
              </a:rPr>
              <a:t>Engineering Marvels or Mayhem?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6" name="Picture 5" descr="A close-up of a beach erosion report&#10;&#10;Description automatically generated">
            <a:extLst>
              <a:ext uri="{FF2B5EF4-FFF2-40B4-BE49-F238E27FC236}">
                <a16:creationId xmlns:a16="http://schemas.microsoft.com/office/drawing/2014/main" id="{B5A2DAC8-0FAA-4B21-1C0C-F28175C10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002" y="611668"/>
            <a:ext cx="4190769" cy="56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ASTAL MANAGMENT IN AUSTRALIA - COASTAL MANAGEMENT IN Pantai Morib">
            <a:extLst>
              <a:ext uri="{FF2B5EF4-FFF2-40B4-BE49-F238E27FC236}">
                <a16:creationId xmlns:a16="http://schemas.microsoft.com/office/drawing/2014/main" id="{FDF21262-11D8-0442-3711-9E14947C3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1029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oochy Groyne Renewal Project - Hall Contracting">
            <a:extLst>
              <a:ext uri="{FF2B5EF4-FFF2-40B4-BE49-F238E27FC236}">
                <a16:creationId xmlns:a16="http://schemas.microsoft.com/office/drawing/2014/main" id="{24675116-36EB-6F52-3AC1-0C6FCC2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3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and Nourishment Trial For The Sunshine Coast | Swellnet Dispatch | Swellnet">
            <a:extLst>
              <a:ext uri="{FF2B5EF4-FFF2-40B4-BE49-F238E27FC236}">
                <a16:creationId xmlns:a16="http://schemas.microsoft.com/office/drawing/2014/main" id="{DA70B708-D97D-FFE3-E56A-477FFD999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eaches boost: replenishment trial shows technique has merit">
            <a:extLst>
              <a:ext uri="{FF2B5EF4-FFF2-40B4-BE49-F238E27FC236}">
                <a16:creationId xmlns:a16="http://schemas.microsoft.com/office/drawing/2014/main" id="{C4866E56-5330-146D-A3A9-BB9301CF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3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nd by-pass systems - Coastal Wiki">
            <a:extLst>
              <a:ext uri="{FF2B5EF4-FFF2-40B4-BE49-F238E27FC236}">
                <a16:creationId xmlns:a16="http://schemas.microsoft.com/office/drawing/2014/main" id="{CD82CB11-370F-7BCB-F440-616A43BB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846"/>
            <a:ext cx="12192000" cy="42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CC145C-235D-403C-B084-8F92A3201C59}"/>
              </a:ext>
            </a:extLst>
          </p:cNvPr>
          <p:cNvSpPr txBox="1"/>
          <p:nvPr/>
        </p:nvSpPr>
        <p:spPr>
          <a:xfrm>
            <a:off x="3283527" y="5680364"/>
            <a:ext cx="569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Trestle of Tweed River Sand bypass system (Gold Coast)</a:t>
            </a:r>
          </a:p>
        </p:txBody>
      </p:sp>
    </p:spTree>
    <p:extLst>
      <p:ext uri="{BB962C8B-B14F-4D97-AF65-F5344CB8AC3E}">
        <p14:creationId xmlns:p14="http://schemas.microsoft.com/office/powerpoint/2010/main" val="243983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roochydore sand renourishment">
            <a:extLst>
              <a:ext uri="{FF2B5EF4-FFF2-40B4-BE49-F238E27FC236}">
                <a16:creationId xmlns:a16="http://schemas.microsoft.com/office/drawing/2014/main" id="{1B41FE5A-F914-2588-0051-761BBF976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mmunity anger, safety concerns prompts Mooloolaba Harbour dredging plan  for the critical seaport - ABC News">
            <a:extLst>
              <a:ext uri="{FF2B5EF4-FFF2-40B4-BE49-F238E27FC236}">
                <a16:creationId xmlns:a16="http://schemas.microsoft.com/office/drawing/2014/main" id="{53486EC4-3263-B6D5-5A6B-C6B1EEF8E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9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21 – City Beach Groyne – Mirage Gallery">
            <a:extLst>
              <a:ext uri="{FF2B5EF4-FFF2-40B4-BE49-F238E27FC236}">
                <a16:creationId xmlns:a16="http://schemas.microsoft.com/office/drawing/2014/main" id="{02898270-6808-44D9-5C2F-B82DF94D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467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312</Words>
  <Application>Microsoft Macintosh PowerPoint</Application>
  <PresentationFormat>Widescreen</PresentationFormat>
  <Paragraphs>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 Now Text Regular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412</cp:revision>
  <dcterms:created xsi:type="dcterms:W3CDTF">2023-09-23T08:38:28Z</dcterms:created>
  <dcterms:modified xsi:type="dcterms:W3CDTF">2024-04-10T21:08:49Z</dcterms:modified>
</cp:coreProperties>
</file>