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86" r:id="rId2"/>
    <p:sldId id="288" r:id="rId3"/>
    <p:sldId id="279" r:id="rId4"/>
    <p:sldId id="287" r:id="rId5"/>
    <p:sldId id="289" r:id="rId6"/>
    <p:sldId id="297" r:id="rId7"/>
    <p:sldId id="298" r:id="rId8"/>
    <p:sldId id="294" r:id="rId9"/>
    <p:sldId id="295" r:id="rId10"/>
    <p:sldId id="296" r:id="rId11"/>
    <p:sldId id="290" r:id="rId12"/>
    <p:sldId id="291" r:id="rId13"/>
    <p:sldId id="292" r:id="rId14"/>
    <p:sldId id="293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4" r:id="rId29"/>
    <p:sldId id="315" r:id="rId30"/>
    <p:sldId id="313" r:id="rId31"/>
    <p:sldId id="330" r:id="rId32"/>
    <p:sldId id="316" r:id="rId33"/>
    <p:sldId id="317" r:id="rId34"/>
    <p:sldId id="318" r:id="rId35"/>
    <p:sldId id="319" r:id="rId36"/>
    <p:sldId id="320" r:id="rId37"/>
    <p:sldId id="321" r:id="rId38"/>
    <p:sldId id="323" r:id="rId39"/>
    <p:sldId id="324" r:id="rId40"/>
    <p:sldId id="322" r:id="rId41"/>
    <p:sldId id="325" r:id="rId42"/>
    <p:sldId id="326" r:id="rId43"/>
    <p:sldId id="327" r:id="rId44"/>
    <p:sldId id="328" r:id="rId45"/>
    <p:sldId id="33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4"/>
    <p:restoredTop sz="82353"/>
  </p:normalViewPr>
  <p:slideViewPr>
    <p:cSldViewPr snapToGrid="0">
      <p:cViewPr varScale="1">
        <p:scale>
          <a:sx n="88" d="100"/>
          <a:sy n="88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48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blogs.ifas.ufl.edu</a:t>
            </a:r>
            <a:r>
              <a:rPr lang="en-US" dirty="0"/>
              <a:t>/</a:t>
            </a:r>
            <a:r>
              <a:rPr lang="en-US" dirty="0" err="1"/>
              <a:t>escambiaco</a:t>
            </a:r>
            <a:r>
              <a:rPr lang="en-US" dirty="0"/>
              <a:t>/2021/05/12/weekly-what-is-it-decorator-crab/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1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https://the-three-</a:t>
            </a:r>
            <a:r>
              <a:rPr lang="en-US" dirty="0" err="1"/>
              <a:t>p.com</a:t>
            </a:r>
            <a:r>
              <a:rPr lang="en-US" dirty="0"/>
              <a:t>/category/critter/</a:t>
            </a:r>
            <a:r>
              <a:rPr lang="en-US" dirty="0" err="1"/>
              <a:t>romblon</a:t>
            </a:r>
            <a:r>
              <a:rPr lang="en-US" dirty="0"/>
              <a:t>-crabs/imitator-crabs-</a:t>
            </a:r>
            <a:r>
              <a:rPr lang="en-US" dirty="0" err="1"/>
              <a:t>epialtidae</a:t>
            </a:r>
            <a:r>
              <a:rPr lang="en-US" dirty="0"/>
              <a:t>/</a:t>
            </a:r>
            <a:r>
              <a:rPr lang="en-US" dirty="0" err="1"/>
              <a:t>cyclocoeloma</a:t>
            </a:r>
            <a:r>
              <a:rPr lang="en-US" dirty="0"/>
              <a:t>-</a:t>
            </a:r>
            <a:r>
              <a:rPr lang="en-US" dirty="0" err="1"/>
              <a:t>tuberculatum</a:t>
            </a:r>
            <a:r>
              <a:rPr lang="en-US" dirty="0"/>
              <a:t>-anemone-decorator-crab/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7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/features/what-whale-barnacles-know/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28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www.science.org</a:t>
            </a:r>
            <a:r>
              <a:rPr lang="en-US" dirty="0"/>
              <a:t>/content/article/hitchhiking-barnacles-could-reveal-migration-routes-ancient-whales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62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depidiomas.unitru.edu.pe</a:t>
            </a:r>
            <a:r>
              <a:rPr lang="en-US" dirty="0"/>
              <a:t>/?e=absurd-creature-of-the-week-the-fish-that-wears-</a:t>
            </a:r>
            <a:r>
              <a:rPr lang="en-US" dirty="0" err="1"/>
              <a:t>ll</a:t>
            </a:r>
            <a:r>
              <a:rPr lang="en-US" dirty="0"/>
              <a:t>-</a:t>
            </a:r>
            <a:r>
              <a:rPr lang="en-US" dirty="0" err="1"/>
              <a:t>gMqxwvFo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48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www.nationalgeographic.com</a:t>
            </a:r>
            <a:r>
              <a:rPr lang="en-US" dirty="0"/>
              <a:t>/science/article/what-good-is-half-a-sucker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2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www.nad-lembeh.com</a:t>
            </a:r>
            <a:r>
              <a:rPr lang="en-US" dirty="0"/>
              <a:t>/blog/uncategorized/symbiosis-and-commensalism/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20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/topics/wildlife/2019/07/meet-the-smart-little-shrimp-that-rides-on-the-back-of-nudibranchs/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7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/blogs/</a:t>
            </a:r>
            <a:r>
              <a:rPr lang="en-US" dirty="0" err="1"/>
              <a:t>creatura</a:t>
            </a:r>
            <a:r>
              <a:rPr lang="en-US" dirty="0"/>
              <a:t>-blog/2021/02/the-</a:t>
            </a:r>
            <a:r>
              <a:rPr lang="en-US" dirty="0" err="1"/>
              <a:t>spanish</a:t>
            </a:r>
            <a:r>
              <a:rPr lang="en-US" dirty="0"/>
              <a:t>-dancer-is-lovely-and-almost-ludicrously-large/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08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www.aquariumgallery.com.au</a:t>
            </a:r>
            <a:r>
              <a:rPr lang="en-US" dirty="0"/>
              <a:t>/products/copy-of-hermit-crab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7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39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seaunseen.com</a:t>
            </a:r>
            <a:r>
              <a:rPr lang="en-US" dirty="0"/>
              <a:t>/crinoid-shrimp/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reefguide.org</a:t>
            </a:r>
            <a:r>
              <a:rPr lang="en-US" dirty="0"/>
              <a:t>/</a:t>
            </a:r>
            <a:r>
              <a:rPr lang="en-US" dirty="0" err="1"/>
              <a:t>laomenesamboinensis.html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69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reefguide.org</a:t>
            </a:r>
            <a:r>
              <a:rPr lang="en-US" dirty="0"/>
              <a:t>/</a:t>
            </a:r>
            <a:r>
              <a:rPr lang="en-US" dirty="0" err="1"/>
              <a:t>laomenestigris.html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1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www.starfish.ch</a:t>
            </a:r>
            <a:r>
              <a:rPr lang="en-US" dirty="0"/>
              <a:t>/invertebrates-</a:t>
            </a:r>
            <a:r>
              <a:rPr lang="en-US" dirty="0" err="1"/>
              <a:t>Wirbellose</a:t>
            </a:r>
            <a:r>
              <a:rPr lang="en-US" dirty="0"/>
              <a:t>/crustaceans-</a:t>
            </a:r>
            <a:r>
              <a:rPr lang="en-US" dirty="0" err="1"/>
              <a:t>Gliederfuesser</a:t>
            </a:r>
            <a:r>
              <a:rPr lang="en-US" dirty="0"/>
              <a:t>/</a:t>
            </a:r>
            <a:r>
              <a:rPr lang="en-US" dirty="0" err="1"/>
              <a:t>Laomenes-pardus.html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73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www.researchgate.net</a:t>
            </a:r>
            <a:r>
              <a:rPr lang="en-US" dirty="0"/>
              <a:t>/publication/325174117_Allelopathy_Principles_and_Basic_Aspects_for_Agroecosystem_Control</a:t>
            </a:r>
          </a:p>
          <a:p>
            <a:r>
              <a:rPr lang="en-US" i="1" dirty="0"/>
              <a:t>“</a:t>
            </a:r>
            <a:r>
              <a:rPr lang="en-AU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Allelopathy is a form of </a:t>
            </a:r>
            <a:r>
              <a:rPr lang="en-AU" b="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amensalism</a:t>
            </a:r>
            <a:r>
              <a:rPr lang="en-AU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an association between organisms in which one is inhibited or destroyed and the other is unaffected through the release into the environment of secondary metabolites called allelochemicals. </a:t>
            </a:r>
            <a:r>
              <a:rPr lang="en-US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”</a:t>
            </a:r>
          </a:p>
          <a:p>
            <a:r>
              <a:rPr lang="en-US" dirty="0"/>
              <a:t>Image: https://</a:t>
            </a:r>
            <a:r>
              <a:rPr lang="en-US" dirty="0" err="1"/>
              <a:t>theconversation.com</a:t>
            </a:r>
            <a:r>
              <a:rPr lang="en-US" dirty="0"/>
              <a:t>/seaweed-is-taking-over-coral-reefs-but-theres-a-gardening-solution-sea-weeding-212460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88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www.sciencedirect.com</a:t>
            </a:r>
            <a:r>
              <a:rPr lang="en-US" dirty="0"/>
              <a:t>/topics/earth-and-planetary-sciences/allelopathy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1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tbrnewsmedia.com</a:t>
            </a:r>
            <a:r>
              <a:rPr lang="en-US" dirty="0"/>
              <a:t>/your-turn-a-fiddlers-convention/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85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7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07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www.livescience.com</a:t>
            </a:r>
            <a:r>
              <a:rPr lang="en-US" dirty="0"/>
              <a:t>/38976-large-shark-eat-shark.html</a:t>
            </a:r>
          </a:p>
          <a:p>
            <a:r>
              <a:rPr lang="en-A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A small shark (a smooth dogfish) was swallowed whole by a very hungry sand tiger shark in Delaware Bay in August 2013.</a:t>
            </a:r>
            <a:r>
              <a:rPr lang="en-A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(Image credit: University of Delaware ORB Lab)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5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ocean.si.edu</a:t>
            </a:r>
            <a:r>
              <a:rPr lang="en-US" dirty="0"/>
              <a:t>/ocean-life/7-ocean-parasites-worth-celebrating-world-parasite-day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9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www.newscientist.com</a:t>
            </a:r>
            <a:r>
              <a:rPr lang="en-US" dirty="0"/>
              <a:t>/article/2219425-deep-sea-anglerfish-may-shed-luminous-bacteria-into-the-ocean-water/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12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</a:t>
            </a:r>
            <a:r>
              <a:rPr lang="en-US" dirty="0" err="1"/>
              <a:t>salish</a:t>
            </a:r>
            <a:r>
              <a:rPr lang="en-US" dirty="0"/>
              <a:t>-sea-killer-whales-have-a-surprising-new-way-of-hunting/</a:t>
            </a:r>
          </a:p>
          <a:p>
            <a:r>
              <a:rPr lang="en-AU" b="0" i="0" dirty="0">
                <a:solidFill>
                  <a:srgbClr val="494949"/>
                </a:solidFill>
                <a:effectLst/>
                <a:latin typeface="nimbus-sans"/>
              </a:rPr>
              <a:t>A killer whale in Argentina charges a sea lion. This </a:t>
            </a:r>
            <a:r>
              <a:rPr lang="en-AU" b="0" i="0" dirty="0" err="1">
                <a:solidFill>
                  <a:srgbClr val="494949"/>
                </a:solidFill>
                <a:effectLst/>
                <a:latin typeface="nimbus-sans"/>
              </a:rPr>
              <a:t>behavior</a:t>
            </a:r>
            <a:r>
              <a:rPr lang="en-AU" b="0" i="0" dirty="0">
                <a:solidFill>
                  <a:srgbClr val="494949"/>
                </a:solidFill>
                <a:effectLst/>
                <a:latin typeface="nimbus-sans"/>
              </a:rPr>
              <a:t>, dubbed intentional stranding, has now been seen in killer whales in the northern hemisphere. Photo by Sylvain Cordier/NPL/Minden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0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birdfact.com</a:t>
            </a:r>
            <a:r>
              <a:rPr lang="en-US" dirty="0"/>
              <a:t>/articles/what-do-penguins-eat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85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80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ar.inspiredpencil.com</a:t>
            </a:r>
            <a:r>
              <a:rPr lang="en-US" dirty="0"/>
              <a:t>/pictures-2023/parasitism-examples-in-ocean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9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www.intrafish.com</a:t>
            </a:r>
            <a:r>
              <a:rPr lang="en-US" dirty="0"/>
              <a:t>/aquaculture/business-intelligence-the-secret-lives-of-sea-lice/2-1-632875?zephr_sso_ott=OcVn7K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3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allenelizabeth</a:t>
            </a:r>
            <a:r>
              <a:rPr lang="en-US" dirty="0"/>
              <a:t>/2019/06/30/bleached-corals-compensate-for-stress-by-eating-more-plankton/?</a:t>
            </a:r>
            <a:r>
              <a:rPr lang="en-US" dirty="0" err="1"/>
              <a:t>sh</a:t>
            </a:r>
            <a:r>
              <a:rPr lang="en-US" dirty="0"/>
              <a:t>=172a6ded21ac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9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www.tfhmagazine.com</a:t>
            </a:r>
            <a:r>
              <a:rPr lang="en-US" dirty="0"/>
              <a:t>/articles/saltwater/so-happy-together-symbiosis-in-the-marine-aquarium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8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india.mongabay.com</a:t>
            </a:r>
            <a:r>
              <a:rPr lang="en-US" dirty="0"/>
              <a:t>/2019/07/where-do-fish-go-for-a-spa/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99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themarinedetective.com</a:t>
            </a:r>
            <a:r>
              <a:rPr lang="en-US" dirty="0"/>
              <a:t>/2017/04/23/</a:t>
            </a:r>
            <a:r>
              <a:rPr lang="en-US" dirty="0" err="1"/>
              <a:t>decorator_crabs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6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Crinoid Shrimp-Facts and Photographs | Seaunseen">
            <a:extLst>
              <a:ext uri="{FF2B5EF4-FFF2-40B4-BE49-F238E27FC236}">
                <a16:creationId xmlns:a16="http://schemas.microsoft.com/office/drawing/2014/main" id="{761A4616-9843-ABF8-7560-E4DFF694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BEDBC-0C6C-30B9-B829-5031D6EBCBED}"/>
              </a:ext>
            </a:extLst>
          </p:cNvPr>
          <p:cNvSpPr txBox="1"/>
          <p:nvPr/>
        </p:nvSpPr>
        <p:spPr>
          <a:xfrm>
            <a:off x="486210" y="1382286"/>
            <a:ext cx="572409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Classify biotic interactions based on the following terms: 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symbiosis (i.e. parasitism, mutualism, commensalism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amensalism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competition (i.e. intraspecific and interspecific)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predation.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“Social Shenanigans”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1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w Cleaner Fish Help Maintain Coral Reefs | Britannica">
            <a:extLst>
              <a:ext uri="{FF2B5EF4-FFF2-40B4-BE49-F238E27FC236}">
                <a16:creationId xmlns:a16="http://schemas.microsoft.com/office/drawing/2014/main" id="{0CCE5782-82D8-C7E8-9221-6C4C7BCC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8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derson cleaner shrimp | Pederson's shrimp | Cleaner shrimps | Banded  Coral Shrimp - YouTube">
            <a:extLst>
              <a:ext uri="{FF2B5EF4-FFF2-40B4-BE49-F238E27FC236}">
                <a16:creationId xmlns:a16="http://schemas.microsoft.com/office/drawing/2014/main" id="{7D311244-5390-997C-E4E1-9FAC4D76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FA048-30CB-4349-57E5-7FBE2B92E336}"/>
              </a:ext>
            </a:extLst>
          </p:cNvPr>
          <p:cNvSpPr txBox="1"/>
          <p:nvPr/>
        </p:nvSpPr>
        <p:spPr>
          <a:xfrm>
            <a:off x="333632" y="172995"/>
            <a:ext cx="190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Cleaner shrimp  remove parasites  </a:t>
            </a:r>
          </a:p>
        </p:txBody>
      </p:sp>
    </p:spTree>
    <p:extLst>
      <p:ext uri="{BB962C8B-B14F-4D97-AF65-F5344CB8AC3E}">
        <p14:creationId xmlns:p14="http://schemas.microsoft.com/office/powerpoint/2010/main" val="2183242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rwater Cleaning Stations and What to Look For - Ultimate Dive Travel">
            <a:extLst>
              <a:ext uri="{FF2B5EF4-FFF2-40B4-BE49-F238E27FC236}">
                <a16:creationId xmlns:a16="http://schemas.microsoft.com/office/drawing/2014/main" id="{BB082286-9994-D35A-3B64-E644F7EE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6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3CD57-FDA2-339D-D7F7-FB161AC8EC61}"/>
              </a:ext>
            </a:extLst>
          </p:cNvPr>
          <p:cNvSpPr txBox="1"/>
          <p:nvPr/>
        </p:nvSpPr>
        <p:spPr>
          <a:xfrm>
            <a:off x="10523838" y="3013501"/>
            <a:ext cx="15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Cleaning station ‘</a:t>
            </a:r>
            <a:r>
              <a:rPr lang="en-US" sz="2400" i="1" dirty="0"/>
              <a:t>stop over</a:t>
            </a:r>
            <a:r>
              <a:rPr lang="en-US" sz="2400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94157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rine Life Cleaning Stations - Coralia Liveaboard">
            <a:extLst>
              <a:ext uri="{FF2B5EF4-FFF2-40B4-BE49-F238E27FC236}">
                <a16:creationId xmlns:a16="http://schemas.microsoft.com/office/drawing/2014/main" id="{838F3C3E-5BE5-C69F-2D26-90E7BBF6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9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6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arine cleaning stations: Where do fish go for a spa?">
            <a:extLst>
              <a:ext uri="{FF2B5EF4-FFF2-40B4-BE49-F238E27FC236}">
                <a16:creationId xmlns:a16="http://schemas.microsoft.com/office/drawing/2014/main" id="{C0936AED-4702-9721-2003-8BCFF6C97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A3B254-CF3F-F4B3-2E6D-0614FE8869E3}"/>
              </a:ext>
            </a:extLst>
          </p:cNvPr>
          <p:cNvSpPr txBox="1"/>
          <p:nvPr/>
        </p:nvSpPr>
        <p:spPr>
          <a:xfrm>
            <a:off x="333632" y="172995"/>
            <a:ext cx="19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Cleaner wrasse</a:t>
            </a:r>
          </a:p>
        </p:txBody>
      </p:sp>
    </p:spTree>
    <p:extLst>
      <p:ext uri="{BB962C8B-B14F-4D97-AF65-F5344CB8AC3E}">
        <p14:creationId xmlns:p14="http://schemas.microsoft.com/office/powerpoint/2010/main" val="394157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ecorator Crab - Oceana">
            <a:extLst>
              <a:ext uri="{FF2B5EF4-FFF2-40B4-BE49-F238E27FC236}">
                <a16:creationId xmlns:a16="http://schemas.microsoft.com/office/drawing/2014/main" id="{EFA350A1-7A65-14EE-6F55-DDE9EEEC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7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60A08-FCB8-954E-7186-FE44833428A7}"/>
              </a:ext>
            </a:extLst>
          </p:cNvPr>
          <p:cNvSpPr txBox="1"/>
          <p:nvPr/>
        </p:nvSpPr>
        <p:spPr>
          <a:xfrm>
            <a:off x="1058562" y="2791765"/>
            <a:ext cx="1511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Decorator crab</a:t>
            </a:r>
          </a:p>
        </p:txBody>
      </p:sp>
    </p:spTree>
    <p:extLst>
      <p:ext uri="{BB962C8B-B14F-4D97-AF65-F5344CB8AC3E}">
        <p14:creationId xmlns:p14="http://schemas.microsoft.com/office/powerpoint/2010/main" val="2683572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ecorator Crabs! The best-dressed in the NE Pacific Ocean. | The Marine  Detective">
            <a:extLst>
              <a:ext uri="{FF2B5EF4-FFF2-40B4-BE49-F238E27FC236}">
                <a16:creationId xmlns:a16="http://schemas.microsoft.com/office/drawing/2014/main" id="{D016BA0C-3000-D24B-9424-CB3E422C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26" y="0"/>
            <a:ext cx="9153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078CD-D399-EE6D-C8AE-A27956650436}"/>
              </a:ext>
            </a:extLst>
          </p:cNvPr>
          <p:cNvSpPr txBox="1"/>
          <p:nvPr/>
        </p:nvSpPr>
        <p:spPr>
          <a:xfrm>
            <a:off x="774357" y="2459504"/>
            <a:ext cx="1511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Decorator crab: </a:t>
            </a:r>
          </a:p>
          <a:p>
            <a:pPr algn="ctr"/>
            <a:r>
              <a:rPr lang="en-US" sz="2400" dirty="0"/>
              <a:t>the best dressed in the ocean</a:t>
            </a:r>
          </a:p>
        </p:txBody>
      </p:sp>
    </p:spTree>
    <p:extLst>
      <p:ext uri="{BB962C8B-B14F-4D97-AF65-F5344CB8AC3E}">
        <p14:creationId xmlns:p14="http://schemas.microsoft.com/office/powerpoint/2010/main" val="129817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eekly &quot;What is it?&quot;: Decorator Crab - UF/IFAS Extension Escambia County">
            <a:extLst>
              <a:ext uri="{FF2B5EF4-FFF2-40B4-BE49-F238E27FC236}">
                <a16:creationId xmlns:a16="http://schemas.microsoft.com/office/drawing/2014/main" id="{9A0C85B6-73B4-0D67-C4C9-EE7D14A6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9" b="16834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7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eep Look | Decorator Crabs Make High Fashion at Low Tide | Season 4 |  Episode 10 | PBS">
            <a:extLst>
              <a:ext uri="{FF2B5EF4-FFF2-40B4-BE49-F238E27FC236}">
                <a16:creationId xmlns:a16="http://schemas.microsoft.com/office/drawing/2014/main" id="{8008B0CD-9608-D47F-466F-C4EF54EDD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13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yclocoeloma tuberculatum – Anemone Decorator Crab – The Three P |  Underwater Macro Photography">
            <a:extLst>
              <a:ext uri="{FF2B5EF4-FFF2-40B4-BE49-F238E27FC236}">
                <a16:creationId xmlns:a16="http://schemas.microsoft.com/office/drawing/2014/main" id="{8D8ED7B3-941B-8AC4-2859-6B6A691F6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8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67409A-E851-760D-AD89-C71684EDA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404991"/>
              </p:ext>
            </p:extLst>
          </p:nvPr>
        </p:nvGraphicFramePr>
        <p:xfrm>
          <a:off x="642551" y="476642"/>
          <a:ext cx="6796214" cy="5904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1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4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4934">
                <a:tc gridSpan="2"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latin typeface="Arial Narrow" panose="020B0606020202030204" pitchFamily="34" charset="0"/>
                        </a:rPr>
                        <a:t>Mechanism</a:t>
                      </a:r>
                      <a:r>
                        <a:rPr lang="en-AU" sz="3600" b="1" baseline="0" dirty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AU" sz="3600" baseline="0" dirty="0">
                          <a:latin typeface="Arial Narrow" panose="020B0606020202030204" pitchFamily="34" charset="0"/>
                        </a:rPr>
                        <a:t>of Interaction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latin typeface="Arial Narrow" panose="020B0606020202030204" pitchFamily="34" charset="0"/>
                        </a:rPr>
                        <a:t>Effect</a:t>
                      </a:r>
                      <a:r>
                        <a:rPr lang="en-AU" sz="3600" baseline="0" dirty="0">
                          <a:latin typeface="Arial Narrow" panose="020B0606020202030204" pitchFamily="34" charset="0"/>
                        </a:rPr>
                        <a:t> on</a:t>
                      </a:r>
                    </a:p>
                    <a:p>
                      <a:pPr algn="ctr"/>
                      <a:r>
                        <a:rPr lang="en-AU" sz="3600" baseline="0" dirty="0">
                          <a:latin typeface="Arial Narrow" panose="020B0606020202030204" pitchFamily="34" charset="0"/>
                        </a:rPr>
                        <a:t>“</a:t>
                      </a:r>
                      <a:r>
                        <a:rPr lang="en-AU" sz="3600" i="1" baseline="0" dirty="0">
                          <a:latin typeface="Arial Narrow" panose="020B0606020202030204" pitchFamily="34" charset="0"/>
                        </a:rPr>
                        <a:t>guest</a:t>
                      </a:r>
                      <a:r>
                        <a:rPr lang="en-AU" sz="3600" baseline="0" dirty="0">
                          <a:latin typeface="Arial Narrow" panose="020B0606020202030204" pitchFamily="34" charset="0"/>
                        </a:rPr>
                        <a:t>”</a:t>
                      </a:r>
                      <a:endParaRPr lang="en-AU" sz="3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latin typeface="Arial Narrow" panose="020B0606020202030204" pitchFamily="34" charset="0"/>
                        </a:rPr>
                        <a:t>Effect </a:t>
                      </a:r>
                      <a:r>
                        <a:rPr lang="en-AU" sz="3600" dirty="0">
                          <a:latin typeface="Arial Narrow" panose="020B0606020202030204" pitchFamily="34" charset="0"/>
                        </a:rPr>
                        <a:t>on</a:t>
                      </a:r>
                    </a:p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“</a:t>
                      </a:r>
                      <a:r>
                        <a:rPr lang="en-AU" sz="3600" i="1" dirty="0">
                          <a:latin typeface="Arial Narrow" panose="020B0606020202030204" pitchFamily="34" charset="0"/>
                        </a:rPr>
                        <a:t>host</a:t>
                      </a:r>
                      <a:r>
                        <a:rPr lang="en-AU" sz="3600" dirty="0">
                          <a:latin typeface="Arial Narrow" panose="020B0606020202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657">
                <a:tc rowSpan="4"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Symbiosis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Arial Narrow" panose="020B0606020202030204" pitchFamily="34" charset="0"/>
                        </a:rPr>
                        <a:t>Parasitism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657">
                <a:tc v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Arial Narrow" panose="020B0606020202030204" pitchFamily="34" charset="0"/>
                        </a:rPr>
                        <a:t>Mutualism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070">
                <a:tc v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Arial Narrow" panose="020B0606020202030204" pitchFamily="34" charset="0"/>
                        </a:rPr>
                        <a:t>Commensalism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657">
                <a:tc v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 err="1">
                          <a:latin typeface="Arial Narrow" panose="020B0606020202030204" pitchFamily="34" charset="0"/>
                        </a:rPr>
                        <a:t>Amensalism</a:t>
                      </a:r>
                      <a:endParaRPr lang="en-AU" sz="3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657">
                <a:tc gridSpan="2">
                  <a:txBody>
                    <a:bodyPr/>
                    <a:lstStyle/>
                    <a:p>
                      <a:r>
                        <a:rPr lang="en-AU" sz="3600" dirty="0">
                          <a:latin typeface="Arial Narrow" panose="020B0606020202030204" pitchFamily="34" charset="0"/>
                        </a:rPr>
                        <a:t>Competition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2657">
                <a:tc gridSpan="2">
                  <a:txBody>
                    <a:bodyPr/>
                    <a:lstStyle/>
                    <a:p>
                      <a:r>
                        <a:rPr lang="en-AU" sz="3600">
                          <a:latin typeface="Arial Narrow" panose="020B0606020202030204" pitchFamily="34" charset="0"/>
                        </a:rPr>
                        <a:t>Predation</a:t>
                      </a:r>
                      <a:endParaRPr lang="en-AU" sz="3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D5D0FE-A07D-7858-40CE-27C27F421557}"/>
              </a:ext>
            </a:extLst>
          </p:cNvPr>
          <p:cNvSpPr txBox="1"/>
          <p:nvPr/>
        </p:nvSpPr>
        <p:spPr>
          <a:xfrm>
            <a:off x="8143102" y="365431"/>
            <a:ext cx="35546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latin typeface="Arial Narrow" pitchFamily="34" charset="0"/>
              </a:rPr>
              <a:t>positive (+) effect</a:t>
            </a:r>
          </a:p>
          <a:p>
            <a:pPr algn="ctr"/>
            <a:r>
              <a:rPr lang="en-AU" sz="3600" dirty="0">
                <a:latin typeface="Arial Narrow" pitchFamily="34" charset="0"/>
              </a:rPr>
              <a:t>negative (-) effect</a:t>
            </a:r>
          </a:p>
          <a:p>
            <a:pPr algn="ctr"/>
            <a:r>
              <a:rPr lang="en-AU" sz="3600" dirty="0">
                <a:latin typeface="Arial Narrow" pitchFamily="34" charset="0"/>
              </a:rPr>
              <a:t>no/neutral (0) effect</a:t>
            </a:r>
            <a:endParaRPr lang="en-US" sz="3600" dirty="0"/>
          </a:p>
        </p:txBody>
      </p:sp>
      <p:pic>
        <p:nvPicPr>
          <p:cNvPr id="5" name="Picture 2" descr="Symbiosis: The Art of Living Together">
            <a:extLst>
              <a:ext uri="{FF2B5EF4-FFF2-40B4-BE49-F238E27FC236}">
                <a16:creationId xmlns:a16="http://schemas.microsoft.com/office/drawing/2014/main" id="{DEB48051-7F6C-0E84-BC5C-BD123C7C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57124" y="2953277"/>
            <a:ext cx="4126585" cy="2729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F15CD758-99C2-5E24-81F5-DBB5501302F3}"/>
              </a:ext>
            </a:extLst>
          </p:cNvPr>
          <p:cNvSpPr/>
          <p:nvPr/>
        </p:nvSpPr>
        <p:spPr>
          <a:xfrm>
            <a:off x="7577067" y="2891481"/>
            <a:ext cx="840259" cy="7784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e.g.</a:t>
            </a:r>
          </a:p>
        </p:txBody>
      </p:sp>
    </p:spTree>
    <p:extLst>
      <p:ext uri="{BB962C8B-B14F-4D97-AF65-F5344CB8AC3E}">
        <p14:creationId xmlns:p14="http://schemas.microsoft.com/office/powerpoint/2010/main" val="3535767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19F0F-39FE-4BAF-1FAE-BE50617CB1F7}"/>
              </a:ext>
            </a:extLst>
          </p:cNvPr>
          <p:cNvSpPr txBox="1"/>
          <p:nvPr/>
        </p:nvSpPr>
        <p:spPr>
          <a:xfrm>
            <a:off x="3600449" y="355446"/>
            <a:ext cx="538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Commensalism (+, 0)</a:t>
            </a:r>
          </a:p>
        </p:txBody>
      </p:sp>
      <p:pic>
        <p:nvPicPr>
          <p:cNvPr id="21508" name="Picture 4" descr="What Whale Barnacles Know | Hakai Magazine">
            <a:extLst>
              <a:ext uri="{FF2B5EF4-FFF2-40B4-BE49-F238E27FC236}">
                <a16:creationId xmlns:a16="http://schemas.microsoft.com/office/drawing/2014/main" id="{D036A170-D706-4261-FCAD-A6F1EE82B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9" b="4932"/>
          <a:stretch/>
        </p:blipFill>
        <p:spPr bwMode="auto">
          <a:xfrm>
            <a:off x="0" y="1357314"/>
            <a:ext cx="12192000" cy="54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A325F-F642-4D00-C6A7-2CC0D5828F87}"/>
              </a:ext>
            </a:extLst>
          </p:cNvPr>
          <p:cNvSpPr txBox="1"/>
          <p:nvPr/>
        </p:nvSpPr>
        <p:spPr>
          <a:xfrm>
            <a:off x="8164212" y="6271721"/>
            <a:ext cx="402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Barnacles attached to whale</a:t>
            </a:r>
          </a:p>
        </p:txBody>
      </p:sp>
    </p:spTree>
    <p:extLst>
      <p:ext uri="{BB962C8B-B14F-4D97-AF65-F5344CB8AC3E}">
        <p14:creationId xmlns:p14="http://schemas.microsoft.com/office/powerpoint/2010/main" val="82699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itchhiking barnacles could reveal migration routes of ancient whales |  Science | AAAS">
            <a:extLst>
              <a:ext uri="{FF2B5EF4-FFF2-40B4-BE49-F238E27FC236}">
                <a16:creationId xmlns:a16="http://schemas.microsoft.com/office/drawing/2014/main" id="{C085E3ED-E219-B854-E141-10B49BEB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051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Absurd Creature Of The Week: The Fish That Wears A Suction, 56% OFF">
            <a:extLst>
              <a:ext uri="{FF2B5EF4-FFF2-40B4-BE49-F238E27FC236}">
                <a16:creationId xmlns:a16="http://schemas.microsoft.com/office/drawing/2014/main" id="{781058A0-2BB0-FEDC-75B2-9EC586C4E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A1A75C-FDDB-4541-8DAE-5E42F9C4B9B1}"/>
              </a:ext>
            </a:extLst>
          </p:cNvPr>
          <p:cNvSpPr txBox="1"/>
          <p:nvPr/>
        </p:nvSpPr>
        <p:spPr>
          <a:xfrm>
            <a:off x="9888237" y="6206477"/>
            <a:ext cx="219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Remora</a:t>
            </a:r>
          </a:p>
        </p:txBody>
      </p:sp>
    </p:spTree>
    <p:extLst>
      <p:ext uri="{BB962C8B-B14F-4D97-AF65-F5344CB8AC3E}">
        <p14:creationId xmlns:p14="http://schemas.microsoft.com/office/powerpoint/2010/main" val="314327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hat Good Is Half a Sucker?">
            <a:extLst>
              <a:ext uri="{FF2B5EF4-FFF2-40B4-BE49-F238E27FC236}">
                <a16:creationId xmlns:a16="http://schemas.microsoft.com/office/drawing/2014/main" id="{D426B8DD-FD72-7871-5D3C-82D861C2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88F9A3-DC80-0068-E160-EE7C1BE81A63}"/>
              </a:ext>
            </a:extLst>
          </p:cNvPr>
          <p:cNvSpPr txBox="1"/>
          <p:nvPr/>
        </p:nvSpPr>
        <p:spPr>
          <a:xfrm>
            <a:off x="9646894" y="2540853"/>
            <a:ext cx="2025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Remora get a ‘</a:t>
            </a:r>
            <a:r>
              <a:rPr lang="en-US" sz="2400" i="1" dirty="0"/>
              <a:t>free ride</a:t>
            </a:r>
            <a:r>
              <a:rPr lang="en-US" sz="2400" dirty="0"/>
              <a:t>’ &amp; ‘</a:t>
            </a:r>
            <a:r>
              <a:rPr lang="en-US" sz="2400" i="1" dirty="0"/>
              <a:t>free food</a:t>
            </a:r>
            <a:r>
              <a:rPr lang="en-US" sz="2400" dirty="0"/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2206756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moras reveal how they stay stuck under the sea - BBC Science Focus  Magazine">
            <a:extLst>
              <a:ext uri="{FF2B5EF4-FFF2-40B4-BE49-F238E27FC236}">
                <a16:creationId xmlns:a16="http://schemas.microsoft.com/office/drawing/2014/main" id="{39A164F0-322E-46B0-1EA8-8443F751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06"/>
            <a:ext cx="12192000" cy="687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5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emoras (Remora sp. ) hitchhiking on the tail of a large">
            <a:extLst>
              <a:ext uri="{FF2B5EF4-FFF2-40B4-BE49-F238E27FC236}">
                <a16:creationId xmlns:a16="http://schemas.microsoft.com/office/drawing/2014/main" id="{56CB4254-0C45-BB7C-6EE9-BD4EAB49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95B89-8D6A-070E-586E-DA671A95F307}"/>
              </a:ext>
            </a:extLst>
          </p:cNvPr>
          <p:cNvSpPr txBox="1"/>
          <p:nvPr/>
        </p:nvSpPr>
        <p:spPr>
          <a:xfrm>
            <a:off x="-114300" y="2820340"/>
            <a:ext cx="220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Remora on whale shark</a:t>
            </a:r>
          </a:p>
        </p:txBody>
      </p:sp>
    </p:spTree>
    <p:extLst>
      <p:ext uri="{BB962C8B-B14F-4D97-AF65-F5344CB8AC3E}">
        <p14:creationId xmlns:p14="http://schemas.microsoft.com/office/powerpoint/2010/main" val="2155002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pearfish Remora | Mexican Fish.com">
            <a:extLst>
              <a:ext uri="{FF2B5EF4-FFF2-40B4-BE49-F238E27FC236}">
                <a16:creationId xmlns:a16="http://schemas.microsoft.com/office/drawing/2014/main" id="{A85494A3-6A62-8ABB-E8E4-6A9954D47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/>
          <a:stretch/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491A8-1E19-AEDA-4CF1-C356F3E248EF}"/>
              </a:ext>
            </a:extLst>
          </p:cNvPr>
          <p:cNvSpPr txBox="1"/>
          <p:nvPr/>
        </p:nvSpPr>
        <p:spPr>
          <a:xfrm>
            <a:off x="171449" y="6263627"/>
            <a:ext cx="219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Remora’s head</a:t>
            </a:r>
          </a:p>
        </p:txBody>
      </p:sp>
    </p:spTree>
    <p:extLst>
      <p:ext uri="{BB962C8B-B14F-4D97-AF65-F5344CB8AC3E}">
        <p14:creationId xmlns:p14="http://schemas.microsoft.com/office/powerpoint/2010/main" val="3717614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ymbiosis and commensalism - NAD-Lembeh Resort">
            <a:extLst>
              <a:ext uri="{FF2B5EF4-FFF2-40B4-BE49-F238E27FC236}">
                <a16:creationId xmlns:a16="http://schemas.microsoft.com/office/drawing/2014/main" id="{6811566C-9B48-71DF-945C-6C461AE3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1288" cy="68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2CC2C-EF6F-DD94-A990-41416022D734}"/>
              </a:ext>
            </a:extLst>
          </p:cNvPr>
          <p:cNvSpPr txBox="1"/>
          <p:nvPr/>
        </p:nvSpPr>
        <p:spPr>
          <a:xfrm>
            <a:off x="10448925" y="2097940"/>
            <a:ext cx="1509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Emperor shrimp on sea cucumber host</a:t>
            </a:r>
          </a:p>
        </p:txBody>
      </p:sp>
    </p:spTree>
    <p:extLst>
      <p:ext uri="{BB962C8B-B14F-4D97-AF65-F5344CB8AC3E}">
        <p14:creationId xmlns:p14="http://schemas.microsoft.com/office/powerpoint/2010/main" val="1941761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eet the smart little shrimp that rides on the back of nudibranchs">
            <a:extLst>
              <a:ext uri="{FF2B5EF4-FFF2-40B4-BE49-F238E27FC236}">
                <a16:creationId xmlns:a16="http://schemas.microsoft.com/office/drawing/2014/main" id="{8F677D01-F9B7-BF13-B78C-EA80E42E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D2424-EEFC-11C8-2A0B-4EEF3963CA17}"/>
              </a:ext>
            </a:extLst>
          </p:cNvPr>
          <p:cNvSpPr txBox="1"/>
          <p:nvPr/>
        </p:nvSpPr>
        <p:spPr>
          <a:xfrm>
            <a:off x="185736" y="148577"/>
            <a:ext cx="432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Emperor shrimp on a nudibranch</a:t>
            </a:r>
          </a:p>
        </p:txBody>
      </p:sp>
    </p:spTree>
    <p:extLst>
      <p:ext uri="{BB962C8B-B14F-4D97-AF65-F5344CB8AC3E}">
        <p14:creationId xmlns:p14="http://schemas.microsoft.com/office/powerpoint/2010/main" val="1824227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he Spanish dancer is lovely – and almost ludicrously large - Australian  Geographic">
            <a:extLst>
              <a:ext uri="{FF2B5EF4-FFF2-40B4-BE49-F238E27FC236}">
                <a16:creationId xmlns:a16="http://schemas.microsoft.com/office/drawing/2014/main" id="{AF01D1EC-9DF1-1944-51D2-5607AE5AB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0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C6E88-7AF1-0085-A0B9-6306B1529C46}"/>
              </a:ext>
            </a:extLst>
          </p:cNvPr>
          <p:cNvSpPr txBox="1"/>
          <p:nvPr/>
        </p:nvSpPr>
        <p:spPr>
          <a:xfrm>
            <a:off x="10334625" y="2459504"/>
            <a:ext cx="1609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Emperor shrimp on Spanish dancer nudibranch</a:t>
            </a:r>
          </a:p>
        </p:txBody>
      </p:sp>
    </p:spTree>
    <p:extLst>
      <p:ext uri="{BB962C8B-B14F-4D97-AF65-F5344CB8AC3E}">
        <p14:creationId xmlns:p14="http://schemas.microsoft.com/office/powerpoint/2010/main" val="261648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320722" y="601423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Symbiosis (2 </a:t>
            </a:r>
            <a:r>
              <a:rPr lang="en-US" sz="3600" b="1" i="1" dirty="0"/>
              <a:t>different </a:t>
            </a:r>
            <a:r>
              <a:rPr lang="en-US" sz="3600" b="1" dirty="0"/>
              <a:t>species living together)</a:t>
            </a:r>
          </a:p>
        </p:txBody>
      </p:sp>
      <p:pic>
        <p:nvPicPr>
          <p:cNvPr id="22530" name="Picture 2" descr="Symbiosis: The Art of Living Together">
            <a:extLst>
              <a:ext uri="{FF2B5EF4-FFF2-40B4-BE49-F238E27FC236}">
                <a16:creationId xmlns:a16="http://schemas.microsoft.com/office/drawing/2014/main" id="{79E3B902-65EC-638B-D616-FEEBCB8D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63840" y="2618500"/>
            <a:ext cx="5103340" cy="33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Blue Zoo: Gorgonian Sea Fan – One World One Ocean">
            <a:extLst>
              <a:ext uri="{FF2B5EF4-FFF2-40B4-BE49-F238E27FC236}">
                <a16:creationId xmlns:a16="http://schemas.microsoft.com/office/drawing/2014/main" id="{6DC43233-F114-1090-D8FD-0C37A0521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8" r="8647"/>
          <a:stretch/>
        </p:blipFill>
        <p:spPr bwMode="auto">
          <a:xfrm>
            <a:off x="3616444" y="1754659"/>
            <a:ext cx="4819135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Decorator crabs pick up plants and animals in their environment and stick  them onto their body to camouflage themselves and look fabulous. :  r/Awwducational">
            <a:extLst>
              <a:ext uri="{FF2B5EF4-FFF2-40B4-BE49-F238E27FC236}">
                <a16:creationId xmlns:a16="http://schemas.microsoft.com/office/drawing/2014/main" id="{5A5CA079-3381-F450-5DA8-AAA33903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64" y="1754658"/>
            <a:ext cx="3515635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5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rab Porcelains – Aquarium Gallery">
            <a:extLst>
              <a:ext uri="{FF2B5EF4-FFF2-40B4-BE49-F238E27FC236}">
                <a16:creationId xmlns:a16="http://schemas.microsoft.com/office/drawing/2014/main" id="{C40B246D-E10E-F58C-472A-855EB289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DACC9B-7308-4D9A-D865-9274817F9E4D}"/>
              </a:ext>
            </a:extLst>
          </p:cNvPr>
          <p:cNvSpPr txBox="1"/>
          <p:nvPr/>
        </p:nvSpPr>
        <p:spPr>
          <a:xfrm>
            <a:off x="10320338" y="2655152"/>
            <a:ext cx="150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Porcelain crab in anemone</a:t>
            </a:r>
          </a:p>
        </p:txBody>
      </p:sp>
    </p:spTree>
    <p:extLst>
      <p:ext uri="{BB962C8B-B14F-4D97-AF65-F5344CB8AC3E}">
        <p14:creationId xmlns:p14="http://schemas.microsoft.com/office/powerpoint/2010/main" val="2939435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rinoid Shrimp-Facts and Photographs | Seaunseen">
            <a:extLst>
              <a:ext uri="{FF2B5EF4-FFF2-40B4-BE49-F238E27FC236}">
                <a16:creationId xmlns:a16="http://schemas.microsoft.com/office/drawing/2014/main" id="{1A682914-DEC6-D38C-280D-AB5F434E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40AE5-199A-EECF-48FC-691FB0EAC413}"/>
              </a:ext>
            </a:extLst>
          </p:cNvPr>
          <p:cNvSpPr txBox="1"/>
          <p:nvPr/>
        </p:nvSpPr>
        <p:spPr>
          <a:xfrm>
            <a:off x="10448926" y="2598003"/>
            <a:ext cx="1509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Spot the shrimp</a:t>
            </a:r>
          </a:p>
        </p:txBody>
      </p:sp>
    </p:spTree>
    <p:extLst>
      <p:ext uri="{BB962C8B-B14F-4D97-AF65-F5344CB8AC3E}">
        <p14:creationId xmlns:p14="http://schemas.microsoft.com/office/powerpoint/2010/main" val="2966633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mbon Crinoid Shrimp - Laomenes amboinensis - Commensal Shrimps - -  Tropical Reefs">
            <a:extLst>
              <a:ext uri="{FF2B5EF4-FFF2-40B4-BE49-F238E27FC236}">
                <a16:creationId xmlns:a16="http://schemas.microsoft.com/office/drawing/2014/main" id="{D82E28A6-7DD3-0147-4F8F-499334F3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762C1-C599-78E0-2B75-DA8B8FF463A4}"/>
              </a:ext>
            </a:extLst>
          </p:cNvPr>
          <p:cNvSpPr txBox="1"/>
          <p:nvPr/>
        </p:nvSpPr>
        <p:spPr>
          <a:xfrm>
            <a:off x="9948864" y="2526566"/>
            <a:ext cx="1509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Ambon crinoid (feather star) shrimp</a:t>
            </a:r>
          </a:p>
        </p:txBody>
      </p:sp>
    </p:spTree>
    <p:extLst>
      <p:ext uri="{BB962C8B-B14F-4D97-AF65-F5344CB8AC3E}">
        <p14:creationId xmlns:p14="http://schemas.microsoft.com/office/powerpoint/2010/main" val="2961818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iger Crinoid Shrimp - Laomenes tigris - Commensal Shrimps - - Tropical  Reefs">
            <a:extLst>
              <a:ext uri="{FF2B5EF4-FFF2-40B4-BE49-F238E27FC236}">
                <a16:creationId xmlns:a16="http://schemas.microsoft.com/office/drawing/2014/main" id="{D8D2C68B-2569-A736-75C8-07D1AA0DF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ADAEE-A62B-38F9-FE6C-1735BE56E45B}"/>
              </a:ext>
            </a:extLst>
          </p:cNvPr>
          <p:cNvSpPr txBox="1"/>
          <p:nvPr/>
        </p:nvSpPr>
        <p:spPr>
          <a:xfrm>
            <a:off x="9948864" y="2526566"/>
            <a:ext cx="150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Tiger crinoid shrimp</a:t>
            </a:r>
          </a:p>
        </p:txBody>
      </p:sp>
    </p:spTree>
    <p:extLst>
      <p:ext uri="{BB962C8B-B14F-4D97-AF65-F5344CB8AC3E}">
        <p14:creationId xmlns:p14="http://schemas.microsoft.com/office/powerpoint/2010/main" val="1325091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ubi crinoid shrimp - Federstern garnele">
            <a:extLst>
              <a:ext uri="{FF2B5EF4-FFF2-40B4-BE49-F238E27FC236}">
                <a16:creationId xmlns:a16="http://schemas.microsoft.com/office/drawing/2014/main" id="{F8F8E490-5D6D-CAE9-0A53-BC1B04EC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8762" cy="686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AEBFA-73C6-07F3-3C1F-518019605306}"/>
              </a:ext>
            </a:extLst>
          </p:cNvPr>
          <p:cNvSpPr txBox="1"/>
          <p:nvPr/>
        </p:nvSpPr>
        <p:spPr>
          <a:xfrm>
            <a:off x="9948864" y="2526566"/>
            <a:ext cx="150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Zubi</a:t>
            </a:r>
            <a:r>
              <a:rPr lang="en-US" sz="2400" dirty="0"/>
              <a:t> crinoid shrimp</a:t>
            </a:r>
          </a:p>
        </p:txBody>
      </p:sp>
    </p:spTree>
    <p:extLst>
      <p:ext uri="{BB962C8B-B14F-4D97-AF65-F5344CB8AC3E}">
        <p14:creationId xmlns:p14="http://schemas.microsoft.com/office/powerpoint/2010/main" val="3286035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19F0F-39FE-4BAF-1FAE-BE50617CB1F7}"/>
              </a:ext>
            </a:extLst>
          </p:cNvPr>
          <p:cNvSpPr txBox="1"/>
          <p:nvPr/>
        </p:nvSpPr>
        <p:spPr>
          <a:xfrm>
            <a:off x="9072562" y="2600325"/>
            <a:ext cx="272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Amensalism</a:t>
            </a:r>
            <a:r>
              <a:rPr lang="en-US" sz="3600" b="1" dirty="0"/>
              <a:t> (0, -)</a:t>
            </a:r>
          </a:p>
        </p:txBody>
      </p:sp>
      <p:pic>
        <p:nvPicPr>
          <p:cNvPr id="36866" name="Picture 2" descr="Seaweed is taking over coral reefs. But there's a gardening solution –  sea-weeding">
            <a:extLst>
              <a:ext uri="{FF2B5EF4-FFF2-40B4-BE49-F238E27FC236}">
                <a16:creationId xmlns:a16="http://schemas.microsoft.com/office/drawing/2014/main" id="{D0247D39-02C3-9CC4-ED6B-E2F6603E7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r="3762"/>
          <a:stretch/>
        </p:blipFill>
        <p:spPr bwMode="auto">
          <a:xfrm>
            <a:off x="0" y="0"/>
            <a:ext cx="9072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27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75FA34-7C1F-C182-D448-BF4930CA3BE0}"/>
              </a:ext>
            </a:extLst>
          </p:cNvPr>
          <p:cNvSpPr txBox="1"/>
          <p:nvPr/>
        </p:nvSpPr>
        <p:spPr>
          <a:xfrm>
            <a:off x="271467" y="1474738"/>
            <a:ext cx="253364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E.g.</a:t>
            </a:r>
            <a:r>
              <a:rPr lang="en-US" sz="2400" i="1" dirty="0"/>
              <a:t> seaweed allelopathy </a:t>
            </a:r>
          </a:p>
          <a:p>
            <a:pPr algn="ctr"/>
            <a:r>
              <a:rPr lang="en-US" dirty="0"/>
              <a:t>whereby</a:t>
            </a:r>
          </a:p>
          <a:p>
            <a:pPr algn="ctr"/>
            <a:r>
              <a:rPr lang="en-US" sz="3200" dirty="0"/>
              <a:t>seaweeds release chemicals </a:t>
            </a:r>
          </a:p>
          <a:p>
            <a:pPr algn="ctr"/>
            <a:r>
              <a:rPr lang="en-US" sz="1600" dirty="0"/>
              <a:t>(secondary metabolites)  </a:t>
            </a:r>
            <a:r>
              <a:rPr lang="en-US" sz="3200" dirty="0"/>
              <a:t>that harm corals</a:t>
            </a:r>
          </a:p>
          <a:p>
            <a:pPr algn="ctr"/>
            <a:endParaRPr lang="en-US" sz="2400" dirty="0"/>
          </a:p>
        </p:txBody>
      </p:sp>
      <p:pic>
        <p:nvPicPr>
          <p:cNvPr id="37890" name="Picture 2" descr="Allelopathy - an overview | ScienceDirect Topics">
            <a:extLst>
              <a:ext uri="{FF2B5EF4-FFF2-40B4-BE49-F238E27FC236}">
                <a16:creationId xmlns:a16="http://schemas.microsoft.com/office/drawing/2014/main" id="{1A122897-B9E9-D69F-C404-4E6E6F66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30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A0402-3682-A69A-7B8F-699D741BCD3F}"/>
              </a:ext>
            </a:extLst>
          </p:cNvPr>
          <p:cNvSpPr txBox="1"/>
          <p:nvPr/>
        </p:nvSpPr>
        <p:spPr>
          <a:xfrm>
            <a:off x="320722" y="601423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Competition</a:t>
            </a:r>
          </a:p>
        </p:txBody>
      </p:sp>
      <p:pic>
        <p:nvPicPr>
          <p:cNvPr id="38914" name="Picture 2" descr="Your Turn: A fiddler's convention | TBR News Media">
            <a:extLst>
              <a:ext uri="{FF2B5EF4-FFF2-40B4-BE49-F238E27FC236}">
                <a16:creationId xmlns:a16="http://schemas.microsoft.com/office/drawing/2014/main" id="{8B9F2C2B-D22D-60BB-672E-BACED1DB3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0" b="15742"/>
          <a:stretch/>
        </p:blipFill>
        <p:spPr bwMode="auto">
          <a:xfrm>
            <a:off x="0" y="1600200"/>
            <a:ext cx="12192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80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A0402-3682-A69A-7B8F-699D741BCD3F}"/>
              </a:ext>
            </a:extLst>
          </p:cNvPr>
          <p:cNvSpPr txBox="1"/>
          <p:nvPr/>
        </p:nvSpPr>
        <p:spPr>
          <a:xfrm>
            <a:off x="320722" y="403020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InTRAspecific</a:t>
            </a:r>
            <a:r>
              <a:rPr lang="en-US" sz="3600" b="1" dirty="0"/>
              <a:t> competition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C97F1-832E-F223-1014-16B66ACA5AA7}"/>
              </a:ext>
            </a:extLst>
          </p:cNvPr>
          <p:cNvSpPr txBox="1"/>
          <p:nvPr/>
        </p:nvSpPr>
        <p:spPr>
          <a:xfrm>
            <a:off x="320722" y="5754448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same </a:t>
            </a:r>
            <a:r>
              <a:rPr lang="en-US" sz="3600" b="1" dirty="0"/>
              <a:t>species competing</a:t>
            </a:r>
          </a:p>
        </p:txBody>
      </p:sp>
      <p:pic>
        <p:nvPicPr>
          <p:cNvPr id="39938" name="Picture 2" descr="Two Seagulls Fighting&quot; Images – Browse 13 Stock Photos, Vectors, and Video  | Adobe Stock">
            <a:extLst>
              <a:ext uri="{FF2B5EF4-FFF2-40B4-BE49-F238E27FC236}">
                <a16:creationId xmlns:a16="http://schemas.microsoft.com/office/drawing/2014/main" id="{D75662CC-EECF-4570-E3C6-1A2E51BF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29"/>
            <a:ext cx="5572125" cy="41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Rhyl seagull reduction scheme abandoned amid opposition - BBC News">
            <a:extLst>
              <a:ext uri="{FF2B5EF4-FFF2-40B4-BE49-F238E27FC236}">
                <a16:creationId xmlns:a16="http://schemas.microsoft.com/office/drawing/2014/main" id="{5FF74985-C4E5-B842-7E8A-5E3D732A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68" y="1443037"/>
            <a:ext cx="7424332" cy="41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96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A0402-3682-A69A-7B8F-699D741BCD3F}"/>
              </a:ext>
            </a:extLst>
          </p:cNvPr>
          <p:cNvSpPr txBox="1"/>
          <p:nvPr/>
        </p:nvSpPr>
        <p:spPr>
          <a:xfrm>
            <a:off x="320722" y="457221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InTERspecific</a:t>
            </a:r>
            <a:r>
              <a:rPr lang="en-US" sz="3600" b="1" dirty="0"/>
              <a:t> competition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C4131-7C64-698B-678F-BA8A9D9511D3}"/>
              </a:ext>
            </a:extLst>
          </p:cNvPr>
          <p:cNvSpPr txBox="1"/>
          <p:nvPr/>
        </p:nvSpPr>
        <p:spPr>
          <a:xfrm>
            <a:off x="320722" y="5754448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different </a:t>
            </a:r>
            <a:r>
              <a:rPr lang="en-US" sz="3600" b="1" dirty="0"/>
              <a:t>species competing</a:t>
            </a:r>
          </a:p>
        </p:txBody>
      </p:sp>
      <p:pic>
        <p:nvPicPr>
          <p:cNvPr id="40962" name="Picture 2" descr="Sponge v coral: overfishing brings Caribbean reefs to the brink of a new  battle">
            <a:extLst>
              <a:ext uri="{FF2B5EF4-FFF2-40B4-BE49-F238E27FC236}">
                <a16:creationId xmlns:a16="http://schemas.microsoft.com/office/drawing/2014/main" id="{00447AF0-39EE-84B1-9DFA-8AFEBE5B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919"/>
            <a:ext cx="5576888" cy="43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ow To Look After Sea Sponges - My Reef">
            <a:extLst>
              <a:ext uri="{FF2B5EF4-FFF2-40B4-BE49-F238E27FC236}">
                <a16:creationId xmlns:a16="http://schemas.microsoft.com/office/drawing/2014/main" id="{491D8861-1178-9A3F-530C-5B5977E20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r="5366"/>
          <a:stretch/>
        </p:blipFill>
        <p:spPr bwMode="auto">
          <a:xfrm>
            <a:off x="5576888" y="1341919"/>
            <a:ext cx="6615112" cy="43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FA73B-A9ED-BE40-9CBF-A873876C1E4D}"/>
              </a:ext>
            </a:extLst>
          </p:cNvPr>
          <p:cNvSpPr txBox="1"/>
          <p:nvPr/>
        </p:nvSpPr>
        <p:spPr>
          <a:xfrm>
            <a:off x="8984821" y="2158375"/>
            <a:ext cx="344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Parasitism</a:t>
            </a:r>
          </a:p>
          <a:p>
            <a:pPr algn="ctr"/>
            <a:r>
              <a:rPr lang="en-US" sz="3600" b="1" dirty="0"/>
              <a:t>(+, -)</a:t>
            </a:r>
          </a:p>
        </p:txBody>
      </p:sp>
      <p:pic>
        <p:nvPicPr>
          <p:cNvPr id="1026" name="Picture 2" descr="7 Ocean Parasites Worth Celebrating on World Parasite Day | Smithsonian  Ocean">
            <a:extLst>
              <a:ext uri="{FF2B5EF4-FFF2-40B4-BE49-F238E27FC236}">
                <a16:creationId xmlns:a16="http://schemas.microsoft.com/office/drawing/2014/main" id="{D55C9BD0-ADD8-2E86-7B47-9C29FFF36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42A7C-CBAD-9721-37D0-66AA200D3470}"/>
              </a:ext>
            </a:extLst>
          </p:cNvPr>
          <p:cNvSpPr txBox="1"/>
          <p:nvPr/>
        </p:nvSpPr>
        <p:spPr>
          <a:xfrm>
            <a:off x="160637" y="6339016"/>
            <a:ext cx="22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Lamprey</a:t>
            </a:r>
          </a:p>
        </p:txBody>
      </p:sp>
      <p:pic>
        <p:nvPicPr>
          <p:cNvPr id="1028" name="Picture 4" descr="Wildlife crews hunt for invasive bloodsuckers in the Detroit River |  Windsor Star">
            <a:extLst>
              <a:ext uri="{FF2B5EF4-FFF2-40B4-BE49-F238E27FC236}">
                <a16:creationId xmlns:a16="http://schemas.microsoft.com/office/drawing/2014/main" id="{ED0D2662-34A1-08B9-152B-C498EB57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38" y="4794422"/>
            <a:ext cx="3116862" cy="20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32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A0402-3682-A69A-7B8F-699D741BCD3F}"/>
              </a:ext>
            </a:extLst>
          </p:cNvPr>
          <p:cNvSpPr txBox="1"/>
          <p:nvPr/>
        </p:nvSpPr>
        <p:spPr>
          <a:xfrm>
            <a:off x="320722" y="601423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Predation</a:t>
            </a:r>
          </a:p>
        </p:txBody>
      </p:sp>
      <p:pic>
        <p:nvPicPr>
          <p:cNvPr id="43010" name="Picture 2" descr="Shark Swallowed Whole By ... Another Shark | Live Science">
            <a:extLst>
              <a:ext uri="{FF2B5EF4-FFF2-40B4-BE49-F238E27FC236}">
                <a16:creationId xmlns:a16="http://schemas.microsoft.com/office/drawing/2014/main" id="{2E65EE95-EE14-50EF-7C7B-AAE3BF544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19805"/>
          <a:stretch/>
        </p:blipFill>
        <p:spPr bwMode="auto">
          <a:xfrm>
            <a:off x="0" y="1685925"/>
            <a:ext cx="12192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539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eep-sea anglerfish may shed luminous bacteria into the ocean water | New  Scientist">
            <a:extLst>
              <a:ext uri="{FF2B5EF4-FFF2-40B4-BE49-F238E27FC236}">
                <a16:creationId xmlns:a16="http://schemas.microsoft.com/office/drawing/2014/main" id="{FD3CD54E-72BA-FC9D-1AC9-F2604D26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F2EB5-61D7-E893-0D1C-2264B46E6D43}"/>
              </a:ext>
            </a:extLst>
          </p:cNvPr>
          <p:cNvSpPr txBox="1"/>
          <p:nvPr/>
        </p:nvSpPr>
        <p:spPr>
          <a:xfrm>
            <a:off x="185736" y="148577"/>
            <a:ext cx="247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Anglerfish</a:t>
            </a:r>
          </a:p>
        </p:txBody>
      </p:sp>
    </p:spTree>
    <p:extLst>
      <p:ext uri="{BB962C8B-B14F-4D97-AF65-F5344CB8AC3E}">
        <p14:creationId xmlns:p14="http://schemas.microsoft.com/office/powerpoint/2010/main" val="3435793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Salish Sea Killer Whales Have a Surprising New Way of Hunting | Hakai  Magazine">
            <a:extLst>
              <a:ext uri="{FF2B5EF4-FFF2-40B4-BE49-F238E27FC236}">
                <a16:creationId xmlns:a16="http://schemas.microsoft.com/office/drawing/2014/main" id="{64DD0BC1-4138-C653-555C-1E47438CA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r="7285"/>
          <a:stretch/>
        </p:blipFill>
        <p:spPr bwMode="auto">
          <a:xfrm>
            <a:off x="0" y="1"/>
            <a:ext cx="12192000" cy="68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41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he Best Wildlife Photos of 2019 Reveal Nature's Beauty and Ferocity">
            <a:extLst>
              <a:ext uri="{FF2B5EF4-FFF2-40B4-BE49-F238E27FC236}">
                <a16:creationId xmlns:a16="http://schemas.microsoft.com/office/drawing/2014/main" id="{44745F64-3016-9976-075A-232752F2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69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What Do Penguins Eat? An Overview of Penguin Diets Across… | Birdfact">
            <a:extLst>
              <a:ext uri="{FF2B5EF4-FFF2-40B4-BE49-F238E27FC236}">
                <a16:creationId xmlns:a16="http://schemas.microsoft.com/office/drawing/2014/main" id="{6A465337-65D1-ECE7-6D57-2EDF4CC52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5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Crinoid Shrimp-Facts and Photographs | Seaunseen">
            <a:extLst>
              <a:ext uri="{FF2B5EF4-FFF2-40B4-BE49-F238E27FC236}">
                <a16:creationId xmlns:a16="http://schemas.microsoft.com/office/drawing/2014/main" id="{761A4616-9843-ABF8-7560-E4DFF694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BEDBC-0C6C-30B9-B829-5031D6EBCBED}"/>
              </a:ext>
            </a:extLst>
          </p:cNvPr>
          <p:cNvSpPr txBox="1"/>
          <p:nvPr/>
        </p:nvSpPr>
        <p:spPr>
          <a:xfrm>
            <a:off x="486210" y="1382286"/>
            <a:ext cx="572409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Classify biotic interactions based on the following terms: 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symbiosis (i.e. parasitism, mutualism, commensalism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amensalism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competition (i.e. intraspecific and interspecific)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predation.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“Social Shenanigans”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3" name="Picture 2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5401BD93-A78D-E1F4-F7A7-216C2D4A4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284" y="341950"/>
            <a:ext cx="4602888" cy="61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9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asitism Examples In Ocean">
            <a:extLst>
              <a:ext uri="{FF2B5EF4-FFF2-40B4-BE49-F238E27FC236}">
                <a16:creationId xmlns:a16="http://schemas.microsoft.com/office/drawing/2014/main" id="{0966BB8B-B9C8-B61D-FB64-54B2E6BAC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b="2522"/>
          <a:stretch/>
        </p:blipFill>
        <p:spPr bwMode="auto">
          <a:xfrm>
            <a:off x="0" y="-1"/>
            <a:ext cx="5436973" cy="68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2F73E-955B-B6EC-A4C8-B4D025C1D666}"/>
              </a:ext>
            </a:extLst>
          </p:cNvPr>
          <p:cNvSpPr txBox="1"/>
          <p:nvPr/>
        </p:nvSpPr>
        <p:spPr>
          <a:xfrm>
            <a:off x="6870356" y="2749284"/>
            <a:ext cx="41765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This is a parasitic </a:t>
            </a:r>
            <a:r>
              <a:rPr lang="en-AU" sz="3600" b="0" i="0" dirty="0">
                <a:solidFill>
                  <a:srgbClr val="050505"/>
                </a:solidFill>
                <a:effectLst/>
                <a:latin typeface="system-ui"/>
              </a:rPr>
              <a:t>isopod </a:t>
            </a:r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called a </a:t>
            </a:r>
            <a:r>
              <a:rPr lang="en-AU" sz="3600" b="0" i="0" dirty="0">
                <a:solidFill>
                  <a:srgbClr val="050505"/>
                </a:solidFill>
                <a:effectLst/>
                <a:latin typeface="system-ui"/>
              </a:rPr>
              <a:t>louse </a:t>
            </a:r>
            <a:endParaRPr lang="en-AU" sz="2800" b="0" i="0" dirty="0">
              <a:solidFill>
                <a:srgbClr val="050505"/>
              </a:solidFill>
              <a:effectLst/>
              <a:latin typeface="system-ui"/>
            </a:endParaRPr>
          </a:p>
          <a:p>
            <a:pPr algn="ctr"/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(</a:t>
            </a:r>
            <a:r>
              <a:rPr lang="en-AU" sz="2800" b="0" i="1" dirty="0" err="1">
                <a:solidFill>
                  <a:srgbClr val="050505"/>
                </a:solidFill>
                <a:effectLst/>
                <a:latin typeface="system-ui"/>
              </a:rPr>
              <a:t>Cymothoa</a:t>
            </a:r>
            <a:r>
              <a:rPr lang="en-AU" sz="2800" b="0" i="1" dirty="0">
                <a:solidFill>
                  <a:srgbClr val="050505"/>
                </a:solidFill>
                <a:effectLst/>
                <a:latin typeface="system-ui"/>
              </a:rPr>
              <a:t> </a:t>
            </a:r>
            <a:r>
              <a:rPr lang="en-AU" sz="2800" b="0" i="1" dirty="0" err="1">
                <a:solidFill>
                  <a:srgbClr val="050505"/>
                </a:solidFill>
                <a:effectLst/>
                <a:latin typeface="system-ui"/>
              </a:rPr>
              <a:t>exigua</a:t>
            </a:r>
            <a:r>
              <a:rPr lang="en-AU" sz="2800" b="0" i="1" dirty="0">
                <a:solidFill>
                  <a:srgbClr val="050505"/>
                </a:solidFill>
                <a:effectLst/>
                <a:latin typeface="system-ui"/>
              </a:rPr>
              <a:t>)</a:t>
            </a:r>
            <a:endParaRPr lang="en-AU" sz="2800" b="0" i="0" dirty="0">
              <a:solidFill>
                <a:srgbClr val="050505"/>
              </a:solidFill>
              <a:effectLst/>
              <a:latin typeface="system-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EEE98-9AA0-C1EE-F630-A1ED2FA53526}"/>
              </a:ext>
            </a:extLst>
          </p:cNvPr>
          <p:cNvSpPr txBox="1"/>
          <p:nvPr/>
        </p:nvSpPr>
        <p:spPr>
          <a:xfrm>
            <a:off x="160637" y="135924"/>
            <a:ext cx="22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Louse (isopod)</a:t>
            </a:r>
          </a:p>
        </p:txBody>
      </p:sp>
    </p:spTree>
    <p:extLst>
      <p:ext uri="{BB962C8B-B14F-4D97-AF65-F5344CB8AC3E}">
        <p14:creationId xmlns:p14="http://schemas.microsoft.com/office/powerpoint/2010/main" val="341040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rst person: Behind a scientist's discovery of a tongue-replacing parasite  | On Point">
            <a:extLst>
              <a:ext uri="{FF2B5EF4-FFF2-40B4-BE49-F238E27FC236}">
                <a16:creationId xmlns:a16="http://schemas.microsoft.com/office/drawing/2014/main" id="{C7726D2D-011C-766E-1E05-019AAB2E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0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61EE89-EF2A-7E0C-24F4-B3082AB02DEE}"/>
              </a:ext>
            </a:extLst>
          </p:cNvPr>
          <p:cNvSpPr txBox="1"/>
          <p:nvPr/>
        </p:nvSpPr>
        <p:spPr>
          <a:xfrm>
            <a:off x="6096000" y="1496011"/>
            <a:ext cx="501015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AU" sz="2800" dirty="0">
              <a:solidFill>
                <a:srgbClr val="050505"/>
              </a:solidFill>
              <a:latin typeface="system-ui"/>
            </a:endParaRPr>
          </a:p>
          <a:p>
            <a:pPr algn="ctr"/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This parasite enters the fish through the gills and then cuts the fish's tongue and</a:t>
            </a:r>
          </a:p>
          <a:p>
            <a:pPr algn="ctr"/>
            <a:r>
              <a:rPr lang="en-AU" sz="3600" b="0" i="0" dirty="0">
                <a:solidFill>
                  <a:srgbClr val="050505"/>
                </a:solidFill>
                <a:effectLst/>
                <a:latin typeface="system-ui"/>
              </a:rPr>
              <a:t>becomes the new tongue </a:t>
            </a:r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and thus takes over every food that the fish gets.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990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usiness intelligence: The secret lives of sea lice | IntraFish.com">
            <a:extLst>
              <a:ext uri="{FF2B5EF4-FFF2-40B4-BE49-F238E27FC236}">
                <a16:creationId xmlns:a16="http://schemas.microsoft.com/office/drawing/2014/main" id="{B6784A55-4EA6-89B3-CA4E-27921DCF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7"/>
            <a:ext cx="12192000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A06A7-0AB4-051F-64B2-DDCBAFF8348A}"/>
              </a:ext>
            </a:extLst>
          </p:cNvPr>
          <p:cNvSpPr txBox="1"/>
          <p:nvPr/>
        </p:nvSpPr>
        <p:spPr>
          <a:xfrm>
            <a:off x="1303637" y="0"/>
            <a:ext cx="95888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Parasitic sea </a:t>
            </a:r>
            <a:r>
              <a:rPr lang="en-AU" sz="3600" b="0" i="0" dirty="0">
                <a:solidFill>
                  <a:srgbClr val="050505"/>
                </a:solidFill>
                <a:effectLst/>
                <a:latin typeface="system-ui"/>
              </a:rPr>
              <a:t>lice </a:t>
            </a:r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(copepods)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2CE51-B2BB-48F4-D571-2B3E6E5755E8}"/>
              </a:ext>
            </a:extLst>
          </p:cNvPr>
          <p:cNvSpPr txBox="1"/>
          <p:nvPr/>
        </p:nvSpPr>
        <p:spPr>
          <a:xfrm>
            <a:off x="197707" y="6354218"/>
            <a:ext cx="22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Salmon</a:t>
            </a:r>
          </a:p>
        </p:txBody>
      </p:sp>
    </p:spTree>
    <p:extLst>
      <p:ext uri="{BB962C8B-B14F-4D97-AF65-F5344CB8AC3E}">
        <p14:creationId xmlns:p14="http://schemas.microsoft.com/office/powerpoint/2010/main" val="2548913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3D71CE-FA96-C3AC-6893-5A9AC773CB56}"/>
              </a:ext>
            </a:extLst>
          </p:cNvPr>
          <p:cNvSpPr txBox="1"/>
          <p:nvPr/>
        </p:nvSpPr>
        <p:spPr>
          <a:xfrm>
            <a:off x="9551772" y="2541434"/>
            <a:ext cx="2736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Mutualism (+, +)</a:t>
            </a:r>
          </a:p>
        </p:txBody>
      </p:sp>
      <p:pic>
        <p:nvPicPr>
          <p:cNvPr id="7170" name="Picture 2" descr="Bleached Corals Compensate For Stress By Eating More Plankton">
            <a:extLst>
              <a:ext uri="{FF2B5EF4-FFF2-40B4-BE49-F238E27FC236}">
                <a16:creationId xmlns:a16="http://schemas.microsoft.com/office/drawing/2014/main" id="{C854071D-334A-6F36-C1B6-D96873D74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440B1-AE32-BC87-FF92-16E05E884265}"/>
              </a:ext>
            </a:extLst>
          </p:cNvPr>
          <p:cNvSpPr txBox="1"/>
          <p:nvPr/>
        </p:nvSpPr>
        <p:spPr>
          <a:xfrm>
            <a:off x="197708" y="172995"/>
            <a:ext cx="19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zooxanthellae</a:t>
            </a:r>
          </a:p>
        </p:txBody>
      </p:sp>
    </p:spTree>
    <p:extLst>
      <p:ext uri="{BB962C8B-B14F-4D97-AF65-F5344CB8AC3E}">
        <p14:creationId xmlns:p14="http://schemas.microsoft.com/office/powerpoint/2010/main" val="390235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 Happy Together! Aquarium Mutualistic Symbiosis | TFH Magazine">
            <a:extLst>
              <a:ext uri="{FF2B5EF4-FFF2-40B4-BE49-F238E27FC236}">
                <a16:creationId xmlns:a16="http://schemas.microsoft.com/office/drawing/2014/main" id="{5552CB6D-8AC5-2CD9-D3BE-2E06DDCA4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r="70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032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5896</TotalTime>
  <Words>928</Words>
  <Application>Microsoft Macintosh PowerPoint</Application>
  <PresentationFormat>Widescreen</PresentationFormat>
  <Paragraphs>160</Paragraphs>
  <Slides>45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nimbus-sans</vt:lpstr>
      <vt:lpstr>Open Sans</vt:lpstr>
      <vt:lpstr>Roboto</vt:lpstr>
      <vt:lpstr>system-ui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478</cp:revision>
  <dcterms:created xsi:type="dcterms:W3CDTF">2023-09-23T08:38:28Z</dcterms:created>
  <dcterms:modified xsi:type="dcterms:W3CDTF">2024-07-02T01:44:14Z</dcterms:modified>
</cp:coreProperties>
</file>