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86" r:id="rId2"/>
    <p:sldId id="287" r:id="rId3"/>
    <p:sldId id="288" r:id="rId4"/>
    <p:sldId id="289" r:id="rId5"/>
    <p:sldId id="290" r:id="rId6"/>
    <p:sldId id="291" r:id="rId7"/>
    <p:sldId id="327" r:id="rId8"/>
    <p:sldId id="318" r:id="rId9"/>
    <p:sldId id="292" r:id="rId10"/>
    <p:sldId id="293" r:id="rId11"/>
    <p:sldId id="294" r:id="rId12"/>
    <p:sldId id="328" r:id="rId13"/>
    <p:sldId id="295" r:id="rId14"/>
    <p:sldId id="296" r:id="rId15"/>
    <p:sldId id="297" r:id="rId16"/>
    <p:sldId id="300" r:id="rId17"/>
    <p:sldId id="301" r:id="rId18"/>
    <p:sldId id="298" r:id="rId19"/>
    <p:sldId id="299" r:id="rId20"/>
    <p:sldId id="302" r:id="rId21"/>
    <p:sldId id="303" r:id="rId22"/>
    <p:sldId id="304" r:id="rId23"/>
    <p:sldId id="308" r:id="rId24"/>
    <p:sldId id="319" r:id="rId25"/>
    <p:sldId id="305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21" r:id="rId34"/>
    <p:sldId id="322" r:id="rId35"/>
    <p:sldId id="323" r:id="rId36"/>
    <p:sldId id="324" r:id="rId37"/>
    <p:sldId id="325" r:id="rId38"/>
    <p:sldId id="326" r:id="rId39"/>
    <p:sldId id="315" r:id="rId40"/>
    <p:sldId id="32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/>
    <p:restoredTop sz="82320"/>
  </p:normalViewPr>
  <p:slideViewPr>
    <p:cSldViewPr snapToGrid="0">
      <p:cViewPr varScale="1">
        <p:scale>
          <a:sx n="87" d="100"/>
          <a:sy n="87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4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www.coralsoftheworld.org</a:t>
            </a:r>
            <a:r>
              <a:rPr lang="en-US" dirty="0"/>
              <a:t>/</a:t>
            </a:r>
            <a:r>
              <a:rPr lang="en-US" dirty="0" err="1"/>
              <a:t>species_factsheets</a:t>
            </a:r>
            <a:r>
              <a:rPr lang="en-US" dirty="0"/>
              <a:t>/</a:t>
            </a:r>
            <a:r>
              <a:rPr lang="en-US" dirty="0" err="1"/>
              <a:t>species_factsheet_summary</a:t>
            </a:r>
            <a:r>
              <a:rPr lang="en-US" dirty="0"/>
              <a:t>/</a:t>
            </a:r>
            <a:r>
              <a:rPr lang="en-US" dirty="0" err="1"/>
              <a:t>fungia-danai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www.coralsoftheworld.org</a:t>
            </a:r>
            <a:r>
              <a:rPr lang="en-US" dirty="0"/>
              <a:t>/</a:t>
            </a:r>
            <a:r>
              <a:rPr lang="en-US" dirty="0" err="1"/>
              <a:t>species_factsheets</a:t>
            </a:r>
            <a:r>
              <a:rPr lang="en-US" dirty="0"/>
              <a:t>/</a:t>
            </a:r>
            <a:r>
              <a:rPr lang="en-US" dirty="0" err="1"/>
              <a:t>species_factsheet_summary</a:t>
            </a:r>
            <a:r>
              <a:rPr lang="en-US" dirty="0"/>
              <a:t>/</a:t>
            </a:r>
            <a:r>
              <a:rPr lang="en-US" dirty="0" err="1"/>
              <a:t>porites</a:t>
            </a:r>
            <a:r>
              <a:rPr lang="en-US" dirty="0"/>
              <a:t>-lutea/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www.coralsoftheworld.org</a:t>
            </a:r>
            <a:r>
              <a:rPr lang="en-US" dirty="0"/>
              <a:t>/</a:t>
            </a:r>
            <a:r>
              <a:rPr lang="en-US" dirty="0" err="1"/>
              <a:t>species_factsheets</a:t>
            </a:r>
            <a:r>
              <a:rPr lang="en-US" dirty="0"/>
              <a:t>/</a:t>
            </a:r>
            <a:r>
              <a:rPr lang="en-US" dirty="0" err="1"/>
              <a:t>species_factsheet_summary</a:t>
            </a:r>
            <a:r>
              <a:rPr lang="en-US" dirty="0"/>
              <a:t>/</a:t>
            </a:r>
            <a:r>
              <a:rPr lang="en-US" dirty="0" err="1"/>
              <a:t>platygyra</a:t>
            </a:r>
            <a:r>
              <a:rPr lang="en-US" dirty="0"/>
              <a:t>-acuta/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www.coralsoftheworld.org</a:t>
            </a:r>
            <a:r>
              <a:rPr lang="en-US" dirty="0"/>
              <a:t>/</a:t>
            </a:r>
            <a:r>
              <a:rPr lang="en-US" dirty="0" err="1"/>
              <a:t>species_factsheets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7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Leatherback turtle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8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0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Chironex</a:t>
            </a:r>
            <a:r>
              <a:rPr lang="en-A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fleckeri</a:t>
            </a:r>
            <a:r>
              <a:rPr lang="en-A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has the distinction of being extremely venomous – even its name suggests the hand of death: derived from the Greek </a:t>
            </a:r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`</a:t>
            </a:r>
            <a:r>
              <a:rPr lang="en-AU" b="0" i="0" dirty="0" err="1">
                <a:solidFill>
                  <a:srgbClr val="040C28"/>
                </a:solidFill>
                <a:effectLst/>
                <a:latin typeface="Google Sans"/>
              </a:rPr>
              <a:t>cheiro</a:t>
            </a:r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' meaning `hand'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, and the Latin `</a:t>
            </a:r>
            <a:r>
              <a:rPr lang="en-AU" b="0" i="0" dirty="0" err="1">
                <a:solidFill>
                  <a:srgbClr val="202124"/>
                </a:solidFill>
                <a:effectLst/>
                <a:latin typeface="Google Sans"/>
              </a:rPr>
              <a:t>nex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' meaning `murderer'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Chironex</a:t>
            </a:r>
            <a:r>
              <a:rPr lang="en-A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fleckeri</a:t>
            </a:r>
            <a:r>
              <a:rPr lang="en-A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has the distinction of being extremely venomous – even its name suggests the hand of death: derived from the Greek </a:t>
            </a:r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`</a:t>
            </a:r>
            <a:r>
              <a:rPr lang="en-AU" b="0" i="0" dirty="0" err="1">
                <a:solidFill>
                  <a:srgbClr val="040C28"/>
                </a:solidFill>
                <a:effectLst/>
                <a:latin typeface="Google Sans"/>
              </a:rPr>
              <a:t>cheiro</a:t>
            </a:r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' meaning `hand'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, and the Latin `</a:t>
            </a:r>
            <a:r>
              <a:rPr lang="en-AU" b="0" i="0" dirty="0" err="1">
                <a:solidFill>
                  <a:srgbClr val="202124"/>
                </a:solidFill>
                <a:effectLst/>
                <a:latin typeface="Google Sans"/>
              </a:rPr>
              <a:t>nex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' meaning `murderer'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www.researchgate.net</a:t>
            </a:r>
            <a:r>
              <a:rPr lang="en-US" dirty="0"/>
              <a:t>/publication/369830543_Marine_Antimicrobial_Peptides_An_Emerging_Nightmare_to_the_Life-Threatening_Pathogens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9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teropoda - Alexander Semenov">
            <a:extLst>
              <a:ext uri="{FF2B5EF4-FFF2-40B4-BE49-F238E27FC236}">
                <a16:creationId xmlns:a16="http://schemas.microsoft.com/office/drawing/2014/main" id="{2E585C2B-CB0F-D079-76CB-9E3CFED1E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12515" r="9713" b="19469"/>
          <a:stretch/>
        </p:blipFill>
        <p:spPr bwMode="auto">
          <a:xfrm rot="19325641">
            <a:off x="5084027" y="1693156"/>
            <a:ext cx="6285172" cy="34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5075B7-3995-754F-EA5B-A801888A62F7}"/>
              </a:ext>
            </a:extLst>
          </p:cNvPr>
          <p:cNvSpPr txBox="1"/>
          <p:nvPr/>
        </p:nvSpPr>
        <p:spPr>
          <a:xfrm>
            <a:off x="761982" y="1074509"/>
            <a:ext cx="46083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and describe marine species, using field guides and identification keys.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lang="en-US" sz="28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‘11.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Pick a name’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839BA-9A5C-BE99-CD73-B2EC47D63114}"/>
              </a:ext>
            </a:extLst>
          </p:cNvPr>
          <p:cNvSpPr txBox="1"/>
          <p:nvPr/>
        </p:nvSpPr>
        <p:spPr>
          <a:xfrm>
            <a:off x="9158515" y="5050972"/>
            <a:ext cx="149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Pteropod</a:t>
            </a:r>
          </a:p>
        </p:txBody>
      </p:sp>
    </p:spTree>
    <p:extLst>
      <p:ext uri="{BB962C8B-B14F-4D97-AF65-F5344CB8AC3E}">
        <p14:creationId xmlns:p14="http://schemas.microsoft.com/office/powerpoint/2010/main" val="382051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4BA1AF8-B3B3-BC57-9540-E342A395471D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Answers</a:t>
            </a:r>
          </a:p>
        </p:txBody>
      </p:sp>
      <p:pic>
        <p:nvPicPr>
          <p:cNvPr id="17" name="Picture 2" descr="Leatherback sea turtle | Reptipedia | Fandom">
            <a:extLst>
              <a:ext uri="{FF2B5EF4-FFF2-40B4-BE49-F238E27FC236}">
                <a16:creationId xmlns:a16="http://schemas.microsoft.com/office/drawing/2014/main" id="{B36EDD97-A15B-F658-6A39-B756E2CBC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335440" y="1425122"/>
            <a:ext cx="298833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D697D4FD-1731-A99D-9F82-43E320E8B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3701138" y="2004332"/>
            <a:ext cx="2797317" cy="15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llard - eBird">
            <a:extLst>
              <a:ext uri="{FF2B5EF4-FFF2-40B4-BE49-F238E27FC236}">
                <a16:creationId xmlns:a16="http://schemas.microsoft.com/office/drawing/2014/main" id="{1AA78B12-0911-D313-820E-455F3EA4B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35440" y="3684421"/>
            <a:ext cx="2988330" cy="1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ost dangerous jellyfish - Box jellyfish | PetJellyfishUS">
            <a:extLst>
              <a:ext uri="{FF2B5EF4-FFF2-40B4-BE49-F238E27FC236}">
                <a16:creationId xmlns:a16="http://schemas.microsoft.com/office/drawing/2014/main" id="{89AA255C-3BFB-FD35-11E1-0CCCBB162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3701139" y="4055782"/>
            <a:ext cx="2797317" cy="20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35929-F713-55AF-BC8C-17688E7A03A7}"/>
              </a:ext>
            </a:extLst>
          </p:cNvPr>
          <p:cNvSpPr txBox="1"/>
          <p:nvPr/>
        </p:nvSpPr>
        <p:spPr>
          <a:xfrm>
            <a:off x="3323770" y="6011930"/>
            <a:ext cx="338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Chironex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fleckeri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US" sz="2800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C7B838-22E7-2FE1-B6A9-FF28498D2D9F}"/>
              </a:ext>
            </a:extLst>
          </p:cNvPr>
          <p:cNvSpPr txBox="1"/>
          <p:nvPr/>
        </p:nvSpPr>
        <p:spPr>
          <a:xfrm>
            <a:off x="-143530" y="5273667"/>
            <a:ext cx="3918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Anas platyrhynchos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8F298C-EDF5-5126-272B-78FC4ABDFCBF}"/>
              </a:ext>
            </a:extLst>
          </p:cNvPr>
          <p:cNvSpPr txBox="1"/>
          <p:nvPr/>
        </p:nvSpPr>
        <p:spPr>
          <a:xfrm>
            <a:off x="-303995" y="3055909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Dermochelys coriacea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AD461F-A707-CD4A-CACB-485123077FCF}"/>
              </a:ext>
            </a:extLst>
          </p:cNvPr>
          <p:cNvSpPr txBox="1"/>
          <p:nvPr/>
        </p:nvSpPr>
        <p:spPr>
          <a:xfrm>
            <a:off x="3457177" y="3509303"/>
            <a:ext cx="32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Acanthaster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planci</a:t>
            </a:r>
            <a:endParaRPr lang="en-AU" sz="2800" b="0" i="1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418998C-E58E-0218-110A-03F06997E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59800"/>
              </p:ext>
            </p:extLst>
          </p:nvPr>
        </p:nvGraphicFramePr>
        <p:xfrm>
          <a:off x="6705599" y="1643538"/>
          <a:ext cx="4796171" cy="4502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6171">
                  <a:extLst>
                    <a:ext uri="{9D8B030D-6E8A-4147-A177-3AD203B41FA5}">
                      <a16:colId xmlns:a16="http://schemas.microsoft.com/office/drawing/2014/main" val="4192593476"/>
                    </a:ext>
                  </a:extLst>
                </a:gridCol>
              </a:tblGrid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Acanthaster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planci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468256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Dermochelys coriacea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162977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Chironex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fleckeri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276040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Anas platyrhynchos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638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8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F58C3-0F96-48F0-39DE-31DBC85ECDE4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Can you see why they match?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4FCA75D-7AB4-D39F-8E5F-C2CF55B7F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97354"/>
              </p:ext>
            </p:extLst>
          </p:nvPr>
        </p:nvGraphicFramePr>
        <p:xfrm>
          <a:off x="7010399" y="1639159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23" name="Picture 2" descr="Leatherback sea turtle | Reptipedia | Fandom">
            <a:extLst>
              <a:ext uri="{FF2B5EF4-FFF2-40B4-BE49-F238E27FC236}">
                <a16:creationId xmlns:a16="http://schemas.microsoft.com/office/drawing/2014/main" id="{F667B2AD-12FB-6FED-6DE4-00ED242F3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335440" y="1425122"/>
            <a:ext cx="298833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A95ACDFB-F4D3-05A8-0BAC-B9D5FCD4B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3701138" y="2004332"/>
            <a:ext cx="2797317" cy="15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llard - eBird">
            <a:extLst>
              <a:ext uri="{FF2B5EF4-FFF2-40B4-BE49-F238E27FC236}">
                <a16:creationId xmlns:a16="http://schemas.microsoft.com/office/drawing/2014/main" id="{0F087D45-3359-B64D-E5E9-EB8DF90EC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35440" y="3684421"/>
            <a:ext cx="2988330" cy="1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ost dangerous jellyfish - Box jellyfish | PetJellyfishUS">
            <a:extLst>
              <a:ext uri="{FF2B5EF4-FFF2-40B4-BE49-F238E27FC236}">
                <a16:creationId xmlns:a16="http://schemas.microsoft.com/office/drawing/2014/main" id="{09A775FF-BD99-D0DA-DCC1-99FB4CE8D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3701139" y="4055782"/>
            <a:ext cx="2797317" cy="20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01A32E-F482-47F7-4BA9-6C5067F8264E}"/>
              </a:ext>
            </a:extLst>
          </p:cNvPr>
          <p:cNvSpPr txBox="1"/>
          <p:nvPr/>
        </p:nvSpPr>
        <p:spPr>
          <a:xfrm>
            <a:off x="3323770" y="6011930"/>
            <a:ext cx="338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Chironex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fleckeri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US" sz="2800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D8F58-6B44-E5EA-70A8-576B8EF51013}"/>
              </a:ext>
            </a:extLst>
          </p:cNvPr>
          <p:cNvSpPr txBox="1"/>
          <p:nvPr/>
        </p:nvSpPr>
        <p:spPr>
          <a:xfrm>
            <a:off x="-143530" y="5273667"/>
            <a:ext cx="3918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Anas platyrhynchos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C24433-52A7-16A2-0EE8-C540B6BD199B}"/>
              </a:ext>
            </a:extLst>
          </p:cNvPr>
          <p:cNvSpPr txBox="1"/>
          <p:nvPr/>
        </p:nvSpPr>
        <p:spPr>
          <a:xfrm>
            <a:off x="-303995" y="3055909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Dermochelys coriacea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4B80B-5CC5-D13D-EEDC-25C29DDEFA16}"/>
              </a:ext>
            </a:extLst>
          </p:cNvPr>
          <p:cNvSpPr txBox="1"/>
          <p:nvPr/>
        </p:nvSpPr>
        <p:spPr>
          <a:xfrm>
            <a:off x="3457177" y="3509303"/>
            <a:ext cx="32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Acanthaster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planci</a:t>
            </a:r>
            <a:endParaRPr lang="en-AU" sz="2800" b="0" i="1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39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F58C3-0F96-48F0-39DE-31DBC85ECDE4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Can you see why they match?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4FCA75D-7AB4-D39F-8E5F-C2CF55B7F488}"/>
              </a:ext>
            </a:extLst>
          </p:cNvPr>
          <p:cNvGraphicFramePr>
            <a:graphicFrameLocks noGrp="1"/>
          </p:cNvGraphicFramePr>
          <p:nvPr/>
        </p:nvGraphicFramePr>
        <p:xfrm>
          <a:off x="7010399" y="1639159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23" name="Picture 2" descr="Leatherback sea turtle | Reptipedia | Fandom">
            <a:extLst>
              <a:ext uri="{FF2B5EF4-FFF2-40B4-BE49-F238E27FC236}">
                <a16:creationId xmlns:a16="http://schemas.microsoft.com/office/drawing/2014/main" id="{F667B2AD-12FB-6FED-6DE4-00ED242F3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335440" y="1425122"/>
            <a:ext cx="298833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A95ACDFB-F4D3-05A8-0BAC-B9D5FCD4B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3701138" y="2004332"/>
            <a:ext cx="2797317" cy="15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llard - eBird">
            <a:extLst>
              <a:ext uri="{FF2B5EF4-FFF2-40B4-BE49-F238E27FC236}">
                <a16:creationId xmlns:a16="http://schemas.microsoft.com/office/drawing/2014/main" id="{0F087D45-3359-B64D-E5E9-EB8DF90EC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35440" y="3684421"/>
            <a:ext cx="2988330" cy="1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ost dangerous jellyfish - Box jellyfish | PetJellyfishUS">
            <a:extLst>
              <a:ext uri="{FF2B5EF4-FFF2-40B4-BE49-F238E27FC236}">
                <a16:creationId xmlns:a16="http://schemas.microsoft.com/office/drawing/2014/main" id="{09A775FF-BD99-D0DA-DCC1-99FB4CE8D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3701139" y="4055782"/>
            <a:ext cx="2797317" cy="20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01A32E-F482-47F7-4BA9-6C5067F8264E}"/>
              </a:ext>
            </a:extLst>
          </p:cNvPr>
          <p:cNvSpPr txBox="1"/>
          <p:nvPr/>
        </p:nvSpPr>
        <p:spPr>
          <a:xfrm>
            <a:off x="3323770" y="6011930"/>
            <a:ext cx="338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Chironex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fleckeri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US" sz="2800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D8F58-6B44-E5EA-70A8-576B8EF51013}"/>
              </a:ext>
            </a:extLst>
          </p:cNvPr>
          <p:cNvSpPr txBox="1"/>
          <p:nvPr/>
        </p:nvSpPr>
        <p:spPr>
          <a:xfrm>
            <a:off x="-143530" y="5273667"/>
            <a:ext cx="3918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Anas platyrhynchos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C24433-52A7-16A2-0EE8-C540B6BD199B}"/>
              </a:ext>
            </a:extLst>
          </p:cNvPr>
          <p:cNvSpPr txBox="1"/>
          <p:nvPr/>
        </p:nvSpPr>
        <p:spPr>
          <a:xfrm>
            <a:off x="-303995" y="3055909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Dermochelys coriacea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4B80B-5CC5-D13D-EEDC-25C29DDEFA16}"/>
              </a:ext>
            </a:extLst>
          </p:cNvPr>
          <p:cNvSpPr txBox="1"/>
          <p:nvPr/>
        </p:nvSpPr>
        <p:spPr>
          <a:xfrm>
            <a:off x="3457177" y="3509303"/>
            <a:ext cx="32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Acanthaster</a:t>
            </a:r>
            <a:r>
              <a:rPr lang="en-AU" sz="28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AU" sz="2800" b="0" i="1" dirty="0" err="1">
                <a:solidFill>
                  <a:schemeClr val="bg1"/>
                </a:solidFill>
                <a:effectLst/>
                <a:latin typeface="+mn-lt"/>
              </a:rPr>
              <a:t>planci</a:t>
            </a:r>
            <a:endParaRPr lang="en-AU" sz="2800" b="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24646E-00EF-A7A1-7353-3A30225388F0}"/>
              </a:ext>
            </a:extLst>
          </p:cNvPr>
          <p:cNvSpPr/>
          <p:nvPr/>
        </p:nvSpPr>
        <p:spPr>
          <a:xfrm>
            <a:off x="7830255" y="2532815"/>
            <a:ext cx="3539434" cy="13165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7BFD78-9731-E90B-86E4-7BE75B402837}"/>
              </a:ext>
            </a:extLst>
          </p:cNvPr>
          <p:cNvSpPr/>
          <p:nvPr/>
        </p:nvSpPr>
        <p:spPr>
          <a:xfrm>
            <a:off x="3336546" y="6011930"/>
            <a:ext cx="3539434" cy="60658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AC8DB-D099-F256-584A-570A33C8E8A6}"/>
              </a:ext>
            </a:extLst>
          </p:cNvPr>
          <p:cNvSpPr txBox="1"/>
          <p:nvPr/>
        </p:nvSpPr>
        <p:spPr>
          <a:xfrm>
            <a:off x="1934429" y="302444"/>
            <a:ext cx="8323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effectLst/>
              </a:rPr>
              <a:t>Name this animal </a:t>
            </a:r>
            <a:endParaRPr lang="en-AU" sz="4000" dirty="0">
              <a:solidFill>
                <a:schemeClr val="bg1"/>
              </a:solidFill>
            </a:endParaRPr>
          </a:p>
          <a:p>
            <a:pPr algn="ctr"/>
            <a:r>
              <a:rPr lang="en-AU" sz="3200" dirty="0">
                <a:solidFill>
                  <a:schemeClr val="bg1"/>
                </a:solidFill>
                <a:effectLst/>
              </a:rPr>
              <a:t>(make it up using Greek and Latin words)</a:t>
            </a:r>
            <a:endParaRPr lang="en-AU" sz="40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D6D936-108F-E68A-6594-6E07BDCE7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09151"/>
              </p:ext>
            </p:extLst>
          </p:nvPr>
        </p:nvGraphicFramePr>
        <p:xfrm>
          <a:off x="7381315" y="1794145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8196" name="Picture 4" descr="Pacific Black Duck • ReWild Perth">
            <a:extLst>
              <a:ext uri="{FF2B5EF4-FFF2-40B4-BE49-F238E27FC236}">
                <a16:creationId xmlns:a16="http://schemas.microsoft.com/office/drawing/2014/main" id="{CEC46A6B-F449-9C85-5045-EDCD06DF2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/>
          <a:stretch/>
        </p:blipFill>
        <p:spPr bwMode="auto">
          <a:xfrm>
            <a:off x="394608" y="1794145"/>
            <a:ext cx="677545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8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AC8DB-D099-F256-584A-570A33C8E8A6}"/>
              </a:ext>
            </a:extLst>
          </p:cNvPr>
          <p:cNvSpPr txBox="1"/>
          <p:nvPr/>
        </p:nvSpPr>
        <p:spPr>
          <a:xfrm>
            <a:off x="1239757" y="316958"/>
            <a:ext cx="97124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actual binomial name is </a:t>
            </a:r>
            <a:r>
              <a:rPr kumimoji="0" lang="en-AU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Anas </a:t>
            </a:r>
            <a:r>
              <a:rPr kumimoji="0" lang="en-AU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superciliosa</a:t>
            </a:r>
            <a:r>
              <a:rPr kumimoji="0" lang="en-AU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lang="en-AU" sz="4000" i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(the Pacific Black Duck)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8CC355-F14A-713D-8256-B274DE06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00981"/>
              </p:ext>
            </p:extLst>
          </p:nvPr>
        </p:nvGraphicFramePr>
        <p:xfrm>
          <a:off x="7381315" y="1794145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4" name="Picture 4" descr="Pacific Black Duck • ReWild Perth">
            <a:extLst>
              <a:ext uri="{FF2B5EF4-FFF2-40B4-BE49-F238E27FC236}">
                <a16:creationId xmlns:a16="http://schemas.microsoft.com/office/drawing/2014/main" id="{0F5B20A3-7A58-2C37-A997-23D42CFF1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/>
          <a:stretch/>
        </p:blipFill>
        <p:spPr bwMode="auto">
          <a:xfrm>
            <a:off x="394608" y="1794145"/>
            <a:ext cx="677545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FA5156-9A53-7EF7-FCEF-357AAFC5768A}"/>
              </a:ext>
            </a:extLst>
          </p:cNvPr>
          <p:cNvSpPr/>
          <p:nvPr/>
        </p:nvSpPr>
        <p:spPr>
          <a:xfrm>
            <a:off x="8257958" y="4694241"/>
            <a:ext cx="3539434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F60A3D-C9D7-ED78-4E22-12CA74CBA065}"/>
              </a:ext>
            </a:extLst>
          </p:cNvPr>
          <p:cNvSpPr/>
          <p:nvPr/>
        </p:nvSpPr>
        <p:spPr>
          <a:xfrm>
            <a:off x="8333252" y="5698272"/>
            <a:ext cx="3539434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5210EB-F4C2-7BE4-024B-E568E65916AC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Many </a:t>
            </a:r>
            <a:r>
              <a:rPr lang="en-AU" sz="4000" i="1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i="1" dirty="0">
                <a:solidFill>
                  <a:schemeClr val="bg1"/>
                </a:solidFill>
                <a:effectLst/>
              </a:rPr>
              <a:t> </a:t>
            </a:r>
            <a:r>
              <a:rPr lang="en-AU" sz="4000" dirty="0">
                <a:solidFill>
                  <a:schemeClr val="bg1"/>
                </a:solidFill>
                <a:effectLst/>
              </a:rPr>
              <a:t>names have Greek or Latin roots too.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0E2925AE-2DB8-966A-A673-39919AEF3892}"/>
              </a:ext>
            </a:extLst>
          </p:cNvPr>
          <p:cNvSpPr/>
          <p:nvPr/>
        </p:nvSpPr>
        <p:spPr>
          <a:xfrm>
            <a:off x="2793998" y="2968171"/>
            <a:ext cx="972458" cy="66765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22372"/>
              </p:ext>
            </p:extLst>
          </p:nvPr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11268" name="Picture 4" descr="Taxonomic rank - Wikipedia">
            <a:extLst>
              <a:ext uri="{FF2B5EF4-FFF2-40B4-BE49-F238E27FC236}">
                <a16:creationId xmlns:a16="http://schemas.microsoft.com/office/drawing/2014/main" id="{AD2E6CEB-CEC0-677E-0D04-D821DD3E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8" y="1163426"/>
            <a:ext cx="2134961" cy="54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5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D9204-4802-6882-2A69-9DA4CB618242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19D52-7633-655E-2C7B-297CC2A4097F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pic>
        <p:nvPicPr>
          <p:cNvPr id="14338" name="Picture 2" descr="Why Are Box Jellyfish So Deadly -">
            <a:extLst>
              <a:ext uri="{FF2B5EF4-FFF2-40B4-BE49-F238E27FC236}">
                <a16:creationId xmlns:a16="http://schemas.microsoft.com/office/drawing/2014/main" id="{EC968853-A7D9-804D-B8B8-E5909026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13012"/>
            <a:ext cx="3912401" cy="29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2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4338" name="Picture 2" descr="Why Are Box Jellyfish So Deadly -">
            <a:extLst>
              <a:ext uri="{FF2B5EF4-FFF2-40B4-BE49-F238E27FC236}">
                <a16:creationId xmlns:a16="http://schemas.microsoft.com/office/drawing/2014/main" id="{EC968853-A7D9-804D-B8B8-E5909026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13012"/>
            <a:ext cx="3912401" cy="29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E6FD59-0A6B-E5D8-F794-5649E7E11F5A}"/>
              </a:ext>
            </a:extLst>
          </p:cNvPr>
          <p:cNvSpPr/>
          <p:nvPr/>
        </p:nvSpPr>
        <p:spPr>
          <a:xfrm>
            <a:off x="146345" y="4944964"/>
            <a:ext cx="2422473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CF645-BD80-C453-0792-D5AF339CA48A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82515-841B-556D-7DEF-143EE724198F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466DD6-6DCB-40A0-8506-3D345C18528A}"/>
              </a:ext>
            </a:extLst>
          </p:cNvPr>
          <p:cNvSpPr/>
          <p:nvPr/>
        </p:nvSpPr>
        <p:spPr>
          <a:xfrm>
            <a:off x="6441980" y="1381599"/>
            <a:ext cx="5059790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27013"/>
              </p:ext>
            </p:extLst>
          </p:nvPr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D9204-4802-6882-2A69-9DA4CB618242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2292" name="Picture 4" descr="Seahorse Fish Facts | Hippocampus - A-Z Animals">
            <a:extLst>
              <a:ext uri="{FF2B5EF4-FFF2-40B4-BE49-F238E27FC236}">
                <a16:creationId xmlns:a16="http://schemas.microsoft.com/office/drawing/2014/main" id="{49462BFD-B02F-BDA4-F15C-3E89C9E66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10078" b="5186"/>
          <a:stretch/>
        </p:blipFill>
        <p:spPr bwMode="auto">
          <a:xfrm>
            <a:off x="275771" y="1080230"/>
            <a:ext cx="4959245" cy="31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CAB644-A09B-72A8-1981-403081E87223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304174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2292" name="Picture 4" descr="Seahorse Fish Facts | Hippocampus - A-Z Animals">
            <a:extLst>
              <a:ext uri="{FF2B5EF4-FFF2-40B4-BE49-F238E27FC236}">
                <a16:creationId xmlns:a16="http://schemas.microsoft.com/office/drawing/2014/main" id="{49462BFD-B02F-BDA4-F15C-3E89C9E66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10078" b="5186"/>
          <a:stretch/>
        </p:blipFill>
        <p:spPr bwMode="auto">
          <a:xfrm>
            <a:off x="275771" y="1080230"/>
            <a:ext cx="4959245" cy="31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1B9631-EEE0-2615-C844-5210D3C7C03B}"/>
              </a:ext>
            </a:extLst>
          </p:cNvPr>
          <p:cNvSpPr/>
          <p:nvPr/>
        </p:nvSpPr>
        <p:spPr>
          <a:xfrm>
            <a:off x="2568818" y="4879892"/>
            <a:ext cx="2744614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BBB0A-B410-B639-7026-EA34A15D4774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3F5FD-2F51-98FD-872B-7075ED841C32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C3DA82-6651-7897-BD9F-CCA93246822C}"/>
              </a:ext>
            </a:extLst>
          </p:cNvPr>
          <p:cNvSpPr/>
          <p:nvPr/>
        </p:nvSpPr>
        <p:spPr>
          <a:xfrm>
            <a:off x="6629541" y="3983707"/>
            <a:ext cx="3640116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6852E-0DEA-54CE-79E3-37DE0CCA9E63}"/>
              </a:ext>
            </a:extLst>
          </p:cNvPr>
          <p:cNvSpPr txBox="1"/>
          <p:nvPr/>
        </p:nvSpPr>
        <p:spPr>
          <a:xfrm>
            <a:off x="851918" y="958604"/>
            <a:ext cx="10811541" cy="461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Think-Pair-Share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  <a:effectLst/>
              </a:rPr>
              <a:t>If so, what is its common name?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  <a:effectLst/>
              </a:rPr>
              <a:t>Where might you see this animal?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342940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D9204-4802-6882-2A69-9DA4CB618242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6386" name="Picture 2" descr="Mud Crab">
            <a:extLst>
              <a:ext uri="{FF2B5EF4-FFF2-40B4-BE49-F238E27FC236}">
                <a16:creationId xmlns:a16="http://schemas.microsoft.com/office/drawing/2014/main" id="{9C93485E-7DC8-B4C7-1C47-C34E244A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6" y="1265286"/>
            <a:ext cx="4281104" cy="29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2FE520-BDAF-DCE6-CAC1-C63F49DF8645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363514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6386" name="Picture 2" descr="Mud Crab">
            <a:extLst>
              <a:ext uri="{FF2B5EF4-FFF2-40B4-BE49-F238E27FC236}">
                <a16:creationId xmlns:a16="http://schemas.microsoft.com/office/drawing/2014/main" id="{9C93485E-7DC8-B4C7-1C47-C34E244A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6" y="1265286"/>
            <a:ext cx="4281104" cy="29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B23D9F9-C48C-DF1A-6919-4E5A5FF32DF3}"/>
              </a:ext>
            </a:extLst>
          </p:cNvPr>
          <p:cNvSpPr/>
          <p:nvPr/>
        </p:nvSpPr>
        <p:spPr>
          <a:xfrm>
            <a:off x="2367433" y="5694083"/>
            <a:ext cx="2945999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1E58A-E0D9-97B5-0F9C-500FE464621B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30B75-7EE6-5309-AFE8-8ECBF23FC36B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34C99E-FBB3-F38D-2406-749E07BF52AF}"/>
              </a:ext>
            </a:extLst>
          </p:cNvPr>
          <p:cNvSpPr/>
          <p:nvPr/>
        </p:nvSpPr>
        <p:spPr>
          <a:xfrm>
            <a:off x="6753668" y="4513483"/>
            <a:ext cx="3594405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823470-2BEF-8E6A-A258-5B697DE8578B}"/>
              </a:ext>
            </a:extLst>
          </p:cNvPr>
          <p:cNvSpPr/>
          <p:nvPr/>
        </p:nvSpPr>
        <p:spPr>
          <a:xfrm>
            <a:off x="6574312" y="2463018"/>
            <a:ext cx="3594405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D9204-4802-6882-2A69-9DA4CB618242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Phylum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8434" name="Picture 2" descr="1,200+ Porifera Stock Photos, Pictures &amp; Royalty-Free Images - iStock |  Sponge, Platyhelminthes, Jellyfish">
            <a:extLst>
              <a:ext uri="{FF2B5EF4-FFF2-40B4-BE49-F238E27FC236}">
                <a16:creationId xmlns:a16="http://schemas.microsoft.com/office/drawing/2014/main" id="{49949CF2-E6A1-E486-045E-68D7AB3C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2" y="1244439"/>
            <a:ext cx="4552405" cy="30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15FA7-610D-05B8-AC20-3E53190C97E1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3456676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B3C5A4-896E-B5B6-A6F0-A99479283BEA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Cnidaria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7F4BC-B99A-E942-A509-8F11E9502355}"/>
              </a:ext>
            </a:extLst>
          </p:cNvPr>
          <p:cNvSpPr txBox="1"/>
          <p:nvPr/>
        </p:nvSpPr>
        <p:spPr>
          <a:xfrm>
            <a:off x="2831489" y="4944964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Chordata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9AFD0-9F61-6CE3-06FA-56A25AD5719D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Arthropoda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8C989-6D45-B4AE-872F-9CA2BA40CF80}"/>
              </a:ext>
            </a:extLst>
          </p:cNvPr>
          <p:cNvSpPr txBox="1"/>
          <p:nvPr/>
        </p:nvSpPr>
        <p:spPr>
          <a:xfrm>
            <a:off x="392687" y="5777806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Porifera</a:t>
            </a:r>
          </a:p>
        </p:txBody>
      </p:sp>
      <p:pic>
        <p:nvPicPr>
          <p:cNvPr id="18434" name="Picture 2" descr="1,200+ Porifera Stock Photos, Pictures &amp; Royalty-Free Images - iStock |  Sponge, Platyhelminthes, Jellyfish">
            <a:extLst>
              <a:ext uri="{FF2B5EF4-FFF2-40B4-BE49-F238E27FC236}">
                <a16:creationId xmlns:a16="http://schemas.microsoft.com/office/drawing/2014/main" id="{49949CF2-E6A1-E486-045E-68D7AB3C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2" y="1244439"/>
            <a:ext cx="4552405" cy="30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944E29D-A35D-DDA2-6E33-2D8180B4C28B}"/>
              </a:ext>
            </a:extLst>
          </p:cNvPr>
          <p:cNvSpPr/>
          <p:nvPr/>
        </p:nvSpPr>
        <p:spPr>
          <a:xfrm>
            <a:off x="169732" y="5691985"/>
            <a:ext cx="2197702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8C044-766F-C235-02C5-951D10EF0292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BF9BB-0D4B-7625-43A3-5DCE9022A3FE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Phylum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B4E6BD-2A7A-1003-7231-CF77B3E71595}"/>
              </a:ext>
            </a:extLst>
          </p:cNvPr>
          <p:cNvSpPr/>
          <p:nvPr/>
        </p:nvSpPr>
        <p:spPr>
          <a:xfrm>
            <a:off x="6644309" y="5587778"/>
            <a:ext cx="3625347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3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3658E-B2EE-5984-558A-6739CC2CE63C}"/>
              </a:ext>
            </a:extLst>
          </p:cNvPr>
          <p:cNvSpPr txBox="1"/>
          <p:nvPr/>
        </p:nvSpPr>
        <p:spPr>
          <a:xfrm>
            <a:off x="690229" y="114241"/>
            <a:ext cx="10811541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Common marine PHYLUM</a:t>
            </a:r>
            <a:endParaRPr lang="en-AU" sz="4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AU" sz="2000" dirty="0">
                <a:solidFill>
                  <a:schemeClr val="bg1"/>
                </a:solidFill>
              </a:rPr>
              <a:t>a</a:t>
            </a:r>
            <a:r>
              <a:rPr lang="en-AU" sz="2000" dirty="0">
                <a:solidFill>
                  <a:schemeClr val="bg1"/>
                </a:solidFill>
                <a:effectLst/>
              </a:rPr>
              <a:t>nd their Greek name meanings</a:t>
            </a:r>
            <a:endParaRPr lang="en-AU" dirty="0">
              <a:solidFill>
                <a:schemeClr val="bg1"/>
              </a:solidFill>
              <a:effectLst/>
            </a:endParaRPr>
          </a:p>
        </p:txBody>
      </p:sp>
      <p:pic>
        <p:nvPicPr>
          <p:cNvPr id="32770" name="Picture 2" descr="Antimicrobial peptide families reported from various phyla of marine... |  Download Scientific Diagram">
            <a:extLst>
              <a:ext uri="{FF2B5EF4-FFF2-40B4-BE49-F238E27FC236}">
                <a16:creationId xmlns:a16="http://schemas.microsoft.com/office/drawing/2014/main" id="{533F7C3E-8027-1CCB-BE7E-644F67D38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7" b="45185"/>
          <a:stretch/>
        </p:blipFill>
        <p:spPr bwMode="auto">
          <a:xfrm>
            <a:off x="0" y="1703264"/>
            <a:ext cx="12192000" cy="40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57C07-65C8-55C5-72EE-789B87A1B4B6}"/>
              </a:ext>
            </a:extLst>
          </p:cNvPr>
          <p:cNvSpPr txBox="1"/>
          <p:nvPr/>
        </p:nvSpPr>
        <p:spPr>
          <a:xfrm>
            <a:off x="243114" y="5829728"/>
            <a:ext cx="119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Pore-bearing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2D42E-51BE-98C8-8B5E-EE437FAFF10A}"/>
              </a:ext>
            </a:extLst>
          </p:cNvPr>
          <p:cNvSpPr txBox="1"/>
          <p:nvPr/>
        </p:nvSpPr>
        <p:spPr>
          <a:xfrm>
            <a:off x="2111828" y="5789652"/>
            <a:ext cx="119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stinging nettle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9F521-0AFB-063C-FEB1-8981985FD09C}"/>
              </a:ext>
            </a:extLst>
          </p:cNvPr>
          <p:cNvSpPr txBox="1"/>
          <p:nvPr/>
        </p:nvSpPr>
        <p:spPr>
          <a:xfrm>
            <a:off x="3614056" y="5789652"/>
            <a:ext cx="142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Small ring </a:t>
            </a:r>
            <a:r>
              <a:rPr lang="en-US" sz="1600" dirty="0">
                <a:solidFill>
                  <a:schemeClr val="bg1"/>
                </a:solidFill>
              </a:rPr>
              <a:t>(segmented worms)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C75F2-37EF-E7C1-1B0F-887AAD21BD7A}"/>
              </a:ext>
            </a:extLst>
          </p:cNvPr>
          <p:cNvSpPr txBox="1"/>
          <p:nvPr/>
        </p:nvSpPr>
        <p:spPr>
          <a:xfrm>
            <a:off x="5457369" y="5823637"/>
            <a:ext cx="142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Jointed legs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B5DC2-3AB5-B83F-9376-E64E9F660BA2}"/>
              </a:ext>
            </a:extLst>
          </p:cNvPr>
          <p:cNvSpPr txBox="1"/>
          <p:nvPr/>
        </p:nvSpPr>
        <p:spPr>
          <a:xfrm>
            <a:off x="7217228" y="5974317"/>
            <a:ext cx="142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54FD5-5313-C1A2-A262-40A3829B865C}"/>
              </a:ext>
            </a:extLst>
          </p:cNvPr>
          <p:cNvSpPr txBox="1"/>
          <p:nvPr/>
        </p:nvSpPr>
        <p:spPr>
          <a:xfrm>
            <a:off x="8730343" y="5974318"/>
            <a:ext cx="142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spiny skin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4C5DF-0747-AC28-8CE7-F2FC885BFC5C}"/>
              </a:ext>
            </a:extLst>
          </p:cNvPr>
          <p:cNvSpPr txBox="1"/>
          <p:nvPr/>
        </p:nvSpPr>
        <p:spPr>
          <a:xfrm>
            <a:off x="10305142" y="5823638"/>
            <a:ext cx="179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string (notochord)</a:t>
            </a:r>
          </a:p>
        </p:txBody>
      </p:sp>
    </p:spTree>
    <p:extLst>
      <p:ext uri="{BB962C8B-B14F-4D97-AF65-F5344CB8AC3E}">
        <p14:creationId xmlns:p14="http://schemas.microsoft.com/office/powerpoint/2010/main" val="103915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5210EB-F4C2-7BE4-024B-E568E65916AC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Many </a:t>
            </a:r>
            <a:r>
              <a:rPr lang="en-AU" sz="4000" i="1" u="sng" dirty="0">
                <a:solidFill>
                  <a:schemeClr val="bg1"/>
                </a:solidFill>
              </a:rPr>
              <a:t>Order</a:t>
            </a:r>
            <a:r>
              <a:rPr lang="en-AU" sz="4000" i="1" dirty="0">
                <a:solidFill>
                  <a:schemeClr val="bg1"/>
                </a:solidFill>
                <a:effectLst/>
              </a:rPr>
              <a:t> </a:t>
            </a:r>
            <a:r>
              <a:rPr lang="en-AU" sz="4000" dirty="0">
                <a:solidFill>
                  <a:schemeClr val="bg1"/>
                </a:solidFill>
                <a:effectLst/>
              </a:rPr>
              <a:t>names also have Greek or Latin roots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0E2925AE-2DB8-966A-A673-39919AEF3892}"/>
              </a:ext>
            </a:extLst>
          </p:cNvPr>
          <p:cNvSpPr/>
          <p:nvPr/>
        </p:nvSpPr>
        <p:spPr>
          <a:xfrm>
            <a:off x="2793998" y="4148598"/>
            <a:ext cx="972458" cy="66765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pic>
        <p:nvPicPr>
          <p:cNvPr id="11268" name="Picture 4" descr="Taxonomic rank - Wikipedia">
            <a:extLst>
              <a:ext uri="{FF2B5EF4-FFF2-40B4-BE49-F238E27FC236}">
                <a16:creationId xmlns:a16="http://schemas.microsoft.com/office/drawing/2014/main" id="{AD2E6CEB-CEC0-677E-0D04-D821DD3E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8" y="1163426"/>
            <a:ext cx="2134961" cy="54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7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Creature feature: Pteropod">
            <a:extLst>
              <a:ext uri="{FF2B5EF4-FFF2-40B4-BE49-F238E27FC236}">
                <a16:creationId xmlns:a16="http://schemas.microsoft.com/office/drawing/2014/main" id="{B76922EA-2D1D-7ABF-2CFF-E34493DB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8081" y="388829"/>
            <a:ext cx="3110473" cy="47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2C36AB-5222-75E2-D4B7-4BF0E0F7BCEB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Order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44CC1-F96A-69B1-A0F4-A058ECAF97E6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C927-FF34-AF46-9F24-AF0137C34216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16764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Creature feature: Pteropod">
            <a:extLst>
              <a:ext uri="{FF2B5EF4-FFF2-40B4-BE49-F238E27FC236}">
                <a16:creationId xmlns:a16="http://schemas.microsoft.com/office/drawing/2014/main" id="{B76922EA-2D1D-7ABF-2CFF-E34493DB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8081" y="388829"/>
            <a:ext cx="3110473" cy="47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F667CE3-1BAA-44E8-A955-D729C6702599}"/>
              </a:ext>
            </a:extLst>
          </p:cNvPr>
          <p:cNvSpPr/>
          <p:nvPr/>
        </p:nvSpPr>
        <p:spPr>
          <a:xfrm>
            <a:off x="82141" y="4912409"/>
            <a:ext cx="2945999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F894F-EFC8-DD10-10C4-E43A9D7A794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E2A5B-B346-91D6-D30F-8CCFE7339B89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5A6C0-7DD1-A2CF-5170-808974D0A792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5C1D6D-312F-EE6C-4166-98CFFAC38ADD}"/>
              </a:ext>
            </a:extLst>
          </p:cNvPr>
          <p:cNvSpPr/>
          <p:nvPr/>
        </p:nvSpPr>
        <p:spPr>
          <a:xfrm>
            <a:off x="6591096" y="1755059"/>
            <a:ext cx="3588420" cy="15987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1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27187-62F1-012A-B2EC-8A35E5D6972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C36AB-5222-75E2-D4B7-4BF0E0F7BCEB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Order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pic>
        <p:nvPicPr>
          <p:cNvPr id="23554" name="Picture 2" descr="Southern Rock Lobster | Fishing Tasmania">
            <a:extLst>
              <a:ext uri="{FF2B5EF4-FFF2-40B4-BE49-F238E27FC236}">
                <a16:creationId xmlns:a16="http://schemas.microsoft.com/office/drawing/2014/main" id="{CDC7258C-8191-87A1-9FF7-F642CC18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5" y="1042989"/>
            <a:ext cx="4841014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FB418-1462-7494-7EF0-3A2AEF9766C6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1988703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27187-62F1-012A-B2EC-8A35E5D6972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FDB5D9-9365-4F6D-BCC3-91697E85932D}"/>
              </a:ext>
            </a:extLst>
          </p:cNvPr>
          <p:cNvSpPr/>
          <p:nvPr/>
        </p:nvSpPr>
        <p:spPr>
          <a:xfrm>
            <a:off x="2289017" y="5739724"/>
            <a:ext cx="2945999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outhern Rock Lobster | Fishing Tasmania">
            <a:extLst>
              <a:ext uri="{FF2B5EF4-FFF2-40B4-BE49-F238E27FC236}">
                <a16:creationId xmlns:a16="http://schemas.microsoft.com/office/drawing/2014/main" id="{A62349BC-F373-6ED3-DEF7-93681EFC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5" y="1042989"/>
            <a:ext cx="4841014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08459-6E9B-C28E-9918-90AE2146F762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2A364-DA9F-DC64-3D64-8D037D41A264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6F6B58-FD1D-65A7-A262-89C4F0CD49A2}"/>
              </a:ext>
            </a:extLst>
          </p:cNvPr>
          <p:cNvSpPr/>
          <p:nvPr/>
        </p:nvSpPr>
        <p:spPr>
          <a:xfrm>
            <a:off x="6753668" y="2522770"/>
            <a:ext cx="3127751" cy="7132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D46EBE-D01E-F1FC-DCA6-CFBFADF2AA0A}"/>
              </a:ext>
            </a:extLst>
          </p:cNvPr>
          <p:cNvSpPr/>
          <p:nvPr/>
        </p:nvSpPr>
        <p:spPr>
          <a:xfrm>
            <a:off x="6753667" y="3584324"/>
            <a:ext cx="3127751" cy="7132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therback sea turtle | Reptipedia | Fandom">
            <a:extLst>
              <a:ext uri="{FF2B5EF4-FFF2-40B4-BE49-F238E27FC236}">
                <a16:creationId xmlns:a16="http://schemas.microsoft.com/office/drawing/2014/main" id="{B733AAD0-D1FD-532A-EC56-1A31822D6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032842-166F-65DF-9BE9-720A3172BCA3}"/>
              </a:ext>
            </a:extLst>
          </p:cNvPr>
          <p:cNvSpPr txBox="1"/>
          <p:nvPr/>
        </p:nvSpPr>
        <p:spPr>
          <a:xfrm>
            <a:off x="246742" y="5291119"/>
            <a:ext cx="5268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If so, w</a:t>
            </a:r>
            <a:r>
              <a:rPr lang="en-AU" dirty="0">
                <a:solidFill>
                  <a:schemeClr val="bg1"/>
                </a:solidFill>
                <a:effectLst/>
              </a:rPr>
              <a:t>hat is its common name?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Where </a:t>
            </a:r>
            <a:r>
              <a:rPr lang="en-AU" dirty="0">
                <a:solidFill>
                  <a:schemeClr val="bg1"/>
                </a:solidFill>
              </a:rPr>
              <a:t>might </a:t>
            </a:r>
            <a:r>
              <a:rPr lang="en-AU" dirty="0">
                <a:solidFill>
                  <a:schemeClr val="bg1"/>
                </a:solidFill>
                <a:effectLst/>
              </a:rPr>
              <a:t>you see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393968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27187-62F1-012A-B2EC-8A35E5D6972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C36AB-5222-75E2-D4B7-4BF0E0F7BCEB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Activity: Match the animal to the </a:t>
            </a:r>
            <a:r>
              <a:rPr lang="en-AU" sz="4000" u="sng" dirty="0">
                <a:solidFill>
                  <a:schemeClr val="bg1"/>
                </a:solidFill>
                <a:effectLst/>
              </a:rPr>
              <a:t>Order</a:t>
            </a:r>
            <a:r>
              <a:rPr lang="en-AU" sz="4000" dirty="0">
                <a:solidFill>
                  <a:schemeClr val="bg1"/>
                </a:solidFill>
                <a:effectLst/>
              </a:rPr>
              <a:t> name</a:t>
            </a:r>
          </a:p>
        </p:txBody>
      </p:sp>
      <p:pic>
        <p:nvPicPr>
          <p:cNvPr id="25602" name="Picture 2" descr="Grapsus grapsus - Wikipedia">
            <a:extLst>
              <a:ext uri="{FF2B5EF4-FFF2-40B4-BE49-F238E27FC236}">
                <a16:creationId xmlns:a16="http://schemas.microsoft.com/office/drawing/2014/main" id="{2D5D5B2E-7A1E-07A1-28B3-007EA00D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4" y="1176713"/>
            <a:ext cx="4616343" cy="30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FBBA9-44DA-6E86-130A-30DE14552687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</p:spTree>
    <p:extLst>
      <p:ext uri="{BB962C8B-B14F-4D97-AF65-F5344CB8AC3E}">
        <p14:creationId xmlns:p14="http://schemas.microsoft.com/office/powerpoint/2010/main" val="2426890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65C73-783F-F046-5E71-CBA7D02DC789}"/>
              </a:ext>
            </a:extLst>
          </p:cNvPr>
          <p:cNvGraphicFramePr>
            <a:graphicFrameLocks noGrp="1"/>
          </p:cNvGraphicFramePr>
          <p:nvPr/>
        </p:nvGraphicFramePr>
        <p:xfrm>
          <a:off x="5436401" y="1570136"/>
          <a:ext cx="5870228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084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765086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2598058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cnidos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stinging nettle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poda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foot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1419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deca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arthro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jointed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octo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eight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porus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pore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6532DD-7547-C0F0-1599-260E0461B36F}"/>
              </a:ext>
            </a:extLst>
          </p:cNvPr>
          <p:cNvSpPr txBox="1"/>
          <p:nvPr/>
        </p:nvSpPr>
        <p:spPr>
          <a:xfrm>
            <a:off x="401760" y="4961576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Pteropoda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27187-62F1-012A-B2EC-8A35E5D69724}"/>
              </a:ext>
            </a:extLst>
          </p:cNvPr>
          <p:cNvSpPr txBox="1"/>
          <p:nvPr/>
        </p:nvSpPr>
        <p:spPr>
          <a:xfrm>
            <a:off x="2568818" y="5776077"/>
            <a:ext cx="266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Decapoda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FDB5D9-9365-4F6D-BCC3-91697E85932D}"/>
              </a:ext>
            </a:extLst>
          </p:cNvPr>
          <p:cNvSpPr/>
          <p:nvPr/>
        </p:nvSpPr>
        <p:spPr>
          <a:xfrm>
            <a:off x="2289017" y="5739724"/>
            <a:ext cx="2945999" cy="8961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rapsus grapsus - Wikipedia">
            <a:extLst>
              <a:ext uri="{FF2B5EF4-FFF2-40B4-BE49-F238E27FC236}">
                <a16:creationId xmlns:a16="http://schemas.microsoft.com/office/drawing/2014/main" id="{025E4646-FD83-D817-BB8C-65C13878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4" y="1176713"/>
            <a:ext cx="4616343" cy="30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66F59-71D5-F28E-1CB9-7B8E26F22974}"/>
              </a:ext>
            </a:extLst>
          </p:cNvPr>
          <p:cNvSpPr txBox="1"/>
          <p:nvPr/>
        </p:nvSpPr>
        <p:spPr>
          <a:xfrm>
            <a:off x="690229" y="-5506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>
                    <a:lumMod val="85000"/>
                  </a:schemeClr>
                </a:solidFill>
                <a:effectLst/>
              </a:rPr>
              <a:t>Answer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66C87-A5BC-6094-D845-9B2558436FBA}"/>
              </a:ext>
            </a:extLst>
          </p:cNvPr>
          <p:cNvSpPr txBox="1"/>
          <p:nvPr/>
        </p:nvSpPr>
        <p:spPr>
          <a:xfrm>
            <a:off x="401760" y="4241299"/>
            <a:ext cx="63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Order names</a:t>
            </a:r>
            <a:r>
              <a:rPr lang="en-US" sz="2800" dirty="0">
                <a:solidFill>
                  <a:schemeClr val="bg1"/>
                </a:solidFill>
              </a:rPr>
              <a:t> (to choose from)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C36814-A20B-29B0-47EA-BF4798AF0355}"/>
              </a:ext>
            </a:extLst>
          </p:cNvPr>
          <p:cNvSpPr/>
          <p:nvPr/>
        </p:nvSpPr>
        <p:spPr>
          <a:xfrm>
            <a:off x="6753668" y="2522770"/>
            <a:ext cx="3127751" cy="7132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F1D972-09D4-9F2E-58B5-3714C5686C00}"/>
              </a:ext>
            </a:extLst>
          </p:cNvPr>
          <p:cNvSpPr/>
          <p:nvPr/>
        </p:nvSpPr>
        <p:spPr>
          <a:xfrm>
            <a:off x="6753667" y="3584324"/>
            <a:ext cx="3127751" cy="7132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83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6EE6A-5B9E-0C26-7716-682A3CC80BA7}"/>
              </a:ext>
            </a:extLst>
          </p:cNvPr>
          <p:cNvSpPr txBox="1"/>
          <p:nvPr/>
        </p:nvSpPr>
        <p:spPr>
          <a:xfrm>
            <a:off x="690229" y="69647"/>
            <a:ext cx="1081154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Field Guides and ID keys for Coral ID </a:t>
            </a:r>
          </a:p>
        </p:txBody>
      </p:sp>
      <p:pic>
        <p:nvPicPr>
          <p:cNvPr id="7" name="Picture 6" descr="A screenshot of a phone and a notebook&#10;&#10;Description automatically generated">
            <a:extLst>
              <a:ext uri="{FF2B5EF4-FFF2-40B4-BE49-F238E27FC236}">
                <a16:creationId xmlns:a16="http://schemas.microsoft.com/office/drawing/2014/main" id="{B7EA7DAE-CA83-B2FC-B8F8-7F26D78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00" r="33852"/>
          <a:stretch/>
        </p:blipFill>
        <p:spPr>
          <a:xfrm>
            <a:off x="1534884" y="1423067"/>
            <a:ext cx="9122229" cy="4306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13E293-92F4-94FE-53D3-749953BBA045}"/>
              </a:ext>
            </a:extLst>
          </p:cNvPr>
          <p:cNvSpPr txBox="1"/>
          <p:nvPr/>
        </p:nvSpPr>
        <p:spPr>
          <a:xfrm>
            <a:off x="6159275" y="5988387"/>
            <a:ext cx="4755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byoguides.com</a:t>
            </a:r>
            <a:r>
              <a:rPr lang="en-US" dirty="0">
                <a:solidFill>
                  <a:schemeClr val="bg1"/>
                </a:solidFill>
              </a:rPr>
              <a:t>/products/coral-finder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39135F-9CAF-1A0C-00A3-39ED99669BD8}"/>
              </a:ext>
            </a:extLst>
          </p:cNvPr>
          <p:cNvSpPr txBox="1"/>
          <p:nvPr/>
        </p:nvSpPr>
        <p:spPr>
          <a:xfrm>
            <a:off x="1059545" y="5988849"/>
            <a:ext cx="5492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www.coralsoftheworld.org</a:t>
            </a:r>
            <a:r>
              <a:rPr lang="en-US" dirty="0">
                <a:solidFill>
                  <a:schemeClr val="bg1"/>
                </a:solidFill>
              </a:rPr>
              <a:t>/page/home/</a:t>
            </a:r>
          </a:p>
        </p:txBody>
      </p:sp>
    </p:spTree>
    <p:extLst>
      <p:ext uri="{BB962C8B-B14F-4D97-AF65-F5344CB8AC3E}">
        <p14:creationId xmlns:p14="http://schemas.microsoft.com/office/powerpoint/2010/main" val="4234013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79DA5B-B8CC-944F-480F-D28E1DF4F048}"/>
              </a:ext>
            </a:extLst>
          </p:cNvPr>
          <p:cNvSpPr txBox="1"/>
          <p:nvPr/>
        </p:nvSpPr>
        <p:spPr>
          <a:xfrm>
            <a:off x="690229" y="417990"/>
            <a:ext cx="108115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effectLst/>
              </a:rPr>
              <a:t>Activity: Identify the following animals using the identification key on your worksheet (&amp; below)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D1FF59-7307-B45B-0149-12ED8069CEAC}"/>
              </a:ext>
            </a:extLst>
          </p:cNvPr>
          <p:cNvSpPr/>
          <p:nvPr/>
        </p:nvSpPr>
        <p:spPr>
          <a:xfrm>
            <a:off x="0" y="2365829"/>
            <a:ext cx="12192000" cy="4492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F5164575-A378-27C9-AE82-4AF6885A0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87" b="4088"/>
          <a:stretch/>
        </p:blipFill>
        <p:spPr>
          <a:xfrm>
            <a:off x="246040" y="2709838"/>
            <a:ext cx="11699920" cy="37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38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60FE3BB0-7FBB-59CC-6547-62AD749E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"/>
            <a:ext cx="10234003" cy="68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0193B5-6F82-E883-628D-268E9F866DA2}"/>
              </a:ext>
            </a:extLst>
          </p:cNvPr>
          <p:cNvSpPr txBox="1"/>
          <p:nvPr/>
        </p:nvSpPr>
        <p:spPr>
          <a:xfrm>
            <a:off x="10406743" y="2720786"/>
            <a:ext cx="2177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solitary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BD924-4389-E721-516B-60BECD68F330}"/>
              </a:ext>
            </a:extLst>
          </p:cNvPr>
          <p:cNvSpPr txBox="1"/>
          <p:nvPr/>
        </p:nvSpPr>
        <p:spPr>
          <a:xfrm>
            <a:off x="116114" y="6488668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Photograph: Neville Coleman; Corals of the World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07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1952550B-ECC8-4384-C04F-FFF17199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0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5EC8B0-7883-9C67-541B-958D4B7DA2FB}"/>
              </a:ext>
            </a:extLst>
          </p:cNvPr>
          <p:cNvSpPr txBox="1"/>
          <p:nvPr/>
        </p:nvSpPr>
        <p:spPr>
          <a:xfrm>
            <a:off x="203200" y="0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Photograph: Charlie </a:t>
            </a:r>
            <a:r>
              <a:rPr lang="en-AU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Veron</a:t>
            </a:r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Corals of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73ACB-A008-EC22-F05A-B7E478E21D65}"/>
              </a:ext>
            </a:extLst>
          </p:cNvPr>
          <p:cNvSpPr txBox="1"/>
          <p:nvPr/>
        </p:nvSpPr>
        <p:spPr>
          <a:xfrm>
            <a:off x="10290628" y="2436807"/>
            <a:ext cx="1799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Helmet shaped</a:t>
            </a:r>
          </a:p>
        </p:txBody>
      </p:sp>
    </p:spTree>
    <p:extLst>
      <p:ext uri="{BB962C8B-B14F-4D97-AF65-F5344CB8AC3E}">
        <p14:creationId xmlns:p14="http://schemas.microsoft.com/office/powerpoint/2010/main" val="3963580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DED376AA-F77A-E19D-E749-B070EAD95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/>
          <a:stretch/>
        </p:blipFill>
        <p:spPr bwMode="auto">
          <a:xfrm>
            <a:off x="0" y="-897"/>
            <a:ext cx="10276114" cy="68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E6F3D7-EB5A-88E9-F802-0CE794FDFBD4}"/>
              </a:ext>
            </a:extLst>
          </p:cNvPr>
          <p:cNvSpPr txBox="1"/>
          <p:nvPr/>
        </p:nvSpPr>
        <p:spPr>
          <a:xfrm>
            <a:off x="4934857" y="6386286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Photograph: Charlie </a:t>
            </a:r>
            <a:r>
              <a:rPr lang="en-AU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Veron</a:t>
            </a:r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Corals of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3327D-C905-B553-C03C-07D519780958}"/>
              </a:ext>
            </a:extLst>
          </p:cNvPr>
          <p:cNvSpPr txBox="1"/>
          <p:nvPr/>
        </p:nvSpPr>
        <p:spPr>
          <a:xfrm>
            <a:off x="10276114" y="2886750"/>
            <a:ext cx="1799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Brain-like</a:t>
            </a:r>
          </a:p>
        </p:txBody>
      </p:sp>
    </p:spTree>
    <p:extLst>
      <p:ext uri="{BB962C8B-B14F-4D97-AF65-F5344CB8AC3E}">
        <p14:creationId xmlns:p14="http://schemas.microsoft.com/office/powerpoint/2010/main" val="3711104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EB391422-4035-8FA0-FBE5-667C6E8D8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99" t="52789" r="10266" b="28825"/>
          <a:stretch/>
        </p:blipFill>
        <p:spPr>
          <a:xfrm flipH="1">
            <a:off x="159657" y="29407"/>
            <a:ext cx="10218057" cy="6799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0E265-0B27-8323-5CE4-1E22B326903C}"/>
              </a:ext>
            </a:extLst>
          </p:cNvPr>
          <p:cNvSpPr txBox="1"/>
          <p:nvPr/>
        </p:nvSpPr>
        <p:spPr>
          <a:xfrm>
            <a:off x="2612571" y="6488668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Photograph: Charlie </a:t>
            </a:r>
            <a:r>
              <a:rPr lang="en-AU" b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Veron</a:t>
            </a:r>
            <a:r>
              <a:rPr lang="en-AU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Corals of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73D42-DD54-CA63-FE20-F532966C5B34}"/>
              </a:ext>
            </a:extLst>
          </p:cNvPr>
          <p:cNvSpPr txBox="1"/>
          <p:nvPr/>
        </p:nvSpPr>
        <p:spPr>
          <a:xfrm>
            <a:off x="8795660" y="2905095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Branching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A398D-1AA5-7E8D-FF02-3519E1912B20}"/>
              </a:ext>
            </a:extLst>
          </p:cNvPr>
          <p:cNvSpPr/>
          <p:nvPr/>
        </p:nvSpPr>
        <p:spPr>
          <a:xfrm>
            <a:off x="6821714" y="0"/>
            <a:ext cx="3193143" cy="100148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53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B3E09-2042-DDCB-0CCF-2BF9F7313188}"/>
              </a:ext>
            </a:extLst>
          </p:cNvPr>
          <p:cNvSpPr txBox="1"/>
          <p:nvPr/>
        </p:nvSpPr>
        <p:spPr>
          <a:xfrm>
            <a:off x="4380823" y="161895"/>
            <a:ext cx="5148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did you go? </a:t>
            </a:r>
          </a:p>
        </p:txBody>
      </p:sp>
      <p:pic>
        <p:nvPicPr>
          <p:cNvPr id="3" name="Picture 2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9AEF5253-006B-2117-F867-70F2A1161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4" t="72187" r="53134" b="4088"/>
          <a:stretch/>
        </p:blipFill>
        <p:spPr>
          <a:xfrm>
            <a:off x="793781" y="1319939"/>
            <a:ext cx="6607142" cy="512007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C7DA6C4-1AEF-38FA-7D6F-282C0868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5" y="1319940"/>
            <a:ext cx="1974457" cy="13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90F0EDA-000A-5353-37F1-7602C3366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/>
          <a:stretch/>
        </p:blipFill>
        <p:spPr bwMode="auto">
          <a:xfrm>
            <a:off x="9938640" y="2562103"/>
            <a:ext cx="1974457" cy="13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B8D220F-9423-8CFD-E5ED-F330565A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70" y="3771900"/>
            <a:ext cx="1974456" cy="13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F4720863-A32D-54AA-2A8B-17BAA2E24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99" t="52789" r="10266" b="28825"/>
          <a:stretch/>
        </p:blipFill>
        <p:spPr>
          <a:xfrm flipH="1">
            <a:off x="10005571" y="4890887"/>
            <a:ext cx="1840593" cy="12247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74A075-310E-AC02-8860-EDEAA55C7B68}"/>
              </a:ext>
            </a:extLst>
          </p:cNvPr>
          <p:cNvSpPr/>
          <p:nvPr/>
        </p:nvSpPr>
        <p:spPr>
          <a:xfrm>
            <a:off x="10816755" y="4545415"/>
            <a:ext cx="1034814" cy="514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F4105-3F8F-E954-ED59-2010D71D10EC}"/>
              </a:ext>
            </a:extLst>
          </p:cNvPr>
          <p:cNvSpPr txBox="1"/>
          <p:nvPr/>
        </p:nvSpPr>
        <p:spPr>
          <a:xfrm>
            <a:off x="7486651" y="2573551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Fungia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E168C-BFF2-B6DA-1F49-F089896C7AB3}"/>
              </a:ext>
            </a:extLst>
          </p:cNvPr>
          <p:cNvSpPr txBox="1"/>
          <p:nvPr/>
        </p:nvSpPr>
        <p:spPr>
          <a:xfrm>
            <a:off x="9951463" y="3840573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>
                <a:solidFill>
                  <a:schemeClr val="bg1"/>
                </a:solidFill>
              </a:rPr>
              <a:t>Platygyra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12A27-49B3-7576-FAAF-DEC87BE46127}"/>
              </a:ext>
            </a:extLst>
          </p:cNvPr>
          <p:cNvSpPr txBox="1"/>
          <p:nvPr/>
        </p:nvSpPr>
        <p:spPr>
          <a:xfrm>
            <a:off x="7546580" y="5106646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Porites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7F42F-2A35-9150-AF45-B85CB16DC8FE}"/>
              </a:ext>
            </a:extLst>
          </p:cNvPr>
          <p:cNvSpPr txBox="1"/>
          <p:nvPr/>
        </p:nvSpPr>
        <p:spPr>
          <a:xfrm>
            <a:off x="10802835" y="6091774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Acropora</a:t>
            </a:r>
          </a:p>
        </p:txBody>
      </p:sp>
    </p:spTree>
    <p:extLst>
      <p:ext uri="{BB962C8B-B14F-4D97-AF65-F5344CB8AC3E}">
        <p14:creationId xmlns:p14="http://schemas.microsoft.com/office/powerpoint/2010/main" val="1288984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oogle search&#10;&#10;Description automatically generated">
            <a:extLst>
              <a:ext uri="{FF2B5EF4-FFF2-40B4-BE49-F238E27FC236}">
                <a16:creationId xmlns:a16="http://schemas.microsoft.com/office/drawing/2014/main" id="{8A20819C-1D33-3C0D-1194-FA63191F1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85" y="3656627"/>
            <a:ext cx="3390772" cy="2841064"/>
          </a:xfrm>
          <a:prstGeom prst="rect">
            <a:avLst/>
          </a:prstGeom>
        </p:spPr>
      </p:pic>
      <p:pic>
        <p:nvPicPr>
          <p:cNvPr id="4" name="Picture 3" descr="A screenshot of a google search engine&#10;&#10;Description automatically generated">
            <a:extLst>
              <a:ext uri="{FF2B5EF4-FFF2-40B4-BE49-F238E27FC236}">
                <a16:creationId xmlns:a16="http://schemas.microsoft.com/office/drawing/2014/main" id="{9C9D25B6-57F5-7919-5A0D-0E355B353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403" y="1216510"/>
            <a:ext cx="6579271" cy="2075543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B59DF888-A537-C03F-DB08-D6D6E29D8CFF}"/>
              </a:ext>
            </a:extLst>
          </p:cNvPr>
          <p:cNvSpPr/>
          <p:nvPr/>
        </p:nvSpPr>
        <p:spPr>
          <a:xfrm>
            <a:off x="8672678" y="2579396"/>
            <a:ext cx="2451167" cy="59508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0" name="Picture 4" descr="How to Take a Photo While Recording Video with Google Camera « Android ::  Gadget Hacks">
            <a:extLst>
              <a:ext uri="{FF2B5EF4-FFF2-40B4-BE49-F238E27FC236}">
                <a16:creationId xmlns:a16="http://schemas.microsoft.com/office/drawing/2014/main" id="{6CD4CAAB-3855-EB3C-058B-538236DC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50" y="3683520"/>
            <a:ext cx="5865600" cy="27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C1304-7B87-CF84-178D-0357D41624AC}"/>
              </a:ext>
            </a:extLst>
          </p:cNvPr>
          <p:cNvSpPr txBox="1"/>
          <p:nvPr/>
        </p:nvSpPr>
        <p:spPr>
          <a:xfrm>
            <a:off x="1631503" y="1216510"/>
            <a:ext cx="68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92B19-34DC-71A5-AFFA-46F7545C4833}"/>
              </a:ext>
            </a:extLst>
          </p:cNvPr>
          <p:cNvSpPr txBox="1"/>
          <p:nvPr/>
        </p:nvSpPr>
        <p:spPr>
          <a:xfrm>
            <a:off x="658713" y="3494794"/>
            <a:ext cx="68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2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DD2BA-F872-309A-B6A0-7A7291682CF6}"/>
              </a:ext>
            </a:extLst>
          </p:cNvPr>
          <p:cNvSpPr txBox="1"/>
          <p:nvPr/>
        </p:nvSpPr>
        <p:spPr>
          <a:xfrm>
            <a:off x="5125867" y="3494794"/>
            <a:ext cx="68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3</a:t>
            </a:r>
            <a:r>
              <a:rPr lang="en-US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C45609-F57B-A000-1DA5-27C7641EFDB0}"/>
              </a:ext>
            </a:extLst>
          </p:cNvPr>
          <p:cNvSpPr/>
          <p:nvPr/>
        </p:nvSpPr>
        <p:spPr>
          <a:xfrm>
            <a:off x="8032303" y="2522270"/>
            <a:ext cx="538775" cy="7694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53EA7-2099-32D5-30DB-5DCB1186AB63}"/>
              </a:ext>
            </a:extLst>
          </p:cNvPr>
          <p:cNvSpPr txBox="1"/>
          <p:nvPr/>
        </p:nvSpPr>
        <p:spPr>
          <a:xfrm>
            <a:off x="658713" y="-78954"/>
            <a:ext cx="1132760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Use google images on your device to help ID</a:t>
            </a:r>
          </a:p>
        </p:txBody>
      </p:sp>
    </p:spTree>
    <p:extLst>
      <p:ext uri="{BB962C8B-B14F-4D97-AF65-F5344CB8AC3E}">
        <p14:creationId xmlns:p14="http://schemas.microsoft.com/office/powerpoint/2010/main" val="358170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DB29FBE5-4E72-9ED5-1E92-5E0182FA9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DABEA3-0EA3-1E20-4E8C-3463A593FC48}"/>
              </a:ext>
            </a:extLst>
          </p:cNvPr>
          <p:cNvSpPr txBox="1"/>
          <p:nvPr/>
        </p:nvSpPr>
        <p:spPr>
          <a:xfrm>
            <a:off x="246742" y="5291119"/>
            <a:ext cx="5268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If so, w</a:t>
            </a:r>
            <a:r>
              <a:rPr lang="en-AU" dirty="0">
                <a:solidFill>
                  <a:schemeClr val="bg1"/>
                </a:solidFill>
                <a:effectLst/>
              </a:rPr>
              <a:t>hat is its common name?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Where </a:t>
            </a:r>
            <a:r>
              <a:rPr lang="en-AU" dirty="0">
                <a:solidFill>
                  <a:schemeClr val="bg1"/>
                </a:solidFill>
              </a:rPr>
              <a:t>might </a:t>
            </a:r>
            <a:r>
              <a:rPr lang="en-AU" dirty="0">
                <a:solidFill>
                  <a:schemeClr val="bg1"/>
                </a:solidFill>
                <a:effectLst/>
              </a:rPr>
              <a:t>you see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706416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teropoda - Alexander Semenov">
            <a:extLst>
              <a:ext uri="{FF2B5EF4-FFF2-40B4-BE49-F238E27FC236}">
                <a16:creationId xmlns:a16="http://schemas.microsoft.com/office/drawing/2014/main" id="{06B83751-2CB0-8E6B-4FF6-ED4C7BDE5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12515" r="9713" b="19469"/>
          <a:stretch/>
        </p:blipFill>
        <p:spPr bwMode="auto">
          <a:xfrm rot="19325641">
            <a:off x="1581092" y="1693156"/>
            <a:ext cx="6285172" cy="34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50E32-4B6F-414F-0CCC-19A8F635E9F4}"/>
              </a:ext>
            </a:extLst>
          </p:cNvPr>
          <p:cNvSpPr txBox="1"/>
          <p:nvPr/>
        </p:nvSpPr>
        <p:spPr>
          <a:xfrm>
            <a:off x="761982" y="1074509"/>
            <a:ext cx="46083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and describe marine species, using field guides and identification keys.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lang="en-US" sz="28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‘11.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Pick a name”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8" name="Picture 7" descr="A close-up of a science project&#10;&#10;Description automatically generated">
            <a:extLst>
              <a:ext uri="{FF2B5EF4-FFF2-40B4-BE49-F238E27FC236}">
                <a16:creationId xmlns:a16="http://schemas.microsoft.com/office/drawing/2014/main" id="{C66C13C5-8E12-A515-45FE-55D41D46F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67" y="627350"/>
            <a:ext cx="4168155" cy="56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5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llard - eBird">
            <a:extLst>
              <a:ext uri="{FF2B5EF4-FFF2-40B4-BE49-F238E27FC236}">
                <a16:creationId xmlns:a16="http://schemas.microsoft.com/office/drawing/2014/main" id="{A005054D-A3C2-9A87-00EA-9F76731A3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C973B-4127-4499-07D9-4F37389D096E}"/>
              </a:ext>
            </a:extLst>
          </p:cNvPr>
          <p:cNvSpPr txBox="1"/>
          <p:nvPr/>
        </p:nvSpPr>
        <p:spPr>
          <a:xfrm>
            <a:off x="246742" y="5291119"/>
            <a:ext cx="5268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If so, w</a:t>
            </a:r>
            <a:r>
              <a:rPr lang="en-AU" dirty="0">
                <a:solidFill>
                  <a:schemeClr val="bg1"/>
                </a:solidFill>
                <a:effectLst/>
              </a:rPr>
              <a:t>hat is its common name?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Where </a:t>
            </a:r>
            <a:r>
              <a:rPr lang="en-AU" dirty="0">
                <a:solidFill>
                  <a:schemeClr val="bg1"/>
                </a:solidFill>
              </a:rPr>
              <a:t>might </a:t>
            </a:r>
            <a:r>
              <a:rPr lang="en-AU" dirty="0">
                <a:solidFill>
                  <a:schemeClr val="bg1"/>
                </a:solidFill>
                <a:effectLst/>
              </a:rPr>
              <a:t>you see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300190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st dangerous jellyfish - Box jellyfish | PetJellyfishUS">
            <a:extLst>
              <a:ext uri="{FF2B5EF4-FFF2-40B4-BE49-F238E27FC236}">
                <a16:creationId xmlns:a16="http://schemas.microsoft.com/office/drawing/2014/main" id="{DDDC2A72-52AC-54C2-BFAC-DE18A7A4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0"/>
            <a:ext cx="858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BC13C-45B9-4D81-C0BA-3F6F13E45FE6}"/>
              </a:ext>
            </a:extLst>
          </p:cNvPr>
          <p:cNvSpPr txBox="1"/>
          <p:nvPr/>
        </p:nvSpPr>
        <p:spPr>
          <a:xfrm>
            <a:off x="246742" y="5291119"/>
            <a:ext cx="5268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Do you recognise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If so, w</a:t>
            </a:r>
            <a:r>
              <a:rPr lang="en-AU" dirty="0">
                <a:solidFill>
                  <a:schemeClr val="bg1"/>
                </a:solidFill>
                <a:effectLst/>
              </a:rPr>
              <a:t>hat is its common name?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Where </a:t>
            </a:r>
            <a:r>
              <a:rPr lang="en-AU" dirty="0">
                <a:solidFill>
                  <a:schemeClr val="bg1"/>
                </a:solidFill>
              </a:rPr>
              <a:t>might </a:t>
            </a:r>
            <a:r>
              <a:rPr lang="en-AU" dirty="0">
                <a:solidFill>
                  <a:schemeClr val="bg1"/>
                </a:solidFill>
                <a:effectLst/>
              </a:rPr>
              <a:t>you see this animal?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ffectLst/>
              </a:rPr>
              <a:t>What do you already know about this animal? </a:t>
            </a:r>
          </a:p>
        </p:txBody>
      </p:sp>
    </p:spTree>
    <p:extLst>
      <p:ext uri="{BB962C8B-B14F-4D97-AF65-F5344CB8AC3E}">
        <p14:creationId xmlns:p14="http://schemas.microsoft.com/office/powerpoint/2010/main" val="64992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25AC4-E193-D506-371F-1E74FE40E5CD}"/>
              </a:ext>
            </a:extLst>
          </p:cNvPr>
          <p:cNvSpPr txBox="1"/>
          <p:nvPr/>
        </p:nvSpPr>
        <p:spPr>
          <a:xfrm>
            <a:off x="2768131" y="2090172"/>
            <a:ext cx="66557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effectLst/>
              </a:rPr>
              <a:t>Common names can change with location and cultural norms.</a:t>
            </a:r>
          </a:p>
          <a:p>
            <a:pPr algn="ctr"/>
            <a:endParaRPr lang="en-AU" sz="2800" dirty="0">
              <a:solidFill>
                <a:schemeClr val="bg1"/>
              </a:solidFill>
            </a:endParaRPr>
          </a:p>
          <a:p>
            <a:pPr algn="ctr"/>
            <a:r>
              <a:rPr lang="en-AU" sz="2800" dirty="0">
                <a:solidFill>
                  <a:schemeClr val="bg1"/>
                </a:solidFill>
                <a:effectLst/>
              </a:rPr>
              <a:t>The only sure way to know if you’re talkin</a:t>
            </a:r>
            <a:r>
              <a:rPr lang="en-AU" sz="2800" dirty="0">
                <a:solidFill>
                  <a:schemeClr val="bg1"/>
                </a:solidFill>
              </a:rPr>
              <a:t>g about the same species is to use the </a:t>
            </a:r>
          </a:p>
          <a:p>
            <a:pPr algn="ctr"/>
            <a:r>
              <a:rPr lang="en-AU" sz="2800" i="1" dirty="0">
                <a:solidFill>
                  <a:schemeClr val="bg1"/>
                </a:solidFill>
              </a:rPr>
              <a:t>Genus species </a:t>
            </a:r>
            <a:r>
              <a:rPr lang="en-AU" sz="2800" dirty="0">
                <a:solidFill>
                  <a:schemeClr val="bg1"/>
                </a:solidFill>
              </a:rPr>
              <a:t>(binomial) name.</a:t>
            </a:r>
            <a:endParaRPr lang="en-AU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79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5210EB-F4C2-7BE4-024B-E568E65916AC}"/>
              </a:ext>
            </a:extLst>
          </p:cNvPr>
          <p:cNvSpPr txBox="1"/>
          <p:nvPr/>
        </p:nvSpPr>
        <p:spPr>
          <a:xfrm>
            <a:off x="420915" y="69647"/>
            <a:ext cx="11080856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000" dirty="0">
                <a:solidFill>
                  <a:schemeClr val="bg1"/>
                </a:solidFill>
                <a:effectLst/>
              </a:rPr>
              <a:t>Many </a:t>
            </a:r>
            <a:r>
              <a:rPr lang="en-AU" sz="4000" i="1" dirty="0">
                <a:solidFill>
                  <a:schemeClr val="bg1"/>
                </a:solidFill>
                <a:effectLst/>
              </a:rPr>
              <a:t>Binomial </a:t>
            </a:r>
            <a:r>
              <a:rPr lang="en-AU" sz="4000" dirty="0">
                <a:solidFill>
                  <a:schemeClr val="bg1"/>
                </a:solidFill>
                <a:effectLst/>
              </a:rPr>
              <a:t>names have Greek or Latin roots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0E2925AE-2DB8-966A-A673-39919AEF3892}"/>
              </a:ext>
            </a:extLst>
          </p:cNvPr>
          <p:cNvSpPr/>
          <p:nvPr/>
        </p:nvSpPr>
        <p:spPr>
          <a:xfrm>
            <a:off x="2823026" y="5261428"/>
            <a:ext cx="972458" cy="66765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Taxonomic rank - Wikipedia">
            <a:extLst>
              <a:ext uri="{FF2B5EF4-FFF2-40B4-BE49-F238E27FC236}">
                <a16:creationId xmlns:a16="http://schemas.microsoft.com/office/drawing/2014/main" id="{AD2E6CEB-CEC0-677E-0D04-D821DD3E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8" y="1163426"/>
            <a:ext cx="2134961" cy="54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76412D-9D95-3D19-787D-89F721D8A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63718"/>
              </p:ext>
            </p:extLst>
          </p:nvPr>
        </p:nvGraphicFramePr>
        <p:xfrm>
          <a:off x="6844286" y="1570136"/>
          <a:ext cx="4491371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085">
                  <a:extLst>
                    <a:ext uri="{9D8B030D-6E8A-4147-A177-3AD203B41FA5}">
                      <a16:colId xmlns:a16="http://schemas.microsoft.com/office/drawing/2014/main" val="20064507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79711489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1266191078"/>
                    </a:ext>
                  </a:extLst>
                </a:gridCol>
              </a:tblGrid>
              <a:tr h="456958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Greek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dermo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skin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32625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ptera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wing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90446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chiro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hand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2418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nex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murder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7765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hexa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six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37012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melan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608860"/>
                  </a:ext>
                </a:extLst>
              </a:tr>
              <a:tr h="456958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Latin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anas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duck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31653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acantha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thorn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70540"/>
                  </a:ext>
                </a:extLst>
              </a:tr>
              <a:tr h="456958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ciliosa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fine hair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832791"/>
                  </a:ext>
                </a:extLst>
              </a:tr>
            </a:tbl>
          </a:graphicData>
        </a:graphic>
      </p:graphicFrame>
      <p:sp>
        <p:nvSpPr>
          <p:cNvPr id="4" name="Left Arrow 3">
            <a:extLst>
              <a:ext uri="{FF2B5EF4-FFF2-40B4-BE49-F238E27FC236}">
                <a16:creationId xmlns:a16="http://schemas.microsoft.com/office/drawing/2014/main" id="{242DBA9D-15BE-56ED-ACFB-ED755D183468}"/>
              </a:ext>
            </a:extLst>
          </p:cNvPr>
          <p:cNvSpPr/>
          <p:nvPr/>
        </p:nvSpPr>
        <p:spPr>
          <a:xfrm>
            <a:off x="3026624" y="5899747"/>
            <a:ext cx="972458" cy="66765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84284-224C-065F-8DF7-8E34EB5C146E}"/>
              </a:ext>
            </a:extLst>
          </p:cNvPr>
          <p:cNvSpPr txBox="1"/>
          <p:nvPr/>
        </p:nvSpPr>
        <p:spPr>
          <a:xfrm>
            <a:off x="4097055" y="5261428"/>
            <a:ext cx="2445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Binomial is the</a:t>
            </a:r>
            <a:r>
              <a:rPr lang="en-US" sz="2400" i="1" dirty="0">
                <a:solidFill>
                  <a:schemeClr val="bg1"/>
                </a:solidFill>
              </a:rPr>
              <a:t> Genus species </a:t>
            </a:r>
            <a:r>
              <a:rPr lang="en-US" sz="2400" dirty="0">
                <a:solidFill>
                  <a:schemeClr val="bg1"/>
                </a:solidFill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23820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1492DD-9AEE-1DEA-CF2F-DC1F60808739}"/>
              </a:ext>
            </a:extLst>
          </p:cNvPr>
          <p:cNvSpPr txBox="1"/>
          <p:nvPr/>
        </p:nvSpPr>
        <p:spPr>
          <a:xfrm>
            <a:off x="690229" y="0"/>
            <a:ext cx="10811541" cy="149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dirty="0">
                <a:solidFill>
                  <a:schemeClr val="bg1"/>
                </a:solidFill>
                <a:effectLst/>
              </a:rPr>
              <a:t>Activity: Think-Pair-Share </a:t>
            </a:r>
          </a:p>
          <a:p>
            <a:pPr algn="ctr">
              <a:lnSpc>
                <a:spcPct val="150000"/>
              </a:lnSpc>
            </a:pPr>
            <a:r>
              <a:rPr lang="en-AU" sz="3200" dirty="0">
                <a:solidFill>
                  <a:schemeClr val="bg1"/>
                </a:solidFill>
                <a:effectLst/>
              </a:rPr>
              <a:t>Match the animal to the binomial name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6E2C34-7122-90D1-F34F-381C1FDA1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67520"/>
              </p:ext>
            </p:extLst>
          </p:nvPr>
        </p:nvGraphicFramePr>
        <p:xfrm>
          <a:off x="6705599" y="1643538"/>
          <a:ext cx="4796171" cy="4502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6171">
                  <a:extLst>
                    <a:ext uri="{9D8B030D-6E8A-4147-A177-3AD203B41FA5}">
                      <a16:colId xmlns:a16="http://schemas.microsoft.com/office/drawing/2014/main" val="4192593476"/>
                    </a:ext>
                  </a:extLst>
                </a:gridCol>
              </a:tblGrid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Acanthaster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planci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468256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Dermochelys coriacea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162977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Chironex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36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fleckeri</a:t>
                      </a:r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276040"/>
                  </a:ext>
                </a:extLst>
              </a:tr>
              <a:tr h="1125511">
                <a:tc>
                  <a:txBody>
                    <a:bodyPr/>
                    <a:lstStyle/>
                    <a:p>
                      <a:pPr algn="ctr"/>
                      <a:r>
                        <a:rPr lang="en-AU" sz="36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Anas platyrhynchos</a:t>
                      </a:r>
                      <a:endParaRPr lang="en-US" sz="36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638924"/>
                  </a:ext>
                </a:extLst>
              </a:tr>
            </a:tbl>
          </a:graphicData>
        </a:graphic>
      </p:graphicFrame>
      <p:pic>
        <p:nvPicPr>
          <p:cNvPr id="9" name="Picture 2" descr="Leatherback sea turtle | Reptipedia | Fandom">
            <a:extLst>
              <a:ext uri="{FF2B5EF4-FFF2-40B4-BE49-F238E27FC236}">
                <a16:creationId xmlns:a16="http://schemas.microsoft.com/office/drawing/2014/main" id="{F942ADEE-6CD6-D33F-E328-85E889142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7643"/>
          <a:stretch/>
        </p:blipFill>
        <p:spPr bwMode="auto">
          <a:xfrm>
            <a:off x="348342" y="1643538"/>
            <a:ext cx="2988330" cy="1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hat you should know about the Crown-of-Thorns starfish - Ocean Gardener">
            <a:extLst>
              <a:ext uri="{FF2B5EF4-FFF2-40B4-BE49-F238E27FC236}">
                <a16:creationId xmlns:a16="http://schemas.microsoft.com/office/drawing/2014/main" id="{64914F5A-1586-2C75-91B4-6D32D5259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3714040" y="2222748"/>
            <a:ext cx="2797317" cy="15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llard - eBird">
            <a:extLst>
              <a:ext uri="{FF2B5EF4-FFF2-40B4-BE49-F238E27FC236}">
                <a16:creationId xmlns:a16="http://schemas.microsoft.com/office/drawing/2014/main" id="{7AD288A3-E372-37CD-A19A-2B5CD0F7C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48342" y="3902837"/>
            <a:ext cx="2988330" cy="1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ost dangerous jellyfish - Box jellyfish | PetJellyfishUS">
            <a:extLst>
              <a:ext uri="{FF2B5EF4-FFF2-40B4-BE49-F238E27FC236}">
                <a16:creationId xmlns:a16="http://schemas.microsoft.com/office/drawing/2014/main" id="{355B9D4A-DF4F-8005-E22C-6BBB795C1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3714041" y="4274198"/>
            <a:ext cx="2797317" cy="20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128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</TotalTime>
  <Words>1375</Words>
  <Application>Microsoft Macintosh PowerPoint</Application>
  <PresentationFormat>Widescreen</PresentationFormat>
  <Paragraphs>615</Paragraphs>
  <Slides>40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</vt:lpstr>
      <vt:lpstr>Arial Narrow</vt:lpstr>
      <vt:lpstr>Calibri</vt:lpstr>
      <vt:lpstr>Calibri Light</vt:lpstr>
      <vt:lpstr>Google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550</cp:revision>
  <dcterms:created xsi:type="dcterms:W3CDTF">2023-09-23T08:38:28Z</dcterms:created>
  <dcterms:modified xsi:type="dcterms:W3CDTF">2024-07-02T01:46:50Z</dcterms:modified>
</cp:coreProperties>
</file>