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6"/>
  </p:notesMasterIdLst>
  <p:sldIdLst>
    <p:sldId id="286" r:id="rId2"/>
    <p:sldId id="287" r:id="rId3"/>
    <p:sldId id="288" r:id="rId4"/>
    <p:sldId id="289" r:id="rId5"/>
    <p:sldId id="290" r:id="rId6"/>
    <p:sldId id="294" r:id="rId7"/>
    <p:sldId id="300" r:id="rId8"/>
    <p:sldId id="301" r:id="rId9"/>
    <p:sldId id="302" r:id="rId10"/>
    <p:sldId id="303" r:id="rId11"/>
    <p:sldId id="305" r:id="rId12"/>
    <p:sldId id="306" r:id="rId13"/>
    <p:sldId id="291" r:id="rId14"/>
    <p:sldId id="307" r:id="rId15"/>
    <p:sldId id="325" r:id="rId16"/>
    <p:sldId id="309" r:id="rId17"/>
    <p:sldId id="313" r:id="rId18"/>
    <p:sldId id="311" r:id="rId19"/>
    <p:sldId id="312" r:id="rId20"/>
    <p:sldId id="314" r:id="rId21"/>
    <p:sldId id="310" r:id="rId22"/>
    <p:sldId id="326" r:id="rId23"/>
    <p:sldId id="319" r:id="rId24"/>
    <p:sldId id="315" r:id="rId25"/>
    <p:sldId id="317" r:id="rId26"/>
    <p:sldId id="295" r:id="rId27"/>
    <p:sldId id="321" r:id="rId28"/>
    <p:sldId id="320" r:id="rId29"/>
    <p:sldId id="296" r:id="rId30"/>
    <p:sldId id="299" r:id="rId31"/>
    <p:sldId id="318" r:id="rId32"/>
    <p:sldId id="327" r:id="rId33"/>
    <p:sldId id="322" r:id="rId34"/>
    <p:sldId id="298" r:id="rId35"/>
    <p:sldId id="335" r:id="rId36"/>
    <p:sldId id="332" r:id="rId37"/>
    <p:sldId id="316" r:id="rId38"/>
    <p:sldId id="351" r:id="rId39"/>
    <p:sldId id="336" r:id="rId40"/>
    <p:sldId id="342" r:id="rId41"/>
    <p:sldId id="341" r:id="rId42"/>
    <p:sldId id="329" r:id="rId43"/>
    <p:sldId id="347" r:id="rId44"/>
    <p:sldId id="344" r:id="rId45"/>
    <p:sldId id="339" r:id="rId46"/>
    <p:sldId id="328" r:id="rId47"/>
    <p:sldId id="346" r:id="rId48"/>
    <p:sldId id="349" r:id="rId49"/>
    <p:sldId id="324" r:id="rId50"/>
    <p:sldId id="360" r:id="rId51"/>
    <p:sldId id="337" r:id="rId52"/>
    <p:sldId id="334" r:id="rId53"/>
    <p:sldId id="333" r:id="rId54"/>
    <p:sldId id="345" r:id="rId55"/>
    <p:sldId id="292" r:id="rId56"/>
    <p:sldId id="359" r:id="rId57"/>
    <p:sldId id="348" r:id="rId58"/>
    <p:sldId id="308" r:id="rId59"/>
    <p:sldId id="354" r:id="rId60"/>
    <p:sldId id="355" r:id="rId61"/>
    <p:sldId id="356" r:id="rId62"/>
    <p:sldId id="357" r:id="rId63"/>
    <p:sldId id="358" r:id="rId64"/>
    <p:sldId id="35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53"/>
    <p:restoredTop sz="90655"/>
  </p:normalViewPr>
  <p:slideViewPr>
    <p:cSldViewPr snapToGrid="0">
      <p:cViewPr varScale="1">
        <p:scale>
          <a:sx n="88" d="100"/>
          <a:sy n="88" d="100"/>
        </p:scale>
        <p:origin x="200"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7/2/24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coo.fieldofscience.com</a:t>
            </a:r>
            <a:r>
              <a:rPr lang="en-US" dirty="0"/>
              <a:t>/2014/10/the-mighty-</a:t>
            </a:r>
            <a:r>
              <a:rPr lang="en-US" dirty="0" err="1"/>
              <a:t>limpets.html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48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www.linkedin.com</a:t>
            </a:r>
            <a:r>
              <a:rPr lang="en-US" dirty="0"/>
              <a:t>/pulse/what-</a:t>
            </a:r>
            <a:r>
              <a:rPr lang="en-US" dirty="0" err="1"/>
              <a:t>macdonald</a:t>
            </a:r>
            <a:r>
              <a:rPr lang="en-US" dirty="0"/>
              <a:t>-can-teach-you-concurrency-parallelism-</a:t>
            </a:r>
            <a:r>
              <a:rPr lang="en-US" dirty="0" err="1"/>
              <a:t>alok</a:t>
            </a:r>
            <a:r>
              <a:rPr lang="en-US" dirty="0"/>
              <a:t>-</a:t>
            </a:r>
            <a:r>
              <a:rPr lang="en-US" dirty="0" err="1"/>
              <a:t>kumar</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3486304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skytruth.org</a:t>
            </a:r>
            <a:r>
              <a:rPr lang="en-US" dirty="0"/>
              <a:t>/2016/07/global-fishing-watch/</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139910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www.mdpi.com</a:t>
            </a:r>
            <a:r>
              <a:rPr lang="en-US" dirty="0"/>
              <a:t>/2075-1729/4/4/1026</a:t>
            </a:r>
          </a:p>
          <a:p>
            <a:r>
              <a:rPr lang="en-US" dirty="0"/>
              <a:t>Info: https://</a:t>
            </a:r>
            <a:r>
              <a:rPr lang="en-US" dirty="0" err="1"/>
              <a:t>www.qld.gov.au</a:t>
            </a:r>
            <a:r>
              <a:rPr lang="en-US" dirty="0"/>
              <a:t>/environment/coasts-waterways/marine-habitats/rocky-shore</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2074909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www.anbg.gov.au</a:t>
            </a:r>
            <a:r>
              <a:rPr lang="en-US" dirty="0"/>
              <a:t>/lichen/what-is-</a:t>
            </a:r>
            <a:r>
              <a:rPr lang="en-US" dirty="0" err="1"/>
              <a:t>lichen.html</a:t>
            </a:r>
            <a:endParaRPr lang="en-US" dirty="0"/>
          </a:p>
          <a:p>
            <a:r>
              <a:rPr lang="en-US" dirty="0"/>
              <a:t>Image (right): https://</a:t>
            </a:r>
            <a:r>
              <a:rPr lang="en-US" dirty="0" err="1"/>
              <a:t>www.desertusa.com</a:t>
            </a:r>
            <a:r>
              <a:rPr lang="en-US" dirty="0"/>
              <a:t>/rocks-minerals/</a:t>
            </a:r>
            <a:r>
              <a:rPr lang="en-US" dirty="0" err="1"/>
              <a:t>lichen.html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1632470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https://biol326.wordpress.com/2020/04/16/barnacles-who-turned-on-the-light/</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4224401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a:p>
            <a:r>
              <a:rPr lang="en-US" dirty="0"/>
              <a:t>Info: https://</a:t>
            </a:r>
            <a:r>
              <a:rPr lang="en-US" dirty="0" err="1"/>
              <a:t>australian.museum</a:t>
            </a:r>
            <a:r>
              <a:rPr lang="en-US" dirty="0"/>
              <a:t>/learn/animals/</a:t>
            </a:r>
            <a:r>
              <a:rPr lang="en-US" dirty="0" err="1"/>
              <a:t>molluscs</a:t>
            </a:r>
            <a:r>
              <a:rPr lang="en-US" dirty="0"/>
              <a:t>/little-blue-periwinkle/</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775820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www.dpi.nsw.gov.au</a:t>
            </a:r>
            <a:r>
              <a:rPr lang="en-US" dirty="0"/>
              <a:t>/fishing/marine-protected-areas/aquatic-reserves/long-reef-aquatic-reserve/meet-some-of-the-locals</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2183468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392684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www.sunshinecoast.qld.gov.au</a:t>
            </a:r>
            <a:r>
              <a:rPr lang="en-US" dirty="0"/>
              <a:t>/environment/education-resources-and-events/environment-resources-and-publications/coast-and-marine/rocky-shore-species-identification</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1049324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hakaimagazine.com</a:t>
            </a:r>
            <a:r>
              <a:rPr lang="en-US" dirty="0"/>
              <a:t>/news/how-tiny-limpets-do-the-heavy-lifting-of-climate-resilience/</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243740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www.smh.com.au</a:t>
            </a:r>
            <a:r>
              <a:rPr lang="en-US" dirty="0"/>
              <a:t>/entertainment/books/the-first-farmers-20110930-1l1gv.html</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3432028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www.dpi.nsw.gov.au</a:t>
            </a:r>
            <a:r>
              <a:rPr lang="en-US" dirty="0"/>
              <a:t>/fishing/marine-protected-areas/aquatic-reserves/long-reef-aquatic-reserve/meet-some-of-the-locals</a:t>
            </a:r>
          </a:p>
          <a:p>
            <a:r>
              <a:rPr lang="en-US" dirty="0"/>
              <a:t>Image: https://</a:t>
            </a:r>
            <a:r>
              <a:rPr lang="en-US" dirty="0" err="1"/>
              <a:t>www.flickr.com</a:t>
            </a:r>
            <a:r>
              <a:rPr lang="en-US" dirty="0"/>
              <a:t>/photos/</a:t>
            </a:r>
            <a:r>
              <a:rPr lang="en-US" dirty="0" err="1"/>
              <a:t>johnwturnbull</a:t>
            </a:r>
            <a:r>
              <a:rPr lang="en-US" dirty="0"/>
              <a:t>/19235485586</a:t>
            </a:r>
          </a:p>
          <a:p>
            <a:r>
              <a:rPr lang="en-US" dirty="0"/>
              <a:t>Image (bottom right): https://</a:t>
            </a:r>
            <a:r>
              <a:rPr lang="en-US" dirty="0" err="1"/>
              <a:t>www.projectnoah.org</a:t>
            </a:r>
            <a:r>
              <a:rPr lang="en-US" dirty="0"/>
              <a:t>/</a:t>
            </a:r>
            <a:r>
              <a:rPr lang="en-US" dirty="0" err="1"/>
              <a:t>spottings</a:t>
            </a:r>
            <a:r>
              <a:rPr lang="en-US" dirty="0"/>
              <a:t>/194851422</a:t>
            </a:r>
          </a:p>
          <a:p>
            <a:r>
              <a:rPr lang="en-US" dirty="0"/>
              <a:t>Info on prey: https://</a:t>
            </a:r>
            <a:r>
              <a:rPr lang="en-US" dirty="0" err="1"/>
              <a:t>www.int-res.com</a:t>
            </a:r>
            <a:r>
              <a:rPr lang="en-US" dirty="0"/>
              <a:t>/articles/</a:t>
            </a:r>
            <a:r>
              <a:rPr lang="en-US" dirty="0" err="1"/>
              <a:t>meps</a:t>
            </a:r>
            <a:r>
              <a:rPr lang="en-US" dirty="0"/>
              <a:t>/22/m022p041.pdf</a:t>
            </a:r>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2571628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1189417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Atlas of Living Australia - https://</a:t>
            </a:r>
            <a:r>
              <a:rPr lang="en-US" dirty="0" err="1"/>
              <a:t>bie.ala.org.au</a:t>
            </a:r>
            <a:r>
              <a:rPr lang="en-US" dirty="0"/>
              <a:t>/species/https://</a:t>
            </a:r>
            <a:r>
              <a:rPr lang="en-US" dirty="0" err="1"/>
              <a:t>biodiversity.org.au</a:t>
            </a:r>
            <a:r>
              <a:rPr lang="en-US" dirty="0"/>
              <a:t>/</a:t>
            </a:r>
            <a:r>
              <a:rPr lang="en-US" dirty="0" err="1"/>
              <a:t>afd</a:t>
            </a:r>
            <a:r>
              <a:rPr lang="en-US" dirty="0"/>
              <a:t>/taxa/8be06ae6-440b-4044-817e-7b8d06ec2817</a:t>
            </a:r>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2653933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www.marinelifeofmumbai.in</a:t>
            </a:r>
            <a:r>
              <a:rPr lang="en-US" dirty="0"/>
              <a:t>/photo/zoanthid/</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3604290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www.int-res.com</a:t>
            </a:r>
            <a:r>
              <a:rPr lang="en-US" dirty="0"/>
              <a:t>/articles/</a:t>
            </a:r>
            <a:r>
              <a:rPr lang="en-US" dirty="0" err="1"/>
              <a:t>meps</a:t>
            </a:r>
            <a:r>
              <a:rPr lang="en-US" dirty="0"/>
              <a:t>/22/m022p041.pdf</a:t>
            </a:r>
          </a:p>
          <a:p>
            <a:r>
              <a:rPr lang="en-US" dirty="0"/>
              <a:t>Info: https://</a:t>
            </a:r>
            <a:r>
              <a:rPr lang="en-US" dirty="0" err="1"/>
              <a:t>australian.museum</a:t>
            </a:r>
            <a:r>
              <a:rPr lang="en-US" dirty="0"/>
              <a:t>/learn/animals/crustaceans/rock-crab/</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230230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www.redland.qld.gov.au</a:t>
            </a:r>
            <a:r>
              <a:rPr lang="en-US" dirty="0"/>
              <a:t>/info/20254/</a:t>
            </a:r>
            <a:r>
              <a:rPr lang="en-US" dirty="0" err="1"/>
              <a:t>wildlife_species_and_conservation</a:t>
            </a:r>
            <a:r>
              <a:rPr lang="en-US" dirty="0"/>
              <a:t>/702/</a:t>
            </a:r>
            <a:r>
              <a:rPr lang="en-US" dirty="0" err="1"/>
              <a:t>sooty_oystercatcher</a:t>
            </a:r>
            <a:r>
              <a:rPr lang="en-US" dirty="0"/>
              <a:t>#:~:text=What%20does%20it%20look%20like,is%20not%20always%20the%20case.</a:t>
            </a:r>
          </a:p>
          <a:p>
            <a:r>
              <a:rPr lang="en-US" dirty="0"/>
              <a:t>Image (right): https://</a:t>
            </a:r>
            <a:r>
              <a:rPr lang="en-US" dirty="0" err="1"/>
              <a:t>en.wikipedia.org</a:t>
            </a:r>
            <a:r>
              <a:rPr lang="en-US" dirty="0"/>
              <a:t>/wiki/Oystercatcher</a:t>
            </a:r>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3939931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australian.museum</a:t>
            </a:r>
            <a:r>
              <a:rPr lang="en-US" dirty="0"/>
              <a:t>/learn/animals/fishes/yellowfin-bream-acanthopagrus-australis-owen-1853/</a:t>
            </a:r>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2427860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www.australiangeographic.com.au</a:t>
            </a:r>
            <a:r>
              <a:rPr lang="en-US" dirty="0"/>
              <a:t>/fact-file/fact-file-eastern-osprey-</a:t>
            </a:r>
            <a:r>
              <a:rPr lang="en-US" dirty="0" err="1"/>
              <a:t>pandion</a:t>
            </a:r>
            <a:r>
              <a:rPr lang="en-US" dirty="0"/>
              <a:t>-haliaetus-</a:t>
            </a:r>
            <a:r>
              <a:rPr lang="en-US" dirty="0" err="1"/>
              <a:t>cristatus</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43</a:t>
            </a:fld>
            <a:endParaRPr lang="en-US"/>
          </a:p>
        </p:txBody>
      </p:sp>
    </p:spTree>
    <p:extLst>
      <p:ext uri="{BB962C8B-B14F-4D97-AF65-F5344CB8AC3E}">
        <p14:creationId xmlns:p14="http://schemas.microsoft.com/office/powerpoint/2010/main" val="3826982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www.youtube.com</a:t>
            </a:r>
            <a:r>
              <a:rPr lang="en-US" dirty="0"/>
              <a:t>/</a:t>
            </a:r>
            <a:r>
              <a:rPr lang="en-US" dirty="0" err="1"/>
              <a:t>watch?v</a:t>
            </a:r>
            <a:r>
              <a:rPr lang="en-US" dirty="0"/>
              <a:t>=eMUdf8Js8JA</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351752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www.reactgroup.org</a:t>
            </a:r>
            <a:r>
              <a:rPr lang="en-US" dirty="0"/>
              <a:t>/toolbox/understand/bacteria/</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347315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www.australiangeographic.com.au</a:t>
            </a:r>
            <a:r>
              <a:rPr lang="en-US" dirty="0"/>
              <a:t>/topics/history-culture/2016/03/top-7-aboriginal-rock-art-sites/</a:t>
            </a:r>
          </a:p>
          <a:p>
            <a:r>
              <a:rPr lang="en-AU" b="0" i="0" dirty="0">
                <a:solidFill>
                  <a:srgbClr val="000000"/>
                </a:solidFill>
                <a:effectLst/>
                <a:latin typeface="nimbus-sans"/>
              </a:rPr>
              <a:t>Art work in </a:t>
            </a:r>
            <a:r>
              <a:rPr lang="en-AU" b="0" i="0" dirty="0" err="1">
                <a:solidFill>
                  <a:srgbClr val="000000"/>
                </a:solidFill>
                <a:effectLst/>
                <a:latin typeface="nimbus-sans"/>
              </a:rPr>
              <a:t>Quinkan</a:t>
            </a:r>
            <a:r>
              <a:rPr lang="en-AU" b="0" i="0" dirty="0">
                <a:solidFill>
                  <a:srgbClr val="000000"/>
                </a:solidFill>
                <a:effectLst/>
                <a:latin typeface="nimbus-sans"/>
              </a:rPr>
              <a:t> Country, Queensland, features dingoes, eels and humans. Image credit: Steven David Miller/</a:t>
            </a:r>
            <a:r>
              <a:rPr lang="en-AU" b="0" i="0" dirty="0" err="1">
                <a:solidFill>
                  <a:srgbClr val="000000"/>
                </a:solidFill>
                <a:effectLst/>
                <a:latin typeface="nimbus-sans"/>
              </a:rPr>
              <a:t>Auscape</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2666019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commons.wikimedia.org</a:t>
            </a:r>
            <a:r>
              <a:rPr lang="en-US" dirty="0"/>
              <a:t>/wiki/</a:t>
            </a:r>
            <a:r>
              <a:rPr lang="en-US" dirty="0" err="1"/>
              <a:t>File:Lug_Worm_at_Whitehaven_Beach.jpg</a:t>
            </a:r>
            <a:endParaRPr lang="en-US" dirty="0"/>
          </a:p>
          <a:p>
            <a:r>
              <a:rPr lang="en-US" dirty="0"/>
              <a:t>Images (left): https://</a:t>
            </a:r>
            <a:r>
              <a:rPr lang="en-US" dirty="0" err="1"/>
              <a:t>www.nhm.ac.uk</a:t>
            </a:r>
            <a:r>
              <a:rPr lang="en-US" dirty="0"/>
              <a:t>/discover/lugworm-poos-and-the-secrets-they-</a:t>
            </a:r>
            <a:r>
              <a:rPr lang="en-US" dirty="0" err="1"/>
              <a:t>hold.html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48</a:t>
            </a:fld>
            <a:endParaRPr lang="en-US"/>
          </a:p>
        </p:txBody>
      </p:sp>
    </p:spTree>
    <p:extLst>
      <p:ext uri="{BB962C8B-B14F-4D97-AF65-F5344CB8AC3E}">
        <p14:creationId xmlns:p14="http://schemas.microsoft.com/office/powerpoint/2010/main" val="2924236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www.anbg.gov.au</a:t>
            </a:r>
            <a:r>
              <a:rPr lang="en-US" dirty="0"/>
              <a:t>/lichen/what-is-</a:t>
            </a:r>
            <a:r>
              <a:rPr lang="en-US" dirty="0" err="1"/>
              <a:t>lichen.html</a:t>
            </a:r>
            <a:endParaRPr lang="en-US" dirty="0"/>
          </a:p>
          <a:p>
            <a:r>
              <a:rPr lang="en-US" dirty="0"/>
              <a:t>Image (right): https://</a:t>
            </a:r>
            <a:r>
              <a:rPr lang="en-US" dirty="0" err="1"/>
              <a:t>www.desertusa.com</a:t>
            </a:r>
            <a:r>
              <a:rPr lang="en-US" dirty="0"/>
              <a:t>/rocks-minerals/</a:t>
            </a:r>
            <a:r>
              <a:rPr lang="en-US" dirty="0" err="1"/>
              <a:t>lichen.html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790172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www.nationalgeographic.com</a:t>
            </a:r>
            <a:r>
              <a:rPr lang="en-US" dirty="0"/>
              <a:t>/animals/invertebrates/facts/hermit-crabs</a:t>
            </a:r>
          </a:p>
        </p:txBody>
      </p:sp>
      <p:sp>
        <p:nvSpPr>
          <p:cNvPr id="4" name="Slide Number Placeholder 3"/>
          <p:cNvSpPr>
            <a:spLocks noGrp="1"/>
          </p:cNvSpPr>
          <p:nvPr>
            <p:ph type="sldNum" sz="quarter" idx="5"/>
          </p:nvPr>
        </p:nvSpPr>
        <p:spPr/>
        <p:txBody>
          <a:bodyPr/>
          <a:lstStyle/>
          <a:p>
            <a:fld id="{1E9A60AA-0504-9D43-9C67-9C1121590EC0}" type="slidenum">
              <a:rPr lang="en-US" smtClean="0"/>
              <a:t>52</a:t>
            </a:fld>
            <a:endParaRPr lang="en-US"/>
          </a:p>
        </p:txBody>
      </p:sp>
    </p:spTree>
    <p:extLst>
      <p:ext uri="{BB962C8B-B14F-4D97-AF65-F5344CB8AC3E}">
        <p14:creationId xmlns:p14="http://schemas.microsoft.com/office/powerpoint/2010/main" val="2846203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birdaware.org</a:t>
            </a:r>
            <a:r>
              <a:rPr lang="en-US" dirty="0"/>
              <a:t>/</a:t>
            </a:r>
            <a:r>
              <a:rPr lang="en-US" dirty="0" err="1"/>
              <a:t>solent</a:t>
            </a:r>
            <a:r>
              <a:rPr lang="en-US" dirty="0"/>
              <a:t>/meet-the-birds/gulls/</a:t>
            </a:r>
          </a:p>
        </p:txBody>
      </p:sp>
      <p:sp>
        <p:nvSpPr>
          <p:cNvPr id="4" name="Slide Number Placeholder 3"/>
          <p:cNvSpPr>
            <a:spLocks noGrp="1"/>
          </p:cNvSpPr>
          <p:nvPr>
            <p:ph type="sldNum" sz="quarter" idx="5"/>
          </p:nvPr>
        </p:nvSpPr>
        <p:spPr/>
        <p:txBody>
          <a:bodyPr/>
          <a:lstStyle/>
          <a:p>
            <a:fld id="{1E9A60AA-0504-9D43-9C67-9C1121590EC0}" type="slidenum">
              <a:rPr lang="en-US" smtClean="0"/>
              <a:t>53</a:t>
            </a:fld>
            <a:endParaRPr lang="en-US"/>
          </a:p>
        </p:txBody>
      </p:sp>
    </p:spTree>
    <p:extLst>
      <p:ext uri="{BB962C8B-B14F-4D97-AF65-F5344CB8AC3E}">
        <p14:creationId xmlns:p14="http://schemas.microsoft.com/office/powerpoint/2010/main" val="57760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www.cairnspost.com.au</a:t>
            </a:r>
            <a:r>
              <a:rPr lang="en-US" dirty="0"/>
              <a:t>/subscribe/news/1/?</a:t>
            </a:r>
            <a:r>
              <a:rPr lang="en-US" dirty="0" err="1"/>
              <a:t>sourceCode</a:t>
            </a:r>
            <a:r>
              <a:rPr lang="en-US" dirty="0"/>
              <a:t>=CPWEB_WRE170_a_GGL&amp;dest=https%3A%2F%2Fwww.cairnspost.com.au%2Fnews%2Fqueensland%2Fbundaberg%2Fget-to-know-the-majestic-whitebellied-sea-eagle%2Fnews-story%2F4095aa75c33578191e670a60b46fb261&amp;memtype=</a:t>
            </a:r>
            <a:r>
              <a:rPr lang="en-US" dirty="0" err="1"/>
              <a:t>anonymous&amp;mode</a:t>
            </a:r>
            <a:r>
              <a:rPr lang="en-US" dirty="0"/>
              <a:t>=premium</a:t>
            </a:r>
          </a:p>
        </p:txBody>
      </p:sp>
      <p:sp>
        <p:nvSpPr>
          <p:cNvPr id="4" name="Slide Number Placeholder 3"/>
          <p:cNvSpPr>
            <a:spLocks noGrp="1"/>
          </p:cNvSpPr>
          <p:nvPr>
            <p:ph type="sldNum" sz="quarter" idx="5"/>
          </p:nvPr>
        </p:nvSpPr>
        <p:spPr/>
        <p:txBody>
          <a:bodyPr/>
          <a:lstStyle/>
          <a:p>
            <a:fld id="{1E9A60AA-0504-9D43-9C67-9C1121590EC0}" type="slidenum">
              <a:rPr lang="en-US" smtClean="0"/>
              <a:t>54</a:t>
            </a:fld>
            <a:endParaRPr lang="en-US"/>
          </a:p>
        </p:txBody>
      </p:sp>
    </p:spTree>
    <p:extLst>
      <p:ext uri="{BB962C8B-B14F-4D97-AF65-F5344CB8AC3E}">
        <p14:creationId xmlns:p14="http://schemas.microsoft.com/office/powerpoint/2010/main" val="2495555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alastairsscienceassignment.weebly.com</a:t>
            </a:r>
            <a:r>
              <a:rPr lang="en-US" dirty="0"/>
              <a:t>/habitats-and-</a:t>
            </a:r>
            <a:r>
              <a:rPr lang="en-US" dirty="0" err="1"/>
              <a:t>interactions.html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55</a:t>
            </a:fld>
            <a:endParaRPr lang="en-US"/>
          </a:p>
        </p:txBody>
      </p:sp>
    </p:spTree>
    <p:extLst>
      <p:ext uri="{BB962C8B-B14F-4D97-AF65-F5344CB8AC3E}">
        <p14:creationId xmlns:p14="http://schemas.microsoft.com/office/powerpoint/2010/main" val="1783725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(right): https://</a:t>
            </a:r>
            <a:r>
              <a:rPr lang="en-US" dirty="0" err="1"/>
              <a:t>www.researchgate.net</a:t>
            </a:r>
            <a:r>
              <a:rPr lang="en-US" dirty="0"/>
              <a:t>/figure/Simplified-representation-of-food-web-of-rocky-shore-habitat_fig3_324934608</a:t>
            </a:r>
          </a:p>
        </p:txBody>
      </p:sp>
      <p:sp>
        <p:nvSpPr>
          <p:cNvPr id="4" name="Slide Number Placeholder 3"/>
          <p:cNvSpPr>
            <a:spLocks noGrp="1"/>
          </p:cNvSpPr>
          <p:nvPr>
            <p:ph type="sldNum" sz="quarter" idx="5"/>
          </p:nvPr>
        </p:nvSpPr>
        <p:spPr/>
        <p:txBody>
          <a:bodyPr/>
          <a:lstStyle/>
          <a:p>
            <a:fld id="{1E9A60AA-0504-9D43-9C67-9C1121590EC0}" type="slidenum">
              <a:rPr lang="en-US" smtClean="0"/>
              <a:t>56</a:t>
            </a:fld>
            <a:endParaRPr lang="en-US"/>
          </a:p>
        </p:txBody>
      </p:sp>
    </p:spTree>
    <p:extLst>
      <p:ext uri="{BB962C8B-B14F-4D97-AF65-F5344CB8AC3E}">
        <p14:creationId xmlns:p14="http://schemas.microsoft.com/office/powerpoint/2010/main" val="2283964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Info: </a:t>
            </a:r>
            <a:r>
              <a:rPr lang="en-AU" b="1" i="0" dirty="0">
                <a:solidFill>
                  <a:schemeClr val="bg1"/>
                </a:solidFill>
                <a:effectLst/>
                <a:latin typeface="nimbus-sans"/>
              </a:rPr>
              <a:t>How Tiny Limpets Do the Heavy Lifting of Climate Resilience</a:t>
            </a:r>
          </a:p>
          <a:p>
            <a:r>
              <a:rPr lang="en-AU" dirty="0">
                <a:solidFill>
                  <a:schemeClr val="bg1"/>
                </a:solidFill>
              </a:rPr>
              <a:t>https://</a:t>
            </a:r>
            <a:r>
              <a:rPr lang="en-AU" dirty="0" err="1">
                <a:solidFill>
                  <a:schemeClr val="bg1"/>
                </a:solidFill>
              </a:rPr>
              <a:t>hakaimagazine.com</a:t>
            </a:r>
            <a:r>
              <a:rPr lang="en-AU" dirty="0">
                <a:solidFill>
                  <a:schemeClr val="bg1"/>
                </a:solidFill>
              </a:rPr>
              <a:t>/news/how-tiny-limpets-do-the-heavy-lifting-of-climate-resilience/</a:t>
            </a:r>
            <a:br>
              <a:rPr lang="en-AU" dirty="0">
                <a:solidFill>
                  <a:schemeClr val="bg1"/>
                </a:solidFill>
              </a:rPr>
            </a:b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58</a:t>
            </a:fld>
            <a:endParaRPr lang="en-US"/>
          </a:p>
        </p:txBody>
      </p:sp>
    </p:spTree>
    <p:extLst>
      <p:ext uri="{BB962C8B-B14F-4D97-AF65-F5344CB8AC3E}">
        <p14:creationId xmlns:p14="http://schemas.microsoft.com/office/powerpoint/2010/main" val="3228971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coo.fieldofscience.com</a:t>
            </a:r>
            <a:r>
              <a:rPr lang="en-US" dirty="0"/>
              <a:t>/2014/10/the-mighty-</a:t>
            </a:r>
            <a:r>
              <a:rPr lang="en-US" dirty="0" err="1"/>
              <a:t>limpets.html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27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discover.silversea.com</a:t>
            </a:r>
            <a:r>
              <a:rPr lang="en-US" dirty="0"/>
              <a:t>/destinations/</a:t>
            </a:r>
            <a:r>
              <a:rPr lang="en-US" dirty="0" err="1"/>
              <a:t>australia</a:t>
            </a:r>
            <a:r>
              <a:rPr lang="en-US" dirty="0"/>
              <a:t>-new-</a:t>
            </a:r>
            <a:r>
              <a:rPr lang="en-US" dirty="0" err="1"/>
              <a:t>zealand</a:t>
            </a:r>
            <a:r>
              <a:rPr lang="en-US" dirty="0"/>
              <a:t>/aboriginal-rock-art-in-the-</a:t>
            </a:r>
            <a:r>
              <a:rPr lang="en-US" dirty="0" err="1"/>
              <a:t>kimberley</a:t>
            </a:r>
            <a:r>
              <a:rPr lang="en-US" dirty="0"/>
              <a:t>-</a:t>
            </a:r>
            <a:r>
              <a:rPr lang="en-US" dirty="0" err="1"/>
              <a:t>australia</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190983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www.flickr.com</a:t>
            </a:r>
            <a:r>
              <a:rPr lang="en-US" dirty="0"/>
              <a:t>/photos/pats0n/3871802057</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1194047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ebird.org</a:t>
            </a:r>
            <a:r>
              <a:rPr lang="en-US" dirty="0"/>
              <a:t>/species/ausgan1</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75746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naturallysouthaustralia.com</a:t>
            </a:r>
            <a:r>
              <a:rPr lang="en-US" dirty="0"/>
              <a:t>/tag/</a:t>
            </a:r>
            <a:r>
              <a:rPr lang="en-US" dirty="0" err="1"/>
              <a:t>eurasian</a:t>
            </a:r>
            <a:r>
              <a:rPr lang="en-US" dirty="0"/>
              <a:t>-coot/</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2691807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www.theage.com.au</a:t>
            </a:r>
            <a:r>
              <a:rPr lang="en-US" dirty="0"/>
              <a:t>/national/</a:t>
            </a:r>
            <a:r>
              <a:rPr lang="en-US" dirty="0" err="1"/>
              <a:t>victoria</a:t>
            </a:r>
            <a:r>
              <a:rPr lang="en-US" dirty="0"/>
              <a:t>/staring-at-seagulls-might-protect-your-chips-but-it-won-t-stop-them-nesting-on-roofs-20200113-p53r45.html</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3517101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www.wandacraswellphotography.com</a:t>
            </a:r>
            <a:r>
              <a:rPr lang="en-US" dirty="0"/>
              <a:t>/blog/2019/12/21/</a:t>
            </a:r>
            <a:r>
              <a:rPr lang="en-US" dirty="0" err="1"/>
              <a:t>fraser</a:t>
            </a:r>
            <a:r>
              <a:rPr lang="en-US" dirty="0"/>
              <a:t>-island-</a:t>
            </a:r>
            <a:r>
              <a:rPr lang="en-US" dirty="0" err="1"/>
              <a:t>australia</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1251951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3.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jpeg"/></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CBEDBC-0C6C-30B9-B829-5031D6EBCBED}"/>
              </a:ext>
            </a:extLst>
          </p:cNvPr>
          <p:cNvSpPr txBox="1"/>
          <p:nvPr/>
        </p:nvSpPr>
        <p:spPr>
          <a:xfrm>
            <a:off x="563199" y="1074509"/>
            <a:ext cx="4234089"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Identify organisms in trophic levels in a food web based on the following terms: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roducers</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rimary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S</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econdary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endParaRPr lang="en-US" sz="2000" dirty="0">
              <a:solidFill>
                <a:schemeClr val="bg1"/>
              </a:solidFill>
              <a:latin typeface="Arial Narrow" panose="020B0604020202020204" pitchFamily="34" charset="0"/>
              <a:cs typeface="Arial Narrow" panose="020B0604020202020204" pitchFamily="34" charset="0"/>
            </a:endParaRPr>
          </a:p>
          <a:p>
            <a:pPr marL="800100" lvl="1" indent="-342900">
              <a:buFont typeface="Wingdings" pitchFamily="2" charset="2"/>
              <a:buChar char="ü"/>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Tertiary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D</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ecomposers</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br>
              <a:rPr lang="en-US" sz="2000" dirty="0">
                <a:solidFill>
                  <a:schemeClr val="bg1"/>
                </a:solidFill>
                <a:latin typeface="Arial Narrow" panose="020B0604020202020204" pitchFamily="34" charset="0"/>
                <a:cs typeface="Arial Narrow" panose="020B0604020202020204" pitchFamily="34" charset="0"/>
              </a:rPr>
            </a:br>
            <a:r>
              <a:rPr lang="en-US" sz="2000" i="1" dirty="0">
                <a:solidFill>
                  <a:schemeClr val="bg1"/>
                </a:solidFill>
                <a:latin typeface="Arial Narrow" panose="020B0604020202020204" pitchFamily="34" charset="0"/>
                <a:cs typeface="Arial Narrow" panose="020B0604020202020204" pitchFamily="34" charset="0"/>
              </a:rPr>
              <a:t>‘12.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Bring on the Buffet’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78850" name="Picture 2" descr="Catalogue of Organisms: The Mighty Limpets">
            <a:extLst>
              <a:ext uri="{FF2B5EF4-FFF2-40B4-BE49-F238E27FC236}">
                <a16:creationId xmlns:a16="http://schemas.microsoft.com/office/drawing/2014/main" id="{8A8D92E7-0166-7C14-B77C-8926B9CF078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96070" y="0"/>
            <a:ext cx="719593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19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raser Island, Australia — Wanda Craswell Photography">
            <a:extLst>
              <a:ext uri="{FF2B5EF4-FFF2-40B4-BE49-F238E27FC236}">
                <a16:creationId xmlns:a16="http://schemas.microsoft.com/office/drawing/2014/main" id="{8F703563-9C57-DC7A-0786-63841E0B7F6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A6FB2D-9898-379A-DE90-EC911D76497B}"/>
              </a:ext>
            </a:extLst>
          </p:cNvPr>
          <p:cNvSpPr txBox="1"/>
          <p:nvPr/>
        </p:nvSpPr>
        <p:spPr>
          <a:xfrm>
            <a:off x="250723" y="6312310"/>
            <a:ext cx="4395019" cy="369332"/>
          </a:xfrm>
          <a:prstGeom prst="rect">
            <a:avLst/>
          </a:prstGeom>
          <a:noFill/>
        </p:spPr>
        <p:txBody>
          <a:bodyPr wrap="square" rtlCol="0">
            <a:spAutoFit/>
          </a:bodyPr>
          <a:lstStyle/>
          <a:p>
            <a:r>
              <a:rPr lang="en-US" dirty="0"/>
              <a:t>Dingo on Fraser Island</a:t>
            </a:r>
          </a:p>
        </p:txBody>
      </p:sp>
    </p:spTree>
    <p:extLst>
      <p:ext uri="{BB962C8B-B14F-4D97-AF65-F5344CB8AC3E}">
        <p14:creationId xmlns:p14="http://schemas.microsoft.com/office/powerpoint/2010/main" val="1095890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hat macdonald Can Teach You About Concurrency and Parallelism">
            <a:extLst>
              <a:ext uri="{FF2B5EF4-FFF2-40B4-BE49-F238E27FC236}">
                <a16:creationId xmlns:a16="http://schemas.microsoft.com/office/drawing/2014/main" id="{52DD9145-C742-CC41-CD5C-60E33145E7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22759" y="954157"/>
            <a:ext cx="10849382" cy="5903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e Scandalous Hidden Meaning Behind McDonald's Golden Arches | Reader's  Digest">
            <a:extLst>
              <a:ext uri="{FF2B5EF4-FFF2-40B4-BE49-F238E27FC236}">
                <a16:creationId xmlns:a16="http://schemas.microsoft.com/office/drawing/2014/main" id="{19FEEEB7-F1A0-8C96-56DB-442479F5CA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296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pact Story: Global Fishing Watch – SkyTruth">
            <a:extLst>
              <a:ext uri="{FF2B5EF4-FFF2-40B4-BE49-F238E27FC236}">
                <a16:creationId xmlns:a16="http://schemas.microsoft.com/office/drawing/2014/main" id="{1A88F047-B3CF-4F70-FB31-2DD3CA2B04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12182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0F1367-BE6F-30EA-B88E-A0BE53E1E971}"/>
              </a:ext>
            </a:extLst>
          </p:cNvPr>
          <p:cNvSpPr txBox="1"/>
          <p:nvPr/>
        </p:nvSpPr>
        <p:spPr>
          <a:xfrm>
            <a:off x="210966" y="6378571"/>
            <a:ext cx="5659747" cy="369332"/>
          </a:xfrm>
          <a:prstGeom prst="rect">
            <a:avLst/>
          </a:prstGeom>
          <a:noFill/>
        </p:spPr>
        <p:txBody>
          <a:bodyPr wrap="square" rtlCol="0">
            <a:spAutoFit/>
          </a:bodyPr>
          <a:lstStyle/>
          <a:p>
            <a:r>
              <a:rPr lang="en-US" dirty="0">
                <a:solidFill>
                  <a:schemeClr val="bg1"/>
                </a:solidFill>
              </a:rPr>
              <a:t>Fishing boats around the world; Global Fishing Watch</a:t>
            </a:r>
          </a:p>
        </p:txBody>
      </p:sp>
    </p:spTree>
    <p:extLst>
      <p:ext uri="{BB962C8B-B14F-4D97-AF65-F5344CB8AC3E}">
        <p14:creationId xmlns:p14="http://schemas.microsoft.com/office/powerpoint/2010/main" val="3635045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835418" y="287519"/>
            <a:ext cx="10759697" cy="1384995"/>
          </a:xfrm>
          <a:prstGeom prst="rect">
            <a:avLst/>
          </a:prstGeom>
          <a:noFill/>
        </p:spPr>
        <p:txBody>
          <a:bodyPr wrap="square">
            <a:spAutoFit/>
          </a:bodyPr>
          <a:lstStyle/>
          <a:p>
            <a:pPr algn="ctr"/>
            <a:r>
              <a:rPr lang="en-US" sz="2800" dirty="0">
                <a:solidFill>
                  <a:schemeClr val="bg1"/>
                </a:solidFill>
              </a:rPr>
              <a:t>Classifying organisms into trophic levels is the first step towards understanding the circumstances that influence population dynamics and community structures. </a:t>
            </a:r>
          </a:p>
        </p:txBody>
      </p:sp>
      <p:sp>
        <p:nvSpPr>
          <p:cNvPr id="6" name="Rectangle 5">
            <a:extLst>
              <a:ext uri="{FF2B5EF4-FFF2-40B4-BE49-F238E27FC236}">
                <a16:creationId xmlns:a16="http://schemas.microsoft.com/office/drawing/2014/main" id="{E7B9EBC9-948A-4D97-70A9-95432BAA75DC}"/>
              </a:ext>
            </a:extLst>
          </p:cNvPr>
          <p:cNvSpPr/>
          <p:nvPr/>
        </p:nvSpPr>
        <p:spPr>
          <a:xfrm>
            <a:off x="0" y="1984458"/>
            <a:ext cx="12192000" cy="4873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diagram&#10;&#10;Description automatically generated">
            <a:extLst>
              <a:ext uri="{FF2B5EF4-FFF2-40B4-BE49-F238E27FC236}">
                <a16:creationId xmlns:a16="http://schemas.microsoft.com/office/drawing/2014/main" id="{2A547E91-85E3-2474-E7A6-1EB8190F72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05091" y="2271977"/>
            <a:ext cx="6420353" cy="4298504"/>
          </a:xfrm>
          <a:prstGeom prst="rect">
            <a:avLst/>
          </a:prstGeom>
        </p:spPr>
      </p:pic>
      <p:sp>
        <p:nvSpPr>
          <p:cNvPr id="8" name="TextBox 7">
            <a:extLst>
              <a:ext uri="{FF2B5EF4-FFF2-40B4-BE49-F238E27FC236}">
                <a16:creationId xmlns:a16="http://schemas.microsoft.com/office/drawing/2014/main" id="{0CABFF2F-B382-2D64-E21F-497F6130CBB1}"/>
              </a:ext>
            </a:extLst>
          </p:cNvPr>
          <p:cNvSpPr txBox="1"/>
          <p:nvPr/>
        </p:nvSpPr>
        <p:spPr>
          <a:xfrm>
            <a:off x="1411356" y="5744817"/>
            <a:ext cx="1696278" cy="369332"/>
          </a:xfrm>
          <a:prstGeom prst="rect">
            <a:avLst/>
          </a:prstGeom>
          <a:noFill/>
        </p:spPr>
        <p:txBody>
          <a:bodyPr wrap="square" rtlCol="0">
            <a:spAutoFit/>
          </a:bodyPr>
          <a:lstStyle/>
          <a:p>
            <a:r>
              <a:rPr lang="en-US" dirty="0"/>
              <a:t>1</a:t>
            </a:r>
            <a:r>
              <a:rPr lang="en-US" baseline="30000" dirty="0"/>
              <a:t>st</a:t>
            </a:r>
            <a:r>
              <a:rPr lang="en-US" dirty="0"/>
              <a:t> trophic level</a:t>
            </a:r>
          </a:p>
        </p:txBody>
      </p:sp>
      <p:sp>
        <p:nvSpPr>
          <p:cNvPr id="9" name="TextBox 8">
            <a:extLst>
              <a:ext uri="{FF2B5EF4-FFF2-40B4-BE49-F238E27FC236}">
                <a16:creationId xmlns:a16="http://schemas.microsoft.com/office/drawing/2014/main" id="{12D8881D-945C-1272-5482-D7754977A55A}"/>
              </a:ext>
            </a:extLst>
          </p:cNvPr>
          <p:cNvSpPr txBox="1"/>
          <p:nvPr/>
        </p:nvSpPr>
        <p:spPr>
          <a:xfrm>
            <a:off x="1921565" y="4631635"/>
            <a:ext cx="1696278" cy="369332"/>
          </a:xfrm>
          <a:prstGeom prst="rect">
            <a:avLst/>
          </a:prstGeom>
          <a:noFill/>
        </p:spPr>
        <p:txBody>
          <a:bodyPr wrap="square" rtlCol="0">
            <a:spAutoFit/>
          </a:bodyPr>
          <a:lstStyle/>
          <a:p>
            <a:r>
              <a:rPr lang="en-US" dirty="0"/>
              <a:t>2</a:t>
            </a:r>
            <a:r>
              <a:rPr lang="en-US" baseline="30000" dirty="0"/>
              <a:t>nd</a:t>
            </a:r>
            <a:r>
              <a:rPr lang="en-US" dirty="0"/>
              <a:t> trophic level</a:t>
            </a:r>
          </a:p>
        </p:txBody>
      </p:sp>
      <p:sp>
        <p:nvSpPr>
          <p:cNvPr id="10" name="TextBox 9">
            <a:extLst>
              <a:ext uri="{FF2B5EF4-FFF2-40B4-BE49-F238E27FC236}">
                <a16:creationId xmlns:a16="http://schemas.microsoft.com/office/drawing/2014/main" id="{FF3744BE-1D23-226C-E408-EB2D6A591431}"/>
              </a:ext>
            </a:extLst>
          </p:cNvPr>
          <p:cNvSpPr txBox="1"/>
          <p:nvPr/>
        </p:nvSpPr>
        <p:spPr>
          <a:xfrm>
            <a:off x="2259495" y="3643484"/>
            <a:ext cx="1696278" cy="369332"/>
          </a:xfrm>
          <a:prstGeom prst="rect">
            <a:avLst/>
          </a:prstGeom>
          <a:noFill/>
        </p:spPr>
        <p:txBody>
          <a:bodyPr wrap="square" rtlCol="0">
            <a:spAutoFit/>
          </a:bodyPr>
          <a:lstStyle/>
          <a:p>
            <a:r>
              <a:rPr lang="en-US" dirty="0"/>
              <a:t>3</a:t>
            </a:r>
            <a:r>
              <a:rPr lang="en-US" baseline="30000" dirty="0"/>
              <a:t>rd</a:t>
            </a:r>
            <a:r>
              <a:rPr lang="en-US" dirty="0"/>
              <a:t> trophic level</a:t>
            </a:r>
          </a:p>
        </p:txBody>
      </p:sp>
      <p:sp>
        <p:nvSpPr>
          <p:cNvPr id="11" name="TextBox 10">
            <a:extLst>
              <a:ext uri="{FF2B5EF4-FFF2-40B4-BE49-F238E27FC236}">
                <a16:creationId xmlns:a16="http://schemas.microsoft.com/office/drawing/2014/main" id="{7B077E84-E71E-3BDF-033C-CEA1FF0FB6EC}"/>
              </a:ext>
            </a:extLst>
          </p:cNvPr>
          <p:cNvSpPr txBox="1"/>
          <p:nvPr/>
        </p:nvSpPr>
        <p:spPr>
          <a:xfrm>
            <a:off x="2769704" y="2629305"/>
            <a:ext cx="1696278" cy="369332"/>
          </a:xfrm>
          <a:prstGeom prst="rect">
            <a:avLst/>
          </a:prstGeom>
          <a:noFill/>
        </p:spPr>
        <p:txBody>
          <a:bodyPr wrap="square" rtlCol="0">
            <a:spAutoFit/>
          </a:bodyPr>
          <a:lstStyle/>
          <a:p>
            <a:r>
              <a:rPr lang="en-US" dirty="0"/>
              <a:t>4</a:t>
            </a:r>
            <a:r>
              <a:rPr lang="en-US" baseline="30000" dirty="0"/>
              <a:t>th</a:t>
            </a:r>
            <a:r>
              <a:rPr lang="en-US" dirty="0"/>
              <a:t> trophic level</a:t>
            </a:r>
          </a:p>
        </p:txBody>
      </p:sp>
    </p:spTree>
    <p:extLst>
      <p:ext uri="{BB962C8B-B14F-4D97-AF65-F5344CB8AC3E}">
        <p14:creationId xmlns:p14="http://schemas.microsoft.com/office/powerpoint/2010/main" val="1251117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702631" y="566678"/>
            <a:ext cx="11091804" cy="5724644"/>
          </a:xfrm>
          <a:prstGeom prst="rect">
            <a:avLst/>
          </a:prstGeom>
          <a:noFill/>
        </p:spPr>
        <p:txBody>
          <a:bodyPr wrap="square">
            <a:spAutoFit/>
          </a:bodyPr>
          <a:lstStyle/>
          <a:p>
            <a:pPr algn="ctr"/>
            <a:r>
              <a:rPr lang="en-US" sz="4000" dirty="0">
                <a:solidFill>
                  <a:schemeClr val="bg1"/>
                </a:solidFill>
              </a:rPr>
              <a:t>Activity: </a:t>
            </a:r>
          </a:p>
          <a:p>
            <a:pPr algn="ctr"/>
            <a:endParaRPr lang="en-US" sz="2000" dirty="0">
              <a:solidFill>
                <a:schemeClr val="bg1"/>
              </a:solidFill>
            </a:endParaRPr>
          </a:p>
          <a:p>
            <a:pPr algn="ctr"/>
            <a:r>
              <a:rPr lang="en-US" sz="4800" dirty="0" err="1">
                <a:solidFill>
                  <a:schemeClr val="bg1"/>
                </a:solidFill>
              </a:rPr>
              <a:t>Categorise</a:t>
            </a:r>
            <a:r>
              <a:rPr lang="en-US" sz="4800" dirty="0">
                <a:solidFill>
                  <a:schemeClr val="bg1"/>
                </a:solidFill>
              </a:rPr>
              <a:t> </a:t>
            </a:r>
            <a:r>
              <a:rPr lang="en-US" sz="4000" dirty="0">
                <a:solidFill>
                  <a:schemeClr val="bg1"/>
                </a:solidFill>
              </a:rPr>
              <a:t>the following </a:t>
            </a:r>
            <a:r>
              <a:rPr lang="en-US" sz="4000" u="sng" dirty="0">
                <a:solidFill>
                  <a:schemeClr val="bg1"/>
                </a:solidFill>
              </a:rPr>
              <a:t>rocky shore </a:t>
            </a:r>
            <a:r>
              <a:rPr lang="en-US" sz="4000" dirty="0">
                <a:solidFill>
                  <a:schemeClr val="bg1"/>
                </a:solidFill>
              </a:rPr>
              <a:t>organisms into their trophic levels using the headings below:</a:t>
            </a:r>
          </a:p>
          <a:p>
            <a:pPr algn="ctr"/>
            <a:endParaRPr lang="en-US" dirty="0">
              <a:solidFill>
                <a:schemeClr val="bg1"/>
              </a:solidFill>
            </a:endParaRPr>
          </a:p>
          <a:p>
            <a:pPr marL="571500" indent="-571500">
              <a:buFont typeface="Arial" panose="020B0604020202020204" pitchFamily="34" charset="0"/>
              <a:buChar char="•"/>
            </a:pPr>
            <a:r>
              <a:rPr lang="en-US" sz="4000" dirty="0">
                <a:solidFill>
                  <a:schemeClr val="bg1"/>
                </a:solidFill>
              </a:rPr>
              <a:t>Producer </a:t>
            </a:r>
          </a:p>
          <a:p>
            <a:pPr marL="571500" indent="-571500">
              <a:buFont typeface="Arial" panose="020B0604020202020204" pitchFamily="34" charset="0"/>
              <a:buChar char="•"/>
            </a:pPr>
            <a:r>
              <a:rPr lang="en-US" sz="4000" dirty="0">
                <a:solidFill>
                  <a:schemeClr val="bg1"/>
                </a:solidFill>
              </a:rPr>
              <a:t>Primary consumer </a:t>
            </a:r>
          </a:p>
          <a:p>
            <a:pPr marL="571500" indent="-571500">
              <a:buFont typeface="Arial" panose="020B0604020202020204" pitchFamily="34" charset="0"/>
              <a:buChar char="•"/>
            </a:pPr>
            <a:r>
              <a:rPr lang="en-US" sz="4000" dirty="0">
                <a:solidFill>
                  <a:schemeClr val="bg1"/>
                </a:solidFill>
              </a:rPr>
              <a:t>Secondary consumer </a:t>
            </a:r>
          </a:p>
          <a:p>
            <a:pPr marL="571500" indent="-571500">
              <a:buFont typeface="Arial" panose="020B0604020202020204" pitchFamily="34" charset="0"/>
              <a:buChar char="•"/>
            </a:pPr>
            <a:r>
              <a:rPr lang="en-US" sz="4000" dirty="0">
                <a:solidFill>
                  <a:schemeClr val="bg1"/>
                </a:solidFill>
              </a:rPr>
              <a:t>Tertiary consumer </a:t>
            </a:r>
          </a:p>
          <a:p>
            <a:pPr marL="571500" indent="-571500">
              <a:buFont typeface="Arial" panose="020B0604020202020204" pitchFamily="34" charset="0"/>
              <a:buChar char="•"/>
            </a:pPr>
            <a:r>
              <a:rPr lang="en-US" sz="4000" dirty="0">
                <a:solidFill>
                  <a:schemeClr val="bg1"/>
                </a:solidFill>
              </a:rPr>
              <a:t>Decomposer </a:t>
            </a:r>
          </a:p>
        </p:txBody>
      </p:sp>
    </p:spTree>
    <p:extLst>
      <p:ext uri="{BB962C8B-B14F-4D97-AF65-F5344CB8AC3E}">
        <p14:creationId xmlns:p14="http://schemas.microsoft.com/office/powerpoint/2010/main" val="1870280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716151" y="1627523"/>
            <a:ext cx="10759697" cy="4370427"/>
          </a:xfrm>
          <a:prstGeom prst="rect">
            <a:avLst/>
          </a:prstGeom>
          <a:noFill/>
        </p:spPr>
        <p:txBody>
          <a:bodyPr wrap="square">
            <a:spAutoFit/>
          </a:bodyPr>
          <a:lstStyle/>
          <a:p>
            <a:pPr algn="ctr"/>
            <a:r>
              <a:rPr lang="en-US" sz="2400" dirty="0">
                <a:solidFill>
                  <a:schemeClr val="bg1"/>
                </a:solidFill>
              </a:rPr>
              <a:t>Rocky shore</a:t>
            </a:r>
          </a:p>
          <a:p>
            <a:pPr algn="ctr"/>
            <a:endParaRPr lang="en-US" sz="2400" dirty="0">
              <a:solidFill>
                <a:schemeClr val="bg1"/>
              </a:solidFill>
            </a:endParaRPr>
          </a:p>
          <a:p>
            <a:pPr algn="ctr"/>
            <a:r>
              <a:rPr lang="en-US" sz="4000" dirty="0">
                <a:solidFill>
                  <a:schemeClr val="bg1"/>
                </a:solidFill>
              </a:rPr>
              <a:t>Primary </a:t>
            </a:r>
          </a:p>
          <a:p>
            <a:pPr algn="ctr"/>
            <a:r>
              <a:rPr lang="en-US" sz="7200" dirty="0">
                <a:solidFill>
                  <a:schemeClr val="bg1"/>
                </a:solidFill>
              </a:rPr>
              <a:t>Producers</a:t>
            </a:r>
          </a:p>
          <a:p>
            <a:pPr algn="ctr"/>
            <a:r>
              <a:rPr lang="en-US" dirty="0">
                <a:solidFill>
                  <a:schemeClr val="bg1"/>
                </a:solidFill>
              </a:rPr>
              <a:t>make food out of sunlight via photosynthesis</a:t>
            </a:r>
          </a:p>
          <a:p>
            <a:pPr algn="ctr"/>
            <a:endParaRPr lang="en-US" sz="7200" dirty="0">
              <a:solidFill>
                <a:schemeClr val="bg1"/>
              </a:solidFill>
            </a:endParaRPr>
          </a:p>
          <a:p>
            <a:pPr algn="ctr"/>
            <a:r>
              <a:rPr lang="en-US" sz="2800" dirty="0">
                <a:solidFill>
                  <a:schemeClr val="bg1"/>
                </a:solidFill>
              </a:rPr>
              <a:t>Examples…</a:t>
            </a:r>
          </a:p>
        </p:txBody>
      </p:sp>
      <p:pic>
        <p:nvPicPr>
          <p:cNvPr id="40962" name="Picture 2" descr="14,935,700+ Sunlight Stock Photos, Pictures &amp; Royalty-Free Images - iStock  | Sunshine background, Sun, Sunrise">
            <a:extLst>
              <a:ext uri="{FF2B5EF4-FFF2-40B4-BE49-F238E27FC236}">
                <a16:creationId xmlns:a16="http://schemas.microsoft.com/office/drawing/2014/main" id="{EE095190-262C-AE78-F6F4-BA506E1958A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2478861" cy="236551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Photosynthesis - YouTube">
            <a:extLst>
              <a:ext uri="{FF2B5EF4-FFF2-40B4-BE49-F238E27FC236}">
                <a16:creationId xmlns:a16="http://schemas.microsoft.com/office/drawing/2014/main" id="{A214BCBB-32FA-CEA9-724E-4404CDD9E43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97009" y="5173318"/>
            <a:ext cx="2994991" cy="16846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5702E5-AEA6-6C89-2BDA-F1010B5B597B}"/>
              </a:ext>
            </a:extLst>
          </p:cNvPr>
          <p:cNvSpPr txBox="1"/>
          <p:nvPr/>
        </p:nvSpPr>
        <p:spPr>
          <a:xfrm>
            <a:off x="10124661" y="6482042"/>
            <a:ext cx="2358887" cy="369332"/>
          </a:xfrm>
          <a:prstGeom prst="rect">
            <a:avLst/>
          </a:prstGeom>
          <a:noFill/>
        </p:spPr>
        <p:txBody>
          <a:bodyPr wrap="square" rtlCol="0">
            <a:spAutoFit/>
          </a:bodyPr>
          <a:lstStyle/>
          <a:p>
            <a:r>
              <a:rPr lang="en-US" dirty="0"/>
              <a:t>For photosynthesis</a:t>
            </a:r>
          </a:p>
        </p:txBody>
      </p:sp>
      <p:sp>
        <p:nvSpPr>
          <p:cNvPr id="5" name="Freeform 4">
            <a:extLst>
              <a:ext uri="{FF2B5EF4-FFF2-40B4-BE49-F238E27FC236}">
                <a16:creationId xmlns:a16="http://schemas.microsoft.com/office/drawing/2014/main" id="{F1713807-8ACA-A68A-B35B-6702A2899384}"/>
              </a:ext>
            </a:extLst>
          </p:cNvPr>
          <p:cNvSpPr/>
          <p:nvPr/>
        </p:nvSpPr>
        <p:spPr>
          <a:xfrm rot="778817">
            <a:off x="8309113" y="1712461"/>
            <a:ext cx="1775792" cy="2136896"/>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7960E67-E304-A63F-5E37-F6F0D07CD800}"/>
              </a:ext>
            </a:extLst>
          </p:cNvPr>
          <p:cNvSpPr txBox="1"/>
          <p:nvPr/>
        </p:nvSpPr>
        <p:spPr>
          <a:xfrm rot="1406586">
            <a:off x="9082878" y="677215"/>
            <a:ext cx="2877344" cy="1200329"/>
          </a:xfrm>
          <a:prstGeom prst="rect">
            <a:avLst/>
          </a:prstGeom>
          <a:noFill/>
        </p:spPr>
        <p:txBody>
          <a:bodyPr wrap="square" rtlCol="0">
            <a:spAutoFit/>
          </a:bodyPr>
          <a:lstStyle/>
          <a:p>
            <a:pPr algn="ctr"/>
            <a:r>
              <a:rPr lang="en-US" dirty="0">
                <a:solidFill>
                  <a:srgbClr val="FFFF00"/>
                </a:solidFill>
              </a:rPr>
              <a:t>Write this heading down </a:t>
            </a:r>
          </a:p>
          <a:p>
            <a:pPr algn="ctr"/>
            <a:r>
              <a:rPr lang="en-US" dirty="0">
                <a:solidFill>
                  <a:srgbClr val="FFFF00"/>
                </a:solidFill>
              </a:rPr>
              <a:t>(or find it on the worksheet) and be ready to list organisms under it</a:t>
            </a:r>
          </a:p>
        </p:txBody>
      </p:sp>
    </p:spTree>
    <p:extLst>
      <p:ext uri="{BB962C8B-B14F-4D97-AF65-F5344CB8AC3E}">
        <p14:creationId xmlns:p14="http://schemas.microsoft.com/office/powerpoint/2010/main" val="1644956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What is Phytoplankton? - Plankton For Health">
            <a:extLst>
              <a:ext uri="{FF2B5EF4-FFF2-40B4-BE49-F238E27FC236}">
                <a16:creationId xmlns:a16="http://schemas.microsoft.com/office/drawing/2014/main" id="{B284C4FE-34CE-2707-8552-FC566DD1866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60783"/>
            <a:ext cx="12176661" cy="58972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81ACEE-97BE-2754-1325-19AEC37FB436}"/>
              </a:ext>
            </a:extLst>
          </p:cNvPr>
          <p:cNvSpPr txBox="1"/>
          <p:nvPr/>
        </p:nvSpPr>
        <p:spPr>
          <a:xfrm>
            <a:off x="1259491" y="155426"/>
            <a:ext cx="10362666" cy="646331"/>
          </a:xfrm>
          <a:prstGeom prst="rect">
            <a:avLst/>
          </a:prstGeom>
          <a:noFill/>
        </p:spPr>
        <p:txBody>
          <a:bodyPr wrap="square">
            <a:spAutoFit/>
          </a:bodyPr>
          <a:lstStyle/>
          <a:p>
            <a:pPr algn="ctr"/>
            <a:r>
              <a:rPr lang="en-US" sz="3600" dirty="0">
                <a:solidFill>
                  <a:schemeClr val="bg1"/>
                </a:solidFill>
              </a:rPr>
              <a:t>microscopic phytoplankton</a:t>
            </a:r>
          </a:p>
        </p:txBody>
      </p:sp>
    </p:spTree>
    <p:extLst>
      <p:ext uri="{BB962C8B-B14F-4D97-AF65-F5344CB8AC3E}">
        <p14:creationId xmlns:p14="http://schemas.microsoft.com/office/powerpoint/2010/main" val="1411612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259491" y="261444"/>
            <a:ext cx="9407975" cy="646331"/>
          </a:xfrm>
          <a:prstGeom prst="rect">
            <a:avLst/>
          </a:prstGeom>
          <a:noFill/>
        </p:spPr>
        <p:txBody>
          <a:bodyPr wrap="square">
            <a:spAutoFit/>
          </a:bodyPr>
          <a:lstStyle/>
          <a:p>
            <a:pPr algn="ctr"/>
            <a:r>
              <a:rPr lang="en-US" sz="3600" dirty="0">
                <a:solidFill>
                  <a:schemeClr val="bg1"/>
                </a:solidFill>
              </a:rPr>
              <a:t>Green algae (seaweed)</a:t>
            </a:r>
          </a:p>
        </p:txBody>
      </p:sp>
      <p:pic>
        <p:nvPicPr>
          <p:cNvPr id="23554" name="Picture 2" descr="Seaweed.ie :: Ulva or Sea Lettuce">
            <a:extLst>
              <a:ext uri="{FF2B5EF4-FFF2-40B4-BE49-F238E27FC236}">
                <a16:creationId xmlns:a16="http://schemas.microsoft.com/office/drawing/2014/main" id="{C800FED0-2F87-96F1-BF55-1C597964856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289602"/>
            <a:ext cx="6626087" cy="55957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DA0DD6-0C7A-3D80-A963-1B8646393D08}"/>
              </a:ext>
            </a:extLst>
          </p:cNvPr>
          <p:cNvSpPr txBox="1"/>
          <p:nvPr/>
        </p:nvSpPr>
        <p:spPr>
          <a:xfrm>
            <a:off x="3961867" y="1415820"/>
            <a:ext cx="2943051" cy="369332"/>
          </a:xfrm>
          <a:prstGeom prst="rect">
            <a:avLst/>
          </a:prstGeom>
          <a:noFill/>
        </p:spPr>
        <p:txBody>
          <a:bodyPr wrap="square" rtlCol="0">
            <a:spAutoFit/>
          </a:bodyPr>
          <a:lstStyle/>
          <a:p>
            <a:r>
              <a:rPr lang="en-US" dirty="0">
                <a:solidFill>
                  <a:schemeClr val="bg1"/>
                </a:solidFill>
              </a:rPr>
              <a:t>Sea lettuce </a:t>
            </a:r>
            <a:r>
              <a:rPr lang="en-US" i="1" dirty="0">
                <a:solidFill>
                  <a:schemeClr val="bg1"/>
                </a:solidFill>
              </a:rPr>
              <a:t>(Ulva sp.)</a:t>
            </a:r>
            <a:endParaRPr lang="en-US" dirty="0">
              <a:solidFill>
                <a:schemeClr val="bg1"/>
              </a:solidFill>
            </a:endParaRPr>
          </a:p>
        </p:txBody>
      </p:sp>
      <p:pic>
        <p:nvPicPr>
          <p:cNvPr id="23560" name="Picture 8" descr="Unlocking the potential of green seaweeds: Study explores nutrients, active  substances">
            <a:extLst>
              <a:ext uri="{FF2B5EF4-FFF2-40B4-BE49-F238E27FC236}">
                <a16:creationId xmlns:a16="http://schemas.microsoft.com/office/drawing/2014/main" id="{E81218B3-7F59-92F7-17FC-D3216BB6DC7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26087" y="1289602"/>
            <a:ext cx="5565913" cy="55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2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259491" y="261444"/>
            <a:ext cx="9407975" cy="646331"/>
          </a:xfrm>
          <a:prstGeom prst="rect">
            <a:avLst/>
          </a:prstGeom>
          <a:noFill/>
        </p:spPr>
        <p:txBody>
          <a:bodyPr wrap="square">
            <a:spAutoFit/>
          </a:bodyPr>
          <a:lstStyle/>
          <a:p>
            <a:pPr algn="ctr"/>
            <a:r>
              <a:rPr lang="en-US" sz="3600" dirty="0">
                <a:solidFill>
                  <a:schemeClr val="bg1"/>
                </a:solidFill>
              </a:rPr>
              <a:t>Brown algae (seaweed)</a:t>
            </a:r>
          </a:p>
        </p:txBody>
      </p:sp>
      <p:pic>
        <p:nvPicPr>
          <p:cNvPr id="21506" name="Picture 2" descr="Padina gymnospora : Brown Alga | Atlas of Living Australia">
            <a:extLst>
              <a:ext uri="{FF2B5EF4-FFF2-40B4-BE49-F238E27FC236}">
                <a16:creationId xmlns:a16="http://schemas.microsoft.com/office/drawing/2014/main" id="{060EC12A-AEFB-7E6B-8562-2BFD21A6F1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77009"/>
            <a:ext cx="5247984" cy="528099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Peacocks Tail Padina pavonica – Nature Journeys">
            <a:extLst>
              <a:ext uri="{FF2B5EF4-FFF2-40B4-BE49-F238E27FC236}">
                <a16:creationId xmlns:a16="http://schemas.microsoft.com/office/drawing/2014/main" id="{63FD942B-0601-4452-476E-B1AA1B5CFDA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47985" y="1577008"/>
            <a:ext cx="6944016" cy="5280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2926FD-8DB8-40B2-F096-404631E65006}"/>
              </a:ext>
            </a:extLst>
          </p:cNvPr>
          <p:cNvSpPr txBox="1"/>
          <p:nvPr/>
        </p:nvSpPr>
        <p:spPr>
          <a:xfrm>
            <a:off x="4491952" y="1577007"/>
            <a:ext cx="2943051" cy="369332"/>
          </a:xfrm>
          <a:prstGeom prst="rect">
            <a:avLst/>
          </a:prstGeom>
          <a:noFill/>
        </p:spPr>
        <p:txBody>
          <a:bodyPr wrap="square" rtlCol="0">
            <a:spAutoFit/>
          </a:bodyPr>
          <a:lstStyle/>
          <a:p>
            <a:r>
              <a:rPr lang="en-US" dirty="0"/>
              <a:t>Peacocks Tail </a:t>
            </a:r>
            <a:r>
              <a:rPr lang="en-US" i="1" dirty="0"/>
              <a:t>(Padina sp.)</a:t>
            </a:r>
            <a:endParaRPr lang="en-US" dirty="0"/>
          </a:p>
        </p:txBody>
      </p:sp>
    </p:spTree>
    <p:extLst>
      <p:ext uri="{BB962C8B-B14F-4D97-AF65-F5344CB8AC3E}">
        <p14:creationId xmlns:p14="http://schemas.microsoft.com/office/powerpoint/2010/main" val="936045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683561" y="274696"/>
            <a:ext cx="9407975" cy="646331"/>
          </a:xfrm>
          <a:prstGeom prst="rect">
            <a:avLst/>
          </a:prstGeom>
          <a:noFill/>
        </p:spPr>
        <p:txBody>
          <a:bodyPr wrap="square">
            <a:spAutoFit/>
          </a:bodyPr>
          <a:lstStyle/>
          <a:p>
            <a:pPr algn="ctr"/>
            <a:r>
              <a:rPr lang="en-US" sz="3600" dirty="0">
                <a:solidFill>
                  <a:schemeClr val="bg1"/>
                </a:solidFill>
              </a:rPr>
              <a:t>Red algae (seaweed)</a:t>
            </a:r>
          </a:p>
        </p:txBody>
      </p:sp>
      <p:pic>
        <p:nvPicPr>
          <p:cNvPr id="21508" name="Picture 4">
            <a:extLst>
              <a:ext uri="{FF2B5EF4-FFF2-40B4-BE49-F238E27FC236}">
                <a16:creationId xmlns:a16="http://schemas.microsoft.com/office/drawing/2014/main" id="{B9A5F200-261E-DC20-4A45-360AB162663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258957"/>
            <a:ext cx="12192000" cy="5599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D17D70-A63B-FBAA-DED5-C52255DDF70F}"/>
              </a:ext>
            </a:extLst>
          </p:cNvPr>
          <p:cNvSpPr txBox="1"/>
          <p:nvPr/>
        </p:nvSpPr>
        <p:spPr>
          <a:xfrm>
            <a:off x="9932238" y="1258957"/>
            <a:ext cx="2053553" cy="369332"/>
          </a:xfrm>
          <a:prstGeom prst="rect">
            <a:avLst/>
          </a:prstGeom>
          <a:noFill/>
        </p:spPr>
        <p:txBody>
          <a:bodyPr wrap="square" rtlCol="0">
            <a:spAutoFit/>
          </a:bodyPr>
          <a:lstStyle/>
          <a:p>
            <a:r>
              <a:rPr lang="en-US" dirty="0"/>
              <a:t>red </a:t>
            </a:r>
            <a:r>
              <a:rPr lang="en-US" i="1" dirty="0"/>
              <a:t>coralline</a:t>
            </a:r>
            <a:r>
              <a:rPr lang="en-US" dirty="0"/>
              <a:t> algae</a:t>
            </a:r>
          </a:p>
        </p:txBody>
      </p:sp>
    </p:spTree>
    <p:extLst>
      <p:ext uri="{BB962C8B-B14F-4D97-AF65-F5344CB8AC3E}">
        <p14:creationId xmlns:p14="http://schemas.microsoft.com/office/powerpoint/2010/main" val="2409877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 Seafood Restaurants Around the World">
            <a:extLst>
              <a:ext uri="{FF2B5EF4-FFF2-40B4-BE49-F238E27FC236}">
                <a16:creationId xmlns:a16="http://schemas.microsoft.com/office/drawing/2014/main" id="{C92A9910-BFB8-7E2D-7321-A154A0EC8B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0E96E9-569D-E080-128C-6EE3B7ACD7EC}"/>
              </a:ext>
            </a:extLst>
          </p:cNvPr>
          <p:cNvSpPr txBox="1"/>
          <p:nvPr/>
        </p:nvSpPr>
        <p:spPr>
          <a:xfrm>
            <a:off x="2903624" y="209088"/>
            <a:ext cx="6098874" cy="923330"/>
          </a:xfrm>
          <a:prstGeom prst="rect">
            <a:avLst/>
          </a:prstGeom>
          <a:noFill/>
        </p:spPr>
        <p:txBody>
          <a:bodyPr wrap="square">
            <a:spAutoFit/>
          </a:bodyPr>
          <a:lstStyle/>
          <a:p>
            <a:pPr algn="ctr"/>
            <a:r>
              <a:rPr lang="en-US" sz="5400" dirty="0">
                <a:solidFill>
                  <a:schemeClr val="bg1"/>
                </a:solidFill>
              </a:rPr>
              <a:t>Feeling hungry? </a:t>
            </a:r>
          </a:p>
        </p:txBody>
      </p:sp>
    </p:spTree>
    <p:extLst>
      <p:ext uri="{BB962C8B-B14F-4D97-AF65-F5344CB8AC3E}">
        <p14:creationId xmlns:p14="http://schemas.microsoft.com/office/powerpoint/2010/main" val="1274869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F877-7B4A-FB46-0006-0918DB93A202}"/>
              </a:ext>
            </a:extLst>
          </p:cNvPr>
          <p:cNvSpPr txBox="1"/>
          <p:nvPr/>
        </p:nvSpPr>
        <p:spPr>
          <a:xfrm>
            <a:off x="8587407" y="1166842"/>
            <a:ext cx="3432313" cy="4339650"/>
          </a:xfrm>
          <a:prstGeom prst="rect">
            <a:avLst/>
          </a:prstGeom>
          <a:noFill/>
        </p:spPr>
        <p:txBody>
          <a:bodyPr wrap="square">
            <a:spAutoFit/>
          </a:bodyPr>
          <a:lstStyle/>
          <a:p>
            <a:pPr algn="ctr"/>
            <a:r>
              <a:rPr lang="en-US" sz="3600" dirty="0">
                <a:solidFill>
                  <a:schemeClr val="bg1"/>
                </a:solidFill>
              </a:rPr>
              <a:t>Cyanobacteria </a:t>
            </a:r>
          </a:p>
          <a:p>
            <a:pPr algn="ctr"/>
            <a:endParaRPr lang="en-US" sz="3600" dirty="0">
              <a:solidFill>
                <a:schemeClr val="bg1"/>
              </a:solidFill>
            </a:endParaRPr>
          </a:p>
          <a:p>
            <a:pPr algn="ctr"/>
            <a:r>
              <a:rPr lang="en-US" sz="3200" dirty="0">
                <a:solidFill>
                  <a:schemeClr val="bg1"/>
                </a:solidFill>
              </a:rPr>
              <a:t>aquatic bacteria that carry out photosynthesis</a:t>
            </a:r>
          </a:p>
          <a:p>
            <a:pPr algn="ctr"/>
            <a:endParaRPr lang="en-US" sz="3600" dirty="0">
              <a:solidFill>
                <a:schemeClr val="bg1"/>
              </a:solidFill>
            </a:endParaRPr>
          </a:p>
          <a:p>
            <a:pPr algn="ctr"/>
            <a:r>
              <a:rPr lang="en-US" sz="2400" dirty="0">
                <a:solidFill>
                  <a:schemeClr val="bg1"/>
                </a:solidFill>
              </a:rPr>
              <a:t>(sometimes referred to as blue-green algae but they are NOT algae)</a:t>
            </a:r>
          </a:p>
        </p:txBody>
      </p:sp>
      <p:pic>
        <p:nvPicPr>
          <p:cNvPr id="24580" name="Picture 4" descr="Life | Free Full-Text | Distribution and Ecology of Cyanobacteria in the  Rocky Littoral of an English Lake District Water Body, Devoke Water">
            <a:extLst>
              <a:ext uri="{FF2B5EF4-FFF2-40B4-BE49-F238E27FC236}">
                <a16:creationId xmlns:a16="http://schemas.microsoft.com/office/drawing/2014/main" id="{552BEB0E-7190-8637-C53D-71D82B92A54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848732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E24DFF-4B3D-0168-93A0-FFCD25615D6D}"/>
              </a:ext>
            </a:extLst>
          </p:cNvPr>
          <p:cNvSpPr txBox="1"/>
          <p:nvPr/>
        </p:nvSpPr>
        <p:spPr>
          <a:xfrm>
            <a:off x="172279" y="145775"/>
            <a:ext cx="2080591" cy="923330"/>
          </a:xfrm>
          <a:prstGeom prst="rect">
            <a:avLst/>
          </a:prstGeom>
          <a:noFill/>
        </p:spPr>
        <p:txBody>
          <a:bodyPr wrap="square" rtlCol="0">
            <a:spAutoFit/>
          </a:bodyPr>
          <a:lstStyle/>
          <a:p>
            <a:r>
              <a:rPr lang="en-US" dirty="0"/>
              <a:t>cyanobacteria seen as dark shadowy ‘black’ zones</a:t>
            </a:r>
          </a:p>
        </p:txBody>
      </p:sp>
    </p:spTree>
    <p:extLst>
      <p:ext uri="{BB962C8B-B14F-4D97-AF65-F5344CB8AC3E}">
        <p14:creationId xmlns:p14="http://schemas.microsoft.com/office/powerpoint/2010/main" val="1871175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F877-7B4A-FB46-0006-0918DB93A202}"/>
              </a:ext>
            </a:extLst>
          </p:cNvPr>
          <p:cNvSpPr txBox="1"/>
          <p:nvPr/>
        </p:nvSpPr>
        <p:spPr>
          <a:xfrm>
            <a:off x="1259491" y="199360"/>
            <a:ext cx="9407975" cy="646331"/>
          </a:xfrm>
          <a:prstGeom prst="rect">
            <a:avLst/>
          </a:prstGeom>
          <a:noFill/>
        </p:spPr>
        <p:txBody>
          <a:bodyPr wrap="square">
            <a:spAutoFit/>
          </a:bodyPr>
          <a:lstStyle/>
          <a:p>
            <a:pPr algn="ctr"/>
            <a:r>
              <a:rPr lang="en-US" sz="3600" dirty="0">
                <a:solidFill>
                  <a:schemeClr val="bg1"/>
                </a:solidFill>
              </a:rPr>
              <a:t>Lichens</a:t>
            </a:r>
          </a:p>
        </p:txBody>
      </p:sp>
      <p:pic>
        <p:nvPicPr>
          <p:cNvPr id="20484" name="Picture 4">
            <a:extLst>
              <a:ext uri="{FF2B5EF4-FFF2-40B4-BE49-F238E27FC236}">
                <a16:creationId xmlns:a16="http://schemas.microsoft.com/office/drawing/2014/main" id="{0A7CACF8-FC99-8306-3B5C-571098A843A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459287"/>
            <a:ext cx="4492488" cy="5398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3335AA-28D3-BAAD-6721-40D11A0B8C27}"/>
              </a:ext>
            </a:extLst>
          </p:cNvPr>
          <p:cNvSpPr txBox="1"/>
          <p:nvPr/>
        </p:nvSpPr>
        <p:spPr>
          <a:xfrm>
            <a:off x="1259491" y="845691"/>
            <a:ext cx="11065564" cy="369332"/>
          </a:xfrm>
          <a:prstGeom prst="rect">
            <a:avLst/>
          </a:prstGeom>
          <a:noFill/>
        </p:spPr>
        <p:txBody>
          <a:bodyPr wrap="square">
            <a:spAutoFit/>
          </a:bodyPr>
          <a:lstStyle/>
          <a:p>
            <a:r>
              <a:rPr lang="en-AU" b="0" i="0" dirty="0">
                <a:solidFill>
                  <a:schemeClr val="bg1"/>
                </a:solidFill>
                <a:effectLst/>
                <a:latin typeface="Arial" panose="020B0604020202020204" pitchFamily="34" charset="0"/>
              </a:rPr>
              <a:t>A lichen is not a single organism. Rather, it is a symbiosis between fungus and cyanobacteria.</a:t>
            </a:r>
            <a:endParaRPr lang="en-US" dirty="0">
              <a:solidFill>
                <a:schemeClr val="bg1"/>
              </a:solidFill>
            </a:endParaRPr>
          </a:p>
        </p:txBody>
      </p:sp>
      <p:pic>
        <p:nvPicPr>
          <p:cNvPr id="20488" name="Picture 8" descr="Lichen Crust on Desert Rocks - DesertUSA">
            <a:extLst>
              <a:ext uri="{FF2B5EF4-FFF2-40B4-BE49-F238E27FC236}">
                <a16:creationId xmlns:a16="http://schemas.microsoft.com/office/drawing/2014/main" id="{C4E3C04B-431B-41C5-1EE5-5124DB706A8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78016" y="1454353"/>
            <a:ext cx="7513983" cy="540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83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35421" y="2405631"/>
            <a:ext cx="10759697" cy="3293209"/>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Primary Consumers</a:t>
            </a:r>
          </a:p>
          <a:p>
            <a:pPr algn="ctr"/>
            <a:r>
              <a:rPr lang="en-US" sz="2800" dirty="0">
                <a:solidFill>
                  <a:schemeClr val="bg1"/>
                </a:solidFill>
              </a:rPr>
              <a:t>(eat the producers)</a:t>
            </a:r>
          </a:p>
          <a:p>
            <a:pPr algn="ct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Examples…</a:t>
            </a:r>
          </a:p>
        </p:txBody>
      </p:sp>
      <p:sp>
        <p:nvSpPr>
          <p:cNvPr id="3" name="Freeform 2">
            <a:extLst>
              <a:ext uri="{FF2B5EF4-FFF2-40B4-BE49-F238E27FC236}">
                <a16:creationId xmlns:a16="http://schemas.microsoft.com/office/drawing/2014/main" id="{679E8DB1-9203-3BD5-9EC4-D6D9C2892FE3}"/>
              </a:ext>
            </a:extLst>
          </p:cNvPr>
          <p:cNvSpPr/>
          <p:nvPr/>
        </p:nvSpPr>
        <p:spPr>
          <a:xfrm rot="20877022">
            <a:off x="9750661" y="1197599"/>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98C8FA3-D669-1E92-061A-F9BB06EBEBE9}"/>
              </a:ext>
            </a:extLst>
          </p:cNvPr>
          <p:cNvSpPr txBox="1"/>
          <p:nvPr/>
        </p:nvSpPr>
        <p:spPr>
          <a:xfrm rot="1406586">
            <a:off x="9752371" y="616869"/>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2259984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Zooplankton | Marine Microorganisms, Planktonic Organisms, Microscopic  Animals | Britannica">
            <a:extLst>
              <a:ext uri="{FF2B5EF4-FFF2-40B4-BE49-F238E27FC236}">
                <a16:creationId xmlns:a16="http://schemas.microsoft.com/office/drawing/2014/main" id="{E774880F-3328-1E59-6B25-ADF2124FB81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87464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473E933-F2FF-2F02-BF3A-0D5240281A68}"/>
              </a:ext>
            </a:extLst>
          </p:cNvPr>
          <p:cNvSpPr txBox="1"/>
          <p:nvPr/>
        </p:nvSpPr>
        <p:spPr>
          <a:xfrm>
            <a:off x="8945218" y="2085132"/>
            <a:ext cx="2902225" cy="2185214"/>
          </a:xfrm>
          <a:prstGeom prst="rect">
            <a:avLst/>
          </a:prstGeom>
          <a:noFill/>
        </p:spPr>
        <p:txBody>
          <a:bodyPr wrap="square">
            <a:spAutoFit/>
          </a:bodyPr>
          <a:lstStyle/>
          <a:p>
            <a:pPr algn="ctr"/>
            <a:r>
              <a:rPr lang="en-AU" sz="3600" i="1" dirty="0">
                <a:solidFill>
                  <a:schemeClr val="bg1"/>
                </a:solidFill>
              </a:rPr>
              <a:t>Zoo</a:t>
            </a:r>
            <a:r>
              <a:rPr lang="en-AU" sz="3600" dirty="0">
                <a:solidFill>
                  <a:schemeClr val="bg1"/>
                </a:solidFill>
              </a:rPr>
              <a:t>plankton </a:t>
            </a:r>
          </a:p>
          <a:p>
            <a:pPr algn="ctr"/>
            <a:endParaRPr lang="en-AU" sz="3600" dirty="0">
              <a:solidFill>
                <a:schemeClr val="bg1"/>
              </a:solidFill>
            </a:endParaRPr>
          </a:p>
          <a:p>
            <a:pPr algn="ctr"/>
            <a:r>
              <a:rPr lang="en-AU" sz="3200" dirty="0">
                <a:solidFill>
                  <a:schemeClr val="bg1"/>
                </a:solidFill>
              </a:rPr>
              <a:t>feed on </a:t>
            </a:r>
            <a:r>
              <a:rPr lang="en-AU" sz="3200" i="1" dirty="0">
                <a:solidFill>
                  <a:schemeClr val="bg1"/>
                </a:solidFill>
              </a:rPr>
              <a:t>phyto</a:t>
            </a:r>
            <a:r>
              <a:rPr lang="en-AU" sz="3200" dirty="0">
                <a:solidFill>
                  <a:schemeClr val="bg1"/>
                </a:solidFill>
              </a:rPr>
              <a:t>plankton</a:t>
            </a:r>
            <a:endParaRPr lang="en-US" sz="2800" dirty="0">
              <a:solidFill>
                <a:schemeClr val="bg1"/>
              </a:solidFill>
            </a:endParaRPr>
          </a:p>
        </p:txBody>
      </p:sp>
    </p:spTree>
    <p:extLst>
      <p:ext uri="{BB962C8B-B14F-4D97-AF65-F5344CB8AC3E}">
        <p14:creationId xmlns:p14="http://schemas.microsoft.com/office/powerpoint/2010/main" val="1219515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arnacles: who turned on the light? | BIOL 326: Experimental biology of  invertebrates">
            <a:extLst>
              <a:ext uri="{FF2B5EF4-FFF2-40B4-BE49-F238E27FC236}">
                <a16:creationId xmlns:a16="http://schemas.microsoft.com/office/drawing/2014/main" id="{A42D1BC3-A470-CDD3-4B4B-C74E1C1476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80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D9C522-8FB4-08E6-838B-8EEF8407F30B}"/>
              </a:ext>
            </a:extLst>
          </p:cNvPr>
          <p:cNvSpPr txBox="1"/>
          <p:nvPr/>
        </p:nvSpPr>
        <p:spPr>
          <a:xfrm>
            <a:off x="9583887" y="958698"/>
            <a:ext cx="2319130" cy="2677656"/>
          </a:xfrm>
          <a:prstGeom prst="rect">
            <a:avLst/>
          </a:prstGeom>
          <a:noFill/>
        </p:spPr>
        <p:txBody>
          <a:bodyPr wrap="square">
            <a:spAutoFit/>
          </a:bodyPr>
          <a:lstStyle/>
          <a:p>
            <a:pPr algn="ctr"/>
            <a:r>
              <a:rPr lang="en-AU" sz="3600" dirty="0">
                <a:solidFill>
                  <a:schemeClr val="bg1"/>
                </a:solidFill>
              </a:rPr>
              <a:t>Barnacles</a:t>
            </a:r>
          </a:p>
          <a:p>
            <a:pPr algn="ctr"/>
            <a:endParaRPr lang="en-AU" sz="3600" dirty="0">
              <a:solidFill>
                <a:schemeClr val="bg1"/>
              </a:solidFill>
            </a:endParaRPr>
          </a:p>
          <a:p>
            <a:pPr algn="ctr"/>
            <a:r>
              <a:rPr lang="en-AU" sz="3200" dirty="0">
                <a:solidFill>
                  <a:schemeClr val="bg1"/>
                </a:solidFill>
              </a:rPr>
              <a:t>Filter feed plankton (high tide)</a:t>
            </a:r>
            <a:endParaRPr lang="en-US" sz="2800" dirty="0">
              <a:solidFill>
                <a:schemeClr val="bg1"/>
              </a:solidFill>
            </a:endParaRPr>
          </a:p>
        </p:txBody>
      </p:sp>
      <p:pic>
        <p:nvPicPr>
          <p:cNvPr id="28678" name="Picture 6" descr="Chthamalus fragilis">
            <a:extLst>
              <a:ext uri="{FF2B5EF4-FFF2-40B4-BE49-F238E27FC236}">
                <a16:creationId xmlns:a16="http://schemas.microsoft.com/office/drawing/2014/main" id="{2987E58D-351E-3474-8CE8-11CB0F185A3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80525" y="4676479"/>
            <a:ext cx="2911475" cy="218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45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645B8B-22C2-598F-B409-373D50E9BEB2}"/>
              </a:ext>
            </a:extLst>
          </p:cNvPr>
          <p:cNvSpPr txBox="1"/>
          <p:nvPr/>
        </p:nvSpPr>
        <p:spPr>
          <a:xfrm>
            <a:off x="3988904" y="6136621"/>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t>
            </a:r>
            <a:r>
              <a:rPr lang="en-US" dirty="0" err="1">
                <a:solidFill>
                  <a:schemeClr val="bg1"/>
                </a:solidFill>
              </a:rPr>
              <a:t>dgmV-tyUek</a:t>
            </a:r>
            <a:endParaRPr lang="en-US" dirty="0">
              <a:solidFill>
                <a:schemeClr val="bg1"/>
              </a:solidFill>
            </a:endParaRPr>
          </a:p>
        </p:txBody>
      </p:sp>
      <p:pic>
        <p:nvPicPr>
          <p:cNvPr id="5" name="Picture 4" descr="A screenshot of a video&#10;&#10;Description automatically generated">
            <a:extLst>
              <a:ext uri="{FF2B5EF4-FFF2-40B4-BE49-F238E27FC236}">
                <a16:creationId xmlns:a16="http://schemas.microsoft.com/office/drawing/2014/main" id="{ECFA0BEC-790B-B672-3AC8-8AD025C4CA8D}"/>
              </a:ext>
            </a:extLst>
          </p:cNvPr>
          <p:cNvPicPr>
            <a:picLocks noChangeAspect="1"/>
          </p:cNvPicPr>
          <p:nvPr/>
        </p:nvPicPr>
        <p:blipFill>
          <a:blip r:embed="rId2"/>
          <a:stretch>
            <a:fillRect/>
          </a:stretch>
        </p:blipFill>
        <p:spPr>
          <a:xfrm>
            <a:off x="2312504" y="352047"/>
            <a:ext cx="7772400" cy="5604212"/>
          </a:xfrm>
          <a:prstGeom prst="rect">
            <a:avLst/>
          </a:prstGeom>
        </p:spPr>
      </p:pic>
    </p:spTree>
    <p:extLst>
      <p:ext uri="{BB962C8B-B14F-4D97-AF65-F5344CB8AC3E}">
        <p14:creationId xmlns:p14="http://schemas.microsoft.com/office/powerpoint/2010/main" val="1078834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4B018A7-D4ED-8D22-369D-D05B6571DE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362"/>
            <a:ext cx="9661013" cy="69007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36A012-CF81-B724-D7B2-4451071FFB70}"/>
              </a:ext>
            </a:extLst>
          </p:cNvPr>
          <p:cNvSpPr txBox="1"/>
          <p:nvPr/>
        </p:nvSpPr>
        <p:spPr>
          <a:xfrm>
            <a:off x="9780104" y="812923"/>
            <a:ext cx="2319130" cy="4524315"/>
          </a:xfrm>
          <a:prstGeom prst="rect">
            <a:avLst/>
          </a:prstGeom>
          <a:noFill/>
        </p:spPr>
        <p:txBody>
          <a:bodyPr wrap="square">
            <a:spAutoFit/>
          </a:bodyPr>
          <a:lstStyle/>
          <a:p>
            <a:pPr algn="ctr"/>
            <a:r>
              <a:rPr lang="en-US" sz="3600" dirty="0">
                <a:solidFill>
                  <a:schemeClr val="bg1"/>
                </a:solidFill>
              </a:rPr>
              <a:t>Blue Periwinkles</a:t>
            </a:r>
          </a:p>
          <a:p>
            <a:pPr algn="ctr"/>
            <a:endParaRPr lang="en-US" sz="3600" dirty="0">
              <a:solidFill>
                <a:schemeClr val="bg1"/>
              </a:solidFill>
            </a:endParaRPr>
          </a:p>
          <a:p>
            <a:pPr algn="ctr"/>
            <a:r>
              <a:rPr lang="en-AU" sz="3200" b="0" i="0" dirty="0">
                <a:solidFill>
                  <a:schemeClr val="bg1"/>
                </a:solidFill>
                <a:effectLst/>
                <a:latin typeface="apercu-pro"/>
              </a:rPr>
              <a:t>scrape algae and lichens with their strong radula </a:t>
            </a:r>
            <a:r>
              <a:rPr lang="en-AU" sz="2000" b="0" i="0" dirty="0">
                <a:solidFill>
                  <a:schemeClr val="bg1"/>
                </a:solidFill>
                <a:effectLst/>
                <a:latin typeface="apercu-pro"/>
              </a:rPr>
              <a:t>(modified tongue) </a:t>
            </a:r>
            <a:endParaRPr lang="en-US" sz="3200" dirty="0">
              <a:solidFill>
                <a:schemeClr val="bg1"/>
              </a:solidFill>
            </a:endParaRPr>
          </a:p>
        </p:txBody>
      </p:sp>
    </p:spTree>
    <p:extLst>
      <p:ext uri="{BB962C8B-B14F-4D97-AF65-F5344CB8AC3E}">
        <p14:creationId xmlns:p14="http://schemas.microsoft.com/office/powerpoint/2010/main" val="590014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eet some of the locals">
            <a:extLst>
              <a:ext uri="{FF2B5EF4-FFF2-40B4-BE49-F238E27FC236}">
                <a16:creationId xmlns:a16="http://schemas.microsoft.com/office/drawing/2014/main" id="{D0EFD70C-406F-420C-5A31-9D6CD28A8C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BA8558-B0EF-71EC-BD6A-B31B86D7B7AE}"/>
              </a:ext>
            </a:extLst>
          </p:cNvPr>
          <p:cNvSpPr txBox="1"/>
          <p:nvPr/>
        </p:nvSpPr>
        <p:spPr>
          <a:xfrm>
            <a:off x="9316278" y="1806836"/>
            <a:ext cx="2690191" cy="2862322"/>
          </a:xfrm>
          <a:prstGeom prst="rect">
            <a:avLst/>
          </a:prstGeom>
          <a:noFill/>
        </p:spPr>
        <p:txBody>
          <a:bodyPr wrap="square">
            <a:spAutoFit/>
          </a:bodyPr>
          <a:lstStyle/>
          <a:p>
            <a:pPr algn="ctr"/>
            <a:r>
              <a:rPr lang="en-AU" sz="3600" dirty="0">
                <a:solidFill>
                  <a:schemeClr val="bg1"/>
                </a:solidFill>
              </a:rPr>
              <a:t>Black nerite</a:t>
            </a:r>
          </a:p>
          <a:p>
            <a:pPr algn="ctr"/>
            <a:endParaRPr lang="en-AU" sz="3600" dirty="0">
              <a:solidFill>
                <a:schemeClr val="bg1"/>
              </a:solidFill>
            </a:endParaRPr>
          </a:p>
          <a:p>
            <a:pPr algn="ctr"/>
            <a:r>
              <a:rPr lang="en-AU" sz="3600" dirty="0">
                <a:solidFill>
                  <a:schemeClr val="bg1"/>
                </a:solidFill>
              </a:rPr>
              <a:t>also scrape algae from the rocks</a:t>
            </a:r>
            <a:endParaRPr lang="en-US" sz="3600" dirty="0">
              <a:solidFill>
                <a:schemeClr val="bg1"/>
              </a:solidFill>
            </a:endParaRPr>
          </a:p>
        </p:txBody>
      </p:sp>
    </p:spTree>
    <p:extLst>
      <p:ext uri="{BB962C8B-B14F-4D97-AF65-F5344CB8AC3E}">
        <p14:creationId xmlns:p14="http://schemas.microsoft.com/office/powerpoint/2010/main" val="2537053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ustrocochlea porcata | Zebra, Marine life, Periwinkle">
            <a:extLst>
              <a:ext uri="{FF2B5EF4-FFF2-40B4-BE49-F238E27FC236}">
                <a16:creationId xmlns:a16="http://schemas.microsoft.com/office/drawing/2014/main" id="{D10A7EF5-DA47-0A2A-427F-B5E5A77D9F4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D0C03E-49D4-410A-995D-84811F07F890}"/>
              </a:ext>
            </a:extLst>
          </p:cNvPr>
          <p:cNvSpPr txBox="1"/>
          <p:nvPr/>
        </p:nvSpPr>
        <p:spPr>
          <a:xfrm>
            <a:off x="9316278" y="1806836"/>
            <a:ext cx="2690191" cy="2923877"/>
          </a:xfrm>
          <a:prstGeom prst="rect">
            <a:avLst/>
          </a:prstGeom>
          <a:noFill/>
        </p:spPr>
        <p:txBody>
          <a:bodyPr wrap="square">
            <a:spAutoFit/>
          </a:bodyPr>
          <a:lstStyle/>
          <a:p>
            <a:pPr algn="ctr"/>
            <a:r>
              <a:rPr lang="en-AU" sz="3600" dirty="0">
                <a:solidFill>
                  <a:schemeClr val="bg1"/>
                </a:solidFill>
              </a:rPr>
              <a:t>Zebra shells </a:t>
            </a:r>
            <a:r>
              <a:rPr lang="en-AU" sz="2800" dirty="0">
                <a:solidFill>
                  <a:schemeClr val="bg1"/>
                </a:solidFill>
              </a:rPr>
              <a:t>(</a:t>
            </a:r>
            <a:r>
              <a:rPr lang="en-AU" sz="2800" dirty="0" err="1">
                <a:solidFill>
                  <a:schemeClr val="bg1"/>
                </a:solidFill>
              </a:rPr>
              <a:t>Austrocochlea</a:t>
            </a:r>
            <a:r>
              <a:rPr lang="en-AU" sz="2800" dirty="0">
                <a:solidFill>
                  <a:schemeClr val="bg1"/>
                </a:solidFill>
              </a:rPr>
              <a:t> species)</a:t>
            </a:r>
          </a:p>
          <a:p>
            <a:pPr algn="ctr"/>
            <a:endParaRPr lang="en-AU" sz="2800" dirty="0">
              <a:solidFill>
                <a:schemeClr val="bg1"/>
              </a:solidFill>
            </a:endParaRPr>
          </a:p>
          <a:p>
            <a:pPr algn="ctr"/>
            <a:r>
              <a:rPr lang="en-AU" sz="3200" dirty="0">
                <a:solidFill>
                  <a:schemeClr val="bg1"/>
                </a:solidFill>
              </a:rPr>
              <a:t>graze on micro-algae</a:t>
            </a:r>
            <a:endParaRPr lang="en-US" sz="3600" dirty="0">
              <a:solidFill>
                <a:schemeClr val="bg1"/>
              </a:solidFill>
            </a:endParaRPr>
          </a:p>
        </p:txBody>
      </p:sp>
    </p:spTree>
    <p:extLst>
      <p:ext uri="{BB962C8B-B14F-4D97-AF65-F5344CB8AC3E}">
        <p14:creationId xmlns:p14="http://schemas.microsoft.com/office/powerpoint/2010/main" val="3719070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685D63B-5E6F-07A1-06D9-F1ABECCB05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6012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67CD45-5A74-DFCE-5E72-18EC9BE65FC0}"/>
              </a:ext>
            </a:extLst>
          </p:cNvPr>
          <p:cNvSpPr txBox="1"/>
          <p:nvPr/>
        </p:nvSpPr>
        <p:spPr>
          <a:xfrm>
            <a:off x="9729661" y="1780332"/>
            <a:ext cx="2319130" cy="3108543"/>
          </a:xfrm>
          <a:prstGeom prst="rect">
            <a:avLst/>
          </a:prstGeom>
          <a:noFill/>
        </p:spPr>
        <p:txBody>
          <a:bodyPr wrap="square">
            <a:spAutoFit/>
          </a:bodyPr>
          <a:lstStyle/>
          <a:p>
            <a:pPr algn="ctr"/>
            <a:r>
              <a:rPr lang="en-AU" sz="3600" dirty="0">
                <a:solidFill>
                  <a:schemeClr val="bg1"/>
                </a:solidFill>
              </a:rPr>
              <a:t>Sea hare </a:t>
            </a:r>
            <a:r>
              <a:rPr lang="en-AU" sz="3200" dirty="0">
                <a:solidFill>
                  <a:schemeClr val="bg1"/>
                </a:solidFill>
              </a:rPr>
              <a:t>(nudibranch)</a:t>
            </a:r>
          </a:p>
          <a:p>
            <a:pPr algn="ctr"/>
            <a:endParaRPr lang="en-AU" sz="3200" dirty="0">
              <a:solidFill>
                <a:schemeClr val="bg1"/>
              </a:solidFill>
            </a:endParaRPr>
          </a:p>
          <a:p>
            <a:pPr algn="ctr"/>
            <a:r>
              <a:rPr lang="en-AU" sz="3200" dirty="0">
                <a:solidFill>
                  <a:schemeClr val="bg1"/>
                </a:solidFill>
              </a:rPr>
              <a:t>feed on algae and seagrass</a:t>
            </a:r>
            <a:endParaRPr lang="en-US" sz="3200" dirty="0">
              <a:solidFill>
                <a:schemeClr val="bg1"/>
              </a:solidFill>
            </a:endParaRPr>
          </a:p>
        </p:txBody>
      </p:sp>
    </p:spTree>
    <p:extLst>
      <p:ext uri="{BB962C8B-B14F-4D97-AF65-F5344CB8AC3E}">
        <p14:creationId xmlns:p14="http://schemas.microsoft.com/office/powerpoint/2010/main" val="825656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AD5DD-36C9-040F-BB98-BFED78EF9595}"/>
              </a:ext>
            </a:extLst>
          </p:cNvPr>
          <p:cNvSpPr txBox="1"/>
          <p:nvPr/>
        </p:nvSpPr>
        <p:spPr>
          <a:xfrm>
            <a:off x="796413" y="200709"/>
            <a:ext cx="10913806" cy="1631216"/>
          </a:xfrm>
          <a:prstGeom prst="rect">
            <a:avLst/>
          </a:prstGeom>
          <a:noFill/>
        </p:spPr>
        <p:txBody>
          <a:bodyPr wrap="square">
            <a:spAutoFit/>
          </a:bodyPr>
          <a:lstStyle/>
          <a:p>
            <a:pPr algn="ctr"/>
            <a:r>
              <a:rPr lang="en-US" sz="3600" dirty="0">
                <a:solidFill>
                  <a:schemeClr val="bg1"/>
                </a:solidFill>
              </a:rPr>
              <a:t>Food</a:t>
            </a:r>
            <a:r>
              <a:rPr lang="en-US" sz="2800" dirty="0">
                <a:solidFill>
                  <a:schemeClr val="bg1"/>
                </a:solidFill>
              </a:rPr>
              <a:t> is always going to have a </a:t>
            </a:r>
            <a:r>
              <a:rPr lang="en-US" sz="3600" dirty="0">
                <a:solidFill>
                  <a:schemeClr val="bg1"/>
                </a:solidFill>
              </a:rPr>
              <a:t>strong</a:t>
            </a:r>
            <a:r>
              <a:rPr lang="en-US" sz="2800" dirty="0">
                <a:solidFill>
                  <a:schemeClr val="bg1"/>
                </a:solidFill>
              </a:rPr>
              <a:t> </a:t>
            </a:r>
            <a:r>
              <a:rPr lang="en-US" sz="3600" dirty="0">
                <a:solidFill>
                  <a:schemeClr val="bg1"/>
                </a:solidFill>
              </a:rPr>
              <a:t>influence</a:t>
            </a:r>
            <a:r>
              <a:rPr lang="en-US" sz="2800" dirty="0">
                <a:solidFill>
                  <a:schemeClr val="bg1"/>
                </a:solidFill>
              </a:rPr>
              <a:t> on the way organisms interact with each other, which in turn influence their </a:t>
            </a:r>
            <a:r>
              <a:rPr lang="en-US" sz="3600" dirty="0">
                <a:solidFill>
                  <a:schemeClr val="bg1"/>
                </a:solidFill>
              </a:rPr>
              <a:t>abundance</a:t>
            </a:r>
            <a:r>
              <a:rPr lang="en-US" sz="2800" dirty="0">
                <a:solidFill>
                  <a:schemeClr val="bg1"/>
                </a:solidFill>
              </a:rPr>
              <a:t> and </a:t>
            </a:r>
            <a:r>
              <a:rPr lang="en-US" sz="3600" dirty="0">
                <a:solidFill>
                  <a:schemeClr val="bg1"/>
                </a:solidFill>
              </a:rPr>
              <a:t>distribution. </a:t>
            </a:r>
            <a:endParaRPr lang="en-US" sz="2800" dirty="0">
              <a:solidFill>
                <a:schemeClr val="bg1"/>
              </a:solidFill>
            </a:endParaRPr>
          </a:p>
        </p:txBody>
      </p:sp>
      <p:pic>
        <p:nvPicPr>
          <p:cNvPr id="2058" name="Picture 10" descr="The first farmers">
            <a:extLst>
              <a:ext uri="{FF2B5EF4-FFF2-40B4-BE49-F238E27FC236}">
                <a16:creationId xmlns:a16="http://schemas.microsoft.com/office/drawing/2014/main" id="{FBD2E7D7-310D-A78D-54AC-466A5E7EE6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9000" y="2118838"/>
            <a:ext cx="7874000" cy="4432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5B8DF2-3765-01F5-573B-AE3678F666BD}"/>
              </a:ext>
            </a:extLst>
          </p:cNvPr>
          <p:cNvSpPr txBox="1"/>
          <p:nvPr/>
        </p:nvSpPr>
        <p:spPr>
          <a:xfrm>
            <a:off x="10161638" y="3979635"/>
            <a:ext cx="1548581" cy="2677656"/>
          </a:xfrm>
          <a:prstGeom prst="rect">
            <a:avLst/>
          </a:prstGeom>
          <a:noFill/>
        </p:spPr>
        <p:txBody>
          <a:bodyPr wrap="square">
            <a:spAutoFit/>
          </a:bodyPr>
          <a:lstStyle/>
          <a:p>
            <a:r>
              <a:rPr lang="en-AU" sz="1400" b="0" i="0" dirty="0">
                <a:solidFill>
                  <a:schemeClr val="bg1"/>
                </a:solidFill>
                <a:effectLst/>
                <a:latin typeface="PT Sans" panose="020B0503020203020204" pitchFamily="34" charset="77"/>
              </a:rPr>
              <a:t>Working the land ... Joseph Lycett's c.1817 watercolour, Aborigines Using Fire to Hunt Kangaroos, depicts the innovative use of fire burning.</a:t>
            </a:r>
          </a:p>
          <a:p>
            <a:r>
              <a:rPr lang="en-AU" sz="1400" b="0" i="1" cap="all" dirty="0">
                <a:solidFill>
                  <a:schemeClr val="bg1"/>
                </a:solidFill>
                <a:effectLst/>
                <a:latin typeface="inherit"/>
              </a:rPr>
              <a:t>CREDIT:</a:t>
            </a:r>
            <a:r>
              <a:rPr lang="en-AU" sz="1400" b="0" i="1" cap="all" dirty="0">
                <a:solidFill>
                  <a:schemeClr val="bg1"/>
                </a:solidFill>
                <a:effectLst/>
                <a:latin typeface="PT Sans" panose="020B0503020203020204" pitchFamily="34" charset="77"/>
              </a:rPr>
              <a:t>NATIONAL LIBRARY</a:t>
            </a:r>
            <a:endParaRPr lang="en-US" sz="1400" dirty="0">
              <a:solidFill>
                <a:schemeClr val="bg1"/>
              </a:solidFill>
            </a:endParaRPr>
          </a:p>
        </p:txBody>
      </p:sp>
    </p:spTree>
    <p:extLst>
      <p:ext uri="{BB962C8B-B14F-4D97-AF65-F5344CB8AC3E}">
        <p14:creationId xmlns:p14="http://schemas.microsoft.com/office/powerpoint/2010/main" val="986622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44EF5D6-E4A8-673D-502A-F072DDA4F2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
            <a:ext cx="9173497" cy="6844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BF334B-3BCF-EFD8-AFAE-368092301CA3}"/>
              </a:ext>
            </a:extLst>
          </p:cNvPr>
          <p:cNvSpPr txBox="1"/>
          <p:nvPr/>
        </p:nvSpPr>
        <p:spPr>
          <a:xfrm>
            <a:off x="9410327" y="1581544"/>
            <a:ext cx="2493974" cy="3170099"/>
          </a:xfrm>
          <a:prstGeom prst="rect">
            <a:avLst/>
          </a:prstGeom>
          <a:noFill/>
        </p:spPr>
        <p:txBody>
          <a:bodyPr wrap="square">
            <a:spAutoFit/>
          </a:bodyPr>
          <a:lstStyle/>
          <a:p>
            <a:pPr algn="ctr"/>
            <a:r>
              <a:rPr lang="en-AU" sz="3600" dirty="0">
                <a:solidFill>
                  <a:schemeClr val="bg1"/>
                </a:solidFill>
              </a:rPr>
              <a:t>Chitons</a:t>
            </a:r>
          </a:p>
          <a:p>
            <a:pPr algn="ctr"/>
            <a:endParaRPr lang="en-AU" sz="3600" b="0" i="0" dirty="0">
              <a:solidFill>
                <a:schemeClr val="bg1"/>
              </a:solidFill>
              <a:effectLst/>
              <a:latin typeface="apercu-pro"/>
            </a:endParaRPr>
          </a:p>
          <a:p>
            <a:pPr algn="ctr"/>
            <a:r>
              <a:rPr lang="en-AU" sz="3200" dirty="0">
                <a:solidFill>
                  <a:schemeClr val="bg1"/>
                </a:solidFill>
                <a:latin typeface="apercu-pro"/>
              </a:rPr>
              <a:t>graze on microscopic algae and bacteria </a:t>
            </a:r>
          </a:p>
        </p:txBody>
      </p:sp>
    </p:spTree>
    <p:extLst>
      <p:ext uri="{BB962C8B-B14F-4D97-AF65-F5344CB8AC3E}">
        <p14:creationId xmlns:p14="http://schemas.microsoft.com/office/powerpoint/2010/main" val="4200388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Limpets are easy to overlook—so too is their effect on the environment. But careful consideration of how all the lifeforms in an area interact is key to understanding how ecosystems thrive. Photo by Rebecca Kordas/UBC">
            <a:extLst>
              <a:ext uri="{FF2B5EF4-FFF2-40B4-BE49-F238E27FC236}">
                <a16:creationId xmlns:a16="http://schemas.microsoft.com/office/drawing/2014/main" id="{5F49F3B4-B922-C4F1-8624-D74D58BAE57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904447"/>
            <a:ext cx="12192000" cy="49535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1CE7BF-761C-3AAA-D66A-DA405EA001D1}"/>
              </a:ext>
            </a:extLst>
          </p:cNvPr>
          <p:cNvSpPr txBox="1"/>
          <p:nvPr/>
        </p:nvSpPr>
        <p:spPr>
          <a:xfrm>
            <a:off x="450575" y="199360"/>
            <a:ext cx="11529390" cy="1508105"/>
          </a:xfrm>
          <a:prstGeom prst="rect">
            <a:avLst/>
          </a:prstGeom>
          <a:noFill/>
        </p:spPr>
        <p:txBody>
          <a:bodyPr wrap="square">
            <a:spAutoFit/>
          </a:bodyPr>
          <a:lstStyle/>
          <a:p>
            <a:pPr algn="ctr"/>
            <a:r>
              <a:rPr lang="en-US" sz="3600" dirty="0">
                <a:solidFill>
                  <a:schemeClr val="bg1"/>
                </a:solidFill>
              </a:rPr>
              <a:t>Limpets </a:t>
            </a:r>
          </a:p>
          <a:p>
            <a:pPr algn="ctr"/>
            <a:r>
              <a:rPr lang="en-US" sz="2800" dirty="0">
                <a:solidFill>
                  <a:schemeClr val="bg1"/>
                </a:solidFill>
              </a:rPr>
              <a:t>eat huge amounts of microalgae, including microscopic diatoms and the spores of larger algal species. </a:t>
            </a:r>
          </a:p>
        </p:txBody>
      </p:sp>
      <p:sp>
        <p:nvSpPr>
          <p:cNvPr id="3" name="TextBox 2">
            <a:extLst>
              <a:ext uri="{FF2B5EF4-FFF2-40B4-BE49-F238E27FC236}">
                <a16:creationId xmlns:a16="http://schemas.microsoft.com/office/drawing/2014/main" id="{934BB4A9-8B5E-7EC0-B471-65743B0F8C99}"/>
              </a:ext>
            </a:extLst>
          </p:cNvPr>
          <p:cNvSpPr txBox="1"/>
          <p:nvPr/>
        </p:nvSpPr>
        <p:spPr>
          <a:xfrm>
            <a:off x="132522" y="1904447"/>
            <a:ext cx="3445565" cy="369332"/>
          </a:xfrm>
          <a:prstGeom prst="rect">
            <a:avLst/>
          </a:prstGeom>
          <a:noFill/>
        </p:spPr>
        <p:txBody>
          <a:bodyPr wrap="square" rtlCol="0">
            <a:spAutoFit/>
          </a:bodyPr>
          <a:lstStyle/>
          <a:p>
            <a:r>
              <a:rPr lang="en-US" dirty="0">
                <a:solidFill>
                  <a:schemeClr val="bg1"/>
                </a:solidFill>
              </a:rPr>
              <a:t>sometimes called, </a:t>
            </a:r>
            <a:r>
              <a:rPr lang="en-US" i="1" dirty="0" err="1">
                <a:solidFill>
                  <a:schemeClr val="bg1"/>
                </a:solidFill>
              </a:rPr>
              <a:t>chinese</a:t>
            </a:r>
            <a:r>
              <a:rPr lang="en-US" i="1" dirty="0">
                <a:solidFill>
                  <a:schemeClr val="bg1"/>
                </a:solidFill>
              </a:rPr>
              <a:t> hats</a:t>
            </a:r>
          </a:p>
        </p:txBody>
      </p:sp>
    </p:spTree>
    <p:extLst>
      <p:ext uri="{BB962C8B-B14F-4D97-AF65-F5344CB8AC3E}">
        <p14:creationId xmlns:p14="http://schemas.microsoft.com/office/powerpoint/2010/main" val="530036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22169" y="1981562"/>
            <a:ext cx="10759697" cy="3600986"/>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Secondary Consumers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the primary consumers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(but can also eat producers)</a:t>
            </a:r>
          </a:p>
          <a:p>
            <a:pPr algn="ct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Examples…</a:t>
            </a:r>
          </a:p>
        </p:txBody>
      </p:sp>
      <p:sp>
        <p:nvSpPr>
          <p:cNvPr id="3" name="Freeform 2">
            <a:extLst>
              <a:ext uri="{FF2B5EF4-FFF2-40B4-BE49-F238E27FC236}">
                <a16:creationId xmlns:a16="http://schemas.microsoft.com/office/drawing/2014/main" id="{B3FD5D18-3022-DA96-C91D-E353169747F0}"/>
              </a:ext>
            </a:extLst>
          </p:cNvPr>
          <p:cNvSpPr/>
          <p:nvPr/>
        </p:nvSpPr>
        <p:spPr>
          <a:xfrm rot="20877022">
            <a:off x="9763913" y="932556"/>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AC444F-BFA6-8C81-16A2-B793CCAED021}"/>
              </a:ext>
            </a:extLst>
          </p:cNvPr>
          <p:cNvSpPr txBox="1"/>
          <p:nvPr/>
        </p:nvSpPr>
        <p:spPr>
          <a:xfrm rot="1406586">
            <a:off x="9765623" y="351826"/>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3114310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169AA5-BAA1-C3AD-01A0-4418EACCD10D}"/>
              </a:ext>
            </a:extLst>
          </p:cNvPr>
          <p:cNvSpPr txBox="1"/>
          <p:nvPr/>
        </p:nvSpPr>
        <p:spPr>
          <a:xfrm>
            <a:off x="8216349" y="366623"/>
            <a:ext cx="3657600" cy="6124754"/>
          </a:xfrm>
          <a:prstGeom prst="rect">
            <a:avLst/>
          </a:prstGeom>
          <a:noFill/>
        </p:spPr>
        <p:txBody>
          <a:bodyPr wrap="square">
            <a:spAutoFit/>
          </a:bodyPr>
          <a:lstStyle/>
          <a:p>
            <a:pPr algn="ctr"/>
            <a:r>
              <a:rPr lang="en-AU" sz="3600" dirty="0">
                <a:solidFill>
                  <a:schemeClr val="bg1"/>
                </a:solidFill>
              </a:rPr>
              <a:t>Mulberry whelks </a:t>
            </a:r>
          </a:p>
          <a:p>
            <a:pPr algn="ctr"/>
            <a:endParaRPr lang="en-AU" sz="3600" dirty="0">
              <a:solidFill>
                <a:schemeClr val="bg1"/>
              </a:solidFill>
            </a:endParaRPr>
          </a:p>
          <a:p>
            <a:pPr algn="ctr"/>
            <a:r>
              <a:rPr lang="en-AU" sz="3200" dirty="0">
                <a:solidFill>
                  <a:schemeClr val="bg1"/>
                </a:solidFill>
              </a:rPr>
              <a:t>love to eat barnacles and limpets. </a:t>
            </a:r>
          </a:p>
          <a:p>
            <a:pPr algn="ctr"/>
            <a:r>
              <a:rPr lang="en-AU" sz="3200" dirty="0">
                <a:solidFill>
                  <a:schemeClr val="bg1"/>
                </a:solidFill>
              </a:rPr>
              <a:t>They bore a hole through the shell of its prey and with its rasping tongue (radula) reaches in to cut up the animal and then suck out the pieces.</a:t>
            </a:r>
            <a:endParaRPr lang="en-US" sz="3600" dirty="0">
              <a:solidFill>
                <a:schemeClr val="bg1"/>
              </a:solidFill>
            </a:endParaRPr>
          </a:p>
        </p:txBody>
      </p:sp>
      <p:pic>
        <p:nvPicPr>
          <p:cNvPr id="32774" name="Picture 6" descr="Tiny predator - Mulberry whelk feeding on a barnacle #mari… | Flickr">
            <a:extLst>
              <a:ext uri="{FF2B5EF4-FFF2-40B4-BE49-F238E27FC236}">
                <a16:creationId xmlns:a16="http://schemas.microsoft.com/office/drawing/2014/main" id="{68CD92FE-D9FB-7144-3D09-9060CD9BFC3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80175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ulberry Whelk | Project Noah">
            <a:extLst>
              <a:ext uri="{FF2B5EF4-FFF2-40B4-BE49-F238E27FC236}">
                <a16:creationId xmlns:a16="http://schemas.microsoft.com/office/drawing/2014/main" id="{1DDA71B1-0BCE-0FCD-A5E4-0B8765EBE9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21357" y="4992252"/>
            <a:ext cx="2796210" cy="186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79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742471C-08DB-ABD4-D99B-65AE5EB4666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10534"/>
            <a:ext cx="9361165" cy="68474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E7A89D-9925-2CCE-9E5A-9875AE9A89C4}"/>
              </a:ext>
            </a:extLst>
          </p:cNvPr>
          <p:cNvSpPr txBox="1"/>
          <p:nvPr/>
        </p:nvSpPr>
        <p:spPr>
          <a:xfrm>
            <a:off x="9529596" y="654292"/>
            <a:ext cx="2493974" cy="3170099"/>
          </a:xfrm>
          <a:prstGeom prst="rect">
            <a:avLst/>
          </a:prstGeom>
          <a:noFill/>
        </p:spPr>
        <p:txBody>
          <a:bodyPr wrap="square">
            <a:spAutoFit/>
          </a:bodyPr>
          <a:lstStyle/>
          <a:p>
            <a:pPr algn="ctr"/>
            <a:r>
              <a:rPr lang="en-AU" sz="3600" dirty="0">
                <a:solidFill>
                  <a:schemeClr val="bg1"/>
                </a:solidFill>
              </a:rPr>
              <a:t>Anemones</a:t>
            </a:r>
          </a:p>
          <a:p>
            <a:pPr algn="ctr"/>
            <a:endParaRPr lang="en-AU" sz="3600" b="0" i="0" dirty="0">
              <a:solidFill>
                <a:schemeClr val="bg1"/>
              </a:solidFill>
              <a:effectLst/>
              <a:latin typeface="apercu-pro"/>
            </a:endParaRPr>
          </a:p>
          <a:p>
            <a:pPr algn="ctr"/>
            <a:r>
              <a:rPr lang="en-AU" sz="3200" dirty="0">
                <a:solidFill>
                  <a:schemeClr val="bg1"/>
                </a:solidFill>
                <a:latin typeface="apercu-pro"/>
              </a:rPr>
              <a:t>feed on zooplankton and small fish.</a:t>
            </a:r>
          </a:p>
        </p:txBody>
      </p:sp>
      <p:pic>
        <p:nvPicPr>
          <p:cNvPr id="8196" name="Picture 4" descr="What Anemone Have I Found | Cornish Rock Pools">
            <a:extLst>
              <a:ext uri="{FF2B5EF4-FFF2-40B4-BE49-F238E27FC236}">
                <a16:creationId xmlns:a16="http://schemas.microsoft.com/office/drawing/2014/main" id="{64581190-4D2F-C19A-4DCB-BDE554D2F2B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361165" y="4468148"/>
            <a:ext cx="2830836" cy="238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413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10;&#10;Description automatically generated">
            <a:extLst>
              <a:ext uri="{FF2B5EF4-FFF2-40B4-BE49-F238E27FC236}">
                <a16:creationId xmlns:a16="http://schemas.microsoft.com/office/drawing/2014/main" id="{4DBB4907-DB3D-1018-D55F-01C412FB3114}"/>
              </a:ext>
            </a:extLst>
          </p:cNvPr>
          <p:cNvPicPr>
            <a:picLocks noChangeAspect="1"/>
          </p:cNvPicPr>
          <p:nvPr/>
        </p:nvPicPr>
        <p:blipFill>
          <a:blip r:embed="rId2"/>
          <a:stretch>
            <a:fillRect/>
          </a:stretch>
        </p:blipFill>
        <p:spPr>
          <a:xfrm>
            <a:off x="2209800" y="278296"/>
            <a:ext cx="7772400" cy="5563596"/>
          </a:xfrm>
          <a:prstGeom prst="rect">
            <a:avLst/>
          </a:prstGeom>
        </p:spPr>
      </p:pic>
      <p:sp>
        <p:nvSpPr>
          <p:cNvPr id="5" name="TextBox 4">
            <a:extLst>
              <a:ext uri="{FF2B5EF4-FFF2-40B4-BE49-F238E27FC236}">
                <a16:creationId xmlns:a16="http://schemas.microsoft.com/office/drawing/2014/main" id="{12A96DA5-4FE4-814A-5F12-F919D30A25C5}"/>
              </a:ext>
            </a:extLst>
          </p:cNvPr>
          <p:cNvSpPr txBox="1"/>
          <p:nvPr/>
        </p:nvSpPr>
        <p:spPr>
          <a:xfrm>
            <a:off x="3723860" y="6210372"/>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=yJI0MYr4LHc</a:t>
            </a:r>
          </a:p>
        </p:txBody>
      </p:sp>
    </p:spTree>
    <p:extLst>
      <p:ext uri="{BB962C8B-B14F-4D97-AF65-F5344CB8AC3E}">
        <p14:creationId xmlns:p14="http://schemas.microsoft.com/office/powerpoint/2010/main" val="3407276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1E0943-09B6-A0A8-2A7B-2F1392E81497}"/>
              </a:ext>
            </a:extLst>
          </p:cNvPr>
          <p:cNvSpPr txBox="1"/>
          <p:nvPr/>
        </p:nvSpPr>
        <p:spPr>
          <a:xfrm>
            <a:off x="8889644" y="828288"/>
            <a:ext cx="3130078" cy="4647426"/>
          </a:xfrm>
          <a:prstGeom prst="rect">
            <a:avLst/>
          </a:prstGeom>
          <a:noFill/>
        </p:spPr>
        <p:txBody>
          <a:bodyPr wrap="square">
            <a:spAutoFit/>
          </a:bodyPr>
          <a:lstStyle/>
          <a:p>
            <a:pPr algn="ctr"/>
            <a:r>
              <a:rPr lang="en-AU" sz="3600" dirty="0">
                <a:solidFill>
                  <a:schemeClr val="bg1"/>
                </a:solidFill>
              </a:rPr>
              <a:t>Shore Crabs</a:t>
            </a:r>
          </a:p>
          <a:p>
            <a:pPr algn="ctr"/>
            <a:endParaRPr lang="en-AU" sz="3600" dirty="0">
              <a:solidFill>
                <a:schemeClr val="bg1"/>
              </a:solidFill>
              <a:latin typeface="apercu-pro"/>
            </a:endParaRPr>
          </a:p>
          <a:p>
            <a:pPr algn="ctr"/>
            <a:r>
              <a:rPr lang="en-AU" sz="3200" i="1" dirty="0" err="1">
                <a:solidFill>
                  <a:schemeClr val="bg1"/>
                </a:solidFill>
                <a:latin typeface="apercu-pro"/>
              </a:rPr>
              <a:t>Grapsidae</a:t>
            </a:r>
            <a:r>
              <a:rPr lang="en-AU" sz="3200" dirty="0">
                <a:solidFill>
                  <a:schemeClr val="bg1"/>
                </a:solidFill>
                <a:latin typeface="apercu-pro"/>
              </a:rPr>
              <a:t> crabs consume a mostly herbivorous diet but also eat small crustaceans and fish </a:t>
            </a:r>
          </a:p>
        </p:txBody>
      </p:sp>
      <p:pic>
        <p:nvPicPr>
          <p:cNvPr id="6" name="Picture 5" descr="A crab on a rock&#10;&#10;Description automatically generated">
            <a:extLst>
              <a:ext uri="{FF2B5EF4-FFF2-40B4-BE49-F238E27FC236}">
                <a16:creationId xmlns:a16="http://schemas.microsoft.com/office/drawing/2014/main" id="{3B5D3423-5D11-9755-F71F-188C1277D6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8706679" cy="6873192"/>
          </a:xfrm>
          <a:prstGeom prst="rect">
            <a:avLst/>
          </a:prstGeom>
        </p:spPr>
      </p:pic>
      <p:sp>
        <p:nvSpPr>
          <p:cNvPr id="7" name="TextBox 6">
            <a:extLst>
              <a:ext uri="{FF2B5EF4-FFF2-40B4-BE49-F238E27FC236}">
                <a16:creationId xmlns:a16="http://schemas.microsoft.com/office/drawing/2014/main" id="{E842F1F1-5B0A-B781-7D58-F05CA8239918}"/>
              </a:ext>
            </a:extLst>
          </p:cNvPr>
          <p:cNvSpPr txBox="1"/>
          <p:nvPr/>
        </p:nvSpPr>
        <p:spPr>
          <a:xfrm>
            <a:off x="119270" y="6374296"/>
            <a:ext cx="6400800" cy="369332"/>
          </a:xfrm>
          <a:prstGeom prst="rect">
            <a:avLst/>
          </a:prstGeom>
          <a:noFill/>
        </p:spPr>
        <p:txBody>
          <a:bodyPr wrap="square" rtlCol="0">
            <a:spAutoFit/>
          </a:bodyPr>
          <a:lstStyle/>
          <a:p>
            <a:r>
              <a:rPr lang="en-AU" b="0" i="1" dirty="0" err="1">
                <a:solidFill>
                  <a:srgbClr val="212121"/>
                </a:solidFill>
                <a:effectLst/>
                <a:latin typeface="Roboto" panose="02000000000000000000" pitchFamily="2" charset="0"/>
              </a:rPr>
              <a:t>Grapsus</a:t>
            </a:r>
            <a:r>
              <a:rPr lang="en-AU" b="0" i="1" dirty="0">
                <a:solidFill>
                  <a:srgbClr val="212121"/>
                </a:solidFill>
                <a:effectLst/>
                <a:latin typeface="Roboto" panose="02000000000000000000" pitchFamily="2" charset="0"/>
              </a:rPr>
              <a:t> </a:t>
            </a:r>
            <a:r>
              <a:rPr lang="en-AU" b="0" i="1" dirty="0" err="1">
                <a:solidFill>
                  <a:srgbClr val="212121"/>
                </a:solidFill>
                <a:effectLst/>
                <a:latin typeface="Roboto" panose="02000000000000000000" pitchFamily="2" charset="0"/>
              </a:rPr>
              <a:t>albolineatus</a:t>
            </a:r>
            <a:r>
              <a:rPr lang="en-AU" dirty="0">
                <a:solidFill>
                  <a:srgbClr val="212121"/>
                </a:solidFill>
                <a:latin typeface="Roboto" panose="02000000000000000000" pitchFamily="2" charset="0"/>
              </a:rPr>
              <a:t>. </a:t>
            </a:r>
            <a:r>
              <a:rPr lang="en-US" dirty="0"/>
              <a:t>Photo: Michael Nelson, </a:t>
            </a:r>
            <a:r>
              <a:rPr lang="en-US" dirty="0" err="1"/>
              <a:t>iNaturalist</a:t>
            </a:r>
            <a:endParaRPr lang="en-US" dirty="0"/>
          </a:p>
        </p:txBody>
      </p:sp>
    </p:spTree>
    <p:extLst>
      <p:ext uri="{BB962C8B-B14F-4D97-AF65-F5344CB8AC3E}">
        <p14:creationId xmlns:p14="http://schemas.microsoft.com/office/powerpoint/2010/main" val="2687827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3438E-6E02-7A76-93EA-8B414188B608}"/>
              </a:ext>
            </a:extLst>
          </p:cNvPr>
          <p:cNvSpPr txBox="1"/>
          <p:nvPr/>
        </p:nvSpPr>
        <p:spPr>
          <a:xfrm>
            <a:off x="8680173" y="828288"/>
            <a:ext cx="3074505" cy="5201424"/>
          </a:xfrm>
          <a:prstGeom prst="rect">
            <a:avLst/>
          </a:prstGeom>
          <a:noFill/>
        </p:spPr>
        <p:txBody>
          <a:bodyPr wrap="square">
            <a:spAutoFit/>
          </a:bodyPr>
          <a:lstStyle/>
          <a:p>
            <a:pPr algn="ctr"/>
            <a:r>
              <a:rPr lang="en-AU" sz="3600" dirty="0" err="1">
                <a:solidFill>
                  <a:schemeClr val="bg1"/>
                </a:solidFill>
              </a:rPr>
              <a:t>Zooanthids</a:t>
            </a:r>
            <a:endParaRPr lang="en-AU" sz="3600" dirty="0">
              <a:solidFill>
                <a:schemeClr val="bg1"/>
              </a:solidFill>
            </a:endParaRPr>
          </a:p>
          <a:p>
            <a:pPr algn="ctr"/>
            <a:endParaRPr lang="en-AU" sz="3600" dirty="0">
              <a:solidFill>
                <a:schemeClr val="bg1"/>
              </a:solidFill>
            </a:endParaRPr>
          </a:p>
          <a:p>
            <a:pPr algn="ctr"/>
            <a:r>
              <a:rPr lang="en-AU" sz="3600" dirty="0">
                <a:solidFill>
                  <a:schemeClr val="bg1"/>
                </a:solidFill>
              </a:rPr>
              <a:t> </a:t>
            </a:r>
            <a:r>
              <a:rPr lang="en-AU" sz="3200" dirty="0">
                <a:solidFill>
                  <a:schemeClr val="bg1"/>
                </a:solidFill>
              </a:rPr>
              <a:t>Similar to corals and anemones as they also house </a:t>
            </a:r>
            <a:r>
              <a:rPr lang="en-AU" sz="3200" i="1" dirty="0">
                <a:solidFill>
                  <a:schemeClr val="bg1"/>
                </a:solidFill>
              </a:rPr>
              <a:t>zooxanthellae,</a:t>
            </a:r>
            <a:r>
              <a:rPr lang="en-AU" sz="3200" dirty="0">
                <a:solidFill>
                  <a:schemeClr val="bg1"/>
                </a:solidFill>
              </a:rPr>
              <a:t> </a:t>
            </a:r>
          </a:p>
          <a:p>
            <a:pPr algn="ctr"/>
            <a:r>
              <a:rPr lang="en-AU" sz="3200" dirty="0">
                <a:solidFill>
                  <a:schemeClr val="bg1"/>
                </a:solidFill>
              </a:rPr>
              <a:t>as well as feed</a:t>
            </a:r>
          </a:p>
          <a:p>
            <a:pPr algn="ctr"/>
            <a:r>
              <a:rPr lang="en-AU" sz="3200" dirty="0">
                <a:solidFill>
                  <a:schemeClr val="bg1"/>
                </a:solidFill>
              </a:rPr>
              <a:t>by firing nematocysts to catch their prey</a:t>
            </a:r>
            <a:endParaRPr lang="en-AU" sz="3200" dirty="0">
              <a:solidFill>
                <a:schemeClr val="bg1"/>
              </a:solidFill>
              <a:latin typeface="apercu-pro"/>
            </a:endParaRPr>
          </a:p>
        </p:txBody>
      </p:sp>
      <p:pic>
        <p:nvPicPr>
          <p:cNvPr id="38918" name="Picture 6" descr="Zoanthid - Marine Life of Mumbai">
            <a:extLst>
              <a:ext uri="{FF2B5EF4-FFF2-40B4-BE49-F238E27FC236}">
                <a16:creationId xmlns:a16="http://schemas.microsoft.com/office/drawing/2014/main" id="{4C179B8A-CF96-54F9-7209-199B3B32689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0" y="0"/>
            <a:ext cx="83223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Zoanthids (Zoanthidea) on the Shores of Singapore">
            <a:extLst>
              <a:ext uri="{FF2B5EF4-FFF2-40B4-BE49-F238E27FC236}">
                <a16:creationId xmlns:a16="http://schemas.microsoft.com/office/drawing/2014/main" id="{AE3EF104-08F3-E957-F88E-564E391143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79165" y="4114800"/>
            <a:ext cx="2743200" cy="2743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447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ab on a rock&#10;&#10;Description automatically generated">
            <a:extLst>
              <a:ext uri="{FF2B5EF4-FFF2-40B4-BE49-F238E27FC236}">
                <a16:creationId xmlns:a16="http://schemas.microsoft.com/office/drawing/2014/main" id="{D43CB8A7-84C6-F2F8-7C75-630CEA3EC3ED}"/>
              </a:ext>
            </a:extLst>
          </p:cNvPr>
          <p:cNvPicPr>
            <a:picLocks noChangeAspect="1"/>
          </p:cNvPicPr>
          <p:nvPr/>
        </p:nvPicPr>
        <p:blipFill>
          <a:blip r:embed="rId3"/>
          <a:stretch>
            <a:fillRect/>
          </a:stretch>
        </p:blipFill>
        <p:spPr>
          <a:xfrm>
            <a:off x="0" y="0"/>
            <a:ext cx="9329530" cy="6865950"/>
          </a:xfrm>
          <a:prstGeom prst="rect">
            <a:avLst/>
          </a:prstGeom>
        </p:spPr>
      </p:pic>
      <p:sp>
        <p:nvSpPr>
          <p:cNvPr id="4" name="TextBox 3">
            <a:extLst>
              <a:ext uri="{FF2B5EF4-FFF2-40B4-BE49-F238E27FC236}">
                <a16:creationId xmlns:a16="http://schemas.microsoft.com/office/drawing/2014/main" id="{C68EF6C6-6F74-4C4D-615D-7C4FDFE2C06E}"/>
              </a:ext>
            </a:extLst>
          </p:cNvPr>
          <p:cNvSpPr txBox="1"/>
          <p:nvPr/>
        </p:nvSpPr>
        <p:spPr>
          <a:xfrm>
            <a:off x="9660835" y="1267771"/>
            <a:ext cx="2199862" cy="4216539"/>
          </a:xfrm>
          <a:prstGeom prst="rect">
            <a:avLst/>
          </a:prstGeom>
          <a:noFill/>
        </p:spPr>
        <p:txBody>
          <a:bodyPr wrap="square">
            <a:spAutoFit/>
          </a:bodyPr>
          <a:lstStyle/>
          <a:p>
            <a:pPr algn="ctr"/>
            <a:r>
              <a:rPr lang="en-AU" sz="3600" dirty="0">
                <a:solidFill>
                  <a:schemeClr val="bg1"/>
                </a:solidFill>
              </a:rPr>
              <a:t>Reef crabs</a:t>
            </a:r>
          </a:p>
          <a:p>
            <a:pPr algn="ctr"/>
            <a:endParaRPr lang="en-AU" sz="3600" dirty="0">
              <a:solidFill>
                <a:schemeClr val="bg1"/>
              </a:solidFill>
            </a:endParaRPr>
          </a:p>
          <a:p>
            <a:pPr algn="ctr"/>
            <a:r>
              <a:rPr lang="en-AU" sz="2800" dirty="0">
                <a:solidFill>
                  <a:schemeClr val="bg1"/>
                </a:solidFill>
              </a:rPr>
              <a:t>feed on a variety of prey including mulberry whelks and limpets </a:t>
            </a:r>
            <a:endParaRPr lang="en-US" sz="2800" dirty="0">
              <a:solidFill>
                <a:schemeClr val="bg1"/>
              </a:solidFill>
            </a:endParaRPr>
          </a:p>
        </p:txBody>
      </p:sp>
      <p:sp>
        <p:nvSpPr>
          <p:cNvPr id="5" name="TextBox 4">
            <a:extLst>
              <a:ext uri="{FF2B5EF4-FFF2-40B4-BE49-F238E27FC236}">
                <a16:creationId xmlns:a16="http://schemas.microsoft.com/office/drawing/2014/main" id="{A505CA8C-2AF3-DD50-754B-E5BABC304B76}"/>
              </a:ext>
            </a:extLst>
          </p:cNvPr>
          <p:cNvSpPr txBox="1"/>
          <p:nvPr/>
        </p:nvSpPr>
        <p:spPr>
          <a:xfrm>
            <a:off x="6758608" y="6448912"/>
            <a:ext cx="3790122" cy="307777"/>
          </a:xfrm>
          <a:prstGeom prst="rect">
            <a:avLst/>
          </a:prstGeom>
          <a:noFill/>
        </p:spPr>
        <p:txBody>
          <a:bodyPr wrap="square" rtlCol="0">
            <a:spAutoFit/>
          </a:bodyPr>
          <a:lstStyle/>
          <a:p>
            <a:r>
              <a:rPr lang="en-US" sz="1400" dirty="0">
                <a:solidFill>
                  <a:schemeClr val="bg1"/>
                </a:solidFill>
              </a:rPr>
              <a:t>Black Finger Crab </a:t>
            </a:r>
            <a:r>
              <a:rPr lang="en-US" sz="1400" i="1" dirty="0" err="1">
                <a:solidFill>
                  <a:schemeClr val="bg1"/>
                </a:solidFill>
              </a:rPr>
              <a:t>Ozius</a:t>
            </a:r>
            <a:r>
              <a:rPr lang="en-US" sz="1400" i="1" dirty="0">
                <a:solidFill>
                  <a:schemeClr val="bg1"/>
                </a:solidFill>
              </a:rPr>
              <a:t> </a:t>
            </a:r>
            <a:r>
              <a:rPr lang="en-US" sz="1400" i="1" dirty="0" err="1">
                <a:solidFill>
                  <a:schemeClr val="bg1"/>
                </a:solidFill>
              </a:rPr>
              <a:t>truncatus</a:t>
            </a:r>
            <a:endParaRPr lang="en-US" sz="1400" i="1" dirty="0">
              <a:solidFill>
                <a:schemeClr val="bg1"/>
              </a:solidFill>
            </a:endParaRPr>
          </a:p>
        </p:txBody>
      </p:sp>
    </p:spTree>
    <p:extLst>
      <p:ext uri="{BB962C8B-B14F-4D97-AF65-F5344CB8AC3E}">
        <p14:creationId xmlns:p14="http://schemas.microsoft.com/office/powerpoint/2010/main" val="2616104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93BCF-FA59-AC92-56FD-F928DEF9AA01}"/>
              </a:ext>
            </a:extLst>
          </p:cNvPr>
          <p:cNvSpPr txBox="1"/>
          <p:nvPr/>
        </p:nvSpPr>
        <p:spPr>
          <a:xfrm>
            <a:off x="159026" y="333277"/>
            <a:ext cx="11926956" cy="1231106"/>
          </a:xfrm>
          <a:prstGeom prst="rect">
            <a:avLst/>
          </a:prstGeom>
          <a:noFill/>
        </p:spPr>
        <p:txBody>
          <a:bodyPr wrap="square">
            <a:spAutoFit/>
          </a:bodyPr>
          <a:lstStyle/>
          <a:p>
            <a:pPr algn="ctr"/>
            <a:r>
              <a:rPr lang="en-AU" sz="3600" dirty="0">
                <a:solidFill>
                  <a:schemeClr val="bg1"/>
                </a:solidFill>
              </a:rPr>
              <a:t>Oystercatchers</a:t>
            </a:r>
          </a:p>
          <a:p>
            <a:pPr algn="ctr"/>
            <a:endParaRPr lang="en-AU" sz="1000" dirty="0">
              <a:solidFill>
                <a:schemeClr val="bg1"/>
              </a:solidFill>
            </a:endParaRPr>
          </a:p>
          <a:p>
            <a:pPr algn="ctr"/>
            <a:r>
              <a:rPr lang="en-AU" sz="2800" dirty="0">
                <a:solidFill>
                  <a:schemeClr val="bg1"/>
                </a:solidFill>
                <a:latin typeface="apercu-pro"/>
              </a:rPr>
              <a:t>feed on limpets, mussels, gastropods, chitons, echinoderms, worms, fish &amp; crabs</a:t>
            </a:r>
            <a:endParaRPr lang="en-AU" sz="2400" dirty="0">
              <a:solidFill>
                <a:schemeClr val="bg1"/>
              </a:solidFill>
              <a:latin typeface="apercu-pro"/>
            </a:endParaRPr>
          </a:p>
        </p:txBody>
      </p:sp>
      <p:pic>
        <p:nvPicPr>
          <p:cNvPr id="54274" name="Picture 2" descr="Birds of the Redlands - Sooty oystercatcher">
            <a:extLst>
              <a:ext uri="{FF2B5EF4-FFF2-40B4-BE49-F238E27FC236}">
                <a16:creationId xmlns:a16="http://schemas.microsoft.com/office/drawing/2014/main" id="{FD31B7C8-1425-D824-D132-6229CECDF3D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858108"/>
            <a:ext cx="6707022" cy="4999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E57FCC-19EF-5107-2F7B-A184994E90C8}"/>
              </a:ext>
            </a:extLst>
          </p:cNvPr>
          <p:cNvSpPr txBox="1"/>
          <p:nvPr/>
        </p:nvSpPr>
        <p:spPr>
          <a:xfrm>
            <a:off x="0" y="6456765"/>
            <a:ext cx="6096000" cy="369332"/>
          </a:xfrm>
          <a:prstGeom prst="rect">
            <a:avLst/>
          </a:prstGeom>
          <a:noFill/>
        </p:spPr>
        <p:txBody>
          <a:bodyPr wrap="square">
            <a:spAutoFit/>
          </a:bodyPr>
          <a:lstStyle/>
          <a:p>
            <a:r>
              <a:rPr lang="en-AU" b="0" i="0" dirty="0">
                <a:solidFill>
                  <a:srgbClr val="595E65"/>
                </a:solidFill>
                <a:effectLst/>
                <a:latin typeface="Lato" panose="020F0502020204030203" pitchFamily="34" charset="0"/>
              </a:rPr>
              <a:t>Photo: Patrick Kavanagh</a:t>
            </a:r>
            <a:endParaRPr lang="en-US" dirty="0"/>
          </a:p>
        </p:txBody>
      </p:sp>
      <p:sp>
        <p:nvSpPr>
          <p:cNvPr id="5" name="TextBox 4">
            <a:extLst>
              <a:ext uri="{FF2B5EF4-FFF2-40B4-BE49-F238E27FC236}">
                <a16:creationId xmlns:a16="http://schemas.microsoft.com/office/drawing/2014/main" id="{6EFCE1D4-805F-3D28-DFFA-9EBDF19C2F22}"/>
              </a:ext>
            </a:extLst>
          </p:cNvPr>
          <p:cNvSpPr txBox="1"/>
          <p:nvPr/>
        </p:nvSpPr>
        <p:spPr>
          <a:xfrm>
            <a:off x="159026" y="1858108"/>
            <a:ext cx="5777947" cy="369332"/>
          </a:xfrm>
          <a:prstGeom prst="rect">
            <a:avLst/>
          </a:prstGeom>
          <a:noFill/>
        </p:spPr>
        <p:txBody>
          <a:bodyPr wrap="square" rtlCol="0">
            <a:spAutoFit/>
          </a:bodyPr>
          <a:lstStyle/>
          <a:p>
            <a:r>
              <a:rPr lang="en-US" dirty="0">
                <a:solidFill>
                  <a:schemeClr val="bg1"/>
                </a:solidFill>
              </a:rPr>
              <a:t>Sooty oystercatcher </a:t>
            </a:r>
            <a:r>
              <a:rPr lang="en-US" i="1" dirty="0" err="1">
                <a:solidFill>
                  <a:schemeClr val="bg1"/>
                </a:solidFill>
              </a:rPr>
              <a:t>Haematopus</a:t>
            </a:r>
            <a:r>
              <a:rPr lang="en-US" i="1" dirty="0">
                <a:solidFill>
                  <a:schemeClr val="bg1"/>
                </a:solidFill>
              </a:rPr>
              <a:t> </a:t>
            </a:r>
            <a:r>
              <a:rPr lang="en-US" i="1" dirty="0" err="1">
                <a:solidFill>
                  <a:schemeClr val="bg1"/>
                </a:solidFill>
              </a:rPr>
              <a:t>fuliginosus</a:t>
            </a:r>
            <a:endParaRPr lang="en-US" i="1" dirty="0">
              <a:solidFill>
                <a:schemeClr val="bg1"/>
              </a:solidFill>
            </a:endParaRPr>
          </a:p>
        </p:txBody>
      </p:sp>
      <p:pic>
        <p:nvPicPr>
          <p:cNvPr id="54276" name="Picture 4" descr="Oystercatcher - Wikipedia">
            <a:extLst>
              <a:ext uri="{FF2B5EF4-FFF2-40B4-BE49-F238E27FC236}">
                <a16:creationId xmlns:a16="http://schemas.microsoft.com/office/drawing/2014/main" id="{B759FC14-2879-5F3A-8829-4CDAE9A7A23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707022" y="1848851"/>
            <a:ext cx="5484978" cy="50318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9B0D2E-88D5-71D6-0B77-3FE93AC78A3A}"/>
              </a:ext>
            </a:extLst>
          </p:cNvPr>
          <p:cNvSpPr txBox="1"/>
          <p:nvPr/>
        </p:nvSpPr>
        <p:spPr>
          <a:xfrm>
            <a:off x="6776128" y="1858108"/>
            <a:ext cx="5777947" cy="369332"/>
          </a:xfrm>
          <a:prstGeom prst="rect">
            <a:avLst/>
          </a:prstGeom>
          <a:noFill/>
        </p:spPr>
        <p:txBody>
          <a:bodyPr wrap="square" rtlCol="0">
            <a:spAutoFit/>
          </a:bodyPr>
          <a:lstStyle/>
          <a:p>
            <a:r>
              <a:rPr lang="en-US" dirty="0">
                <a:solidFill>
                  <a:schemeClr val="bg1"/>
                </a:solidFill>
              </a:rPr>
              <a:t>Pied oystercatcher </a:t>
            </a:r>
            <a:r>
              <a:rPr lang="en-US" i="1" dirty="0" err="1">
                <a:solidFill>
                  <a:schemeClr val="bg1"/>
                </a:solidFill>
              </a:rPr>
              <a:t>Haematopus</a:t>
            </a:r>
            <a:r>
              <a:rPr lang="en-US" i="1" dirty="0">
                <a:solidFill>
                  <a:schemeClr val="bg1"/>
                </a:solidFill>
              </a:rPr>
              <a:t> </a:t>
            </a:r>
            <a:r>
              <a:rPr lang="en-US" i="1" dirty="0" err="1">
                <a:solidFill>
                  <a:schemeClr val="bg1"/>
                </a:solidFill>
              </a:rPr>
              <a:t>longirostris</a:t>
            </a:r>
            <a:endParaRPr lang="en-US" i="1" dirty="0">
              <a:solidFill>
                <a:schemeClr val="bg1"/>
              </a:solidFill>
            </a:endParaRPr>
          </a:p>
        </p:txBody>
      </p:sp>
    </p:spTree>
    <p:extLst>
      <p:ext uri="{BB962C8B-B14F-4D97-AF65-F5344CB8AC3E}">
        <p14:creationId xmlns:p14="http://schemas.microsoft.com/office/powerpoint/2010/main" val="403491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ustralia's top 7 Aboriginal rock art sites - Australian Geographic">
            <a:extLst>
              <a:ext uri="{FF2B5EF4-FFF2-40B4-BE49-F238E27FC236}">
                <a16:creationId xmlns:a16="http://schemas.microsoft.com/office/drawing/2014/main" id="{03FBC740-FF1D-690E-85CA-E8DC5DEEFD4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218718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43D62D-001F-931C-7DA2-F7B21CB13FF3}"/>
              </a:ext>
            </a:extLst>
          </p:cNvPr>
          <p:cNvSpPr txBox="1"/>
          <p:nvPr/>
        </p:nvSpPr>
        <p:spPr>
          <a:xfrm>
            <a:off x="432618" y="6373901"/>
            <a:ext cx="12265743" cy="369332"/>
          </a:xfrm>
          <a:prstGeom prst="rect">
            <a:avLst/>
          </a:prstGeom>
          <a:noFill/>
        </p:spPr>
        <p:txBody>
          <a:bodyPr wrap="square">
            <a:spAutoFit/>
          </a:bodyPr>
          <a:lstStyle/>
          <a:p>
            <a:r>
              <a:rPr lang="en-AU" b="0" i="0" dirty="0">
                <a:solidFill>
                  <a:schemeClr val="bg1"/>
                </a:solidFill>
                <a:effectLst/>
                <a:latin typeface="nimbus-sans"/>
              </a:rPr>
              <a:t>Art work in </a:t>
            </a:r>
            <a:r>
              <a:rPr lang="en-AU" b="0" i="0" dirty="0" err="1">
                <a:solidFill>
                  <a:schemeClr val="bg1"/>
                </a:solidFill>
                <a:effectLst/>
                <a:latin typeface="nimbus-sans"/>
              </a:rPr>
              <a:t>Quinkan</a:t>
            </a:r>
            <a:r>
              <a:rPr lang="en-AU" b="0" i="0" dirty="0">
                <a:solidFill>
                  <a:schemeClr val="bg1"/>
                </a:solidFill>
                <a:effectLst/>
                <a:latin typeface="nimbus-sans"/>
              </a:rPr>
              <a:t> Country, Queensland, features dingoes, eels and humans. Image credit: Steven David Miller/</a:t>
            </a:r>
            <a:r>
              <a:rPr lang="en-AU" b="0" i="0" dirty="0" err="1">
                <a:solidFill>
                  <a:schemeClr val="bg1"/>
                </a:solidFill>
                <a:effectLst/>
                <a:latin typeface="nimbus-sans"/>
              </a:rPr>
              <a:t>Auscape</a:t>
            </a:r>
            <a:endParaRPr lang="en-US" dirty="0">
              <a:solidFill>
                <a:schemeClr val="bg1"/>
              </a:solidFill>
            </a:endParaRPr>
          </a:p>
        </p:txBody>
      </p:sp>
    </p:spTree>
    <p:extLst>
      <p:ext uri="{BB962C8B-B14F-4D97-AF65-F5344CB8AC3E}">
        <p14:creationId xmlns:p14="http://schemas.microsoft.com/office/powerpoint/2010/main" val="380677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55E614-D5BC-7E8A-A2DC-7BFCB31BB0B6}"/>
              </a:ext>
            </a:extLst>
          </p:cNvPr>
          <p:cNvSpPr txBox="1"/>
          <p:nvPr/>
        </p:nvSpPr>
        <p:spPr>
          <a:xfrm>
            <a:off x="9996484" y="853496"/>
            <a:ext cx="1943725" cy="5632311"/>
          </a:xfrm>
          <a:prstGeom prst="rect">
            <a:avLst/>
          </a:prstGeom>
          <a:noFill/>
        </p:spPr>
        <p:txBody>
          <a:bodyPr wrap="square">
            <a:spAutoFit/>
          </a:bodyPr>
          <a:lstStyle/>
          <a:p>
            <a:pPr algn="ctr"/>
            <a:r>
              <a:rPr lang="en-AU" sz="3600" dirty="0">
                <a:solidFill>
                  <a:schemeClr val="bg1"/>
                </a:solidFill>
              </a:rPr>
              <a:t>Bream</a:t>
            </a:r>
          </a:p>
          <a:p>
            <a:pPr algn="ctr"/>
            <a:endParaRPr lang="en-AU" sz="3600" dirty="0">
              <a:solidFill>
                <a:schemeClr val="bg1"/>
              </a:solidFill>
            </a:endParaRPr>
          </a:p>
          <a:p>
            <a:pPr algn="ctr"/>
            <a:r>
              <a:rPr lang="en-AU" sz="3200" dirty="0">
                <a:solidFill>
                  <a:schemeClr val="bg1"/>
                </a:solidFill>
              </a:rPr>
              <a:t>like to feed on small fish, molluscs, mussels, crabs, prawns, and worms</a:t>
            </a:r>
          </a:p>
        </p:txBody>
      </p:sp>
      <p:pic>
        <p:nvPicPr>
          <p:cNvPr id="65538" name="Picture 2" descr="Yellowfin Bream, Acanthopagrus australis (Owen, 1853) - The Australian  Museum">
            <a:extLst>
              <a:ext uri="{FF2B5EF4-FFF2-40B4-BE49-F238E27FC236}">
                <a16:creationId xmlns:a16="http://schemas.microsoft.com/office/drawing/2014/main" id="{435A74CA-77EE-3B7E-E25A-51271C00AB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96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BCACB0-7151-CE9E-BA23-BC07F2115BAC}"/>
              </a:ext>
            </a:extLst>
          </p:cNvPr>
          <p:cNvSpPr txBox="1"/>
          <p:nvPr/>
        </p:nvSpPr>
        <p:spPr>
          <a:xfrm>
            <a:off x="318053" y="122073"/>
            <a:ext cx="5777947" cy="369332"/>
          </a:xfrm>
          <a:prstGeom prst="rect">
            <a:avLst/>
          </a:prstGeom>
          <a:noFill/>
        </p:spPr>
        <p:txBody>
          <a:bodyPr wrap="square" rtlCol="0">
            <a:spAutoFit/>
          </a:bodyPr>
          <a:lstStyle/>
          <a:p>
            <a:r>
              <a:rPr lang="en-US" dirty="0">
                <a:solidFill>
                  <a:schemeClr val="bg1"/>
                </a:solidFill>
              </a:rPr>
              <a:t>Yellowfin bream </a:t>
            </a:r>
            <a:r>
              <a:rPr lang="en-US" i="1" dirty="0" err="1">
                <a:solidFill>
                  <a:schemeClr val="bg1"/>
                </a:solidFill>
              </a:rPr>
              <a:t>Acanthopagrus</a:t>
            </a:r>
            <a:r>
              <a:rPr lang="en-US" i="1" dirty="0">
                <a:solidFill>
                  <a:schemeClr val="bg1"/>
                </a:solidFill>
              </a:rPr>
              <a:t> australis</a:t>
            </a:r>
          </a:p>
        </p:txBody>
      </p:sp>
    </p:spTree>
    <p:extLst>
      <p:ext uri="{BB962C8B-B14F-4D97-AF65-F5344CB8AC3E}">
        <p14:creationId xmlns:p14="http://schemas.microsoft.com/office/powerpoint/2010/main" val="2631069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video&#10;&#10;Description automatically generated">
            <a:extLst>
              <a:ext uri="{FF2B5EF4-FFF2-40B4-BE49-F238E27FC236}">
                <a16:creationId xmlns:a16="http://schemas.microsoft.com/office/drawing/2014/main" id="{7FE1397E-52BC-61D7-329B-D5A1934003FF}"/>
              </a:ext>
            </a:extLst>
          </p:cNvPr>
          <p:cNvPicPr>
            <a:picLocks noChangeAspect="1"/>
          </p:cNvPicPr>
          <p:nvPr/>
        </p:nvPicPr>
        <p:blipFill>
          <a:blip r:embed="rId2"/>
          <a:stretch>
            <a:fillRect/>
          </a:stretch>
        </p:blipFill>
        <p:spPr>
          <a:xfrm>
            <a:off x="1660387" y="300935"/>
            <a:ext cx="8967856" cy="5683243"/>
          </a:xfrm>
          <a:prstGeom prst="rect">
            <a:avLst/>
          </a:prstGeom>
        </p:spPr>
      </p:pic>
      <p:sp>
        <p:nvSpPr>
          <p:cNvPr id="7" name="TextBox 6">
            <a:extLst>
              <a:ext uri="{FF2B5EF4-FFF2-40B4-BE49-F238E27FC236}">
                <a16:creationId xmlns:a16="http://schemas.microsoft.com/office/drawing/2014/main" id="{DC74E030-8CE6-55E9-F4BF-2187CC633858}"/>
              </a:ext>
            </a:extLst>
          </p:cNvPr>
          <p:cNvSpPr txBox="1"/>
          <p:nvPr/>
        </p:nvSpPr>
        <p:spPr>
          <a:xfrm>
            <a:off x="3776870" y="6187733"/>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=4h9hS8iNYVU&amp;t=3s</a:t>
            </a:r>
          </a:p>
        </p:txBody>
      </p:sp>
    </p:spTree>
    <p:extLst>
      <p:ext uri="{BB962C8B-B14F-4D97-AF65-F5344CB8AC3E}">
        <p14:creationId xmlns:p14="http://schemas.microsoft.com/office/powerpoint/2010/main" val="1340718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35421" y="2180344"/>
            <a:ext cx="10759697" cy="3724096"/>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Tertiary Consumers</a:t>
            </a:r>
          </a:p>
          <a:p>
            <a:pPr algn="ctr"/>
            <a:r>
              <a:rPr lang="en-US" sz="2800" dirty="0">
                <a:solidFill>
                  <a:schemeClr val="bg1"/>
                </a:solidFill>
              </a:rPr>
              <a:t>eat the secondary consumers </a:t>
            </a:r>
          </a:p>
          <a:p>
            <a:pPr algn="ctr"/>
            <a:r>
              <a:rPr lang="en-US" sz="2000" dirty="0">
                <a:solidFill>
                  <a:schemeClr val="bg1"/>
                </a:solidFill>
              </a:rPr>
              <a:t>(but can also eat producers and primary consumers)</a:t>
            </a:r>
          </a:p>
          <a:p>
            <a:pPr algn="ctr"/>
            <a:endParaRPr lang="en-US" sz="2800" dirty="0">
              <a:solidFill>
                <a:schemeClr val="bg1"/>
              </a:solidFill>
            </a:endParaRPr>
          </a:p>
          <a:p>
            <a:pPr algn="ctr"/>
            <a:endParaRPr lang="en-US" sz="2800" dirty="0">
              <a:solidFill>
                <a:schemeClr val="bg1"/>
              </a:solidFill>
            </a:endParaRPr>
          </a:p>
          <a:p>
            <a:pPr algn="ctr"/>
            <a:r>
              <a:rPr lang="en-US" sz="2800" dirty="0">
                <a:solidFill>
                  <a:schemeClr val="bg1"/>
                </a:solidFill>
              </a:rPr>
              <a:t>Examples…</a:t>
            </a:r>
          </a:p>
        </p:txBody>
      </p:sp>
      <p:sp>
        <p:nvSpPr>
          <p:cNvPr id="3" name="Freeform 2">
            <a:extLst>
              <a:ext uri="{FF2B5EF4-FFF2-40B4-BE49-F238E27FC236}">
                <a16:creationId xmlns:a16="http://schemas.microsoft.com/office/drawing/2014/main" id="{187AEBE9-372D-BA5A-099C-98D23B25BDC5}"/>
              </a:ext>
            </a:extLst>
          </p:cNvPr>
          <p:cNvSpPr/>
          <p:nvPr/>
        </p:nvSpPr>
        <p:spPr>
          <a:xfrm rot="20877022">
            <a:off x="9750661" y="1197599"/>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3D20B5-6228-2B47-637D-B940C4F37B9B}"/>
              </a:ext>
            </a:extLst>
          </p:cNvPr>
          <p:cNvSpPr txBox="1"/>
          <p:nvPr/>
        </p:nvSpPr>
        <p:spPr>
          <a:xfrm rot="1406586">
            <a:off x="9752371" y="616869"/>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1024647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656686-4EAE-A2F3-2E5C-04C404B544D6}"/>
              </a:ext>
            </a:extLst>
          </p:cNvPr>
          <p:cNvSpPr txBox="1"/>
          <p:nvPr/>
        </p:nvSpPr>
        <p:spPr>
          <a:xfrm>
            <a:off x="9845398" y="2397948"/>
            <a:ext cx="1943725" cy="2616101"/>
          </a:xfrm>
          <a:prstGeom prst="rect">
            <a:avLst/>
          </a:prstGeom>
          <a:noFill/>
        </p:spPr>
        <p:txBody>
          <a:bodyPr wrap="square">
            <a:spAutoFit/>
          </a:bodyPr>
          <a:lstStyle/>
          <a:p>
            <a:pPr algn="ctr"/>
            <a:r>
              <a:rPr lang="en-AU" sz="3600" dirty="0">
                <a:solidFill>
                  <a:schemeClr val="bg1"/>
                </a:solidFill>
              </a:rPr>
              <a:t>Osprey</a:t>
            </a:r>
          </a:p>
          <a:p>
            <a:pPr algn="ctr"/>
            <a:endParaRPr lang="en-AU" sz="3600" dirty="0">
              <a:solidFill>
                <a:schemeClr val="bg1"/>
              </a:solidFill>
            </a:endParaRPr>
          </a:p>
          <a:p>
            <a:pPr algn="ctr"/>
            <a:endParaRPr lang="en-AU" sz="3600" dirty="0">
              <a:solidFill>
                <a:schemeClr val="bg1"/>
              </a:solidFill>
            </a:endParaRPr>
          </a:p>
          <a:p>
            <a:pPr algn="ctr"/>
            <a:r>
              <a:rPr lang="en-AU" sz="2800" dirty="0">
                <a:solidFill>
                  <a:schemeClr val="bg1"/>
                </a:solidFill>
              </a:rPr>
              <a:t>mainly hunt fish</a:t>
            </a:r>
            <a:endParaRPr lang="en-AU" dirty="0">
              <a:solidFill>
                <a:schemeClr val="bg1"/>
              </a:solidFill>
            </a:endParaRPr>
          </a:p>
        </p:txBody>
      </p:sp>
      <p:pic>
        <p:nvPicPr>
          <p:cNvPr id="70658" name="Picture 2" descr="Fact File: Eastern osprey (Pandion haliaetus cristatus) - Australian  Geographic">
            <a:extLst>
              <a:ext uri="{FF2B5EF4-FFF2-40B4-BE49-F238E27FC236}">
                <a16:creationId xmlns:a16="http://schemas.microsoft.com/office/drawing/2014/main" id="{617F0600-B64B-1CAF-FCDD-8C6DF1CF6C3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31482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29D55D-076C-05BD-F19E-F2F79703213F}"/>
              </a:ext>
            </a:extLst>
          </p:cNvPr>
          <p:cNvSpPr txBox="1"/>
          <p:nvPr/>
        </p:nvSpPr>
        <p:spPr>
          <a:xfrm>
            <a:off x="5009322" y="0"/>
            <a:ext cx="6149008" cy="369332"/>
          </a:xfrm>
          <a:prstGeom prst="rect">
            <a:avLst/>
          </a:prstGeom>
          <a:noFill/>
        </p:spPr>
        <p:txBody>
          <a:bodyPr wrap="square">
            <a:spAutoFit/>
          </a:bodyPr>
          <a:lstStyle/>
          <a:p>
            <a:r>
              <a:rPr lang="en-AU" b="0" dirty="0">
                <a:solidFill>
                  <a:schemeClr val="bg1"/>
                </a:solidFill>
                <a:effectLst/>
              </a:rPr>
              <a:t>Eastern Osprey, </a:t>
            </a:r>
            <a:r>
              <a:rPr lang="en-AU" b="0" i="1" dirty="0">
                <a:solidFill>
                  <a:schemeClr val="bg1"/>
                </a:solidFill>
                <a:effectLst/>
              </a:rPr>
              <a:t>Pandion haliaetus </a:t>
            </a:r>
            <a:r>
              <a:rPr lang="en-AU" b="0" i="1" dirty="0" err="1">
                <a:solidFill>
                  <a:schemeClr val="bg1"/>
                </a:solidFill>
                <a:effectLst/>
              </a:rPr>
              <a:t>cristatus</a:t>
            </a:r>
            <a:endParaRPr lang="en-US" dirty="0">
              <a:solidFill>
                <a:schemeClr val="bg1"/>
              </a:solidFill>
            </a:endParaRPr>
          </a:p>
        </p:txBody>
      </p:sp>
    </p:spTree>
    <p:extLst>
      <p:ext uri="{BB962C8B-B14F-4D97-AF65-F5344CB8AC3E}">
        <p14:creationId xmlns:p14="http://schemas.microsoft.com/office/powerpoint/2010/main" val="2187367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Blue Ringed Octopus Found In Rock Pool - YouTube">
            <a:extLst>
              <a:ext uri="{FF2B5EF4-FFF2-40B4-BE49-F238E27FC236}">
                <a16:creationId xmlns:a16="http://schemas.microsoft.com/office/drawing/2014/main" id="{FEF55B24-14DD-2EF9-5CA6-D4D4BF0E8AA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8452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651072-0150-7A96-3757-96C0B524B3C7}"/>
              </a:ext>
            </a:extLst>
          </p:cNvPr>
          <p:cNvSpPr txBox="1"/>
          <p:nvPr/>
        </p:nvSpPr>
        <p:spPr>
          <a:xfrm>
            <a:off x="8415129" y="605606"/>
            <a:ext cx="3074505" cy="5570756"/>
          </a:xfrm>
          <a:prstGeom prst="rect">
            <a:avLst/>
          </a:prstGeom>
          <a:noFill/>
        </p:spPr>
        <p:txBody>
          <a:bodyPr wrap="square">
            <a:spAutoFit/>
          </a:bodyPr>
          <a:lstStyle/>
          <a:p>
            <a:pPr algn="ctr"/>
            <a:r>
              <a:rPr lang="en-AU" sz="3600" dirty="0">
                <a:solidFill>
                  <a:schemeClr val="bg1"/>
                </a:solidFill>
              </a:rPr>
              <a:t>Blue-ringed octopus</a:t>
            </a:r>
          </a:p>
          <a:p>
            <a:pPr algn="ctr"/>
            <a:endParaRPr lang="en-AU" sz="2400" dirty="0">
              <a:solidFill>
                <a:schemeClr val="bg1"/>
              </a:solidFill>
              <a:highlight>
                <a:srgbClr val="FF0000"/>
              </a:highlight>
              <a:latin typeface="apercu-pro"/>
            </a:endParaRPr>
          </a:p>
          <a:p>
            <a:pPr algn="ctr"/>
            <a:r>
              <a:rPr lang="en-AU" sz="2400" dirty="0">
                <a:solidFill>
                  <a:schemeClr val="bg1"/>
                </a:solidFill>
                <a:latin typeface="apercu-pro"/>
              </a:rPr>
              <a:t>primarily eat crab.</a:t>
            </a:r>
          </a:p>
          <a:p>
            <a:pPr algn="ctr"/>
            <a:r>
              <a:rPr lang="en-AU" sz="2400" dirty="0">
                <a:solidFill>
                  <a:schemeClr val="bg1"/>
                </a:solidFill>
                <a:latin typeface="apercu-pro"/>
              </a:rPr>
              <a:t> </a:t>
            </a:r>
          </a:p>
          <a:p>
            <a:pPr algn="ctr"/>
            <a:r>
              <a:rPr lang="en-AU" sz="2400" dirty="0">
                <a:solidFill>
                  <a:schemeClr val="bg1"/>
                </a:solidFill>
                <a:latin typeface="apercu-pro"/>
              </a:rPr>
              <a:t>They’re ambush predators that prey on</a:t>
            </a:r>
          </a:p>
          <a:p>
            <a:pPr algn="ctr"/>
            <a:r>
              <a:rPr lang="en-AU" sz="3200" dirty="0">
                <a:solidFill>
                  <a:schemeClr val="bg1"/>
                </a:solidFill>
                <a:latin typeface="apercu-pro"/>
              </a:rPr>
              <a:t>small </a:t>
            </a:r>
            <a:r>
              <a:rPr lang="en-AU" sz="2400" dirty="0">
                <a:solidFill>
                  <a:schemeClr val="bg1"/>
                </a:solidFill>
                <a:latin typeface="apercu-pro"/>
              </a:rPr>
              <a:t>crabs and hermit crabs.</a:t>
            </a:r>
          </a:p>
          <a:p>
            <a:pPr algn="ctr"/>
            <a:endParaRPr lang="en-AU" sz="2400" dirty="0">
              <a:solidFill>
                <a:schemeClr val="bg1"/>
              </a:solidFill>
              <a:latin typeface="apercu-pro"/>
            </a:endParaRPr>
          </a:p>
          <a:p>
            <a:pPr algn="ctr"/>
            <a:endParaRPr lang="en-AU" sz="2400" dirty="0">
              <a:solidFill>
                <a:schemeClr val="bg1"/>
              </a:solidFill>
              <a:latin typeface="apercu-pro"/>
            </a:endParaRPr>
          </a:p>
          <a:p>
            <a:pPr algn="ctr"/>
            <a:r>
              <a:rPr lang="en-AU" sz="2000" dirty="0">
                <a:solidFill>
                  <a:schemeClr val="bg1"/>
                </a:solidFill>
                <a:highlight>
                  <a:srgbClr val="FF0000"/>
                </a:highlight>
                <a:latin typeface="apercu-pro"/>
              </a:rPr>
              <a:t>they are extremely dangerous!!</a:t>
            </a:r>
          </a:p>
          <a:p>
            <a:pPr algn="ctr"/>
            <a:endParaRPr lang="en-AU" sz="2000" dirty="0">
              <a:solidFill>
                <a:schemeClr val="bg1"/>
              </a:solidFill>
              <a:latin typeface="apercu-pro"/>
            </a:endParaRPr>
          </a:p>
        </p:txBody>
      </p:sp>
      <p:sp>
        <p:nvSpPr>
          <p:cNvPr id="4" name="TextBox 3">
            <a:extLst>
              <a:ext uri="{FF2B5EF4-FFF2-40B4-BE49-F238E27FC236}">
                <a16:creationId xmlns:a16="http://schemas.microsoft.com/office/drawing/2014/main" id="{1B8D3E66-A2F8-42C1-7307-1B9B48C4C970}"/>
              </a:ext>
            </a:extLst>
          </p:cNvPr>
          <p:cNvSpPr txBox="1"/>
          <p:nvPr/>
        </p:nvSpPr>
        <p:spPr>
          <a:xfrm>
            <a:off x="7845288" y="5977579"/>
            <a:ext cx="4452728" cy="738664"/>
          </a:xfrm>
          <a:prstGeom prst="rect">
            <a:avLst/>
          </a:prstGeom>
          <a:noFill/>
        </p:spPr>
        <p:txBody>
          <a:bodyPr wrap="square">
            <a:spAutoFit/>
          </a:bodyPr>
          <a:lstStyle/>
          <a:p>
            <a:pPr algn="ctr"/>
            <a:r>
              <a:rPr lang="en-AU" sz="1400" dirty="0">
                <a:solidFill>
                  <a:schemeClr val="bg1"/>
                </a:solidFill>
              </a:rPr>
              <a:t>Once caught, it</a:t>
            </a:r>
            <a:r>
              <a:rPr lang="en-AU" sz="1400" b="0" i="0" dirty="0">
                <a:solidFill>
                  <a:schemeClr val="bg1"/>
                </a:solidFill>
                <a:effectLst/>
              </a:rPr>
              <a:t> uses its horny beak to pierce a hole through the tough crab shell, releasing its venom paralysing its prey.</a:t>
            </a:r>
            <a:endParaRPr lang="en-US" sz="1400" dirty="0">
              <a:solidFill>
                <a:schemeClr val="bg1"/>
              </a:solidFill>
            </a:endParaRPr>
          </a:p>
        </p:txBody>
      </p:sp>
    </p:spTree>
    <p:extLst>
      <p:ext uri="{BB962C8B-B14F-4D97-AF65-F5344CB8AC3E}">
        <p14:creationId xmlns:p14="http://schemas.microsoft.com/office/powerpoint/2010/main" val="931041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Rock fishing is Australia's deadliest sport | Herald Sun">
            <a:extLst>
              <a:ext uri="{FF2B5EF4-FFF2-40B4-BE49-F238E27FC236}">
                <a16:creationId xmlns:a16="http://schemas.microsoft.com/office/drawing/2014/main" id="{636223DA-518F-BA15-C4DA-EA1D5F9C45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50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55E614-D5BC-7E8A-A2DC-7BFCB31BB0B6}"/>
              </a:ext>
            </a:extLst>
          </p:cNvPr>
          <p:cNvSpPr txBox="1"/>
          <p:nvPr/>
        </p:nvSpPr>
        <p:spPr>
          <a:xfrm>
            <a:off x="9625423" y="2782669"/>
            <a:ext cx="1943725" cy="646331"/>
          </a:xfrm>
          <a:prstGeom prst="rect">
            <a:avLst/>
          </a:prstGeom>
          <a:noFill/>
        </p:spPr>
        <p:txBody>
          <a:bodyPr wrap="square">
            <a:spAutoFit/>
          </a:bodyPr>
          <a:lstStyle/>
          <a:p>
            <a:pPr algn="ctr"/>
            <a:r>
              <a:rPr lang="en-AU" sz="3600" dirty="0">
                <a:solidFill>
                  <a:schemeClr val="bg1"/>
                </a:solidFill>
              </a:rPr>
              <a:t>us</a:t>
            </a:r>
            <a:endParaRPr lang="en-AU" sz="2400" dirty="0">
              <a:solidFill>
                <a:schemeClr val="bg1"/>
              </a:solidFill>
            </a:endParaRPr>
          </a:p>
        </p:txBody>
      </p:sp>
    </p:spTree>
    <p:extLst>
      <p:ext uri="{BB962C8B-B14F-4D97-AF65-F5344CB8AC3E}">
        <p14:creationId xmlns:p14="http://schemas.microsoft.com/office/powerpoint/2010/main" val="3886401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35421" y="2180344"/>
            <a:ext cx="10759697" cy="2677656"/>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Decomposers</a:t>
            </a:r>
          </a:p>
          <a:p>
            <a:pPr algn="ctr"/>
            <a:endParaRPr lang="en-US" sz="7200" dirty="0">
              <a:solidFill>
                <a:schemeClr val="bg1"/>
              </a:solidFill>
            </a:endParaRPr>
          </a:p>
        </p:txBody>
      </p:sp>
      <p:sp>
        <p:nvSpPr>
          <p:cNvPr id="3" name="Freeform 2">
            <a:extLst>
              <a:ext uri="{FF2B5EF4-FFF2-40B4-BE49-F238E27FC236}">
                <a16:creationId xmlns:a16="http://schemas.microsoft.com/office/drawing/2014/main" id="{F43A6B67-DBF1-D95F-3B02-8D8C26F74135}"/>
              </a:ext>
            </a:extLst>
          </p:cNvPr>
          <p:cNvSpPr/>
          <p:nvPr/>
        </p:nvSpPr>
        <p:spPr>
          <a:xfrm rot="457764">
            <a:off x="9260331" y="1369878"/>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D41C20-4112-217E-49C7-E6A922BBF470}"/>
              </a:ext>
            </a:extLst>
          </p:cNvPr>
          <p:cNvSpPr txBox="1"/>
          <p:nvPr/>
        </p:nvSpPr>
        <p:spPr>
          <a:xfrm rot="2107990">
            <a:off x="9580091" y="1105053"/>
            <a:ext cx="2647718" cy="369332"/>
          </a:xfrm>
          <a:prstGeom prst="rect">
            <a:avLst/>
          </a:prstGeom>
          <a:noFill/>
        </p:spPr>
        <p:txBody>
          <a:bodyPr wrap="square" rtlCol="0">
            <a:spAutoFit/>
          </a:bodyPr>
          <a:lstStyle/>
          <a:p>
            <a:pPr algn="ctr"/>
            <a:r>
              <a:rPr lang="en-US" dirty="0">
                <a:solidFill>
                  <a:srgbClr val="FFFF00"/>
                </a:solidFill>
              </a:rPr>
              <a:t>New heading</a:t>
            </a:r>
          </a:p>
        </p:txBody>
      </p:sp>
    </p:spTree>
    <p:extLst>
      <p:ext uri="{BB962C8B-B14F-4D97-AF65-F5344CB8AC3E}">
        <p14:creationId xmlns:p14="http://schemas.microsoft.com/office/powerpoint/2010/main" val="2804432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Bacteria – Understand – ReAct">
            <a:extLst>
              <a:ext uri="{FF2B5EF4-FFF2-40B4-BE49-F238E27FC236}">
                <a16:creationId xmlns:a16="http://schemas.microsoft.com/office/drawing/2014/main" id="{EBDD487B-0C12-A3F6-6866-726D5B947A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39617"/>
            <a:ext cx="12117540" cy="46183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F10B02-E2C4-F7FA-4FF5-CDD03BDC09C7}"/>
              </a:ext>
            </a:extLst>
          </p:cNvPr>
          <p:cNvSpPr txBox="1"/>
          <p:nvPr/>
        </p:nvSpPr>
        <p:spPr>
          <a:xfrm>
            <a:off x="1404729" y="815731"/>
            <a:ext cx="9011480" cy="646331"/>
          </a:xfrm>
          <a:prstGeom prst="rect">
            <a:avLst/>
          </a:prstGeom>
          <a:noFill/>
        </p:spPr>
        <p:txBody>
          <a:bodyPr wrap="square">
            <a:spAutoFit/>
          </a:bodyPr>
          <a:lstStyle/>
          <a:p>
            <a:pPr algn="ctr"/>
            <a:r>
              <a:rPr lang="en-AU" sz="3600" dirty="0">
                <a:solidFill>
                  <a:schemeClr val="bg1"/>
                </a:solidFill>
              </a:rPr>
              <a:t>Microscopic bacteria</a:t>
            </a:r>
            <a:endParaRPr lang="en-AU" sz="2400" dirty="0">
              <a:solidFill>
                <a:schemeClr val="bg1"/>
              </a:solidFill>
            </a:endParaRPr>
          </a:p>
        </p:txBody>
      </p:sp>
    </p:spTree>
    <p:extLst>
      <p:ext uri="{BB962C8B-B14F-4D97-AF65-F5344CB8AC3E}">
        <p14:creationId xmlns:p14="http://schemas.microsoft.com/office/powerpoint/2010/main" val="739139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A8EBF819-B67B-C155-527F-2442F458AB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62999" y="1729408"/>
            <a:ext cx="6838122" cy="51285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099088-6B0C-D004-5C7A-85F9B145D852}"/>
              </a:ext>
            </a:extLst>
          </p:cNvPr>
          <p:cNvSpPr txBox="1"/>
          <p:nvPr/>
        </p:nvSpPr>
        <p:spPr>
          <a:xfrm>
            <a:off x="9678704" y="1301500"/>
            <a:ext cx="2319130" cy="5047536"/>
          </a:xfrm>
          <a:prstGeom prst="rect">
            <a:avLst/>
          </a:prstGeom>
          <a:noFill/>
        </p:spPr>
        <p:txBody>
          <a:bodyPr wrap="square">
            <a:spAutoFit/>
          </a:bodyPr>
          <a:lstStyle/>
          <a:p>
            <a:pPr algn="ctr"/>
            <a:r>
              <a:rPr lang="en-AU" sz="3600" dirty="0">
                <a:solidFill>
                  <a:schemeClr val="bg1"/>
                </a:solidFill>
              </a:rPr>
              <a:t>Lug worm</a:t>
            </a:r>
          </a:p>
          <a:p>
            <a:pPr algn="ctr"/>
            <a:endParaRPr lang="en-AU" sz="3600" dirty="0">
              <a:solidFill>
                <a:schemeClr val="bg1"/>
              </a:solidFill>
            </a:endParaRPr>
          </a:p>
          <a:p>
            <a:pPr algn="ctr"/>
            <a:endParaRPr lang="en-AU" sz="3600" dirty="0">
              <a:solidFill>
                <a:schemeClr val="bg1"/>
              </a:solidFill>
            </a:endParaRPr>
          </a:p>
          <a:p>
            <a:pPr algn="ctr"/>
            <a:r>
              <a:rPr lang="en-US" sz="2800" dirty="0">
                <a:solidFill>
                  <a:schemeClr val="bg1"/>
                </a:solidFill>
              </a:rPr>
              <a:t>feed on organic material such as micro-organisms and detritus </a:t>
            </a:r>
          </a:p>
          <a:p>
            <a:pPr algn="ctr"/>
            <a:r>
              <a:rPr lang="en-US" dirty="0">
                <a:solidFill>
                  <a:schemeClr val="bg1"/>
                </a:solidFill>
              </a:rPr>
              <a:t>(dead organic matter) </a:t>
            </a:r>
          </a:p>
          <a:p>
            <a:pPr algn="ctr"/>
            <a:r>
              <a:rPr lang="en-US" sz="2800" dirty="0">
                <a:solidFill>
                  <a:schemeClr val="bg1"/>
                </a:solidFill>
              </a:rPr>
              <a:t>in sediment.</a:t>
            </a:r>
          </a:p>
        </p:txBody>
      </p:sp>
      <p:pic>
        <p:nvPicPr>
          <p:cNvPr id="73732" name="Picture 4" descr="Boring,' 'damn ugly,' 'pretty gross': These are words that describe the  lugworm | CBC News">
            <a:extLst>
              <a:ext uri="{FF2B5EF4-FFF2-40B4-BE49-F238E27FC236}">
                <a16:creationId xmlns:a16="http://schemas.microsoft.com/office/drawing/2014/main" id="{BF433C39-9DF8-F49A-500D-F05A5E29781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25" y="0"/>
            <a:ext cx="2481884" cy="1398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E83669F-1D66-7655-5902-40BA228045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398062"/>
            <a:ext cx="2481884" cy="1418712"/>
          </a:xfrm>
          <a:prstGeom prst="rect">
            <a:avLst/>
          </a:prstGeom>
        </p:spPr>
      </p:pic>
      <p:pic>
        <p:nvPicPr>
          <p:cNvPr id="73734" name="Picture 6" descr="A curlew pulling a lugworm out of the round depression its burrow makes in the wet sand">
            <a:extLst>
              <a:ext uri="{FF2B5EF4-FFF2-40B4-BE49-F238E27FC236}">
                <a16:creationId xmlns:a16="http://schemas.microsoft.com/office/drawing/2014/main" id="{E3B25C4B-1640-3A96-65F3-2E773EF1DAE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312" y="4214836"/>
            <a:ext cx="2459687" cy="26431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1714F3-F2F7-CBE6-3893-DB5CB07AF232}"/>
              </a:ext>
            </a:extLst>
          </p:cNvPr>
          <p:cNvSpPr txBox="1"/>
          <p:nvPr/>
        </p:nvSpPr>
        <p:spPr>
          <a:xfrm>
            <a:off x="4998546" y="197733"/>
            <a:ext cx="1542343" cy="1200329"/>
          </a:xfrm>
          <a:prstGeom prst="rect">
            <a:avLst/>
          </a:prstGeom>
          <a:noFill/>
        </p:spPr>
        <p:txBody>
          <a:bodyPr wrap="square">
            <a:spAutoFit/>
          </a:bodyPr>
          <a:lstStyle/>
          <a:p>
            <a:r>
              <a:rPr lang="en-US" sz="1200" dirty="0">
                <a:solidFill>
                  <a:schemeClr val="bg1"/>
                </a:solidFill>
              </a:rPr>
              <a:t>Video https://</a:t>
            </a:r>
            <a:r>
              <a:rPr lang="en-US" sz="1200" dirty="0" err="1">
                <a:solidFill>
                  <a:schemeClr val="bg1"/>
                </a:solidFill>
              </a:rPr>
              <a:t>www.youtube.com</a:t>
            </a:r>
            <a:r>
              <a:rPr lang="en-US" sz="1200" dirty="0">
                <a:solidFill>
                  <a:schemeClr val="bg1"/>
                </a:solidFill>
              </a:rPr>
              <a:t>/</a:t>
            </a:r>
            <a:r>
              <a:rPr lang="en-US" sz="1200" dirty="0" err="1">
                <a:solidFill>
                  <a:schemeClr val="bg1"/>
                </a:solidFill>
              </a:rPr>
              <a:t>watch?v</a:t>
            </a:r>
            <a:r>
              <a:rPr lang="en-US" sz="1200" dirty="0">
                <a:solidFill>
                  <a:schemeClr val="bg1"/>
                </a:solidFill>
              </a:rPr>
              <a:t>=YjprT1xYHgI&amp;list=TLGG9kT3qxvMd9QwMjAzMjAyNA&amp;t=6s</a:t>
            </a:r>
          </a:p>
        </p:txBody>
      </p:sp>
      <p:pic>
        <p:nvPicPr>
          <p:cNvPr id="10" name="Picture 9" descr="A screenshot of a video&#10;&#10;Description automatically generated">
            <a:extLst>
              <a:ext uri="{FF2B5EF4-FFF2-40B4-BE49-F238E27FC236}">
                <a16:creationId xmlns:a16="http://schemas.microsoft.com/office/drawing/2014/main" id="{4BFF721E-2DF2-A24F-71FF-161EE0E4780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2816774"/>
            <a:ext cx="2513295" cy="1808235"/>
          </a:xfrm>
          <a:prstGeom prst="rect">
            <a:avLst/>
          </a:prstGeom>
        </p:spPr>
      </p:pic>
      <p:pic>
        <p:nvPicPr>
          <p:cNvPr id="74754" name="Picture 2" descr="Lugworm | Marine, Burrowing, Annelid | Britannica">
            <a:extLst>
              <a:ext uri="{FF2B5EF4-FFF2-40B4-BE49-F238E27FC236}">
                <a16:creationId xmlns:a16="http://schemas.microsoft.com/office/drawing/2014/main" id="{506D3A5A-A211-5F2F-85A3-2CCD448D5AB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13296" y="1"/>
            <a:ext cx="2319130" cy="1741456"/>
          </a:xfrm>
          <a:prstGeom prst="rect">
            <a:avLst/>
          </a:prstGeom>
          <a:noFill/>
          <a:extLst>
            <a:ext uri="{909E8E84-426E-40DD-AFC4-6F175D3DCCD1}">
              <a14:hiddenFill xmlns:a14="http://schemas.microsoft.com/office/drawing/2010/main">
                <a:solidFill>
                  <a:srgbClr val="FFFFFF"/>
                </a:solidFill>
              </a14:hiddenFill>
            </a:ext>
          </a:extLst>
        </p:spPr>
      </p:pic>
      <p:pic>
        <p:nvPicPr>
          <p:cNvPr id="74756" name="Picture 4" descr="Creating the perfect lugworm hookbait | daiwasports.co.uk">
            <a:extLst>
              <a:ext uri="{FF2B5EF4-FFF2-40B4-BE49-F238E27FC236}">
                <a16:creationId xmlns:a16="http://schemas.microsoft.com/office/drawing/2014/main" id="{0D773AB2-5407-F26C-283F-D1123F37E26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07009" y="12049"/>
            <a:ext cx="2594112" cy="17294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39300B-163B-5BB3-3C96-AAF0C794A2E3}"/>
              </a:ext>
            </a:extLst>
          </p:cNvPr>
          <p:cNvSpPr txBox="1"/>
          <p:nvPr/>
        </p:nvSpPr>
        <p:spPr>
          <a:xfrm>
            <a:off x="9585939" y="2267308"/>
            <a:ext cx="2836988" cy="369332"/>
          </a:xfrm>
          <a:prstGeom prst="rect">
            <a:avLst/>
          </a:prstGeom>
          <a:noFill/>
        </p:spPr>
        <p:txBody>
          <a:bodyPr wrap="square">
            <a:spAutoFit/>
          </a:bodyPr>
          <a:lstStyle/>
          <a:p>
            <a:r>
              <a:rPr lang="en-AU" b="0" dirty="0">
                <a:solidFill>
                  <a:schemeClr val="bg1"/>
                </a:solidFill>
                <a:effectLst/>
              </a:rPr>
              <a:t>“Earthworm of the Sea”</a:t>
            </a:r>
            <a:endParaRPr lang="en-US" dirty="0">
              <a:solidFill>
                <a:schemeClr val="bg1"/>
              </a:solidFill>
            </a:endParaRPr>
          </a:p>
        </p:txBody>
      </p:sp>
    </p:spTree>
    <p:extLst>
      <p:ext uri="{BB962C8B-B14F-4D97-AF65-F5344CB8AC3E}">
        <p14:creationId xmlns:p14="http://schemas.microsoft.com/office/powerpoint/2010/main" val="2004979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olothuria leucospilota - Wikipedia">
            <a:extLst>
              <a:ext uri="{FF2B5EF4-FFF2-40B4-BE49-F238E27FC236}">
                <a16:creationId xmlns:a16="http://schemas.microsoft.com/office/drawing/2014/main" id="{D5BB2F1A-1254-C599-FD07-5376BAE7AB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51CC44-AF63-ED59-F6C7-492C5AC529C2}"/>
              </a:ext>
            </a:extLst>
          </p:cNvPr>
          <p:cNvSpPr txBox="1"/>
          <p:nvPr/>
        </p:nvSpPr>
        <p:spPr>
          <a:xfrm>
            <a:off x="9448801" y="1740861"/>
            <a:ext cx="2570922" cy="2123658"/>
          </a:xfrm>
          <a:prstGeom prst="rect">
            <a:avLst/>
          </a:prstGeom>
          <a:noFill/>
        </p:spPr>
        <p:txBody>
          <a:bodyPr wrap="square">
            <a:spAutoFit/>
          </a:bodyPr>
          <a:lstStyle/>
          <a:p>
            <a:pPr algn="ctr"/>
            <a:r>
              <a:rPr lang="en-AU" sz="3600" dirty="0">
                <a:solidFill>
                  <a:schemeClr val="bg1"/>
                </a:solidFill>
              </a:rPr>
              <a:t>Sea cucumbers</a:t>
            </a:r>
          </a:p>
          <a:p>
            <a:pPr algn="ctr"/>
            <a:endParaRPr lang="en-AU" sz="3600" dirty="0">
              <a:solidFill>
                <a:schemeClr val="bg1"/>
              </a:solidFill>
            </a:endParaRPr>
          </a:p>
          <a:p>
            <a:pPr algn="ctr"/>
            <a:r>
              <a:rPr lang="en-AU" sz="2400" dirty="0">
                <a:solidFill>
                  <a:schemeClr val="bg1"/>
                </a:solidFill>
              </a:rPr>
              <a:t>(detritivores)</a:t>
            </a:r>
          </a:p>
        </p:txBody>
      </p:sp>
    </p:spTree>
    <p:extLst>
      <p:ext uri="{BB962C8B-B14F-4D97-AF65-F5344CB8AC3E}">
        <p14:creationId xmlns:p14="http://schemas.microsoft.com/office/powerpoint/2010/main" val="1227780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ock Artists: Tracking Aboriginal Art in the Kimberley">
            <a:extLst>
              <a:ext uri="{FF2B5EF4-FFF2-40B4-BE49-F238E27FC236}">
                <a16:creationId xmlns:a16="http://schemas.microsoft.com/office/drawing/2014/main" id="{BC164D08-DD55-A86D-1484-A80366C2708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754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DF877-7B4A-FB46-0006-0918DB93A202}"/>
              </a:ext>
            </a:extLst>
          </p:cNvPr>
          <p:cNvSpPr txBox="1"/>
          <p:nvPr/>
        </p:nvSpPr>
        <p:spPr>
          <a:xfrm>
            <a:off x="1259491" y="199360"/>
            <a:ext cx="9407975" cy="646331"/>
          </a:xfrm>
          <a:prstGeom prst="rect">
            <a:avLst/>
          </a:prstGeom>
          <a:noFill/>
        </p:spPr>
        <p:txBody>
          <a:bodyPr wrap="square">
            <a:spAutoFit/>
          </a:bodyPr>
          <a:lstStyle/>
          <a:p>
            <a:pPr algn="ctr"/>
            <a:r>
              <a:rPr lang="en-US" sz="3600" dirty="0">
                <a:solidFill>
                  <a:schemeClr val="bg1"/>
                </a:solidFill>
              </a:rPr>
              <a:t>Lichens</a:t>
            </a:r>
          </a:p>
        </p:txBody>
      </p:sp>
      <p:pic>
        <p:nvPicPr>
          <p:cNvPr id="20484" name="Picture 4">
            <a:extLst>
              <a:ext uri="{FF2B5EF4-FFF2-40B4-BE49-F238E27FC236}">
                <a16:creationId xmlns:a16="http://schemas.microsoft.com/office/drawing/2014/main" id="{0A7CACF8-FC99-8306-3B5C-571098A843A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459287"/>
            <a:ext cx="4492488" cy="5398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3335AA-28D3-BAAD-6721-40D11A0B8C27}"/>
              </a:ext>
            </a:extLst>
          </p:cNvPr>
          <p:cNvSpPr txBox="1"/>
          <p:nvPr/>
        </p:nvSpPr>
        <p:spPr>
          <a:xfrm>
            <a:off x="1259491" y="845691"/>
            <a:ext cx="9764824" cy="461665"/>
          </a:xfrm>
          <a:prstGeom prst="rect">
            <a:avLst/>
          </a:prstGeom>
          <a:noFill/>
        </p:spPr>
        <p:txBody>
          <a:bodyPr wrap="square">
            <a:spAutoFit/>
          </a:bodyPr>
          <a:lstStyle/>
          <a:p>
            <a:pPr algn="ctr"/>
            <a:r>
              <a:rPr lang="en-AU" sz="2400" dirty="0">
                <a:solidFill>
                  <a:schemeClr val="bg1"/>
                </a:solidFill>
                <a:latin typeface="Arial" panose="020B0604020202020204" pitchFamily="34" charset="0"/>
              </a:rPr>
              <a:t>(t</a:t>
            </a:r>
            <a:r>
              <a:rPr lang="en-AU" sz="2400" b="0" i="0" dirty="0">
                <a:solidFill>
                  <a:schemeClr val="bg1"/>
                </a:solidFill>
                <a:effectLst/>
                <a:latin typeface="Arial" panose="020B0604020202020204" pitchFamily="34" charset="0"/>
              </a:rPr>
              <a:t>he fungi symbiont is the decomposer) </a:t>
            </a:r>
            <a:endParaRPr lang="en-US" sz="2400" dirty="0">
              <a:solidFill>
                <a:schemeClr val="bg1"/>
              </a:solidFill>
            </a:endParaRPr>
          </a:p>
        </p:txBody>
      </p:sp>
      <p:pic>
        <p:nvPicPr>
          <p:cNvPr id="20488" name="Picture 8" descr="Lichen Crust on Desert Rocks - DesertUSA">
            <a:extLst>
              <a:ext uri="{FF2B5EF4-FFF2-40B4-BE49-F238E27FC236}">
                <a16:creationId xmlns:a16="http://schemas.microsoft.com/office/drawing/2014/main" id="{C4E3C04B-431B-41C5-1EE5-5124DB706A8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78016" y="1454353"/>
            <a:ext cx="7513983" cy="540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712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D79E-09F3-2AE8-32B5-8A57620E6728}"/>
              </a:ext>
            </a:extLst>
          </p:cNvPr>
          <p:cNvSpPr txBox="1"/>
          <p:nvPr/>
        </p:nvSpPr>
        <p:spPr>
          <a:xfrm>
            <a:off x="808917" y="1464727"/>
            <a:ext cx="10759697" cy="4708981"/>
          </a:xfrm>
          <a:prstGeom prst="rect">
            <a:avLst/>
          </a:prstGeom>
          <a:noFill/>
        </p:spPr>
        <p:txBody>
          <a:bodyPr wrap="square">
            <a:spAutoFit/>
          </a:bodyPr>
          <a:lstStyle/>
          <a:p>
            <a:pPr algn="ctr"/>
            <a:r>
              <a:rPr lang="en-US" sz="2400" dirty="0">
                <a:solidFill>
                  <a:schemeClr val="bg1"/>
                </a:solidFill>
              </a:rPr>
              <a:t>Rocky shore </a:t>
            </a:r>
          </a:p>
          <a:p>
            <a:pPr algn="ctr"/>
            <a:r>
              <a:rPr lang="en-US" sz="7200" dirty="0">
                <a:solidFill>
                  <a:schemeClr val="bg1"/>
                </a:solidFill>
              </a:rPr>
              <a:t>Scavengers</a:t>
            </a:r>
          </a:p>
          <a:p>
            <a:pPr algn="ctr"/>
            <a:endParaRPr lang="en-US" sz="7200" dirty="0">
              <a:solidFill>
                <a:schemeClr val="bg1"/>
              </a:solidFill>
            </a:endParaRPr>
          </a:p>
          <a:p>
            <a:pPr algn="ctr"/>
            <a:r>
              <a:rPr lang="en-US" sz="2800" dirty="0">
                <a:solidFill>
                  <a:schemeClr val="bg1"/>
                </a:solidFill>
              </a:rPr>
              <a:t>Scavengers do not kill their own prey, </a:t>
            </a:r>
          </a:p>
          <a:p>
            <a:pPr algn="ctr"/>
            <a:r>
              <a:rPr lang="en-US" sz="2800" dirty="0">
                <a:solidFill>
                  <a:schemeClr val="bg1"/>
                </a:solidFill>
              </a:rPr>
              <a:t>but rather feed off the remains that other animals have killed </a:t>
            </a:r>
          </a:p>
          <a:p>
            <a:pPr algn="ctr"/>
            <a:r>
              <a:rPr lang="en-US" sz="2000" dirty="0">
                <a:solidFill>
                  <a:schemeClr val="bg1"/>
                </a:solidFill>
              </a:rPr>
              <a:t>(or died from something other than predation).</a:t>
            </a:r>
          </a:p>
          <a:p>
            <a:pPr algn="ctr"/>
            <a:endParaRPr lang="en-US" sz="2800" dirty="0">
              <a:solidFill>
                <a:schemeClr val="bg1"/>
              </a:solidFill>
            </a:endParaRPr>
          </a:p>
          <a:p>
            <a:pPr algn="ctr"/>
            <a:r>
              <a:rPr lang="en-US" sz="2000" i="1" dirty="0">
                <a:solidFill>
                  <a:schemeClr val="bg1"/>
                </a:solidFill>
              </a:rPr>
              <a:t>Note: </a:t>
            </a:r>
            <a:r>
              <a:rPr lang="en-US" sz="2000" dirty="0">
                <a:solidFill>
                  <a:schemeClr val="bg1"/>
                </a:solidFill>
              </a:rPr>
              <a:t>some are not </a:t>
            </a:r>
            <a:r>
              <a:rPr lang="en-US" sz="2000" i="1" dirty="0">
                <a:solidFill>
                  <a:schemeClr val="bg1"/>
                </a:solidFill>
              </a:rPr>
              <a:t>exclusively</a:t>
            </a:r>
            <a:r>
              <a:rPr lang="en-US" sz="2000" dirty="0">
                <a:solidFill>
                  <a:schemeClr val="bg1"/>
                </a:solidFill>
              </a:rPr>
              <a:t> scavengers, eating living things as well.</a:t>
            </a:r>
          </a:p>
        </p:txBody>
      </p:sp>
      <p:sp>
        <p:nvSpPr>
          <p:cNvPr id="3" name="Freeform 2">
            <a:extLst>
              <a:ext uri="{FF2B5EF4-FFF2-40B4-BE49-F238E27FC236}">
                <a16:creationId xmlns:a16="http://schemas.microsoft.com/office/drawing/2014/main" id="{35B2BF3E-AB36-E1BE-672F-2A3C09B518F3}"/>
              </a:ext>
            </a:extLst>
          </p:cNvPr>
          <p:cNvSpPr/>
          <p:nvPr/>
        </p:nvSpPr>
        <p:spPr>
          <a:xfrm rot="1059368">
            <a:off x="9260329" y="1155987"/>
            <a:ext cx="1302763" cy="1428559"/>
          </a:xfrm>
          <a:custGeom>
            <a:avLst/>
            <a:gdLst>
              <a:gd name="connsiteX0" fmla="*/ 1775792 w 1775792"/>
              <a:gd name="connsiteY0" fmla="*/ 0 h 2136896"/>
              <a:gd name="connsiteX1" fmla="*/ 1749287 w 1775792"/>
              <a:gd name="connsiteY1" fmla="*/ 92765 h 2136896"/>
              <a:gd name="connsiteX2" fmla="*/ 1643270 w 1775792"/>
              <a:gd name="connsiteY2" fmla="*/ 291548 h 2136896"/>
              <a:gd name="connsiteX3" fmla="*/ 1590261 w 1775792"/>
              <a:gd name="connsiteY3" fmla="*/ 371061 h 2136896"/>
              <a:gd name="connsiteX4" fmla="*/ 1404731 w 1775792"/>
              <a:gd name="connsiteY4" fmla="*/ 583096 h 2136896"/>
              <a:gd name="connsiteX5" fmla="*/ 1338470 w 1775792"/>
              <a:gd name="connsiteY5" fmla="*/ 675861 h 2136896"/>
              <a:gd name="connsiteX6" fmla="*/ 1179444 w 1775792"/>
              <a:gd name="connsiteY6" fmla="*/ 874643 h 2136896"/>
              <a:gd name="connsiteX7" fmla="*/ 1020418 w 1775792"/>
              <a:gd name="connsiteY7" fmla="*/ 1086678 h 2136896"/>
              <a:gd name="connsiteX8" fmla="*/ 848139 w 1775792"/>
              <a:gd name="connsiteY8" fmla="*/ 1245704 h 2136896"/>
              <a:gd name="connsiteX9" fmla="*/ 768626 w 1775792"/>
              <a:gd name="connsiteY9" fmla="*/ 1325217 h 2136896"/>
              <a:gd name="connsiteX10" fmla="*/ 689113 w 1775792"/>
              <a:gd name="connsiteY10" fmla="*/ 1391478 h 2136896"/>
              <a:gd name="connsiteX11" fmla="*/ 477079 w 1775792"/>
              <a:gd name="connsiteY11" fmla="*/ 1630017 h 2136896"/>
              <a:gd name="connsiteX12" fmla="*/ 424070 w 1775792"/>
              <a:gd name="connsiteY12" fmla="*/ 1696278 h 2136896"/>
              <a:gd name="connsiteX13" fmla="*/ 357809 w 1775792"/>
              <a:gd name="connsiteY13" fmla="*/ 1775791 h 2136896"/>
              <a:gd name="connsiteX14" fmla="*/ 225287 w 1775792"/>
              <a:gd name="connsiteY14" fmla="*/ 1921565 h 2136896"/>
              <a:gd name="connsiteX15" fmla="*/ 185531 w 1775792"/>
              <a:gd name="connsiteY15" fmla="*/ 1961322 h 2136896"/>
              <a:gd name="connsiteX16" fmla="*/ 145774 w 1775792"/>
              <a:gd name="connsiteY16" fmla="*/ 1948069 h 2136896"/>
              <a:gd name="connsiteX17" fmla="*/ 132522 w 1775792"/>
              <a:gd name="connsiteY17" fmla="*/ 1696278 h 2136896"/>
              <a:gd name="connsiteX18" fmla="*/ 106018 w 1775792"/>
              <a:gd name="connsiteY18" fmla="*/ 1470991 h 2136896"/>
              <a:gd name="connsiteX19" fmla="*/ 53009 w 1775792"/>
              <a:gd name="connsiteY19" fmla="*/ 1258956 h 2136896"/>
              <a:gd name="connsiteX20" fmla="*/ 13252 w 1775792"/>
              <a:gd name="connsiteY20" fmla="*/ 1139687 h 2136896"/>
              <a:gd name="connsiteX21" fmla="*/ 0 w 1775792"/>
              <a:gd name="connsiteY21" fmla="*/ 1086678 h 2136896"/>
              <a:gd name="connsiteX22" fmla="*/ 13252 w 1775792"/>
              <a:gd name="connsiteY22" fmla="*/ 1179443 h 2136896"/>
              <a:gd name="connsiteX23" fmla="*/ 53009 w 1775792"/>
              <a:gd name="connsiteY23" fmla="*/ 1630017 h 2136896"/>
              <a:gd name="connsiteX24" fmla="*/ 66261 w 1775792"/>
              <a:gd name="connsiteY24" fmla="*/ 1709530 h 2136896"/>
              <a:gd name="connsiteX25" fmla="*/ 92766 w 1775792"/>
              <a:gd name="connsiteY25" fmla="*/ 1828800 h 2136896"/>
              <a:gd name="connsiteX26" fmla="*/ 119270 w 1775792"/>
              <a:gd name="connsiteY26" fmla="*/ 1948069 h 2136896"/>
              <a:gd name="connsiteX27" fmla="*/ 132522 w 1775792"/>
              <a:gd name="connsiteY27" fmla="*/ 2001078 h 2136896"/>
              <a:gd name="connsiteX28" fmla="*/ 145774 w 1775792"/>
              <a:gd name="connsiteY28" fmla="*/ 2040835 h 2136896"/>
              <a:gd name="connsiteX29" fmla="*/ 596348 w 1775792"/>
              <a:gd name="connsiteY29" fmla="*/ 2067339 h 2136896"/>
              <a:gd name="connsiteX30" fmla="*/ 636105 w 1775792"/>
              <a:gd name="connsiteY30" fmla="*/ 2080591 h 2136896"/>
              <a:gd name="connsiteX31" fmla="*/ 742122 w 1775792"/>
              <a:gd name="connsiteY31" fmla="*/ 2107096 h 2136896"/>
              <a:gd name="connsiteX32" fmla="*/ 834887 w 1775792"/>
              <a:gd name="connsiteY32" fmla="*/ 2133600 h 2136896"/>
              <a:gd name="connsiteX33" fmla="*/ 927652 w 1775792"/>
              <a:gd name="connsiteY33" fmla="*/ 2120348 h 2136896"/>
              <a:gd name="connsiteX34" fmla="*/ 848139 w 1775792"/>
              <a:gd name="connsiteY34" fmla="*/ 2080591 h 2136896"/>
              <a:gd name="connsiteX35" fmla="*/ 689113 w 1775792"/>
              <a:gd name="connsiteY35" fmla="*/ 2001078 h 2136896"/>
              <a:gd name="connsiteX36" fmla="*/ 636105 w 1775792"/>
              <a:gd name="connsiteY36" fmla="*/ 1987826 h 2136896"/>
              <a:gd name="connsiteX37" fmla="*/ 596348 w 1775792"/>
              <a:gd name="connsiteY37" fmla="*/ 1974574 h 2136896"/>
              <a:gd name="connsiteX38" fmla="*/ 410818 w 1775792"/>
              <a:gd name="connsiteY38" fmla="*/ 1948069 h 2136896"/>
              <a:gd name="connsiteX39" fmla="*/ 92766 w 1775792"/>
              <a:gd name="connsiteY39" fmla="*/ 1948069 h 213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792" h="2136896">
                <a:moveTo>
                  <a:pt x="1775792" y="0"/>
                </a:moveTo>
                <a:cubicBezTo>
                  <a:pt x="1766957" y="30922"/>
                  <a:pt x="1761532" y="63028"/>
                  <a:pt x="1749287" y="92765"/>
                </a:cubicBezTo>
                <a:cubicBezTo>
                  <a:pt x="1724283" y="153489"/>
                  <a:pt x="1680911" y="232397"/>
                  <a:pt x="1643270" y="291548"/>
                </a:cubicBezTo>
                <a:cubicBezTo>
                  <a:pt x="1626168" y="318422"/>
                  <a:pt x="1610432" y="346407"/>
                  <a:pt x="1590261" y="371061"/>
                </a:cubicBezTo>
                <a:cubicBezTo>
                  <a:pt x="1410463" y="590814"/>
                  <a:pt x="1682755" y="193865"/>
                  <a:pt x="1404731" y="583096"/>
                </a:cubicBezTo>
                <a:cubicBezTo>
                  <a:pt x="1382644" y="614018"/>
                  <a:pt x="1361947" y="645981"/>
                  <a:pt x="1338470" y="675861"/>
                </a:cubicBezTo>
                <a:cubicBezTo>
                  <a:pt x="1205927" y="844551"/>
                  <a:pt x="1309730" y="690071"/>
                  <a:pt x="1179444" y="874643"/>
                </a:cubicBezTo>
                <a:cubicBezTo>
                  <a:pt x="1084255" y="1009495"/>
                  <a:pt x="1125133" y="973237"/>
                  <a:pt x="1020418" y="1086678"/>
                </a:cubicBezTo>
                <a:cubicBezTo>
                  <a:pt x="922522" y="1192731"/>
                  <a:pt x="958047" y="1144251"/>
                  <a:pt x="848139" y="1245704"/>
                </a:cubicBezTo>
                <a:cubicBezTo>
                  <a:pt x="820596" y="1271128"/>
                  <a:pt x="796257" y="1299889"/>
                  <a:pt x="768626" y="1325217"/>
                </a:cubicBezTo>
                <a:cubicBezTo>
                  <a:pt x="743193" y="1348530"/>
                  <a:pt x="714546" y="1368165"/>
                  <a:pt x="689113" y="1391478"/>
                </a:cubicBezTo>
                <a:cubicBezTo>
                  <a:pt x="600813" y="1472420"/>
                  <a:pt x="559951" y="1529386"/>
                  <a:pt x="477079" y="1630017"/>
                </a:cubicBezTo>
                <a:cubicBezTo>
                  <a:pt x="459098" y="1651851"/>
                  <a:pt x="441981" y="1674386"/>
                  <a:pt x="424070" y="1696278"/>
                </a:cubicBezTo>
                <a:cubicBezTo>
                  <a:pt x="402223" y="1722980"/>
                  <a:pt x="379656" y="1749089"/>
                  <a:pt x="357809" y="1775791"/>
                </a:cubicBezTo>
                <a:cubicBezTo>
                  <a:pt x="271829" y="1880878"/>
                  <a:pt x="337464" y="1809387"/>
                  <a:pt x="225287" y="1921565"/>
                </a:cubicBezTo>
                <a:lnTo>
                  <a:pt x="185531" y="1961322"/>
                </a:lnTo>
                <a:cubicBezTo>
                  <a:pt x="172279" y="1956904"/>
                  <a:pt x="148514" y="1961767"/>
                  <a:pt x="145774" y="1948069"/>
                </a:cubicBezTo>
                <a:cubicBezTo>
                  <a:pt x="129291" y="1865655"/>
                  <a:pt x="138113" y="1780138"/>
                  <a:pt x="132522" y="1696278"/>
                </a:cubicBezTo>
                <a:cubicBezTo>
                  <a:pt x="128587" y="1637252"/>
                  <a:pt x="120821" y="1536122"/>
                  <a:pt x="106018" y="1470991"/>
                </a:cubicBezTo>
                <a:cubicBezTo>
                  <a:pt x="89872" y="1399949"/>
                  <a:pt x="76048" y="1328071"/>
                  <a:pt x="53009" y="1258956"/>
                </a:cubicBezTo>
                <a:cubicBezTo>
                  <a:pt x="39757" y="1219200"/>
                  <a:pt x="23416" y="1180343"/>
                  <a:pt x="13252" y="1139687"/>
                </a:cubicBezTo>
                <a:cubicBezTo>
                  <a:pt x="8835" y="1122017"/>
                  <a:pt x="0" y="1068465"/>
                  <a:pt x="0" y="1086678"/>
                </a:cubicBezTo>
                <a:cubicBezTo>
                  <a:pt x="0" y="1117914"/>
                  <a:pt x="10336" y="1148344"/>
                  <a:pt x="13252" y="1179443"/>
                </a:cubicBezTo>
                <a:cubicBezTo>
                  <a:pt x="26700" y="1322886"/>
                  <a:pt x="33389" y="1482864"/>
                  <a:pt x="53009" y="1630017"/>
                </a:cubicBezTo>
                <a:cubicBezTo>
                  <a:pt x="56560" y="1656651"/>
                  <a:pt x="61454" y="1683093"/>
                  <a:pt x="66261" y="1709530"/>
                </a:cubicBezTo>
                <a:cubicBezTo>
                  <a:pt x="112547" y="1964108"/>
                  <a:pt x="50226" y="1616105"/>
                  <a:pt x="92766" y="1828800"/>
                </a:cubicBezTo>
                <a:cubicBezTo>
                  <a:pt x="132631" y="2028119"/>
                  <a:pt x="84880" y="1827702"/>
                  <a:pt x="119270" y="1948069"/>
                </a:cubicBezTo>
                <a:cubicBezTo>
                  <a:pt x="124274" y="1965582"/>
                  <a:pt x="127518" y="1983565"/>
                  <a:pt x="132522" y="2001078"/>
                </a:cubicBezTo>
                <a:cubicBezTo>
                  <a:pt x="136360" y="2014510"/>
                  <a:pt x="131945" y="2038859"/>
                  <a:pt x="145774" y="2040835"/>
                </a:cubicBezTo>
                <a:cubicBezTo>
                  <a:pt x="294713" y="2062112"/>
                  <a:pt x="446157" y="2058504"/>
                  <a:pt x="596348" y="2067339"/>
                </a:cubicBezTo>
                <a:cubicBezTo>
                  <a:pt x="609600" y="2071756"/>
                  <a:pt x="622628" y="2076915"/>
                  <a:pt x="636105" y="2080591"/>
                </a:cubicBezTo>
                <a:cubicBezTo>
                  <a:pt x="671248" y="2090176"/>
                  <a:pt x="707565" y="2095577"/>
                  <a:pt x="742122" y="2107096"/>
                </a:cubicBezTo>
                <a:cubicBezTo>
                  <a:pt x="799158" y="2126107"/>
                  <a:pt x="768327" y="2116960"/>
                  <a:pt x="834887" y="2133600"/>
                </a:cubicBezTo>
                <a:cubicBezTo>
                  <a:pt x="865809" y="2129183"/>
                  <a:pt x="920076" y="2150651"/>
                  <a:pt x="927652" y="2120348"/>
                </a:cubicBezTo>
                <a:cubicBezTo>
                  <a:pt x="934839" y="2091600"/>
                  <a:pt x="874230" y="2094640"/>
                  <a:pt x="848139" y="2080591"/>
                </a:cubicBezTo>
                <a:cubicBezTo>
                  <a:pt x="764818" y="2035726"/>
                  <a:pt x="768337" y="2027486"/>
                  <a:pt x="689113" y="2001078"/>
                </a:cubicBezTo>
                <a:cubicBezTo>
                  <a:pt x="671834" y="1995319"/>
                  <a:pt x="653617" y="1992829"/>
                  <a:pt x="636105" y="1987826"/>
                </a:cubicBezTo>
                <a:cubicBezTo>
                  <a:pt x="622673" y="1983988"/>
                  <a:pt x="609985" y="1977604"/>
                  <a:pt x="596348" y="1974574"/>
                </a:cubicBezTo>
                <a:cubicBezTo>
                  <a:pt x="564202" y="1967431"/>
                  <a:pt x="434154" y="1948798"/>
                  <a:pt x="410818" y="1948069"/>
                </a:cubicBezTo>
                <a:cubicBezTo>
                  <a:pt x="304852" y="1944757"/>
                  <a:pt x="198783" y="1948069"/>
                  <a:pt x="92766" y="1948069"/>
                </a:cubicBezTo>
              </a:path>
            </a:pathLst>
          </a:custGeom>
          <a:solidFill>
            <a:srgbClr val="FFFF00"/>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D76014-7270-7B54-C154-AD3276E8F57E}"/>
              </a:ext>
            </a:extLst>
          </p:cNvPr>
          <p:cNvSpPr txBox="1"/>
          <p:nvPr/>
        </p:nvSpPr>
        <p:spPr>
          <a:xfrm rot="1820153">
            <a:off x="9923852" y="710885"/>
            <a:ext cx="2206821" cy="646331"/>
          </a:xfrm>
          <a:prstGeom prst="rect">
            <a:avLst/>
          </a:prstGeom>
          <a:noFill/>
        </p:spPr>
        <p:txBody>
          <a:bodyPr wrap="square" rtlCol="0">
            <a:spAutoFit/>
          </a:bodyPr>
          <a:lstStyle/>
          <a:p>
            <a:pPr algn="ctr"/>
            <a:r>
              <a:rPr lang="en-US" dirty="0">
                <a:solidFill>
                  <a:srgbClr val="FFFF00"/>
                </a:solidFill>
              </a:rPr>
              <a:t>(this one is not on the worksheet)</a:t>
            </a:r>
          </a:p>
        </p:txBody>
      </p:sp>
    </p:spTree>
    <p:extLst>
      <p:ext uri="{BB962C8B-B14F-4D97-AF65-F5344CB8AC3E}">
        <p14:creationId xmlns:p14="http://schemas.microsoft.com/office/powerpoint/2010/main" val="3303552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ermit crabs, facts and photos">
            <a:extLst>
              <a:ext uri="{FF2B5EF4-FFF2-40B4-BE49-F238E27FC236}">
                <a16:creationId xmlns:a16="http://schemas.microsoft.com/office/drawing/2014/main" id="{BB90D10D-0F70-A655-F945-26563C5850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0D584E-B9FD-585E-50C0-9A163E5D8FA9}"/>
              </a:ext>
            </a:extLst>
          </p:cNvPr>
          <p:cNvSpPr txBox="1"/>
          <p:nvPr/>
        </p:nvSpPr>
        <p:spPr>
          <a:xfrm>
            <a:off x="10381895" y="2482982"/>
            <a:ext cx="1637827" cy="1200329"/>
          </a:xfrm>
          <a:prstGeom prst="rect">
            <a:avLst/>
          </a:prstGeom>
          <a:noFill/>
        </p:spPr>
        <p:txBody>
          <a:bodyPr wrap="square">
            <a:spAutoFit/>
          </a:bodyPr>
          <a:lstStyle/>
          <a:p>
            <a:pPr algn="ctr"/>
            <a:r>
              <a:rPr lang="en-AU" sz="3600" dirty="0">
                <a:solidFill>
                  <a:schemeClr val="bg1"/>
                </a:solidFill>
              </a:rPr>
              <a:t>Hermit crab</a:t>
            </a:r>
          </a:p>
        </p:txBody>
      </p:sp>
    </p:spTree>
    <p:extLst>
      <p:ext uri="{BB962C8B-B14F-4D97-AF65-F5344CB8AC3E}">
        <p14:creationId xmlns:p14="http://schemas.microsoft.com/office/powerpoint/2010/main" val="1143138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01E067-5BAE-926D-D036-AB03B38FB1D2}"/>
              </a:ext>
            </a:extLst>
          </p:cNvPr>
          <p:cNvSpPr txBox="1"/>
          <p:nvPr/>
        </p:nvSpPr>
        <p:spPr>
          <a:xfrm>
            <a:off x="10381895" y="2828835"/>
            <a:ext cx="1469395" cy="1200329"/>
          </a:xfrm>
          <a:prstGeom prst="rect">
            <a:avLst/>
          </a:prstGeom>
          <a:noFill/>
        </p:spPr>
        <p:txBody>
          <a:bodyPr wrap="square">
            <a:spAutoFit/>
          </a:bodyPr>
          <a:lstStyle/>
          <a:p>
            <a:pPr algn="ctr"/>
            <a:r>
              <a:rPr lang="en-AU" sz="3600" dirty="0">
                <a:solidFill>
                  <a:schemeClr val="bg1"/>
                </a:solidFill>
              </a:rPr>
              <a:t>Sea gulls</a:t>
            </a:r>
          </a:p>
        </p:txBody>
      </p:sp>
      <p:pic>
        <p:nvPicPr>
          <p:cNvPr id="52226" name="Picture 2" descr="Gulls - Bird Aware Solent">
            <a:extLst>
              <a:ext uri="{FF2B5EF4-FFF2-40B4-BE49-F238E27FC236}">
                <a16:creationId xmlns:a16="http://schemas.microsoft.com/office/drawing/2014/main" id="{266B0CD7-CB5F-3683-33B8-7122FEC3E7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963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834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Get to know the majestic white-bellied sea eagle | The Cairns Post">
            <a:extLst>
              <a:ext uri="{FF2B5EF4-FFF2-40B4-BE49-F238E27FC236}">
                <a16:creationId xmlns:a16="http://schemas.microsoft.com/office/drawing/2014/main" id="{3E911A1B-1B82-0246-A791-4A2562D4A11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801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5C7347-14FF-D6CF-6992-94DC55B64E14}"/>
              </a:ext>
            </a:extLst>
          </p:cNvPr>
          <p:cNvSpPr txBox="1"/>
          <p:nvPr/>
        </p:nvSpPr>
        <p:spPr>
          <a:xfrm>
            <a:off x="9969981" y="1756091"/>
            <a:ext cx="1943725" cy="3785652"/>
          </a:xfrm>
          <a:prstGeom prst="rect">
            <a:avLst/>
          </a:prstGeom>
          <a:noFill/>
        </p:spPr>
        <p:txBody>
          <a:bodyPr wrap="square">
            <a:spAutoFit/>
          </a:bodyPr>
          <a:lstStyle/>
          <a:p>
            <a:pPr algn="ctr"/>
            <a:r>
              <a:rPr lang="en-AU" sz="3600" dirty="0">
                <a:solidFill>
                  <a:schemeClr val="bg1"/>
                </a:solidFill>
              </a:rPr>
              <a:t>Sea Eagle</a:t>
            </a:r>
          </a:p>
          <a:p>
            <a:pPr algn="ctr"/>
            <a:endParaRPr lang="en-AU" sz="3600" dirty="0">
              <a:solidFill>
                <a:schemeClr val="bg1"/>
              </a:solidFill>
            </a:endParaRPr>
          </a:p>
          <a:p>
            <a:pPr algn="ctr"/>
            <a:r>
              <a:rPr lang="en-AU" sz="2400" dirty="0">
                <a:solidFill>
                  <a:schemeClr val="bg1"/>
                </a:solidFill>
              </a:rPr>
              <a:t>hunt fish, turtles, sea snakes, birds and mammals but also eat </a:t>
            </a:r>
          </a:p>
          <a:p>
            <a:pPr algn="ctr"/>
            <a:r>
              <a:rPr lang="en-AU" sz="2400" dirty="0">
                <a:highlight>
                  <a:srgbClr val="FFFF00"/>
                </a:highlight>
              </a:rPr>
              <a:t>dead prey.</a:t>
            </a:r>
          </a:p>
          <a:p>
            <a:pPr algn="ctr"/>
            <a:endParaRPr lang="en-AU" sz="2400" dirty="0">
              <a:solidFill>
                <a:schemeClr val="bg1"/>
              </a:solidFill>
            </a:endParaRPr>
          </a:p>
        </p:txBody>
      </p:sp>
      <p:sp>
        <p:nvSpPr>
          <p:cNvPr id="3" name="TextBox 2">
            <a:extLst>
              <a:ext uri="{FF2B5EF4-FFF2-40B4-BE49-F238E27FC236}">
                <a16:creationId xmlns:a16="http://schemas.microsoft.com/office/drawing/2014/main" id="{D2E76107-5841-3065-EEA3-18D3A4F20D67}"/>
              </a:ext>
            </a:extLst>
          </p:cNvPr>
          <p:cNvSpPr txBox="1"/>
          <p:nvPr/>
        </p:nvSpPr>
        <p:spPr>
          <a:xfrm>
            <a:off x="993914" y="6488668"/>
            <a:ext cx="5777947" cy="369332"/>
          </a:xfrm>
          <a:prstGeom prst="rect">
            <a:avLst/>
          </a:prstGeom>
          <a:noFill/>
        </p:spPr>
        <p:txBody>
          <a:bodyPr wrap="square" rtlCol="0">
            <a:spAutoFit/>
          </a:bodyPr>
          <a:lstStyle/>
          <a:p>
            <a:r>
              <a:rPr lang="en-US" dirty="0">
                <a:solidFill>
                  <a:schemeClr val="bg1"/>
                </a:solidFill>
              </a:rPr>
              <a:t>White-bellied Sea Eagle </a:t>
            </a:r>
            <a:r>
              <a:rPr lang="en-US" i="1" dirty="0">
                <a:solidFill>
                  <a:schemeClr val="bg1"/>
                </a:solidFill>
              </a:rPr>
              <a:t>Haliaeetus </a:t>
            </a:r>
            <a:r>
              <a:rPr lang="en-US" i="1" dirty="0" err="1">
                <a:solidFill>
                  <a:schemeClr val="bg1"/>
                </a:solidFill>
              </a:rPr>
              <a:t>leucogaster</a:t>
            </a:r>
            <a:endParaRPr lang="en-US" i="1" dirty="0">
              <a:solidFill>
                <a:schemeClr val="bg1"/>
              </a:solidFill>
            </a:endParaRPr>
          </a:p>
        </p:txBody>
      </p:sp>
    </p:spTree>
    <p:extLst>
      <p:ext uri="{BB962C8B-B14F-4D97-AF65-F5344CB8AC3E}">
        <p14:creationId xmlns:p14="http://schemas.microsoft.com/office/powerpoint/2010/main" val="3585647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358877" y="301098"/>
            <a:ext cx="11474245" cy="707886"/>
          </a:xfrm>
          <a:prstGeom prst="rect">
            <a:avLst/>
          </a:prstGeom>
          <a:noFill/>
        </p:spPr>
        <p:txBody>
          <a:bodyPr wrap="square">
            <a:spAutoFit/>
          </a:bodyPr>
          <a:lstStyle/>
          <a:p>
            <a:pPr algn="ctr"/>
            <a:r>
              <a:rPr lang="en-US" sz="4000" dirty="0">
                <a:solidFill>
                  <a:schemeClr val="bg1"/>
                </a:solidFill>
              </a:rPr>
              <a:t>Next step: work out what eats what!</a:t>
            </a:r>
          </a:p>
        </p:txBody>
      </p:sp>
      <p:sp>
        <p:nvSpPr>
          <p:cNvPr id="5" name="Rectangle 4">
            <a:extLst>
              <a:ext uri="{FF2B5EF4-FFF2-40B4-BE49-F238E27FC236}">
                <a16:creationId xmlns:a16="http://schemas.microsoft.com/office/drawing/2014/main" id="{EB7D4492-1171-472E-2D8D-B5B78AD879B4}"/>
              </a:ext>
            </a:extLst>
          </p:cNvPr>
          <p:cNvSpPr/>
          <p:nvPr/>
        </p:nvSpPr>
        <p:spPr>
          <a:xfrm>
            <a:off x="0" y="1258957"/>
            <a:ext cx="12192000" cy="5599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E651B3-B2D9-70FA-03A3-8CF19F631020}"/>
              </a:ext>
            </a:extLst>
          </p:cNvPr>
          <p:cNvSpPr txBox="1"/>
          <p:nvPr/>
        </p:nvSpPr>
        <p:spPr>
          <a:xfrm>
            <a:off x="493708" y="2655247"/>
            <a:ext cx="11204581" cy="1754326"/>
          </a:xfrm>
          <a:prstGeom prst="rect">
            <a:avLst/>
          </a:prstGeom>
          <a:noFill/>
        </p:spPr>
        <p:txBody>
          <a:bodyPr wrap="square">
            <a:spAutoFit/>
          </a:bodyPr>
          <a:lstStyle/>
          <a:p>
            <a:pPr algn="ctr"/>
            <a:r>
              <a:rPr lang="en-US" sz="4000" dirty="0"/>
              <a:t>Activity: </a:t>
            </a:r>
          </a:p>
          <a:p>
            <a:pPr algn="ctr"/>
            <a:endParaRPr lang="en-US" sz="2000" dirty="0"/>
          </a:p>
          <a:p>
            <a:pPr algn="ctr"/>
            <a:r>
              <a:rPr lang="en-US" sz="4800" dirty="0"/>
              <a:t>Create a food chain</a:t>
            </a:r>
          </a:p>
        </p:txBody>
      </p:sp>
    </p:spTree>
    <p:extLst>
      <p:ext uri="{BB962C8B-B14F-4D97-AF65-F5344CB8AC3E}">
        <p14:creationId xmlns:p14="http://schemas.microsoft.com/office/powerpoint/2010/main" val="835514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358877" y="301098"/>
            <a:ext cx="11474245" cy="1077218"/>
          </a:xfrm>
          <a:prstGeom prst="rect">
            <a:avLst/>
          </a:prstGeom>
          <a:noFill/>
        </p:spPr>
        <p:txBody>
          <a:bodyPr wrap="square">
            <a:spAutoFit/>
          </a:bodyPr>
          <a:lstStyle/>
          <a:p>
            <a:pPr algn="ctr"/>
            <a:r>
              <a:rPr lang="en-US" sz="4000" dirty="0">
                <a:solidFill>
                  <a:schemeClr val="bg1"/>
                </a:solidFill>
              </a:rPr>
              <a:t>Activity: Combine food chains to make a food </a:t>
            </a:r>
            <a:r>
              <a:rPr lang="en-US" sz="4000" i="1" dirty="0">
                <a:solidFill>
                  <a:schemeClr val="bg1"/>
                </a:solidFill>
              </a:rPr>
              <a:t>web</a:t>
            </a:r>
          </a:p>
          <a:p>
            <a:pPr algn="ctr"/>
            <a:r>
              <a:rPr lang="en-US" sz="2400" dirty="0">
                <a:solidFill>
                  <a:schemeClr val="bg1"/>
                </a:solidFill>
              </a:rPr>
              <a:t>(see worksheet)</a:t>
            </a:r>
          </a:p>
        </p:txBody>
      </p:sp>
      <p:sp>
        <p:nvSpPr>
          <p:cNvPr id="5" name="Rectangle 4">
            <a:extLst>
              <a:ext uri="{FF2B5EF4-FFF2-40B4-BE49-F238E27FC236}">
                <a16:creationId xmlns:a16="http://schemas.microsoft.com/office/drawing/2014/main" id="{EB7D4492-1171-472E-2D8D-B5B78AD879B4}"/>
              </a:ext>
            </a:extLst>
          </p:cNvPr>
          <p:cNvSpPr/>
          <p:nvPr/>
        </p:nvSpPr>
        <p:spPr>
          <a:xfrm>
            <a:off x="0" y="1497497"/>
            <a:ext cx="12192000" cy="5360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fish&#10;&#10;Description automatically generated">
            <a:extLst>
              <a:ext uri="{FF2B5EF4-FFF2-40B4-BE49-F238E27FC236}">
                <a16:creationId xmlns:a16="http://schemas.microsoft.com/office/drawing/2014/main" id="{63CD036E-50D0-4659-96EC-687462D54790}"/>
              </a:ext>
            </a:extLst>
          </p:cNvPr>
          <p:cNvPicPr>
            <a:picLocks noChangeAspect="1"/>
          </p:cNvPicPr>
          <p:nvPr/>
        </p:nvPicPr>
        <p:blipFill>
          <a:blip r:embed="rId3"/>
          <a:stretch>
            <a:fillRect/>
          </a:stretch>
        </p:blipFill>
        <p:spPr>
          <a:xfrm>
            <a:off x="358877" y="1879049"/>
            <a:ext cx="3784600" cy="4597400"/>
          </a:xfrm>
          <a:prstGeom prst="rect">
            <a:avLst/>
          </a:prstGeom>
        </p:spPr>
      </p:pic>
      <p:pic>
        <p:nvPicPr>
          <p:cNvPr id="86018" name="Picture 2" descr="4 Simplified representation of food web of rocky shore habitat. | Download  Scientific Diagram">
            <a:extLst>
              <a:ext uri="{FF2B5EF4-FFF2-40B4-BE49-F238E27FC236}">
                <a16:creationId xmlns:a16="http://schemas.microsoft.com/office/drawing/2014/main" id="{59D49686-E763-FD7C-0B31-26454ABDA9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68248" y="1855859"/>
            <a:ext cx="6198980" cy="443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105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0" y="301098"/>
            <a:ext cx="12191999" cy="1200329"/>
          </a:xfrm>
          <a:prstGeom prst="rect">
            <a:avLst/>
          </a:prstGeom>
          <a:noFill/>
        </p:spPr>
        <p:txBody>
          <a:bodyPr wrap="square">
            <a:spAutoFit/>
          </a:bodyPr>
          <a:lstStyle/>
          <a:p>
            <a:pPr algn="ctr"/>
            <a:r>
              <a:rPr lang="en-US" sz="4000" dirty="0">
                <a:solidFill>
                  <a:schemeClr val="bg1"/>
                </a:solidFill>
              </a:rPr>
              <a:t>Manipulative experiments</a:t>
            </a:r>
          </a:p>
          <a:p>
            <a:pPr algn="ctr"/>
            <a:r>
              <a:rPr lang="en-US" sz="3200" i="1" dirty="0">
                <a:solidFill>
                  <a:schemeClr val="bg1"/>
                </a:solidFill>
              </a:rPr>
              <a:t>isolate</a:t>
            </a:r>
            <a:r>
              <a:rPr lang="en-US" sz="3200" dirty="0">
                <a:solidFill>
                  <a:schemeClr val="bg1"/>
                </a:solidFill>
              </a:rPr>
              <a:t> (remove/cage/barrier) species to measure their influence</a:t>
            </a:r>
          </a:p>
        </p:txBody>
      </p:sp>
      <p:pic>
        <p:nvPicPr>
          <p:cNvPr id="7" name="Picture 6" descr="A screenshot of a cell phone&#10;&#10;Description automatically generated">
            <a:extLst>
              <a:ext uri="{FF2B5EF4-FFF2-40B4-BE49-F238E27FC236}">
                <a16:creationId xmlns:a16="http://schemas.microsoft.com/office/drawing/2014/main" id="{9D6095C5-51F0-85E1-E072-92A4A75DB1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0961847">
            <a:off x="519145" y="2384706"/>
            <a:ext cx="3780527" cy="2088586"/>
          </a:xfrm>
          <a:prstGeom prst="rect">
            <a:avLst/>
          </a:prstGeom>
        </p:spPr>
      </p:pic>
      <p:pic>
        <p:nvPicPr>
          <p:cNvPr id="9" name="Picture 8" descr="A net on a rocky beach&#10;&#10;Description automatically generated">
            <a:extLst>
              <a:ext uri="{FF2B5EF4-FFF2-40B4-BE49-F238E27FC236}">
                <a16:creationId xmlns:a16="http://schemas.microsoft.com/office/drawing/2014/main" id="{C4153EBC-2AE2-9972-9BF6-F521BA19CC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08988">
            <a:off x="4783246" y="2193719"/>
            <a:ext cx="4194762" cy="2470559"/>
          </a:xfrm>
          <a:prstGeom prst="rect">
            <a:avLst/>
          </a:prstGeom>
        </p:spPr>
      </p:pic>
      <p:pic>
        <p:nvPicPr>
          <p:cNvPr id="76802" name="Picture 2" descr="Recruitment, abundance, and predation on the blue mussel (Mytilus edulis)  on northeastern estuarine rocky shores - Cockrell - 2015 - Ecosphere -  Wiley Online Library">
            <a:extLst>
              <a:ext uri="{FF2B5EF4-FFF2-40B4-BE49-F238E27FC236}">
                <a16:creationId xmlns:a16="http://schemas.microsoft.com/office/drawing/2014/main" id="{27F54A84-75DF-B72D-8EA7-09360EB220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93273" y="4626127"/>
            <a:ext cx="2508042" cy="1929950"/>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Experimental treatment design: (a) Partial Cage (excludes fish); (b)... |  Download Scientific Diagram">
            <a:extLst>
              <a:ext uri="{FF2B5EF4-FFF2-40B4-BE49-F238E27FC236}">
                <a16:creationId xmlns:a16="http://schemas.microsoft.com/office/drawing/2014/main" id="{8C39A39E-3A51-AC11-B5C8-A7B969E4EAA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301313" y="3189387"/>
            <a:ext cx="2669277" cy="28734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5066668-A45D-556E-13A3-984EDD61DEA6}"/>
              </a:ext>
            </a:extLst>
          </p:cNvPr>
          <p:cNvSpPr txBox="1"/>
          <p:nvPr/>
        </p:nvSpPr>
        <p:spPr>
          <a:xfrm>
            <a:off x="4253314" y="5607279"/>
            <a:ext cx="6096000" cy="369332"/>
          </a:xfrm>
          <a:prstGeom prst="rect">
            <a:avLst/>
          </a:prstGeom>
          <a:noFill/>
        </p:spPr>
        <p:txBody>
          <a:bodyPr wrap="square">
            <a:spAutoFit/>
          </a:bodyPr>
          <a:lstStyle/>
          <a:p>
            <a:pPr algn="ctr"/>
            <a:r>
              <a:rPr lang="en-US" sz="1800" dirty="0">
                <a:solidFill>
                  <a:schemeClr val="bg1"/>
                </a:solidFill>
                <a:highlight>
                  <a:srgbClr val="FF0000"/>
                </a:highlight>
              </a:rPr>
              <a:t>(MUST have ethics approval!!!!)</a:t>
            </a:r>
          </a:p>
        </p:txBody>
      </p:sp>
    </p:spTree>
    <p:extLst>
      <p:ext uri="{BB962C8B-B14F-4D97-AF65-F5344CB8AC3E}">
        <p14:creationId xmlns:p14="http://schemas.microsoft.com/office/powerpoint/2010/main" val="3107367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4232A-109A-83EF-8AB9-153C913C54CD}"/>
              </a:ext>
            </a:extLst>
          </p:cNvPr>
          <p:cNvSpPr txBox="1"/>
          <p:nvPr/>
        </p:nvSpPr>
        <p:spPr>
          <a:xfrm>
            <a:off x="358877" y="301098"/>
            <a:ext cx="11474245" cy="1569660"/>
          </a:xfrm>
          <a:prstGeom prst="rect">
            <a:avLst/>
          </a:prstGeom>
          <a:noFill/>
        </p:spPr>
        <p:txBody>
          <a:bodyPr wrap="square">
            <a:spAutoFit/>
          </a:bodyPr>
          <a:lstStyle/>
          <a:p>
            <a:pPr algn="ctr"/>
            <a:r>
              <a:rPr lang="en-US" sz="4000" dirty="0">
                <a:solidFill>
                  <a:schemeClr val="bg1"/>
                </a:solidFill>
              </a:rPr>
              <a:t>Keystone species</a:t>
            </a:r>
          </a:p>
          <a:p>
            <a:pPr algn="ctr"/>
            <a:r>
              <a:rPr lang="en-US" sz="2800" dirty="0">
                <a:solidFill>
                  <a:schemeClr val="bg1"/>
                </a:solidFill>
              </a:rPr>
              <a:t>have a disproportionately large influence on their environment </a:t>
            </a:r>
          </a:p>
          <a:p>
            <a:pPr algn="ctr"/>
            <a:r>
              <a:rPr lang="en-US" sz="2800" dirty="0">
                <a:solidFill>
                  <a:schemeClr val="bg1"/>
                </a:solidFill>
              </a:rPr>
              <a:t>(if removed, it’s noticeable!)</a:t>
            </a:r>
          </a:p>
        </p:txBody>
      </p:sp>
      <p:pic>
        <p:nvPicPr>
          <p:cNvPr id="77826" name="Picture 2" descr="Scientists Say: Coral">
            <a:extLst>
              <a:ext uri="{FF2B5EF4-FFF2-40B4-BE49-F238E27FC236}">
                <a16:creationId xmlns:a16="http://schemas.microsoft.com/office/drawing/2014/main" id="{075D4899-CF71-35D3-8600-4EA2E4A216E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4850296"/>
            <a:ext cx="3569252" cy="2007704"/>
          </a:xfrm>
          <a:prstGeom prst="rect">
            <a:avLst/>
          </a:prstGeom>
          <a:noFill/>
          <a:extLst>
            <a:ext uri="{909E8E84-426E-40DD-AFC4-6F175D3DCCD1}">
              <a14:hiddenFill xmlns:a14="http://schemas.microsoft.com/office/drawing/2010/main">
                <a:solidFill>
                  <a:srgbClr val="FFFFFF"/>
                </a:solidFill>
              </a14:hiddenFill>
            </a:ext>
          </a:extLst>
        </p:spPr>
      </p:pic>
      <p:pic>
        <p:nvPicPr>
          <p:cNvPr id="77828" name="Picture 4" descr="Unpack Habitat: Mangrove Forests | OzFish Unlimited">
            <a:extLst>
              <a:ext uri="{FF2B5EF4-FFF2-40B4-BE49-F238E27FC236}">
                <a16:creationId xmlns:a16="http://schemas.microsoft.com/office/drawing/2014/main" id="{8821AF62-3B5F-8A8F-B410-10ACF6E71F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9252" y="4850296"/>
            <a:ext cx="3262519" cy="2007704"/>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descr="The Magic of Seagrass: Seagrass is the ocean's wild savannah - The Ocean  Agency">
            <a:extLst>
              <a:ext uri="{FF2B5EF4-FFF2-40B4-BE49-F238E27FC236}">
                <a16:creationId xmlns:a16="http://schemas.microsoft.com/office/drawing/2014/main" id="{07674479-86B8-6BE5-5A50-BA95E6F9570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38124" y="4850296"/>
            <a:ext cx="3569252" cy="2007704"/>
          </a:xfrm>
          <a:prstGeom prst="rect">
            <a:avLst/>
          </a:prstGeom>
          <a:noFill/>
          <a:extLst>
            <a:ext uri="{909E8E84-426E-40DD-AFC4-6F175D3DCCD1}">
              <a14:hiddenFill xmlns:a14="http://schemas.microsoft.com/office/drawing/2010/main">
                <a:solidFill>
                  <a:srgbClr val="FFFFFF"/>
                </a:solidFill>
              </a14:hiddenFill>
            </a:ext>
          </a:extLst>
        </p:spPr>
      </p:pic>
      <p:pic>
        <p:nvPicPr>
          <p:cNvPr id="77832" name="Picture 8" descr="Holothuria leucospilota - Wikipedia">
            <a:extLst>
              <a:ext uri="{FF2B5EF4-FFF2-40B4-BE49-F238E27FC236}">
                <a16:creationId xmlns:a16="http://schemas.microsoft.com/office/drawing/2014/main" id="{41F4F752-D79E-D893-A98F-02BB3D957EB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173357"/>
            <a:ext cx="3569252" cy="2676939"/>
          </a:xfrm>
          <a:prstGeom prst="rect">
            <a:avLst/>
          </a:prstGeom>
          <a:noFill/>
          <a:extLst>
            <a:ext uri="{909E8E84-426E-40DD-AFC4-6F175D3DCCD1}">
              <a14:hiddenFill xmlns:a14="http://schemas.microsoft.com/office/drawing/2010/main">
                <a:solidFill>
                  <a:srgbClr val="FFFFFF"/>
                </a:solidFill>
              </a14:hiddenFill>
            </a:ext>
          </a:extLst>
        </p:spPr>
      </p:pic>
      <p:pic>
        <p:nvPicPr>
          <p:cNvPr id="77834" name="Picture 10" descr="Limpet - Wikipedia">
            <a:extLst>
              <a:ext uri="{FF2B5EF4-FFF2-40B4-BE49-F238E27FC236}">
                <a16:creationId xmlns:a16="http://schemas.microsoft.com/office/drawing/2014/main" id="{24623B2D-0F09-A6B9-E0FF-8C62CCFA9A8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69252" y="2173357"/>
            <a:ext cx="3569252" cy="2676939"/>
          </a:xfrm>
          <a:prstGeom prst="rect">
            <a:avLst/>
          </a:prstGeom>
          <a:noFill/>
          <a:extLst>
            <a:ext uri="{909E8E84-426E-40DD-AFC4-6F175D3DCCD1}">
              <a14:hiddenFill xmlns:a14="http://schemas.microsoft.com/office/drawing/2010/main">
                <a:solidFill>
                  <a:srgbClr val="FFFFFF"/>
                </a:solidFill>
              </a14:hiddenFill>
            </a:ext>
          </a:extLst>
        </p:spPr>
      </p:pic>
      <p:pic>
        <p:nvPicPr>
          <p:cNvPr id="77836" name="Picture 12" descr="Coralline Algae: What Is It and Why Is It Important in Reef Tanks?">
            <a:extLst>
              <a:ext uri="{FF2B5EF4-FFF2-40B4-BE49-F238E27FC236}">
                <a16:creationId xmlns:a16="http://schemas.microsoft.com/office/drawing/2014/main" id="{372A5432-DCF6-89C6-57D0-83DE689ECDB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138504" y="2151966"/>
            <a:ext cx="3675270" cy="2698821"/>
          </a:xfrm>
          <a:prstGeom prst="rect">
            <a:avLst/>
          </a:prstGeom>
          <a:noFill/>
          <a:extLst>
            <a:ext uri="{909E8E84-426E-40DD-AFC4-6F175D3DCCD1}">
              <a14:hiddenFill xmlns:a14="http://schemas.microsoft.com/office/drawing/2010/main">
                <a:solidFill>
                  <a:srgbClr val="FFFFFF"/>
                </a:solidFill>
              </a14:hiddenFill>
            </a:ext>
          </a:extLst>
        </p:spPr>
      </p:pic>
      <p:pic>
        <p:nvPicPr>
          <p:cNvPr id="77838" name="Picture 14" descr="Sea urchins erode rock reefs, excavate pits for themselves">
            <a:extLst>
              <a:ext uri="{FF2B5EF4-FFF2-40B4-BE49-F238E27FC236}">
                <a16:creationId xmlns:a16="http://schemas.microsoft.com/office/drawing/2014/main" id="{0F03A49E-120F-25D8-873F-12FBBF0A9B3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rot="16200000">
            <a:off x="8904726" y="3600031"/>
            <a:ext cx="4759001" cy="181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812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1"/>
                </a:solidFill>
              </a:rPr>
              <a:t>Activity: IDENTIFY the (1) producers, (2) primary consumers, (3) secondary consumers and (4) tertiary consumers in the food web below:</a:t>
            </a:r>
            <a:endParaRPr lang="en-US" sz="3200" dirty="0">
              <a:solidFill>
                <a:schemeClr val="bg1"/>
              </a:solidFill>
            </a:endParaRPr>
          </a:p>
        </p:txBody>
      </p:sp>
      <p:pic>
        <p:nvPicPr>
          <p:cNvPr id="80898" name="Picture 2" descr="ECOLOGY / ROCKY SHORE FOOD WEB - Pathwayz">
            <a:extLst>
              <a:ext uri="{FF2B5EF4-FFF2-40B4-BE49-F238E27FC236}">
                <a16:creationId xmlns:a16="http://schemas.microsoft.com/office/drawing/2014/main" id="{22B980DA-97C0-2BE7-B70A-4F042AC170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332152"/>
            <a:ext cx="12192000" cy="4545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142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sardine run #35 | Common dolphins attacking bait ball in… | Flickr">
            <a:extLst>
              <a:ext uri="{FF2B5EF4-FFF2-40B4-BE49-F238E27FC236}">
                <a16:creationId xmlns:a16="http://schemas.microsoft.com/office/drawing/2014/main" id="{968E492F-8A29-0AB0-4AFC-22DFC1A103A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116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a:t>
            </a:r>
            <a:r>
              <a:rPr lang="en-US" sz="4000" dirty="0">
                <a:solidFill>
                  <a:schemeClr val="bg1"/>
                </a:solidFill>
                <a:highlight>
                  <a:srgbClr val="FF0000"/>
                </a:highlight>
              </a:rPr>
              <a:t>(1) producers, </a:t>
            </a:r>
            <a:r>
              <a:rPr lang="en-US" sz="4000" dirty="0">
                <a:solidFill>
                  <a:schemeClr val="bg2">
                    <a:lumMod val="90000"/>
                  </a:schemeClr>
                </a:solidFill>
              </a:rPr>
              <a:t>(2) primary consumers, (3) secondary consumers and (4) tertiary consumers 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450574" y="6006527"/>
            <a:ext cx="11383617" cy="78207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127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(1) producers, </a:t>
            </a:r>
            <a:r>
              <a:rPr lang="en-US" sz="4000" dirty="0">
                <a:solidFill>
                  <a:schemeClr val="bg1"/>
                </a:solidFill>
                <a:highlight>
                  <a:srgbClr val="FF0000"/>
                </a:highlight>
              </a:rPr>
              <a:t>(2) primary consumers, </a:t>
            </a:r>
            <a:r>
              <a:rPr lang="en-US" sz="4000" dirty="0">
                <a:solidFill>
                  <a:schemeClr val="bg2">
                    <a:lumMod val="90000"/>
                  </a:schemeClr>
                </a:solidFill>
              </a:rPr>
              <a:t>(3) secondary consumers and (4) tertiary consumers 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159026" y="4717774"/>
            <a:ext cx="12032974" cy="103366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967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(1) producers, (2) primary consumers, </a:t>
            </a:r>
            <a:r>
              <a:rPr lang="en-US" sz="4000" dirty="0">
                <a:solidFill>
                  <a:schemeClr val="bg1"/>
                </a:solidFill>
                <a:highlight>
                  <a:srgbClr val="FF0000"/>
                </a:highlight>
              </a:rPr>
              <a:t>(3) secondary consumers </a:t>
            </a:r>
            <a:r>
              <a:rPr lang="en-US" sz="4000" dirty="0">
                <a:solidFill>
                  <a:schemeClr val="bg2">
                    <a:lumMod val="90000"/>
                  </a:schemeClr>
                </a:solidFill>
              </a:rPr>
              <a:t>and (4) tertiary consumers 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503581" y="3181083"/>
            <a:ext cx="11460891" cy="156319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1972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F2A2F-28F2-967F-FAA2-B60FE08DB130}"/>
              </a:ext>
            </a:extLst>
          </p:cNvPr>
          <p:cNvSpPr txBox="1"/>
          <p:nvPr/>
        </p:nvSpPr>
        <p:spPr>
          <a:xfrm>
            <a:off x="357808" y="195080"/>
            <a:ext cx="11476383" cy="1938992"/>
          </a:xfrm>
          <a:prstGeom prst="rect">
            <a:avLst/>
          </a:prstGeom>
          <a:noFill/>
        </p:spPr>
        <p:txBody>
          <a:bodyPr wrap="square">
            <a:spAutoFit/>
          </a:bodyPr>
          <a:lstStyle/>
          <a:p>
            <a:pPr algn="ctr"/>
            <a:r>
              <a:rPr lang="en-US" sz="4000" dirty="0">
                <a:solidFill>
                  <a:schemeClr val="bg2">
                    <a:lumMod val="90000"/>
                  </a:schemeClr>
                </a:solidFill>
              </a:rPr>
              <a:t>Activity: IDENTIFY the (1) producers, (2) primary </a:t>
            </a:r>
            <a:r>
              <a:rPr lang="en-US" sz="4000" dirty="0">
                <a:solidFill>
                  <a:schemeClr val="bg2"/>
                </a:solidFill>
              </a:rPr>
              <a:t>consumers, (3) secondary consumers </a:t>
            </a:r>
            <a:r>
              <a:rPr lang="en-US" sz="4000" dirty="0">
                <a:solidFill>
                  <a:schemeClr val="bg2">
                    <a:lumMod val="90000"/>
                  </a:schemeClr>
                </a:solidFill>
              </a:rPr>
              <a:t>and </a:t>
            </a:r>
            <a:r>
              <a:rPr lang="en-US" sz="4000" dirty="0">
                <a:solidFill>
                  <a:schemeClr val="bg1"/>
                </a:solidFill>
                <a:highlight>
                  <a:srgbClr val="FF0000"/>
                </a:highlight>
              </a:rPr>
              <a:t>(4) tertiary consumers </a:t>
            </a:r>
            <a:r>
              <a:rPr lang="en-US" sz="4000" dirty="0">
                <a:solidFill>
                  <a:schemeClr val="bg2">
                    <a:lumMod val="90000"/>
                  </a:schemeClr>
                </a:solidFill>
              </a:rPr>
              <a:t>in the food web below:</a:t>
            </a:r>
            <a:endParaRPr lang="en-US" sz="3200" dirty="0">
              <a:solidFill>
                <a:schemeClr val="bg2">
                  <a:lumMod val="90000"/>
                </a:schemeClr>
              </a:solidFill>
            </a:endParaRPr>
          </a:p>
        </p:txBody>
      </p:sp>
      <p:sp>
        <p:nvSpPr>
          <p:cNvPr id="6" name="Rectangle 5">
            <a:extLst>
              <a:ext uri="{FF2B5EF4-FFF2-40B4-BE49-F238E27FC236}">
                <a16:creationId xmlns:a16="http://schemas.microsoft.com/office/drawing/2014/main" id="{79F901EF-6707-8A66-4291-B5B3FA766513}"/>
              </a:ext>
            </a:extLst>
          </p:cNvPr>
          <p:cNvSpPr/>
          <p:nvPr/>
        </p:nvSpPr>
        <p:spPr>
          <a:xfrm>
            <a:off x="0" y="2326596"/>
            <a:ext cx="12192000" cy="4545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ECOLOGY / ROCKY SHORE FOOD WEB - Pathwayz">
            <a:extLst>
              <a:ext uri="{FF2B5EF4-FFF2-40B4-BE49-F238E27FC236}">
                <a16:creationId xmlns:a16="http://schemas.microsoft.com/office/drawing/2014/main" id="{111B9CF5-FB2E-ED39-A844-81C9717D96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60588"/>
            <a:ext cx="12192000" cy="45450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F1B32EA-DE82-DFA8-114A-3F5A06BDD264}"/>
              </a:ext>
            </a:extLst>
          </p:cNvPr>
          <p:cNvSpPr/>
          <p:nvPr/>
        </p:nvSpPr>
        <p:spPr>
          <a:xfrm>
            <a:off x="540914" y="2134072"/>
            <a:ext cx="11293277" cy="12949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87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CBEDBC-0C6C-30B9-B829-5031D6EBCBED}"/>
              </a:ext>
            </a:extLst>
          </p:cNvPr>
          <p:cNvSpPr txBox="1"/>
          <p:nvPr/>
        </p:nvSpPr>
        <p:spPr>
          <a:xfrm>
            <a:off x="563199" y="1074509"/>
            <a:ext cx="4234089"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Identify organisms in trophic levels in a food web based on the following terms: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roducers</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P</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rimary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S</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econdary</a:t>
            </a: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consumers</a:t>
            </a:r>
            <a:endParaRPr lang="en-US" sz="2000" dirty="0">
              <a:solidFill>
                <a:schemeClr val="bg1"/>
              </a:solidFill>
              <a:latin typeface="Arial Narrow" panose="020B0604020202020204" pitchFamily="34" charset="0"/>
              <a:cs typeface="Arial Narrow" panose="020B0604020202020204" pitchFamily="34" charset="0"/>
            </a:endParaRPr>
          </a:p>
          <a:p>
            <a:pPr marL="800100" lvl="1" indent="-342900">
              <a:buFont typeface="Wingdings" pitchFamily="2" charset="2"/>
              <a:buChar char="ü"/>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Tertiary consumers</a:t>
            </a:r>
          </a:p>
          <a:p>
            <a:pPr marL="800100" lvl="1" indent="-342900">
              <a:buFont typeface="Wingdings" pitchFamily="2" charset="2"/>
              <a:buChar char="ü"/>
              <a:defRPr/>
            </a:pPr>
            <a:r>
              <a:rPr lang="en-US" sz="2000" dirty="0">
                <a:solidFill>
                  <a:schemeClr val="bg1"/>
                </a:solidFill>
                <a:latin typeface="Arial Narrow" panose="020B0604020202020204" pitchFamily="34" charset="0"/>
                <a:cs typeface="Arial Narrow" panose="020B0604020202020204" pitchFamily="34" charset="0"/>
              </a:rPr>
              <a:t>D</a:t>
            </a:r>
            <a:r>
              <a:rPr kumimoji="0" lang="en-US" sz="2000" b="0" i="0" u="none" strike="noStrike" kern="1200" cap="none" spc="0" normalizeH="0" baseline="0" noProof="0" dirty="0" err="1">
                <a:ln>
                  <a:noFill/>
                </a:ln>
                <a:solidFill>
                  <a:schemeClr val="bg1"/>
                </a:solidFill>
                <a:effectLst/>
                <a:uLnTx/>
                <a:uFillTx/>
                <a:latin typeface="Arial Narrow" panose="020B0604020202020204" pitchFamily="34" charset="0"/>
                <a:ea typeface="+mn-ea"/>
                <a:cs typeface="Arial Narrow" panose="020B0604020202020204" pitchFamily="34" charset="0"/>
              </a:rPr>
              <a:t>ecomposers</a:t>
            </a:r>
            <a:b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br>
              <a:rPr lang="en-US" sz="2000" dirty="0">
                <a:solidFill>
                  <a:schemeClr val="bg1"/>
                </a:solidFill>
                <a:latin typeface="Arial Narrow" panose="020B0604020202020204" pitchFamily="34" charset="0"/>
                <a:cs typeface="Arial Narrow" panose="020B0604020202020204" pitchFamily="34" charset="0"/>
              </a:rPr>
            </a:br>
            <a:r>
              <a:rPr lang="en-US" sz="2000" i="1" dirty="0">
                <a:solidFill>
                  <a:schemeClr val="bg1"/>
                </a:solidFill>
                <a:latin typeface="Arial Narrow" panose="020B0604020202020204" pitchFamily="34" charset="0"/>
                <a:cs typeface="Arial Narrow" panose="020B0604020202020204" pitchFamily="34" charset="0"/>
              </a:rPr>
              <a:t>‘12. </a:t>
            </a:r>
            <a:r>
              <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Bring on the Buffet</a:t>
            </a:r>
            <a:r>
              <a:rPr lang="en-US" sz="2000" i="1" dirty="0">
                <a:solidFill>
                  <a:schemeClr val="bg1"/>
                </a:solidFill>
                <a:latin typeface="Arial Narrow" panose="020B0604020202020204" pitchFamily="34" charset="0"/>
                <a:cs typeface="Arial Narrow" panose="020B0604020202020204" pitchFamily="34" charset="0"/>
              </a:rPr>
              <a:t>'</a:t>
            </a:r>
            <a:endParaRPr kumimoji="0" lang="en-US" sz="20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78850" name="Picture 2" descr="Catalogue of Organisms: The Mighty Limpets">
            <a:extLst>
              <a:ext uri="{FF2B5EF4-FFF2-40B4-BE49-F238E27FC236}">
                <a16:creationId xmlns:a16="http://schemas.microsoft.com/office/drawing/2014/main" id="{8A8D92E7-0166-7C14-B77C-8926B9CF078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96070" y="0"/>
            <a:ext cx="71959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and white sheet of paper with text and images&#10;&#10;Description automatically generated">
            <a:extLst>
              <a:ext uri="{FF2B5EF4-FFF2-40B4-BE49-F238E27FC236}">
                <a16:creationId xmlns:a16="http://schemas.microsoft.com/office/drawing/2014/main" id="{EDB44D78-DC7F-8925-0CEE-0A98BADCFC7F}"/>
              </a:ext>
            </a:extLst>
          </p:cNvPr>
          <p:cNvPicPr>
            <a:picLocks noChangeAspect="1"/>
          </p:cNvPicPr>
          <p:nvPr/>
        </p:nvPicPr>
        <p:blipFill>
          <a:blip r:embed="rId4"/>
          <a:stretch>
            <a:fillRect/>
          </a:stretch>
        </p:blipFill>
        <p:spPr>
          <a:xfrm>
            <a:off x="6346509" y="251120"/>
            <a:ext cx="4727892" cy="6355759"/>
          </a:xfrm>
          <a:prstGeom prst="rect">
            <a:avLst/>
          </a:prstGeom>
        </p:spPr>
      </p:pic>
    </p:spTree>
    <p:extLst>
      <p:ext uri="{BB962C8B-B14F-4D97-AF65-F5344CB8AC3E}">
        <p14:creationId xmlns:p14="http://schemas.microsoft.com/office/powerpoint/2010/main" val="755252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Australasian Gannet - eBird">
            <a:extLst>
              <a:ext uri="{FF2B5EF4-FFF2-40B4-BE49-F238E27FC236}">
                <a16:creationId xmlns:a16="http://schemas.microsoft.com/office/drawing/2014/main" id="{53F1EA6B-D619-8ACB-FC70-AED7DC591B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5588" y="0"/>
            <a:ext cx="9139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520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urasian coot | Naturally South Australia">
            <a:extLst>
              <a:ext uri="{FF2B5EF4-FFF2-40B4-BE49-F238E27FC236}">
                <a16:creationId xmlns:a16="http://schemas.microsoft.com/office/drawing/2014/main" id="{FC2761C2-4CA2-CFDE-2B33-8081F394508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01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ow to stop seagulls stealing your chips with a stare">
            <a:extLst>
              <a:ext uri="{FF2B5EF4-FFF2-40B4-BE49-F238E27FC236}">
                <a16:creationId xmlns:a16="http://schemas.microsoft.com/office/drawing/2014/main" id="{C045DA66-6CC2-BCBA-2704-D5812212203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58"/>
            <a:ext cx="12192000" cy="686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56206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6436</TotalTime>
  <Words>2125</Words>
  <Application>Microsoft Macintosh PowerPoint</Application>
  <PresentationFormat>Widescreen</PresentationFormat>
  <Paragraphs>302</Paragraphs>
  <Slides>64</Slides>
  <Notes>38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apercu-pro</vt:lpstr>
      <vt:lpstr>Arial</vt:lpstr>
      <vt:lpstr>Arial Narrow</vt:lpstr>
      <vt:lpstr>Calibri</vt:lpstr>
      <vt:lpstr>Calibri Light</vt:lpstr>
      <vt:lpstr>inherit</vt:lpstr>
      <vt:lpstr>Lato</vt:lpstr>
      <vt:lpstr>nimbus-sans</vt:lpstr>
      <vt:lpstr>PT Sans</vt:lpstr>
      <vt:lpstr>Roboto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673</cp:revision>
  <dcterms:created xsi:type="dcterms:W3CDTF">2023-09-23T08:38:28Z</dcterms:created>
  <dcterms:modified xsi:type="dcterms:W3CDTF">2024-07-02T01:50:14Z</dcterms:modified>
</cp:coreProperties>
</file>