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304" r:id="rId2"/>
    <p:sldId id="317" r:id="rId3"/>
    <p:sldId id="305" r:id="rId4"/>
    <p:sldId id="306" r:id="rId5"/>
    <p:sldId id="312" r:id="rId6"/>
    <p:sldId id="345" r:id="rId7"/>
    <p:sldId id="326" r:id="rId8"/>
    <p:sldId id="329" r:id="rId9"/>
    <p:sldId id="330" r:id="rId10"/>
    <p:sldId id="346" r:id="rId11"/>
    <p:sldId id="327" r:id="rId12"/>
    <p:sldId id="328" r:id="rId13"/>
    <p:sldId id="331" r:id="rId14"/>
    <p:sldId id="332" r:id="rId15"/>
    <p:sldId id="333" r:id="rId16"/>
    <p:sldId id="315" r:id="rId17"/>
    <p:sldId id="335" r:id="rId18"/>
    <p:sldId id="334" r:id="rId19"/>
    <p:sldId id="353" r:id="rId20"/>
    <p:sldId id="324" r:id="rId21"/>
    <p:sldId id="348" r:id="rId22"/>
    <p:sldId id="325" r:id="rId23"/>
    <p:sldId id="354" r:id="rId24"/>
    <p:sldId id="358" r:id="rId25"/>
    <p:sldId id="349" r:id="rId26"/>
    <p:sldId id="316" r:id="rId27"/>
    <p:sldId id="355" r:id="rId28"/>
    <p:sldId id="356" r:id="rId29"/>
    <p:sldId id="350" r:id="rId30"/>
    <p:sldId id="351" r:id="rId31"/>
    <p:sldId id="320" r:id="rId32"/>
    <p:sldId id="357" r:id="rId33"/>
    <p:sldId id="359" r:id="rId34"/>
    <p:sldId id="321" r:id="rId35"/>
    <p:sldId id="337" r:id="rId36"/>
    <p:sldId id="319" r:id="rId37"/>
    <p:sldId id="364" r:id="rId38"/>
    <p:sldId id="375" r:id="rId39"/>
    <p:sldId id="360" r:id="rId40"/>
    <p:sldId id="376" r:id="rId41"/>
    <p:sldId id="363" r:id="rId42"/>
    <p:sldId id="322" r:id="rId43"/>
    <p:sldId id="309" r:id="rId44"/>
    <p:sldId id="308" r:id="rId45"/>
    <p:sldId id="310" r:id="rId46"/>
    <p:sldId id="311" r:id="rId47"/>
    <p:sldId id="307" r:id="rId48"/>
    <p:sldId id="338" r:id="rId49"/>
    <p:sldId id="323" r:id="rId50"/>
    <p:sldId id="362" r:id="rId51"/>
    <p:sldId id="377" r:id="rId52"/>
    <p:sldId id="378" r:id="rId53"/>
    <p:sldId id="37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61C4"/>
    <a:srgbClr val="BEA8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4"/>
    <p:restoredTop sz="84455"/>
  </p:normalViewPr>
  <p:slideViewPr>
    <p:cSldViewPr snapToGrid="0">
      <p:cViewPr varScale="1">
        <p:scale>
          <a:sx n="87" d="100"/>
          <a:sy n="87" d="100"/>
        </p:scale>
        <p:origin x="216"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7/13/24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cean.si.edu/ocean-life/marine-mammals/harbor-seal-kelp-fores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41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ladyelliot.com.au</a:t>
            </a:r>
            <a:r>
              <a:rPr lang="en-US" dirty="0"/>
              <a:t>/great-barrier-reef/</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3222658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www.flickr.com</a:t>
            </a:r>
            <a:r>
              <a:rPr lang="en-US" dirty="0"/>
              <a:t>/photos/</a:t>
            </a:r>
            <a:r>
              <a:rPr lang="en-US" dirty="0" err="1"/>
              <a:t>pmforster</a:t>
            </a:r>
            <a:r>
              <a:rPr lang="en-US" dirty="0"/>
              <a:t>/9341029235</a:t>
            </a:r>
          </a:p>
        </p:txBody>
      </p:sp>
      <p:sp>
        <p:nvSpPr>
          <p:cNvPr id="4" name="Slide Number Placeholder 3"/>
          <p:cNvSpPr>
            <a:spLocks noGrp="1"/>
          </p:cNvSpPr>
          <p:nvPr>
            <p:ph type="sldNum" sz="quarter" idx="5"/>
          </p:nvPr>
        </p:nvSpPr>
        <p:spPr/>
        <p:txBody>
          <a:bodyPr/>
          <a:lstStyle/>
          <a:p>
            <a:fld id="{1E9A60AA-0504-9D43-9C67-9C1121590EC0}" type="slidenum">
              <a:rPr lang="en-US" smtClean="0"/>
              <a:t>25</a:t>
            </a:fld>
            <a:endParaRPr lang="en-US"/>
          </a:p>
        </p:txBody>
      </p:sp>
    </p:spTree>
    <p:extLst>
      <p:ext uri="{BB962C8B-B14F-4D97-AF65-F5344CB8AC3E}">
        <p14:creationId xmlns:p14="http://schemas.microsoft.com/office/powerpoint/2010/main" val="3277179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stock.adobe.com</a:t>
            </a:r>
            <a:r>
              <a:rPr lang="en-US" dirty="0"/>
              <a:t>/</a:t>
            </a:r>
            <a:r>
              <a:rPr lang="en-US" dirty="0" err="1"/>
              <a:t>ar</a:t>
            </a:r>
            <a:r>
              <a:rPr lang="en-US" dirty="0"/>
              <a:t>/images/healthy-boulder-corals-porites-sp-grow-in-shallow-water-near-the-island-of-ambon-indonesia-this-remote-tropical-area-is-part-of-the-coral-triangle-and-harbors-extraordinary-marine-biodiversity/276735705</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61724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/monitoring-great-barrier-reef/gbr-condition-summary-2021-22</a:t>
            </a:r>
          </a:p>
        </p:txBody>
      </p:sp>
      <p:sp>
        <p:nvSpPr>
          <p:cNvPr id="4" name="Slide Number Placeholder 3"/>
          <p:cNvSpPr>
            <a:spLocks noGrp="1"/>
          </p:cNvSpPr>
          <p:nvPr>
            <p:ph type="sldNum" sz="quarter" idx="5"/>
          </p:nvPr>
        </p:nvSpPr>
        <p:spPr/>
        <p:txBody>
          <a:bodyPr/>
          <a:lstStyle/>
          <a:p>
            <a:fld id="{1E9A60AA-0504-9D43-9C67-9C1121590EC0}" type="slidenum">
              <a:rPr lang="en-US" smtClean="0"/>
              <a:t>30</a:t>
            </a:fld>
            <a:endParaRPr lang="en-US"/>
          </a:p>
        </p:txBody>
      </p:sp>
    </p:spTree>
    <p:extLst>
      <p:ext uri="{BB962C8B-B14F-4D97-AF65-F5344CB8AC3E}">
        <p14:creationId xmlns:p14="http://schemas.microsoft.com/office/powerpoint/2010/main" val="182091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www.nigelmarshphotography.com</a:t>
            </a:r>
            <a:r>
              <a:rPr lang="en-US" dirty="0"/>
              <a:t>/blog-posts/lady-</a:t>
            </a:r>
            <a:r>
              <a:rPr lang="en-US" dirty="0" err="1"/>
              <a:t>elliot</a:t>
            </a:r>
            <a:r>
              <a:rPr lang="en-US" dirty="0"/>
              <a:t>-island-scuba-diver</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363858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ladyelliot.com.au</a:t>
            </a:r>
            <a:r>
              <a:rPr lang="en-US" dirty="0"/>
              <a:t>/great-barrier-reef/</a:t>
            </a:r>
          </a:p>
        </p:txBody>
      </p:sp>
      <p:sp>
        <p:nvSpPr>
          <p:cNvPr id="4" name="Slide Number Placeholder 3"/>
          <p:cNvSpPr>
            <a:spLocks noGrp="1"/>
          </p:cNvSpPr>
          <p:nvPr>
            <p:ph type="sldNum" sz="quarter" idx="5"/>
          </p:nvPr>
        </p:nvSpPr>
        <p:spPr/>
        <p:txBody>
          <a:bodyPr/>
          <a:lstStyle/>
          <a:p>
            <a:fld id="{1E9A60AA-0504-9D43-9C67-9C1121590EC0}" type="slidenum">
              <a:rPr lang="en-US" smtClean="0"/>
              <a:t>32</a:t>
            </a:fld>
            <a:endParaRPr lang="en-US"/>
          </a:p>
        </p:txBody>
      </p:sp>
    </p:spTree>
    <p:extLst>
      <p:ext uri="{BB962C8B-B14F-4D97-AF65-F5344CB8AC3E}">
        <p14:creationId xmlns:p14="http://schemas.microsoft.com/office/powerpoint/2010/main" val="124040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www.snorkeling-report.com</a:t>
            </a:r>
            <a:r>
              <a:rPr lang="en-US" dirty="0"/>
              <a:t>/damselfish-sergeant-major-species-identification/</a:t>
            </a:r>
          </a:p>
        </p:txBody>
      </p:sp>
      <p:sp>
        <p:nvSpPr>
          <p:cNvPr id="4" name="Slide Number Placeholder 3"/>
          <p:cNvSpPr>
            <a:spLocks noGrp="1"/>
          </p:cNvSpPr>
          <p:nvPr>
            <p:ph type="sldNum" sz="quarter" idx="5"/>
          </p:nvPr>
        </p:nvSpPr>
        <p:spPr/>
        <p:txBody>
          <a:bodyPr/>
          <a:lstStyle/>
          <a:p>
            <a:fld id="{1E9A60AA-0504-9D43-9C67-9C1121590EC0}" type="slidenum">
              <a:rPr lang="en-US" smtClean="0"/>
              <a:t>33</a:t>
            </a:fld>
            <a:endParaRPr lang="en-US"/>
          </a:p>
        </p:txBody>
      </p:sp>
    </p:spTree>
    <p:extLst>
      <p:ext uri="{BB962C8B-B14F-4D97-AF65-F5344CB8AC3E}">
        <p14:creationId xmlns:p14="http://schemas.microsoft.com/office/powerpoint/2010/main" val="225149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www.coris.noaa.gov</a:t>
            </a:r>
            <a:r>
              <a:rPr lang="en-US" dirty="0"/>
              <a:t>/activities/</a:t>
            </a:r>
            <a:r>
              <a:rPr lang="en-US" dirty="0" err="1"/>
              <a:t>reef_managers_guide</a:t>
            </a:r>
            <a:r>
              <a:rPr lang="en-US"/>
              <a:t>/reef_managers_guide_ch4.pdf</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1225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www.fisheries.noaa.gov</a:t>
            </a:r>
            <a:r>
              <a:rPr lang="en-US" dirty="0"/>
              <a:t>/pacific-islands/ecosystems/coral-health-and-threats-pacific-islands</a:t>
            </a:r>
          </a:p>
        </p:txBody>
      </p:sp>
      <p:sp>
        <p:nvSpPr>
          <p:cNvPr id="4" name="Slide Number Placeholder 3"/>
          <p:cNvSpPr>
            <a:spLocks noGrp="1"/>
          </p:cNvSpPr>
          <p:nvPr>
            <p:ph type="sldNum" sz="quarter" idx="5"/>
          </p:nvPr>
        </p:nvSpPr>
        <p:spPr/>
        <p:txBody>
          <a:bodyPr/>
          <a:lstStyle/>
          <a:p>
            <a:fld id="{1E9A60AA-0504-9D43-9C67-9C1121590EC0}" type="slidenum">
              <a:rPr lang="en-US" smtClean="0"/>
              <a:t>36</a:t>
            </a:fld>
            <a:endParaRPr lang="en-US"/>
          </a:p>
        </p:txBody>
      </p:sp>
    </p:spTree>
    <p:extLst>
      <p:ext uri="{BB962C8B-B14F-4D97-AF65-F5344CB8AC3E}">
        <p14:creationId xmlns:p14="http://schemas.microsoft.com/office/powerpoint/2010/main" val="1495372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www.fisheries.noaa.gov</a:t>
            </a:r>
            <a:r>
              <a:rPr lang="en-US" dirty="0"/>
              <a:t>/pacific-islands/ecosystems/coral-health-and-threats-pacific-islands</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55804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www.open.edu</a:t>
            </a:r>
            <a:r>
              <a:rPr lang="en-US" dirty="0"/>
              <a:t>/</a:t>
            </a:r>
            <a:r>
              <a:rPr lang="en-US" dirty="0" err="1"/>
              <a:t>openlearn</a:t>
            </a:r>
            <a:r>
              <a:rPr lang="en-US" dirty="0"/>
              <a:t>/science-</a:t>
            </a:r>
            <a:r>
              <a:rPr lang="en-US" dirty="0" err="1"/>
              <a:t>maths</a:t>
            </a:r>
            <a:r>
              <a:rPr lang="en-US" dirty="0"/>
              <a:t>-technology/fire-ecology/content-section-4.1</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3904072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www.mscience.net.au</a:t>
            </a:r>
            <a:r>
              <a:rPr lang="en-US" dirty="0"/>
              <a:t>/</a:t>
            </a:r>
            <a:r>
              <a:rPr lang="en-US" dirty="0" err="1"/>
              <a:t>marine_services</a:t>
            </a:r>
            <a:r>
              <a:rPr lang="en-US" dirty="0"/>
              <a:t>/coral-benthos-monitoring/</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144234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283719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40</a:t>
            </a:fld>
            <a:endParaRPr lang="en-US"/>
          </a:p>
        </p:txBody>
      </p:sp>
    </p:spTree>
    <p:extLst>
      <p:ext uri="{BB962C8B-B14F-4D97-AF65-F5344CB8AC3E}">
        <p14:creationId xmlns:p14="http://schemas.microsoft.com/office/powerpoint/2010/main" val="1344217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www.nytimes.com</a:t>
            </a:r>
            <a:r>
              <a:rPr lang="en-US" dirty="0"/>
              <a:t>/2016/05/25/science/squid-are-thriving-while-fish-</a:t>
            </a:r>
            <a:r>
              <a:rPr lang="en-US" dirty="0" err="1"/>
              <a:t>decline.html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13652014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www.newscientist.com</a:t>
            </a:r>
            <a:r>
              <a:rPr lang="en-US" dirty="0"/>
              <a:t>/article/2369412-kelp-forests-capture-nearly-5-million-tonnes-of-co2-annually/</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1546650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www.nwf.org</a:t>
            </a:r>
            <a:r>
              <a:rPr lang="en-US" dirty="0"/>
              <a:t>/Home/Magazines/National-Wildlife/2021/Feb-Mar/</a:t>
            </a:r>
            <a:r>
              <a:rPr lang="en-US" dirty="0" err="1"/>
              <a:t>PhotoZone</a:t>
            </a:r>
            <a:r>
              <a:rPr lang="en-US" dirty="0"/>
              <a:t>/Natures-Witness</a:t>
            </a:r>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3891178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seastarsofthepacificnorthwest.info</a:t>
            </a:r>
            <a:r>
              <a:rPr lang="en-US" dirty="0"/>
              <a:t>/sunflower-</a:t>
            </a:r>
            <a:r>
              <a:rPr lang="en-US" dirty="0" err="1"/>
              <a:t>star.html</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1851651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/figure/Ecosystem-shifts-observed-for-kelp-forest-canopy-top-subcanopy-middle-and-benthose_fig2_336716207</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4040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onetreeplanted.org</a:t>
            </a:r>
            <a:r>
              <a:rPr lang="en-US" dirty="0"/>
              <a:t>/blogs/stories/kelp-forest-facts</a:t>
            </a:r>
          </a:p>
          <a:p>
            <a:r>
              <a:rPr lang="en-AU" b="0" i="1" dirty="0">
                <a:solidFill>
                  <a:srgbClr val="333333"/>
                </a:solidFill>
                <a:effectLst/>
                <a:latin typeface="Barlow" panose="020F0502020204030204" pitchFamily="34" charset="0"/>
              </a:rPr>
              <a:t>Source: </a:t>
            </a:r>
            <a:r>
              <a:rPr lang="en-AU" b="0" i="1" u="none" strike="noStrike" dirty="0">
                <a:solidFill>
                  <a:srgbClr val="03A196"/>
                </a:solidFill>
                <a:effectLst/>
                <a:latin typeface="Barlow" panose="020F0502020204030204" pitchFamily="34" charset="0"/>
                <a:hlinkClick r:id="rId3"/>
              </a:rPr>
              <a:t>Smithsonian</a:t>
            </a:r>
            <a:r>
              <a:rPr lang="en-AU" b="0" i="1" dirty="0">
                <a:solidFill>
                  <a:srgbClr val="333333"/>
                </a:solidFill>
                <a:effectLst/>
                <a:latin typeface="Barlow" panose="020F0502020204030204" pitchFamily="34" charset="0"/>
              </a:rPr>
              <a:t> Photographed by Kyle </a:t>
            </a:r>
            <a:r>
              <a:rPr lang="en-AU" b="0" i="1" dirty="0" err="1">
                <a:solidFill>
                  <a:srgbClr val="333333"/>
                </a:solidFill>
                <a:effectLst/>
                <a:latin typeface="Barlow" panose="020F0502020204030204" pitchFamily="34" charset="0"/>
              </a:rPr>
              <a:t>McBurnie</a:t>
            </a:r>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48</a:t>
            </a:fld>
            <a:endParaRPr lang="en-US"/>
          </a:p>
        </p:txBody>
      </p:sp>
    </p:spTree>
    <p:extLst>
      <p:ext uri="{BB962C8B-B14F-4D97-AF65-F5344CB8AC3E}">
        <p14:creationId xmlns:p14="http://schemas.microsoft.com/office/powerpoint/2010/main" val="2445484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(adapted by Marine Education: https://</a:t>
            </a:r>
            <a:r>
              <a:rPr lang="en-US" dirty="0" err="1"/>
              <a:t>www.researchgate.net</a:t>
            </a:r>
            <a:r>
              <a:rPr lang="en-US" dirty="0"/>
              <a:t>/figure/Schematic-representation-of-the-outlined-future-research-directions-The-microbial_fig2_315595669</a:t>
            </a:r>
          </a:p>
        </p:txBody>
      </p:sp>
      <p:sp>
        <p:nvSpPr>
          <p:cNvPr id="4" name="Slide Number Placeholder 3"/>
          <p:cNvSpPr>
            <a:spLocks noGrp="1"/>
          </p:cNvSpPr>
          <p:nvPr>
            <p:ph type="sldNum" sz="quarter" idx="5"/>
          </p:nvPr>
        </p:nvSpPr>
        <p:spPr/>
        <p:txBody>
          <a:bodyPr/>
          <a:lstStyle/>
          <a:p>
            <a:fld id="{1E9A60AA-0504-9D43-9C67-9C1121590EC0}" type="slidenum">
              <a:rPr lang="en-US" smtClean="0"/>
              <a:t>50</a:t>
            </a:fld>
            <a:endParaRPr lang="en-US"/>
          </a:p>
        </p:txBody>
      </p:sp>
    </p:spTree>
    <p:extLst>
      <p:ext uri="{BB962C8B-B14F-4D97-AF65-F5344CB8AC3E}">
        <p14:creationId xmlns:p14="http://schemas.microsoft.com/office/powerpoint/2010/main" val="3359695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/figure/Model-of-ecological-succession-describing-the-stages-of-primary-succession-left-that_fig1_347413667</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3584755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/figure/General-process-of-coral-reef-modification-Coral-reefs-are-typified-by-high-biological_fig1_305036882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Paper: </a:t>
            </a:r>
            <a:r>
              <a:rPr lang="en-AU" b="0" i="0" dirty="0">
                <a:solidFill>
                  <a:srgbClr val="111111"/>
                </a:solidFill>
                <a:effectLst/>
                <a:latin typeface="Roboto" panose="02000000000000000000" pitchFamily="2" charset="0"/>
              </a:rPr>
              <a:t>Ecological limitations to the resilience of coral reefs. https://</a:t>
            </a:r>
            <a:r>
              <a:rPr lang="en-AU" b="0" i="0" dirty="0" err="1">
                <a:solidFill>
                  <a:srgbClr val="111111"/>
                </a:solidFill>
                <a:effectLst/>
                <a:latin typeface="Roboto" panose="02000000000000000000" pitchFamily="2" charset="0"/>
              </a:rPr>
              <a:t>www.researchgate.net</a:t>
            </a:r>
            <a:r>
              <a:rPr lang="en-AU" b="0" i="0" dirty="0">
                <a:solidFill>
                  <a:srgbClr val="111111"/>
                </a:solidFill>
                <a:effectLst/>
                <a:latin typeface="Roboto" panose="02000000000000000000" pitchFamily="2" charset="0"/>
              </a:rPr>
              <a:t>/publication/305036882_Ecological_limitations_to_the_resilience_of_coral_reefs</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51</a:t>
            </a:fld>
            <a:endParaRPr lang="en-US"/>
          </a:p>
        </p:txBody>
      </p:sp>
    </p:spTree>
    <p:extLst>
      <p:ext uri="{BB962C8B-B14F-4D97-AF65-F5344CB8AC3E}">
        <p14:creationId xmlns:p14="http://schemas.microsoft.com/office/powerpoint/2010/main" val="3714718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www.themarinediaries.com</a:t>
            </a:r>
            <a:r>
              <a:rPr lang="en-US" dirty="0"/>
              <a:t>/</a:t>
            </a:r>
            <a:r>
              <a:rPr lang="en-US" dirty="0" err="1"/>
              <a:t>tmd</a:t>
            </a:r>
            <a:r>
              <a:rPr lang="en-US" dirty="0"/>
              <a:t>-blog/creating-a-more-resilient-coral</a:t>
            </a:r>
          </a:p>
        </p:txBody>
      </p:sp>
      <p:sp>
        <p:nvSpPr>
          <p:cNvPr id="4" name="Slide Number Placeholder 3"/>
          <p:cNvSpPr>
            <a:spLocks noGrp="1"/>
          </p:cNvSpPr>
          <p:nvPr>
            <p:ph type="sldNum" sz="quarter" idx="5"/>
          </p:nvPr>
        </p:nvSpPr>
        <p:spPr/>
        <p:txBody>
          <a:bodyPr/>
          <a:lstStyle/>
          <a:p>
            <a:fld id="{1E9A60AA-0504-9D43-9C67-9C1121590EC0}" type="slidenum">
              <a:rPr lang="en-US" smtClean="0"/>
              <a:t>52</a:t>
            </a:fld>
            <a:endParaRPr lang="en-US"/>
          </a:p>
        </p:txBody>
      </p:sp>
    </p:spTree>
    <p:extLst>
      <p:ext uri="{BB962C8B-B14F-4D97-AF65-F5344CB8AC3E}">
        <p14:creationId xmlns:p14="http://schemas.microsoft.com/office/powerpoint/2010/main" val="1919529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025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www.cbc.ca</a:t>
            </a:r>
            <a:r>
              <a:rPr lang="en-US" dirty="0"/>
              <a:t>/radio/quirks/hawaii-volcano-plate-tectonic-theory-1.6672128</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22303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/news/science/2017-01-06/the-science-of-bushfires/8124050</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4100336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rove.me</a:t>
            </a:r>
            <a:r>
              <a:rPr lang="en-US" dirty="0"/>
              <a:t>/to/great-barrier-reef/tropical-cyclones</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112550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news.uchicago.edu</a:t>
            </a:r>
            <a:r>
              <a:rPr lang="en-US" dirty="0"/>
              <a:t>/explainer/what-is-ecological-succession</a:t>
            </a:r>
          </a:p>
        </p:txBody>
      </p:sp>
      <p:sp>
        <p:nvSpPr>
          <p:cNvPr id="4" name="Slide Number Placeholder 3"/>
          <p:cNvSpPr>
            <a:spLocks noGrp="1"/>
          </p:cNvSpPr>
          <p:nvPr>
            <p:ph type="sldNum" sz="quarter" idx="5"/>
          </p:nvPr>
        </p:nvSpPr>
        <p:spPr/>
        <p:txBody>
          <a:bodyPr/>
          <a:lstStyle/>
          <a:p>
            <a:fld id="{1E9A60AA-0504-9D43-9C67-9C1121590EC0}" type="slidenum">
              <a:rPr lang="en-US" smtClean="0"/>
              <a:t>17</a:t>
            </a:fld>
            <a:endParaRPr lang="en-US"/>
          </a:p>
        </p:txBody>
      </p:sp>
    </p:spTree>
    <p:extLst>
      <p:ext uri="{BB962C8B-B14F-4D97-AF65-F5344CB8AC3E}">
        <p14:creationId xmlns:p14="http://schemas.microsoft.com/office/powerpoint/2010/main" val="57094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www.livingoceansfoundation.org</a:t>
            </a:r>
            <a:r>
              <a:rPr lang="en-US" dirty="0"/>
              <a:t>/investigating-the-reef-slope/</a:t>
            </a:r>
          </a:p>
        </p:txBody>
      </p:sp>
      <p:sp>
        <p:nvSpPr>
          <p:cNvPr id="4" name="Slide Number Placeholder 3"/>
          <p:cNvSpPr>
            <a:spLocks noGrp="1"/>
          </p:cNvSpPr>
          <p:nvPr>
            <p:ph type="sldNum" sz="quarter" idx="5"/>
          </p:nvPr>
        </p:nvSpPr>
        <p:spPr/>
        <p:txBody>
          <a:bodyPr/>
          <a:lstStyle/>
          <a:p>
            <a:fld id="{1E9A60AA-0504-9D43-9C67-9C1121590EC0}" type="slidenum">
              <a:rPr lang="en-US" smtClean="0"/>
              <a:t>19</a:t>
            </a:fld>
            <a:endParaRPr lang="en-US"/>
          </a:p>
        </p:txBody>
      </p:sp>
    </p:spTree>
    <p:extLst>
      <p:ext uri="{BB962C8B-B14F-4D97-AF65-F5344CB8AC3E}">
        <p14:creationId xmlns:p14="http://schemas.microsoft.com/office/powerpoint/2010/main" val="12126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theconversation.com</a:t>
            </a:r>
            <a:r>
              <a:rPr lang="en-US" dirty="0"/>
              <a:t>/coral-reefs-how-climate-change-threatens-the-hidden-diversity-of-marine-ecosystems-211007</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551486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7/13/24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7/13/24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1EDB12-B75B-3AA6-3033-9E32D2476A3C}"/>
              </a:ext>
            </a:extLst>
          </p:cNvPr>
          <p:cNvSpPr txBox="1"/>
          <p:nvPr/>
        </p:nvSpPr>
        <p:spPr>
          <a:xfrm>
            <a:off x="404839" y="843387"/>
            <a:ext cx="2489976"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Identify how organisms populate areas following changes in habitats,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e.g. succession.</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’12. </a:t>
            </a:r>
            <a:r>
              <a:rPr lang="en-US" sz="2000" i="1" dirty="0">
                <a:solidFill>
                  <a:schemeClr val="bg1"/>
                </a:solidFill>
                <a:cs typeface="Arial Narrow" panose="020B0604020202020204" pitchFamily="34" charset="0"/>
              </a:rPr>
              <a:t>Success-ion’</a:t>
            </a:r>
            <a:endPar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endParaRPr>
          </a:p>
        </p:txBody>
      </p:sp>
      <p:pic>
        <p:nvPicPr>
          <p:cNvPr id="69638" name="Picture 6" descr="Sea Otters, Urchins, and Kelp">
            <a:extLst>
              <a:ext uri="{FF2B5EF4-FFF2-40B4-BE49-F238E27FC236}">
                <a16:creationId xmlns:a16="http://schemas.microsoft.com/office/drawing/2014/main" id="{1C88B3E2-EA97-B056-B4F5-90813A643E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70" r="7453" b="9273"/>
          <a:stretch/>
        </p:blipFill>
        <p:spPr bwMode="auto">
          <a:xfrm>
            <a:off x="2894815" y="0"/>
            <a:ext cx="92971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loudy issue: we need to fix the Barrier Reef's murky waters">
            <a:extLst>
              <a:ext uri="{FF2B5EF4-FFF2-40B4-BE49-F238E27FC236}">
                <a16:creationId xmlns:a16="http://schemas.microsoft.com/office/drawing/2014/main" id="{34F1BC54-E233-51F9-F358-A7D87EF1F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1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518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reat Barrier Reef hit by third major bleaching event in five years">
            <a:extLst>
              <a:ext uri="{FF2B5EF4-FFF2-40B4-BE49-F238E27FC236}">
                <a16:creationId xmlns:a16="http://schemas.microsoft.com/office/drawing/2014/main" id="{2472D0F2-0B23-8C90-A5B9-520464D4B4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38" b="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049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The next Crown-of-Thorns Starfish outbreak is coming - Lizard Island Reef  Research Foundation">
            <a:extLst>
              <a:ext uri="{FF2B5EF4-FFF2-40B4-BE49-F238E27FC236}">
                <a16:creationId xmlns:a16="http://schemas.microsoft.com/office/drawing/2014/main" id="{1995BF38-5172-CFCF-5539-027EAD1189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2" b="781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821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Oil Spill in Mauritius Caused by Ship Damages Wildlife and Coral Reefs">
            <a:extLst>
              <a:ext uri="{FF2B5EF4-FFF2-40B4-BE49-F238E27FC236}">
                <a16:creationId xmlns:a16="http://schemas.microsoft.com/office/drawing/2014/main" id="{900D2463-4E6A-3A9A-DCC3-3F3613123E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703"/>
          <a:stretch/>
        </p:blipFill>
        <p:spPr bwMode="auto">
          <a:xfrm>
            <a:off x="1" y="-1"/>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952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We will never recover': Mauritius scrambles to save pristine beaches and coral  reefs from catastrophic oil spill | The Independent | The Independent">
            <a:extLst>
              <a:ext uri="{FF2B5EF4-FFF2-40B4-BE49-F238E27FC236}">
                <a16:creationId xmlns:a16="http://schemas.microsoft.com/office/drawing/2014/main" id="{77ED50F3-90D8-01D1-285A-4AA3985D9B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47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acific Proving Grounds - Wikipedia">
            <a:extLst>
              <a:ext uri="{FF2B5EF4-FFF2-40B4-BE49-F238E27FC236}">
                <a16:creationId xmlns:a16="http://schemas.microsoft.com/office/drawing/2014/main" id="{3524946E-892D-9CA9-2A17-FED2F05B2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57" r="3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ED7BA6-B66A-3271-49A1-DE01B8BB1937}"/>
              </a:ext>
            </a:extLst>
          </p:cNvPr>
          <p:cNvSpPr txBox="1"/>
          <p:nvPr/>
        </p:nvSpPr>
        <p:spPr>
          <a:xfrm>
            <a:off x="151227" y="1744787"/>
            <a:ext cx="2690447" cy="1477328"/>
          </a:xfrm>
          <a:prstGeom prst="rect">
            <a:avLst/>
          </a:prstGeom>
          <a:noFill/>
        </p:spPr>
        <p:txBody>
          <a:bodyPr wrap="square">
            <a:spAutoFit/>
          </a:bodyPr>
          <a:lstStyle/>
          <a:p>
            <a:r>
              <a:rPr lang="en-AU" b="0" i="0" dirty="0">
                <a:effectLst/>
                <a:latin typeface="Arial" panose="020B0604020202020204" pitchFamily="34" charset="0"/>
              </a:rPr>
              <a:t>The United States began using the Marshall Islands as a nuclear testing site beginning in 1946.</a:t>
            </a:r>
            <a:endParaRPr lang="en-US" dirty="0"/>
          </a:p>
        </p:txBody>
      </p:sp>
    </p:spTree>
    <p:extLst>
      <p:ext uri="{BB962C8B-B14F-4D97-AF65-F5344CB8AC3E}">
        <p14:creationId xmlns:p14="http://schemas.microsoft.com/office/powerpoint/2010/main" val="3478562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274031" y="2124520"/>
            <a:ext cx="295616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Fast growing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occupy the free space first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0246" name="Picture 6" descr="A tree growing on cracked ground. Crack ... | Stock Video | Pond5">
            <a:extLst>
              <a:ext uri="{FF2B5EF4-FFF2-40B4-BE49-F238E27FC236}">
                <a16:creationId xmlns:a16="http://schemas.microsoft.com/office/drawing/2014/main" id="{EDC2289B-9E3B-C1E2-DDD9-C992D8E302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51" r="14222"/>
          <a:stretch/>
        </p:blipFill>
        <p:spPr bwMode="auto">
          <a:xfrm>
            <a:off x="3198055" y="0"/>
            <a:ext cx="8993945" cy="688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169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What is ecological succession? | University of Chicago News">
            <a:extLst>
              <a:ext uri="{FF2B5EF4-FFF2-40B4-BE49-F238E27FC236}">
                <a16:creationId xmlns:a16="http://schemas.microsoft.com/office/drawing/2014/main" id="{6B901302-B9D1-5F9E-409F-B96D245E8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88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ew Growth In Cracked Earth Single Drought Arid Photo Background And  Picture For Free Download - Pngtree">
            <a:extLst>
              <a:ext uri="{FF2B5EF4-FFF2-40B4-BE49-F238E27FC236}">
                <a16:creationId xmlns:a16="http://schemas.microsoft.com/office/drawing/2014/main" id="{BD53A4FF-0324-D15D-4281-66755CA81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49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229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ead coral skeletons with green Halimeda algae, cemented in place by red crustose coralline algae, at mid-depths (15 m) on the fore reef">
            <a:extLst>
              <a:ext uri="{FF2B5EF4-FFF2-40B4-BE49-F238E27FC236}">
                <a16:creationId xmlns:a16="http://schemas.microsoft.com/office/drawing/2014/main" id="{C64B4FF7-6073-9997-5EFC-18293F18F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9A52A0-FACD-0BBD-305C-530EB1B1518B}"/>
              </a:ext>
            </a:extLst>
          </p:cNvPr>
          <p:cNvSpPr txBox="1"/>
          <p:nvPr/>
        </p:nvSpPr>
        <p:spPr>
          <a:xfrm>
            <a:off x="352926" y="751344"/>
            <a:ext cx="2534653" cy="5786199"/>
          </a:xfrm>
          <a:prstGeom prst="rect">
            <a:avLst/>
          </a:prstGeom>
          <a:noFill/>
        </p:spPr>
        <p:txBody>
          <a:bodyPr wrap="square">
            <a:spAutoFit/>
          </a:bodyPr>
          <a:lstStyle/>
          <a:p>
            <a:r>
              <a:rPr lang="en-AU" sz="2800" dirty="0">
                <a:solidFill>
                  <a:schemeClr val="bg1"/>
                </a:solidFill>
              </a:rPr>
              <a:t>E.g. p</a:t>
            </a:r>
            <a:r>
              <a:rPr lang="en-AU" sz="2800" b="0" i="0" dirty="0">
                <a:solidFill>
                  <a:schemeClr val="bg1"/>
                </a:solidFill>
                <a:effectLst/>
              </a:rPr>
              <a:t>inkish-red crustose coralline algae (CCA) </a:t>
            </a:r>
            <a:r>
              <a:rPr lang="en-AU" sz="2800" dirty="0">
                <a:solidFill>
                  <a:schemeClr val="bg1"/>
                </a:solidFill>
              </a:rPr>
              <a:t>acts as the ‘cement’ or ‘glue’ that aids reef recovery after a disturbance event.</a:t>
            </a:r>
            <a:endParaRPr lang="en-US" sz="2800" dirty="0">
              <a:solidFill>
                <a:schemeClr val="bg1"/>
              </a:solidFill>
            </a:endParaRPr>
          </a:p>
          <a:p>
            <a:endParaRPr lang="en-AU" dirty="0">
              <a:solidFill>
                <a:schemeClr val="bg1"/>
              </a:solidFill>
            </a:endParaRPr>
          </a:p>
          <a:p>
            <a:r>
              <a:rPr lang="en-AU" dirty="0">
                <a:solidFill>
                  <a:schemeClr val="bg1"/>
                </a:solidFill>
              </a:rPr>
              <a:t>Coral larvae (particularly </a:t>
            </a:r>
            <a:r>
              <a:rPr lang="en-AU" i="1" dirty="0">
                <a:solidFill>
                  <a:schemeClr val="bg1"/>
                </a:solidFill>
              </a:rPr>
              <a:t>Acropora</a:t>
            </a:r>
            <a:r>
              <a:rPr lang="en-AU" dirty="0">
                <a:solidFill>
                  <a:schemeClr val="bg1"/>
                </a:solidFill>
              </a:rPr>
              <a:t>) like to settle on the pink crustose coralline algae (CCA). </a:t>
            </a:r>
          </a:p>
        </p:txBody>
      </p:sp>
    </p:spTree>
    <p:extLst>
      <p:ext uri="{BB962C8B-B14F-4D97-AF65-F5344CB8AC3E}">
        <p14:creationId xmlns:p14="http://schemas.microsoft.com/office/powerpoint/2010/main" val="4180540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9D6269-046D-4728-4BEE-7533204AB995}"/>
              </a:ext>
            </a:extLst>
          </p:cNvPr>
          <p:cNvSpPr txBox="1"/>
          <p:nvPr/>
        </p:nvSpPr>
        <p:spPr>
          <a:xfrm>
            <a:off x="3046828" y="2756247"/>
            <a:ext cx="6098344" cy="1384995"/>
          </a:xfrm>
          <a:prstGeom prst="rect">
            <a:avLst/>
          </a:prstGeom>
          <a:noFill/>
        </p:spPr>
        <p:txBody>
          <a:bodyPr wrap="square">
            <a:spAutoFit/>
          </a:bodyPr>
          <a:lstStyle/>
          <a:p>
            <a:pPr algn="ctr"/>
            <a:r>
              <a:rPr lang="en-AU" sz="2800" dirty="0">
                <a:solidFill>
                  <a:schemeClr val="bg1"/>
                </a:solidFill>
              </a:rPr>
              <a:t>The </a:t>
            </a:r>
            <a:r>
              <a:rPr lang="en-AU" sz="2800" i="1" dirty="0">
                <a:solidFill>
                  <a:schemeClr val="bg1"/>
                </a:solidFill>
              </a:rPr>
              <a:t>order </a:t>
            </a:r>
            <a:r>
              <a:rPr lang="en-AU" sz="2800" dirty="0">
                <a:solidFill>
                  <a:schemeClr val="bg1"/>
                </a:solidFill>
              </a:rPr>
              <a:t>in which species occupy a given space, in time, is called ‘</a:t>
            </a:r>
            <a:r>
              <a:rPr lang="en-AU" sz="2800" i="1" dirty="0">
                <a:solidFill>
                  <a:schemeClr val="bg1"/>
                </a:solidFill>
              </a:rPr>
              <a:t>succession</a:t>
            </a:r>
            <a:r>
              <a:rPr lang="en-AU" sz="2800"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519266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 mid-February 2021, most of these corals are in various stages of bleaching.">
            <a:extLst>
              <a:ext uri="{FF2B5EF4-FFF2-40B4-BE49-F238E27FC236}">
                <a16:creationId xmlns:a16="http://schemas.microsoft.com/office/drawing/2014/main" id="{E8C1C0E3-8744-A2E6-FFA6-64C29C90E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54" b="1884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9BDB49-7513-6C25-45DB-FB377B6BFF62}"/>
              </a:ext>
            </a:extLst>
          </p:cNvPr>
          <p:cNvSpPr txBox="1"/>
          <p:nvPr/>
        </p:nvSpPr>
        <p:spPr>
          <a:xfrm>
            <a:off x="3305908" y="182881"/>
            <a:ext cx="3643532" cy="369332"/>
          </a:xfrm>
          <a:prstGeom prst="rect">
            <a:avLst/>
          </a:prstGeom>
          <a:noFill/>
        </p:spPr>
        <p:txBody>
          <a:bodyPr wrap="square" rtlCol="0">
            <a:spAutoFit/>
          </a:bodyPr>
          <a:lstStyle/>
          <a:p>
            <a:endParaRPr lang="en-US" dirty="0">
              <a:solidFill>
                <a:schemeClr val="bg1"/>
              </a:solidFill>
            </a:endParaRPr>
          </a:p>
        </p:txBody>
      </p:sp>
      <p:sp>
        <p:nvSpPr>
          <p:cNvPr id="6" name="TextBox 5">
            <a:extLst>
              <a:ext uri="{FF2B5EF4-FFF2-40B4-BE49-F238E27FC236}">
                <a16:creationId xmlns:a16="http://schemas.microsoft.com/office/drawing/2014/main" id="{6B312FA7-D6B8-DAB7-2C21-96A546749B6E}"/>
              </a:ext>
            </a:extLst>
          </p:cNvPr>
          <p:cNvSpPr txBox="1"/>
          <p:nvPr/>
        </p:nvSpPr>
        <p:spPr>
          <a:xfrm>
            <a:off x="236517" y="198270"/>
            <a:ext cx="986408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cs typeface="Arial Narrow" panose="020B0604020202020204" pitchFamily="34" charset="0"/>
              </a:rPr>
              <a:t>E.g. corals from the Genus </a:t>
            </a:r>
            <a:r>
              <a:rPr lang="en-US" sz="2000" i="1" dirty="0" err="1">
                <a:solidFill>
                  <a:schemeClr val="bg1"/>
                </a:solidFill>
                <a:cs typeface="Arial Narrow" panose="020B0604020202020204" pitchFamily="34" charset="0"/>
              </a:rPr>
              <a:t>Pocillopora</a:t>
            </a:r>
            <a:r>
              <a:rPr lang="en-US" sz="2000" dirty="0">
                <a:solidFill>
                  <a:schemeClr val="bg1"/>
                </a:solidFill>
                <a:cs typeface="Arial Narrow" panose="020B0604020202020204" pitchFamily="34" charset="0"/>
              </a:rPr>
              <a:t> function as fast-growing and weedy pioneer species. Photo: Lizard Island in recovery post disturbance events.</a:t>
            </a:r>
          </a:p>
        </p:txBody>
      </p:sp>
    </p:spTree>
    <p:extLst>
      <p:ext uri="{BB962C8B-B14F-4D97-AF65-F5344CB8AC3E}">
        <p14:creationId xmlns:p14="http://schemas.microsoft.com/office/powerpoint/2010/main" val="2654799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419398" y="2151727"/>
            <a:ext cx="225346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More species then join the party / competition</a:t>
            </a:r>
          </a:p>
        </p:txBody>
      </p:sp>
      <p:pic>
        <p:nvPicPr>
          <p:cNvPr id="47106" name="Picture 2" descr="Coral reefs: How climate change threatens the hidden diversity of marine  ecosystems">
            <a:extLst>
              <a:ext uri="{FF2B5EF4-FFF2-40B4-BE49-F238E27FC236}">
                <a16:creationId xmlns:a16="http://schemas.microsoft.com/office/drawing/2014/main" id="{03EA7676-C8D2-D1DF-AE49-CC8149766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2351" y="-1"/>
            <a:ext cx="9209649" cy="687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235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475670" y="2511346"/>
            <a:ext cx="2183125"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a</a:t>
            </a:r>
            <a:r>
              <a:rPr kumimoji="0" lang="en-US" sz="3200" u="none" strike="noStrike" kern="1200" cap="none" spc="0" normalizeH="0" baseline="0" noProof="0" dirty="0" err="1">
                <a:ln>
                  <a:noFill/>
                </a:ln>
                <a:solidFill>
                  <a:schemeClr val="bg1"/>
                </a:solidFill>
                <a:effectLst/>
                <a:uLnTx/>
                <a:uFillTx/>
                <a:ea typeface="+mn-ea"/>
                <a:cs typeface="Arial Narrow" panose="020B0604020202020204" pitchFamily="34" charset="0"/>
              </a:rPr>
              <a:t>ll</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 competing for space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4578" name="Picture 2" descr="High diversity on coral reefs—a very big game of rock-paper-scissors">
            <a:extLst>
              <a:ext uri="{FF2B5EF4-FFF2-40B4-BE49-F238E27FC236}">
                <a16:creationId xmlns:a16="http://schemas.microsoft.com/office/drawing/2014/main" id="{66DDBE71-E8E5-5E61-7E4F-1EF59D896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530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ome Corals Can Be Downright Vicious! | Reef Builders | The Reef and  Saltwater Aquarium Blog">
            <a:extLst>
              <a:ext uri="{FF2B5EF4-FFF2-40B4-BE49-F238E27FC236}">
                <a16:creationId xmlns:a16="http://schemas.microsoft.com/office/drawing/2014/main" id="{D42F3BBD-0111-799F-E67D-A9F0A647B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537" y="0"/>
            <a:ext cx="8272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EE8324-241E-DE18-B657-92FCCD590EF5}"/>
              </a:ext>
            </a:extLst>
          </p:cNvPr>
          <p:cNvSpPr txBox="1"/>
          <p:nvPr/>
        </p:nvSpPr>
        <p:spPr>
          <a:xfrm>
            <a:off x="908807" y="2591556"/>
            <a:ext cx="218312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Some quite aggressively</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032989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45A8C7EF-8D07-21F3-34F4-DBDD1E1FE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0"/>
            <a:ext cx="10282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674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orals competing for space on the reef | Flare Point dive si… | Flickr">
            <a:extLst>
              <a:ext uri="{FF2B5EF4-FFF2-40B4-BE49-F238E27FC236}">
                <a16:creationId xmlns:a16="http://schemas.microsoft.com/office/drawing/2014/main" id="{56FAACE7-6DF1-3657-62F7-B1F5820F06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1091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556619" y="1659285"/>
            <a:ext cx="250742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 competitively superior</a:t>
            </a:r>
            <a:endPar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dominate in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p:txBody>
      </p:sp>
      <p:pic>
        <p:nvPicPr>
          <p:cNvPr id="11276" name="Picture 12" descr="12. Extensive Acropora stadhorn thickets on the back flank of Liff Reef...  | Download Scientific Diagram">
            <a:extLst>
              <a:ext uri="{FF2B5EF4-FFF2-40B4-BE49-F238E27FC236}">
                <a16:creationId xmlns:a16="http://schemas.microsoft.com/office/drawing/2014/main" id="{55144606-0450-7313-7E8B-FE92185F6E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24" r="22187"/>
          <a:stretch/>
        </p:blipFill>
        <p:spPr bwMode="auto">
          <a:xfrm>
            <a:off x="3481136" y="0"/>
            <a:ext cx="87108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54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Extensive thickets of branching coral - Davies Reef | eAtlas">
            <a:extLst>
              <a:ext uri="{FF2B5EF4-FFF2-40B4-BE49-F238E27FC236}">
                <a16:creationId xmlns:a16="http://schemas.microsoft.com/office/drawing/2014/main" id="{2CEA5421-D511-BA74-A4DC-AB1208EDF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0380C4-97E3-1607-5483-72EC9AC645DB}"/>
              </a:ext>
            </a:extLst>
          </p:cNvPr>
          <p:cNvSpPr txBox="1"/>
          <p:nvPr/>
        </p:nvSpPr>
        <p:spPr>
          <a:xfrm>
            <a:off x="352925" y="160421"/>
            <a:ext cx="5743075" cy="369332"/>
          </a:xfrm>
          <a:prstGeom prst="rect">
            <a:avLst/>
          </a:prstGeom>
          <a:noFill/>
        </p:spPr>
        <p:txBody>
          <a:bodyPr wrap="square" rtlCol="0">
            <a:spAutoFit/>
          </a:bodyPr>
          <a:lstStyle/>
          <a:p>
            <a:r>
              <a:rPr lang="en-US" dirty="0">
                <a:solidFill>
                  <a:schemeClr val="bg1"/>
                </a:solidFill>
              </a:rPr>
              <a:t>Climax community of Branching corals</a:t>
            </a:r>
          </a:p>
        </p:txBody>
      </p:sp>
    </p:spTree>
    <p:extLst>
      <p:ext uri="{BB962C8B-B14F-4D97-AF65-F5344CB8AC3E}">
        <p14:creationId xmlns:p14="http://schemas.microsoft.com/office/powerpoint/2010/main" val="3888880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ndangered Species : Staghorn Coral">
            <a:extLst>
              <a:ext uri="{FF2B5EF4-FFF2-40B4-BE49-F238E27FC236}">
                <a16:creationId xmlns:a16="http://schemas.microsoft.com/office/drawing/2014/main" id="{3FF4AD5C-9C7C-B867-ABD1-0B02D0BFF5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87" b="778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3B408C-4A58-52ED-778B-D30311254055}"/>
              </a:ext>
            </a:extLst>
          </p:cNvPr>
          <p:cNvSpPr txBox="1"/>
          <p:nvPr/>
        </p:nvSpPr>
        <p:spPr>
          <a:xfrm>
            <a:off x="352925" y="160421"/>
            <a:ext cx="5743075" cy="369332"/>
          </a:xfrm>
          <a:prstGeom prst="rect">
            <a:avLst/>
          </a:prstGeom>
          <a:noFill/>
        </p:spPr>
        <p:txBody>
          <a:bodyPr wrap="square" rtlCol="0">
            <a:spAutoFit/>
          </a:bodyPr>
          <a:lstStyle/>
          <a:p>
            <a:r>
              <a:rPr lang="en-US" dirty="0">
                <a:solidFill>
                  <a:schemeClr val="bg1"/>
                </a:solidFill>
              </a:rPr>
              <a:t>Climax community of Branching corals</a:t>
            </a:r>
          </a:p>
        </p:txBody>
      </p:sp>
    </p:spTree>
    <p:extLst>
      <p:ext uri="{BB962C8B-B14F-4D97-AF65-F5344CB8AC3E}">
        <p14:creationId xmlns:p14="http://schemas.microsoft.com/office/powerpoint/2010/main" val="3755211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6" descr="Healthy boulder corals, Porites sp., grow in shallow water near the island of Ambon, Indonesia. This remote, tropical area is part of the Coral Triangle and harbors extraordinary marine biodiversity.">
            <a:extLst>
              <a:ext uri="{FF2B5EF4-FFF2-40B4-BE49-F238E27FC236}">
                <a16:creationId xmlns:a16="http://schemas.microsoft.com/office/drawing/2014/main" id="{007B3AD1-0231-04B3-2412-F5707B2FD8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3" t="7598" b="10522"/>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A3E1B72-8212-18C3-10BB-4FA5CB2B9D56}"/>
              </a:ext>
            </a:extLst>
          </p:cNvPr>
          <p:cNvSpPr txBox="1"/>
          <p:nvPr/>
        </p:nvSpPr>
        <p:spPr>
          <a:xfrm>
            <a:off x="352925" y="160421"/>
            <a:ext cx="5743075" cy="369332"/>
          </a:xfrm>
          <a:prstGeom prst="rect">
            <a:avLst/>
          </a:prstGeom>
          <a:noFill/>
        </p:spPr>
        <p:txBody>
          <a:bodyPr wrap="square" rtlCol="0">
            <a:spAutoFit/>
          </a:bodyPr>
          <a:lstStyle/>
          <a:p>
            <a:r>
              <a:rPr lang="en-US" dirty="0">
                <a:solidFill>
                  <a:schemeClr val="bg1"/>
                </a:solidFill>
              </a:rPr>
              <a:t>Climax community of Boulder corals (Genus: </a:t>
            </a:r>
            <a:r>
              <a:rPr lang="en-US" i="1" dirty="0">
                <a:solidFill>
                  <a:schemeClr val="bg1"/>
                </a:solidFill>
              </a:rPr>
              <a:t>Porites</a:t>
            </a:r>
            <a:r>
              <a:rPr lang="en-US" dirty="0">
                <a:solidFill>
                  <a:schemeClr val="bg1"/>
                </a:solidFill>
              </a:rPr>
              <a:t>)</a:t>
            </a:r>
          </a:p>
        </p:txBody>
      </p:sp>
    </p:spTree>
    <p:extLst>
      <p:ext uri="{BB962C8B-B14F-4D97-AF65-F5344CB8AC3E}">
        <p14:creationId xmlns:p14="http://schemas.microsoft.com/office/powerpoint/2010/main" val="1917736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2745C-47D5-9A5A-E678-0119373501AF}"/>
              </a:ext>
            </a:extLst>
          </p:cNvPr>
          <p:cNvSpPr txBox="1"/>
          <p:nvPr/>
        </p:nvSpPr>
        <p:spPr>
          <a:xfrm>
            <a:off x="1022699" y="214049"/>
            <a:ext cx="11272464" cy="523220"/>
          </a:xfrm>
          <a:prstGeom prst="rect">
            <a:avLst/>
          </a:prstGeom>
          <a:noFill/>
        </p:spPr>
        <p:txBody>
          <a:bodyPr wrap="square" rtlCol="0">
            <a:spAutoFit/>
          </a:bodyPr>
          <a:lstStyle/>
          <a:p>
            <a:r>
              <a:rPr lang="en-US" sz="2800" dirty="0">
                <a:solidFill>
                  <a:schemeClr val="bg1"/>
                </a:solidFill>
              </a:rPr>
              <a:t>The most competitively superior species, at the time, wins the space. </a:t>
            </a:r>
          </a:p>
        </p:txBody>
      </p:sp>
      <p:sp>
        <p:nvSpPr>
          <p:cNvPr id="3" name="Rectangle 2">
            <a:extLst>
              <a:ext uri="{FF2B5EF4-FFF2-40B4-BE49-F238E27FC236}">
                <a16:creationId xmlns:a16="http://schemas.microsoft.com/office/drawing/2014/main" id="{610DFAB5-CA5A-4A55-A579-82ABEF05B582}"/>
              </a:ext>
            </a:extLst>
          </p:cNvPr>
          <p:cNvSpPr/>
          <p:nvPr/>
        </p:nvSpPr>
        <p:spPr>
          <a:xfrm>
            <a:off x="0" y="1097280"/>
            <a:ext cx="12192000" cy="576072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ire ecology: 4.1 Fire and ecological succession | OpenLearn - Open  University">
            <a:extLst>
              <a:ext uri="{FF2B5EF4-FFF2-40B4-BE49-F238E27FC236}">
                <a16:creationId xmlns:a16="http://schemas.microsoft.com/office/drawing/2014/main" id="{8CE6FD2B-C08B-1565-79E5-5F757B318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272" y="1097280"/>
            <a:ext cx="9363456"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257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nnual Summary Report of Coral Reef Condition 2021/22 | AIMS">
            <a:extLst>
              <a:ext uri="{FF2B5EF4-FFF2-40B4-BE49-F238E27FC236}">
                <a16:creationId xmlns:a16="http://schemas.microsoft.com/office/drawing/2014/main" id="{2D85028F-4295-21FB-849D-6A28C8597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77" r="54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9BB2D73-A74B-8526-7DB8-8D71DC08021A}"/>
              </a:ext>
            </a:extLst>
          </p:cNvPr>
          <p:cNvSpPr txBox="1"/>
          <p:nvPr/>
        </p:nvSpPr>
        <p:spPr>
          <a:xfrm>
            <a:off x="352925" y="160421"/>
            <a:ext cx="4363453" cy="369332"/>
          </a:xfrm>
          <a:prstGeom prst="rect">
            <a:avLst/>
          </a:prstGeom>
          <a:noFill/>
        </p:spPr>
        <p:txBody>
          <a:bodyPr wrap="square" rtlCol="0">
            <a:spAutoFit/>
          </a:bodyPr>
          <a:lstStyle/>
          <a:p>
            <a:r>
              <a:rPr lang="en-US" dirty="0">
                <a:solidFill>
                  <a:schemeClr val="bg1"/>
                </a:solidFill>
              </a:rPr>
              <a:t>Climax community of Plate corals</a:t>
            </a:r>
          </a:p>
        </p:txBody>
      </p:sp>
    </p:spTree>
    <p:extLst>
      <p:ext uri="{BB962C8B-B14F-4D97-AF65-F5344CB8AC3E}">
        <p14:creationId xmlns:p14="http://schemas.microsoft.com/office/powerpoint/2010/main" val="824567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728889" y="949833"/>
            <a:ext cx="2577020"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These </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become the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habitat formers</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whereby,</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many other species rely on them for habitat</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8434" name="Picture 2" descr="Lady Elliot Island Scuba Diver">
            <a:extLst>
              <a:ext uri="{FF2B5EF4-FFF2-40B4-BE49-F238E27FC236}">
                <a16:creationId xmlns:a16="http://schemas.microsoft.com/office/drawing/2014/main" id="{F64742D0-C7A3-E90D-B4E8-41E275B79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111" y="889000"/>
            <a:ext cx="762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529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Great Barrier Reef - Lady Elliot Island Eco Resort Great Barrier Reef">
            <a:extLst>
              <a:ext uri="{FF2B5EF4-FFF2-40B4-BE49-F238E27FC236}">
                <a16:creationId xmlns:a16="http://schemas.microsoft.com/office/drawing/2014/main" id="{482528E4-2248-3217-8E05-29B43378C3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00" b="7786"/>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6033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amselfish &amp; Sergeant Majors Identification Guide | Snorkeling Report">
            <a:extLst>
              <a:ext uri="{FF2B5EF4-FFF2-40B4-BE49-F238E27FC236}">
                <a16:creationId xmlns:a16="http://schemas.microsoft.com/office/drawing/2014/main" id="{DE814A11-76EF-42B9-4A9B-0B9AF93729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02"/>
          <a:stretch/>
        </p:blipFill>
        <p:spPr bwMode="auto">
          <a:xfrm>
            <a:off x="42476" y="-1"/>
            <a:ext cx="12149524"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62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639308" y="1844859"/>
            <a:ext cx="4251075"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e.g.</a:t>
            </a:r>
            <a:endPar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a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coral </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reef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a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kelp </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forest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solidFill>
                  <a:schemeClr val="bg1"/>
                </a:solidFill>
                <a:cs typeface="Arial Narrow" panose="020B0604020202020204" pitchFamily="34" charset="0"/>
              </a:rPr>
              <a:t>A </a:t>
            </a:r>
            <a:r>
              <a:rPr lang="en-US" sz="3200" i="1" dirty="0">
                <a:solidFill>
                  <a:schemeClr val="bg1"/>
                </a:solidFill>
                <a:cs typeface="Arial Narrow" panose="020B0604020202020204" pitchFamily="34" charset="0"/>
              </a:rPr>
              <a:t>mangrove</a:t>
            </a:r>
            <a:r>
              <a:rPr lang="en-US" sz="3200" dirty="0">
                <a:solidFill>
                  <a:schemeClr val="bg1"/>
                </a:solidFill>
                <a:cs typeface="Arial Narrow" panose="020B0604020202020204" pitchFamily="34" charset="0"/>
              </a:rPr>
              <a:t> forest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A </a:t>
            </a: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seagrass</a:t>
            </a: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 meadow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19458" name="Picture 2" descr="Coral Reef - Australia's Great Barrier Reef">
            <a:extLst>
              <a:ext uri="{FF2B5EF4-FFF2-40B4-BE49-F238E27FC236}">
                <a16:creationId xmlns:a16="http://schemas.microsoft.com/office/drawing/2014/main" id="{FC664864-1368-B3FF-8F45-483CEEC4BF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9686" y="0"/>
            <a:ext cx="3644967" cy="234214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Kelp forests capture nearly 5 million tonnes of CO2 annually | New Scientist">
            <a:extLst>
              <a:ext uri="{FF2B5EF4-FFF2-40B4-BE49-F238E27FC236}">
                <a16:creationId xmlns:a16="http://schemas.microsoft.com/office/drawing/2014/main" id="{549A065B-4469-3298-6B6D-7A6BADC8C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781" y="0"/>
            <a:ext cx="3513219" cy="2342146"/>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An overlooked ecosystem: seagrass meadows - Synchronicity Earth">
            <a:extLst>
              <a:ext uri="{FF2B5EF4-FFF2-40B4-BE49-F238E27FC236}">
                <a16:creationId xmlns:a16="http://schemas.microsoft.com/office/drawing/2014/main" id="{6E766BCA-033E-245C-D08B-499BB86DE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2154" y="2342146"/>
            <a:ext cx="3469846" cy="234214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Keystone Species… What Are They? – White Green Blue – WGB – Sustainable You">
            <a:extLst>
              <a:ext uri="{FF2B5EF4-FFF2-40B4-BE49-F238E27FC236}">
                <a16:creationId xmlns:a16="http://schemas.microsoft.com/office/drawing/2014/main" id="{E91C1952-0F3D-C917-23CA-093F09127E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3"/>
          <a:stretch/>
        </p:blipFill>
        <p:spPr bwMode="auto">
          <a:xfrm>
            <a:off x="5309686" y="2360192"/>
            <a:ext cx="3390782" cy="232410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Revealing the carbon mitigation potential from Seychelles' mangrove forests">
            <a:extLst>
              <a:ext uri="{FF2B5EF4-FFF2-40B4-BE49-F238E27FC236}">
                <a16:creationId xmlns:a16="http://schemas.microsoft.com/office/drawing/2014/main" id="{1DB8D1DE-7EDF-F9FB-CB37-CAB7087200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4800"/>
          <a:stretch/>
        </p:blipFill>
        <p:spPr bwMode="auto">
          <a:xfrm>
            <a:off x="5342021" y="4684292"/>
            <a:ext cx="6849979" cy="2173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62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437662" y="1505396"/>
            <a:ext cx="3139727" cy="38472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These communities dominate until a disturbance restarts the succession process.</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 name="Picture 1" descr="A blue and white chart with text&#10;&#10;Description automatically generated">
            <a:extLst>
              <a:ext uri="{FF2B5EF4-FFF2-40B4-BE49-F238E27FC236}">
                <a16:creationId xmlns:a16="http://schemas.microsoft.com/office/drawing/2014/main" id="{0D311BDA-17DB-3B76-CA67-ECB2EC86A860}"/>
              </a:ext>
            </a:extLst>
          </p:cNvPr>
          <p:cNvPicPr>
            <a:picLocks noChangeAspect="1"/>
          </p:cNvPicPr>
          <p:nvPr/>
        </p:nvPicPr>
        <p:blipFill>
          <a:blip r:embed="rId3"/>
          <a:stretch>
            <a:fillRect/>
          </a:stretch>
        </p:blipFill>
        <p:spPr>
          <a:xfrm>
            <a:off x="3972393" y="-1"/>
            <a:ext cx="8219607" cy="6873601"/>
          </a:xfrm>
          <a:prstGeom prst="rect">
            <a:avLst/>
          </a:prstGeom>
        </p:spPr>
      </p:pic>
    </p:spTree>
    <p:extLst>
      <p:ext uri="{BB962C8B-B14F-4D97-AF65-F5344CB8AC3E}">
        <p14:creationId xmlns:p14="http://schemas.microsoft.com/office/powerpoint/2010/main" val="7281306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355879" y="2117600"/>
            <a:ext cx="2548885"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Fast growing </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species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ea typeface="+mn-ea"/>
                <a:cs typeface="Arial Narrow" panose="020B0604020202020204" pitchFamily="34" charset="0"/>
              </a:rPr>
              <a:t>(e.g. turf algae) </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quickly invade the free space </a:t>
            </a:r>
            <a:endParaRPr lang="en-US" sz="3200" dirty="0">
              <a:solidFill>
                <a:schemeClr val="bg1"/>
              </a:solidFill>
              <a:cs typeface="Arial Narrow" panose="020B0604020202020204" pitchFamily="34" charset="0"/>
            </a:endParaRPr>
          </a:p>
        </p:txBody>
      </p:sp>
      <p:pic>
        <p:nvPicPr>
          <p:cNvPr id="2052" name="Picture 4" descr="Coral Health and Threats in the Pacific Islands | NOAA Fisheries">
            <a:extLst>
              <a:ext uri="{FF2B5EF4-FFF2-40B4-BE49-F238E27FC236}">
                <a16:creationId xmlns:a16="http://schemas.microsoft.com/office/drawing/2014/main" id="{8B05142D-BE5C-A30E-3109-0BF52866A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282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1070773" y="2150851"/>
            <a:ext cx="2548885"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What happens next is a game of </a:t>
            </a:r>
            <a:r>
              <a:rPr lang="en-US" sz="3200" i="1" dirty="0">
                <a:solidFill>
                  <a:schemeClr val="bg1"/>
                </a:solidFill>
                <a:cs typeface="Arial Narrow" panose="020B0604020202020204" pitchFamily="34" charset="0"/>
              </a:rPr>
              <a:t>survivor </a:t>
            </a:r>
          </a:p>
        </p:txBody>
      </p:sp>
      <p:pic>
        <p:nvPicPr>
          <p:cNvPr id="1030" name="Picture 6" descr="Coral (upper panel) versus benthic algae dominated (lower panel)... |  Download Scientific Diagram">
            <a:extLst>
              <a:ext uri="{FF2B5EF4-FFF2-40B4-BE49-F238E27FC236}">
                <a16:creationId xmlns:a16="http://schemas.microsoft.com/office/drawing/2014/main" id="{244B61AE-63C7-6F92-061F-874D0FFD2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5640" y="314721"/>
            <a:ext cx="5637239" cy="6228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65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ral and Other Benthos - MScience">
            <a:extLst>
              <a:ext uri="{FF2B5EF4-FFF2-40B4-BE49-F238E27FC236}">
                <a16:creationId xmlns:a16="http://schemas.microsoft.com/office/drawing/2014/main" id="{11507FDE-50A5-D42E-25AF-A1F4814AF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388A78-1DA1-4611-4F97-76F8BEF35EDF}"/>
              </a:ext>
            </a:extLst>
          </p:cNvPr>
          <p:cNvSpPr txBox="1"/>
          <p:nvPr/>
        </p:nvSpPr>
        <p:spPr>
          <a:xfrm>
            <a:off x="9893508" y="1659285"/>
            <a:ext cx="1848787" cy="3539430"/>
          </a:xfrm>
          <a:prstGeom prst="rect">
            <a:avLst/>
          </a:prstGeom>
          <a:noFill/>
        </p:spPr>
        <p:txBody>
          <a:bodyPr wrap="square">
            <a:spAutoFit/>
          </a:bodyPr>
          <a:lstStyle/>
          <a:p>
            <a:r>
              <a:rPr lang="en-AU" sz="2800" i="1" dirty="0">
                <a:solidFill>
                  <a:schemeClr val="bg1"/>
                </a:solidFill>
              </a:rPr>
              <a:t>Image: </a:t>
            </a:r>
            <a:r>
              <a:rPr lang="en-AU" sz="2800" dirty="0">
                <a:solidFill>
                  <a:schemeClr val="bg1"/>
                </a:solidFill>
              </a:rPr>
              <a:t>Slow growing boulder corals trying to regain a foot hold</a:t>
            </a:r>
            <a:endParaRPr lang="en-AU" dirty="0">
              <a:solidFill>
                <a:schemeClr val="bg1"/>
              </a:solidFill>
            </a:endParaRPr>
          </a:p>
        </p:txBody>
      </p:sp>
    </p:spTree>
    <p:extLst>
      <p:ext uri="{BB962C8B-B14F-4D97-AF65-F5344CB8AC3E}">
        <p14:creationId xmlns:p14="http://schemas.microsoft.com/office/powerpoint/2010/main" val="2365493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C43598-EE62-67CF-47FE-172DBC2E48CF}"/>
              </a:ext>
            </a:extLst>
          </p:cNvPr>
          <p:cNvSpPr txBox="1"/>
          <p:nvPr/>
        </p:nvSpPr>
        <p:spPr>
          <a:xfrm>
            <a:off x="586596" y="553170"/>
            <a:ext cx="256295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If t</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he disturbance event is big enough to kill most of the climax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or competing species get the upper hand ……</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58370" name="Picture 2" descr="How do cyclones affect the Great Barrier Reef? - Great Barrier Reef  Foundation">
            <a:extLst>
              <a:ext uri="{FF2B5EF4-FFF2-40B4-BE49-F238E27FC236}">
                <a16:creationId xmlns:a16="http://schemas.microsoft.com/office/drawing/2014/main" id="{BF53083B-FCF1-D178-63A3-9B0CB90214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7"/>
          <a:stretch/>
        </p:blipFill>
        <p:spPr bwMode="auto">
          <a:xfrm>
            <a:off x="3721768" y="0"/>
            <a:ext cx="847023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76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del of ecological succession describing the stages of primary... |  Download Scientific Diagram">
            <a:extLst>
              <a:ext uri="{FF2B5EF4-FFF2-40B4-BE49-F238E27FC236}">
                <a16:creationId xmlns:a16="http://schemas.microsoft.com/office/drawing/2014/main" id="{9FE022A5-EAAB-A456-2708-D00387612B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730250"/>
            <a:ext cx="960120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CD20C0-1E3E-1F19-1E28-3B1283D0FD02}"/>
              </a:ext>
            </a:extLst>
          </p:cNvPr>
          <p:cNvSpPr txBox="1"/>
          <p:nvPr/>
        </p:nvSpPr>
        <p:spPr>
          <a:xfrm>
            <a:off x="6907236" y="3066756"/>
            <a:ext cx="1139484" cy="523220"/>
          </a:xfrm>
          <a:prstGeom prst="rect">
            <a:avLst/>
          </a:prstGeom>
          <a:noFill/>
        </p:spPr>
        <p:txBody>
          <a:bodyPr wrap="square" rtlCol="0">
            <a:spAutoFit/>
          </a:bodyPr>
          <a:lstStyle/>
          <a:p>
            <a:pPr algn="ctr"/>
            <a:r>
              <a:rPr lang="en-US" sz="1400" dirty="0"/>
              <a:t>(disturbance event)</a:t>
            </a:r>
          </a:p>
        </p:txBody>
      </p:sp>
    </p:spTree>
    <p:extLst>
      <p:ext uri="{BB962C8B-B14F-4D97-AF65-F5344CB8AC3E}">
        <p14:creationId xmlns:p14="http://schemas.microsoft.com/office/powerpoint/2010/main" val="2904879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C43598-EE62-67CF-47FE-172DBC2E48CF}"/>
              </a:ext>
            </a:extLst>
          </p:cNvPr>
          <p:cNvSpPr txBox="1"/>
          <p:nvPr/>
        </p:nvSpPr>
        <p:spPr>
          <a:xfrm>
            <a:off x="1618137" y="1865934"/>
            <a:ext cx="2562953" cy="20621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or multiple disturbances hit all at once… </a:t>
            </a: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4" name="Picture 3" descr="A graph of a single system&#10;&#10;Description automatically generated">
            <a:extLst>
              <a:ext uri="{FF2B5EF4-FFF2-40B4-BE49-F238E27FC236}">
                <a16:creationId xmlns:a16="http://schemas.microsoft.com/office/drawing/2014/main" id="{EAF1D3D6-E330-77E2-4D81-BF4AE0ADBBE7}"/>
              </a:ext>
            </a:extLst>
          </p:cNvPr>
          <p:cNvPicPr>
            <a:picLocks noChangeAspect="1"/>
          </p:cNvPicPr>
          <p:nvPr/>
        </p:nvPicPr>
        <p:blipFill>
          <a:blip r:embed="rId3"/>
          <a:stretch>
            <a:fillRect/>
          </a:stretch>
        </p:blipFill>
        <p:spPr>
          <a:xfrm>
            <a:off x="5404394" y="19652"/>
            <a:ext cx="6787605" cy="2245899"/>
          </a:xfrm>
          <a:prstGeom prst="rect">
            <a:avLst/>
          </a:prstGeom>
        </p:spPr>
      </p:pic>
      <p:pic>
        <p:nvPicPr>
          <p:cNvPr id="2050" name="Picture 2" descr="Effects | Facts – Climate Change: Vital Signs of the Planet">
            <a:extLst>
              <a:ext uri="{FF2B5EF4-FFF2-40B4-BE49-F238E27FC236}">
                <a16:creationId xmlns:a16="http://schemas.microsoft.com/office/drawing/2014/main" id="{E2C5D414-4164-3F2C-07AD-953761035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678"/>
          <a:stretch/>
        </p:blipFill>
        <p:spPr bwMode="auto">
          <a:xfrm>
            <a:off x="5404394" y="2265550"/>
            <a:ext cx="3001348" cy="45727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lood cover in home insurance | CHOICE">
            <a:extLst>
              <a:ext uri="{FF2B5EF4-FFF2-40B4-BE49-F238E27FC236}">
                <a16:creationId xmlns:a16="http://schemas.microsoft.com/office/drawing/2014/main" id="{696D2D1E-2FF1-033A-30C9-C7DE1B935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5742" y="2265548"/>
            <a:ext cx="3786257" cy="21297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rown of Thorns Starfish (COTS) - Living Oceans FoundationLiving Oceans  Foundation">
            <a:extLst>
              <a:ext uri="{FF2B5EF4-FFF2-40B4-BE49-F238E27FC236}">
                <a16:creationId xmlns:a16="http://schemas.microsoft.com/office/drawing/2014/main" id="{15380C94-299C-4C8A-630F-6239F7655D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2960"/>
          <a:stretch/>
        </p:blipFill>
        <p:spPr bwMode="auto">
          <a:xfrm>
            <a:off x="8413299" y="4395317"/>
            <a:ext cx="3778700" cy="244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360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505780" y="2087620"/>
            <a:ext cx="2548885"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the entire habitat can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a:defRPr/>
            </a:pP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(called a ‘phase shift’)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p:txBody>
      </p:sp>
      <p:pic>
        <p:nvPicPr>
          <p:cNvPr id="17414" name="Picture 6" descr="Resilience: buzzword or quantifiable theory with management application? –  The Applied Ecologist">
            <a:extLst>
              <a:ext uri="{FF2B5EF4-FFF2-40B4-BE49-F238E27FC236}">
                <a16:creationId xmlns:a16="http://schemas.microsoft.com/office/drawing/2014/main" id="{82635BD6-A234-E802-653D-8AD885995A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848"/>
          <a:stretch/>
        </p:blipFill>
        <p:spPr bwMode="auto">
          <a:xfrm>
            <a:off x="3674258" y="0"/>
            <a:ext cx="85177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811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Squid Are Thriving While Fish Decline - The New York Times">
            <a:extLst>
              <a:ext uri="{FF2B5EF4-FFF2-40B4-BE49-F238E27FC236}">
                <a16:creationId xmlns:a16="http://schemas.microsoft.com/office/drawing/2014/main" id="{1D97C6A8-C348-7FB4-F957-593ADD8B1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91BD43-87CB-C974-AD20-6E324B2EB68D}"/>
              </a:ext>
            </a:extLst>
          </p:cNvPr>
          <p:cNvSpPr txBox="1"/>
          <p:nvPr/>
        </p:nvSpPr>
        <p:spPr>
          <a:xfrm>
            <a:off x="350177" y="5301529"/>
            <a:ext cx="468651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…so the</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occupants of the habitat change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cs typeface="Arial Narrow" panose="020B0604020202020204" pitchFamily="34" charset="0"/>
            </a:endParaRPr>
          </a:p>
        </p:txBody>
      </p:sp>
    </p:spTree>
    <p:extLst>
      <p:ext uri="{BB962C8B-B14F-4D97-AF65-F5344CB8AC3E}">
        <p14:creationId xmlns:p14="http://schemas.microsoft.com/office/powerpoint/2010/main" val="2993844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03F2B-A881-E2DB-825D-54E83C7B7DE3}"/>
              </a:ext>
            </a:extLst>
          </p:cNvPr>
          <p:cNvSpPr txBox="1"/>
          <p:nvPr/>
        </p:nvSpPr>
        <p:spPr>
          <a:xfrm>
            <a:off x="5075804" y="2807771"/>
            <a:ext cx="291464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For example…</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292847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elp forests capture nearly 5 million tonnes of CO2 annually | New Scientist">
            <a:extLst>
              <a:ext uri="{FF2B5EF4-FFF2-40B4-BE49-F238E27FC236}">
                <a16:creationId xmlns:a16="http://schemas.microsoft.com/office/drawing/2014/main" id="{B33E1F4C-7C15-7229-A305-FAC9804AB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B9C1FC-3FB4-13AD-1122-865D3F1AC092}"/>
              </a:ext>
            </a:extLst>
          </p:cNvPr>
          <p:cNvSpPr txBox="1"/>
          <p:nvPr/>
        </p:nvSpPr>
        <p:spPr>
          <a:xfrm>
            <a:off x="10287000" y="2736502"/>
            <a:ext cx="1905000"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Kelp Forest,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California</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1676822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ture's Witness: Hostile Takeover">
            <a:extLst>
              <a:ext uri="{FF2B5EF4-FFF2-40B4-BE49-F238E27FC236}">
                <a16:creationId xmlns:a16="http://schemas.microsoft.com/office/drawing/2014/main" id="{B1AF68ED-E10A-EC0B-4F34-A95C7B8D7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1"/>
            <a:ext cx="10444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B7992D-A269-8D5F-9AB2-1B43BE3FBBD2}"/>
              </a:ext>
            </a:extLst>
          </p:cNvPr>
          <p:cNvSpPr txBox="1"/>
          <p:nvPr/>
        </p:nvSpPr>
        <p:spPr>
          <a:xfrm>
            <a:off x="10624625" y="2244060"/>
            <a:ext cx="1304778"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Now a sea urchin barren</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008759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8DD80D-69A5-6503-6BD5-A07D6CD1209C}"/>
              </a:ext>
            </a:extLst>
          </p:cNvPr>
          <p:cNvSpPr txBox="1"/>
          <p:nvPr/>
        </p:nvSpPr>
        <p:spPr>
          <a:xfrm>
            <a:off x="430046" y="1141703"/>
            <a:ext cx="2653406" cy="5016758"/>
          </a:xfrm>
          <a:prstGeom prst="rect">
            <a:avLst/>
          </a:prstGeom>
          <a:noFill/>
        </p:spPr>
        <p:txBody>
          <a:bodyPr wrap="square">
            <a:spAutoFit/>
          </a:bodyPr>
          <a:lstStyle/>
          <a:p>
            <a:r>
              <a:rPr lang="en-AU" sz="3200" b="0" i="0" dirty="0">
                <a:solidFill>
                  <a:schemeClr val="bg1"/>
                </a:solidFill>
                <a:effectLst/>
              </a:rPr>
              <a:t>In 2013, many sea stars died from disease leaving nothing to eat the sea urchins, which consequently ate the kelp holdfasts</a:t>
            </a:r>
            <a:endParaRPr lang="en-US" sz="3200" dirty="0">
              <a:solidFill>
                <a:schemeClr val="bg1"/>
              </a:solidFill>
            </a:endParaRPr>
          </a:p>
        </p:txBody>
      </p:sp>
      <p:pic>
        <p:nvPicPr>
          <p:cNvPr id="6146" name="Picture 2">
            <a:extLst>
              <a:ext uri="{FF2B5EF4-FFF2-40B4-BE49-F238E27FC236}">
                <a16:creationId xmlns:a16="http://schemas.microsoft.com/office/drawing/2014/main" id="{1C67890D-0E19-FC4B-9EB8-026A44B097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1" t="4502" r="2676" b="4604"/>
          <a:stretch/>
        </p:blipFill>
        <p:spPr bwMode="auto">
          <a:xfrm>
            <a:off x="3353274" y="156337"/>
            <a:ext cx="8838726" cy="670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876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B9C006-FF16-D170-6B39-550A98921EBE}"/>
              </a:ext>
            </a:extLst>
          </p:cNvPr>
          <p:cNvSpPr txBox="1"/>
          <p:nvPr/>
        </p:nvSpPr>
        <p:spPr>
          <a:xfrm>
            <a:off x="375154" y="1511615"/>
            <a:ext cx="3619301" cy="3293209"/>
          </a:xfrm>
          <a:prstGeom prst="rect">
            <a:avLst/>
          </a:prstGeom>
          <a:noFill/>
        </p:spPr>
        <p:txBody>
          <a:bodyPr wrap="square">
            <a:spAutoFit/>
          </a:bodyPr>
          <a:lstStyle/>
          <a:p>
            <a:pPr algn="l"/>
            <a:endParaRPr lang="en-AU" sz="1600" i="1" dirty="0">
              <a:solidFill>
                <a:schemeClr val="bg1"/>
              </a:solidFill>
            </a:endParaRPr>
          </a:p>
          <a:p>
            <a:pPr algn="l"/>
            <a:r>
              <a:rPr lang="en-AU" sz="3200" dirty="0">
                <a:solidFill>
                  <a:schemeClr val="bg1"/>
                </a:solidFill>
              </a:rPr>
              <a:t>Multiple other stressors, including a</a:t>
            </a:r>
            <a:r>
              <a:rPr lang="en-AU" sz="3200" b="0" dirty="0">
                <a:solidFill>
                  <a:schemeClr val="bg1"/>
                </a:solidFill>
                <a:effectLst/>
              </a:rPr>
              <a:t> </a:t>
            </a:r>
            <a:r>
              <a:rPr lang="en-AU" sz="3200" dirty="0">
                <a:solidFill>
                  <a:schemeClr val="bg1"/>
                </a:solidFill>
              </a:rPr>
              <a:t>m</a:t>
            </a:r>
            <a:r>
              <a:rPr lang="en-AU" sz="3200" b="0" dirty="0">
                <a:solidFill>
                  <a:schemeClr val="bg1"/>
                </a:solidFill>
                <a:effectLst/>
              </a:rPr>
              <a:t>arine heat wave, tipped the bull kelp forest into a sea urchin barren</a:t>
            </a:r>
          </a:p>
        </p:txBody>
      </p:sp>
      <p:sp>
        <p:nvSpPr>
          <p:cNvPr id="2" name="Rectangle 1">
            <a:extLst>
              <a:ext uri="{FF2B5EF4-FFF2-40B4-BE49-F238E27FC236}">
                <a16:creationId xmlns:a16="http://schemas.microsoft.com/office/drawing/2014/main" id="{96D03377-BFC1-120A-27E9-85E570B1A9C2}"/>
              </a:ext>
            </a:extLst>
          </p:cNvPr>
          <p:cNvSpPr/>
          <p:nvPr/>
        </p:nvSpPr>
        <p:spPr>
          <a:xfrm>
            <a:off x="4164037" y="0"/>
            <a:ext cx="8027963"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Ecosystem shifts observed for kelp forest canopy (top), subcanopy (middle), and benthose (bottom), pre-impact (a-c) and post-impact (d-f). Photo credit: CDFW (K. Joe (a,c,e); L. Rogers-Bennett (b); C. Catton (d,f)).">
            <a:extLst>
              <a:ext uri="{FF2B5EF4-FFF2-40B4-BE49-F238E27FC236}">
                <a16:creationId xmlns:a16="http://schemas.microsoft.com/office/drawing/2014/main" id="{DA7EBE80-12C7-2BA4-703B-248E9D528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034" y="439615"/>
            <a:ext cx="6757947" cy="59787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275332-28F0-97FE-3BD0-116BE525655D}"/>
              </a:ext>
            </a:extLst>
          </p:cNvPr>
          <p:cNvSpPr txBox="1"/>
          <p:nvPr/>
        </p:nvSpPr>
        <p:spPr>
          <a:xfrm rot="16200000">
            <a:off x="3585861" y="694220"/>
            <a:ext cx="1753849" cy="369332"/>
          </a:xfrm>
          <a:prstGeom prst="rect">
            <a:avLst/>
          </a:prstGeom>
          <a:noFill/>
        </p:spPr>
        <p:txBody>
          <a:bodyPr wrap="square" rtlCol="0">
            <a:spAutoFit/>
          </a:bodyPr>
          <a:lstStyle/>
          <a:p>
            <a:r>
              <a:rPr lang="en-US" dirty="0"/>
              <a:t>canopy</a:t>
            </a:r>
          </a:p>
        </p:txBody>
      </p:sp>
      <p:sp>
        <p:nvSpPr>
          <p:cNvPr id="6" name="TextBox 5">
            <a:extLst>
              <a:ext uri="{FF2B5EF4-FFF2-40B4-BE49-F238E27FC236}">
                <a16:creationId xmlns:a16="http://schemas.microsoft.com/office/drawing/2014/main" id="{6F68AD29-9050-72F5-802A-A46AE6206997}"/>
              </a:ext>
            </a:extLst>
          </p:cNvPr>
          <p:cNvSpPr txBox="1"/>
          <p:nvPr/>
        </p:nvSpPr>
        <p:spPr>
          <a:xfrm rot="16200000">
            <a:off x="3585861" y="2813711"/>
            <a:ext cx="1753849" cy="369332"/>
          </a:xfrm>
          <a:prstGeom prst="rect">
            <a:avLst/>
          </a:prstGeom>
          <a:noFill/>
        </p:spPr>
        <p:txBody>
          <a:bodyPr wrap="square" rtlCol="0">
            <a:spAutoFit/>
          </a:bodyPr>
          <a:lstStyle/>
          <a:p>
            <a:r>
              <a:rPr lang="en-US" dirty="0"/>
              <a:t>Sub-canopy</a:t>
            </a:r>
          </a:p>
        </p:txBody>
      </p:sp>
      <p:sp>
        <p:nvSpPr>
          <p:cNvPr id="7" name="TextBox 6">
            <a:extLst>
              <a:ext uri="{FF2B5EF4-FFF2-40B4-BE49-F238E27FC236}">
                <a16:creationId xmlns:a16="http://schemas.microsoft.com/office/drawing/2014/main" id="{01CAAFA5-6E3F-9E34-66B1-3488D8CC81B5}"/>
              </a:ext>
            </a:extLst>
          </p:cNvPr>
          <p:cNvSpPr txBox="1"/>
          <p:nvPr/>
        </p:nvSpPr>
        <p:spPr>
          <a:xfrm rot="16200000">
            <a:off x="3642902" y="5014153"/>
            <a:ext cx="1753849" cy="369332"/>
          </a:xfrm>
          <a:prstGeom prst="rect">
            <a:avLst/>
          </a:prstGeom>
          <a:noFill/>
        </p:spPr>
        <p:txBody>
          <a:bodyPr wrap="square" rtlCol="0">
            <a:spAutoFit/>
          </a:bodyPr>
          <a:lstStyle/>
          <a:p>
            <a:r>
              <a:rPr lang="en-US" dirty="0" err="1"/>
              <a:t>benthose</a:t>
            </a:r>
            <a:endParaRPr lang="en-US" dirty="0"/>
          </a:p>
        </p:txBody>
      </p:sp>
      <p:sp>
        <p:nvSpPr>
          <p:cNvPr id="8" name="TextBox 7">
            <a:extLst>
              <a:ext uri="{FF2B5EF4-FFF2-40B4-BE49-F238E27FC236}">
                <a16:creationId xmlns:a16="http://schemas.microsoft.com/office/drawing/2014/main" id="{A9E8441F-FEB4-443C-D40B-F2D704BCBF22}"/>
              </a:ext>
            </a:extLst>
          </p:cNvPr>
          <p:cNvSpPr txBox="1"/>
          <p:nvPr/>
        </p:nvSpPr>
        <p:spPr>
          <a:xfrm>
            <a:off x="5746730" y="70283"/>
            <a:ext cx="1753849" cy="369332"/>
          </a:xfrm>
          <a:prstGeom prst="rect">
            <a:avLst/>
          </a:prstGeom>
          <a:noFill/>
        </p:spPr>
        <p:txBody>
          <a:bodyPr wrap="square" rtlCol="0">
            <a:spAutoFit/>
          </a:bodyPr>
          <a:lstStyle/>
          <a:p>
            <a:r>
              <a:rPr lang="en-US" dirty="0"/>
              <a:t>PRE-IMPACT</a:t>
            </a:r>
          </a:p>
        </p:txBody>
      </p:sp>
      <p:sp>
        <p:nvSpPr>
          <p:cNvPr id="9" name="TextBox 8">
            <a:extLst>
              <a:ext uri="{FF2B5EF4-FFF2-40B4-BE49-F238E27FC236}">
                <a16:creationId xmlns:a16="http://schemas.microsoft.com/office/drawing/2014/main" id="{A31BAC7E-EBA9-51E4-B814-43B3CC171802}"/>
              </a:ext>
            </a:extLst>
          </p:cNvPr>
          <p:cNvSpPr txBox="1"/>
          <p:nvPr/>
        </p:nvSpPr>
        <p:spPr>
          <a:xfrm>
            <a:off x="9646018" y="70283"/>
            <a:ext cx="1753849" cy="369332"/>
          </a:xfrm>
          <a:prstGeom prst="rect">
            <a:avLst/>
          </a:prstGeom>
          <a:noFill/>
        </p:spPr>
        <p:txBody>
          <a:bodyPr wrap="square" rtlCol="0">
            <a:spAutoFit/>
          </a:bodyPr>
          <a:lstStyle/>
          <a:p>
            <a:r>
              <a:rPr lang="en-US" dirty="0"/>
              <a:t>POST-IMPACT</a:t>
            </a:r>
          </a:p>
        </p:txBody>
      </p:sp>
    </p:spTree>
    <p:extLst>
      <p:ext uri="{BB962C8B-B14F-4D97-AF65-F5344CB8AC3E}">
        <p14:creationId xmlns:p14="http://schemas.microsoft.com/office/powerpoint/2010/main" val="25203755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elp Forest Facts | Underwater Forests - One Tree Planted">
            <a:extLst>
              <a:ext uri="{FF2B5EF4-FFF2-40B4-BE49-F238E27FC236}">
                <a16:creationId xmlns:a16="http://schemas.microsoft.com/office/drawing/2014/main" id="{626390E3-AAE6-4B28-2897-544958700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AC03FD-972C-11A5-048D-84BA7E94854B}"/>
              </a:ext>
            </a:extLst>
          </p:cNvPr>
          <p:cNvSpPr txBox="1"/>
          <p:nvPr/>
        </p:nvSpPr>
        <p:spPr>
          <a:xfrm>
            <a:off x="9597684" y="2490281"/>
            <a:ext cx="1905000" cy="18774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Can it go back to this?</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373103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1389038" y="1913505"/>
            <a:ext cx="9413919" cy="18774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Question – can it change back?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rPr>
              <a:t>Or, will a </a:t>
            </a:r>
            <a:r>
              <a:rPr lang="en-US" sz="3200" i="1" dirty="0">
                <a:solidFill>
                  <a:schemeClr val="bg1"/>
                </a:solidFill>
                <a:cs typeface="Arial Narrow" panose="020B0604020202020204" pitchFamily="34" charset="0"/>
              </a:rPr>
              <a:t>new</a:t>
            </a:r>
            <a:r>
              <a:rPr lang="en-US" sz="3200" dirty="0">
                <a:solidFill>
                  <a:schemeClr val="bg1"/>
                </a:solidFill>
                <a:cs typeface="Arial Narrow" panose="020B0604020202020204" pitchFamily="34" charset="0"/>
              </a:rPr>
              <a:t> climax community eventually dominate? </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21506" name="Picture 2" descr="Trusting God Enough to Roll the Dice – United Presbyterian Church">
            <a:extLst>
              <a:ext uri="{FF2B5EF4-FFF2-40B4-BE49-F238E27FC236}">
                <a16:creationId xmlns:a16="http://schemas.microsoft.com/office/drawing/2014/main" id="{2A4E1C6F-87D4-C9C2-D49D-142C90CF2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539" y="4399802"/>
            <a:ext cx="2785501" cy="156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Otters to the rescue of dying kelp forest in California">
            <a:extLst>
              <a:ext uri="{FF2B5EF4-FFF2-40B4-BE49-F238E27FC236}">
                <a16:creationId xmlns:a16="http://schemas.microsoft.com/office/drawing/2014/main" id="{F4B2E811-F948-34B3-84FE-AEED9B535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7788" y="4324580"/>
            <a:ext cx="2927897" cy="163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929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1221254" y="4637056"/>
            <a:ext cx="519361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sng" strike="noStrike" kern="1200" cap="none" spc="0" normalizeH="0" baseline="0" noProof="0" dirty="0">
                <a:ln>
                  <a:noFill/>
                </a:ln>
                <a:solidFill>
                  <a:schemeClr val="bg1"/>
                </a:solidFill>
                <a:effectLst/>
                <a:uLnTx/>
                <a:uFillTx/>
                <a:ea typeface="+mn-ea"/>
                <a:cs typeface="Arial Narrow" panose="020B0604020202020204" pitchFamily="34" charset="0"/>
              </a:rPr>
              <a:t>Secondary</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succession follows a DISTURBANCE event.</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6" name="TextBox 5">
            <a:extLst>
              <a:ext uri="{FF2B5EF4-FFF2-40B4-BE49-F238E27FC236}">
                <a16:creationId xmlns:a16="http://schemas.microsoft.com/office/drawing/2014/main" id="{8FE92D37-D2AF-BA59-5584-032FD202561F}"/>
              </a:ext>
            </a:extLst>
          </p:cNvPr>
          <p:cNvSpPr txBox="1"/>
          <p:nvPr/>
        </p:nvSpPr>
        <p:spPr>
          <a:xfrm>
            <a:off x="1221255" y="1243913"/>
            <a:ext cx="519361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1" u="sng" strike="noStrike" kern="1200" cap="none" spc="0" normalizeH="0" baseline="0" noProof="0" dirty="0">
                <a:ln>
                  <a:noFill/>
                </a:ln>
                <a:solidFill>
                  <a:schemeClr val="bg1"/>
                </a:solidFill>
                <a:effectLst/>
                <a:uLnTx/>
                <a:uFillTx/>
                <a:ea typeface="+mn-ea"/>
                <a:cs typeface="Arial Narrow" panose="020B0604020202020204" pitchFamily="34" charset="0"/>
              </a:rPr>
              <a:t>Primary</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succession </a:t>
            </a:r>
            <a:r>
              <a:rPr lang="en-US" sz="3200" dirty="0">
                <a:solidFill>
                  <a:schemeClr val="bg1"/>
                </a:solidFill>
                <a:cs typeface="Arial Narrow" panose="020B0604020202020204" pitchFamily="34" charset="0"/>
              </a:rPr>
              <a:t>starts from scratch.</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8200" name="Picture 8" descr="Thousands feared dead as tsunami flattens Indonesian town">
            <a:extLst>
              <a:ext uri="{FF2B5EF4-FFF2-40B4-BE49-F238E27FC236}">
                <a16:creationId xmlns:a16="http://schemas.microsoft.com/office/drawing/2014/main" id="{F71E75F1-637B-A9DB-90FB-A6271E4C5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218" y="3493969"/>
            <a:ext cx="4495409" cy="252808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World's newest island forms in Japanese archipelago | CNN">
            <a:extLst>
              <a:ext uri="{FF2B5EF4-FFF2-40B4-BE49-F238E27FC236}">
                <a16:creationId xmlns:a16="http://schemas.microsoft.com/office/drawing/2014/main" id="{537B0D3F-4E62-36F8-7C4B-8A71B9F70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721"/>
          <a:stretch/>
        </p:blipFill>
        <p:spPr bwMode="auto">
          <a:xfrm>
            <a:off x="6857218" y="626011"/>
            <a:ext cx="4491439" cy="17514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AE8170-F471-0F37-8C07-BDD6638E3AC1}"/>
              </a:ext>
            </a:extLst>
          </p:cNvPr>
          <p:cNvSpPr txBox="1"/>
          <p:nvPr/>
        </p:nvSpPr>
        <p:spPr>
          <a:xfrm>
            <a:off x="6857217" y="2424546"/>
            <a:ext cx="4491439" cy="523220"/>
          </a:xfrm>
          <a:prstGeom prst="rect">
            <a:avLst/>
          </a:prstGeom>
          <a:noFill/>
        </p:spPr>
        <p:txBody>
          <a:bodyPr wrap="square">
            <a:spAutoFit/>
          </a:bodyPr>
          <a:lstStyle/>
          <a:p>
            <a:pPr algn="l"/>
            <a:r>
              <a:rPr lang="en-AU" sz="1400" dirty="0">
                <a:solidFill>
                  <a:schemeClr val="bg1"/>
                </a:solidFill>
                <a:latin typeface="var(--theme-headline__font-family)"/>
              </a:rPr>
              <a:t>A</a:t>
            </a:r>
            <a:r>
              <a:rPr lang="en-AU" sz="1400" dirty="0">
                <a:solidFill>
                  <a:schemeClr val="bg1"/>
                </a:solidFill>
                <a:effectLst/>
                <a:latin typeface="var(--theme-headline__font-family)"/>
              </a:rPr>
              <a:t> new island in Japan was formed by an undersea volcanic eruption on October 30</a:t>
            </a:r>
            <a:r>
              <a:rPr lang="en-AU" sz="1400" baseline="30000" dirty="0">
                <a:solidFill>
                  <a:schemeClr val="bg1"/>
                </a:solidFill>
                <a:effectLst/>
                <a:latin typeface="var(--theme-headline__font-family)"/>
              </a:rPr>
              <a:t>th</a:t>
            </a:r>
            <a:r>
              <a:rPr lang="en-AU" sz="1400" dirty="0">
                <a:solidFill>
                  <a:schemeClr val="bg1"/>
                </a:solidFill>
                <a:effectLst/>
                <a:latin typeface="var(--theme-headline__font-family)"/>
              </a:rPr>
              <a:t> 2023.</a:t>
            </a:r>
          </a:p>
        </p:txBody>
      </p:sp>
      <p:sp>
        <p:nvSpPr>
          <p:cNvPr id="9" name="TextBox 8">
            <a:extLst>
              <a:ext uri="{FF2B5EF4-FFF2-40B4-BE49-F238E27FC236}">
                <a16:creationId xmlns:a16="http://schemas.microsoft.com/office/drawing/2014/main" id="{966F32FA-4F8B-ED65-ACB4-B39E929B4E00}"/>
              </a:ext>
            </a:extLst>
          </p:cNvPr>
          <p:cNvSpPr txBox="1"/>
          <p:nvPr/>
        </p:nvSpPr>
        <p:spPr>
          <a:xfrm>
            <a:off x="6857217" y="6069157"/>
            <a:ext cx="4491439" cy="307777"/>
          </a:xfrm>
          <a:prstGeom prst="rect">
            <a:avLst/>
          </a:prstGeom>
          <a:noFill/>
        </p:spPr>
        <p:txBody>
          <a:bodyPr wrap="square">
            <a:spAutoFit/>
          </a:bodyPr>
          <a:lstStyle/>
          <a:p>
            <a:pPr algn="l"/>
            <a:r>
              <a:rPr lang="en-AU" sz="1400" dirty="0">
                <a:solidFill>
                  <a:schemeClr val="bg1"/>
                </a:solidFill>
                <a:latin typeface="var(--theme-headline__font-family)"/>
              </a:rPr>
              <a:t>Tsunami aftermath, Indonesia</a:t>
            </a:r>
            <a:endParaRPr lang="en-AU" sz="1400" dirty="0">
              <a:solidFill>
                <a:schemeClr val="bg1"/>
              </a:solidFill>
              <a:effectLst/>
              <a:latin typeface="var(--theme-headline__font-family)"/>
            </a:endParaRPr>
          </a:p>
        </p:txBody>
      </p:sp>
    </p:spTree>
    <p:extLst>
      <p:ext uri="{BB962C8B-B14F-4D97-AF65-F5344CB8AC3E}">
        <p14:creationId xmlns:p14="http://schemas.microsoft.com/office/powerpoint/2010/main" val="4259888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A212F0F-2C51-3FFF-6232-7B6805B5D0F3}"/>
              </a:ext>
            </a:extLst>
          </p:cNvPr>
          <p:cNvSpPr/>
          <p:nvPr/>
        </p:nvSpPr>
        <p:spPr>
          <a:xfrm>
            <a:off x="0" y="1479664"/>
            <a:ext cx="12192000" cy="537833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7B6CCC3-0A40-192A-6099-140565145BDF}"/>
              </a:ext>
            </a:extLst>
          </p:cNvPr>
          <p:cNvSpPr txBox="1"/>
          <p:nvPr/>
        </p:nvSpPr>
        <p:spPr>
          <a:xfrm>
            <a:off x="524656" y="207048"/>
            <a:ext cx="11527436"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Once an alternative state has</a:t>
            </a:r>
            <a:r>
              <a:rPr lang="en-US" sz="3200" i="1" dirty="0">
                <a:solidFill>
                  <a:schemeClr val="bg1"/>
                </a:solidFill>
                <a:cs typeface="Arial Narrow" panose="020B0604020202020204" pitchFamily="34" charset="0"/>
              </a:rPr>
              <a:t> itself </a:t>
            </a:r>
            <a:r>
              <a:rPr lang="en-US" sz="3200" dirty="0">
                <a:solidFill>
                  <a:schemeClr val="bg1"/>
                </a:solidFill>
                <a:cs typeface="Arial Narrow" panose="020B0604020202020204" pitchFamily="34" charset="0"/>
              </a:rPr>
              <a:t>become a </a:t>
            </a:r>
            <a:r>
              <a:rPr lang="en-US" sz="3200" i="1" dirty="0">
                <a:solidFill>
                  <a:schemeClr val="bg1"/>
                </a:solidFill>
                <a:cs typeface="Arial Narrow" panose="020B0604020202020204" pitchFamily="34" charset="0"/>
              </a:rPr>
              <a:t>stable</a:t>
            </a:r>
            <a:r>
              <a:rPr lang="en-US" sz="3200" dirty="0">
                <a:solidFill>
                  <a:schemeClr val="bg1"/>
                </a:solidFill>
                <a:cs typeface="Arial Narrow" panose="020B0604020202020204" pitchFamily="34" charset="0"/>
              </a:rPr>
              <a:t> climax community, it’s very difficult to change back (due to feedback loops). </a:t>
            </a:r>
            <a:endParaRPr kumimoji="0" lang="en-US" sz="3200" u="none" strike="noStrike" kern="1200" cap="none" spc="0" normalizeH="0" baseline="0" noProof="0" dirty="0">
              <a:ln>
                <a:noFill/>
              </a:ln>
              <a:solidFill>
                <a:schemeClr val="bg1"/>
              </a:solidFill>
              <a:effectLst/>
              <a:uLnTx/>
              <a:uFillTx/>
              <a:ea typeface="+mn-ea"/>
              <a:cs typeface="Arial Narrow" panose="020B0604020202020204" pitchFamily="34" charset="0"/>
            </a:endParaRPr>
          </a:p>
        </p:txBody>
      </p:sp>
      <p:pic>
        <p:nvPicPr>
          <p:cNvPr id="12" name="Picture 11" descr="A diagram of a long line&#10;&#10;Description automatically generated">
            <a:extLst>
              <a:ext uri="{FF2B5EF4-FFF2-40B4-BE49-F238E27FC236}">
                <a16:creationId xmlns:a16="http://schemas.microsoft.com/office/drawing/2014/main" id="{182E04CB-AB7F-556F-670F-E1874606DCBD}"/>
              </a:ext>
            </a:extLst>
          </p:cNvPr>
          <p:cNvPicPr>
            <a:picLocks noChangeAspect="1"/>
          </p:cNvPicPr>
          <p:nvPr/>
        </p:nvPicPr>
        <p:blipFill>
          <a:blip r:embed="rId3"/>
          <a:stretch>
            <a:fillRect/>
          </a:stretch>
        </p:blipFill>
        <p:spPr>
          <a:xfrm>
            <a:off x="524656" y="1659579"/>
            <a:ext cx="10845592" cy="5141003"/>
          </a:xfrm>
          <a:prstGeom prst="rect">
            <a:avLst/>
          </a:prstGeom>
        </p:spPr>
      </p:pic>
      <p:sp>
        <p:nvSpPr>
          <p:cNvPr id="13" name="TextBox 12">
            <a:extLst>
              <a:ext uri="{FF2B5EF4-FFF2-40B4-BE49-F238E27FC236}">
                <a16:creationId xmlns:a16="http://schemas.microsoft.com/office/drawing/2014/main" id="{80E35D7C-E99F-C289-1BE4-8D8FD8D7BF46}"/>
              </a:ext>
            </a:extLst>
          </p:cNvPr>
          <p:cNvSpPr txBox="1"/>
          <p:nvPr/>
        </p:nvSpPr>
        <p:spPr>
          <a:xfrm>
            <a:off x="10393126" y="5737402"/>
            <a:ext cx="1370246" cy="523220"/>
          </a:xfrm>
          <a:prstGeom prst="rect">
            <a:avLst/>
          </a:prstGeom>
          <a:noFill/>
        </p:spPr>
        <p:txBody>
          <a:bodyPr wrap="square" rtlCol="0">
            <a:spAutoFit/>
          </a:bodyPr>
          <a:lstStyle/>
          <a:p>
            <a:pPr algn="ctr"/>
            <a:r>
              <a:rPr lang="en-US" sz="1400" dirty="0"/>
              <a:t>(a </a:t>
            </a:r>
            <a:r>
              <a:rPr lang="en-US" sz="1400" i="1" dirty="0"/>
              <a:t>new</a:t>
            </a:r>
            <a:r>
              <a:rPr lang="en-US" sz="1400" dirty="0"/>
              <a:t> climax community)</a:t>
            </a:r>
          </a:p>
        </p:txBody>
      </p:sp>
    </p:spTree>
    <p:extLst>
      <p:ext uri="{BB962C8B-B14F-4D97-AF65-F5344CB8AC3E}">
        <p14:creationId xmlns:p14="http://schemas.microsoft.com/office/powerpoint/2010/main" val="2372989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General process of coral reef modification. Coral reefs are typified by high biological diversity and habitat complexity, largely provided by reef building corals (A). However, due to a plethora of anthropogenic stressors, such as fishing (B), climate change (C), nutrient and sediment inputs (D), and introduced species (E), many reefs around the world are in decline, and some have shifted to a new ecosystem state, such as the one dominated by macroalgae (F). These shifts can become permanent due to several stabilizing feedback loops and even accelerate to more degraded systems by extinctions vortices. Photograph credits: A and F, Nick Graham; E, Emily Darling; B and C, Wikimedia Commons; D, MODIS Aqua satellite image, NASA OceanColor Web site (oceancolor.gsfc.nasa.gov/)">
            <a:extLst>
              <a:ext uri="{FF2B5EF4-FFF2-40B4-BE49-F238E27FC236}">
                <a16:creationId xmlns:a16="http://schemas.microsoft.com/office/drawing/2014/main" id="{44119C0C-EE4A-1639-0009-2E84D9E37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606" y="382824"/>
            <a:ext cx="7944787" cy="51704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521205-17AB-F1EF-A0E2-5EB4399CF829}"/>
              </a:ext>
            </a:extLst>
          </p:cNvPr>
          <p:cNvSpPr txBox="1"/>
          <p:nvPr/>
        </p:nvSpPr>
        <p:spPr>
          <a:xfrm>
            <a:off x="577120" y="5941846"/>
            <a:ext cx="11479968" cy="646331"/>
          </a:xfrm>
          <a:prstGeom prst="rect">
            <a:avLst/>
          </a:prstGeom>
          <a:noFill/>
        </p:spPr>
        <p:txBody>
          <a:bodyPr wrap="square">
            <a:spAutoFit/>
          </a:bodyPr>
          <a:lstStyle/>
          <a:p>
            <a:pPr algn="l"/>
            <a:r>
              <a:rPr lang="en-AU" b="0" i="0" dirty="0">
                <a:solidFill>
                  <a:srgbClr val="111111"/>
                </a:solidFill>
                <a:effectLst/>
                <a:latin typeface="Roboto" panose="02000000000000000000" pitchFamily="2" charset="0"/>
              </a:rPr>
              <a:t>Fig. 1: General process of coral reef modification. These shifts can become permanent due to several stabilizing feedback loops and even accelerate to more degraded systems by extinctions vortices. </a:t>
            </a:r>
          </a:p>
        </p:txBody>
      </p:sp>
      <p:sp>
        <p:nvSpPr>
          <p:cNvPr id="4" name="TextBox 3">
            <a:extLst>
              <a:ext uri="{FF2B5EF4-FFF2-40B4-BE49-F238E27FC236}">
                <a16:creationId xmlns:a16="http://schemas.microsoft.com/office/drawing/2014/main" id="{A6584F7E-97AC-DD67-A0A9-20C8B8663A8E}"/>
              </a:ext>
            </a:extLst>
          </p:cNvPr>
          <p:cNvSpPr txBox="1"/>
          <p:nvPr/>
        </p:nvSpPr>
        <p:spPr>
          <a:xfrm>
            <a:off x="8949128" y="269823"/>
            <a:ext cx="3242872" cy="2031325"/>
          </a:xfrm>
          <a:prstGeom prst="rect">
            <a:avLst/>
          </a:prstGeom>
          <a:noFill/>
        </p:spPr>
        <p:txBody>
          <a:bodyPr wrap="square" rtlCol="0">
            <a:spAutoFit/>
          </a:bodyPr>
          <a:lstStyle/>
          <a:p>
            <a:pPr marL="342900" indent="-342900">
              <a:buAutoNum type="alphaUcPeriod"/>
            </a:pPr>
            <a:r>
              <a:rPr lang="en-US" dirty="0"/>
              <a:t>Coral-dominated reef</a:t>
            </a:r>
          </a:p>
          <a:p>
            <a:pPr marL="342900" indent="-342900">
              <a:buAutoNum type="alphaUcPeriod"/>
            </a:pPr>
            <a:r>
              <a:rPr lang="en-US" dirty="0"/>
              <a:t>Fishing</a:t>
            </a:r>
          </a:p>
          <a:p>
            <a:pPr marL="342900" indent="-342900">
              <a:buAutoNum type="alphaUcPeriod"/>
            </a:pPr>
            <a:r>
              <a:rPr lang="en-US" dirty="0"/>
              <a:t>Climate change (heat stress)</a:t>
            </a:r>
          </a:p>
          <a:p>
            <a:pPr marL="342900" indent="-342900">
              <a:buAutoNum type="alphaUcPeriod"/>
            </a:pPr>
            <a:r>
              <a:rPr lang="en-US" dirty="0"/>
              <a:t>Nutrient &amp; sediment inputs</a:t>
            </a:r>
          </a:p>
          <a:p>
            <a:pPr marL="342900" indent="-342900">
              <a:buAutoNum type="alphaUcPeriod"/>
            </a:pPr>
            <a:r>
              <a:rPr lang="en-US" dirty="0"/>
              <a:t>Introduced species</a:t>
            </a:r>
          </a:p>
          <a:p>
            <a:pPr marL="342900" indent="-342900">
              <a:buAutoNum type="alphaUcPeriod"/>
            </a:pPr>
            <a:r>
              <a:rPr lang="en-US" dirty="0"/>
              <a:t>Algae-dominated reef</a:t>
            </a:r>
          </a:p>
          <a:p>
            <a:pPr marL="342900" indent="-342900">
              <a:buAutoNum type="alphaUcPeriod"/>
            </a:pPr>
            <a:endParaRPr lang="en-US" dirty="0"/>
          </a:p>
        </p:txBody>
      </p:sp>
    </p:spTree>
    <p:extLst>
      <p:ext uri="{BB962C8B-B14F-4D97-AF65-F5344CB8AC3E}">
        <p14:creationId xmlns:p14="http://schemas.microsoft.com/office/powerpoint/2010/main" val="1921811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ating a more Resilient Coral — The Marine Diaries">
            <a:extLst>
              <a:ext uri="{FF2B5EF4-FFF2-40B4-BE49-F238E27FC236}">
                <a16:creationId xmlns:a16="http://schemas.microsoft.com/office/drawing/2014/main" id="{39781929-ED7C-8520-0753-395D63643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237" y="0"/>
            <a:ext cx="8132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5A4D35-292B-6E46-91C7-DE8C8244226E}"/>
              </a:ext>
            </a:extLst>
          </p:cNvPr>
          <p:cNvSpPr txBox="1"/>
          <p:nvPr/>
        </p:nvSpPr>
        <p:spPr>
          <a:xfrm>
            <a:off x="1151952" y="2736502"/>
            <a:ext cx="1905000"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cs typeface="Arial Narrow" panose="020B0604020202020204" pitchFamily="34" charset="0"/>
              </a:rPr>
              <a:t>Could</a:t>
            </a: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 this help?</a:t>
            </a:r>
            <a:endPar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
        <p:nvSpPr>
          <p:cNvPr id="4" name="TextBox 3">
            <a:extLst>
              <a:ext uri="{FF2B5EF4-FFF2-40B4-BE49-F238E27FC236}">
                <a16:creationId xmlns:a16="http://schemas.microsoft.com/office/drawing/2014/main" id="{716442F9-314A-B0E8-B031-1A5E92AC1020}"/>
              </a:ext>
            </a:extLst>
          </p:cNvPr>
          <p:cNvSpPr txBox="1"/>
          <p:nvPr/>
        </p:nvSpPr>
        <p:spPr>
          <a:xfrm>
            <a:off x="4059237" y="6488668"/>
            <a:ext cx="2734887" cy="369332"/>
          </a:xfrm>
          <a:prstGeom prst="rect">
            <a:avLst/>
          </a:prstGeom>
          <a:noFill/>
        </p:spPr>
        <p:txBody>
          <a:bodyPr wrap="square">
            <a:spAutoFit/>
          </a:bodyPr>
          <a:lstStyle/>
          <a:p>
            <a:r>
              <a:rPr lang="en-AU" b="0" i="0" dirty="0">
                <a:solidFill>
                  <a:schemeClr val="bg1"/>
                </a:solidFill>
                <a:effectLst/>
                <a:latin typeface="Helvetica Neue" panose="02000503000000020004" pitchFamily="2" charset="0"/>
              </a:rPr>
              <a:t>Photo: Liv Williamson.</a:t>
            </a:r>
            <a:endParaRPr lang="en-US" dirty="0">
              <a:solidFill>
                <a:schemeClr val="bg1"/>
              </a:solidFill>
            </a:endParaRPr>
          </a:p>
        </p:txBody>
      </p:sp>
    </p:spTree>
    <p:extLst>
      <p:ext uri="{BB962C8B-B14F-4D97-AF65-F5344CB8AC3E}">
        <p14:creationId xmlns:p14="http://schemas.microsoft.com/office/powerpoint/2010/main" val="2647319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1EDB12-B75B-3AA6-3033-9E32D2476A3C}"/>
              </a:ext>
            </a:extLst>
          </p:cNvPr>
          <p:cNvSpPr txBox="1"/>
          <p:nvPr/>
        </p:nvSpPr>
        <p:spPr>
          <a:xfrm>
            <a:off x="404839" y="843387"/>
            <a:ext cx="2489976"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Identify how organisms populate areas following changes in habitats,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e.g. succession.</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t>Complete Marine Education worksheet </a:t>
            </a:r>
            <a:br>
              <a:rPr kumimoji="0" lang="en-US" sz="2000" i="0" u="none" strike="noStrike" kern="1200" cap="none" spc="0" normalizeH="0" baseline="0" noProof="0" dirty="0">
                <a:ln>
                  <a:noFill/>
                </a:ln>
                <a:solidFill>
                  <a:schemeClr val="bg1"/>
                </a:solidFill>
                <a:effectLst/>
                <a:uLnTx/>
                <a:uFillTx/>
                <a:ea typeface="+mn-ea"/>
                <a:cs typeface="Arial Narrow" panose="020B0604020202020204" pitchFamily="34" charset="0"/>
              </a:rPr>
            </a:br>
            <a:r>
              <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rPr>
              <a:t>’12. </a:t>
            </a:r>
            <a:r>
              <a:rPr lang="en-US" sz="2000" i="1" dirty="0">
                <a:solidFill>
                  <a:schemeClr val="bg1"/>
                </a:solidFill>
                <a:cs typeface="Arial Narrow" panose="020B0604020202020204" pitchFamily="34" charset="0"/>
              </a:rPr>
              <a:t>Success-ion’</a:t>
            </a:r>
            <a:endParaRPr kumimoji="0" lang="en-US" sz="2000" i="1" u="none" strike="noStrike" kern="1200" cap="none" spc="0" normalizeH="0" baseline="0" noProof="0" dirty="0">
              <a:ln>
                <a:noFill/>
              </a:ln>
              <a:solidFill>
                <a:schemeClr val="bg1"/>
              </a:solidFill>
              <a:effectLst/>
              <a:uLnTx/>
              <a:uFillTx/>
              <a:ea typeface="+mn-ea"/>
              <a:cs typeface="Arial Narrow" panose="020B0604020202020204" pitchFamily="34" charset="0"/>
            </a:endParaRPr>
          </a:p>
        </p:txBody>
      </p:sp>
      <p:pic>
        <p:nvPicPr>
          <p:cNvPr id="69638" name="Picture 6" descr="Sea Otters, Urchins, and Kelp">
            <a:extLst>
              <a:ext uri="{FF2B5EF4-FFF2-40B4-BE49-F238E27FC236}">
                <a16:creationId xmlns:a16="http://schemas.microsoft.com/office/drawing/2014/main" id="{1C88B3E2-EA97-B056-B4F5-90813A643E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70" r="7453" b="9273"/>
          <a:stretch/>
        </p:blipFill>
        <p:spPr bwMode="auto">
          <a:xfrm>
            <a:off x="2894815" y="0"/>
            <a:ext cx="929718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up of a paper&#10;&#10;Description automatically generated">
            <a:extLst>
              <a:ext uri="{FF2B5EF4-FFF2-40B4-BE49-F238E27FC236}">
                <a16:creationId xmlns:a16="http://schemas.microsoft.com/office/drawing/2014/main" id="{B2E74C56-FB3F-9ED1-CEB0-13D3FDBAC8B7}"/>
              </a:ext>
            </a:extLst>
          </p:cNvPr>
          <p:cNvPicPr>
            <a:picLocks noChangeAspect="1"/>
          </p:cNvPicPr>
          <p:nvPr/>
        </p:nvPicPr>
        <p:blipFill>
          <a:blip r:embed="rId4"/>
          <a:stretch>
            <a:fillRect/>
          </a:stretch>
        </p:blipFill>
        <p:spPr>
          <a:xfrm>
            <a:off x="7216726" y="304979"/>
            <a:ext cx="4570435" cy="6141950"/>
          </a:xfrm>
          <a:prstGeom prst="rect">
            <a:avLst/>
          </a:prstGeom>
        </p:spPr>
      </p:pic>
    </p:spTree>
    <p:extLst>
      <p:ext uri="{BB962C8B-B14F-4D97-AF65-F5344CB8AC3E}">
        <p14:creationId xmlns:p14="http://schemas.microsoft.com/office/powerpoint/2010/main" val="376382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01578C-5049-3FC1-2ACE-A03A95F73737}"/>
              </a:ext>
            </a:extLst>
          </p:cNvPr>
          <p:cNvSpPr txBox="1"/>
          <p:nvPr/>
        </p:nvSpPr>
        <p:spPr>
          <a:xfrm>
            <a:off x="3105298" y="1997839"/>
            <a:ext cx="5193611"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schemeClr val="bg1"/>
                </a:solidFill>
                <a:effectLst/>
                <a:uLnTx/>
                <a:uFillTx/>
                <a:ea typeface="+mn-ea"/>
                <a:cs typeface="Arial Narrow" panose="020B0604020202020204" pitchFamily="34" charset="0"/>
              </a:rPr>
              <a:t>DISTURBANCE event: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bg1"/>
              </a:solidFill>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1" u="none" strike="noStrike" kern="1200" cap="none" spc="0" normalizeH="0" baseline="0" noProof="0" dirty="0">
                <a:ln>
                  <a:noFill/>
                </a:ln>
                <a:solidFill>
                  <a:schemeClr val="bg1"/>
                </a:solidFill>
                <a:effectLst/>
                <a:uLnTx/>
                <a:uFillTx/>
                <a:ea typeface="+mn-ea"/>
                <a:cs typeface="Arial Narrow" panose="020B0604020202020204" pitchFamily="34" charset="0"/>
              </a:rPr>
              <a:t>an event of intense environmental stress, forcing change upon an ecosystem.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9315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awaiian volcano eruption is explosive evidence of plate tectonic theory |  CBC Radio">
            <a:extLst>
              <a:ext uri="{FF2B5EF4-FFF2-40B4-BE49-F238E27FC236}">
                <a16:creationId xmlns:a16="http://schemas.microsoft.com/office/drawing/2014/main" id="{447C645A-212D-4BB5-FD6E-95513E0C41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6"/>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883EF5-864A-05FC-E886-C8C9DDAFBAF2}"/>
              </a:ext>
            </a:extLst>
          </p:cNvPr>
          <p:cNvSpPr txBox="1"/>
          <p:nvPr/>
        </p:nvSpPr>
        <p:spPr>
          <a:xfrm>
            <a:off x="207497" y="6164219"/>
            <a:ext cx="5194497" cy="584775"/>
          </a:xfrm>
          <a:prstGeom prst="rect">
            <a:avLst/>
          </a:prstGeom>
          <a:noFill/>
        </p:spPr>
        <p:txBody>
          <a:bodyPr wrap="square">
            <a:spAutoFit/>
          </a:bodyPr>
          <a:lstStyle/>
          <a:p>
            <a:r>
              <a:rPr lang="en-AU" sz="1600" b="0" i="0" dirty="0">
                <a:solidFill>
                  <a:schemeClr val="bg1"/>
                </a:solidFill>
                <a:effectLst/>
              </a:rPr>
              <a:t>People gather to observe the eruption of the Mauna Loa volcano in Hawaii on Dec. 1, 2022. (Go Nakamura/Reuters)</a:t>
            </a:r>
            <a:endParaRPr lang="en-US" sz="1600" dirty="0">
              <a:solidFill>
                <a:schemeClr val="bg1"/>
              </a:solidFill>
            </a:endParaRPr>
          </a:p>
        </p:txBody>
      </p:sp>
    </p:spTree>
    <p:extLst>
      <p:ext uri="{BB962C8B-B14F-4D97-AF65-F5344CB8AC3E}">
        <p14:creationId xmlns:p14="http://schemas.microsoft.com/office/powerpoint/2010/main" val="75957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Lightning, tornadoes and mice: the science of bushfires - ABC News">
            <a:extLst>
              <a:ext uri="{FF2B5EF4-FFF2-40B4-BE49-F238E27FC236}">
                <a16:creationId xmlns:a16="http://schemas.microsoft.com/office/drawing/2014/main" id="{EC4C6405-EE36-B06B-AA5D-C0665A34B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4"/>
            <a:ext cx="12190429" cy="685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09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Great Barrier Reef Tropical Cyclones Weather - Rove.me">
            <a:extLst>
              <a:ext uri="{FF2B5EF4-FFF2-40B4-BE49-F238E27FC236}">
                <a16:creationId xmlns:a16="http://schemas.microsoft.com/office/drawing/2014/main" id="{8D4185EB-7E8D-2F87-1353-23E6218DC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3755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3491</TotalTime>
  <Words>1141</Words>
  <Application>Microsoft Macintosh PowerPoint</Application>
  <PresentationFormat>Widescreen</PresentationFormat>
  <Paragraphs>149</Paragraphs>
  <Slides>53</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Arial Narrow</vt:lpstr>
      <vt:lpstr>Barlow</vt:lpstr>
      <vt:lpstr>Calibri</vt:lpstr>
      <vt:lpstr>Calibri Light</vt:lpstr>
      <vt:lpstr>Helvetica Neue</vt:lpstr>
      <vt:lpstr>Roboto</vt:lpstr>
      <vt:lpstr>var(--theme-headline__font-family)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492</cp:revision>
  <dcterms:created xsi:type="dcterms:W3CDTF">2023-09-23T08:38:28Z</dcterms:created>
  <dcterms:modified xsi:type="dcterms:W3CDTF">2024-07-12T23:33:21Z</dcterms:modified>
</cp:coreProperties>
</file>