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1"/>
  </p:notesMasterIdLst>
  <p:sldIdLst>
    <p:sldId id="304" r:id="rId2"/>
    <p:sldId id="305" r:id="rId3"/>
    <p:sldId id="306" r:id="rId4"/>
    <p:sldId id="307" r:id="rId5"/>
    <p:sldId id="308" r:id="rId6"/>
    <p:sldId id="309" r:id="rId7"/>
    <p:sldId id="312" r:id="rId8"/>
    <p:sldId id="313" r:id="rId9"/>
    <p:sldId id="31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19"/>
    <p:restoredTop sz="95687"/>
  </p:normalViewPr>
  <p:slideViewPr>
    <p:cSldViewPr snapToGrid="0">
      <p:cViewPr varScale="1">
        <p:scale>
          <a:sx n="90" d="100"/>
          <a:sy n="90" d="100"/>
        </p:scale>
        <p:origin x="232" y="4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ABC923-08BB-3442-8B25-8677E068E517}" type="datetimeFigureOut">
              <a:rPr lang="en-US" smtClean="0"/>
              <a:t>4/11/24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9A60AA-0504-9D43-9C67-9C1121590EC0}" type="slidenum">
              <a:rPr lang="en-US" smtClean="0"/>
              <a:t>‹#›</a:t>
            </a:fld>
            <a:endParaRPr lang="en-US"/>
          </a:p>
        </p:txBody>
      </p:sp>
    </p:spTree>
    <p:extLst>
      <p:ext uri="{BB962C8B-B14F-4D97-AF65-F5344CB8AC3E}">
        <p14:creationId xmlns:p14="http://schemas.microsoft.com/office/powerpoint/2010/main" val="2626484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https://</a:t>
            </a:r>
            <a:r>
              <a:rPr lang="en-US" dirty="0" err="1"/>
              <a:t>education.nationalgeographic.org</a:t>
            </a:r>
            <a:r>
              <a:rPr lang="en-US" dirty="0"/>
              <a:t>/resource/marine-pollution/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CD395D-65DB-C048-97FA-344F7E45871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74144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https://</a:t>
            </a:r>
            <a:r>
              <a:rPr lang="en-US" dirty="0" err="1"/>
              <a:t>www.westernbass.com</a:t>
            </a:r>
            <a:r>
              <a:rPr lang="en-US" dirty="0"/>
              <a:t>/article/potential-fish-kills-due-cold</a:t>
            </a:r>
          </a:p>
        </p:txBody>
      </p:sp>
      <p:sp>
        <p:nvSpPr>
          <p:cNvPr id="4" name="Slide Number Placeholder 3"/>
          <p:cNvSpPr>
            <a:spLocks noGrp="1"/>
          </p:cNvSpPr>
          <p:nvPr>
            <p:ph type="sldNum" sz="quarter" idx="5"/>
          </p:nvPr>
        </p:nvSpPr>
        <p:spPr/>
        <p:txBody>
          <a:bodyPr/>
          <a:lstStyle/>
          <a:p>
            <a:fld id="{1E9A60AA-0504-9D43-9C67-9C1121590EC0}" type="slidenum">
              <a:rPr lang="en-US" smtClean="0"/>
              <a:t>2</a:t>
            </a:fld>
            <a:endParaRPr lang="en-US"/>
          </a:p>
        </p:txBody>
      </p:sp>
    </p:spTree>
    <p:extLst>
      <p:ext uri="{BB962C8B-B14F-4D97-AF65-F5344CB8AC3E}">
        <p14:creationId xmlns:p14="http://schemas.microsoft.com/office/powerpoint/2010/main" val="19926590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https://giveme-5.org/thermal-pollution-in-water/</a:t>
            </a:r>
          </a:p>
        </p:txBody>
      </p:sp>
      <p:sp>
        <p:nvSpPr>
          <p:cNvPr id="4" name="Slide Number Placeholder 3"/>
          <p:cNvSpPr>
            <a:spLocks noGrp="1"/>
          </p:cNvSpPr>
          <p:nvPr>
            <p:ph type="sldNum" sz="quarter" idx="5"/>
          </p:nvPr>
        </p:nvSpPr>
        <p:spPr/>
        <p:txBody>
          <a:bodyPr/>
          <a:lstStyle/>
          <a:p>
            <a:fld id="{1E9A60AA-0504-9D43-9C67-9C1121590EC0}" type="slidenum">
              <a:rPr lang="en-US" smtClean="0"/>
              <a:t>3</a:t>
            </a:fld>
            <a:endParaRPr lang="en-US"/>
          </a:p>
        </p:txBody>
      </p:sp>
    </p:spTree>
    <p:extLst>
      <p:ext uri="{BB962C8B-B14F-4D97-AF65-F5344CB8AC3E}">
        <p14:creationId xmlns:p14="http://schemas.microsoft.com/office/powerpoint/2010/main" val="18052449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Image (top): https://</a:t>
            </a:r>
            <a:r>
              <a:rPr lang="en-US" dirty="0" err="1"/>
              <a:t>www.theguardian.com</a:t>
            </a:r>
            <a:r>
              <a:rPr lang="en-US" dirty="0"/>
              <a:t>/us-news/2019/may/22/toxic-chemicals-everyday-items-us-pesticides-</a:t>
            </a:r>
            <a:r>
              <a:rPr lang="en-US" dirty="0" err="1"/>
              <a:t>bpa</a:t>
            </a:r>
            <a:endParaRPr lang="en-US" dirty="0"/>
          </a:p>
          <a:p>
            <a:r>
              <a:rPr lang="en-US" dirty="0"/>
              <a:t>Image (bottom): https://</a:t>
            </a:r>
            <a:r>
              <a:rPr lang="en-US" dirty="0" err="1"/>
              <a:t>www.testmyhome.com</a:t>
            </a:r>
            <a:r>
              <a:rPr lang="en-US" dirty="0"/>
              <a:t>/toxic-chemicals-testing</a:t>
            </a:r>
          </a:p>
        </p:txBody>
      </p:sp>
      <p:sp>
        <p:nvSpPr>
          <p:cNvPr id="4" name="Slide Number Placeholder 3"/>
          <p:cNvSpPr>
            <a:spLocks noGrp="1"/>
          </p:cNvSpPr>
          <p:nvPr>
            <p:ph type="sldNum" sz="quarter" idx="5"/>
          </p:nvPr>
        </p:nvSpPr>
        <p:spPr/>
        <p:txBody>
          <a:bodyPr/>
          <a:lstStyle/>
          <a:p>
            <a:fld id="{1E9A60AA-0504-9D43-9C67-9C1121590EC0}" type="slidenum">
              <a:rPr lang="en-US" smtClean="0"/>
              <a:t>4</a:t>
            </a:fld>
            <a:endParaRPr lang="en-US"/>
          </a:p>
        </p:txBody>
      </p:sp>
    </p:spTree>
    <p:extLst>
      <p:ext uri="{BB962C8B-B14F-4D97-AF65-F5344CB8AC3E}">
        <p14:creationId xmlns:p14="http://schemas.microsoft.com/office/powerpoint/2010/main" val="22914864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https://</a:t>
            </a:r>
            <a:r>
              <a:rPr lang="en-US" dirty="0" err="1"/>
              <a:t>www.researchgate.net</a:t>
            </a:r>
            <a:r>
              <a:rPr lang="en-US" dirty="0"/>
              <a:t>/figure/Major-sources-of-heavy-metal-pollution-in-the-eco-system_fig1_366006306</a:t>
            </a:r>
          </a:p>
        </p:txBody>
      </p:sp>
      <p:sp>
        <p:nvSpPr>
          <p:cNvPr id="4" name="Slide Number Placeholder 3"/>
          <p:cNvSpPr>
            <a:spLocks noGrp="1"/>
          </p:cNvSpPr>
          <p:nvPr>
            <p:ph type="sldNum" sz="quarter" idx="5"/>
          </p:nvPr>
        </p:nvSpPr>
        <p:spPr/>
        <p:txBody>
          <a:bodyPr/>
          <a:lstStyle/>
          <a:p>
            <a:fld id="{1E9A60AA-0504-9D43-9C67-9C1121590EC0}" type="slidenum">
              <a:rPr lang="en-US" smtClean="0"/>
              <a:t>5</a:t>
            </a:fld>
            <a:endParaRPr lang="en-US"/>
          </a:p>
        </p:txBody>
      </p:sp>
    </p:spTree>
    <p:extLst>
      <p:ext uri="{BB962C8B-B14F-4D97-AF65-F5344CB8AC3E}">
        <p14:creationId xmlns:p14="http://schemas.microsoft.com/office/powerpoint/2010/main" val="4818652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https://</a:t>
            </a:r>
            <a:r>
              <a:rPr lang="en-US" dirty="0" err="1"/>
              <a:t>www.savethewaves.org</a:t>
            </a:r>
            <a:r>
              <a:rPr lang="en-US" dirty="0"/>
              <a:t>/the-repsol-oil-spill-in-peru-its-ongoing-impact-and-how-you-can-help/</a:t>
            </a:r>
          </a:p>
        </p:txBody>
      </p:sp>
      <p:sp>
        <p:nvSpPr>
          <p:cNvPr id="4" name="Slide Number Placeholder 3"/>
          <p:cNvSpPr>
            <a:spLocks noGrp="1"/>
          </p:cNvSpPr>
          <p:nvPr>
            <p:ph type="sldNum" sz="quarter" idx="5"/>
          </p:nvPr>
        </p:nvSpPr>
        <p:spPr/>
        <p:txBody>
          <a:bodyPr/>
          <a:lstStyle/>
          <a:p>
            <a:fld id="{1E9A60AA-0504-9D43-9C67-9C1121590EC0}" type="slidenum">
              <a:rPr lang="en-US" smtClean="0"/>
              <a:t>6</a:t>
            </a:fld>
            <a:endParaRPr lang="en-US"/>
          </a:p>
        </p:txBody>
      </p:sp>
    </p:spTree>
    <p:extLst>
      <p:ext uri="{BB962C8B-B14F-4D97-AF65-F5344CB8AC3E}">
        <p14:creationId xmlns:p14="http://schemas.microsoft.com/office/powerpoint/2010/main" val="2576083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https://</a:t>
            </a:r>
            <a:r>
              <a:rPr lang="en-US" dirty="0" err="1"/>
              <a:t>education.nationalgeographic.org</a:t>
            </a:r>
            <a:r>
              <a:rPr lang="en-US" dirty="0"/>
              <a:t>/resource/marine-pollution/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CD395D-65DB-C048-97FA-344F7E45871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9145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CCB00-3681-D81C-E8D3-23FBC34A6666}"/>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EE610184-31F4-4834-D108-16605C76A17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B8F30A5D-9E6A-43DE-9877-5F9959C5C0E4}"/>
              </a:ext>
            </a:extLst>
          </p:cNvPr>
          <p:cNvSpPr>
            <a:spLocks noGrp="1"/>
          </p:cNvSpPr>
          <p:nvPr>
            <p:ph type="dt" sz="half" idx="10"/>
          </p:nvPr>
        </p:nvSpPr>
        <p:spPr/>
        <p:txBody>
          <a:bodyPr/>
          <a:lstStyle/>
          <a:p>
            <a:fld id="{A3873F5B-6CE6-524F-AA69-62F39574D03D}" type="datetimeFigureOut">
              <a:rPr lang="en-US" smtClean="0"/>
              <a:t>4/11/24</a:t>
            </a:fld>
            <a:endParaRPr lang="en-US"/>
          </a:p>
        </p:txBody>
      </p:sp>
      <p:sp>
        <p:nvSpPr>
          <p:cNvPr id="5" name="Footer Placeholder 4">
            <a:extLst>
              <a:ext uri="{FF2B5EF4-FFF2-40B4-BE49-F238E27FC236}">
                <a16:creationId xmlns:a16="http://schemas.microsoft.com/office/drawing/2014/main" id="{B1D8F991-04E9-FE0A-0A28-DBBA7BE936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E5ECFD-8BAA-B144-FE73-33006A839E53}"/>
              </a:ext>
            </a:extLst>
          </p:cNvPr>
          <p:cNvSpPr>
            <a:spLocks noGrp="1"/>
          </p:cNvSpPr>
          <p:nvPr>
            <p:ph type="sldNum" sz="quarter" idx="12"/>
          </p:nvPr>
        </p:nvSpPr>
        <p:spPr/>
        <p:txBody>
          <a:bodyPr/>
          <a:lstStyle/>
          <a:p>
            <a:fld id="{74E2A194-70AA-1C40-9239-EA61794B30EE}" type="slidenum">
              <a:rPr lang="en-US" smtClean="0"/>
              <a:t>‹#›</a:t>
            </a:fld>
            <a:endParaRPr lang="en-US"/>
          </a:p>
        </p:txBody>
      </p:sp>
    </p:spTree>
    <p:extLst>
      <p:ext uri="{BB962C8B-B14F-4D97-AF65-F5344CB8AC3E}">
        <p14:creationId xmlns:p14="http://schemas.microsoft.com/office/powerpoint/2010/main" val="1097897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AF7ED-48F8-857F-0151-19BF6EC0C0C9}"/>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73AD5A0A-EBD1-EC68-E0A4-1FECD4C2FEFF}"/>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6BFC02C-56C0-926D-DC2D-C2C50BF3B41F}"/>
              </a:ext>
            </a:extLst>
          </p:cNvPr>
          <p:cNvSpPr>
            <a:spLocks noGrp="1"/>
          </p:cNvSpPr>
          <p:nvPr>
            <p:ph type="dt" sz="half" idx="10"/>
          </p:nvPr>
        </p:nvSpPr>
        <p:spPr/>
        <p:txBody>
          <a:bodyPr/>
          <a:lstStyle/>
          <a:p>
            <a:fld id="{A3873F5B-6CE6-524F-AA69-62F39574D03D}" type="datetimeFigureOut">
              <a:rPr lang="en-US" smtClean="0"/>
              <a:t>4/11/24</a:t>
            </a:fld>
            <a:endParaRPr lang="en-US"/>
          </a:p>
        </p:txBody>
      </p:sp>
      <p:sp>
        <p:nvSpPr>
          <p:cNvPr id="5" name="Footer Placeholder 4">
            <a:extLst>
              <a:ext uri="{FF2B5EF4-FFF2-40B4-BE49-F238E27FC236}">
                <a16:creationId xmlns:a16="http://schemas.microsoft.com/office/drawing/2014/main" id="{1FD347DB-0E7A-D877-62EF-707C95F7A8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DF5E8B-73D5-58B5-82B2-5B404F61E552}"/>
              </a:ext>
            </a:extLst>
          </p:cNvPr>
          <p:cNvSpPr>
            <a:spLocks noGrp="1"/>
          </p:cNvSpPr>
          <p:nvPr>
            <p:ph type="sldNum" sz="quarter" idx="12"/>
          </p:nvPr>
        </p:nvSpPr>
        <p:spPr/>
        <p:txBody>
          <a:bodyPr/>
          <a:lstStyle/>
          <a:p>
            <a:fld id="{74E2A194-70AA-1C40-9239-EA61794B30EE}" type="slidenum">
              <a:rPr lang="en-US" smtClean="0"/>
              <a:t>‹#›</a:t>
            </a:fld>
            <a:endParaRPr lang="en-US"/>
          </a:p>
        </p:txBody>
      </p:sp>
    </p:spTree>
    <p:extLst>
      <p:ext uri="{BB962C8B-B14F-4D97-AF65-F5344CB8AC3E}">
        <p14:creationId xmlns:p14="http://schemas.microsoft.com/office/powerpoint/2010/main" val="1836693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EB4E0C5-6AFD-2A44-D15C-92DDD3DA8E8F}"/>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BF76A50-7649-C56E-DE10-F0D67D922297}"/>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65EE7A8-AFC9-4334-3D72-B605140DD838}"/>
              </a:ext>
            </a:extLst>
          </p:cNvPr>
          <p:cNvSpPr>
            <a:spLocks noGrp="1"/>
          </p:cNvSpPr>
          <p:nvPr>
            <p:ph type="dt" sz="half" idx="10"/>
          </p:nvPr>
        </p:nvSpPr>
        <p:spPr/>
        <p:txBody>
          <a:bodyPr/>
          <a:lstStyle/>
          <a:p>
            <a:fld id="{A3873F5B-6CE6-524F-AA69-62F39574D03D}" type="datetimeFigureOut">
              <a:rPr lang="en-US" smtClean="0"/>
              <a:t>4/11/24</a:t>
            </a:fld>
            <a:endParaRPr lang="en-US"/>
          </a:p>
        </p:txBody>
      </p:sp>
      <p:sp>
        <p:nvSpPr>
          <p:cNvPr id="5" name="Footer Placeholder 4">
            <a:extLst>
              <a:ext uri="{FF2B5EF4-FFF2-40B4-BE49-F238E27FC236}">
                <a16:creationId xmlns:a16="http://schemas.microsoft.com/office/drawing/2014/main" id="{8859FED6-C283-1B3C-E3E5-EE63AD44CC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1EECF5-E24C-2B96-3421-65EB3A69336D}"/>
              </a:ext>
            </a:extLst>
          </p:cNvPr>
          <p:cNvSpPr>
            <a:spLocks noGrp="1"/>
          </p:cNvSpPr>
          <p:nvPr>
            <p:ph type="sldNum" sz="quarter" idx="12"/>
          </p:nvPr>
        </p:nvSpPr>
        <p:spPr/>
        <p:txBody>
          <a:bodyPr/>
          <a:lstStyle/>
          <a:p>
            <a:fld id="{74E2A194-70AA-1C40-9239-EA61794B30EE}" type="slidenum">
              <a:rPr lang="en-US" smtClean="0"/>
              <a:t>‹#›</a:t>
            </a:fld>
            <a:endParaRPr lang="en-US"/>
          </a:p>
        </p:txBody>
      </p:sp>
    </p:spTree>
    <p:extLst>
      <p:ext uri="{BB962C8B-B14F-4D97-AF65-F5344CB8AC3E}">
        <p14:creationId xmlns:p14="http://schemas.microsoft.com/office/powerpoint/2010/main" val="1944503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F7B04-3FDF-8531-8033-50BE46564E0B}"/>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042B373-1A53-B65F-801C-7B2214DF09D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693F12D-D2DA-7CD0-4D47-FD2EF99CC56E}"/>
              </a:ext>
            </a:extLst>
          </p:cNvPr>
          <p:cNvSpPr>
            <a:spLocks noGrp="1"/>
          </p:cNvSpPr>
          <p:nvPr>
            <p:ph type="dt" sz="half" idx="10"/>
          </p:nvPr>
        </p:nvSpPr>
        <p:spPr/>
        <p:txBody>
          <a:bodyPr/>
          <a:lstStyle/>
          <a:p>
            <a:fld id="{A3873F5B-6CE6-524F-AA69-62F39574D03D}" type="datetimeFigureOut">
              <a:rPr lang="en-US" smtClean="0"/>
              <a:t>4/11/24</a:t>
            </a:fld>
            <a:endParaRPr lang="en-US"/>
          </a:p>
        </p:txBody>
      </p:sp>
      <p:sp>
        <p:nvSpPr>
          <p:cNvPr id="5" name="Footer Placeholder 4">
            <a:extLst>
              <a:ext uri="{FF2B5EF4-FFF2-40B4-BE49-F238E27FC236}">
                <a16:creationId xmlns:a16="http://schemas.microsoft.com/office/drawing/2014/main" id="{557E31C4-A141-A5BC-D3CF-28B2FC09AB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A6664F-AFAF-A4D8-FB34-798404AECA9F}"/>
              </a:ext>
            </a:extLst>
          </p:cNvPr>
          <p:cNvSpPr>
            <a:spLocks noGrp="1"/>
          </p:cNvSpPr>
          <p:nvPr>
            <p:ph type="sldNum" sz="quarter" idx="12"/>
          </p:nvPr>
        </p:nvSpPr>
        <p:spPr/>
        <p:txBody>
          <a:bodyPr/>
          <a:lstStyle/>
          <a:p>
            <a:fld id="{74E2A194-70AA-1C40-9239-EA61794B30EE}" type="slidenum">
              <a:rPr lang="en-US" smtClean="0"/>
              <a:t>‹#›</a:t>
            </a:fld>
            <a:endParaRPr lang="en-US"/>
          </a:p>
        </p:txBody>
      </p:sp>
    </p:spTree>
    <p:extLst>
      <p:ext uri="{BB962C8B-B14F-4D97-AF65-F5344CB8AC3E}">
        <p14:creationId xmlns:p14="http://schemas.microsoft.com/office/powerpoint/2010/main" val="3249945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7EA64-F975-4C24-0C58-BF88B7137170}"/>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3839D21D-59A1-FB87-B364-3EA5583DDF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871A666C-29EA-3DD2-580E-9A1194AD24DE}"/>
              </a:ext>
            </a:extLst>
          </p:cNvPr>
          <p:cNvSpPr>
            <a:spLocks noGrp="1"/>
          </p:cNvSpPr>
          <p:nvPr>
            <p:ph type="dt" sz="half" idx="10"/>
          </p:nvPr>
        </p:nvSpPr>
        <p:spPr/>
        <p:txBody>
          <a:bodyPr/>
          <a:lstStyle/>
          <a:p>
            <a:fld id="{A3873F5B-6CE6-524F-AA69-62F39574D03D}" type="datetimeFigureOut">
              <a:rPr lang="en-US" smtClean="0"/>
              <a:t>4/11/24</a:t>
            </a:fld>
            <a:endParaRPr lang="en-US"/>
          </a:p>
        </p:txBody>
      </p:sp>
      <p:sp>
        <p:nvSpPr>
          <p:cNvPr id="5" name="Footer Placeholder 4">
            <a:extLst>
              <a:ext uri="{FF2B5EF4-FFF2-40B4-BE49-F238E27FC236}">
                <a16:creationId xmlns:a16="http://schemas.microsoft.com/office/drawing/2014/main" id="{2D2317A1-CFCD-7D3F-EA0D-781DCD22D4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3EAB1D-98B7-88AE-9AF3-4308F170FC0B}"/>
              </a:ext>
            </a:extLst>
          </p:cNvPr>
          <p:cNvSpPr>
            <a:spLocks noGrp="1"/>
          </p:cNvSpPr>
          <p:nvPr>
            <p:ph type="sldNum" sz="quarter" idx="12"/>
          </p:nvPr>
        </p:nvSpPr>
        <p:spPr/>
        <p:txBody>
          <a:bodyPr/>
          <a:lstStyle/>
          <a:p>
            <a:fld id="{74E2A194-70AA-1C40-9239-EA61794B30EE}" type="slidenum">
              <a:rPr lang="en-US" smtClean="0"/>
              <a:t>‹#›</a:t>
            </a:fld>
            <a:endParaRPr lang="en-US"/>
          </a:p>
        </p:txBody>
      </p:sp>
    </p:spTree>
    <p:extLst>
      <p:ext uri="{BB962C8B-B14F-4D97-AF65-F5344CB8AC3E}">
        <p14:creationId xmlns:p14="http://schemas.microsoft.com/office/powerpoint/2010/main" val="2587616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8058B-A77D-C907-AB48-0DD92FC270A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2919A4D-48C0-A7EB-524A-DCD87B9226A0}"/>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63A4C157-6826-EFD8-9449-88F97E68192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CFE173CB-3CD3-3215-A4C6-65FABEBBDB1B}"/>
              </a:ext>
            </a:extLst>
          </p:cNvPr>
          <p:cNvSpPr>
            <a:spLocks noGrp="1"/>
          </p:cNvSpPr>
          <p:nvPr>
            <p:ph type="dt" sz="half" idx="10"/>
          </p:nvPr>
        </p:nvSpPr>
        <p:spPr/>
        <p:txBody>
          <a:bodyPr/>
          <a:lstStyle/>
          <a:p>
            <a:fld id="{A3873F5B-6CE6-524F-AA69-62F39574D03D}" type="datetimeFigureOut">
              <a:rPr lang="en-US" smtClean="0"/>
              <a:t>4/11/24</a:t>
            </a:fld>
            <a:endParaRPr lang="en-US"/>
          </a:p>
        </p:txBody>
      </p:sp>
      <p:sp>
        <p:nvSpPr>
          <p:cNvPr id="6" name="Footer Placeholder 5">
            <a:extLst>
              <a:ext uri="{FF2B5EF4-FFF2-40B4-BE49-F238E27FC236}">
                <a16:creationId xmlns:a16="http://schemas.microsoft.com/office/drawing/2014/main" id="{E687CE9A-537A-2ED1-CF77-4C05AEEEE7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044D78-85FE-F049-D0B5-C67AC30EE7FF}"/>
              </a:ext>
            </a:extLst>
          </p:cNvPr>
          <p:cNvSpPr>
            <a:spLocks noGrp="1"/>
          </p:cNvSpPr>
          <p:nvPr>
            <p:ph type="sldNum" sz="quarter" idx="12"/>
          </p:nvPr>
        </p:nvSpPr>
        <p:spPr/>
        <p:txBody>
          <a:bodyPr/>
          <a:lstStyle/>
          <a:p>
            <a:fld id="{74E2A194-70AA-1C40-9239-EA61794B30EE}" type="slidenum">
              <a:rPr lang="en-US" smtClean="0"/>
              <a:t>‹#›</a:t>
            </a:fld>
            <a:endParaRPr lang="en-US"/>
          </a:p>
        </p:txBody>
      </p:sp>
    </p:spTree>
    <p:extLst>
      <p:ext uri="{BB962C8B-B14F-4D97-AF65-F5344CB8AC3E}">
        <p14:creationId xmlns:p14="http://schemas.microsoft.com/office/powerpoint/2010/main" val="272525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6D8DD-8F3C-A43C-00A3-753D849C3C6F}"/>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1E0639B-95F7-F180-EAAB-23FAD6A9B2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AE35258-5285-2B03-0835-9605CA8ACF4B}"/>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B4837F36-5CE6-2ACD-2E52-207871933C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B0FF160-1983-EEFF-25FE-AE9ABF04CD3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0F687847-084F-7291-A9D0-A0BE887CA035}"/>
              </a:ext>
            </a:extLst>
          </p:cNvPr>
          <p:cNvSpPr>
            <a:spLocks noGrp="1"/>
          </p:cNvSpPr>
          <p:nvPr>
            <p:ph type="dt" sz="half" idx="10"/>
          </p:nvPr>
        </p:nvSpPr>
        <p:spPr/>
        <p:txBody>
          <a:bodyPr/>
          <a:lstStyle/>
          <a:p>
            <a:fld id="{A3873F5B-6CE6-524F-AA69-62F39574D03D}" type="datetimeFigureOut">
              <a:rPr lang="en-US" smtClean="0"/>
              <a:t>4/11/24</a:t>
            </a:fld>
            <a:endParaRPr lang="en-US"/>
          </a:p>
        </p:txBody>
      </p:sp>
      <p:sp>
        <p:nvSpPr>
          <p:cNvPr id="8" name="Footer Placeholder 7">
            <a:extLst>
              <a:ext uri="{FF2B5EF4-FFF2-40B4-BE49-F238E27FC236}">
                <a16:creationId xmlns:a16="http://schemas.microsoft.com/office/drawing/2014/main" id="{0A15634E-8060-88E6-7043-2C7F3EAD535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81FA7C5-A7A0-D382-465B-95684513C59E}"/>
              </a:ext>
            </a:extLst>
          </p:cNvPr>
          <p:cNvSpPr>
            <a:spLocks noGrp="1"/>
          </p:cNvSpPr>
          <p:nvPr>
            <p:ph type="sldNum" sz="quarter" idx="12"/>
          </p:nvPr>
        </p:nvSpPr>
        <p:spPr/>
        <p:txBody>
          <a:bodyPr/>
          <a:lstStyle/>
          <a:p>
            <a:fld id="{74E2A194-70AA-1C40-9239-EA61794B30EE}" type="slidenum">
              <a:rPr lang="en-US" smtClean="0"/>
              <a:t>‹#›</a:t>
            </a:fld>
            <a:endParaRPr lang="en-US"/>
          </a:p>
        </p:txBody>
      </p:sp>
    </p:spTree>
    <p:extLst>
      <p:ext uri="{BB962C8B-B14F-4D97-AF65-F5344CB8AC3E}">
        <p14:creationId xmlns:p14="http://schemas.microsoft.com/office/powerpoint/2010/main" val="389418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A6C3C-1D3C-1FBB-5477-4A72C4B50F95}"/>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971A7C2D-C6FE-50C3-BB20-5C12080D21C0}"/>
              </a:ext>
            </a:extLst>
          </p:cNvPr>
          <p:cNvSpPr>
            <a:spLocks noGrp="1"/>
          </p:cNvSpPr>
          <p:nvPr>
            <p:ph type="dt" sz="half" idx="10"/>
          </p:nvPr>
        </p:nvSpPr>
        <p:spPr/>
        <p:txBody>
          <a:bodyPr/>
          <a:lstStyle/>
          <a:p>
            <a:fld id="{A3873F5B-6CE6-524F-AA69-62F39574D03D}" type="datetimeFigureOut">
              <a:rPr lang="en-US" smtClean="0"/>
              <a:t>4/11/24</a:t>
            </a:fld>
            <a:endParaRPr lang="en-US"/>
          </a:p>
        </p:txBody>
      </p:sp>
      <p:sp>
        <p:nvSpPr>
          <p:cNvPr id="4" name="Footer Placeholder 3">
            <a:extLst>
              <a:ext uri="{FF2B5EF4-FFF2-40B4-BE49-F238E27FC236}">
                <a16:creationId xmlns:a16="http://schemas.microsoft.com/office/drawing/2014/main" id="{46C80CA2-F867-3229-6314-A25F0215C1B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0E4A6FA-C283-5540-0BFD-DF42E44457F0}"/>
              </a:ext>
            </a:extLst>
          </p:cNvPr>
          <p:cNvSpPr>
            <a:spLocks noGrp="1"/>
          </p:cNvSpPr>
          <p:nvPr>
            <p:ph type="sldNum" sz="quarter" idx="12"/>
          </p:nvPr>
        </p:nvSpPr>
        <p:spPr/>
        <p:txBody>
          <a:bodyPr/>
          <a:lstStyle/>
          <a:p>
            <a:fld id="{74E2A194-70AA-1C40-9239-EA61794B30EE}" type="slidenum">
              <a:rPr lang="en-US" smtClean="0"/>
              <a:t>‹#›</a:t>
            </a:fld>
            <a:endParaRPr lang="en-US"/>
          </a:p>
        </p:txBody>
      </p:sp>
    </p:spTree>
    <p:extLst>
      <p:ext uri="{BB962C8B-B14F-4D97-AF65-F5344CB8AC3E}">
        <p14:creationId xmlns:p14="http://schemas.microsoft.com/office/powerpoint/2010/main" val="2405705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4C7A72-5C7F-CF5E-07F5-34EEEAD0A360}"/>
              </a:ext>
            </a:extLst>
          </p:cNvPr>
          <p:cNvSpPr>
            <a:spLocks noGrp="1"/>
          </p:cNvSpPr>
          <p:nvPr>
            <p:ph type="dt" sz="half" idx="10"/>
          </p:nvPr>
        </p:nvSpPr>
        <p:spPr/>
        <p:txBody>
          <a:bodyPr/>
          <a:lstStyle/>
          <a:p>
            <a:fld id="{A3873F5B-6CE6-524F-AA69-62F39574D03D}" type="datetimeFigureOut">
              <a:rPr lang="en-US" smtClean="0"/>
              <a:t>4/11/24</a:t>
            </a:fld>
            <a:endParaRPr lang="en-US"/>
          </a:p>
        </p:txBody>
      </p:sp>
      <p:sp>
        <p:nvSpPr>
          <p:cNvPr id="3" name="Footer Placeholder 2">
            <a:extLst>
              <a:ext uri="{FF2B5EF4-FFF2-40B4-BE49-F238E27FC236}">
                <a16:creationId xmlns:a16="http://schemas.microsoft.com/office/drawing/2014/main" id="{97650DAB-D692-AB90-38BC-A385F71AF6F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9A42F97-3157-3D76-6268-9419F8F701B2}"/>
              </a:ext>
            </a:extLst>
          </p:cNvPr>
          <p:cNvSpPr>
            <a:spLocks noGrp="1"/>
          </p:cNvSpPr>
          <p:nvPr>
            <p:ph type="sldNum" sz="quarter" idx="12"/>
          </p:nvPr>
        </p:nvSpPr>
        <p:spPr/>
        <p:txBody>
          <a:bodyPr/>
          <a:lstStyle/>
          <a:p>
            <a:fld id="{74E2A194-70AA-1C40-9239-EA61794B30EE}" type="slidenum">
              <a:rPr lang="en-US" smtClean="0"/>
              <a:t>‹#›</a:t>
            </a:fld>
            <a:endParaRPr lang="en-US"/>
          </a:p>
        </p:txBody>
      </p:sp>
    </p:spTree>
    <p:extLst>
      <p:ext uri="{BB962C8B-B14F-4D97-AF65-F5344CB8AC3E}">
        <p14:creationId xmlns:p14="http://schemas.microsoft.com/office/powerpoint/2010/main" val="1198749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149E7-BD2B-EEC3-2A7F-9C99A4C552E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A53BD6EF-F883-C5DD-B20F-E13E951C247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CEC7BF00-AB59-5474-3AD6-7E5DDB0FFE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043674D-BF8C-0434-A75E-74C4A632644A}"/>
              </a:ext>
            </a:extLst>
          </p:cNvPr>
          <p:cNvSpPr>
            <a:spLocks noGrp="1"/>
          </p:cNvSpPr>
          <p:nvPr>
            <p:ph type="dt" sz="half" idx="10"/>
          </p:nvPr>
        </p:nvSpPr>
        <p:spPr/>
        <p:txBody>
          <a:bodyPr/>
          <a:lstStyle/>
          <a:p>
            <a:fld id="{A3873F5B-6CE6-524F-AA69-62F39574D03D}" type="datetimeFigureOut">
              <a:rPr lang="en-US" smtClean="0"/>
              <a:t>4/11/24</a:t>
            </a:fld>
            <a:endParaRPr lang="en-US"/>
          </a:p>
        </p:txBody>
      </p:sp>
      <p:sp>
        <p:nvSpPr>
          <p:cNvPr id="6" name="Footer Placeholder 5">
            <a:extLst>
              <a:ext uri="{FF2B5EF4-FFF2-40B4-BE49-F238E27FC236}">
                <a16:creationId xmlns:a16="http://schemas.microsoft.com/office/drawing/2014/main" id="{69279AA8-431F-02AD-DD9F-42667657DB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00049C-D5AB-3D65-B357-1EE328AD0FB9}"/>
              </a:ext>
            </a:extLst>
          </p:cNvPr>
          <p:cNvSpPr>
            <a:spLocks noGrp="1"/>
          </p:cNvSpPr>
          <p:nvPr>
            <p:ph type="sldNum" sz="quarter" idx="12"/>
          </p:nvPr>
        </p:nvSpPr>
        <p:spPr/>
        <p:txBody>
          <a:bodyPr/>
          <a:lstStyle/>
          <a:p>
            <a:fld id="{74E2A194-70AA-1C40-9239-EA61794B30EE}" type="slidenum">
              <a:rPr lang="en-US" smtClean="0"/>
              <a:t>‹#›</a:t>
            </a:fld>
            <a:endParaRPr lang="en-US"/>
          </a:p>
        </p:txBody>
      </p:sp>
    </p:spTree>
    <p:extLst>
      <p:ext uri="{BB962C8B-B14F-4D97-AF65-F5344CB8AC3E}">
        <p14:creationId xmlns:p14="http://schemas.microsoft.com/office/powerpoint/2010/main" val="6537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62FCC-528A-8A4C-793C-566BE7D1DA3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7AEFF084-5A7F-3B79-1504-98B8B22EE1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F99B21F-6907-332B-771E-0BDAE9821D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5504F51-03DE-1F5F-C855-44800EF8447F}"/>
              </a:ext>
            </a:extLst>
          </p:cNvPr>
          <p:cNvSpPr>
            <a:spLocks noGrp="1"/>
          </p:cNvSpPr>
          <p:nvPr>
            <p:ph type="dt" sz="half" idx="10"/>
          </p:nvPr>
        </p:nvSpPr>
        <p:spPr/>
        <p:txBody>
          <a:bodyPr/>
          <a:lstStyle/>
          <a:p>
            <a:fld id="{A3873F5B-6CE6-524F-AA69-62F39574D03D}" type="datetimeFigureOut">
              <a:rPr lang="en-US" smtClean="0"/>
              <a:t>4/11/24</a:t>
            </a:fld>
            <a:endParaRPr lang="en-US"/>
          </a:p>
        </p:txBody>
      </p:sp>
      <p:sp>
        <p:nvSpPr>
          <p:cNvPr id="6" name="Footer Placeholder 5">
            <a:extLst>
              <a:ext uri="{FF2B5EF4-FFF2-40B4-BE49-F238E27FC236}">
                <a16:creationId xmlns:a16="http://schemas.microsoft.com/office/drawing/2014/main" id="{C49ECA8D-0954-E5F4-132B-B83909BC5D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E80B50-74BB-1FA7-4725-9AE5EEE90608}"/>
              </a:ext>
            </a:extLst>
          </p:cNvPr>
          <p:cNvSpPr>
            <a:spLocks noGrp="1"/>
          </p:cNvSpPr>
          <p:nvPr>
            <p:ph type="sldNum" sz="quarter" idx="12"/>
          </p:nvPr>
        </p:nvSpPr>
        <p:spPr/>
        <p:txBody>
          <a:bodyPr/>
          <a:lstStyle/>
          <a:p>
            <a:fld id="{74E2A194-70AA-1C40-9239-EA61794B30EE}" type="slidenum">
              <a:rPr lang="en-US" smtClean="0"/>
              <a:t>‹#›</a:t>
            </a:fld>
            <a:endParaRPr lang="en-US"/>
          </a:p>
        </p:txBody>
      </p:sp>
    </p:spTree>
    <p:extLst>
      <p:ext uri="{BB962C8B-B14F-4D97-AF65-F5344CB8AC3E}">
        <p14:creationId xmlns:p14="http://schemas.microsoft.com/office/powerpoint/2010/main" val="706442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5D41128-A5F0-6476-58DC-41F0FA5E5D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AEC783F3-C75E-C1DE-9C35-A37B410C1F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56D37F9-4F1E-1510-51D2-F6AD9B167D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873F5B-6CE6-524F-AA69-62F39574D03D}" type="datetimeFigureOut">
              <a:rPr lang="en-US" smtClean="0"/>
              <a:t>4/11/24</a:t>
            </a:fld>
            <a:endParaRPr lang="en-US"/>
          </a:p>
        </p:txBody>
      </p:sp>
      <p:sp>
        <p:nvSpPr>
          <p:cNvPr id="5" name="Footer Placeholder 4">
            <a:extLst>
              <a:ext uri="{FF2B5EF4-FFF2-40B4-BE49-F238E27FC236}">
                <a16:creationId xmlns:a16="http://schemas.microsoft.com/office/drawing/2014/main" id="{113ABD11-53AB-54F2-CDAE-BFE4173E2C5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CFD9F28-8083-EAC6-E9DD-72D078BA53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E2A194-70AA-1C40-9239-EA61794B30EE}" type="slidenum">
              <a:rPr lang="en-US" smtClean="0"/>
              <a:t>‹#›</a:t>
            </a:fld>
            <a:endParaRPr lang="en-US"/>
          </a:p>
        </p:txBody>
      </p:sp>
    </p:spTree>
    <p:extLst>
      <p:ext uri="{BB962C8B-B14F-4D97-AF65-F5344CB8AC3E}">
        <p14:creationId xmlns:p14="http://schemas.microsoft.com/office/powerpoint/2010/main" val="31814323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51EDB12-B75B-3AA6-3033-9E32D2476A3C}"/>
              </a:ext>
            </a:extLst>
          </p:cNvPr>
          <p:cNvSpPr txBox="1"/>
          <p:nvPr/>
        </p:nvSpPr>
        <p:spPr>
          <a:xfrm>
            <a:off x="404838" y="843387"/>
            <a:ext cx="3252761" cy="470898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i="0" u="none" strike="noStrike" kern="1200" cap="none" spc="0" normalizeH="0" baseline="0" noProof="0" dirty="0">
                <a:ln>
                  <a:noFill/>
                </a:ln>
                <a:solidFill>
                  <a:schemeClr val="bg1"/>
                </a:solidFill>
                <a:effectLst/>
                <a:uLnTx/>
                <a:uFillTx/>
                <a:ea typeface="+mn-ea"/>
                <a:cs typeface="Arial Narrow" panose="020B0604020202020204" pitchFamily="34" charset="0"/>
              </a:rPr>
              <a:t>Learning Intention: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i="0" u="none" strike="noStrike" kern="1200" cap="none" spc="0" normalizeH="0" baseline="0" noProof="0" dirty="0">
              <a:ln>
                <a:noFill/>
              </a:ln>
              <a:solidFill>
                <a:schemeClr val="bg1"/>
              </a:solidFill>
              <a:effectLst/>
              <a:uLnTx/>
              <a:uFillTx/>
              <a:ea typeface="+mn-ea"/>
              <a:cs typeface="Arial Narrow"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i="0" u="none" strike="noStrike" kern="1200" cap="none" spc="0" normalizeH="0" baseline="0" noProof="0" dirty="0">
                <a:ln>
                  <a:noFill/>
                </a:ln>
                <a:solidFill>
                  <a:schemeClr val="bg1"/>
                </a:solidFill>
                <a:effectLst/>
                <a:uLnTx/>
                <a:uFillTx/>
                <a:ea typeface="+mn-ea"/>
                <a:cs typeface="Arial Narrow" panose="020B0604020202020204" pitchFamily="34" charset="0"/>
              </a:rPr>
              <a:t>Identify types of pollution of coastal zones, including organic wastes, thermal, toxic compounds, heavy metals, oil, nutrients and pesticides.</a:t>
            </a:r>
            <a:br>
              <a:rPr kumimoji="0" lang="en-US" sz="2000" i="0" u="none" strike="noStrike" kern="1200" cap="none" spc="0" normalizeH="0" baseline="0" noProof="0" dirty="0">
                <a:ln>
                  <a:noFill/>
                </a:ln>
                <a:solidFill>
                  <a:schemeClr val="bg1"/>
                </a:solidFill>
                <a:effectLst/>
                <a:uLnTx/>
                <a:uFillTx/>
                <a:ea typeface="+mn-ea"/>
                <a:cs typeface="Arial Narrow" panose="020B0604020202020204" pitchFamily="34" charset="0"/>
              </a:rPr>
            </a:br>
            <a:endParaRPr kumimoji="0" lang="en-US" sz="2000" i="0" u="none" strike="noStrike" kern="1200" cap="none" spc="0" normalizeH="0" baseline="0" noProof="0" dirty="0">
              <a:ln>
                <a:noFill/>
              </a:ln>
              <a:solidFill>
                <a:schemeClr val="bg1"/>
              </a:solidFill>
              <a:effectLst/>
              <a:uLnTx/>
              <a:uFillTx/>
              <a:ea typeface="+mn-ea"/>
              <a:cs typeface="Arial Narrow"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i="0" u="none" strike="noStrike" kern="1200" cap="none" spc="0" normalizeH="0" baseline="0" noProof="0" dirty="0">
                <a:ln>
                  <a:noFill/>
                </a:ln>
                <a:solidFill>
                  <a:schemeClr val="bg1"/>
                </a:solidFill>
                <a:effectLst/>
                <a:uLnTx/>
                <a:uFillTx/>
                <a:ea typeface="+mn-ea"/>
                <a:cs typeface="Arial Narrow" panose="020B0604020202020204" pitchFamily="34" charset="0"/>
              </a:rPr>
              <a:t>Success Criteria: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i="0" u="none" strike="noStrike" kern="1200" cap="none" spc="0" normalizeH="0" baseline="0" noProof="0" dirty="0">
              <a:ln>
                <a:noFill/>
              </a:ln>
              <a:solidFill>
                <a:schemeClr val="bg1"/>
              </a:solidFill>
              <a:effectLst/>
              <a:uLnTx/>
              <a:uFillTx/>
              <a:ea typeface="+mn-ea"/>
              <a:cs typeface="Arial Narrow"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i="0" u="none" strike="noStrike" kern="1200" cap="none" spc="0" normalizeH="0" baseline="0" noProof="0" dirty="0">
                <a:ln>
                  <a:noFill/>
                </a:ln>
                <a:solidFill>
                  <a:schemeClr val="bg1"/>
                </a:solidFill>
                <a:effectLst/>
                <a:uLnTx/>
                <a:uFillTx/>
                <a:ea typeface="+mn-ea"/>
                <a:cs typeface="Arial Narrow" panose="020B0604020202020204" pitchFamily="34" charset="0"/>
              </a:rPr>
              <a:t>Complete Marine Education worksheet </a:t>
            </a:r>
            <a:br>
              <a:rPr kumimoji="0" lang="en-US" sz="2000" i="0" u="none" strike="noStrike" kern="1200" cap="none" spc="0" normalizeH="0" baseline="0" noProof="0" dirty="0">
                <a:ln>
                  <a:noFill/>
                </a:ln>
                <a:solidFill>
                  <a:schemeClr val="bg1"/>
                </a:solidFill>
                <a:effectLst/>
                <a:uLnTx/>
                <a:uFillTx/>
                <a:ea typeface="+mn-ea"/>
                <a:cs typeface="Arial Narrow" panose="020B0604020202020204" pitchFamily="34" charset="0"/>
              </a:rPr>
            </a:br>
            <a:r>
              <a:rPr lang="en-US" sz="2000" i="1" dirty="0">
                <a:solidFill>
                  <a:schemeClr val="bg1"/>
                </a:solidFill>
                <a:cs typeface="Arial Narrow" panose="020B0604020202020204" pitchFamily="34" charset="0"/>
              </a:rPr>
              <a:t>‘</a:t>
            </a:r>
            <a:r>
              <a:rPr kumimoji="0" lang="en-US" sz="2000" i="1" u="none" strike="noStrike" kern="1200" cap="none" spc="0" normalizeH="0" baseline="0" noProof="0" dirty="0">
                <a:ln>
                  <a:noFill/>
                </a:ln>
                <a:solidFill>
                  <a:schemeClr val="bg1"/>
                </a:solidFill>
                <a:effectLst/>
                <a:uLnTx/>
                <a:uFillTx/>
                <a:ea typeface="+mn-ea"/>
                <a:cs typeface="Arial Narrow" panose="020B0604020202020204" pitchFamily="34" charset="0"/>
              </a:rPr>
              <a:t>13. Pollution Playlist’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chemeClr val="bg1"/>
              </a:solidFill>
              <a:effectLst/>
              <a:uLnTx/>
              <a:uFillTx/>
              <a:latin typeface="Arial Narrow" panose="020B0604020202020204" pitchFamily="34" charset="0"/>
              <a:ea typeface="+mn-ea"/>
              <a:cs typeface="Arial Narrow" panose="020B0604020202020204" pitchFamily="34" charset="0"/>
            </a:endParaRPr>
          </a:p>
        </p:txBody>
      </p:sp>
      <p:pic>
        <p:nvPicPr>
          <p:cNvPr id="8194" name="Picture 2" descr="Marine Pollution">
            <a:extLst>
              <a:ext uri="{FF2B5EF4-FFF2-40B4-BE49-F238E27FC236}">
                <a16:creationId xmlns:a16="http://schemas.microsoft.com/office/drawing/2014/main" id="{7C369809-D4EE-90D4-D140-A3519CBAE95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754" r="12324"/>
          <a:stretch/>
        </p:blipFill>
        <p:spPr bwMode="auto">
          <a:xfrm>
            <a:off x="3967843" y="0"/>
            <a:ext cx="822415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360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otential Fish Kills Due to Cold | Westernbass.com">
            <a:extLst>
              <a:ext uri="{FF2B5EF4-FFF2-40B4-BE49-F238E27FC236}">
                <a16:creationId xmlns:a16="http://schemas.microsoft.com/office/drawing/2014/main" id="{982FD157-CC58-43B0-9827-989743FD616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197"/>
          <a:stretch/>
        </p:blipFill>
        <p:spPr bwMode="auto">
          <a:xfrm>
            <a:off x="3380014" y="0"/>
            <a:ext cx="8811986" cy="683564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ED18DA5-DCA8-9134-2152-255F5DA55211}"/>
              </a:ext>
            </a:extLst>
          </p:cNvPr>
          <p:cNvSpPr txBox="1"/>
          <p:nvPr/>
        </p:nvSpPr>
        <p:spPr>
          <a:xfrm>
            <a:off x="306161" y="853078"/>
            <a:ext cx="2861582" cy="5509200"/>
          </a:xfrm>
          <a:prstGeom prst="rect">
            <a:avLst/>
          </a:prstGeom>
          <a:noFill/>
        </p:spPr>
        <p:txBody>
          <a:bodyPr wrap="square">
            <a:spAutoFit/>
          </a:bodyPr>
          <a:lstStyle/>
          <a:p>
            <a:r>
              <a:rPr lang="en-AU" sz="3200" b="1" dirty="0">
                <a:solidFill>
                  <a:schemeClr val="bg1"/>
                </a:solidFill>
              </a:rPr>
              <a:t>Organic Waste</a:t>
            </a:r>
          </a:p>
          <a:p>
            <a:endParaRPr lang="en-AU" sz="3200" b="1" dirty="0">
              <a:solidFill>
                <a:schemeClr val="bg1"/>
              </a:solidFill>
            </a:endParaRPr>
          </a:p>
          <a:p>
            <a:r>
              <a:rPr lang="en-AU" sz="2400" dirty="0">
                <a:solidFill>
                  <a:schemeClr val="bg1"/>
                </a:solidFill>
              </a:rPr>
              <a:t>When plants and animals die or defecate, the decay process uses up lots of oxygen. Large amounts of decay make oxygen levels dangerously low. Not good news for oxygen breathing animals! </a:t>
            </a:r>
            <a:br>
              <a:rPr lang="en-AU" sz="2400" dirty="0">
                <a:solidFill>
                  <a:schemeClr val="bg1"/>
                </a:solidFill>
              </a:rPr>
            </a:br>
            <a:endParaRPr lang="en-US" sz="2400" dirty="0">
              <a:solidFill>
                <a:schemeClr val="bg1"/>
              </a:solidFill>
            </a:endParaRPr>
          </a:p>
        </p:txBody>
      </p:sp>
    </p:spTree>
    <p:extLst>
      <p:ext uri="{BB962C8B-B14F-4D97-AF65-F5344CB8AC3E}">
        <p14:creationId xmlns:p14="http://schemas.microsoft.com/office/powerpoint/2010/main" val="3221852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ED18DA5-DCA8-9134-2152-255F5DA55211}"/>
              </a:ext>
            </a:extLst>
          </p:cNvPr>
          <p:cNvSpPr txBox="1"/>
          <p:nvPr/>
        </p:nvSpPr>
        <p:spPr>
          <a:xfrm>
            <a:off x="616403" y="706120"/>
            <a:ext cx="3286125" cy="5878532"/>
          </a:xfrm>
          <a:prstGeom prst="rect">
            <a:avLst/>
          </a:prstGeom>
          <a:noFill/>
        </p:spPr>
        <p:txBody>
          <a:bodyPr wrap="square">
            <a:spAutoFit/>
          </a:bodyPr>
          <a:lstStyle/>
          <a:p>
            <a:r>
              <a:rPr lang="en-AU" sz="3200" b="1" dirty="0">
                <a:solidFill>
                  <a:schemeClr val="bg1"/>
                </a:solidFill>
              </a:rPr>
              <a:t>Thermal Pollution</a:t>
            </a:r>
          </a:p>
          <a:p>
            <a:endParaRPr lang="en-AU" sz="3200" b="1" dirty="0">
              <a:solidFill>
                <a:schemeClr val="bg1"/>
              </a:solidFill>
            </a:endParaRPr>
          </a:p>
          <a:p>
            <a:r>
              <a:rPr lang="en-AU" sz="2400" dirty="0">
                <a:solidFill>
                  <a:schemeClr val="bg1"/>
                </a:solidFill>
              </a:rPr>
              <a:t>Thermal means temperature. Thermal pollution changes the temperature of waterways. Sources include industrial factories releasing hot water (that was used to remove heat from machinery) &amp; the release of water from </a:t>
            </a:r>
          </a:p>
          <a:p>
            <a:r>
              <a:rPr lang="en-AU" sz="2400" dirty="0">
                <a:solidFill>
                  <a:schemeClr val="bg1"/>
                </a:solidFill>
              </a:rPr>
              <a:t>a dam.</a:t>
            </a:r>
            <a:br>
              <a:rPr lang="en-AU" sz="2400" dirty="0">
                <a:solidFill>
                  <a:schemeClr val="bg1"/>
                </a:solidFill>
              </a:rPr>
            </a:br>
            <a:endParaRPr lang="en-US" sz="2400" dirty="0">
              <a:solidFill>
                <a:schemeClr val="bg1"/>
              </a:solidFill>
            </a:endParaRPr>
          </a:p>
        </p:txBody>
      </p:sp>
      <p:pic>
        <p:nvPicPr>
          <p:cNvPr id="2050" name="Picture 2" descr="Thermal Pollution in Water - GIVE ME 5!">
            <a:extLst>
              <a:ext uri="{FF2B5EF4-FFF2-40B4-BE49-F238E27FC236}">
                <a16:creationId xmlns:a16="http://schemas.microsoft.com/office/drawing/2014/main" id="{31567D1E-4DBB-A45A-C6D3-153A360E485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6782"/>
          <a:stretch/>
        </p:blipFill>
        <p:spPr bwMode="auto">
          <a:xfrm>
            <a:off x="4607606" y="0"/>
            <a:ext cx="758439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16214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1B02E7B-D704-AF11-361B-040CF1DD3F0D}"/>
              </a:ext>
            </a:extLst>
          </p:cNvPr>
          <p:cNvSpPr txBox="1"/>
          <p:nvPr/>
        </p:nvSpPr>
        <p:spPr>
          <a:xfrm>
            <a:off x="698046" y="859065"/>
            <a:ext cx="3286125" cy="5139869"/>
          </a:xfrm>
          <a:prstGeom prst="rect">
            <a:avLst/>
          </a:prstGeom>
          <a:noFill/>
        </p:spPr>
        <p:txBody>
          <a:bodyPr wrap="square">
            <a:spAutoFit/>
          </a:bodyPr>
          <a:lstStyle/>
          <a:p>
            <a:r>
              <a:rPr lang="en-AU" sz="3200" b="1" dirty="0">
                <a:solidFill>
                  <a:schemeClr val="bg1"/>
                </a:solidFill>
              </a:rPr>
              <a:t>Toxic Compounds</a:t>
            </a:r>
          </a:p>
          <a:p>
            <a:endParaRPr lang="en-AU" sz="3200" b="1" dirty="0">
              <a:solidFill>
                <a:schemeClr val="bg1"/>
              </a:solidFill>
            </a:endParaRPr>
          </a:p>
          <a:p>
            <a:r>
              <a:rPr lang="en-AU" sz="2400" dirty="0">
                <a:solidFill>
                  <a:schemeClr val="bg1"/>
                </a:solidFill>
              </a:rPr>
              <a:t>Toxic chemicals are those that cause harm when inhaled, ingested or absorbed. Their toxicity depends on the concentration and degree in which it harms the organism. Examples include chemical, biological, physical or nuclear compounds. </a:t>
            </a:r>
            <a:endParaRPr lang="en-US" sz="2400" dirty="0">
              <a:solidFill>
                <a:schemeClr val="bg1"/>
              </a:solidFill>
            </a:endParaRPr>
          </a:p>
        </p:txBody>
      </p:sp>
      <p:pic>
        <p:nvPicPr>
          <p:cNvPr id="4" name="Picture 3" descr="A close-up of a product&#10;&#10;Description automatically generated">
            <a:extLst>
              <a:ext uri="{FF2B5EF4-FFF2-40B4-BE49-F238E27FC236}">
                <a16:creationId xmlns:a16="http://schemas.microsoft.com/office/drawing/2014/main" id="{BE44A597-D6D5-D77D-60DD-AD945CE000FB}"/>
              </a:ext>
            </a:extLst>
          </p:cNvPr>
          <p:cNvPicPr>
            <a:picLocks noChangeAspect="1"/>
          </p:cNvPicPr>
          <p:nvPr/>
        </p:nvPicPr>
        <p:blipFill>
          <a:blip r:embed="rId3"/>
          <a:stretch>
            <a:fillRect/>
          </a:stretch>
        </p:blipFill>
        <p:spPr>
          <a:xfrm>
            <a:off x="4419600" y="3179990"/>
            <a:ext cx="7772400" cy="3678010"/>
          </a:xfrm>
          <a:prstGeom prst="rect">
            <a:avLst/>
          </a:prstGeom>
        </p:spPr>
      </p:pic>
      <p:pic>
        <p:nvPicPr>
          <p:cNvPr id="3074" name="Picture 2" descr="Explained: the toxic threat in everyday products, from toys to plastic |  Health | The Guardian">
            <a:extLst>
              <a:ext uri="{FF2B5EF4-FFF2-40B4-BE49-F238E27FC236}">
                <a16:creationId xmlns:a16="http://schemas.microsoft.com/office/drawing/2014/main" id="{E674F38A-08BE-C837-DF9C-C2A2FA812B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599" y="473529"/>
            <a:ext cx="7761619" cy="27064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13396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ECCB5E7-3555-22A6-29F1-E0EFDA06FD57}"/>
              </a:ext>
            </a:extLst>
          </p:cNvPr>
          <p:cNvSpPr txBox="1"/>
          <p:nvPr/>
        </p:nvSpPr>
        <p:spPr>
          <a:xfrm>
            <a:off x="698046" y="859065"/>
            <a:ext cx="3286125" cy="5139869"/>
          </a:xfrm>
          <a:prstGeom prst="rect">
            <a:avLst/>
          </a:prstGeom>
          <a:noFill/>
        </p:spPr>
        <p:txBody>
          <a:bodyPr wrap="square">
            <a:spAutoFit/>
          </a:bodyPr>
          <a:lstStyle/>
          <a:p>
            <a:r>
              <a:rPr lang="en-AU" sz="3200" b="1" dirty="0">
                <a:solidFill>
                  <a:schemeClr val="bg1"/>
                </a:solidFill>
              </a:rPr>
              <a:t>Heavy Metals</a:t>
            </a:r>
          </a:p>
          <a:p>
            <a:endParaRPr lang="en-AU" sz="3200" b="1" dirty="0">
              <a:solidFill>
                <a:schemeClr val="bg1"/>
              </a:solidFill>
            </a:endParaRPr>
          </a:p>
          <a:p>
            <a:r>
              <a:rPr lang="en-AU" sz="2400" dirty="0">
                <a:solidFill>
                  <a:schemeClr val="bg1"/>
                </a:solidFill>
              </a:rPr>
              <a:t>A heavy metal is an element on the Periodic Table noted for its potential toxicity such as lead, mercury, copper, zinc &amp; arsenic. Mining and industrial wastes are likely sources. They do not biodegrade and effects are horrendous.</a:t>
            </a:r>
            <a:br>
              <a:rPr lang="en-AU" sz="2400" dirty="0">
                <a:solidFill>
                  <a:schemeClr val="bg1"/>
                </a:solidFill>
              </a:rPr>
            </a:br>
            <a:endParaRPr lang="en-US" sz="2400" dirty="0">
              <a:solidFill>
                <a:schemeClr val="bg1"/>
              </a:solidFill>
            </a:endParaRPr>
          </a:p>
        </p:txBody>
      </p:sp>
      <p:sp>
        <p:nvSpPr>
          <p:cNvPr id="3" name="Rectangle 2">
            <a:extLst>
              <a:ext uri="{FF2B5EF4-FFF2-40B4-BE49-F238E27FC236}">
                <a16:creationId xmlns:a16="http://schemas.microsoft.com/office/drawing/2014/main" id="{A56DF4F5-E47B-0D9D-06AD-2C53FDF516D3}"/>
              </a:ext>
            </a:extLst>
          </p:cNvPr>
          <p:cNvSpPr/>
          <p:nvPr/>
        </p:nvSpPr>
        <p:spPr>
          <a:xfrm>
            <a:off x="5143500" y="0"/>
            <a:ext cx="7048500" cy="68580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Major sources of heavy metal pollution in the eco-system | Download  Scientific Diagram">
            <a:extLst>
              <a:ext uri="{FF2B5EF4-FFF2-40B4-BE49-F238E27FC236}">
                <a16:creationId xmlns:a16="http://schemas.microsoft.com/office/drawing/2014/main" id="{9591AC1F-3204-4606-7138-91CFE8674F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3490" y="404584"/>
            <a:ext cx="5858366" cy="5796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22578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A06FA74-9D81-B474-573B-6C805BE2F62F}"/>
              </a:ext>
            </a:extLst>
          </p:cNvPr>
          <p:cNvSpPr txBox="1"/>
          <p:nvPr/>
        </p:nvSpPr>
        <p:spPr>
          <a:xfrm>
            <a:off x="567417" y="842737"/>
            <a:ext cx="3286125" cy="5509200"/>
          </a:xfrm>
          <a:prstGeom prst="rect">
            <a:avLst/>
          </a:prstGeom>
          <a:noFill/>
        </p:spPr>
        <p:txBody>
          <a:bodyPr wrap="square">
            <a:spAutoFit/>
          </a:bodyPr>
          <a:lstStyle/>
          <a:p>
            <a:r>
              <a:rPr lang="en-AU" sz="3200" b="1" dirty="0">
                <a:solidFill>
                  <a:schemeClr val="bg1"/>
                </a:solidFill>
              </a:rPr>
              <a:t>Oil Pollution</a:t>
            </a:r>
          </a:p>
          <a:p>
            <a:endParaRPr lang="en-AU" sz="3200" b="1" dirty="0">
              <a:solidFill>
                <a:schemeClr val="bg1"/>
              </a:solidFill>
            </a:endParaRPr>
          </a:p>
          <a:p>
            <a:r>
              <a:rPr lang="en-AU" sz="2400" dirty="0">
                <a:solidFill>
                  <a:schemeClr val="bg1"/>
                </a:solidFill>
              </a:rPr>
              <a:t>Oil (including fuel) does not dissolve in water. When spilled, oil forms a thick sludge that suffocates and smothers. Major oil spills are catastrophic, but rare. Other sources include industrial discharge, urban runoff and oil leaking from boats.</a:t>
            </a:r>
            <a:br>
              <a:rPr lang="en-AU" sz="2400" dirty="0">
                <a:solidFill>
                  <a:schemeClr val="bg1"/>
                </a:solidFill>
              </a:rPr>
            </a:br>
            <a:endParaRPr lang="en-US" sz="2400" dirty="0">
              <a:solidFill>
                <a:schemeClr val="bg1"/>
              </a:solidFill>
            </a:endParaRPr>
          </a:p>
        </p:txBody>
      </p:sp>
      <p:pic>
        <p:nvPicPr>
          <p:cNvPr id="5122" name="Picture 2" descr="The Repsol Oil Spill in Peru: Its Ongoing Impact and How You Can Help -  Save The Waves">
            <a:extLst>
              <a:ext uri="{FF2B5EF4-FFF2-40B4-BE49-F238E27FC236}">
                <a16:creationId xmlns:a16="http://schemas.microsoft.com/office/drawing/2014/main" id="{1C4D8CED-D207-2E0C-1357-7E7024B55C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8156" y="522514"/>
            <a:ext cx="7946257" cy="5509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15102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33BAD29-9112-4097-1BEF-C8B4B3BB81EF}"/>
              </a:ext>
            </a:extLst>
          </p:cNvPr>
          <p:cNvSpPr txBox="1"/>
          <p:nvPr/>
        </p:nvSpPr>
        <p:spPr>
          <a:xfrm>
            <a:off x="387802" y="663123"/>
            <a:ext cx="3286125" cy="6001643"/>
          </a:xfrm>
          <a:prstGeom prst="rect">
            <a:avLst/>
          </a:prstGeom>
          <a:noFill/>
        </p:spPr>
        <p:txBody>
          <a:bodyPr wrap="square">
            <a:spAutoFit/>
          </a:bodyPr>
          <a:lstStyle/>
          <a:p>
            <a:r>
              <a:rPr lang="en-AU" sz="3200" b="1" dirty="0">
                <a:solidFill>
                  <a:schemeClr val="bg1"/>
                </a:solidFill>
              </a:rPr>
              <a:t>Nutrients and Pesticides</a:t>
            </a:r>
          </a:p>
          <a:p>
            <a:endParaRPr lang="en-AU" sz="3200" b="1" dirty="0">
              <a:solidFill>
                <a:schemeClr val="bg1"/>
              </a:solidFill>
            </a:endParaRPr>
          </a:p>
          <a:p>
            <a:r>
              <a:rPr lang="en-AU" sz="2400" dirty="0">
                <a:solidFill>
                  <a:schemeClr val="bg1"/>
                </a:solidFill>
              </a:rPr>
              <a:t>Nutrients and pesticides are sprayed on food crops to enhance growth and control pests. They enter waterways via rainfall runoff (when it rains, the chemicals wash into the waterways) and groundwater contamination.  </a:t>
            </a:r>
            <a:br>
              <a:rPr lang="en-AU" sz="2400" dirty="0">
                <a:solidFill>
                  <a:schemeClr val="bg1"/>
                </a:solidFill>
              </a:rPr>
            </a:br>
            <a:endParaRPr lang="en-US" sz="2400" dirty="0">
              <a:solidFill>
                <a:schemeClr val="bg1"/>
              </a:solidFill>
            </a:endParaRPr>
          </a:p>
        </p:txBody>
      </p:sp>
      <p:pic>
        <p:nvPicPr>
          <p:cNvPr id="6146" name="Picture 2" descr="Agricultural aircraft - Wikipedia">
            <a:extLst>
              <a:ext uri="{FF2B5EF4-FFF2-40B4-BE49-F238E27FC236}">
                <a16:creationId xmlns:a16="http://schemas.microsoft.com/office/drawing/2014/main" id="{CA305197-62E3-DB06-C68A-0D752598503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183" r="5502"/>
          <a:stretch/>
        </p:blipFill>
        <p:spPr bwMode="auto">
          <a:xfrm>
            <a:off x="4012746" y="0"/>
            <a:ext cx="8179254"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45370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4E2E3EA-637F-BADE-5B5C-768E473A3A49}"/>
              </a:ext>
            </a:extLst>
          </p:cNvPr>
          <p:cNvSpPr txBox="1"/>
          <p:nvPr/>
        </p:nvSpPr>
        <p:spPr>
          <a:xfrm>
            <a:off x="387802" y="428178"/>
            <a:ext cx="2600327" cy="6001643"/>
          </a:xfrm>
          <a:prstGeom prst="rect">
            <a:avLst/>
          </a:prstGeom>
          <a:noFill/>
        </p:spPr>
        <p:txBody>
          <a:bodyPr wrap="square">
            <a:spAutoFit/>
          </a:bodyPr>
          <a:lstStyle/>
          <a:p>
            <a:r>
              <a:rPr lang="en-AU" sz="3200" b="1" dirty="0">
                <a:solidFill>
                  <a:schemeClr val="bg1"/>
                </a:solidFill>
              </a:rPr>
              <a:t>Plastics and Marine Debris</a:t>
            </a:r>
          </a:p>
          <a:p>
            <a:endParaRPr lang="en-AU" sz="3200" b="1" dirty="0">
              <a:solidFill>
                <a:schemeClr val="bg1"/>
              </a:solidFill>
            </a:endParaRPr>
          </a:p>
          <a:p>
            <a:r>
              <a:rPr lang="en-AU" sz="2400" dirty="0">
                <a:solidFill>
                  <a:schemeClr val="bg1"/>
                </a:solidFill>
              </a:rPr>
              <a:t>Plastics became popular over half a century ago for their durability and affordability.</a:t>
            </a:r>
          </a:p>
          <a:p>
            <a:r>
              <a:rPr lang="en-AU" sz="2400" dirty="0">
                <a:solidFill>
                  <a:schemeClr val="bg1"/>
                </a:solidFill>
              </a:rPr>
              <a:t> </a:t>
            </a:r>
          </a:p>
          <a:p>
            <a:r>
              <a:rPr lang="en-AU" sz="2400" dirty="0">
                <a:solidFill>
                  <a:schemeClr val="bg1"/>
                </a:solidFill>
              </a:rPr>
              <a:t>Marine life now get tangled in it and ingest plastic by mistake. Even our seafood contains traces of plastic. </a:t>
            </a:r>
          </a:p>
        </p:txBody>
      </p:sp>
      <p:pic>
        <p:nvPicPr>
          <p:cNvPr id="7170" name="Picture 2" descr="How Marine Debris Impedes Coastal Tourism and Economic Development - Tetra  Tech">
            <a:extLst>
              <a:ext uri="{FF2B5EF4-FFF2-40B4-BE49-F238E27FC236}">
                <a16:creationId xmlns:a16="http://schemas.microsoft.com/office/drawing/2014/main" id="{4A9F57C3-289C-5173-8790-05746730641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14" r="28749"/>
          <a:stretch/>
        </p:blipFill>
        <p:spPr bwMode="auto">
          <a:xfrm>
            <a:off x="3543300" y="0"/>
            <a:ext cx="86487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17505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51EDB12-B75B-3AA6-3033-9E32D2476A3C}"/>
              </a:ext>
            </a:extLst>
          </p:cNvPr>
          <p:cNvSpPr txBox="1"/>
          <p:nvPr/>
        </p:nvSpPr>
        <p:spPr>
          <a:xfrm>
            <a:off x="404838" y="843387"/>
            <a:ext cx="3252761" cy="470898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i="0" u="none" strike="noStrike" kern="1200" cap="none" spc="0" normalizeH="0" baseline="0" noProof="0" dirty="0">
                <a:ln>
                  <a:noFill/>
                </a:ln>
                <a:solidFill>
                  <a:schemeClr val="bg1"/>
                </a:solidFill>
                <a:effectLst/>
                <a:uLnTx/>
                <a:uFillTx/>
                <a:ea typeface="+mn-ea"/>
                <a:cs typeface="Arial Narrow" panose="020B0604020202020204" pitchFamily="34" charset="0"/>
              </a:rPr>
              <a:t>Learning Intention: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i="0" u="none" strike="noStrike" kern="1200" cap="none" spc="0" normalizeH="0" baseline="0" noProof="0" dirty="0">
              <a:ln>
                <a:noFill/>
              </a:ln>
              <a:solidFill>
                <a:schemeClr val="bg1"/>
              </a:solidFill>
              <a:effectLst/>
              <a:uLnTx/>
              <a:uFillTx/>
              <a:ea typeface="+mn-ea"/>
              <a:cs typeface="Arial Narrow"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i="0" u="none" strike="noStrike" kern="1200" cap="none" spc="0" normalizeH="0" baseline="0" noProof="0" dirty="0">
                <a:ln>
                  <a:noFill/>
                </a:ln>
                <a:solidFill>
                  <a:schemeClr val="bg1"/>
                </a:solidFill>
                <a:effectLst/>
                <a:uLnTx/>
                <a:uFillTx/>
                <a:ea typeface="+mn-ea"/>
                <a:cs typeface="Arial Narrow" panose="020B0604020202020204" pitchFamily="34" charset="0"/>
              </a:rPr>
              <a:t>Identify types of pollution of coastal zones, including organic wastes, thermal, toxic compounds, heavy metals, oil, nutrients and pesticides.</a:t>
            </a:r>
            <a:br>
              <a:rPr kumimoji="0" lang="en-US" sz="2000" i="0" u="none" strike="noStrike" kern="1200" cap="none" spc="0" normalizeH="0" baseline="0" noProof="0" dirty="0">
                <a:ln>
                  <a:noFill/>
                </a:ln>
                <a:solidFill>
                  <a:schemeClr val="bg1"/>
                </a:solidFill>
                <a:effectLst/>
                <a:uLnTx/>
                <a:uFillTx/>
                <a:ea typeface="+mn-ea"/>
                <a:cs typeface="Arial Narrow" panose="020B0604020202020204" pitchFamily="34" charset="0"/>
              </a:rPr>
            </a:br>
            <a:endParaRPr kumimoji="0" lang="en-US" sz="2000" i="0" u="none" strike="noStrike" kern="1200" cap="none" spc="0" normalizeH="0" baseline="0" noProof="0" dirty="0">
              <a:ln>
                <a:noFill/>
              </a:ln>
              <a:solidFill>
                <a:schemeClr val="bg1"/>
              </a:solidFill>
              <a:effectLst/>
              <a:uLnTx/>
              <a:uFillTx/>
              <a:ea typeface="+mn-ea"/>
              <a:cs typeface="Arial Narrow"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i="0" u="none" strike="noStrike" kern="1200" cap="none" spc="0" normalizeH="0" baseline="0" noProof="0" dirty="0">
                <a:ln>
                  <a:noFill/>
                </a:ln>
                <a:solidFill>
                  <a:schemeClr val="bg1"/>
                </a:solidFill>
                <a:effectLst/>
                <a:uLnTx/>
                <a:uFillTx/>
                <a:ea typeface="+mn-ea"/>
                <a:cs typeface="Arial Narrow" panose="020B0604020202020204" pitchFamily="34" charset="0"/>
              </a:rPr>
              <a:t>Success Criteria: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i="0" u="none" strike="noStrike" kern="1200" cap="none" spc="0" normalizeH="0" baseline="0" noProof="0" dirty="0">
              <a:ln>
                <a:noFill/>
              </a:ln>
              <a:solidFill>
                <a:schemeClr val="bg1"/>
              </a:solidFill>
              <a:effectLst/>
              <a:uLnTx/>
              <a:uFillTx/>
              <a:ea typeface="+mn-ea"/>
              <a:cs typeface="Arial Narrow"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i="0" u="none" strike="noStrike" kern="1200" cap="none" spc="0" normalizeH="0" baseline="0" noProof="0" dirty="0">
                <a:ln>
                  <a:noFill/>
                </a:ln>
                <a:solidFill>
                  <a:schemeClr val="bg1"/>
                </a:solidFill>
                <a:effectLst/>
                <a:uLnTx/>
                <a:uFillTx/>
                <a:ea typeface="+mn-ea"/>
                <a:cs typeface="Arial Narrow" panose="020B0604020202020204" pitchFamily="34" charset="0"/>
              </a:rPr>
              <a:t>Complete Marine Education worksheet </a:t>
            </a:r>
            <a:br>
              <a:rPr kumimoji="0" lang="en-US" sz="2000" i="0" u="none" strike="noStrike" kern="1200" cap="none" spc="0" normalizeH="0" baseline="0" noProof="0" dirty="0">
                <a:ln>
                  <a:noFill/>
                </a:ln>
                <a:solidFill>
                  <a:schemeClr val="bg1"/>
                </a:solidFill>
                <a:effectLst/>
                <a:uLnTx/>
                <a:uFillTx/>
                <a:ea typeface="+mn-ea"/>
                <a:cs typeface="Arial Narrow" panose="020B0604020202020204" pitchFamily="34" charset="0"/>
              </a:rPr>
            </a:br>
            <a:r>
              <a:rPr lang="en-US" sz="2000" i="1" dirty="0">
                <a:solidFill>
                  <a:schemeClr val="bg1"/>
                </a:solidFill>
                <a:cs typeface="Arial Narrow" panose="020B0604020202020204" pitchFamily="34" charset="0"/>
              </a:rPr>
              <a:t>‘</a:t>
            </a:r>
            <a:r>
              <a:rPr kumimoji="0" lang="en-US" sz="2000" i="1" u="none" strike="noStrike" kern="1200" cap="none" spc="0" normalizeH="0" baseline="0" noProof="0" dirty="0">
                <a:ln>
                  <a:noFill/>
                </a:ln>
                <a:solidFill>
                  <a:schemeClr val="bg1"/>
                </a:solidFill>
                <a:effectLst/>
                <a:uLnTx/>
                <a:uFillTx/>
                <a:ea typeface="+mn-ea"/>
                <a:cs typeface="Arial Narrow" panose="020B0604020202020204" pitchFamily="34" charset="0"/>
              </a:rPr>
              <a:t>13. Pollution Playlist’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chemeClr val="bg1"/>
              </a:solidFill>
              <a:effectLst/>
              <a:uLnTx/>
              <a:uFillTx/>
              <a:latin typeface="Arial Narrow" panose="020B0604020202020204" pitchFamily="34" charset="0"/>
              <a:ea typeface="+mn-ea"/>
              <a:cs typeface="Arial Narrow" panose="020B0604020202020204" pitchFamily="34" charset="0"/>
            </a:endParaRPr>
          </a:p>
        </p:txBody>
      </p:sp>
      <p:pic>
        <p:nvPicPr>
          <p:cNvPr id="8194" name="Picture 2" descr="Marine Pollution">
            <a:extLst>
              <a:ext uri="{FF2B5EF4-FFF2-40B4-BE49-F238E27FC236}">
                <a16:creationId xmlns:a16="http://schemas.microsoft.com/office/drawing/2014/main" id="{7C369809-D4EE-90D4-D140-A3519CBAE95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754" r="12324"/>
          <a:stretch/>
        </p:blipFill>
        <p:spPr bwMode="auto">
          <a:xfrm>
            <a:off x="3967843" y="0"/>
            <a:ext cx="8224157" cy="6858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close-up of a paper&#10;&#10;Description automatically generated">
            <a:extLst>
              <a:ext uri="{FF2B5EF4-FFF2-40B4-BE49-F238E27FC236}">
                <a16:creationId xmlns:a16="http://schemas.microsoft.com/office/drawing/2014/main" id="{9E372E39-BDF0-EC45-46A9-09509856C4B8}"/>
              </a:ext>
            </a:extLst>
          </p:cNvPr>
          <p:cNvPicPr>
            <a:picLocks noChangeAspect="1"/>
          </p:cNvPicPr>
          <p:nvPr/>
        </p:nvPicPr>
        <p:blipFill>
          <a:blip r:embed="rId4"/>
          <a:stretch>
            <a:fillRect/>
          </a:stretch>
        </p:blipFill>
        <p:spPr>
          <a:xfrm>
            <a:off x="5769709" y="315085"/>
            <a:ext cx="4620423" cy="6227830"/>
          </a:xfrm>
          <a:prstGeom prst="rect">
            <a:avLst/>
          </a:prstGeom>
        </p:spPr>
      </p:pic>
    </p:spTree>
    <p:extLst>
      <p:ext uri="{BB962C8B-B14F-4D97-AF65-F5344CB8AC3E}">
        <p14:creationId xmlns:p14="http://schemas.microsoft.com/office/powerpoint/2010/main" val="491613303"/>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3399</TotalTime>
  <Words>506</Words>
  <Application>Microsoft Macintosh PowerPoint</Application>
  <PresentationFormat>Widescreen</PresentationFormat>
  <Paragraphs>51</Paragraphs>
  <Slides>9</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Arial Narrow</vt:lpstr>
      <vt:lpstr>Calibri</vt:lpstr>
      <vt:lpstr>Calibri Light</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Gail Riches</dc:creator>
  <cp:lastModifiedBy>Gail Riches</cp:lastModifiedBy>
  <cp:revision>464</cp:revision>
  <dcterms:created xsi:type="dcterms:W3CDTF">2023-09-23T08:38:28Z</dcterms:created>
  <dcterms:modified xsi:type="dcterms:W3CDTF">2024-04-10T21:27:04Z</dcterms:modified>
</cp:coreProperties>
</file>