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365" r:id="rId2"/>
    <p:sldId id="287" r:id="rId3"/>
    <p:sldId id="289" r:id="rId4"/>
    <p:sldId id="291" r:id="rId5"/>
    <p:sldId id="335" r:id="rId6"/>
    <p:sldId id="290" r:id="rId7"/>
    <p:sldId id="293" r:id="rId8"/>
    <p:sldId id="330" r:id="rId9"/>
    <p:sldId id="288" r:id="rId10"/>
    <p:sldId id="294" r:id="rId11"/>
    <p:sldId id="341" r:id="rId12"/>
    <p:sldId id="295" r:id="rId13"/>
    <p:sldId id="298" r:id="rId14"/>
    <p:sldId id="296" r:id="rId15"/>
    <p:sldId id="342" r:id="rId16"/>
    <p:sldId id="345" r:id="rId17"/>
    <p:sldId id="343" r:id="rId18"/>
    <p:sldId id="300" r:id="rId19"/>
    <p:sldId id="349" r:id="rId20"/>
    <p:sldId id="344" r:id="rId21"/>
    <p:sldId id="297" r:id="rId22"/>
    <p:sldId id="314" r:id="rId23"/>
    <p:sldId id="301" r:id="rId24"/>
    <p:sldId id="303" r:id="rId25"/>
    <p:sldId id="322" r:id="rId26"/>
    <p:sldId id="304" r:id="rId27"/>
    <p:sldId id="310" r:id="rId28"/>
    <p:sldId id="323" r:id="rId29"/>
    <p:sldId id="321" r:id="rId30"/>
    <p:sldId id="316" r:id="rId31"/>
    <p:sldId id="311" r:id="rId32"/>
    <p:sldId id="337" r:id="rId33"/>
    <p:sldId id="338" r:id="rId34"/>
    <p:sldId id="339" r:id="rId35"/>
    <p:sldId id="317" r:id="rId36"/>
    <p:sldId id="368" r:id="rId37"/>
    <p:sldId id="305" r:id="rId38"/>
    <p:sldId id="319" r:id="rId39"/>
    <p:sldId id="320" r:id="rId40"/>
    <p:sldId id="307" r:id="rId41"/>
    <p:sldId id="350" r:id="rId42"/>
    <p:sldId id="351" r:id="rId43"/>
    <p:sldId id="353" r:id="rId44"/>
    <p:sldId id="352" r:id="rId45"/>
    <p:sldId id="354" r:id="rId46"/>
    <p:sldId id="324" r:id="rId47"/>
    <p:sldId id="336" r:id="rId48"/>
    <p:sldId id="357" r:id="rId49"/>
    <p:sldId id="358" r:id="rId50"/>
    <p:sldId id="355" r:id="rId51"/>
    <p:sldId id="356" r:id="rId52"/>
    <p:sldId id="369" r:id="rId53"/>
    <p:sldId id="363" r:id="rId54"/>
    <p:sldId id="364" r:id="rId55"/>
    <p:sldId id="360" r:id="rId56"/>
    <p:sldId id="361" r:id="rId57"/>
    <p:sldId id="362" r:id="rId58"/>
    <p:sldId id="37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8"/>
    <p:restoredTop sz="90655"/>
  </p:normalViewPr>
  <p:slideViewPr>
    <p:cSldViewPr snapToGrid="0">
      <p:cViewPr varScale="1">
        <p:scale>
          <a:sx n="76" d="100"/>
          <a:sy n="76" d="100"/>
        </p:scale>
        <p:origin x="23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3390/su10093294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www.boredpanda.com</a:t>
            </a:r>
            <a:r>
              <a:rPr lang="en-US" dirty="0"/>
              <a:t>/cute-baby-sea-otters/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16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www.ox.ac.uk</a:t>
            </a:r>
            <a:r>
              <a:rPr lang="en-US" dirty="0"/>
              <a:t>/news/features/tracking-endangered-sea-turtles-hardware-size-pound-coin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40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www.barrierreef.org</a:t>
            </a:r>
            <a:r>
              <a:rPr lang="en-US" dirty="0"/>
              <a:t>/news/explainers/coral-spawning-breeds-a-new-generation-for-our-reef</a:t>
            </a:r>
            <a:r>
              <a:rPr lang="en-AU" b="1" i="0" cap="all" dirty="0">
                <a:solidFill>
                  <a:srgbClr val="000000"/>
                </a:solidFill>
                <a:effectLst/>
                <a:latin typeface="GT-America-Condensed"/>
              </a:rPr>
              <a:t>FREE-SWIMMING LARVAE SETTLES ON A SUITABLE ROCK SURFACE. CREDIT: PETER HARRISON.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1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lautsehat.id</a:t>
            </a:r>
            <a:r>
              <a:rPr lang="en-US" dirty="0"/>
              <a:t>/flora-fauna/</a:t>
            </a:r>
            <a:r>
              <a:rPr lang="en-US" dirty="0" err="1"/>
              <a:t>literasivisual</a:t>
            </a:r>
            <a:r>
              <a:rPr lang="en-US" dirty="0"/>
              <a:t>/yuk-</a:t>
            </a:r>
            <a:r>
              <a:rPr lang="en-US" dirty="0" err="1"/>
              <a:t>kita</a:t>
            </a:r>
            <a:r>
              <a:rPr lang="en-US" dirty="0"/>
              <a:t>-</a:t>
            </a:r>
            <a:r>
              <a:rPr lang="en-US" dirty="0" err="1"/>
              <a:t>kenalan</a:t>
            </a:r>
            <a:r>
              <a:rPr lang="en-US" dirty="0"/>
              <a:t>-</a:t>
            </a:r>
            <a:r>
              <a:rPr lang="en-US" dirty="0" err="1"/>
              <a:t>dengan</a:t>
            </a:r>
            <a:r>
              <a:rPr lang="en-US" dirty="0"/>
              <a:t>-plankton-</a:t>
            </a:r>
            <a:r>
              <a:rPr lang="en-US" dirty="0" err="1"/>
              <a:t>si</a:t>
            </a:r>
            <a:r>
              <a:rPr lang="en-US" dirty="0"/>
              <a:t>-</a:t>
            </a:r>
            <a:r>
              <a:rPr lang="en-US" dirty="0" err="1"/>
              <a:t>pahlawan-bumi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98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www.abc.net.au</a:t>
            </a:r>
            <a:r>
              <a:rPr lang="en-US" dirty="0"/>
              <a:t>/news/2023-07-02/humpback-whale-carcass-to-be-buried-</a:t>
            </a:r>
            <a:r>
              <a:rPr lang="en-US" dirty="0" err="1"/>
              <a:t>nsw</a:t>
            </a:r>
            <a:r>
              <a:rPr lang="en-US" dirty="0"/>
              <a:t>-beach/102551942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72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www.dailytelegraph.com.au</a:t>
            </a:r>
            <a:r>
              <a:rPr lang="en-US" dirty="0"/>
              <a:t>/technology/science/turtle-fights-off-shark-during-ocean-battle-in-western-australia/news-story/de0f6e393cacefce7a0cd9b9d43b6a97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36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australian.museum</a:t>
            </a:r>
            <a:r>
              <a:rPr lang="en-US" dirty="0"/>
              <a:t>/learn/animals/fishes/yellowtail-kingfish-</a:t>
            </a:r>
            <a:r>
              <a:rPr lang="en-US" dirty="0" err="1"/>
              <a:t>seriola</a:t>
            </a:r>
            <a:r>
              <a:rPr lang="en-US" dirty="0"/>
              <a:t>-</a:t>
            </a:r>
            <a:r>
              <a:rPr lang="en-US" dirty="0" err="1"/>
              <a:t>lalandi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47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https://</a:t>
            </a:r>
            <a:r>
              <a:rPr lang="en-US" dirty="0" err="1"/>
              <a:t>www.theguardian.com</a:t>
            </a:r>
            <a:r>
              <a:rPr lang="en-US" dirty="0"/>
              <a:t>/environment/2015/</a:t>
            </a:r>
            <a:r>
              <a:rPr lang="en-US" dirty="0" err="1"/>
              <a:t>jan</a:t>
            </a:r>
            <a:r>
              <a:rPr lang="en-US" dirty="0"/>
              <a:t>/29/</a:t>
            </a:r>
            <a:r>
              <a:rPr lang="en-US" dirty="0" err="1"/>
              <a:t>australian</a:t>
            </a:r>
            <a:r>
              <a:rPr lang="en-US" dirty="0"/>
              <a:t>-fish-moving-south-as-climate-changes-say-researchers</a:t>
            </a:r>
          </a:p>
          <a:p>
            <a:r>
              <a:rPr lang="en-US" dirty="0"/>
              <a:t>Image: https://</a:t>
            </a:r>
            <a:r>
              <a:rPr lang="en-US" dirty="0" err="1"/>
              <a:t>www.goldcoastfishingcharters.com.au</a:t>
            </a:r>
            <a:r>
              <a:rPr lang="en-US" dirty="0"/>
              <a:t>/yellowtail-kingfish-gold-coast/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6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/videos-visuals/one-great-shot-when-dinner-will-not-go-gently/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00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www.liveaboard.com</a:t>
            </a:r>
            <a:r>
              <a:rPr lang="en-US" dirty="0"/>
              <a:t>/diving/</a:t>
            </a:r>
            <a:r>
              <a:rPr lang="en-US" dirty="0" err="1"/>
              <a:t>australia</a:t>
            </a:r>
            <a:r>
              <a:rPr lang="en-US" dirty="0"/>
              <a:t>/cod-hole</a:t>
            </a:r>
          </a:p>
          <a:p>
            <a:r>
              <a:rPr lang="en-US" dirty="0"/>
              <a:t>Info: https://</a:t>
            </a:r>
            <a:r>
              <a:rPr lang="en-US" dirty="0" err="1"/>
              <a:t>www.dpi.nsw.gov.au</a:t>
            </a:r>
            <a:r>
              <a:rPr lang="en-US" dirty="0"/>
              <a:t>/__data/assets/</a:t>
            </a:r>
            <a:r>
              <a:rPr lang="en-US" dirty="0" err="1"/>
              <a:t>pdf_file</a:t>
            </a:r>
            <a:r>
              <a:rPr lang="en-US" dirty="0"/>
              <a:t>/0008/568691/BW108-Kingfish-and-satellite-tagged-tiger.pdf</a:t>
            </a:r>
          </a:p>
          <a:p>
            <a:r>
              <a:rPr lang="en-US" dirty="0"/>
              <a:t>Stats info: https://</a:t>
            </a:r>
            <a:r>
              <a:rPr lang="en-US" dirty="0" err="1"/>
              <a:t>www.brisbanetimes.com.au</a:t>
            </a:r>
            <a:r>
              <a:rPr lang="en-US" dirty="0"/>
              <a:t>/national/</a:t>
            </a:r>
            <a:r>
              <a:rPr lang="en-US" dirty="0" err="1"/>
              <a:t>queensland</a:t>
            </a:r>
            <a:r>
              <a:rPr lang="en-US" dirty="0"/>
              <a:t>/great-barrier-reef-potato-cod-at-risk-from-own-friendliness-20141217-129bfv.html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98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www.brisbanetimes.com.au</a:t>
            </a:r>
            <a:r>
              <a:rPr lang="en-US" dirty="0"/>
              <a:t>/national/</a:t>
            </a:r>
            <a:r>
              <a:rPr lang="en-US" dirty="0" err="1"/>
              <a:t>queensland</a:t>
            </a:r>
            <a:r>
              <a:rPr lang="en-US" dirty="0"/>
              <a:t>/researchers-use-weather-to-predict-crown-of-thorns-starfish-on-barrier-reef-20151024-gkhp72.html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1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www.sciencefacts.net</a:t>
            </a:r>
            <a:r>
              <a:rPr lang="en-US" dirty="0"/>
              <a:t>/levels-of-ecological-</a:t>
            </a:r>
            <a:r>
              <a:rPr lang="en-US" dirty="0" err="1"/>
              <a:t>organization.html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3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www.csiro.au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/research/natural-environment/oceans/</a:t>
            </a:r>
            <a:r>
              <a:rPr lang="en-US" dirty="0" err="1"/>
              <a:t>CoTS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82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www.hunter-ed.com</a:t>
            </a:r>
            <a:r>
              <a:rPr lang="en-US" dirty="0"/>
              <a:t>/ethically-hunting-</a:t>
            </a:r>
            <a:r>
              <a:rPr lang="en-US" dirty="0" err="1"/>
              <a:t>arizona</a:t>
            </a:r>
            <a:r>
              <a:rPr lang="en-US" dirty="0"/>
              <a:t>/</a:t>
            </a:r>
            <a:r>
              <a:rPr lang="en-US" dirty="0" err="1"/>
              <a:t>studyGuide</a:t>
            </a:r>
            <a:r>
              <a:rPr lang="en-US" dirty="0"/>
              <a:t>/Carrying-Capacity-cont./203004_185633/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83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www.consciousbreathadventures.com</a:t>
            </a:r>
            <a:r>
              <a:rPr lang="en-US" dirty="0"/>
              <a:t>/blogs/what-do-humpback-whales-eat-part-5-krill/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4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www.newscientist.com</a:t>
            </a:r>
            <a:r>
              <a:rPr lang="en-US" dirty="0"/>
              <a:t>/article/mg23731650-100-drone-captures-humpback-whales-catching-krill-with-bubbles/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42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</a:t>
            </a:r>
            <a:r>
              <a:rPr lang="en-US"/>
              <a:t>: https://www.sunset.com/food-wine/restaurants/anchovy-wine-bar-san-francisco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19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www.ecomagazine.com</a:t>
            </a:r>
            <a:r>
              <a:rPr lang="en-US" dirty="0"/>
              <a:t>/news/fisheries-aquaculture/anchovies-in-the-bay-of-biscay-are-smaller-than-30-years-ago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11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56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https://old-</a:t>
            </a:r>
            <a:r>
              <a:rPr lang="en-US" dirty="0" err="1"/>
              <a:t>ib.bioninja.com.au</a:t>
            </a:r>
            <a:r>
              <a:rPr lang="en-US" dirty="0"/>
              <a:t>/standard-level/topic-4-ecology/41-species-communities-and/</a:t>
            </a:r>
            <a:r>
              <a:rPr lang="en-US" dirty="0" err="1"/>
              <a:t>niches.html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928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www.sciencelearn.org.nz</a:t>
            </a:r>
            <a:r>
              <a:rPr lang="en-US" dirty="0"/>
              <a:t>/images/4673-rocky-shore-zonation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7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www.biologicaldiversity.org</a:t>
            </a:r>
            <a:r>
              <a:rPr lang="en-US" dirty="0"/>
              <a:t>/species/invertebrates/</a:t>
            </a:r>
            <a:r>
              <a:rPr lang="en-US" dirty="0" err="1"/>
              <a:t>chambered_nautilus</a:t>
            </a:r>
            <a:r>
              <a:rPr lang="en-US" dirty="0"/>
              <a:t>/</a:t>
            </a:r>
          </a:p>
          <a:p>
            <a:r>
              <a:rPr lang="en-US" dirty="0"/>
              <a:t>Info: https://</a:t>
            </a:r>
            <a:r>
              <a:rPr lang="en-US" dirty="0" err="1"/>
              <a:t>journals.plos.org</a:t>
            </a:r>
            <a:r>
              <a:rPr lang="en-US" dirty="0"/>
              <a:t>/</a:t>
            </a:r>
            <a:r>
              <a:rPr lang="en-US" dirty="0" err="1"/>
              <a:t>plosone</a:t>
            </a:r>
            <a:r>
              <a:rPr lang="en-US" dirty="0"/>
              <a:t>/</a:t>
            </a:r>
            <a:r>
              <a:rPr lang="en-US" dirty="0" err="1"/>
              <a:t>article?id</a:t>
            </a:r>
            <a:r>
              <a:rPr lang="en-US" dirty="0"/>
              <a:t>=10.1371/journal.pone.0016311#:~:text=Dawn%20(0400%E2%80%930800%20hrs)%20was%20the%20period%20of%20deepest,%2C%2070%20and%2071%20(Fig.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87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www.diveplanit.com</a:t>
            </a:r>
            <a:r>
              <a:rPr lang="en-US" dirty="0"/>
              <a:t>/dive-destination/wolf-rock/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6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otlibrary.com</a:t>
            </a:r>
            <a:r>
              <a:rPr lang="en-US" dirty="0"/>
              <a:t>/wp-content/gallery/cleaner-shrimp/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80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www.britannica.com</a:t>
            </a:r>
            <a:r>
              <a:rPr lang="en-US" dirty="0"/>
              <a:t>/animal/remora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Info: https://</a:t>
            </a:r>
            <a:r>
              <a:rPr lang="en-US" dirty="0" err="1"/>
              <a:t>www.khanacademy.org</a:t>
            </a:r>
            <a:r>
              <a:rPr lang="en-US" dirty="0"/>
              <a:t>/science/ap-biology/ecology-ap/community-ecology/a/niches-competition#:~:text=The%20competitive%20exclusion%20principle%20tells,for%20precisely%20the%20same%20resources.</a:t>
            </a:r>
          </a:p>
          <a:p>
            <a:r>
              <a:rPr lang="en-US" dirty="0"/>
              <a:t>Slide: </a:t>
            </a:r>
            <a:r>
              <a:rPr lang="en-US" dirty="0" err="1"/>
              <a:t>krupp.wcc.Hawaii.edu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282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dirty="0"/>
              <a:t>Info: </a:t>
            </a:r>
            <a:r>
              <a:rPr lang="en-AU" b="1" i="0" dirty="0">
                <a:solidFill>
                  <a:schemeClr val="bg1"/>
                </a:solidFill>
                <a:effectLst/>
                <a:latin typeface="nimbus-sans"/>
              </a:rPr>
              <a:t>How Tiny Limpets Do the Heavy Lifting of Climate Resilience</a:t>
            </a:r>
          </a:p>
          <a:p>
            <a:r>
              <a:rPr lang="en-AU" dirty="0">
                <a:solidFill>
                  <a:schemeClr val="bg1"/>
                </a:solidFill>
              </a:rPr>
              <a:t>https://</a:t>
            </a:r>
            <a:r>
              <a:rPr lang="en-AU" dirty="0" err="1">
                <a:solidFill>
                  <a:schemeClr val="bg1"/>
                </a:solidFill>
              </a:rPr>
              <a:t>hakaimagazine.com</a:t>
            </a:r>
            <a:r>
              <a:rPr lang="en-AU" dirty="0">
                <a:solidFill>
                  <a:schemeClr val="bg1"/>
                </a:solidFill>
              </a:rPr>
              <a:t>/news/how-tiny-limpets-do-the-heavy-lifting-of-climate-resilience/</a:t>
            </a:r>
            <a:br>
              <a:rPr lang="en-AU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71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and info: https://</a:t>
            </a:r>
            <a:r>
              <a:rPr lang="en-US" dirty="0" err="1"/>
              <a:t>www.researchgate.net</a:t>
            </a:r>
            <a:r>
              <a:rPr lang="en-US" dirty="0"/>
              <a:t>/publication/327660237_The_Social-Ecological_Keystone_Concept_A_Quantifiable_Metaphor_for_Understanding_the_Structure_Function_and_Resilience_of_a_Biocultural_System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Social-Ecological Keystone Concept: A Quantifiable Metaphor for Understanding the Structure, Function, and Resilience of a Biocultural System. </a:t>
            </a:r>
            <a:r>
              <a:rPr lang="en-AU" b="0" i="0" dirty="0">
                <a:effectLst/>
                <a:latin typeface="var(--nova-font-family-sans-serif)"/>
              </a:rPr>
              <a:t>September 2018. Sustainability 10(9):3294 </a:t>
            </a:r>
            <a:r>
              <a:rPr lang="en-AU" b="0" i="0" dirty="0">
                <a:effectLst/>
                <a:latin typeface="Roboto" panose="02000000000000000000" pitchFamily="2" charset="0"/>
              </a:rPr>
              <a:t>DOI:</a:t>
            </a:r>
            <a:r>
              <a:rPr lang="en-AU" b="0" i="0" u="sng" dirty="0">
                <a:effectLst/>
                <a:latin typeface="inherit"/>
                <a:hlinkClick r:id="rId3"/>
              </a:rPr>
              <a:t>10.3390/su10093294</a:t>
            </a:r>
            <a:endParaRPr lang="en-AU" b="0" i="0" dirty="0"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1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7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www.esa.org</a:t>
            </a:r>
            <a:r>
              <a:rPr lang="en-US" dirty="0"/>
              <a:t>/blog/tag/keystone-species/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585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media.hhmi.org</a:t>
            </a:r>
            <a:r>
              <a:rPr lang="en-US" dirty="0"/>
              <a:t>/</a:t>
            </a:r>
            <a:r>
              <a:rPr lang="en-US" dirty="0" err="1"/>
              <a:t>biointeractive</a:t>
            </a:r>
            <a:r>
              <a:rPr lang="en-US" dirty="0"/>
              <a:t>/click/keystone/sea-</a:t>
            </a:r>
            <a:r>
              <a:rPr lang="en-US" dirty="0" err="1"/>
              <a:t>otter.html</a:t>
            </a:r>
            <a:endParaRPr lang="en-US" dirty="0"/>
          </a:p>
          <a:p>
            <a:r>
              <a:rPr lang="en-US" dirty="0"/>
              <a:t>Info: https://</a:t>
            </a:r>
            <a:r>
              <a:rPr lang="en-US" dirty="0" err="1"/>
              <a:t>www.nps.gov</a:t>
            </a:r>
            <a:r>
              <a:rPr lang="en-US" dirty="0"/>
              <a:t>/</a:t>
            </a:r>
            <a:r>
              <a:rPr lang="en-US" dirty="0" err="1"/>
              <a:t>glba</a:t>
            </a:r>
            <a:r>
              <a:rPr lang="en-US" dirty="0"/>
              <a:t>/blogs/a-keystone-species-the-sea-otter-colonizes-glacier-</a:t>
            </a:r>
            <a:r>
              <a:rPr lang="en-US" dirty="0" err="1"/>
              <a:t>bay.htm</a:t>
            </a:r>
            <a:r>
              <a:rPr lang="en-US" dirty="0"/>
              <a:t>#:~:text=Sea%20otters%20are%20a%20%22keystone,the%20presence%20of%20sea%20otters.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6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Info: https://</a:t>
            </a:r>
            <a:r>
              <a:rPr lang="en-US" dirty="0" err="1"/>
              <a:t>www.sciencedirect.com</a:t>
            </a:r>
            <a:r>
              <a:rPr lang="en-US" dirty="0"/>
              <a:t>/science/article/abs/</a:t>
            </a:r>
            <a:r>
              <a:rPr lang="en-US" dirty="0" err="1"/>
              <a:t>pii</a:t>
            </a:r>
            <a:r>
              <a:rPr lang="en-US" dirty="0"/>
              <a:t>/S0022098119304253#:~:text=Fiddler%20crabs%20are%20a%20key,al.%2C%201994%3B%20Reinsel%2C   </a:t>
            </a:r>
            <a:r>
              <a:rPr lang="en-AU" b="1" i="0" dirty="0">
                <a:solidFill>
                  <a:srgbClr val="1F1F1F"/>
                </a:solidFill>
                <a:effectLst/>
                <a:latin typeface="ElsevierGulliver"/>
              </a:rPr>
              <a:t>Battle of the borders: Is a range-extending fiddler crab affecting the spatial niche of a congener species?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Image: https://</a:t>
            </a:r>
            <a:r>
              <a:rPr lang="en-AU" b="0" i="0" dirty="0" err="1">
                <a:solidFill>
                  <a:srgbClr val="1F1F1F"/>
                </a:solidFill>
                <a:effectLst/>
                <a:latin typeface="ElsevierGulliver"/>
              </a:rPr>
              <a:t>www.thesprucepets.com</a:t>
            </a:r>
            <a:r>
              <a:rPr lang="en-AU" b="0" i="0" dirty="0">
                <a:solidFill>
                  <a:srgbClr val="1F1F1F"/>
                </a:solidFill>
                <a:effectLst/>
                <a:latin typeface="ElsevierGulliver"/>
              </a:rPr>
              <a:t>/fiddler-crabs-1237222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60AA-0504-9D43-9C67-9C112159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745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www.nrdc.org</a:t>
            </a:r>
            <a:r>
              <a:rPr lang="en-US" dirty="0"/>
              <a:t>/resources/beavers-natures-wetland-ecosystem-engineers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980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www.nature.org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-us/magazine/magazine-articles/kelp-forest/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14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i&amp;url</a:t>
            </a:r>
            <a:r>
              <a:rPr lang="en-US" dirty="0"/>
              <a:t>=https%3A%2F%2Fm.youtube.com%2Fwatch%3Fv%3DKsWuJtQpgsw&amp;psig=AOvVaw2-S_qMth1NF26q-BpnrlQr&amp;ust=1710075317357000&amp;source=</a:t>
            </a:r>
            <a:r>
              <a:rPr lang="en-US" dirty="0" err="1"/>
              <a:t>images&amp;cd</a:t>
            </a:r>
            <a:r>
              <a:rPr lang="en-US" dirty="0"/>
              <a:t>=</a:t>
            </a:r>
            <a:r>
              <a:rPr lang="en-US" dirty="0" err="1"/>
              <a:t>vfe&amp;opi</a:t>
            </a:r>
            <a:r>
              <a:rPr lang="en-US" dirty="0"/>
              <a:t>=89978449&amp;ved=0CBMQjhxqFwoTCMjqk5Gd54QDFQAAAAAdAAAAABAD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626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www.antarctica.gov.au</a:t>
            </a:r>
            <a:r>
              <a:rPr lang="en-US" dirty="0"/>
              <a:t>/about-antarctica/animals/krill/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81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www.boredpanda.com</a:t>
            </a:r>
            <a:r>
              <a:rPr lang="en-US" dirty="0"/>
              <a:t>/cute-baby-sea-otters/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A60AA-0504-9D43-9C67-9C1121590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54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www.theocean.com.au</a:t>
            </a:r>
            <a:r>
              <a:rPr lang="en-US" dirty="0"/>
              <a:t>/giant-cuttlefish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96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octonation.com</a:t>
            </a:r>
            <a:r>
              <a:rPr lang="en-US" dirty="0"/>
              <a:t>/how-do-octopus-give-birth/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42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www.nationalgeographic.com</a:t>
            </a:r>
            <a:r>
              <a:rPr lang="en-US" dirty="0"/>
              <a:t>/photo-of-the-day/photo/octopus-eggs-macro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61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www.craiyon.com</a:t>
            </a:r>
            <a:r>
              <a:rPr lang="en-US" dirty="0"/>
              <a:t>/image/yPdFvzaHQbascDlcKuZ5pQ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82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www.wusf.org</a:t>
            </a:r>
            <a:r>
              <a:rPr lang="en-US" dirty="0"/>
              <a:t>/environment/2019-05-01/its-sea-turtle-nesting-season-for-</a:t>
            </a:r>
            <a:r>
              <a:rPr lang="en-US" dirty="0" err="1"/>
              <a:t>floridas</a:t>
            </a:r>
            <a:r>
              <a:rPr lang="en-US" dirty="0"/>
              <a:t>-gulf-coast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2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0 Pics Of The Most Adorable Sea Otter Babies | Bored Panda">
            <a:extLst>
              <a:ext uri="{FF2B5EF4-FFF2-40B4-BE49-F238E27FC236}">
                <a16:creationId xmlns:a16="http://schemas.microsoft.com/office/drawing/2014/main" id="{A95C8F6F-A75F-2177-570E-9265F4535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8"/>
          <a:stretch/>
        </p:blipFill>
        <p:spPr bwMode="auto">
          <a:xfrm>
            <a:off x="4506686" y="0"/>
            <a:ext cx="7685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486A3A-9FAC-25EF-F20B-663763FF971D}"/>
              </a:ext>
            </a:extLst>
          </p:cNvPr>
          <p:cNvSpPr txBox="1"/>
          <p:nvPr/>
        </p:nvSpPr>
        <p:spPr>
          <a:xfrm>
            <a:off x="461452" y="179249"/>
            <a:ext cx="3881948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the concept of population dynamics using the terms population size, density, abundance, distribution (i.e. clumped, uniform, random), carrying capacity, niche, K-strategists and r-strategists, keystone species.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lang="en-US" sz="2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400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‘14.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Population Dynamics’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4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708365-9B5D-D826-2463-1F88A6BB697F}"/>
              </a:ext>
            </a:extLst>
          </p:cNvPr>
          <p:cNvSpPr txBox="1"/>
          <p:nvPr/>
        </p:nvSpPr>
        <p:spPr>
          <a:xfrm>
            <a:off x="7526730" y="702468"/>
            <a:ext cx="4419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Population dynamics compares the number of species </a:t>
            </a:r>
            <a:r>
              <a:rPr lang="en-AU" sz="4000" dirty="0"/>
              <a:t>entering</a:t>
            </a:r>
            <a:r>
              <a:rPr lang="en-AU" sz="3200" dirty="0"/>
              <a:t> a population </a:t>
            </a:r>
          </a:p>
          <a:p>
            <a:pPr algn="ctr"/>
            <a:r>
              <a:rPr lang="en-AU" sz="2800" dirty="0"/>
              <a:t>(birth rate and immigration) </a:t>
            </a:r>
            <a:r>
              <a:rPr lang="en-AU" sz="3200" dirty="0"/>
              <a:t>with the number of species </a:t>
            </a:r>
            <a:r>
              <a:rPr lang="en-AU" sz="4000" dirty="0"/>
              <a:t>leaving </a:t>
            </a:r>
            <a:r>
              <a:rPr lang="en-AU" sz="3200" dirty="0"/>
              <a:t>a population </a:t>
            </a:r>
          </a:p>
          <a:p>
            <a:pPr algn="ctr"/>
            <a:r>
              <a:rPr lang="en-AU" sz="2800" dirty="0"/>
              <a:t>(death rate and emigration) </a:t>
            </a:r>
            <a:r>
              <a:rPr lang="en-AU" sz="3200" dirty="0"/>
              <a:t>over time. </a:t>
            </a:r>
          </a:p>
          <a:p>
            <a:pPr algn="ctr"/>
            <a:endParaRPr lang="en-AU" sz="3200" dirty="0"/>
          </a:p>
        </p:txBody>
      </p:sp>
      <p:pic>
        <p:nvPicPr>
          <p:cNvPr id="9218" name="Picture 2" descr="Octopus Eggs Image | National Geographic Your Shot Photo of the Day">
            <a:extLst>
              <a:ext uri="{FF2B5EF4-FFF2-40B4-BE49-F238E27FC236}">
                <a16:creationId xmlns:a16="http://schemas.microsoft.com/office/drawing/2014/main" id="{BACA1075-5ED4-1A70-901F-6BF5F8C32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2" r="6339"/>
          <a:stretch/>
        </p:blipFill>
        <p:spPr bwMode="auto">
          <a:xfrm>
            <a:off x="0" y="0"/>
            <a:ext cx="7526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145B4-1618-2D82-C3CE-376AFB2679EB}"/>
              </a:ext>
            </a:extLst>
          </p:cNvPr>
          <p:cNvSpPr txBox="1"/>
          <p:nvPr/>
        </p:nvSpPr>
        <p:spPr>
          <a:xfrm>
            <a:off x="273379" y="6457890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Baby octopus</a:t>
            </a:r>
          </a:p>
        </p:txBody>
      </p:sp>
    </p:spTree>
    <p:extLst>
      <p:ext uri="{BB962C8B-B14F-4D97-AF65-F5344CB8AC3E}">
        <p14:creationId xmlns:p14="http://schemas.microsoft.com/office/powerpoint/2010/main" val="53966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te tiny pink baby octopus on Craiyon">
            <a:extLst>
              <a:ext uri="{FF2B5EF4-FFF2-40B4-BE49-F238E27FC236}">
                <a16:creationId xmlns:a16="http://schemas.microsoft.com/office/drawing/2014/main" id="{582D952C-05CE-730B-5CA7-3F2CD877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5B6FD-6194-8785-D6D0-63E5A41BA304}"/>
              </a:ext>
            </a:extLst>
          </p:cNvPr>
          <p:cNvSpPr txBox="1"/>
          <p:nvPr/>
        </p:nvSpPr>
        <p:spPr>
          <a:xfrm>
            <a:off x="8507185" y="2582614"/>
            <a:ext cx="330851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Births </a:t>
            </a:r>
            <a:r>
              <a:rPr lang="en-AU" sz="4000" b="1" dirty="0">
                <a:solidFill>
                  <a:schemeClr val="bg1"/>
                </a:solidFill>
              </a:rPr>
              <a:t>add</a:t>
            </a:r>
            <a:r>
              <a:rPr lang="en-AU" sz="3200" dirty="0">
                <a:solidFill>
                  <a:schemeClr val="bg1"/>
                </a:solidFill>
              </a:rPr>
              <a:t> to the population</a:t>
            </a:r>
          </a:p>
          <a:p>
            <a:pPr algn="ctr"/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274524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t's Sea Turtle Nesting Season For Florida's Gulf Coast | WUSF">
            <a:extLst>
              <a:ext uri="{FF2B5EF4-FFF2-40B4-BE49-F238E27FC236}">
                <a16:creationId xmlns:a16="http://schemas.microsoft.com/office/drawing/2014/main" id="{E7C17D1D-3EA1-960C-12B6-D4583C944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r="3331"/>
          <a:stretch/>
        </p:blipFill>
        <p:spPr bwMode="auto">
          <a:xfrm>
            <a:off x="-1" y="-4156"/>
            <a:ext cx="12192001" cy="68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60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cking endangered sea turtles with hardware the size of a pound coin |  University of Oxford">
            <a:extLst>
              <a:ext uri="{FF2B5EF4-FFF2-40B4-BE49-F238E27FC236}">
                <a16:creationId xmlns:a16="http://schemas.microsoft.com/office/drawing/2014/main" id="{8B9AEDF2-6705-B73D-C2F0-9E58ED687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r="7397"/>
          <a:stretch/>
        </p:blipFill>
        <p:spPr bwMode="auto">
          <a:xfrm>
            <a:off x="0" y="0"/>
            <a:ext cx="12192000" cy="686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tellite tracking provides clues about South | EurekAlert!">
            <a:extLst>
              <a:ext uri="{FF2B5EF4-FFF2-40B4-BE49-F238E27FC236}">
                <a16:creationId xmlns:a16="http://schemas.microsoft.com/office/drawing/2014/main" id="{80117700-78AB-EEE6-845D-8E5AB78A6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546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ral spawning breeds a new generation for our Reef - Great Barrier Reef  Foundation">
            <a:extLst>
              <a:ext uri="{FF2B5EF4-FFF2-40B4-BE49-F238E27FC236}">
                <a16:creationId xmlns:a16="http://schemas.microsoft.com/office/drawing/2014/main" id="{9B390FE9-DF2A-9DFF-11C9-7A94971EE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951EA1-FB31-20B9-3762-3132BA69AC70}"/>
              </a:ext>
            </a:extLst>
          </p:cNvPr>
          <p:cNvSpPr txBox="1"/>
          <p:nvPr/>
        </p:nvSpPr>
        <p:spPr>
          <a:xfrm>
            <a:off x="8474528" y="1736229"/>
            <a:ext cx="330851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Immigrants </a:t>
            </a:r>
            <a:r>
              <a:rPr lang="en-AU" sz="4000" b="1" dirty="0">
                <a:solidFill>
                  <a:schemeClr val="bg1"/>
                </a:solidFill>
              </a:rPr>
              <a:t>add</a:t>
            </a:r>
            <a:r>
              <a:rPr lang="en-AU" sz="3200" dirty="0">
                <a:solidFill>
                  <a:schemeClr val="bg1"/>
                </a:solidFill>
              </a:rPr>
              <a:t> to the population</a:t>
            </a:r>
          </a:p>
          <a:p>
            <a:pPr algn="ctr"/>
            <a:endParaRPr lang="en-A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9A969-DF68-85BF-FE3B-38277BDC4915}"/>
              </a:ext>
            </a:extLst>
          </p:cNvPr>
          <p:cNvSpPr txBox="1"/>
          <p:nvPr/>
        </p:nvSpPr>
        <p:spPr>
          <a:xfrm>
            <a:off x="322489" y="125870"/>
            <a:ext cx="6164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200" i="0" cap="all" dirty="0">
                <a:solidFill>
                  <a:schemeClr val="bg1"/>
                </a:solidFill>
                <a:effectLst/>
              </a:rPr>
              <a:t>FREE-SWIMMING LARVAE SETTLES ON A SUITABLE ROCK SURFACE. CREDIT: PETER HARRISON.</a:t>
            </a:r>
          </a:p>
        </p:txBody>
      </p:sp>
    </p:spTree>
    <p:extLst>
      <p:ext uri="{BB962C8B-B14F-4D97-AF65-F5344CB8AC3E}">
        <p14:creationId xmlns:p14="http://schemas.microsoft.com/office/powerpoint/2010/main" val="403033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Yuk Kita Kenalan dengan Plankton Si Pahlawan Bumi | LautSehat.ID">
            <a:extLst>
              <a:ext uri="{FF2B5EF4-FFF2-40B4-BE49-F238E27FC236}">
                <a16:creationId xmlns:a16="http://schemas.microsoft.com/office/drawing/2014/main" id="{596D51B4-28F0-74D9-0AFC-4B7B9DA6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7150"/>
            <a:ext cx="101600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27E17-23DB-05FC-1BB7-AFA6B7F1A594}"/>
              </a:ext>
            </a:extLst>
          </p:cNvPr>
          <p:cNvSpPr txBox="1"/>
          <p:nvPr/>
        </p:nvSpPr>
        <p:spPr>
          <a:xfrm>
            <a:off x="322489" y="6421121"/>
            <a:ext cx="61640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1200" i="0" cap="all" dirty="0">
                <a:solidFill>
                  <a:schemeClr val="bg1"/>
                </a:solidFill>
                <a:effectLst/>
              </a:rPr>
              <a:t>Plankton</a:t>
            </a:r>
          </a:p>
        </p:txBody>
      </p:sp>
    </p:spTree>
    <p:extLst>
      <p:ext uri="{BB962C8B-B14F-4D97-AF65-F5344CB8AC3E}">
        <p14:creationId xmlns:p14="http://schemas.microsoft.com/office/powerpoint/2010/main" val="190606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eached whale to be buried at Seven Mile Beach, Lennox Head - ABC News">
            <a:extLst>
              <a:ext uri="{FF2B5EF4-FFF2-40B4-BE49-F238E27FC236}">
                <a16:creationId xmlns:a16="http://schemas.microsoft.com/office/drawing/2014/main" id="{6E7175E3-7F6D-4C46-D6DD-FF91BF943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12F48-2528-2C60-D252-C925C3A94EFF}"/>
              </a:ext>
            </a:extLst>
          </p:cNvPr>
          <p:cNvSpPr txBox="1"/>
          <p:nvPr/>
        </p:nvSpPr>
        <p:spPr>
          <a:xfrm>
            <a:off x="473528" y="4558371"/>
            <a:ext cx="330851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Deaths </a:t>
            </a:r>
            <a:r>
              <a:rPr lang="en-AU" sz="4000" b="1" dirty="0">
                <a:solidFill>
                  <a:schemeClr val="bg1"/>
                </a:solidFill>
              </a:rPr>
              <a:t>subtract </a:t>
            </a:r>
            <a:r>
              <a:rPr lang="en-AU" sz="3200" dirty="0">
                <a:solidFill>
                  <a:schemeClr val="bg1"/>
                </a:solidFill>
              </a:rPr>
              <a:t>from the population</a:t>
            </a:r>
          </a:p>
          <a:p>
            <a:pPr algn="ctr"/>
            <a:endParaRPr lang="en-AU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AA181D-FDB0-A8D2-41C9-8A79D4F31F99}"/>
              </a:ext>
            </a:extLst>
          </p:cNvPr>
          <p:cNvSpPr txBox="1"/>
          <p:nvPr/>
        </p:nvSpPr>
        <p:spPr>
          <a:xfrm>
            <a:off x="7213148" y="6435808"/>
            <a:ext cx="69437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0" dirty="0">
                <a:solidFill>
                  <a:schemeClr val="bg1"/>
                </a:solidFill>
                <a:effectLst/>
                <a:latin typeface="abcsans"/>
              </a:rPr>
              <a:t>a beached whale at Lennox Head </a:t>
            </a:r>
            <a:r>
              <a:rPr lang="en-AU" sz="1400" b="0" i="1" dirty="0">
                <a:solidFill>
                  <a:schemeClr val="bg1"/>
                </a:solidFill>
                <a:effectLst/>
                <a:latin typeface="abcsans"/>
              </a:rPr>
              <a:t>(</a:t>
            </a:r>
            <a:r>
              <a:rPr lang="en-AU" sz="1400" b="0" i="1" dirty="0">
                <a:solidFill>
                  <a:schemeClr val="bg1"/>
                </a:solidFill>
                <a:effectLst/>
                <a:latin typeface="var(--typography-font-family,var(--dls-font-stack-sans))"/>
              </a:rPr>
              <a:t>ABC North Coast: Hannah Ross</a:t>
            </a:r>
            <a:r>
              <a:rPr lang="en-AU" sz="1400" b="0" i="1" dirty="0">
                <a:solidFill>
                  <a:schemeClr val="bg1"/>
                </a:solidFill>
                <a:effectLst/>
                <a:latin typeface="abcsans"/>
              </a:rPr>
              <a:t>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66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ne Great Shot: When Dinner Will Not Go Gently | Hakai Magazine">
            <a:extLst>
              <a:ext uri="{FF2B5EF4-FFF2-40B4-BE49-F238E27FC236}">
                <a16:creationId xmlns:a16="http://schemas.microsoft.com/office/drawing/2014/main" id="{141136A6-B897-BCD0-FC8F-0D5C241E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urtle fights off shark during ocean battle in WA | Video | Daily Telegraph">
            <a:extLst>
              <a:ext uri="{FF2B5EF4-FFF2-40B4-BE49-F238E27FC236}">
                <a16:creationId xmlns:a16="http://schemas.microsoft.com/office/drawing/2014/main" id="{7FB23B86-890A-661D-2A4D-77B92094F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C6AFC-D54A-FFA8-EE3F-B916E4098697}"/>
              </a:ext>
            </a:extLst>
          </p:cNvPr>
          <p:cNvSpPr txBox="1"/>
          <p:nvPr/>
        </p:nvSpPr>
        <p:spPr>
          <a:xfrm>
            <a:off x="134834" y="6360908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Loggerhead vs Tiger Shark, W.A. </a:t>
            </a:r>
          </a:p>
        </p:txBody>
      </p:sp>
    </p:spTree>
    <p:extLst>
      <p:ext uri="{BB962C8B-B14F-4D97-AF65-F5344CB8AC3E}">
        <p14:creationId xmlns:p14="http://schemas.microsoft.com/office/powerpoint/2010/main" val="3964115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C1EA86-B747-5AF7-B187-8AD8212BD647}"/>
              </a:ext>
            </a:extLst>
          </p:cNvPr>
          <p:cNvSpPr txBox="1"/>
          <p:nvPr/>
        </p:nvSpPr>
        <p:spPr>
          <a:xfrm>
            <a:off x="9637402" y="2336393"/>
            <a:ext cx="25545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Emigrants </a:t>
            </a:r>
            <a:r>
              <a:rPr lang="en-AU" sz="4000" b="1" dirty="0"/>
              <a:t>subtract </a:t>
            </a:r>
            <a:r>
              <a:rPr lang="en-AU" sz="3200" dirty="0"/>
              <a:t>from the population</a:t>
            </a:r>
          </a:p>
          <a:p>
            <a:pPr algn="ctr"/>
            <a:endParaRPr lang="en-AU" sz="3200" dirty="0"/>
          </a:p>
        </p:txBody>
      </p:sp>
      <p:pic>
        <p:nvPicPr>
          <p:cNvPr id="16390" name="Picture 6" descr="Yellowtail Kingfish, Seriola lalandi Valenciennes in Cuvier &amp; Valenciennes,  1833 - The Australian Museum">
            <a:extLst>
              <a:ext uri="{FF2B5EF4-FFF2-40B4-BE49-F238E27FC236}">
                <a16:creationId xmlns:a16="http://schemas.microsoft.com/office/drawing/2014/main" id="{542C245F-2F9D-63B0-650A-AE6965045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" r="5359"/>
          <a:stretch/>
        </p:blipFill>
        <p:spPr bwMode="auto">
          <a:xfrm>
            <a:off x="0" y="0"/>
            <a:ext cx="96374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150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F6B61-5631-8A17-3628-5654EF212CC9}"/>
              </a:ext>
            </a:extLst>
          </p:cNvPr>
          <p:cNvSpPr txBox="1"/>
          <p:nvPr/>
        </p:nvSpPr>
        <p:spPr>
          <a:xfrm>
            <a:off x="960333" y="1729954"/>
            <a:ext cx="450820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A </a:t>
            </a:r>
            <a:r>
              <a:rPr lang="en-AU" sz="4000" dirty="0"/>
              <a:t>population</a:t>
            </a:r>
            <a:r>
              <a:rPr lang="en-AU" sz="3200" dirty="0"/>
              <a:t> is </a:t>
            </a:r>
          </a:p>
          <a:p>
            <a:pPr algn="ctr"/>
            <a:r>
              <a:rPr lang="en-AU" sz="3200" dirty="0"/>
              <a:t>a group of organisms of the </a:t>
            </a:r>
            <a:r>
              <a:rPr lang="en-AU" sz="4000" dirty="0"/>
              <a:t>same species </a:t>
            </a:r>
            <a:r>
              <a:rPr lang="en-AU" sz="3200" dirty="0"/>
              <a:t>in the </a:t>
            </a:r>
            <a:r>
              <a:rPr lang="en-AU" sz="4000" dirty="0"/>
              <a:t>same space </a:t>
            </a:r>
            <a:r>
              <a:rPr lang="en-AU" sz="3200" dirty="0"/>
              <a:t>at </a:t>
            </a:r>
          </a:p>
          <a:p>
            <a:pPr algn="ctr"/>
            <a:r>
              <a:rPr lang="en-AU" sz="3200" dirty="0"/>
              <a:t>the </a:t>
            </a:r>
            <a:r>
              <a:rPr lang="en-AU" sz="4000" dirty="0"/>
              <a:t>same time</a:t>
            </a:r>
            <a:endParaRPr lang="en-AU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175A38-B275-78E5-DB0F-0ECEC1C695C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Levels of Ecological Organization">
            <a:extLst>
              <a:ext uri="{FF2B5EF4-FFF2-40B4-BE49-F238E27FC236}">
                <a16:creationId xmlns:a16="http://schemas.microsoft.com/office/drawing/2014/main" id="{F653B718-FC14-D9E4-76D4-03AA51BF0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54" y="360218"/>
            <a:ext cx="5256710" cy="61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AA4D272B-F7F5-FC3B-FD15-E10B6937968D}"/>
              </a:ext>
            </a:extLst>
          </p:cNvPr>
          <p:cNvSpPr/>
          <p:nvPr/>
        </p:nvSpPr>
        <p:spPr>
          <a:xfrm>
            <a:off x="5468538" y="1549845"/>
            <a:ext cx="2290007" cy="10409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9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ingfish Gold Coast - Gold Coast Fishing Charters">
            <a:extLst>
              <a:ext uri="{FF2B5EF4-FFF2-40B4-BE49-F238E27FC236}">
                <a16:creationId xmlns:a16="http://schemas.microsoft.com/office/drawing/2014/main" id="{09692854-31AF-3B7D-6F08-82580B73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D6F65D-6EA0-02F0-7CBD-91D4CCB4090C}"/>
              </a:ext>
            </a:extLst>
          </p:cNvPr>
          <p:cNvSpPr txBox="1"/>
          <p:nvPr/>
        </p:nvSpPr>
        <p:spPr>
          <a:xfrm>
            <a:off x="2830967" y="5820370"/>
            <a:ext cx="91426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solidFill>
                  <a:schemeClr val="bg1"/>
                </a:solidFill>
                <a:effectLst/>
              </a:rPr>
              <a:t>International research publishe</a:t>
            </a:r>
            <a:r>
              <a:rPr lang="en-AU" dirty="0">
                <a:solidFill>
                  <a:schemeClr val="bg1"/>
                </a:solidFill>
              </a:rPr>
              <a:t>d in 2013 </a:t>
            </a:r>
            <a:r>
              <a:rPr lang="en-AU" b="0" i="0" dirty="0">
                <a:solidFill>
                  <a:schemeClr val="bg1"/>
                </a:solidFill>
                <a:effectLst/>
              </a:rPr>
              <a:t>found that fish species were being pushed towards the poles at a rate of 7kms every year as they chase the climates they can survive in. </a:t>
            </a:r>
          </a:p>
          <a:p>
            <a:pPr algn="r"/>
            <a:r>
              <a:rPr lang="en-AU" dirty="0">
                <a:solidFill>
                  <a:schemeClr val="bg1"/>
                </a:solidFill>
              </a:rPr>
              <a:t>E.g. Yellowtail kingfish are moving from SA to Tas.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15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ne Great Shot: When Dinner Will Not Go Gently | Hakai Magazine">
            <a:extLst>
              <a:ext uri="{FF2B5EF4-FFF2-40B4-BE49-F238E27FC236}">
                <a16:creationId xmlns:a16="http://schemas.microsoft.com/office/drawing/2014/main" id="{141136A6-B897-BCD0-FC8F-0D5C241E1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Sea turtles' Great Barrier Reef mating marathon the ultimate in dangerous  liaisons - ABC News">
            <a:extLst>
              <a:ext uri="{FF2B5EF4-FFF2-40B4-BE49-F238E27FC236}">
                <a16:creationId xmlns:a16="http://schemas.microsoft.com/office/drawing/2014/main" id="{96B3DE4F-72AE-A539-9455-8E9724CF2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r="24123"/>
          <a:stretch/>
        </p:blipFill>
        <p:spPr bwMode="auto">
          <a:xfrm>
            <a:off x="4862945" y="0"/>
            <a:ext cx="7329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158C6-5B00-6BBC-3847-2610771B6D07}"/>
              </a:ext>
            </a:extLst>
          </p:cNvPr>
          <p:cNvSpPr txBox="1"/>
          <p:nvPr/>
        </p:nvSpPr>
        <p:spPr>
          <a:xfrm>
            <a:off x="191841" y="112507"/>
            <a:ext cx="65153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If the number leaving </a:t>
            </a:r>
            <a:r>
              <a:rPr lang="en-US" sz="3600" dirty="0">
                <a:solidFill>
                  <a:schemeClr val="bg1"/>
                </a:solidFill>
              </a:rPr>
              <a:t>equals</a:t>
            </a:r>
            <a:r>
              <a:rPr lang="en-US" sz="2800" dirty="0">
                <a:solidFill>
                  <a:schemeClr val="bg1"/>
                </a:solidFill>
              </a:rPr>
              <a:t> the number arriving, the population</a:t>
            </a:r>
            <a:r>
              <a:rPr lang="en-US" sz="3600" dirty="0">
                <a:solidFill>
                  <a:schemeClr val="bg1"/>
                </a:solidFill>
              </a:rPr>
              <a:t> size </a:t>
            </a:r>
            <a:r>
              <a:rPr lang="en-US" sz="2800" dirty="0">
                <a:solidFill>
                  <a:schemeClr val="bg1"/>
                </a:solidFill>
              </a:rPr>
              <a:t>remains the same.</a:t>
            </a:r>
          </a:p>
        </p:txBody>
      </p:sp>
    </p:spTree>
    <p:extLst>
      <p:ext uri="{BB962C8B-B14F-4D97-AF65-F5344CB8AC3E}">
        <p14:creationId xmlns:p14="http://schemas.microsoft.com/office/powerpoint/2010/main" val="3469533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BADCB7-66A4-9731-9008-77CCF4C62BF6}"/>
              </a:ext>
            </a:extLst>
          </p:cNvPr>
          <p:cNvSpPr txBox="1"/>
          <p:nvPr/>
        </p:nvSpPr>
        <p:spPr>
          <a:xfrm>
            <a:off x="616528" y="369715"/>
            <a:ext cx="109589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If heaps of them leave….but very few arrive to take their place</a:t>
            </a:r>
          </a:p>
        </p:txBody>
      </p:sp>
      <p:pic>
        <p:nvPicPr>
          <p:cNvPr id="31746" name="Picture 2" descr="2 Liveaboards in Cod Hole, Australia - LiveAboard.com">
            <a:extLst>
              <a:ext uri="{FF2B5EF4-FFF2-40B4-BE49-F238E27FC236}">
                <a16:creationId xmlns:a16="http://schemas.microsoft.com/office/drawing/2014/main" id="{7CD90A72-CB83-0E07-1351-0D377F5D2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12192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2DA95D-EDF0-F725-5674-A2337C8EA4FA}"/>
              </a:ext>
            </a:extLst>
          </p:cNvPr>
          <p:cNvSpPr txBox="1"/>
          <p:nvPr/>
        </p:nvSpPr>
        <p:spPr>
          <a:xfrm>
            <a:off x="176397" y="1885890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Potato Cod at </a:t>
            </a:r>
            <a:r>
              <a:rPr lang="en-US" sz="2000" i="1" dirty="0">
                <a:solidFill>
                  <a:schemeClr val="bg1"/>
                </a:solidFill>
              </a:rPr>
              <a:t>Cod Hole </a:t>
            </a:r>
            <a:r>
              <a:rPr lang="en-US" sz="2000" dirty="0">
                <a:solidFill>
                  <a:schemeClr val="bg1"/>
                </a:solidFill>
              </a:rPr>
              <a:t>- a famous dive site near Lizard Island.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99CE88-AACA-B8F8-B476-BC0A19B1DC2A}"/>
              </a:ext>
            </a:extLst>
          </p:cNvPr>
          <p:cNvSpPr txBox="1"/>
          <p:nvPr/>
        </p:nvSpPr>
        <p:spPr>
          <a:xfrm>
            <a:off x="6600629" y="1000825"/>
            <a:ext cx="5959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population shrinks in size.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50469-CD25-0AB2-6B23-7A3C31AF5806}"/>
              </a:ext>
            </a:extLst>
          </p:cNvPr>
          <p:cNvSpPr txBox="1"/>
          <p:nvPr/>
        </p:nvSpPr>
        <p:spPr>
          <a:xfrm>
            <a:off x="176397" y="2186012"/>
            <a:ext cx="3702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There used to be hundreds here.  Now there’s only 4 left.</a:t>
            </a:r>
          </a:p>
        </p:txBody>
      </p:sp>
    </p:spTree>
    <p:extLst>
      <p:ext uri="{BB962C8B-B14F-4D97-AF65-F5344CB8AC3E}">
        <p14:creationId xmlns:p14="http://schemas.microsoft.com/office/powerpoint/2010/main" val="562960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BADCB7-66A4-9731-9008-77CCF4C62BF6}"/>
              </a:ext>
            </a:extLst>
          </p:cNvPr>
          <p:cNvSpPr txBox="1"/>
          <p:nvPr/>
        </p:nvSpPr>
        <p:spPr>
          <a:xfrm>
            <a:off x="886692" y="361889"/>
            <a:ext cx="10958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If hardly any leave….but </a:t>
            </a:r>
            <a:r>
              <a:rPr lang="en-US" sz="3600" dirty="0"/>
              <a:t>more and more </a:t>
            </a:r>
            <a:r>
              <a:rPr lang="en-US" sz="2800" dirty="0"/>
              <a:t>keep arriving</a:t>
            </a:r>
          </a:p>
        </p:txBody>
      </p:sp>
      <p:pic>
        <p:nvPicPr>
          <p:cNvPr id="17410" name="Picture 2" descr="Researchers use weather to predict crown of thorns starfish on Barrier Reef">
            <a:extLst>
              <a:ext uri="{FF2B5EF4-FFF2-40B4-BE49-F238E27FC236}">
                <a16:creationId xmlns:a16="http://schemas.microsoft.com/office/drawing/2014/main" id="{3F2F81F1-0FB4-2539-255B-63DAD0FF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10714"/>
          <a:stretch/>
        </p:blipFill>
        <p:spPr bwMode="auto">
          <a:xfrm>
            <a:off x="0" y="2073730"/>
            <a:ext cx="12192000" cy="47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DECB3-3306-97AA-3DE7-16EB70930BF8}"/>
              </a:ext>
            </a:extLst>
          </p:cNvPr>
          <p:cNvSpPr txBox="1"/>
          <p:nvPr/>
        </p:nvSpPr>
        <p:spPr>
          <a:xfrm>
            <a:off x="134834" y="6360908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Crown-of-thorns outbreak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14555-2F38-CDF3-9403-DECBCC9EC422}"/>
              </a:ext>
            </a:extLst>
          </p:cNvPr>
          <p:cNvSpPr txBox="1"/>
          <p:nvPr/>
        </p:nvSpPr>
        <p:spPr>
          <a:xfrm>
            <a:off x="6232422" y="1252444"/>
            <a:ext cx="5959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population grows bigger in size.</a:t>
            </a:r>
          </a:p>
        </p:txBody>
      </p:sp>
    </p:spTree>
    <p:extLst>
      <p:ext uri="{BB962C8B-B14F-4D97-AF65-F5344CB8AC3E}">
        <p14:creationId xmlns:p14="http://schemas.microsoft.com/office/powerpoint/2010/main" val="248874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naging Crown-of-thorns starfish on the Great Barrier Reef - CSIRO">
            <a:extLst>
              <a:ext uri="{FF2B5EF4-FFF2-40B4-BE49-F238E27FC236}">
                <a16:creationId xmlns:a16="http://schemas.microsoft.com/office/drawing/2014/main" id="{5CFA4910-FB02-12D6-703B-0A6F7ED9F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b="4503"/>
          <a:stretch/>
        </p:blipFill>
        <p:spPr bwMode="auto">
          <a:xfrm>
            <a:off x="16041" y="0"/>
            <a:ext cx="12159918" cy="69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88C2B-F9AC-77E1-F216-2F88750BD28A}"/>
              </a:ext>
            </a:extLst>
          </p:cNvPr>
          <p:cNvSpPr txBox="1"/>
          <p:nvPr/>
        </p:nvSpPr>
        <p:spPr>
          <a:xfrm>
            <a:off x="8372475" y="437430"/>
            <a:ext cx="34696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population keeps growing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until</a:t>
            </a:r>
            <a:endParaRPr lang="en-US" sz="3600" i="1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it reaches the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carrying capacity</a:t>
            </a:r>
            <a:r>
              <a:rPr lang="en-US" sz="2800" dirty="0">
                <a:solidFill>
                  <a:schemeClr val="bg1"/>
                </a:solidFill>
              </a:rPr>
              <a:t> of its environment (K)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(assuming nothing wipes it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out beforehand)</a:t>
            </a:r>
          </a:p>
        </p:txBody>
      </p:sp>
    </p:spTree>
    <p:extLst>
      <p:ext uri="{BB962C8B-B14F-4D97-AF65-F5344CB8AC3E}">
        <p14:creationId xmlns:p14="http://schemas.microsoft.com/office/powerpoint/2010/main" val="1220188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63BD5-1C0D-DE6C-6821-42EC5ED33933}"/>
              </a:ext>
            </a:extLst>
          </p:cNvPr>
          <p:cNvSpPr txBox="1"/>
          <p:nvPr/>
        </p:nvSpPr>
        <p:spPr>
          <a:xfrm>
            <a:off x="442480" y="2297636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Carrying Capacity (K)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D7029-D2DB-A0FB-94FD-012C6B9EC269}"/>
              </a:ext>
            </a:extLst>
          </p:cNvPr>
          <p:cNvSpPr txBox="1"/>
          <p:nvPr/>
        </p:nvSpPr>
        <p:spPr>
          <a:xfrm>
            <a:off x="2140857" y="4029075"/>
            <a:ext cx="7910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i="0" dirty="0">
                <a:effectLst/>
              </a:rPr>
              <a:t>the maximum population size that a given area can sustain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4426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BC8927-C9FA-5AA8-40AB-A13539591A12}"/>
              </a:ext>
            </a:extLst>
          </p:cNvPr>
          <p:cNvSpPr/>
          <p:nvPr/>
        </p:nvSpPr>
        <p:spPr>
          <a:xfrm>
            <a:off x="0" y="1468582"/>
            <a:ext cx="12192000" cy="5389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076E2-9022-ABD9-53BD-170638F5C1A3}"/>
              </a:ext>
            </a:extLst>
          </p:cNvPr>
          <p:cNvSpPr txBox="1"/>
          <p:nvPr/>
        </p:nvSpPr>
        <p:spPr>
          <a:xfrm>
            <a:off x="886692" y="361889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 population </a:t>
            </a:r>
            <a:r>
              <a:rPr lang="en-US" sz="4000" dirty="0"/>
              <a:t>stops</a:t>
            </a:r>
            <a:r>
              <a:rPr lang="en-US" sz="2800" dirty="0"/>
              <a:t> growing in size when at </a:t>
            </a:r>
            <a:r>
              <a:rPr lang="en-US" sz="3600" dirty="0"/>
              <a:t>carrying capacity (K)</a:t>
            </a:r>
            <a:endParaRPr lang="en-US" sz="2800" dirty="0"/>
          </a:p>
        </p:txBody>
      </p:sp>
      <p:pic>
        <p:nvPicPr>
          <p:cNvPr id="5" name="Picture 2" descr="is there such thing as a human carrying capacity? – ECOSYSTEMS UNITED">
            <a:extLst>
              <a:ext uri="{FF2B5EF4-FFF2-40B4-BE49-F238E27FC236}">
                <a16:creationId xmlns:a16="http://schemas.microsoft.com/office/drawing/2014/main" id="{1AADABB0-04B1-1342-97D6-8DF429E6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45" y="1770380"/>
            <a:ext cx="9250218" cy="50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3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F2B2E681-0FBE-FE0F-3DA8-157431CA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6712E9-A713-FF51-8517-190D18AAF5FB}"/>
              </a:ext>
            </a:extLst>
          </p:cNvPr>
          <p:cNvSpPr txBox="1"/>
          <p:nvPr/>
        </p:nvSpPr>
        <p:spPr>
          <a:xfrm>
            <a:off x="5250873" y="2028616"/>
            <a:ext cx="65531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333333"/>
                </a:solidFill>
                <a:effectLst/>
              </a:rPr>
              <a:t>For example: </a:t>
            </a:r>
          </a:p>
          <a:p>
            <a:pPr algn="ctr"/>
            <a:endParaRPr lang="en-AU" sz="2800" dirty="0">
              <a:solidFill>
                <a:srgbClr val="333333"/>
              </a:solidFill>
            </a:endParaRPr>
          </a:p>
          <a:p>
            <a:pPr algn="ctr"/>
            <a:r>
              <a:rPr lang="en-AU" sz="2800" b="0" i="0" dirty="0">
                <a:solidFill>
                  <a:srgbClr val="333333"/>
                </a:solidFill>
                <a:effectLst/>
              </a:rPr>
              <a:t>The top edge of the bucket is the </a:t>
            </a:r>
          </a:p>
          <a:p>
            <a:pPr algn="ctr"/>
            <a:r>
              <a:rPr lang="en-AU" sz="3600" b="0" i="0" dirty="0">
                <a:solidFill>
                  <a:srgbClr val="333333"/>
                </a:solidFill>
                <a:effectLst/>
              </a:rPr>
              <a:t>carrying capacity (K)</a:t>
            </a:r>
            <a:r>
              <a:rPr lang="en-AU" sz="3200" b="0" i="0" dirty="0">
                <a:solidFill>
                  <a:srgbClr val="333333"/>
                </a:solidFill>
                <a:effectLst/>
              </a:rPr>
              <a:t>.</a:t>
            </a:r>
          </a:p>
          <a:p>
            <a:pPr algn="ctr"/>
            <a:endParaRPr lang="en-AU" sz="3200" dirty="0">
              <a:solidFill>
                <a:srgbClr val="333333"/>
              </a:solidFill>
            </a:endParaRPr>
          </a:p>
          <a:p>
            <a:pPr algn="ctr"/>
            <a:r>
              <a:rPr lang="en-AU" sz="2400" b="0" i="0" dirty="0">
                <a:solidFill>
                  <a:srgbClr val="333333"/>
                </a:solidFill>
                <a:effectLst/>
              </a:rPr>
              <a:t>When the bucket is full – at carrying capacity – </a:t>
            </a:r>
          </a:p>
          <a:p>
            <a:pPr algn="ctr"/>
            <a:r>
              <a:rPr lang="en-AU" sz="2400" b="0" i="0" dirty="0">
                <a:solidFill>
                  <a:srgbClr val="333333"/>
                </a:solidFill>
                <a:effectLst/>
              </a:rPr>
              <a:t>the population can’t grow any bigger.</a:t>
            </a:r>
            <a:endParaRPr lang="en-AU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8256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&#10;&#10;Description automatically generated">
            <a:extLst>
              <a:ext uri="{FF2B5EF4-FFF2-40B4-BE49-F238E27FC236}">
                <a16:creationId xmlns:a16="http://schemas.microsoft.com/office/drawing/2014/main" id="{9B6FCD58-1190-C827-E7C6-EE2FF3F02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15637"/>
            <a:ext cx="7772400" cy="5638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1DA8D1-A0E9-7237-7E5E-53F628059E30}"/>
              </a:ext>
            </a:extLst>
          </p:cNvPr>
          <p:cNvSpPr txBox="1"/>
          <p:nvPr/>
        </p:nvSpPr>
        <p:spPr>
          <a:xfrm>
            <a:off x="3886200" y="62576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=ozW7y-y6Ymw</a:t>
            </a:r>
          </a:p>
        </p:txBody>
      </p:sp>
    </p:spTree>
    <p:extLst>
      <p:ext uri="{BB962C8B-B14F-4D97-AF65-F5344CB8AC3E}">
        <p14:creationId xmlns:p14="http://schemas.microsoft.com/office/powerpoint/2010/main" val="2834005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63BD5-1C0D-DE6C-6821-42EC5ED33933}"/>
              </a:ext>
            </a:extLst>
          </p:cNvPr>
          <p:cNvSpPr txBox="1"/>
          <p:nvPr/>
        </p:nvSpPr>
        <p:spPr>
          <a:xfrm>
            <a:off x="471055" y="3075057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K-strategists and r-strategists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7488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33D26-08A3-A5B9-0F87-61D1EFAF6428}"/>
              </a:ext>
            </a:extLst>
          </p:cNvPr>
          <p:cNvSpPr txBox="1"/>
          <p:nvPr/>
        </p:nvSpPr>
        <p:spPr>
          <a:xfrm>
            <a:off x="627824" y="469192"/>
            <a:ext cx="4508205" cy="564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dirty="0"/>
              <a:t>population</a:t>
            </a:r>
            <a:r>
              <a:rPr lang="en-AU" sz="5400" dirty="0"/>
              <a:t> size </a:t>
            </a:r>
            <a:r>
              <a:rPr lang="en-AU" sz="2800" dirty="0"/>
              <a:t>is </a:t>
            </a:r>
            <a:r>
              <a:rPr lang="en-AU" sz="4800" i="1" dirty="0"/>
              <a:t>how many</a:t>
            </a:r>
            <a:r>
              <a:rPr lang="en-AU" sz="4000" i="1" dirty="0"/>
              <a:t> </a:t>
            </a:r>
          </a:p>
          <a:p>
            <a:pPr algn="ctr"/>
            <a:endParaRPr lang="en-AU" sz="800" i="1" dirty="0"/>
          </a:p>
          <a:p>
            <a:pPr algn="ctr"/>
            <a:r>
              <a:rPr lang="en-AU" sz="2800" dirty="0"/>
              <a:t>in</a:t>
            </a:r>
            <a:r>
              <a:rPr lang="en-AU" sz="2000" dirty="0"/>
              <a:t> </a:t>
            </a:r>
            <a:r>
              <a:rPr lang="en-AU" sz="2800" dirty="0"/>
              <a:t>the population (N).</a:t>
            </a:r>
          </a:p>
          <a:p>
            <a:pPr algn="ctr"/>
            <a:endParaRPr lang="en-AU" sz="1100" dirty="0"/>
          </a:p>
          <a:p>
            <a:pPr algn="ctr"/>
            <a:endParaRPr lang="en-AU" sz="2800" dirty="0"/>
          </a:p>
          <a:p>
            <a:pPr algn="ctr"/>
            <a:r>
              <a:rPr lang="en-AU" sz="3200" dirty="0"/>
              <a:t>Another word for </a:t>
            </a:r>
          </a:p>
          <a:p>
            <a:pPr algn="ctr"/>
            <a:r>
              <a:rPr lang="en-AU" sz="3200" i="1" dirty="0"/>
              <a:t>how many </a:t>
            </a:r>
            <a:r>
              <a:rPr lang="en-AU" sz="3200" dirty="0"/>
              <a:t>is </a:t>
            </a:r>
          </a:p>
          <a:p>
            <a:pPr algn="ctr"/>
            <a:r>
              <a:rPr lang="en-AU" sz="4000" dirty="0"/>
              <a:t>“abundance”</a:t>
            </a:r>
          </a:p>
          <a:p>
            <a:pPr algn="ctr"/>
            <a:endParaRPr lang="en-AU" sz="4000" dirty="0"/>
          </a:p>
          <a:p>
            <a:pPr algn="ctr"/>
            <a:r>
              <a:rPr lang="en-AU" sz="3200" dirty="0"/>
              <a:t>E.g. 50 species</a:t>
            </a:r>
            <a:endParaRPr lang="en-AU" sz="6000" dirty="0"/>
          </a:p>
        </p:txBody>
      </p:sp>
      <p:pic>
        <p:nvPicPr>
          <p:cNvPr id="3074" name="Picture 2" descr="Wolf Rock, Australia's newest pelagic dive experience">
            <a:extLst>
              <a:ext uri="{FF2B5EF4-FFF2-40B4-BE49-F238E27FC236}">
                <a16:creationId xmlns:a16="http://schemas.microsoft.com/office/drawing/2014/main" id="{33770315-53BC-A659-60B4-C0D56F3F3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1"/>
          <a:stretch/>
        </p:blipFill>
        <p:spPr bwMode="auto">
          <a:xfrm>
            <a:off x="5832764" y="0"/>
            <a:ext cx="63592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F94188-DA94-A57B-908B-63A166CF587A}"/>
              </a:ext>
            </a:extLst>
          </p:cNvPr>
          <p:cNvSpPr txBox="1"/>
          <p:nvPr/>
        </p:nvSpPr>
        <p:spPr>
          <a:xfrm>
            <a:off x="6483926" y="6457890"/>
            <a:ext cx="6206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Grey Nurse Shark breeding season, Wolf Rock, Qld. </a:t>
            </a:r>
          </a:p>
        </p:txBody>
      </p:sp>
    </p:spTree>
    <p:extLst>
      <p:ext uri="{BB962C8B-B14F-4D97-AF65-F5344CB8AC3E}">
        <p14:creationId xmlns:p14="http://schemas.microsoft.com/office/powerpoint/2010/main" val="2646493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C1FE0-5C65-F87B-9628-82F5530CABA8}"/>
              </a:ext>
            </a:extLst>
          </p:cNvPr>
          <p:cNvSpPr txBox="1"/>
          <p:nvPr/>
        </p:nvSpPr>
        <p:spPr>
          <a:xfrm>
            <a:off x="977719" y="388413"/>
            <a:ext cx="10584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K-strategists</a:t>
            </a:r>
            <a:r>
              <a:rPr lang="en-US" sz="3600" dirty="0"/>
              <a:t> </a:t>
            </a:r>
            <a:r>
              <a:rPr lang="en-US" sz="2800" dirty="0"/>
              <a:t>is a term given to populations whose population size is density-dependent and therefore stops growing at carrying capacity (K).</a:t>
            </a:r>
          </a:p>
        </p:txBody>
      </p:sp>
      <p:pic>
        <p:nvPicPr>
          <p:cNvPr id="3" name="Picture 2" descr="Carrying Capacity">
            <a:extLst>
              <a:ext uri="{FF2B5EF4-FFF2-40B4-BE49-F238E27FC236}">
                <a16:creationId xmlns:a16="http://schemas.microsoft.com/office/drawing/2014/main" id="{75B7D373-9210-8C06-CE5E-28DE729D2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/>
          <a:stretch/>
        </p:blipFill>
        <p:spPr bwMode="auto">
          <a:xfrm>
            <a:off x="2888905" y="2235295"/>
            <a:ext cx="6762502" cy="4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>
            <a:extLst>
              <a:ext uri="{FF2B5EF4-FFF2-40B4-BE49-F238E27FC236}">
                <a16:creationId xmlns:a16="http://schemas.microsoft.com/office/drawing/2014/main" id="{923C3B65-14D6-266A-54EA-A3ABB091BDB4}"/>
              </a:ext>
            </a:extLst>
          </p:cNvPr>
          <p:cNvSpPr/>
          <p:nvPr/>
        </p:nvSpPr>
        <p:spPr>
          <a:xfrm>
            <a:off x="1369621" y="2235295"/>
            <a:ext cx="1166745" cy="408006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51EE8F-9DB4-C9A1-FC0F-50C9DF13685F}"/>
              </a:ext>
            </a:extLst>
          </p:cNvPr>
          <p:cNvSpPr txBox="1"/>
          <p:nvPr/>
        </p:nvSpPr>
        <p:spPr>
          <a:xfrm rot="16200000">
            <a:off x="408211" y="3770085"/>
            <a:ext cx="3089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Population size</a:t>
            </a:r>
          </a:p>
        </p:txBody>
      </p:sp>
      <p:pic>
        <p:nvPicPr>
          <p:cNvPr id="7" name="Picture 6" descr="A water pouring into a bucket&#10;&#10;Description automatically generated">
            <a:extLst>
              <a:ext uri="{FF2B5EF4-FFF2-40B4-BE49-F238E27FC236}">
                <a16:creationId xmlns:a16="http://schemas.microsoft.com/office/drawing/2014/main" id="{5772B289-463F-56C8-E740-41966AAF5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268" y="2843750"/>
            <a:ext cx="2052205" cy="209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1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umpback Whale Fact Sheet | ACS Orange County">
            <a:extLst>
              <a:ext uri="{FF2B5EF4-FFF2-40B4-BE49-F238E27FC236}">
                <a16:creationId xmlns:a16="http://schemas.microsoft.com/office/drawing/2014/main" id="{5DD24BBE-EF1D-CB6A-9116-987BC3A6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97ED7-C7B3-B521-89F7-5FD6852FCA4F}"/>
              </a:ext>
            </a:extLst>
          </p:cNvPr>
          <p:cNvSpPr txBox="1"/>
          <p:nvPr/>
        </p:nvSpPr>
        <p:spPr>
          <a:xfrm>
            <a:off x="7854043" y="5143687"/>
            <a:ext cx="41197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Their mortality is controlled by whatever the carrying capacity (K) is.</a:t>
            </a:r>
          </a:p>
        </p:txBody>
      </p:sp>
    </p:spTree>
    <p:extLst>
      <p:ext uri="{BB962C8B-B14F-4D97-AF65-F5344CB8AC3E}">
        <p14:creationId xmlns:p14="http://schemas.microsoft.com/office/powerpoint/2010/main" val="267631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Do Humpback Whales Eat? Part 5: Krill">
            <a:extLst>
              <a:ext uri="{FF2B5EF4-FFF2-40B4-BE49-F238E27FC236}">
                <a16:creationId xmlns:a16="http://schemas.microsoft.com/office/drawing/2014/main" id="{660A9602-804C-F8DF-1B93-B73E0021B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7"/>
          <a:stretch/>
        </p:blipFill>
        <p:spPr bwMode="auto">
          <a:xfrm>
            <a:off x="0" y="0"/>
            <a:ext cx="9127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52565-559F-5CA7-3048-01CD9E2757ED}"/>
              </a:ext>
            </a:extLst>
          </p:cNvPr>
          <p:cNvSpPr txBox="1"/>
          <p:nvPr/>
        </p:nvSpPr>
        <p:spPr>
          <a:xfrm>
            <a:off x="9615549" y="366623"/>
            <a:ext cx="221920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333333"/>
                </a:solidFill>
                <a:effectLst/>
              </a:rPr>
              <a:t>E.g. </a:t>
            </a:r>
            <a:r>
              <a:rPr lang="en-AU" sz="2800" dirty="0">
                <a:solidFill>
                  <a:srgbClr val="333333"/>
                </a:solidFill>
              </a:rPr>
              <a:t>t</a:t>
            </a:r>
            <a:r>
              <a:rPr lang="en-AU" sz="2800" b="0" i="0" dirty="0">
                <a:solidFill>
                  <a:srgbClr val="333333"/>
                </a:solidFill>
                <a:effectLst/>
              </a:rPr>
              <a:t>he size of a humpback whale population is largely dependent on what resources are available to them, such as their favourite food, krill.</a:t>
            </a:r>
          </a:p>
        </p:txBody>
      </p:sp>
    </p:spTree>
    <p:extLst>
      <p:ext uri="{BB962C8B-B14F-4D97-AF65-F5344CB8AC3E}">
        <p14:creationId xmlns:p14="http://schemas.microsoft.com/office/powerpoint/2010/main" val="2093839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rone captures humpback whales catching krill with bubbles | New Scientist">
            <a:extLst>
              <a:ext uri="{FF2B5EF4-FFF2-40B4-BE49-F238E27FC236}">
                <a16:creationId xmlns:a16="http://schemas.microsoft.com/office/drawing/2014/main" id="{71A1C142-BD7B-49B7-FFCF-E85B5744F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/>
          <a:stretch/>
        </p:blipFill>
        <p:spPr bwMode="auto">
          <a:xfrm>
            <a:off x="0" y="0"/>
            <a:ext cx="9503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F30F72-F370-A623-B160-D79E581B9D17}"/>
              </a:ext>
            </a:extLst>
          </p:cNvPr>
          <p:cNvSpPr txBox="1"/>
          <p:nvPr/>
        </p:nvSpPr>
        <p:spPr>
          <a:xfrm>
            <a:off x="10009413" y="2149729"/>
            <a:ext cx="181247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333333"/>
                </a:solidFill>
                <a:effectLst/>
              </a:rPr>
              <a:t>Humpback whales ‘</a:t>
            </a:r>
            <a:r>
              <a:rPr lang="en-AU" sz="2800" b="0" i="1" dirty="0">
                <a:solidFill>
                  <a:srgbClr val="333333"/>
                </a:solidFill>
                <a:effectLst/>
              </a:rPr>
              <a:t>bubble-netting</a:t>
            </a:r>
            <a:r>
              <a:rPr lang="en-AU" sz="2800" b="0" i="0" dirty="0">
                <a:solidFill>
                  <a:srgbClr val="333333"/>
                </a:solidFill>
                <a:effectLst/>
              </a:rPr>
              <a:t>’ krill</a:t>
            </a:r>
            <a:endParaRPr lang="en-AU" sz="2400" b="0" i="0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08501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Look at Krill Oil's Benefits">
            <a:extLst>
              <a:ext uri="{FF2B5EF4-FFF2-40B4-BE49-F238E27FC236}">
                <a16:creationId xmlns:a16="http://schemas.microsoft.com/office/drawing/2014/main" id="{10576BD0-EC49-219E-C868-74C701BDE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"/>
          <a:stretch/>
        </p:blipFill>
        <p:spPr bwMode="auto">
          <a:xfrm>
            <a:off x="-1" y="0"/>
            <a:ext cx="9399815" cy="68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D4CC14-548E-E22F-AD17-910357FB4E23}"/>
              </a:ext>
            </a:extLst>
          </p:cNvPr>
          <p:cNvSpPr/>
          <p:nvPr/>
        </p:nvSpPr>
        <p:spPr>
          <a:xfrm>
            <a:off x="9399814" y="0"/>
            <a:ext cx="2792186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Buy Microgenics Krill Oil 1000mg 60 Capsules Online at Chemist Warehouse®">
            <a:extLst>
              <a:ext uri="{FF2B5EF4-FFF2-40B4-BE49-F238E27FC236}">
                <a16:creationId xmlns:a16="http://schemas.microsoft.com/office/drawing/2014/main" id="{E8F6CA85-66B7-1837-DCE8-37EF8BC49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r="23753"/>
          <a:stretch/>
        </p:blipFill>
        <p:spPr bwMode="auto">
          <a:xfrm>
            <a:off x="9829530" y="224452"/>
            <a:ext cx="1932753" cy="377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659 Whale Sad Images, Stock Photos, 3D objects, &amp; Vectors | Shutterstock">
            <a:extLst>
              <a:ext uri="{FF2B5EF4-FFF2-40B4-BE49-F238E27FC236}">
                <a16:creationId xmlns:a16="http://schemas.microsoft.com/office/drawing/2014/main" id="{31DA8824-A926-557C-BCE4-22158DA8F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2"/>
          <a:stretch/>
        </p:blipFill>
        <p:spPr bwMode="auto">
          <a:xfrm>
            <a:off x="9674742" y="4382021"/>
            <a:ext cx="2242327" cy="225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344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Baby Photos Hemel Hempstead | Osezena — Becki Williams Photography">
            <a:extLst>
              <a:ext uri="{FF2B5EF4-FFF2-40B4-BE49-F238E27FC236}">
                <a16:creationId xmlns:a16="http://schemas.microsoft.com/office/drawing/2014/main" id="{DCB0F278-73DE-5AD7-7167-39CFCC5F0B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5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960088-314C-D561-A67E-46EBEFEF17E4}"/>
              </a:ext>
            </a:extLst>
          </p:cNvPr>
          <p:cNvSpPr txBox="1"/>
          <p:nvPr/>
        </p:nvSpPr>
        <p:spPr>
          <a:xfrm>
            <a:off x="706582" y="181781"/>
            <a:ext cx="112914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life strategy of a K-strategist is to grow </a:t>
            </a:r>
            <a:r>
              <a:rPr lang="en-US" sz="3600" dirty="0"/>
              <a:t>slowly</a:t>
            </a:r>
            <a:r>
              <a:rPr lang="en-US" sz="2800" dirty="0"/>
              <a:t>, but to live a </a:t>
            </a:r>
            <a:r>
              <a:rPr lang="en-US" sz="3600" dirty="0"/>
              <a:t>long life</a:t>
            </a:r>
            <a:r>
              <a:rPr lang="en-US" sz="2800" dirty="0"/>
              <a:t>.</a:t>
            </a:r>
          </a:p>
          <a:p>
            <a:pPr algn="ctr"/>
            <a:r>
              <a:rPr lang="en-US" sz="2800" dirty="0"/>
              <a:t>Their moto is ‘</a:t>
            </a:r>
            <a:r>
              <a:rPr lang="en-US" sz="2800" i="1" dirty="0"/>
              <a:t>slow and steady wins the race</a:t>
            </a:r>
            <a:r>
              <a:rPr lang="en-US" sz="2800" dirty="0"/>
              <a:t>’. </a:t>
            </a:r>
          </a:p>
          <a:p>
            <a:pPr algn="ctr"/>
            <a:r>
              <a:rPr lang="en-US" sz="2800" dirty="0"/>
              <a:t>Humans are K-strategists.</a:t>
            </a:r>
          </a:p>
        </p:txBody>
      </p:sp>
    </p:spTree>
    <p:extLst>
      <p:ext uri="{BB962C8B-B14F-4D97-AF65-F5344CB8AC3E}">
        <p14:creationId xmlns:p14="http://schemas.microsoft.com/office/powerpoint/2010/main" val="3158218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8C1FE0-5C65-F87B-9628-82F5530CABA8}"/>
              </a:ext>
            </a:extLst>
          </p:cNvPr>
          <p:cNvSpPr txBox="1"/>
          <p:nvPr/>
        </p:nvSpPr>
        <p:spPr>
          <a:xfrm>
            <a:off x="387928" y="403453"/>
            <a:ext cx="109589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r-strategists</a:t>
            </a:r>
            <a:r>
              <a:rPr lang="en-US" sz="2800" dirty="0"/>
              <a:t> are populations whose size is density-</a:t>
            </a:r>
            <a:r>
              <a:rPr lang="en-US" sz="2800" i="1" dirty="0"/>
              <a:t>in</a:t>
            </a:r>
            <a:r>
              <a:rPr lang="en-US" sz="2800" dirty="0"/>
              <a:t>dependent.</a:t>
            </a:r>
          </a:p>
          <a:p>
            <a:pPr algn="ctr"/>
            <a:r>
              <a:rPr lang="en-US" sz="2800" dirty="0"/>
              <a:t>Their mortality is controlled by whatever the catastrophe is (not by K).  </a:t>
            </a:r>
          </a:p>
        </p:txBody>
      </p:sp>
      <p:pic>
        <p:nvPicPr>
          <p:cNvPr id="9218" name="Picture 2" descr="A Wine Bar Devoted to Anchovies Will Open in SF This Spring - Sunset  Magazine">
            <a:extLst>
              <a:ext uri="{FF2B5EF4-FFF2-40B4-BE49-F238E27FC236}">
                <a16:creationId xmlns:a16="http://schemas.microsoft.com/office/drawing/2014/main" id="{1CABF65C-54EB-BD6A-3E4C-005EB34F3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57" b="7648"/>
          <a:stretch/>
        </p:blipFill>
        <p:spPr bwMode="auto">
          <a:xfrm>
            <a:off x="19897" y="1828800"/>
            <a:ext cx="1217210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896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35996C-A847-AA3A-5688-2C6E1AA9E938}"/>
              </a:ext>
            </a:extLst>
          </p:cNvPr>
          <p:cNvSpPr txBox="1"/>
          <p:nvPr/>
        </p:nvSpPr>
        <p:spPr>
          <a:xfrm>
            <a:off x="359930" y="330365"/>
            <a:ext cx="114721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r-strategists live by a more reckless ‘</a:t>
            </a:r>
            <a:r>
              <a:rPr lang="en-US" sz="2800" i="1" dirty="0">
                <a:solidFill>
                  <a:schemeClr val="bg1"/>
                </a:solidFill>
              </a:rPr>
              <a:t>boom and bust</a:t>
            </a:r>
            <a:r>
              <a:rPr lang="en-US" sz="2800" dirty="0">
                <a:solidFill>
                  <a:schemeClr val="bg1"/>
                </a:solidFill>
              </a:rPr>
              <a:t>’ lifestyle.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Their moto would be ‘</a:t>
            </a:r>
            <a:r>
              <a:rPr lang="en-US" sz="2800" i="1" dirty="0">
                <a:solidFill>
                  <a:schemeClr val="bg1"/>
                </a:solidFill>
              </a:rPr>
              <a:t>make hay while the sun shines</a:t>
            </a:r>
            <a:r>
              <a:rPr lang="en-US" sz="2800" dirty="0">
                <a:solidFill>
                  <a:schemeClr val="bg1"/>
                </a:solidFill>
              </a:rPr>
              <a:t>’.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A2FFB-A84E-06FF-BF5E-7D5CF2D47882}"/>
              </a:ext>
            </a:extLst>
          </p:cNvPr>
          <p:cNvSpPr txBox="1"/>
          <p:nvPr/>
        </p:nvSpPr>
        <p:spPr>
          <a:xfrm>
            <a:off x="969324" y="2101733"/>
            <a:ext cx="10667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r-strategists have</a:t>
            </a:r>
            <a:r>
              <a:rPr lang="en-AU" b="0" i="0" dirty="0">
                <a:solidFill>
                  <a:schemeClr val="bg1"/>
                </a:solidFill>
                <a:effectLst/>
              </a:rPr>
              <a:t> many offspring, short gestation, less parental care, and a short time until sexual maturity.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4" name="Picture 6" descr="Anchovies in the Bay of Biscay are Smaller than 30 Years Ago | Fisheries &amp;  Aquaculture | News">
            <a:extLst>
              <a:ext uri="{FF2B5EF4-FFF2-40B4-BE49-F238E27FC236}">
                <a16:creationId xmlns:a16="http://schemas.microsoft.com/office/drawing/2014/main" id="{BC118F38-FF93-6C8C-3EFB-CB511F442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9"/>
          <a:stretch/>
        </p:blipFill>
        <p:spPr bwMode="auto">
          <a:xfrm>
            <a:off x="0" y="2596243"/>
            <a:ext cx="12192000" cy="426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4A4F6C-5E16-DEC4-3E52-C07575DD1C5D}"/>
              </a:ext>
            </a:extLst>
          </p:cNvPr>
          <p:cNvSpPr txBox="1"/>
          <p:nvPr/>
        </p:nvSpPr>
        <p:spPr>
          <a:xfrm>
            <a:off x="10113076" y="6457890"/>
            <a:ext cx="30475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dirty="0">
                <a:solidFill>
                  <a:schemeClr val="bg1"/>
                </a:solidFill>
              </a:rPr>
              <a:t>anchovies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29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normous School Of Anchovies Makes Rare Appearance At Scripps Pier In San  Diego | HuffPost Impact">
            <a:extLst>
              <a:ext uri="{FF2B5EF4-FFF2-40B4-BE49-F238E27FC236}">
                <a16:creationId xmlns:a16="http://schemas.microsoft.com/office/drawing/2014/main" id="{28D8217A-D825-F799-E06C-8D647885B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3"/>
          <a:stretch/>
        </p:blipFill>
        <p:spPr bwMode="auto">
          <a:xfrm>
            <a:off x="0" y="0"/>
            <a:ext cx="12192000" cy="700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D869DB-C788-872F-6061-8EF098D06202}"/>
              </a:ext>
            </a:extLst>
          </p:cNvPr>
          <p:cNvSpPr txBox="1"/>
          <p:nvPr/>
        </p:nvSpPr>
        <p:spPr>
          <a:xfrm>
            <a:off x="250868" y="350014"/>
            <a:ext cx="75378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r stands for ‘</a:t>
            </a:r>
            <a:r>
              <a:rPr lang="en-US" sz="3200" b="1" i="1" dirty="0"/>
              <a:t>rate of increase</a:t>
            </a:r>
            <a:r>
              <a:rPr lang="en-US" sz="3200" b="1" dirty="0"/>
              <a:t>’.</a:t>
            </a:r>
          </a:p>
          <a:p>
            <a:pPr algn="ctr"/>
            <a:r>
              <a:rPr lang="en-US" sz="3200" b="1" dirty="0"/>
              <a:t>Their life strategy is to grow and reproduce as fast as they can between catastrophes. </a:t>
            </a:r>
          </a:p>
        </p:txBody>
      </p:sp>
    </p:spTree>
    <p:extLst>
      <p:ext uri="{BB962C8B-B14F-4D97-AF65-F5344CB8AC3E}">
        <p14:creationId xmlns:p14="http://schemas.microsoft.com/office/powerpoint/2010/main" val="3552112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1665C-7F2F-B78D-ED23-FBD82EC1F48B}"/>
              </a:ext>
            </a:extLst>
          </p:cNvPr>
          <p:cNvSpPr txBox="1"/>
          <p:nvPr/>
        </p:nvSpPr>
        <p:spPr>
          <a:xfrm>
            <a:off x="471055" y="2209643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(ecological) niche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7B68C2-77A9-24E3-1036-2F56C3AF6060}"/>
              </a:ext>
            </a:extLst>
          </p:cNvPr>
          <p:cNvSpPr txBox="1"/>
          <p:nvPr/>
        </p:nvSpPr>
        <p:spPr>
          <a:xfrm>
            <a:off x="1866343" y="3783763"/>
            <a:ext cx="81683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800" dirty="0"/>
              <a:t>The role or function of an organism in an ecosystem (‘job description’). </a:t>
            </a:r>
            <a:br>
              <a:rPr lang="en-AU" sz="1800" dirty="0"/>
            </a:br>
            <a:r>
              <a:rPr lang="en-AU" sz="1800" dirty="0"/>
              <a:t>Where it lives and what it does.</a:t>
            </a:r>
          </a:p>
        </p:txBody>
      </p:sp>
    </p:spTree>
    <p:extLst>
      <p:ext uri="{BB962C8B-B14F-4D97-AF65-F5344CB8AC3E}">
        <p14:creationId xmlns:p14="http://schemas.microsoft.com/office/powerpoint/2010/main" val="205539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33D26-08A3-A5B9-0F87-61D1EFAF6428}"/>
              </a:ext>
            </a:extLst>
          </p:cNvPr>
          <p:cNvSpPr txBox="1"/>
          <p:nvPr/>
        </p:nvSpPr>
        <p:spPr>
          <a:xfrm>
            <a:off x="230048" y="1197620"/>
            <a:ext cx="4508205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dirty="0"/>
              <a:t>population</a:t>
            </a:r>
            <a:r>
              <a:rPr lang="en-AU" sz="5400" dirty="0"/>
              <a:t> density </a:t>
            </a:r>
            <a:r>
              <a:rPr lang="en-AU" sz="2800" dirty="0"/>
              <a:t>is simply </a:t>
            </a:r>
          </a:p>
          <a:p>
            <a:pPr algn="ctr"/>
            <a:r>
              <a:rPr lang="en-AU" sz="4800" i="1" dirty="0"/>
              <a:t>population size</a:t>
            </a:r>
            <a:endParaRPr lang="en-AU" sz="4000" i="1" dirty="0"/>
          </a:p>
          <a:p>
            <a:pPr algn="ctr"/>
            <a:endParaRPr lang="en-AU" sz="800" i="1" dirty="0"/>
          </a:p>
          <a:p>
            <a:pPr algn="ctr"/>
            <a:r>
              <a:rPr lang="en-AU" sz="4000" dirty="0"/>
              <a:t>per</a:t>
            </a:r>
            <a:r>
              <a:rPr lang="en-AU" sz="2800" dirty="0"/>
              <a:t> unit of </a:t>
            </a:r>
            <a:r>
              <a:rPr lang="en-AU" sz="4000" dirty="0"/>
              <a:t>area</a:t>
            </a:r>
            <a:endParaRPr lang="en-AU" sz="4400" dirty="0"/>
          </a:p>
          <a:p>
            <a:pPr algn="ctr"/>
            <a:endParaRPr lang="en-AU" sz="4400" dirty="0"/>
          </a:p>
          <a:p>
            <a:pPr algn="ctr"/>
            <a:r>
              <a:rPr lang="en-AU" sz="3200" dirty="0"/>
              <a:t>E.g. 50 species/km</a:t>
            </a:r>
            <a:r>
              <a:rPr lang="en-AU" sz="3200" baseline="30000" dirty="0"/>
              <a:t>2</a:t>
            </a:r>
            <a:endParaRPr lang="en-AU" sz="4000" baseline="30000" dirty="0"/>
          </a:p>
        </p:txBody>
      </p:sp>
      <p:pic>
        <p:nvPicPr>
          <p:cNvPr id="5124" name="Picture 4" descr="Hammerhead Sharks' Complex Mating Rituals | BBC Earth - YouTube">
            <a:extLst>
              <a:ext uri="{FF2B5EF4-FFF2-40B4-BE49-F238E27FC236}">
                <a16:creationId xmlns:a16="http://schemas.microsoft.com/office/drawing/2014/main" id="{50E440A5-6E28-1004-0E87-021A08761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r="23182"/>
          <a:stretch/>
        </p:blipFill>
        <p:spPr bwMode="auto">
          <a:xfrm>
            <a:off x="4738253" y="0"/>
            <a:ext cx="7453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2A3D9-352E-1CAE-C810-19E74226C739}"/>
              </a:ext>
            </a:extLst>
          </p:cNvPr>
          <p:cNvSpPr txBox="1"/>
          <p:nvPr/>
        </p:nvSpPr>
        <p:spPr>
          <a:xfrm>
            <a:off x="6096000" y="6457890"/>
            <a:ext cx="6206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Scalloped Hammerhead Sharks, Galapagos Islands.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E94D52B-FC15-84C4-BC0E-1EAE32D6E739}"/>
              </a:ext>
            </a:extLst>
          </p:cNvPr>
          <p:cNvSpPr/>
          <p:nvPr/>
        </p:nvSpPr>
        <p:spPr>
          <a:xfrm>
            <a:off x="2673927" y="5486400"/>
            <a:ext cx="1345645" cy="845127"/>
          </a:xfrm>
          <a:custGeom>
            <a:avLst/>
            <a:gdLst>
              <a:gd name="connsiteX0" fmla="*/ 0 w 1345645"/>
              <a:gd name="connsiteY0" fmla="*/ 831273 h 845127"/>
              <a:gd name="connsiteX1" fmla="*/ 124691 w 1345645"/>
              <a:gd name="connsiteY1" fmla="*/ 845127 h 845127"/>
              <a:gd name="connsiteX2" fmla="*/ 429491 w 1345645"/>
              <a:gd name="connsiteY2" fmla="*/ 817418 h 845127"/>
              <a:gd name="connsiteX3" fmla="*/ 471055 w 1345645"/>
              <a:gd name="connsiteY3" fmla="*/ 803564 h 845127"/>
              <a:gd name="connsiteX4" fmla="*/ 568037 w 1345645"/>
              <a:gd name="connsiteY4" fmla="*/ 789709 h 845127"/>
              <a:gd name="connsiteX5" fmla="*/ 609600 w 1345645"/>
              <a:gd name="connsiteY5" fmla="*/ 762000 h 845127"/>
              <a:gd name="connsiteX6" fmla="*/ 692728 w 1345645"/>
              <a:gd name="connsiteY6" fmla="*/ 734291 h 845127"/>
              <a:gd name="connsiteX7" fmla="*/ 789709 w 1345645"/>
              <a:gd name="connsiteY7" fmla="*/ 678873 h 845127"/>
              <a:gd name="connsiteX8" fmla="*/ 831273 w 1345645"/>
              <a:gd name="connsiteY8" fmla="*/ 665018 h 845127"/>
              <a:gd name="connsiteX9" fmla="*/ 914400 w 1345645"/>
              <a:gd name="connsiteY9" fmla="*/ 623455 h 845127"/>
              <a:gd name="connsiteX10" fmla="*/ 983673 w 1345645"/>
              <a:gd name="connsiteY10" fmla="*/ 568036 h 845127"/>
              <a:gd name="connsiteX11" fmla="*/ 1025237 w 1345645"/>
              <a:gd name="connsiteY11" fmla="*/ 526473 h 845127"/>
              <a:gd name="connsiteX12" fmla="*/ 1080655 w 1345645"/>
              <a:gd name="connsiteY12" fmla="*/ 484909 h 845127"/>
              <a:gd name="connsiteX13" fmla="*/ 1136073 w 1345645"/>
              <a:gd name="connsiteY13" fmla="*/ 374073 h 845127"/>
              <a:gd name="connsiteX14" fmla="*/ 1163782 w 1345645"/>
              <a:gd name="connsiteY14" fmla="*/ 318655 h 845127"/>
              <a:gd name="connsiteX15" fmla="*/ 1191491 w 1345645"/>
              <a:gd name="connsiteY15" fmla="*/ 221673 h 845127"/>
              <a:gd name="connsiteX16" fmla="*/ 1177637 w 1345645"/>
              <a:gd name="connsiteY16" fmla="*/ 96982 h 845127"/>
              <a:gd name="connsiteX17" fmla="*/ 1080655 w 1345645"/>
              <a:gd name="connsiteY17" fmla="*/ 193964 h 845127"/>
              <a:gd name="connsiteX18" fmla="*/ 1025237 w 1345645"/>
              <a:gd name="connsiteY18" fmla="*/ 249382 h 845127"/>
              <a:gd name="connsiteX19" fmla="*/ 983673 w 1345645"/>
              <a:gd name="connsiteY19" fmla="*/ 304800 h 845127"/>
              <a:gd name="connsiteX20" fmla="*/ 1011382 w 1345645"/>
              <a:gd name="connsiteY20" fmla="*/ 263236 h 845127"/>
              <a:gd name="connsiteX21" fmla="*/ 1094509 w 1345645"/>
              <a:gd name="connsiteY21" fmla="*/ 180109 h 845127"/>
              <a:gd name="connsiteX22" fmla="*/ 1108364 w 1345645"/>
              <a:gd name="connsiteY22" fmla="*/ 138545 h 845127"/>
              <a:gd name="connsiteX23" fmla="*/ 1136073 w 1345645"/>
              <a:gd name="connsiteY23" fmla="*/ 193964 h 845127"/>
              <a:gd name="connsiteX24" fmla="*/ 1274618 w 1345645"/>
              <a:gd name="connsiteY24" fmla="*/ 360218 h 845127"/>
              <a:gd name="connsiteX25" fmla="*/ 1302328 w 1345645"/>
              <a:gd name="connsiteY25" fmla="*/ 387927 h 845127"/>
              <a:gd name="connsiteX26" fmla="*/ 1343891 w 1345645"/>
              <a:gd name="connsiteY26" fmla="*/ 401782 h 845127"/>
              <a:gd name="connsiteX27" fmla="*/ 1233055 w 1345645"/>
              <a:gd name="connsiteY27" fmla="*/ 290945 h 845127"/>
              <a:gd name="connsiteX28" fmla="*/ 1163782 w 1345645"/>
              <a:gd name="connsiteY28" fmla="*/ 207818 h 845127"/>
              <a:gd name="connsiteX29" fmla="*/ 1149928 w 1345645"/>
              <a:gd name="connsiteY29" fmla="*/ 166255 h 845127"/>
              <a:gd name="connsiteX30" fmla="*/ 1108364 w 1345645"/>
              <a:gd name="connsiteY30" fmla="*/ 180109 h 845127"/>
              <a:gd name="connsiteX31" fmla="*/ 1025237 w 1345645"/>
              <a:gd name="connsiteY31" fmla="*/ 263236 h 845127"/>
              <a:gd name="connsiteX32" fmla="*/ 942109 w 1345645"/>
              <a:gd name="connsiteY32" fmla="*/ 360218 h 845127"/>
              <a:gd name="connsiteX33" fmla="*/ 886691 w 1345645"/>
              <a:gd name="connsiteY33" fmla="*/ 387927 h 845127"/>
              <a:gd name="connsiteX34" fmla="*/ 858982 w 1345645"/>
              <a:gd name="connsiteY34" fmla="*/ 429491 h 845127"/>
              <a:gd name="connsiteX35" fmla="*/ 845128 w 1345645"/>
              <a:gd name="connsiteY35" fmla="*/ 471055 h 845127"/>
              <a:gd name="connsiteX36" fmla="*/ 1052946 w 1345645"/>
              <a:gd name="connsiteY36" fmla="*/ 166255 h 845127"/>
              <a:gd name="connsiteX37" fmla="*/ 1149928 w 1345645"/>
              <a:gd name="connsiteY37" fmla="*/ 55418 h 845127"/>
              <a:gd name="connsiteX38" fmla="*/ 1233055 w 1345645"/>
              <a:gd name="connsiteY38" fmla="*/ 0 h 845127"/>
              <a:gd name="connsiteX39" fmla="*/ 1219200 w 1345645"/>
              <a:gd name="connsiteY39" fmla="*/ 55418 h 845127"/>
              <a:gd name="connsiteX40" fmla="*/ 1219200 w 1345645"/>
              <a:gd name="connsiteY40" fmla="*/ 152400 h 845127"/>
              <a:gd name="connsiteX41" fmla="*/ 1274618 w 1345645"/>
              <a:gd name="connsiteY41" fmla="*/ 235527 h 845127"/>
              <a:gd name="connsiteX42" fmla="*/ 1316182 w 1345645"/>
              <a:gd name="connsiteY42" fmla="*/ 360218 h 845127"/>
              <a:gd name="connsiteX43" fmla="*/ 1330037 w 1345645"/>
              <a:gd name="connsiteY43" fmla="*/ 401782 h 845127"/>
              <a:gd name="connsiteX44" fmla="*/ 1260764 w 1345645"/>
              <a:gd name="connsiteY44" fmla="*/ 346364 h 845127"/>
              <a:gd name="connsiteX45" fmla="*/ 1219200 w 1345645"/>
              <a:gd name="connsiteY45" fmla="*/ 263236 h 845127"/>
              <a:gd name="connsiteX46" fmla="*/ 1205346 w 1345645"/>
              <a:gd name="connsiteY46" fmla="*/ 221673 h 845127"/>
              <a:gd name="connsiteX47" fmla="*/ 1149928 w 1345645"/>
              <a:gd name="connsiteY47" fmla="*/ 138545 h 84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45645" h="845127">
                <a:moveTo>
                  <a:pt x="0" y="831273"/>
                </a:moveTo>
                <a:cubicBezTo>
                  <a:pt x="41564" y="835891"/>
                  <a:pt x="82872" y="845127"/>
                  <a:pt x="124691" y="845127"/>
                </a:cubicBezTo>
                <a:cubicBezTo>
                  <a:pt x="192950" y="845127"/>
                  <a:pt x="351595" y="826073"/>
                  <a:pt x="429491" y="817418"/>
                </a:cubicBezTo>
                <a:cubicBezTo>
                  <a:pt x="443346" y="812800"/>
                  <a:pt x="456735" y="806428"/>
                  <a:pt x="471055" y="803564"/>
                </a:cubicBezTo>
                <a:cubicBezTo>
                  <a:pt x="503076" y="797160"/>
                  <a:pt x="536759" y="799093"/>
                  <a:pt x="568037" y="789709"/>
                </a:cubicBezTo>
                <a:cubicBezTo>
                  <a:pt x="583986" y="784924"/>
                  <a:pt x="594384" y="768763"/>
                  <a:pt x="609600" y="762000"/>
                </a:cubicBezTo>
                <a:cubicBezTo>
                  <a:pt x="636291" y="750137"/>
                  <a:pt x="692728" y="734291"/>
                  <a:pt x="692728" y="734291"/>
                </a:cubicBezTo>
                <a:cubicBezTo>
                  <a:pt x="734471" y="706462"/>
                  <a:pt x="740490" y="699967"/>
                  <a:pt x="789709" y="678873"/>
                </a:cubicBezTo>
                <a:cubicBezTo>
                  <a:pt x="803132" y="673120"/>
                  <a:pt x="818211" y="671549"/>
                  <a:pt x="831273" y="665018"/>
                </a:cubicBezTo>
                <a:cubicBezTo>
                  <a:pt x="938698" y="611306"/>
                  <a:pt x="809935" y="658276"/>
                  <a:pt x="914400" y="623455"/>
                </a:cubicBezTo>
                <a:cubicBezTo>
                  <a:pt x="995000" y="542852"/>
                  <a:pt x="878827" y="655406"/>
                  <a:pt x="983673" y="568036"/>
                </a:cubicBezTo>
                <a:cubicBezTo>
                  <a:pt x="998725" y="555493"/>
                  <a:pt x="1010361" y="539224"/>
                  <a:pt x="1025237" y="526473"/>
                </a:cubicBezTo>
                <a:cubicBezTo>
                  <a:pt x="1042769" y="511446"/>
                  <a:pt x="1062182" y="498764"/>
                  <a:pt x="1080655" y="484909"/>
                </a:cubicBezTo>
                <a:lnTo>
                  <a:pt x="1136073" y="374073"/>
                </a:lnTo>
                <a:cubicBezTo>
                  <a:pt x="1145309" y="355600"/>
                  <a:pt x="1157251" y="338248"/>
                  <a:pt x="1163782" y="318655"/>
                </a:cubicBezTo>
                <a:cubicBezTo>
                  <a:pt x="1183658" y="259027"/>
                  <a:pt x="1174095" y="291259"/>
                  <a:pt x="1191491" y="221673"/>
                </a:cubicBezTo>
                <a:cubicBezTo>
                  <a:pt x="1186873" y="180109"/>
                  <a:pt x="1218208" y="107125"/>
                  <a:pt x="1177637" y="96982"/>
                </a:cubicBezTo>
                <a:cubicBezTo>
                  <a:pt x="1133284" y="85894"/>
                  <a:pt x="1112982" y="161637"/>
                  <a:pt x="1080655" y="193964"/>
                </a:cubicBezTo>
                <a:cubicBezTo>
                  <a:pt x="1062182" y="212437"/>
                  <a:pt x="1040912" y="228483"/>
                  <a:pt x="1025237" y="249382"/>
                </a:cubicBezTo>
                <a:cubicBezTo>
                  <a:pt x="1011382" y="267855"/>
                  <a:pt x="970865" y="324013"/>
                  <a:pt x="983673" y="304800"/>
                </a:cubicBezTo>
                <a:cubicBezTo>
                  <a:pt x="992909" y="290945"/>
                  <a:pt x="999608" y="275010"/>
                  <a:pt x="1011382" y="263236"/>
                </a:cubicBezTo>
                <a:lnTo>
                  <a:pt x="1094509" y="180109"/>
                </a:lnTo>
                <a:cubicBezTo>
                  <a:pt x="1099127" y="166254"/>
                  <a:pt x="1094509" y="133927"/>
                  <a:pt x="1108364" y="138545"/>
                </a:cubicBezTo>
                <a:cubicBezTo>
                  <a:pt x="1127957" y="145076"/>
                  <a:pt x="1125447" y="176254"/>
                  <a:pt x="1136073" y="193964"/>
                </a:cubicBezTo>
                <a:cubicBezTo>
                  <a:pt x="1193937" y="290405"/>
                  <a:pt x="1190642" y="276243"/>
                  <a:pt x="1274618" y="360218"/>
                </a:cubicBezTo>
                <a:cubicBezTo>
                  <a:pt x="1283855" y="369454"/>
                  <a:pt x="1289936" y="383796"/>
                  <a:pt x="1302328" y="387927"/>
                </a:cubicBezTo>
                <a:cubicBezTo>
                  <a:pt x="1316182" y="392545"/>
                  <a:pt x="1354217" y="412108"/>
                  <a:pt x="1343891" y="401782"/>
                </a:cubicBezTo>
                <a:lnTo>
                  <a:pt x="1233055" y="290945"/>
                </a:lnTo>
                <a:cubicBezTo>
                  <a:pt x="1179714" y="237604"/>
                  <a:pt x="1202361" y="265688"/>
                  <a:pt x="1163782" y="207818"/>
                </a:cubicBezTo>
                <a:cubicBezTo>
                  <a:pt x="1159164" y="193964"/>
                  <a:pt x="1162990" y="172786"/>
                  <a:pt x="1149928" y="166255"/>
                </a:cubicBezTo>
                <a:cubicBezTo>
                  <a:pt x="1136866" y="159724"/>
                  <a:pt x="1119892" y="171143"/>
                  <a:pt x="1108364" y="180109"/>
                </a:cubicBezTo>
                <a:cubicBezTo>
                  <a:pt x="1077432" y="204167"/>
                  <a:pt x="1048749" y="231887"/>
                  <a:pt x="1025237" y="263236"/>
                </a:cubicBezTo>
                <a:cubicBezTo>
                  <a:pt x="1003404" y="292347"/>
                  <a:pt x="973284" y="337951"/>
                  <a:pt x="942109" y="360218"/>
                </a:cubicBezTo>
                <a:cubicBezTo>
                  <a:pt x="925303" y="372222"/>
                  <a:pt x="905164" y="378691"/>
                  <a:pt x="886691" y="387927"/>
                </a:cubicBezTo>
                <a:cubicBezTo>
                  <a:pt x="877455" y="401782"/>
                  <a:pt x="866428" y="414598"/>
                  <a:pt x="858982" y="429491"/>
                </a:cubicBezTo>
                <a:cubicBezTo>
                  <a:pt x="852451" y="442553"/>
                  <a:pt x="845128" y="485659"/>
                  <a:pt x="845128" y="471055"/>
                </a:cubicBezTo>
                <a:cubicBezTo>
                  <a:pt x="845128" y="325358"/>
                  <a:pt x="945319" y="289257"/>
                  <a:pt x="1052946" y="166255"/>
                </a:cubicBezTo>
                <a:cubicBezTo>
                  <a:pt x="1085273" y="129309"/>
                  <a:pt x="1109081" y="82649"/>
                  <a:pt x="1149928" y="55418"/>
                </a:cubicBezTo>
                <a:lnTo>
                  <a:pt x="1233055" y="0"/>
                </a:lnTo>
                <a:cubicBezTo>
                  <a:pt x="1228437" y="18473"/>
                  <a:pt x="1224431" y="37109"/>
                  <a:pt x="1219200" y="55418"/>
                </a:cubicBezTo>
                <a:cubicBezTo>
                  <a:pt x="1205983" y="101677"/>
                  <a:pt x="1193123" y="100245"/>
                  <a:pt x="1219200" y="152400"/>
                </a:cubicBezTo>
                <a:cubicBezTo>
                  <a:pt x="1234093" y="182186"/>
                  <a:pt x="1264087" y="203934"/>
                  <a:pt x="1274618" y="235527"/>
                </a:cubicBezTo>
                <a:lnTo>
                  <a:pt x="1316182" y="360218"/>
                </a:lnTo>
                <a:cubicBezTo>
                  <a:pt x="1320800" y="374073"/>
                  <a:pt x="1341441" y="410905"/>
                  <a:pt x="1330037" y="401782"/>
                </a:cubicBezTo>
                <a:lnTo>
                  <a:pt x="1260764" y="346364"/>
                </a:lnTo>
                <a:cubicBezTo>
                  <a:pt x="1225938" y="241888"/>
                  <a:pt x="1272917" y="370671"/>
                  <a:pt x="1219200" y="263236"/>
                </a:cubicBezTo>
                <a:cubicBezTo>
                  <a:pt x="1212669" y="250174"/>
                  <a:pt x="1212438" y="234439"/>
                  <a:pt x="1205346" y="221673"/>
                </a:cubicBezTo>
                <a:cubicBezTo>
                  <a:pt x="1189173" y="192561"/>
                  <a:pt x="1149928" y="138545"/>
                  <a:pt x="1149928" y="13854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E9AEE-F135-279A-3B53-26A55F7C80EF}"/>
              </a:ext>
            </a:extLst>
          </p:cNvPr>
          <p:cNvSpPr txBox="1"/>
          <p:nvPr/>
        </p:nvSpPr>
        <p:spPr>
          <a:xfrm rot="20619915">
            <a:off x="2856555" y="6257835"/>
            <a:ext cx="1496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kayaTelivigala" pitchFamily="2" charset="77"/>
                <a:cs typeface="AkayaTelivigala" pitchFamily="2" charset="77"/>
              </a:rPr>
              <a:t>add area</a:t>
            </a:r>
          </a:p>
        </p:txBody>
      </p:sp>
    </p:spTree>
    <p:extLst>
      <p:ext uri="{BB962C8B-B14F-4D97-AF65-F5344CB8AC3E}">
        <p14:creationId xmlns:p14="http://schemas.microsoft.com/office/powerpoint/2010/main" val="21075256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83CAD5-1681-4BE8-37D9-DA9182CC911A}"/>
              </a:ext>
            </a:extLst>
          </p:cNvPr>
          <p:cNvSpPr/>
          <p:nvPr/>
        </p:nvSpPr>
        <p:spPr>
          <a:xfrm>
            <a:off x="0" y="1111339"/>
            <a:ext cx="12192000" cy="5746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D65714-FA8E-69EC-BD5E-4C580F26154F}"/>
              </a:ext>
            </a:extLst>
          </p:cNvPr>
          <p:cNvSpPr txBox="1"/>
          <p:nvPr/>
        </p:nvSpPr>
        <p:spPr>
          <a:xfrm>
            <a:off x="431018" y="219259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Sometimes an organism will occupy a very specific </a:t>
            </a:r>
            <a:r>
              <a:rPr lang="en-US" sz="4000" dirty="0"/>
              <a:t>niche </a:t>
            </a:r>
            <a:endParaRPr lang="en-US" sz="2800" dirty="0"/>
          </a:p>
        </p:txBody>
      </p:sp>
      <p:pic>
        <p:nvPicPr>
          <p:cNvPr id="5" name="Picture 2" descr="Niches | BioNinja">
            <a:extLst>
              <a:ext uri="{FF2B5EF4-FFF2-40B4-BE49-F238E27FC236}">
                <a16:creationId xmlns:a16="http://schemas.microsoft.com/office/drawing/2014/main" id="{3210984D-1684-4330-6752-46767F19E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8"/>
          <a:stretch/>
        </p:blipFill>
        <p:spPr bwMode="auto">
          <a:xfrm>
            <a:off x="1211711" y="1460358"/>
            <a:ext cx="9768577" cy="517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4043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C193D2-3066-00BB-0B0D-DBAC46EE8644}"/>
              </a:ext>
            </a:extLst>
          </p:cNvPr>
          <p:cNvSpPr txBox="1"/>
          <p:nvPr/>
        </p:nvSpPr>
        <p:spPr>
          <a:xfrm>
            <a:off x="534886" y="1988441"/>
            <a:ext cx="19797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e.g. </a:t>
            </a:r>
          </a:p>
          <a:p>
            <a:pPr algn="ctr"/>
            <a:r>
              <a:rPr lang="en-US" sz="4000" dirty="0"/>
              <a:t>the zone where it lives </a:t>
            </a:r>
          </a:p>
        </p:txBody>
      </p:sp>
      <p:pic>
        <p:nvPicPr>
          <p:cNvPr id="18434" name="Picture 2" descr="Rocky shore zonation — Science Learning Hub">
            <a:extLst>
              <a:ext uri="{FF2B5EF4-FFF2-40B4-BE49-F238E27FC236}">
                <a16:creationId xmlns:a16="http://schemas.microsoft.com/office/drawing/2014/main" id="{8084087C-2FE1-E1A8-F01E-21241FBBB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0"/>
          <a:stretch/>
        </p:blipFill>
        <p:spPr bwMode="auto">
          <a:xfrm>
            <a:off x="3015343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233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hambered nautilus">
            <a:extLst>
              <a:ext uri="{FF2B5EF4-FFF2-40B4-BE49-F238E27FC236}">
                <a16:creationId xmlns:a16="http://schemas.microsoft.com/office/drawing/2014/main" id="{E164669E-9949-1ACF-09BB-D518019E3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" r="89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2EB261-AFDB-76FE-8B75-27B8F9AC79B0}"/>
              </a:ext>
            </a:extLst>
          </p:cNvPr>
          <p:cNvSpPr txBox="1"/>
          <p:nvPr/>
        </p:nvSpPr>
        <p:spPr>
          <a:xfrm>
            <a:off x="420588" y="302601"/>
            <a:ext cx="28451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it does (e.g. activity patterns)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2394F-4729-6277-042B-BA963FD07A1A}"/>
              </a:ext>
            </a:extLst>
          </p:cNvPr>
          <p:cNvSpPr txBox="1"/>
          <p:nvPr/>
        </p:nvSpPr>
        <p:spPr>
          <a:xfrm>
            <a:off x="10221686" y="4921124"/>
            <a:ext cx="18233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solidFill>
                  <a:schemeClr val="bg1"/>
                </a:solidFill>
                <a:effectLst/>
              </a:rPr>
              <a:t>Nautilus rise up to 130m at night and descend back down to 700 m during th</a:t>
            </a:r>
            <a:r>
              <a:rPr lang="en-AU" dirty="0">
                <a:solidFill>
                  <a:schemeClr val="bg1"/>
                </a:solidFill>
              </a:rPr>
              <a:t>e day</a:t>
            </a:r>
            <a:r>
              <a:rPr lang="en-AU" b="0" i="0" dirty="0">
                <a:solidFill>
                  <a:schemeClr val="bg1"/>
                </a:solidFill>
                <a:effectLst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52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Index of /wp-content/gallery/cleaner-shrimp">
            <a:extLst>
              <a:ext uri="{FF2B5EF4-FFF2-40B4-BE49-F238E27FC236}">
                <a16:creationId xmlns:a16="http://schemas.microsoft.com/office/drawing/2014/main" id="{5BBE8E3E-58BA-C9A2-A0D7-A2684E658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43" y="-1"/>
            <a:ext cx="10281557" cy="68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AB40BA-2FEA-3129-9FFC-9F7CCC0FD8EB}"/>
              </a:ext>
            </a:extLst>
          </p:cNvPr>
          <p:cNvSpPr txBox="1"/>
          <p:nvPr/>
        </p:nvSpPr>
        <p:spPr>
          <a:xfrm>
            <a:off x="261256" y="1180768"/>
            <a:ext cx="3298373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it interacts with its environment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(e.g. symbiosis, competition and predator-prey relationships)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FBFC6-EF8B-9F29-3DCD-F232BBEAE8ED}"/>
              </a:ext>
            </a:extLst>
          </p:cNvPr>
          <p:cNvSpPr txBox="1"/>
          <p:nvPr/>
        </p:nvSpPr>
        <p:spPr>
          <a:xfrm>
            <a:off x="6662057" y="6485038"/>
            <a:ext cx="401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solidFill>
                  <a:schemeClr val="bg1"/>
                </a:solidFill>
                <a:effectLst/>
              </a:rPr>
              <a:t>Cleaner shrimp cleaning moray eel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99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Remora | Diet, Species, &amp; Facts | Britannica">
            <a:extLst>
              <a:ext uri="{FF2B5EF4-FFF2-40B4-BE49-F238E27FC236}">
                <a16:creationId xmlns:a16="http://schemas.microsoft.com/office/drawing/2014/main" id="{9FBBD804-640D-7CA6-DCDB-C7BA30120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15822F-AD41-515C-697D-DE67D7A382DF}"/>
              </a:ext>
            </a:extLst>
          </p:cNvPr>
          <p:cNvSpPr txBox="1"/>
          <p:nvPr/>
        </p:nvSpPr>
        <p:spPr>
          <a:xfrm>
            <a:off x="7984671" y="6423352"/>
            <a:ext cx="4011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b="0" i="0" dirty="0">
                <a:solidFill>
                  <a:schemeClr val="bg1"/>
                </a:solidFill>
                <a:effectLst/>
              </a:rPr>
              <a:t>Cleaner wrasse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40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A3BCCE-C517-6292-7F6F-1D56DB5DD500}"/>
              </a:ext>
            </a:extLst>
          </p:cNvPr>
          <p:cNvSpPr txBox="1"/>
          <p:nvPr/>
        </p:nvSpPr>
        <p:spPr>
          <a:xfrm>
            <a:off x="223044" y="389806"/>
            <a:ext cx="117459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202124"/>
                </a:solidFill>
                <a:effectLst/>
              </a:rPr>
              <a:t>The </a:t>
            </a:r>
            <a:r>
              <a:rPr lang="en-AU" sz="3600" b="1" i="0" dirty="0">
                <a:solidFill>
                  <a:srgbClr val="202124"/>
                </a:solidFill>
                <a:effectLst/>
              </a:rPr>
              <a:t>competitive exclusion principle </a:t>
            </a:r>
            <a:r>
              <a:rPr lang="en-AU" sz="2800" b="0" i="0" dirty="0">
                <a:solidFill>
                  <a:srgbClr val="202124"/>
                </a:solidFill>
                <a:effectLst/>
              </a:rPr>
              <a:t>tells us that </a:t>
            </a:r>
            <a:r>
              <a:rPr lang="en-AU" sz="2800" b="0" i="0" dirty="0">
                <a:solidFill>
                  <a:srgbClr val="040C28"/>
                </a:solidFill>
                <a:effectLst/>
              </a:rPr>
              <a:t>two species can't have exactly the same niche in a habitat and stably coexist</a:t>
            </a:r>
            <a:r>
              <a:rPr lang="en-AU" sz="2800" b="0" i="0" dirty="0">
                <a:solidFill>
                  <a:srgbClr val="202124"/>
                </a:solidFill>
                <a:effectLst/>
              </a:rPr>
              <a:t>. </a:t>
            </a:r>
          </a:p>
          <a:p>
            <a:pPr algn="ctr"/>
            <a:endParaRPr lang="en-AU" dirty="0">
              <a:solidFill>
                <a:srgbClr val="202124"/>
              </a:solidFill>
            </a:endParaRPr>
          </a:p>
          <a:p>
            <a:pPr algn="ctr"/>
            <a:r>
              <a:rPr lang="en-AU" sz="2800" b="0" i="0" dirty="0">
                <a:solidFill>
                  <a:srgbClr val="202124"/>
                </a:solidFill>
                <a:effectLst/>
              </a:rPr>
              <a:t>That's because species with identical niches also have identical needs, </a:t>
            </a:r>
          </a:p>
          <a:p>
            <a:pPr algn="ctr"/>
            <a:r>
              <a:rPr lang="en-AU" sz="2800" b="0" i="0" dirty="0">
                <a:solidFill>
                  <a:srgbClr val="202124"/>
                </a:solidFill>
                <a:effectLst/>
              </a:rPr>
              <a:t>which means they would compete for precisely the same resources</a:t>
            </a:r>
            <a:r>
              <a:rPr lang="en-AU" sz="3200" b="0" i="0" dirty="0">
                <a:solidFill>
                  <a:srgbClr val="202124"/>
                </a:solidFill>
                <a:effectLst/>
              </a:rPr>
              <a:t>.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7318A8-153E-0BCF-A6BE-745B71D0E331}"/>
              </a:ext>
            </a:extLst>
          </p:cNvPr>
          <p:cNvSpPr/>
          <p:nvPr/>
        </p:nvSpPr>
        <p:spPr>
          <a:xfrm>
            <a:off x="0" y="2910401"/>
            <a:ext cx="12192000" cy="394759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ompetitive Exclusion Principle">
            <a:extLst>
              <a:ext uri="{FF2B5EF4-FFF2-40B4-BE49-F238E27FC236}">
                <a16:creationId xmlns:a16="http://schemas.microsoft.com/office/drawing/2014/main" id="{6652C826-BAA7-5C83-DDA6-BBFBCE26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5" y="3065170"/>
            <a:ext cx="4825999" cy="36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Ecological Niche">
            <a:extLst>
              <a:ext uri="{FF2B5EF4-FFF2-40B4-BE49-F238E27FC236}">
                <a16:creationId xmlns:a16="http://schemas.microsoft.com/office/drawing/2014/main" id="{D3CBB734-5066-33FA-70D1-0D5F85E1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57" y="3083731"/>
            <a:ext cx="4825999" cy="360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E76BC2-B407-1383-52D2-EF1D3D5E71DD}"/>
              </a:ext>
            </a:extLst>
          </p:cNvPr>
          <p:cNvSpPr txBox="1"/>
          <p:nvPr/>
        </p:nvSpPr>
        <p:spPr>
          <a:xfrm>
            <a:off x="7142957" y="3083731"/>
            <a:ext cx="160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barnacles</a:t>
            </a:r>
          </a:p>
        </p:txBody>
      </p:sp>
    </p:spTree>
    <p:extLst>
      <p:ext uri="{BB962C8B-B14F-4D97-AF65-F5344CB8AC3E}">
        <p14:creationId xmlns:p14="http://schemas.microsoft.com/office/powerpoint/2010/main" val="630881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E1665C-7F2F-B78D-ED23-FBD82EC1F48B}"/>
              </a:ext>
            </a:extLst>
          </p:cNvPr>
          <p:cNvSpPr txBox="1"/>
          <p:nvPr/>
        </p:nvSpPr>
        <p:spPr>
          <a:xfrm>
            <a:off x="471055" y="3075057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Keystone species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8377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D4232A-109A-83EF-8AB9-153C913C54CD}"/>
              </a:ext>
            </a:extLst>
          </p:cNvPr>
          <p:cNvSpPr txBox="1"/>
          <p:nvPr/>
        </p:nvSpPr>
        <p:spPr>
          <a:xfrm>
            <a:off x="358877" y="301098"/>
            <a:ext cx="11474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Keystone species</a:t>
            </a:r>
          </a:p>
          <a:p>
            <a:pPr algn="ctr"/>
            <a:r>
              <a:rPr lang="en-US" sz="2800" dirty="0"/>
              <a:t>have a disproportionately large influence on their environment </a:t>
            </a:r>
          </a:p>
          <a:p>
            <a:pPr algn="ctr"/>
            <a:r>
              <a:rPr lang="en-US" sz="2800" dirty="0"/>
              <a:t>(if removed, it’s noticeable!)</a:t>
            </a:r>
          </a:p>
        </p:txBody>
      </p:sp>
      <p:pic>
        <p:nvPicPr>
          <p:cNvPr id="77826" name="Picture 2" descr="Scientists Say: Coral">
            <a:extLst>
              <a:ext uri="{FF2B5EF4-FFF2-40B4-BE49-F238E27FC236}">
                <a16:creationId xmlns:a16="http://schemas.microsoft.com/office/drawing/2014/main" id="{075D4899-CF71-35D3-8600-4EA2E4A21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0296"/>
            <a:ext cx="3569252" cy="20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Unpack Habitat: Mangrove Forests | OzFish Unlimited">
            <a:extLst>
              <a:ext uri="{FF2B5EF4-FFF2-40B4-BE49-F238E27FC236}">
                <a16:creationId xmlns:a16="http://schemas.microsoft.com/office/drawing/2014/main" id="{8821AF62-3B5F-8A8F-B410-10ACF6E71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52" y="4850296"/>
            <a:ext cx="3262519" cy="20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0" name="Picture 6" descr="The Magic of Seagrass: Seagrass is the ocean's wild savannah - The Ocean  Agency">
            <a:extLst>
              <a:ext uri="{FF2B5EF4-FFF2-40B4-BE49-F238E27FC236}">
                <a16:creationId xmlns:a16="http://schemas.microsoft.com/office/drawing/2014/main" id="{07674479-86B8-6BE5-5A50-BA95E6F9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4" y="4850296"/>
            <a:ext cx="3569252" cy="20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2" name="Picture 8" descr="Holothuria leucospilota - Wikipedia">
            <a:extLst>
              <a:ext uri="{FF2B5EF4-FFF2-40B4-BE49-F238E27FC236}">
                <a16:creationId xmlns:a16="http://schemas.microsoft.com/office/drawing/2014/main" id="{41F4F752-D79E-D893-A98F-02BB3D957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357"/>
            <a:ext cx="3569252" cy="26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Limpet - Wikipedia">
            <a:extLst>
              <a:ext uri="{FF2B5EF4-FFF2-40B4-BE49-F238E27FC236}">
                <a16:creationId xmlns:a16="http://schemas.microsoft.com/office/drawing/2014/main" id="{24623B2D-0F09-A6B9-E0FF-8C62CCFA9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52" y="2173357"/>
            <a:ext cx="3569252" cy="26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6" name="Picture 12" descr="Coralline Algae: What Is It and Why Is It Important in Reef Tanks?">
            <a:extLst>
              <a:ext uri="{FF2B5EF4-FFF2-40B4-BE49-F238E27FC236}">
                <a16:creationId xmlns:a16="http://schemas.microsoft.com/office/drawing/2014/main" id="{372A5432-DCF6-89C6-57D0-83DE689EC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04" y="2151966"/>
            <a:ext cx="3675270" cy="269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8" name="Picture 14" descr="Sea urchins erode rock reefs, excavate pits for themselves">
            <a:extLst>
              <a:ext uri="{FF2B5EF4-FFF2-40B4-BE49-F238E27FC236}">
                <a16:creationId xmlns:a16="http://schemas.microsoft.com/office/drawing/2014/main" id="{0F03A49E-120F-25D8-873F-12FBBF0A9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3" b="14480"/>
          <a:stretch/>
        </p:blipFill>
        <p:spPr bwMode="auto">
          <a:xfrm rot="16200000">
            <a:off x="8904726" y="3600031"/>
            <a:ext cx="4759001" cy="18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12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he keystone metaphor. The keystone is the component of a structure... |  Download Scientific Diagram">
            <a:extLst>
              <a:ext uri="{FF2B5EF4-FFF2-40B4-BE49-F238E27FC236}">
                <a16:creationId xmlns:a16="http://schemas.microsoft.com/office/drawing/2014/main" id="{5A5240DA-E025-A70C-CFD9-D74089CD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4" y="173355"/>
            <a:ext cx="8773886" cy="65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69FE08-5B22-5370-361F-C9F6EA245419}"/>
              </a:ext>
            </a:extLst>
          </p:cNvPr>
          <p:cNvSpPr txBox="1"/>
          <p:nvPr/>
        </p:nvSpPr>
        <p:spPr>
          <a:xfrm>
            <a:off x="9123590" y="619988"/>
            <a:ext cx="292689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solidFill>
                  <a:srgbClr val="111111"/>
                </a:solidFill>
                <a:effectLst/>
              </a:rPr>
              <a:t>The keystone metaphor</a:t>
            </a:r>
            <a:r>
              <a:rPr lang="en-AU" sz="2400" dirty="0">
                <a:solidFill>
                  <a:srgbClr val="111111"/>
                </a:solidFill>
              </a:rPr>
              <a:t>: </a:t>
            </a:r>
            <a:r>
              <a:rPr lang="en-AU" sz="2400" b="0" i="0" dirty="0">
                <a:solidFill>
                  <a:srgbClr val="111111"/>
                </a:solidFill>
                <a:effectLst/>
              </a:rPr>
              <a:t>The keystone is the component of a structure that is irreplaceable. Without the keystone, a structure could be reassembled, but could never be the same as if the keystone were present and functioning in its role.</a:t>
            </a:r>
          </a:p>
        </p:txBody>
      </p:sp>
    </p:spTree>
    <p:extLst>
      <p:ext uri="{BB962C8B-B14F-4D97-AF65-F5344CB8AC3E}">
        <p14:creationId xmlns:p14="http://schemas.microsoft.com/office/powerpoint/2010/main" val="1946844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0A55C5-108D-F9D0-BF7B-4532DEE9DC64}"/>
              </a:ext>
            </a:extLst>
          </p:cNvPr>
          <p:cNvSpPr txBox="1"/>
          <p:nvPr/>
        </p:nvSpPr>
        <p:spPr>
          <a:xfrm>
            <a:off x="551090" y="403162"/>
            <a:ext cx="6098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sz="3200" b="1" i="0" dirty="0">
                <a:solidFill>
                  <a:srgbClr val="273239"/>
                </a:solidFill>
                <a:effectLst/>
              </a:rPr>
              <a:t>Keystone Predators</a:t>
            </a:r>
          </a:p>
        </p:txBody>
      </p:sp>
      <p:pic>
        <p:nvPicPr>
          <p:cNvPr id="29698" name="Picture 2" descr="Shark: Exploring Keystone Species: HHMI BioInteractive">
            <a:extLst>
              <a:ext uri="{FF2B5EF4-FFF2-40B4-BE49-F238E27FC236}">
                <a16:creationId xmlns:a16="http://schemas.microsoft.com/office/drawing/2014/main" id="{B9869DA8-8316-3264-D08B-35137677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572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0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63BD5-1C0D-DE6C-6821-42EC5ED33933}"/>
              </a:ext>
            </a:extLst>
          </p:cNvPr>
          <p:cNvSpPr txBox="1"/>
          <p:nvPr/>
        </p:nvSpPr>
        <p:spPr>
          <a:xfrm>
            <a:off x="473653" y="2240815"/>
            <a:ext cx="1095894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Population </a:t>
            </a:r>
          </a:p>
          <a:p>
            <a:pPr algn="ctr"/>
            <a:r>
              <a:rPr lang="en-US" sz="4800" b="1" dirty="0"/>
              <a:t>Distribution (dispersion)</a:t>
            </a:r>
          </a:p>
          <a:p>
            <a:pPr algn="ctr"/>
            <a:r>
              <a:rPr lang="en-US" sz="3600" dirty="0"/>
              <a:t>Patterns</a:t>
            </a:r>
          </a:p>
        </p:txBody>
      </p:sp>
    </p:spTree>
    <p:extLst>
      <p:ext uri="{BB962C8B-B14F-4D97-AF65-F5344CB8AC3E}">
        <p14:creationId xmlns:p14="http://schemas.microsoft.com/office/powerpoint/2010/main" val="3403702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eystone species – The Ecological Society of America">
            <a:extLst>
              <a:ext uri="{FF2B5EF4-FFF2-40B4-BE49-F238E27FC236}">
                <a16:creationId xmlns:a16="http://schemas.microsoft.com/office/drawing/2014/main" id="{97F44CF1-389F-1335-67EA-9AC915798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" y="-1016"/>
            <a:ext cx="12190194" cy="68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56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ea Otter: Exploring Keystone Species: HHMI BioInteractive">
            <a:extLst>
              <a:ext uri="{FF2B5EF4-FFF2-40B4-BE49-F238E27FC236}">
                <a16:creationId xmlns:a16="http://schemas.microsoft.com/office/drawing/2014/main" id="{C9DEE548-A668-C529-B77B-A8FD3DEE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19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8DE19-0934-9DA6-231A-587354205C2C}"/>
              </a:ext>
            </a:extLst>
          </p:cNvPr>
          <p:cNvSpPr txBox="1"/>
          <p:nvPr/>
        </p:nvSpPr>
        <p:spPr>
          <a:xfrm>
            <a:off x="604157" y="322694"/>
            <a:ext cx="112667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0" i="0" dirty="0">
                <a:solidFill>
                  <a:srgbClr val="202124"/>
                </a:solidFill>
                <a:effectLst/>
              </a:rPr>
              <a:t>Sea otters are keystone species, </a:t>
            </a:r>
            <a:r>
              <a:rPr lang="en-AU" sz="2800" b="0" i="0" dirty="0">
                <a:solidFill>
                  <a:srgbClr val="040C28"/>
                </a:solidFill>
                <a:effectLst/>
              </a:rPr>
              <a:t>exerting top-down pressure via predation on sea urchins, which graze on kelp</a:t>
            </a:r>
            <a:r>
              <a:rPr lang="en-AU" sz="2800" b="0" i="0" dirty="0">
                <a:solidFill>
                  <a:srgbClr val="202124"/>
                </a:solidFill>
                <a:effectLst/>
              </a:rPr>
              <a:t>. When sea otters eat the urchins, they reduce the urchin grazing pressure on kelp and, as a result, kelp forests flourish in the presence of sea otters.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6343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ow to Care for a Pet Fiddler Crab">
            <a:extLst>
              <a:ext uri="{FF2B5EF4-FFF2-40B4-BE49-F238E27FC236}">
                <a16:creationId xmlns:a16="http://schemas.microsoft.com/office/drawing/2014/main" id="{C7DCEA37-699B-0079-A854-2B15B5DB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10306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1AFB6-0442-4C4A-48E3-2DBAF87D77F1}"/>
              </a:ext>
            </a:extLst>
          </p:cNvPr>
          <p:cNvSpPr txBox="1"/>
          <p:nvPr/>
        </p:nvSpPr>
        <p:spPr>
          <a:xfrm>
            <a:off x="436789" y="256205"/>
            <a:ext cx="114088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Fiddler crabs 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keystone species because they are deposit feeders and significantly influence the transfer of nutrients and energy.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4E1A9-B241-0837-7B27-65701A331C21}"/>
              </a:ext>
            </a:extLst>
          </p:cNvPr>
          <p:cNvSpPr txBox="1"/>
          <p:nvPr/>
        </p:nvSpPr>
        <p:spPr>
          <a:xfrm>
            <a:off x="249382" y="6417129"/>
            <a:ext cx="12441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i="0" dirty="0">
                <a:solidFill>
                  <a:schemeClr val="bg1"/>
                </a:solidFill>
                <a:effectLst/>
              </a:rPr>
              <a:t>Keystone Ecosystem Engineers/Modifiers: </a:t>
            </a: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modify the environment and affect the availability of resources to other organisms 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597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Beavers: Nature's Wetland Ecosystem Engineers">
            <a:extLst>
              <a:ext uri="{FF2B5EF4-FFF2-40B4-BE49-F238E27FC236}">
                <a16:creationId xmlns:a16="http://schemas.microsoft.com/office/drawing/2014/main" id="{6D0D355A-407F-755A-62C2-98BF6C01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A821AE-9BFE-8853-FCC5-F9ACAA1A22D2}"/>
              </a:ext>
            </a:extLst>
          </p:cNvPr>
          <p:cNvSpPr txBox="1"/>
          <p:nvPr/>
        </p:nvSpPr>
        <p:spPr>
          <a:xfrm>
            <a:off x="7028090" y="0"/>
            <a:ext cx="5049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000" b="0" i="0" dirty="0">
                <a:solidFill>
                  <a:schemeClr val="bg1"/>
                </a:solidFill>
                <a:effectLst/>
              </a:rPr>
              <a:t>Beavers build dams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39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orals Are Keystone Species – White Green Blue – WGB – Sustainable You">
            <a:extLst>
              <a:ext uri="{FF2B5EF4-FFF2-40B4-BE49-F238E27FC236}">
                <a16:creationId xmlns:a16="http://schemas.microsoft.com/office/drawing/2014/main" id="{84814CC9-7687-1FE2-5F1F-0BDC421E5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EE137D-DAA6-F4AB-CE1F-93E09E0D7526}"/>
              </a:ext>
            </a:extLst>
          </p:cNvPr>
          <p:cNvSpPr txBox="1"/>
          <p:nvPr/>
        </p:nvSpPr>
        <p:spPr>
          <a:xfrm>
            <a:off x="7142390" y="4114800"/>
            <a:ext cx="50496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1" i="0" dirty="0">
                <a:effectLst/>
              </a:rPr>
              <a:t>Corals build reefs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352651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leached Corals Compensate For Stress By Eating More Plankton">
            <a:extLst>
              <a:ext uri="{FF2B5EF4-FFF2-40B4-BE49-F238E27FC236}">
                <a16:creationId xmlns:a16="http://schemas.microsoft.com/office/drawing/2014/main" id="{9669C873-3503-CFB9-5D3F-19A98860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0"/>
            <a:ext cx="965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35391-A18C-C83B-8B95-92B773DB9541}"/>
              </a:ext>
            </a:extLst>
          </p:cNvPr>
          <p:cNvSpPr txBox="1"/>
          <p:nvPr/>
        </p:nvSpPr>
        <p:spPr>
          <a:xfrm>
            <a:off x="436789" y="256205"/>
            <a:ext cx="929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sz="3200" b="1" i="0" dirty="0">
                <a:solidFill>
                  <a:schemeClr val="bg1"/>
                </a:solidFill>
                <a:effectLst/>
              </a:rPr>
              <a:t>Keystone Mutualists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8868E-0A39-72BD-F49F-B32F0E8E4CD3}"/>
              </a:ext>
            </a:extLst>
          </p:cNvPr>
          <p:cNvSpPr txBox="1"/>
          <p:nvPr/>
        </p:nvSpPr>
        <p:spPr>
          <a:xfrm>
            <a:off x="2559503" y="6401740"/>
            <a:ext cx="5049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b="0" i="0" dirty="0">
                <a:solidFill>
                  <a:schemeClr val="bg1"/>
                </a:solidFill>
                <a:effectLst/>
              </a:rPr>
              <a:t>Coral and zooxanthellae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727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he Vanishing Kelp Forest">
            <a:extLst>
              <a:ext uri="{FF2B5EF4-FFF2-40B4-BE49-F238E27FC236}">
                <a16:creationId xmlns:a16="http://schemas.microsoft.com/office/drawing/2014/main" id="{2A43C3BC-6409-8D0F-7FE4-B669AA012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9906000" cy="684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A6E78-3117-9336-24C5-7F1C7C5F0914}"/>
              </a:ext>
            </a:extLst>
          </p:cNvPr>
          <p:cNvSpPr txBox="1"/>
          <p:nvPr/>
        </p:nvSpPr>
        <p:spPr>
          <a:xfrm>
            <a:off x="436789" y="256205"/>
            <a:ext cx="929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sz="3200" b="1" i="0" dirty="0">
                <a:solidFill>
                  <a:schemeClr val="bg1"/>
                </a:solidFill>
                <a:effectLst/>
              </a:rPr>
              <a:t>Keystone Hosts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4B384D-BE14-9873-8F65-F57302224706}"/>
              </a:ext>
            </a:extLst>
          </p:cNvPr>
          <p:cNvSpPr txBox="1"/>
          <p:nvPr/>
        </p:nvSpPr>
        <p:spPr>
          <a:xfrm>
            <a:off x="7060745" y="6315988"/>
            <a:ext cx="5049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000" b="0" i="0" dirty="0">
                <a:solidFill>
                  <a:schemeClr val="bg1"/>
                </a:solidFill>
                <a:effectLst/>
              </a:rPr>
              <a:t>Kelp forest 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819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7B639-A6F1-C907-4416-ED17468DAE87}"/>
              </a:ext>
            </a:extLst>
          </p:cNvPr>
          <p:cNvSpPr txBox="1"/>
          <p:nvPr/>
        </p:nvSpPr>
        <p:spPr>
          <a:xfrm>
            <a:off x="436789" y="256205"/>
            <a:ext cx="9295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AU" sz="3200" b="1" i="0" dirty="0">
                <a:solidFill>
                  <a:schemeClr val="bg1"/>
                </a:solidFill>
                <a:effectLst/>
              </a:rPr>
              <a:t>Keystone Prey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D4B397-BE3C-CEFA-D9DE-6AE7C69C1426}"/>
              </a:ext>
            </a:extLst>
          </p:cNvPr>
          <p:cNvSpPr txBox="1"/>
          <p:nvPr/>
        </p:nvSpPr>
        <p:spPr>
          <a:xfrm>
            <a:off x="7011080" y="6336424"/>
            <a:ext cx="5049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000" b="0" i="0" dirty="0">
                <a:solidFill>
                  <a:schemeClr val="bg1"/>
                </a:solidFill>
                <a:effectLst/>
              </a:rPr>
              <a:t>Krill – a vital link in the food chain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1748" name="Picture 4" descr="Antarctic krill – Australian Antarctic Program">
            <a:extLst>
              <a:ext uri="{FF2B5EF4-FFF2-40B4-BE49-F238E27FC236}">
                <a16:creationId xmlns:a16="http://schemas.microsoft.com/office/drawing/2014/main" id="{E6C84BEC-963F-28BF-71FA-358B843A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990600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447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486A3A-9FAC-25EF-F20B-663763FF971D}"/>
              </a:ext>
            </a:extLst>
          </p:cNvPr>
          <p:cNvSpPr txBox="1"/>
          <p:nvPr/>
        </p:nvSpPr>
        <p:spPr>
          <a:xfrm>
            <a:off x="925049" y="828288"/>
            <a:ext cx="4994468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Describe the concept of population dynamics using the terms population size, density, abundance, distribution (i.e. clumped, uniform, random), carrying capacity, niche, K-strategists and r-strategists, keystone species.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‘14. Population Dynamics’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black and white document with text&#10;&#10;Description automatically generated">
            <a:extLst>
              <a:ext uri="{FF2B5EF4-FFF2-40B4-BE49-F238E27FC236}">
                <a16:creationId xmlns:a16="http://schemas.microsoft.com/office/drawing/2014/main" id="{829FB837-506D-F915-6358-ADBC5C936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746" y="462451"/>
            <a:ext cx="4413322" cy="593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6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9E76BF-19B1-26A1-5276-C576D3E1DAF9}"/>
              </a:ext>
            </a:extLst>
          </p:cNvPr>
          <p:cNvSpPr txBox="1"/>
          <p:nvPr/>
        </p:nvSpPr>
        <p:spPr>
          <a:xfrm>
            <a:off x="613968" y="1353226"/>
            <a:ext cx="470617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dirty="0"/>
              <a:t>population</a:t>
            </a:r>
            <a:r>
              <a:rPr lang="en-AU" sz="5400" dirty="0"/>
              <a:t> distribution </a:t>
            </a:r>
            <a:r>
              <a:rPr lang="en-AU" sz="2800" dirty="0"/>
              <a:t>is </a:t>
            </a:r>
          </a:p>
          <a:p>
            <a:pPr algn="ctr"/>
            <a:r>
              <a:rPr lang="en-AU" sz="4800" i="1" dirty="0"/>
              <a:t>where</a:t>
            </a:r>
          </a:p>
          <a:p>
            <a:pPr algn="ctr"/>
            <a:endParaRPr lang="en-AU" sz="800" i="1" dirty="0"/>
          </a:p>
          <a:p>
            <a:pPr algn="ctr"/>
            <a:r>
              <a:rPr lang="en-AU" sz="2800" dirty="0"/>
              <a:t>individuals position themselves within the population</a:t>
            </a:r>
          </a:p>
          <a:p>
            <a:pPr algn="ctr"/>
            <a:endParaRPr lang="en-AU" sz="2800" dirty="0"/>
          </a:p>
          <a:p>
            <a:pPr algn="ctr"/>
            <a:endParaRPr lang="en-AU" sz="2800" dirty="0"/>
          </a:p>
          <a:p>
            <a:pPr algn="ctr"/>
            <a:r>
              <a:rPr lang="en-AU" sz="2000" dirty="0"/>
              <a:t>(also called ‘</a:t>
            </a:r>
            <a:r>
              <a:rPr lang="en-AU" sz="2000" i="1" dirty="0"/>
              <a:t>dispersion</a:t>
            </a:r>
            <a:r>
              <a:rPr lang="en-AU" sz="2000" dirty="0"/>
              <a:t>’)</a:t>
            </a:r>
            <a:endParaRPr lang="en-AU" dirty="0"/>
          </a:p>
          <a:p>
            <a:pPr algn="ctr"/>
            <a:endParaRPr lang="en-AU" sz="4400" dirty="0"/>
          </a:p>
        </p:txBody>
      </p:sp>
      <p:pic>
        <p:nvPicPr>
          <p:cNvPr id="6146" name="Picture 2" descr="Population size, density, &amp; dispersal (article) | Khan Academy">
            <a:extLst>
              <a:ext uri="{FF2B5EF4-FFF2-40B4-BE49-F238E27FC236}">
                <a16:creationId xmlns:a16="http://schemas.microsoft.com/office/drawing/2014/main" id="{F364C401-4A57-9A9B-1C13-BA212546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57" b="15398"/>
          <a:stretch/>
        </p:blipFill>
        <p:spPr bwMode="auto">
          <a:xfrm>
            <a:off x="5731986" y="312640"/>
            <a:ext cx="3550561" cy="20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opulation size, density, &amp; dispersal (article) | Khan Academy">
            <a:extLst>
              <a:ext uri="{FF2B5EF4-FFF2-40B4-BE49-F238E27FC236}">
                <a16:creationId xmlns:a16="http://schemas.microsoft.com/office/drawing/2014/main" id="{B625E93C-92AA-4A65-D204-1FD92ECC0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7" r="36682" b="15315"/>
          <a:stretch/>
        </p:blipFill>
        <p:spPr bwMode="auto">
          <a:xfrm>
            <a:off x="6508720" y="2388609"/>
            <a:ext cx="2870810" cy="20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opulation size, density, &amp; dispersal (article) | Khan Academy">
            <a:extLst>
              <a:ext uri="{FF2B5EF4-FFF2-40B4-BE49-F238E27FC236}">
                <a16:creationId xmlns:a16="http://schemas.microsoft.com/office/drawing/2014/main" id="{B94448EF-6CDC-9F6E-4FCA-7BC3F2196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5" r="8664" b="15315"/>
          <a:stretch/>
        </p:blipFill>
        <p:spPr bwMode="auto">
          <a:xfrm>
            <a:off x="6508720" y="4390056"/>
            <a:ext cx="2870810" cy="208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7AEB8-7D9A-194D-AA84-FCB782C100CC}"/>
              </a:ext>
            </a:extLst>
          </p:cNvPr>
          <p:cNvSpPr txBox="1"/>
          <p:nvPr/>
        </p:nvSpPr>
        <p:spPr>
          <a:xfrm>
            <a:off x="9694388" y="1060838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uniform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62F6D-01ED-E937-1DC3-AB55D0846D91}"/>
              </a:ext>
            </a:extLst>
          </p:cNvPr>
          <p:cNvSpPr txBox="1"/>
          <p:nvPr/>
        </p:nvSpPr>
        <p:spPr>
          <a:xfrm>
            <a:off x="9729905" y="3136612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random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D75D34-3850-CBFD-954F-8F6AD88889A0}"/>
              </a:ext>
            </a:extLst>
          </p:cNvPr>
          <p:cNvSpPr txBox="1"/>
          <p:nvPr/>
        </p:nvSpPr>
        <p:spPr>
          <a:xfrm>
            <a:off x="9729905" y="502083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clumped</a:t>
            </a:r>
          </a:p>
        </p:txBody>
      </p:sp>
    </p:spTree>
    <p:extLst>
      <p:ext uri="{BB962C8B-B14F-4D97-AF65-F5344CB8AC3E}">
        <p14:creationId xmlns:p14="http://schemas.microsoft.com/office/powerpoint/2010/main" val="371744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IANT CUTTLEFISH | Oceanimaging">
            <a:extLst>
              <a:ext uri="{FF2B5EF4-FFF2-40B4-BE49-F238E27FC236}">
                <a16:creationId xmlns:a16="http://schemas.microsoft.com/office/drawing/2014/main" id="{487F5C85-2866-F9F2-F92F-8B6A2260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EF8E5C-83AC-A2F5-727A-A13874DC0347}"/>
              </a:ext>
            </a:extLst>
          </p:cNvPr>
          <p:cNvSpPr txBox="1"/>
          <p:nvPr/>
        </p:nvSpPr>
        <p:spPr>
          <a:xfrm>
            <a:off x="1376520" y="510947"/>
            <a:ext cx="943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Uniform, random or clumped?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CF72D-257A-9CAF-6FBD-81880CF0968C}"/>
              </a:ext>
            </a:extLst>
          </p:cNvPr>
          <p:cNvSpPr txBox="1"/>
          <p:nvPr/>
        </p:nvSpPr>
        <p:spPr>
          <a:xfrm>
            <a:off x="166254" y="110837"/>
            <a:ext cx="6206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Cuttlefish breeding season, </a:t>
            </a:r>
            <a:r>
              <a:rPr lang="en-US" sz="2000" dirty="0" err="1">
                <a:solidFill>
                  <a:schemeClr val="bg1"/>
                </a:solidFill>
              </a:rPr>
              <a:t>Whyalla</a:t>
            </a:r>
            <a:r>
              <a:rPr lang="en-US" sz="2000" dirty="0">
                <a:solidFill>
                  <a:schemeClr val="bg1"/>
                </a:solidFill>
              </a:rPr>
              <a:t>, S.A. </a:t>
            </a:r>
          </a:p>
        </p:txBody>
      </p:sp>
    </p:spTree>
    <p:extLst>
      <p:ext uri="{BB962C8B-B14F-4D97-AF65-F5344CB8AC3E}">
        <p14:creationId xmlns:p14="http://schemas.microsoft.com/office/powerpoint/2010/main" val="214190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B63BD5-1C0D-DE6C-6821-42EC5ED33933}"/>
              </a:ext>
            </a:extLst>
          </p:cNvPr>
          <p:cNvSpPr txBox="1"/>
          <p:nvPr/>
        </p:nvSpPr>
        <p:spPr>
          <a:xfrm>
            <a:off x="442480" y="2297636"/>
            <a:ext cx="1095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Population Dynamics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D7029-D2DB-A0FB-94FD-012C6B9EC269}"/>
              </a:ext>
            </a:extLst>
          </p:cNvPr>
          <p:cNvSpPr txBox="1"/>
          <p:nvPr/>
        </p:nvSpPr>
        <p:spPr>
          <a:xfrm>
            <a:off x="1966809" y="4000500"/>
            <a:ext cx="7910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The study of how a population changes over time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1530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A58BD-2098-31ED-B2F6-C7E00E29503B}"/>
              </a:ext>
            </a:extLst>
          </p:cNvPr>
          <p:cNvSpPr txBox="1"/>
          <p:nvPr/>
        </p:nvSpPr>
        <p:spPr>
          <a:xfrm>
            <a:off x="7042478" y="735955"/>
            <a:ext cx="450820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dirty="0"/>
              <a:t>Once the size of the population is known, then ecologists can measure any</a:t>
            </a:r>
            <a:r>
              <a:rPr lang="en-AU" sz="4000" dirty="0"/>
              <a:t> changes </a:t>
            </a:r>
            <a:r>
              <a:rPr lang="en-AU" sz="3200" dirty="0"/>
              <a:t>to the size of a population over time.</a:t>
            </a:r>
          </a:p>
          <a:p>
            <a:pPr algn="ctr"/>
            <a:endParaRPr lang="en-AU" sz="3200" dirty="0"/>
          </a:p>
          <a:p>
            <a:pPr algn="ctr"/>
            <a:r>
              <a:rPr lang="en-AU" sz="3200" dirty="0"/>
              <a:t>This is called </a:t>
            </a:r>
            <a:r>
              <a:rPr lang="en-AU" sz="4000" dirty="0"/>
              <a:t>population dynamics</a:t>
            </a:r>
            <a:r>
              <a:rPr lang="en-AU" sz="3200" dirty="0"/>
              <a:t>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FDF3EBA-8E8D-1243-80D2-00E4F6AB9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9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2038D-AF6A-687E-4EEE-783D088A88AE}"/>
              </a:ext>
            </a:extLst>
          </p:cNvPr>
          <p:cNvSpPr txBox="1"/>
          <p:nvPr/>
        </p:nvSpPr>
        <p:spPr>
          <a:xfrm>
            <a:off x="273379" y="6457890"/>
            <a:ext cx="6769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mother octopus starves to death to look after her eggs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DC32A35-F6AF-1DF8-9F0C-224F458AD236}"/>
              </a:ext>
            </a:extLst>
          </p:cNvPr>
          <p:cNvSpPr/>
          <p:nvPr/>
        </p:nvSpPr>
        <p:spPr>
          <a:xfrm flipH="1">
            <a:off x="9369698" y="5456928"/>
            <a:ext cx="1345645" cy="845127"/>
          </a:xfrm>
          <a:custGeom>
            <a:avLst/>
            <a:gdLst>
              <a:gd name="connsiteX0" fmla="*/ 0 w 1345645"/>
              <a:gd name="connsiteY0" fmla="*/ 831273 h 845127"/>
              <a:gd name="connsiteX1" fmla="*/ 124691 w 1345645"/>
              <a:gd name="connsiteY1" fmla="*/ 845127 h 845127"/>
              <a:gd name="connsiteX2" fmla="*/ 429491 w 1345645"/>
              <a:gd name="connsiteY2" fmla="*/ 817418 h 845127"/>
              <a:gd name="connsiteX3" fmla="*/ 471055 w 1345645"/>
              <a:gd name="connsiteY3" fmla="*/ 803564 h 845127"/>
              <a:gd name="connsiteX4" fmla="*/ 568037 w 1345645"/>
              <a:gd name="connsiteY4" fmla="*/ 789709 h 845127"/>
              <a:gd name="connsiteX5" fmla="*/ 609600 w 1345645"/>
              <a:gd name="connsiteY5" fmla="*/ 762000 h 845127"/>
              <a:gd name="connsiteX6" fmla="*/ 692728 w 1345645"/>
              <a:gd name="connsiteY6" fmla="*/ 734291 h 845127"/>
              <a:gd name="connsiteX7" fmla="*/ 789709 w 1345645"/>
              <a:gd name="connsiteY7" fmla="*/ 678873 h 845127"/>
              <a:gd name="connsiteX8" fmla="*/ 831273 w 1345645"/>
              <a:gd name="connsiteY8" fmla="*/ 665018 h 845127"/>
              <a:gd name="connsiteX9" fmla="*/ 914400 w 1345645"/>
              <a:gd name="connsiteY9" fmla="*/ 623455 h 845127"/>
              <a:gd name="connsiteX10" fmla="*/ 983673 w 1345645"/>
              <a:gd name="connsiteY10" fmla="*/ 568036 h 845127"/>
              <a:gd name="connsiteX11" fmla="*/ 1025237 w 1345645"/>
              <a:gd name="connsiteY11" fmla="*/ 526473 h 845127"/>
              <a:gd name="connsiteX12" fmla="*/ 1080655 w 1345645"/>
              <a:gd name="connsiteY12" fmla="*/ 484909 h 845127"/>
              <a:gd name="connsiteX13" fmla="*/ 1136073 w 1345645"/>
              <a:gd name="connsiteY13" fmla="*/ 374073 h 845127"/>
              <a:gd name="connsiteX14" fmla="*/ 1163782 w 1345645"/>
              <a:gd name="connsiteY14" fmla="*/ 318655 h 845127"/>
              <a:gd name="connsiteX15" fmla="*/ 1191491 w 1345645"/>
              <a:gd name="connsiteY15" fmla="*/ 221673 h 845127"/>
              <a:gd name="connsiteX16" fmla="*/ 1177637 w 1345645"/>
              <a:gd name="connsiteY16" fmla="*/ 96982 h 845127"/>
              <a:gd name="connsiteX17" fmla="*/ 1080655 w 1345645"/>
              <a:gd name="connsiteY17" fmla="*/ 193964 h 845127"/>
              <a:gd name="connsiteX18" fmla="*/ 1025237 w 1345645"/>
              <a:gd name="connsiteY18" fmla="*/ 249382 h 845127"/>
              <a:gd name="connsiteX19" fmla="*/ 983673 w 1345645"/>
              <a:gd name="connsiteY19" fmla="*/ 304800 h 845127"/>
              <a:gd name="connsiteX20" fmla="*/ 1011382 w 1345645"/>
              <a:gd name="connsiteY20" fmla="*/ 263236 h 845127"/>
              <a:gd name="connsiteX21" fmla="*/ 1094509 w 1345645"/>
              <a:gd name="connsiteY21" fmla="*/ 180109 h 845127"/>
              <a:gd name="connsiteX22" fmla="*/ 1108364 w 1345645"/>
              <a:gd name="connsiteY22" fmla="*/ 138545 h 845127"/>
              <a:gd name="connsiteX23" fmla="*/ 1136073 w 1345645"/>
              <a:gd name="connsiteY23" fmla="*/ 193964 h 845127"/>
              <a:gd name="connsiteX24" fmla="*/ 1274618 w 1345645"/>
              <a:gd name="connsiteY24" fmla="*/ 360218 h 845127"/>
              <a:gd name="connsiteX25" fmla="*/ 1302328 w 1345645"/>
              <a:gd name="connsiteY25" fmla="*/ 387927 h 845127"/>
              <a:gd name="connsiteX26" fmla="*/ 1343891 w 1345645"/>
              <a:gd name="connsiteY26" fmla="*/ 401782 h 845127"/>
              <a:gd name="connsiteX27" fmla="*/ 1233055 w 1345645"/>
              <a:gd name="connsiteY27" fmla="*/ 290945 h 845127"/>
              <a:gd name="connsiteX28" fmla="*/ 1163782 w 1345645"/>
              <a:gd name="connsiteY28" fmla="*/ 207818 h 845127"/>
              <a:gd name="connsiteX29" fmla="*/ 1149928 w 1345645"/>
              <a:gd name="connsiteY29" fmla="*/ 166255 h 845127"/>
              <a:gd name="connsiteX30" fmla="*/ 1108364 w 1345645"/>
              <a:gd name="connsiteY30" fmla="*/ 180109 h 845127"/>
              <a:gd name="connsiteX31" fmla="*/ 1025237 w 1345645"/>
              <a:gd name="connsiteY31" fmla="*/ 263236 h 845127"/>
              <a:gd name="connsiteX32" fmla="*/ 942109 w 1345645"/>
              <a:gd name="connsiteY32" fmla="*/ 360218 h 845127"/>
              <a:gd name="connsiteX33" fmla="*/ 886691 w 1345645"/>
              <a:gd name="connsiteY33" fmla="*/ 387927 h 845127"/>
              <a:gd name="connsiteX34" fmla="*/ 858982 w 1345645"/>
              <a:gd name="connsiteY34" fmla="*/ 429491 h 845127"/>
              <a:gd name="connsiteX35" fmla="*/ 845128 w 1345645"/>
              <a:gd name="connsiteY35" fmla="*/ 471055 h 845127"/>
              <a:gd name="connsiteX36" fmla="*/ 1052946 w 1345645"/>
              <a:gd name="connsiteY36" fmla="*/ 166255 h 845127"/>
              <a:gd name="connsiteX37" fmla="*/ 1149928 w 1345645"/>
              <a:gd name="connsiteY37" fmla="*/ 55418 h 845127"/>
              <a:gd name="connsiteX38" fmla="*/ 1233055 w 1345645"/>
              <a:gd name="connsiteY38" fmla="*/ 0 h 845127"/>
              <a:gd name="connsiteX39" fmla="*/ 1219200 w 1345645"/>
              <a:gd name="connsiteY39" fmla="*/ 55418 h 845127"/>
              <a:gd name="connsiteX40" fmla="*/ 1219200 w 1345645"/>
              <a:gd name="connsiteY40" fmla="*/ 152400 h 845127"/>
              <a:gd name="connsiteX41" fmla="*/ 1274618 w 1345645"/>
              <a:gd name="connsiteY41" fmla="*/ 235527 h 845127"/>
              <a:gd name="connsiteX42" fmla="*/ 1316182 w 1345645"/>
              <a:gd name="connsiteY42" fmla="*/ 360218 h 845127"/>
              <a:gd name="connsiteX43" fmla="*/ 1330037 w 1345645"/>
              <a:gd name="connsiteY43" fmla="*/ 401782 h 845127"/>
              <a:gd name="connsiteX44" fmla="*/ 1260764 w 1345645"/>
              <a:gd name="connsiteY44" fmla="*/ 346364 h 845127"/>
              <a:gd name="connsiteX45" fmla="*/ 1219200 w 1345645"/>
              <a:gd name="connsiteY45" fmla="*/ 263236 h 845127"/>
              <a:gd name="connsiteX46" fmla="*/ 1205346 w 1345645"/>
              <a:gd name="connsiteY46" fmla="*/ 221673 h 845127"/>
              <a:gd name="connsiteX47" fmla="*/ 1149928 w 1345645"/>
              <a:gd name="connsiteY47" fmla="*/ 138545 h 84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345645" h="845127">
                <a:moveTo>
                  <a:pt x="0" y="831273"/>
                </a:moveTo>
                <a:cubicBezTo>
                  <a:pt x="41564" y="835891"/>
                  <a:pt x="82872" y="845127"/>
                  <a:pt x="124691" y="845127"/>
                </a:cubicBezTo>
                <a:cubicBezTo>
                  <a:pt x="192950" y="845127"/>
                  <a:pt x="351595" y="826073"/>
                  <a:pt x="429491" y="817418"/>
                </a:cubicBezTo>
                <a:cubicBezTo>
                  <a:pt x="443346" y="812800"/>
                  <a:pt x="456735" y="806428"/>
                  <a:pt x="471055" y="803564"/>
                </a:cubicBezTo>
                <a:cubicBezTo>
                  <a:pt x="503076" y="797160"/>
                  <a:pt x="536759" y="799093"/>
                  <a:pt x="568037" y="789709"/>
                </a:cubicBezTo>
                <a:cubicBezTo>
                  <a:pt x="583986" y="784924"/>
                  <a:pt x="594384" y="768763"/>
                  <a:pt x="609600" y="762000"/>
                </a:cubicBezTo>
                <a:cubicBezTo>
                  <a:pt x="636291" y="750137"/>
                  <a:pt x="692728" y="734291"/>
                  <a:pt x="692728" y="734291"/>
                </a:cubicBezTo>
                <a:cubicBezTo>
                  <a:pt x="734471" y="706462"/>
                  <a:pt x="740490" y="699967"/>
                  <a:pt x="789709" y="678873"/>
                </a:cubicBezTo>
                <a:cubicBezTo>
                  <a:pt x="803132" y="673120"/>
                  <a:pt x="818211" y="671549"/>
                  <a:pt x="831273" y="665018"/>
                </a:cubicBezTo>
                <a:cubicBezTo>
                  <a:pt x="938698" y="611306"/>
                  <a:pt x="809935" y="658276"/>
                  <a:pt x="914400" y="623455"/>
                </a:cubicBezTo>
                <a:cubicBezTo>
                  <a:pt x="995000" y="542852"/>
                  <a:pt x="878827" y="655406"/>
                  <a:pt x="983673" y="568036"/>
                </a:cubicBezTo>
                <a:cubicBezTo>
                  <a:pt x="998725" y="555493"/>
                  <a:pt x="1010361" y="539224"/>
                  <a:pt x="1025237" y="526473"/>
                </a:cubicBezTo>
                <a:cubicBezTo>
                  <a:pt x="1042769" y="511446"/>
                  <a:pt x="1062182" y="498764"/>
                  <a:pt x="1080655" y="484909"/>
                </a:cubicBezTo>
                <a:lnTo>
                  <a:pt x="1136073" y="374073"/>
                </a:lnTo>
                <a:cubicBezTo>
                  <a:pt x="1145309" y="355600"/>
                  <a:pt x="1157251" y="338248"/>
                  <a:pt x="1163782" y="318655"/>
                </a:cubicBezTo>
                <a:cubicBezTo>
                  <a:pt x="1183658" y="259027"/>
                  <a:pt x="1174095" y="291259"/>
                  <a:pt x="1191491" y="221673"/>
                </a:cubicBezTo>
                <a:cubicBezTo>
                  <a:pt x="1186873" y="180109"/>
                  <a:pt x="1218208" y="107125"/>
                  <a:pt x="1177637" y="96982"/>
                </a:cubicBezTo>
                <a:cubicBezTo>
                  <a:pt x="1133284" y="85894"/>
                  <a:pt x="1112982" y="161637"/>
                  <a:pt x="1080655" y="193964"/>
                </a:cubicBezTo>
                <a:cubicBezTo>
                  <a:pt x="1062182" y="212437"/>
                  <a:pt x="1040912" y="228483"/>
                  <a:pt x="1025237" y="249382"/>
                </a:cubicBezTo>
                <a:cubicBezTo>
                  <a:pt x="1011382" y="267855"/>
                  <a:pt x="970865" y="324013"/>
                  <a:pt x="983673" y="304800"/>
                </a:cubicBezTo>
                <a:cubicBezTo>
                  <a:pt x="992909" y="290945"/>
                  <a:pt x="999608" y="275010"/>
                  <a:pt x="1011382" y="263236"/>
                </a:cubicBezTo>
                <a:lnTo>
                  <a:pt x="1094509" y="180109"/>
                </a:lnTo>
                <a:cubicBezTo>
                  <a:pt x="1099127" y="166254"/>
                  <a:pt x="1094509" y="133927"/>
                  <a:pt x="1108364" y="138545"/>
                </a:cubicBezTo>
                <a:cubicBezTo>
                  <a:pt x="1127957" y="145076"/>
                  <a:pt x="1125447" y="176254"/>
                  <a:pt x="1136073" y="193964"/>
                </a:cubicBezTo>
                <a:cubicBezTo>
                  <a:pt x="1193937" y="290405"/>
                  <a:pt x="1190642" y="276243"/>
                  <a:pt x="1274618" y="360218"/>
                </a:cubicBezTo>
                <a:cubicBezTo>
                  <a:pt x="1283855" y="369454"/>
                  <a:pt x="1289936" y="383796"/>
                  <a:pt x="1302328" y="387927"/>
                </a:cubicBezTo>
                <a:cubicBezTo>
                  <a:pt x="1316182" y="392545"/>
                  <a:pt x="1354217" y="412108"/>
                  <a:pt x="1343891" y="401782"/>
                </a:cubicBezTo>
                <a:lnTo>
                  <a:pt x="1233055" y="290945"/>
                </a:lnTo>
                <a:cubicBezTo>
                  <a:pt x="1179714" y="237604"/>
                  <a:pt x="1202361" y="265688"/>
                  <a:pt x="1163782" y="207818"/>
                </a:cubicBezTo>
                <a:cubicBezTo>
                  <a:pt x="1159164" y="193964"/>
                  <a:pt x="1162990" y="172786"/>
                  <a:pt x="1149928" y="166255"/>
                </a:cubicBezTo>
                <a:cubicBezTo>
                  <a:pt x="1136866" y="159724"/>
                  <a:pt x="1119892" y="171143"/>
                  <a:pt x="1108364" y="180109"/>
                </a:cubicBezTo>
                <a:cubicBezTo>
                  <a:pt x="1077432" y="204167"/>
                  <a:pt x="1048749" y="231887"/>
                  <a:pt x="1025237" y="263236"/>
                </a:cubicBezTo>
                <a:cubicBezTo>
                  <a:pt x="1003404" y="292347"/>
                  <a:pt x="973284" y="337951"/>
                  <a:pt x="942109" y="360218"/>
                </a:cubicBezTo>
                <a:cubicBezTo>
                  <a:pt x="925303" y="372222"/>
                  <a:pt x="905164" y="378691"/>
                  <a:pt x="886691" y="387927"/>
                </a:cubicBezTo>
                <a:cubicBezTo>
                  <a:pt x="877455" y="401782"/>
                  <a:pt x="866428" y="414598"/>
                  <a:pt x="858982" y="429491"/>
                </a:cubicBezTo>
                <a:cubicBezTo>
                  <a:pt x="852451" y="442553"/>
                  <a:pt x="845128" y="485659"/>
                  <a:pt x="845128" y="471055"/>
                </a:cubicBezTo>
                <a:cubicBezTo>
                  <a:pt x="845128" y="325358"/>
                  <a:pt x="945319" y="289257"/>
                  <a:pt x="1052946" y="166255"/>
                </a:cubicBezTo>
                <a:cubicBezTo>
                  <a:pt x="1085273" y="129309"/>
                  <a:pt x="1109081" y="82649"/>
                  <a:pt x="1149928" y="55418"/>
                </a:cubicBezTo>
                <a:lnTo>
                  <a:pt x="1233055" y="0"/>
                </a:lnTo>
                <a:cubicBezTo>
                  <a:pt x="1228437" y="18473"/>
                  <a:pt x="1224431" y="37109"/>
                  <a:pt x="1219200" y="55418"/>
                </a:cubicBezTo>
                <a:cubicBezTo>
                  <a:pt x="1205983" y="101677"/>
                  <a:pt x="1193123" y="100245"/>
                  <a:pt x="1219200" y="152400"/>
                </a:cubicBezTo>
                <a:cubicBezTo>
                  <a:pt x="1234093" y="182186"/>
                  <a:pt x="1264087" y="203934"/>
                  <a:pt x="1274618" y="235527"/>
                </a:cubicBezTo>
                <a:lnTo>
                  <a:pt x="1316182" y="360218"/>
                </a:lnTo>
                <a:cubicBezTo>
                  <a:pt x="1320800" y="374073"/>
                  <a:pt x="1341441" y="410905"/>
                  <a:pt x="1330037" y="401782"/>
                </a:cubicBezTo>
                <a:lnTo>
                  <a:pt x="1260764" y="346364"/>
                </a:lnTo>
                <a:cubicBezTo>
                  <a:pt x="1225938" y="241888"/>
                  <a:pt x="1272917" y="370671"/>
                  <a:pt x="1219200" y="263236"/>
                </a:cubicBezTo>
                <a:cubicBezTo>
                  <a:pt x="1212669" y="250174"/>
                  <a:pt x="1212438" y="234439"/>
                  <a:pt x="1205346" y="221673"/>
                </a:cubicBezTo>
                <a:cubicBezTo>
                  <a:pt x="1189173" y="192561"/>
                  <a:pt x="1149928" y="138545"/>
                  <a:pt x="1149928" y="13854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9136D-3C95-5CAD-1DA0-A2661B42BD27}"/>
              </a:ext>
            </a:extLst>
          </p:cNvPr>
          <p:cNvSpPr txBox="1"/>
          <p:nvPr/>
        </p:nvSpPr>
        <p:spPr>
          <a:xfrm rot="1463531">
            <a:off x="10012446" y="6070852"/>
            <a:ext cx="2525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kayaTelivigala" pitchFamily="2" charset="77"/>
                <a:cs typeface="AkayaTelivigala" pitchFamily="2" charset="77"/>
              </a:rPr>
              <a:t>means ‘changes’</a:t>
            </a:r>
          </a:p>
        </p:txBody>
      </p:sp>
    </p:spTree>
    <p:extLst>
      <p:ext uri="{BB962C8B-B14F-4D97-AF65-F5344CB8AC3E}">
        <p14:creationId xmlns:p14="http://schemas.microsoft.com/office/powerpoint/2010/main" val="40482330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18228</TotalTime>
  <Words>2180</Words>
  <Application>Microsoft Macintosh PowerPoint</Application>
  <PresentationFormat>Widescreen</PresentationFormat>
  <Paragraphs>238</Paragraphs>
  <Slides>58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abcsans</vt:lpstr>
      <vt:lpstr>AkayaTelivigala</vt:lpstr>
      <vt:lpstr>Arial</vt:lpstr>
      <vt:lpstr>Arial Narrow</vt:lpstr>
      <vt:lpstr>Calibri</vt:lpstr>
      <vt:lpstr>Calibri Light</vt:lpstr>
      <vt:lpstr>ElsevierGulliver</vt:lpstr>
      <vt:lpstr>GT-America-Condensed</vt:lpstr>
      <vt:lpstr>inherit</vt:lpstr>
      <vt:lpstr>nimbus-sans</vt:lpstr>
      <vt:lpstr>Roboto</vt:lpstr>
      <vt:lpstr>var(--nova-font-family-sans-serif)</vt:lpstr>
      <vt:lpstr>var(--typography-font-family,var(--dls-font-stack-sans))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1214</cp:revision>
  <dcterms:created xsi:type="dcterms:W3CDTF">2023-09-23T08:38:28Z</dcterms:created>
  <dcterms:modified xsi:type="dcterms:W3CDTF">2024-07-02T02:02:14Z</dcterms:modified>
</cp:coreProperties>
</file>