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86" r:id="rId2"/>
    <p:sldId id="340" r:id="rId3"/>
    <p:sldId id="344" r:id="rId4"/>
    <p:sldId id="333" r:id="rId5"/>
    <p:sldId id="407" r:id="rId6"/>
    <p:sldId id="328" r:id="rId7"/>
    <p:sldId id="408" r:id="rId8"/>
    <p:sldId id="409" r:id="rId9"/>
    <p:sldId id="410" r:id="rId10"/>
    <p:sldId id="403" r:id="rId11"/>
    <p:sldId id="346" r:id="rId12"/>
    <p:sldId id="362" r:id="rId13"/>
    <p:sldId id="363" r:id="rId14"/>
    <p:sldId id="348" r:id="rId15"/>
    <p:sldId id="365" r:id="rId16"/>
    <p:sldId id="350" r:id="rId17"/>
    <p:sldId id="364" r:id="rId18"/>
    <p:sldId id="405" r:id="rId19"/>
    <p:sldId id="374" r:id="rId20"/>
    <p:sldId id="351" r:id="rId21"/>
    <p:sldId id="406" r:id="rId22"/>
    <p:sldId id="353" r:id="rId23"/>
    <p:sldId id="356" r:id="rId24"/>
    <p:sldId id="354" r:id="rId25"/>
    <p:sldId id="411" r:id="rId26"/>
    <p:sldId id="357" r:id="rId27"/>
    <p:sldId id="358" r:id="rId28"/>
    <p:sldId id="335" r:id="rId29"/>
    <p:sldId id="361" r:id="rId30"/>
    <p:sldId id="290" r:id="rId31"/>
    <p:sldId id="366" r:id="rId32"/>
    <p:sldId id="412" r:id="rId33"/>
    <p:sldId id="367" r:id="rId34"/>
    <p:sldId id="395" r:id="rId35"/>
    <p:sldId id="368" r:id="rId36"/>
    <p:sldId id="380" r:id="rId37"/>
    <p:sldId id="413" r:id="rId38"/>
    <p:sldId id="401" r:id="rId39"/>
    <p:sldId id="370" r:id="rId40"/>
    <p:sldId id="371" r:id="rId41"/>
    <p:sldId id="402" r:id="rId42"/>
    <p:sldId id="336" r:id="rId43"/>
    <p:sldId id="334" r:id="rId44"/>
    <p:sldId id="291" r:id="rId45"/>
    <p:sldId id="391" r:id="rId46"/>
    <p:sldId id="390" r:id="rId47"/>
    <p:sldId id="414" r:id="rId48"/>
    <p:sldId id="415" r:id="rId49"/>
    <p:sldId id="376" r:id="rId50"/>
    <p:sldId id="322" r:id="rId51"/>
    <p:sldId id="325" r:id="rId52"/>
    <p:sldId id="326" r:id="rId53"/>
    <p:sldId id="40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909"/>
    <p:restoredTop sz="90655"/>
  </p:normalViewPr>
  <p:slideViewPr>
    <p:cSldViewPr snapToGrid="0">
      <p:cViewPr varScale="1">
        <p:scale>
          <a:sx n="71" d="100"/>
          <a:sy n="71" d="100"/>
        </p:scale>
        <p:origin x="200"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7/2/24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www.markgray.com.au</a:t>
            </a:r>
            <a:r>
              <a:rPr lang="en-US" dirty="0"/>
              <a:t>/gallery/limited-edition-prints/</a:t>
            </a:r>
            <a:r>
              <a:rPr lang="en-US" dirty="0" err="1"/>
              <a:t>mooloolaba</a:t>
            </a:r>
            <a:r>
              <a:rPr lang="en-US" dirty="0"/>
              <a:t>-beach-</a:t>
            </a:r>
            <a:r>
              <a:rPr lang="en-US" dirty="0" err="1"/>
              <a:t>sunrise.php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4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www.bbc.com</a:t>
            </a:r>
            <a:r>
              <a:rPr lang="en-US" dirty="0"/>
              <a:t>/news/science-environment-34265672</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66118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www.auseco.com.au</a:t>
            </a:r>
            <a:r>
              <a:rPr lang="en-US" dirty="0"/>
              <a:t>/</a:t>
            </a:r>
            <a:r>
              <a:rPr lang="en-US" dirty="0" err="1"/>
              <a:t>index.asp?pagename</a:t>
            </a:r>
            <a:r>
              <a:rPr lang="en-US" dirty="0"/>
              <a:t>=</a:t>
            </a:r>
            <a:r>
              <a:rPr lang="en-US" dirty="0" err="1"/>
              <a:t>Independent+Research+Project</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139984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www.google.com</a:t>
            </a:r>
            <a:r>
              <a:rPr lang="en-US" dirty="0"/>
              <a:t>/</a:t>
            </a:r>
            <a:r>
              <a:rPr lang="en-US" dirty="0" err="1"/>
              <a:t>url?sa</a:t>
            </a:r>
            <a:r>
              <a:rPr lang="en-US" dirty="0"/>
              <a:t>=</a:t>
            </a:r>
            <a:r>
              <a:rPr lang="en-US" dirty="0" err="1"/>
              <a:t>i&amp;url</a:t>
            </a:r>
            <a:r>
              <a:rPr lang="en-US" dirty="0"/>
              <a:t>=https%3A%2F%2Fm.youtube.com%2Fwatch%3Fv%3DKsWuJtQpgsw&amp;psig=AOvVaw2-S_qMth1NF26q-BpnrlQr&amp;ust=1710075317357000&amp;source=</a:t>
            </a:r>
            <a:r>
              <a:rPr lang="en-US" dirty="0" err="1"/>
              <a:t>images&amp;cd</a:t>
            </a:r>
            <a:r>
              <a:rPr lang="en-US" dirty="0"/>
              <a:t>=</a:t>
            </a:r>
            <a:r>
              <a:rPr lang="en-US" dirty="0" err="1"/>
              <a:t>vfe&amp;opi</a:t>
            </a:r>
            <a:r>
              <a:rPr lang="en-US" dirty="0"/>
              <a:t>=89978449&amp;ved=0CBMQjhxqFwoTCMjqk5Gd54QDFQAAAAAdAAAAABAD</a:t>
            </a:r>
          </a:p>
        </p:txBody>
      </p:sp>
      <p:sp>
        <p:nvSpPr>
          <p:cNvPr id="4" name="Slide Number Placeholder 3"/>
          <p:cNvSpPr>
            <a:spLocks noGrp="1"/>
          </p:cNvSpPr>
          <p:nvPr>
            <p:ph type="sldNum" sz="quarter" idx="5"/>
          </p:nvPr>
        </p:nvSpPr>
        <p:spPr/>
        <p:txBody>
          <a:bodyPr/>
          <a:lstStyle/>
          <a:p>
            <a:fld id="{1E9A60AA-0504-9D43-9C67-9C1121590EC0}" type="slidenum">
              <a:rPr lang="en-US" smtClean="0"/>
              <a:t>44</a:t>
            </a:fld>
            <a:endParaRPr lang="en-US"/>
          </a:p>
        </p:txBody>
      </p:sp>
    </p:spTree>
    <p:extLst>
      <p:ext uri="{BB962C8B-B14F-4D97-AF65-F5344CB8AC3E}">
        <p14:creationId xmlns:p14="http://schemas.microsoft.com/office/powerpoint/2010/main" val="126052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entnemdept.ufl.edu</a:t>
            </a:r>
            <a:r>
              <a:rPr lang="en-US" dirty="0"/>
              <a:t>/</a:t>
            </a:r>
            <a:r>
              <a:rPr lang="en-US" dirty="0" err="1"/>
              <a:t>hodges</a:t>
            </a:r>
            <a:r>
              <a:rPr lang="en-US" dirty="0"/>
              <a:t>/</a:t>
            </a:r>
            <a:r>
              <a:rPr lang="en-US" dirty="0" err="1"/>
              <a:t>ProtectUs</a:t>
            </a:r>
            <a:r>
              <a:rPr lang="en-US" dirty="0"/>
              <a:t>/</a:t>
            </a:r>
            <a:r>
              <a:rPr lang="en-US" dirty="0" err="1"/>
              <a:t>lp_webfolder</a:t>
            </a:r>
            <a:r>
              <a:rPr lang="en-US" dirty="0"/>
              <a:t>/7th_grade/Student_Handout_2_for_7_grade.pdf</a:t>
            </a:r>
          </a:p>
        </p:txBody>
      </p:sp>
      <p:sp>
        <p:nvSpPr>
          <p:cNvPr id="4" name="Slide Number Placeholder 3"/>
          <p:cNvSpPr>
            <a:spLocks noGrp="1"/>
          </p:cNvSpPr>
          <p:nvPr>
            <p:ph type="sldNum" sz="quarter" idx="5"/>
          </p:nvPr>
        </p:nvSpPr>
        <p:spPr/>
        <p:txBody>
          <a:bodyPr/>
          <a:lstStyle/>
          <a:p>
            <a:fld id="{1E9A60AA-0504-9D43-9C67-9C1121590EC0}" type="slidenum">
              <a:rPr lang="en-US" smtClean="0"/>
              <a:t>51</a:t>
            </a:fld>
            <a:endParaRPr lang="en-US"/>
          </a:p>
        </p:txBody>
      </p:sp>
    </p:spTree>
    <p:extLst>
      <p:ext uri="{BB962C8B-B14F-4D97-AF65-F5344CB8AC3E}">
        <p14:creationId xmlns:p14="http://schemas.microsoft.com/office/powerpoint/2010/main" val="146782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entnemdept.ufl.edu</a:t>
            </a:r>
            <a:r>
              <a:rPr lang="en-US" dirty="0"/>
              <a:t>/</a:t>
            </a:r>
            <a:r>
              <a:rPr lang="en-US" dirty="0" err="1"/>
              <a:t>hodges</a:t>
            </a:r>
            <a:r>
              <a:rPr lang="en-US" dirty="0"/>
              <a:t>/</a:t>
            </a:r>
            <a:r>
              <a:rPr lang="en-US" dirty="0" err="1"/>
              <a:t>ProtectUs</a:t>
            </a:r>
            <a:r>
              <a:rPr lang="en-US" dirty="0"/>
              <a:t>/</a:t>
            </a:r>
            <a:r>
              <a:rPr lang="en-US" dirty="0" err="1"/>
              <a:t>lp_webfolder</a:t>
            </a:r>
            <a:r>
              <a:rPr lang="en-US" dirty="0"/>
              <a:t>/7th_grade/Student_Handout_2_for_7_grade.pdf</a:t>
            </a:r>
          </a:p>
        </p:txBody>
      </p:sp>
      <p:sp>
        <p:nvSpPr>
          <p:cNvPr id="4" name="Slide Number Placeholder 3"/>
          <p:cNvSpPr>
            <a:spLocks noGrp="1"/>
          </p:cNvSpPr>
          <p:nvPr>
            <p:ph type="sldNum" sz="quarter" idx="5"/>
          </p:nvPr>
        </p:nvSpPr>
        <p:spPr/>
        <p:txBody>
          <a:bodyPr/>
          <a:lstStyle/>
          <a:p>
            <a:fld id="{1E9A60AA-0504-9D43-9C67-9C1121590EC0}" type="slidenum">
              <a:rPr lang="en-US" smtClean="0"/>
              <a:t>52</a:t>
            </a:fld>
            <a:endParaRPr lang="en-US"/>
          </a:p>
        </p:txBody>
      </p:sp>
    </p:spTree>
    <p:extLst>
      <p:ext uri="{BB962C8B-B14F-4D97-AF65-F5344CB8AC3E}">
        <p14:creationId xmlns:p14="http://schemas.microsoft.com/office/powerpoint/2010/main" val="174688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20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BEDBC-0C6C-30B9-B829-5031D6EBCBED}"/>
              </a:ext>
            </a:extLst>
          </p:cNvPr>
          <p:cNvSpPr txBox="1"/>
          <p:nvPr/>
        </p:nvSpPr>
        <p:spPr>
          <a:xfrm>
            <a:off x="117111" y="774471"/>
            <a:ext cx="2937239"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Interpret population data to determine population size, density, abundance, distribution, carrying capacity.</a:t>
            </a:r>
            <a:b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Complete Marine Education worksheet </a:t>
            </a:r>
            <a:br>
              <a:rPr lang="en-US" sz="2400" dirty="0">
                <a:latin typeface="Arial Narrow" panose="020B0604020202020204" pitchFamily="34" charset="0"/>
                <a:cs typeface="Arial Narrow" panose="020B0604020202020204" pitchFamily="34" charset="0"/>
              </a:rPr>
            </a:br>
            <a:r>
              <a:rPr lang="en-US" sz="2400" i="1" dirty="0">
                <a:latin typeface="Arial Narrow" panose="020B0604020202020204" pitchFamily="34" charset="0"/>
                <a:cs typeface="Arial Narrow" panose="020B0604020202020204" pitchFamily="34" charset="0"/>
              </a:rPr>
              <a:t>‘15. </a:t>
            </a:r>
            <a:r>
              <a:rPr kumimoji="0" lang="en-US" sz="24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Measuring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3074" name="Picture 2" descr="Mooloolaba Beach Sunrise Photo, Sunshine Coast Limited Edition Print - MARK  GRAY GALLERY">
            <a:extLst>
              <a:ext uri="{FF2B5EF4-FFF2-40B4-BE49-F238E27FC236}">
                <a16:creationId xmlns:a16="http://schemas.microsoft.com/office/drawing/2014/main" id="{6000E698-0703-2685-E1D7-72107F8C6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1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593F0-D2CA-D3A5-E0A8-84A91FF1FF13}"/>
              </a:ext>
            </a:extLst>
          </p:cNvPr>
          <p:cNvSpPr txBox="1"/>
          <p:nvPr/>
        </p:nvSpPr>
        <p:spPr>
          <a:xfrm>
            <a:off x="9705595" y="423461"/>
            <a:ext cx="2255518" cy="5786199"/>
          </a:xfrm>
          <a:prstGeom prst="rect">
            <a:avLst/>
          </a:prstGeom>
          <a:noFill/>
        </p:spPr>
        <p:txBody>
          <a:bodyPr wrap="square">
            <a:spAutoFit/>
          </a:bodyPr>
          <a:lstStyle/>
          <a:p>
            <a:pPr algn="ctr"/>
            <a:r>
              <a:rPr lang="en-AU" sz="2400" dirty="0">
                <a:highlight>
                  <a:srgbClr val="FFFF00"/>
                </a:highlight>
              </a:rPr>
              <a:t>Your turn to count!</a:t>
            </a:r>
          </a:p>
          <a:p>
            <a:pPr algn="ctr"/>
            <a:endParaRPr lang="en-AU" sz="3600" dirty="0"/>
          </a:p>
          <a:p>
            <a:pPr algn="ctr"/>
            <a:r>
              <a:rPr lang="en-AU" sz="3600" dirty="0"/>
              <a:t>Sample size:</a:t>
            </a:r>
          </a:p>
          <a:p>
            <a:pPr algn="ctr"/>
            <a:endParaRPr lang="en-AU" sz="3600" dirty="0"/>
          </a:p>
          <a:p>
            <a:pPr algn="ctr"/>
            <a:endParaRPr lang="en-AU" sz="3600" dirty="0"/>
          </a:p>
          <a:p>
            <a:pPr algn="ctr"/>
            <a:r>
              <a:rPr lang="en-AU" sz="3600" dirty="0"/>
              <a:t>  </a:t>
            </a:r>
          </a:p>
          <a:p>
            <a:pPr algn="ctr"/>
            <a:endParaRPr lang="en-AU" dirty="0"/>
          </a:p>
          <a:p>
            <a:pPr algn="ctr"/>
            <a:r>
              <a:rPr lang="en-AU" sz="2000" dirty="0">
                <a:highlight>
                  <a:srgbClr val="FFFF00"/>
                </a:highlight>
              </a:rPr>
              <a:t>Do </a:t>
            </a:r>
            <a:r>
              <a:rPr lang="en-AU" sz="2800" i="1" dirty="0">
                <a:highlight>
                  <a:srgbClr val="FFFF00"/>
                </a:highlight>
              </a:rPr>
              <a:t>not </a:t>
            </a:r>
            <a:r>
              <a:rPr lang="en-AU" sz="2000" dirty="0">
                <a:highlight>
                  <a:srgbClr val="FFFF00"/>
                </a:highlight>
              </a:rPr>
              <a:t>count sea stars touching the edges of the quadrat.</a:t>
            </a:r>
          </a:p>
        </p:txBody>
      </p:sp>
      <p:sp>
        <p:nvSpPr>
          <p:cNvPr id="17" name="Rectangle 16">
            <a:extLst>
              <a:ext uri="{FF2B5EF4-FFF2-40B4-BE49-F238E27FC236}">
                <a16:creationId xmlns:a16="http://schemas.microsoft.com/office/drawing/2014/main" id="{ADD747DC-5468-A9D8-2357-CB002BE70E1C}"/>
              </a:ext>
            </a:extLst>
          </p:cNvPr>
          <p:cNvSpPr/>
          <p:nvPr/>
        </p:nvSpPr>
        <p:spPr>
          <a:xfrm>
            <a:off x="10080003" y="2987922"/>
            <a:ext cx="1557338" cy="77152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a:t>
            </a:r>
          </a:p>
        </p:txBody>
      </p:sp>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600075" y="226275"/>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32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593F0-D2CA-D3A5-E0A8-84A91FF1FF13}"/>
              </a:ext>
            </a:extLst>
          </p:cNvPr>
          <p:cNvSpPr txBox="1"/>
          <p:nvPr/>
        </p:nvSpPr>
        <p:spPr>
          <a:xfrm>
            <a:off x="9781390" y="525287"/>
            <a:ext cx="2255518" cy="3416320"/>
          </a:xfrm>
          <a:prstGeom prst="rect">
            <a:avLst/>
          </a:prstGeom>
          <a:noFill/>
        </p:spPr>
        <p:txBody>
          <a:bodyPr wrap="square">
            <a:spAutoFit/>
          </a:bodyPr>
          <a:lstStyle/>
          <a:p>
            <a:pPr algn="ctr"/>
            <a:endParaRPr lang="en-AU" sz="3600" dirty="0"/>
          </a:p>
          <a:p>
            <a:pPr algn="ctr"/>
            <a:endParaRPr lang="en-AU" sz="3600" dirty="0"/>
          </a:p>
          <a:p>
            <a:pPr algn="ctr"/>
            <a:r>
              <a:rPr lang="en-AU" sz="3600" dirty="0"/>
              <a:t>Sample size:</a:t>
            </a:r>
          </a:p>
          <a:p>
            <a:pPr algn="ctr"/>
            <a:endParaRPr lang="en-AU" sz="3600" dirty="0"/>
          </a:p>
          <a:p>
            <a:pPr algn="ctr"/>
            <a:endParaRPr lang="en-AU" sz="3600" dirty="0"/>
          </a:p>
        </p:txBody>
      </p:sp>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600075" y="226275"/>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86350F5-3A2B-79C6-DC1F-59B66258F9DB}"/>
              </a:ext>
            </a:extLst>
          </p:cNvPr>
          <p:cNvSpPr/>
          <p:nvPr/>
        </p:nvSpPr>
        <p:spPr>
          <a:xfrm>
            <a:off x="10034587" y="2930929"/>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6</a:t>
            </a:r>
          </a:p>
        </p:txBody>
      </p:sp>
      <p:sp>
        <p:nvSpPr>
          <p:cNvPr id="4" name="TextBox 3">
            <a:extLst>
              <a:ext uri="{FF2B5EF4-FFF2-40B4-BE49-F238E27FC236}">
                <a16:creationId xmlns:a16="http://schemas.microsoft.com/office/drawing/2014/main" id="{A9B8C5EE-24AD-1F45-DB15-D9C4D02F8C4C}"/>
              </a:ext>
            </a:extLst>
          </p:cNvPr>
          <p:cNvSpPr txBox="1"/>
          <p:nvPr/>
        </p:nvSpPr>
        <p:spPr>
          <a:xfrm>
            <a:off x="1114435" y="476704"/>
            <a:ext cx="591634" cy="769441"/>
          </a:xfrm>
          <a:prstGeom prst="rect">
            <a:avLst/>
          </a:prstGeom>
          <a:noFill/>
        </p:spPr>
        <p:txBody>
          <a:bodyPr wrap="square" rtlCol="0">
            <a:spAutoFit/>
          </a:bodyPr>
          <a:lstStyle/>
          <a:p>
            <a:r>
              <a:rPr lang="en-US" sz="4400" dirty="0">
                <a:solidFill>
                  <a:srgbClr val="FF0000"/>
                </a:solidFill>
              </a:rPr>
              <a:t>1</a:t>
            </a:r>
          </a:p>
        </p:txBody>
      </p:sp>
      <p:sp>
        <p:nvSpPr>
          <p:cNvPr id="5" name="TextBox 4">
            <a:extLst>
              <a:ext uri="{FF2B5EF4-FFF2-40B4-BE49-F238E27FC236}">
                <a16:creationId xmlns:a16="http://schemas.microsoft.com/office/drawing/2014/main" id="{E43E2314-9CFA-8C6C-6EDE-D5E6C89BDD66}"/>
              </a:ext>
            </a:extLst>
          </p:cNvPr>
          <p:cNvSpPr txBox="1"/>
          <p:nvPr/>
        </p:nvSpPr>
        <p:spPr>
          <a:xfrm>
            <a:off x="2109102" y="110280"/>
            <a:ext cx="591634"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E74F3CDF-D477-4C76-59E3-EA993CB9A2A7}"/>
              </a:ext>
            </a:extLst>
          </p:cNvPr>
          <p:cNvSpPr txBox="1"/>
          <p:nvPr/>
        </p:nvSpPr>
        <p:spPr>
          <a:xfrm>
            <a:off x="3146296" y="448343"/>
            <a:ext cx="591634" cy="769441"/>
          </a:xfrm>
          <a:prstGeom prst="rect">
            <a:avLst/>
          </a:prstGeom>
          <a:noFill/>
        </p:spPr>
        <p:txBody>
          <a:bodyPr wrap="square" rtlCol="0">
            <a:spAutoFit/>
          </a:bodyPr>
          <a:lstStyle/>
          <a:p>
            <a:r>
              <a:rPr lang="en-US" sz="4400" dirty="0">
                <a:solidFill>
                  <a:srgbClr val="FF0000"/>
                </a:solidFill>
              </a:rPr>
              <a:t>3</a:t>
            </a:r>
          </a:p>
        </p:txBody>
      </p:sp>
      <p:sp>
        <p:nvSpPr>
          <p:cNvPr id="7" name="TextBox 6">
            <a:extLst>
              <a:ext uri="{FF2B5EF4-FFF2-40B4-BE49-F238E27FC236}">
                <a16:creationId xmlns:a16="http://schemas.microsoft.com/office/drawing/2014/main" id="{7BC6155F-E95C-DB85-AFC6-5946AEDDEA43}"/>
              </a:ext>
            </a:extLst>
          </p:cNvPr>
          <p:cNvSpPr txBox="1"/>
          <p:nvPr/>
        </p:nvSpPr>
        <p:spPr>
          <a:xfrm>
            <a:off x="1084588" y="1664858"/>
            <a:ext cx="591634" cy="769441"/>
          </a:xfrm>
          <a:prstGeom prst="rect">
            <a:avLst/>
          </a:prstGeom>
          <a:noFill/>
        </p:spPr>
        <p:txBody>
          <a:bodyPr wrap="square" rtlCol="0">
            <a:spAutoFit/>
          </a:bodyPr>
          <a:lstStyle/>
          <a:p>
            <a:r>
              <a:rPr lang="en-US" sz="4400" dirty="0">
                <a:solidFill>
                  <a:srgbClr val="FF0000"/>
                </a:solidFill>
              </a:rPr>
              <a:t>4</a:t>
            </a:r>
          </a:p>
        </p:txBody>
      </p:sp>
      <p:sp>
        <p:nvSpPr>
          <p:cNvPr id="8" name="TextBox 7">
            <a:extLst>
              <a:ext uri="{FF2B5EF4-FFF2-40B4-BE49-F238E27FC236}">
                <a16:creationId xmlns:a16="http://schemas.microsoft.com/office/drawing/2014/main" id="{E4CB53EC-94BE-ECAC-22AF-EBCF392003D7}"/>
              </a:ext>
            </a:extLst>
          </p:cNvPr>
          <p:cNvSpPr txBox="1"/>
          <p:nvPr/>
        </p:nvSpPr>
        <p:spPr>
          <a:xfrm>
            <a:off x="2465822" y="1330514"/>
            <a:ext cx="591634" cy="769441"/>
          </a:xfrm>
          <a:prstGeom prst="rect">
            <a:avLst/>
          </a:prstGeom>
          <a:noFill/>
        </p:spPr>
        <p:txBody>
          <a:bodyPr wrap="square" rtlCol="0">
            <a:spAutoFit/>
          </a:bodyPr>
          <a:lstStyle/>
          <a:p>
            <a:r>
              <a:rPr lang="en-US" sz="4400" dirty="0">
                <a:solidFill>
                  <a:srgbClr val="FF0000"/>
                </a:solidFill>
              </a:rPr>
              <a:t>5</a:t>
            </a:r>
          </a:p>
        </p:txBody>
      </p:sp>
      <p:sp>
        <p:nvSpPr>
          <p:cNvPr id="9" name="TextBox 8">
            <a:extLst>
              <a:ext uri="{FF2B5EF4-FFF2-40B4-BE49-F238E27FC236}">
                <a16:creationId xmlns:a16="http://schemas.microsoft.com/office/drawing/2014/main" id="{4F32EB8B-2931-9CC2-9725-00B145EEA37D}"/>
              </a:ext>
            </a:extLst>
          </p:cNvPr>
          <p:cNvSpPr txBox="1"/>
          <p:nvPr/>
        </p:nvSpPr>
        <p:spPr>
          <a:xfrm>
            <a:off x="3067236" y="2272931"/>
            <a:ext cx="591634" cy="769441"/>
          </a:xfrm>
          <a:prstGeom prst="rect">
            <a:avLst/>
          </a:prstGeom>
          <a:noFill/>
        </p:spPr>
        <p:txBody>
          <a:bodyPr wrap="square" rtlCol="0">
            <a:spAutoFit/>
          </a:bodyPr>
          <a:lstStyle/>
          <a:p>
            <a:r>
              <a:rPr lang="en-US" sz="4400" dirty="0">
                <a:solidFill>
                  <a:srgbClr val="FF0000"/>
                </a:solidFill>
              </a:rPr>
              <a:t>6</a:t>
            </a:r>
          </a:p>
        </p:txBody>
      </p:sp>
    </p:spTree>
    <p:extLst>
      <p:ext uri="{BB962C8B-B14F-4D97-AF65-F5344CB8AC3E}">
        <p14:creationId xmlns:p14="http://schemas.microsoft.com/office/powerpoint/2010/main" val="9689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87941" y="1843950"/>
            <a:ext cx="10958944" cy="3170099"/>
          </a:xfrm>
          <a:prstGeom prst="rect">
            <a:avLst/>
          </a:prstGeom>
          <a:noFill/>
        </p:spPr>
        <p:txBody>
          <a:bodyPr wrap="square">
            <a:spAutoFit/>
          </a:bodyPr>
          <a:lstStyle/>
          <a:p>
            <a:pPr algn="ctr"/>
            <a:r>
              <a:rPr lang="en-US" sz="4000" dirty="0"/>
              <a:t>One sample (quadrat) is not enough</a:t>
            </a:r>
          </a:p>
          <a:p>
            <a:pPr algn="ctr"/>
            <a:endParaRPr lang="en-US" sz="4000" b="1" dirty="0"/>
          </a:p>
          <a:p>
            <a:pPr algn="ctr"/>
            <a:r>
              <a:rPr lang="en-US" sz="4000" b="1" dirty="0"/>
              <a:t>Let’s go again!</a:t>
            </a:r>
          </a:p>
          <a:p>
            <a:pPr algn="ctr"/>
            <a:endParaRPr lang="en-US" sz="4000" b="1" dirty="0"/>
          </a:p>
          <a:p>
            <a:pPr algn="ctr"/>
            <a:r>
              <a:rPr lang="en-US" sz="4000" i="1" dirty="0"/>
              <a:t>Note: </a:t>
            </a:r>
            <a:r>
              <a:rPr lang="en-US" sz="4000" dirty="0"/>
              <a:t>quadrats are being placed at random</a:t>
            </a:r>
          </a:p>
        </p:txBody>
      </p:sp>
    </p:spTree>
    <p:extLst>
      <p:ext uri="{BB962C8B-B14F-4D97-AF65-F5344CB8AC3E}">
        <p14:creationId xmlns:p14="http://schemas.microsoft.com/office/powerpoint/2010/main" val="315880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5674985" y="639448"/>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30941"/>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p>
        </p:txBody>
      </p:sp>
      <p:sp>
        <p:nvSpPr>
          <p:cNvPr id="11" name="TextBox 10">
            <a:extLst>
              <a:ext uri="{FF2B5EF4-FFF2-40B4-BE49-F238E27FC236}">
                <a16:creationId xmlns:a16="http://schemas.microsoft.com/office/drawing/2014/main" id="{2744E420-3ECB-DED3-936E-C6922B6D2B2D}"/>
              </a:ext>
            </a:extLst>
          </p:cNvPr>
          <p:cNvSpPr txBox="1"/>
          <p:nvPr/>
        </p:nvSpPr>
        <p:spPr>
          <a:xfrm>
            <a:off x="9607705" y="866435"/>
            <a:ext cx="2255518" cy="3785652"/>
          </a:xfrm>
          <a:prstGeom prst="rect">
            <a:avLst/>
          </a:prstGeom>
          <a:noFill/>
        </p:spPr>
        <p:txBody>
          <a:bodyPr wrap="square">
            <a:spAutoFit/>
          </a:bodyPr>
          <a:lstStyle/>
          <a:p>
            <a:pPr algn="ctr"/>
            <a:r>
              <a:rPr lang="en-AU" sz="2400" dirty="0">
                <a:highlight>
                  <a:srgbClr val="FFFF00"/>
                </a:highlight>
              </a:rPr>
              <a:t>Count again!</a:t>
            </a:r>
          </a:p>
          <a:p>
            <a:pPr algn="ctr"/>
            <a:endParaRPr lang="en-AU" sz="3600" dirty="0"/>
          </a:p>
          <a:p>
            <a:pPr algn="ctr"/>
            <a:r>
              <a:rPr lang="en-AU" sz="3600" dirty="0"/>
              <a:t>Sample size:</a:t>
            </a:r>
          </a:p>
          <a:p>
            <a:pPr algn="ctr"/>
            <a:endParaRPr lang="en-AU" sz="3600" dirty="0"/>
          </a:p>
          <a:p>
            <a:pPr algn="ctr"/>
            <a:endParaRPr lang="en-AU" sz="3600" dirty="0"/>
          </a:p>
          <a:p>
            <a:pPr algn="ctr"/>
            <a:r>
              <a:rPr lang="en-AU" sz="3600" dirty="0"/>
              <a:t>  </a:t>
            </a:r>
            <a:endParaRPr lang="en-AU" dirty="0"/>
          </a:p>
        </p:txBody>
      </p:sp>
    </p:spTree>
    <p:extLst>
      <p:ext uri="{BB962C8B-B14F-4D97-AF65-F5344CB8AC3E}">
        <p14:creationId xmlns:p14="http://schemas.microsoft.com/office/powerpoint/2010/main" val="162371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sp>
        <p:nvSpPr>
          <p:cNvPr id="48153" name="Rectangle 48152">
            <a:extLst>
              <a:ext uri="{FF2B5EF4-FFF2-40B4-BE49-F238E27FC236}">
                <a16:creationId xmlns:a16="http://schemas.microsoft.com/office/drawing/2014/main" id="{1072488E-6F40-1D11-DC53-7A8DBD29B942}"/>
              </a:ext>
            </a:extLst>
          </p:cNvPr>
          <p:cNvSpPr/>
          <p:nvPr/>
        </p:nvSpPr>
        <p:spPr>
          <a:xfrm>
            <a:off x="5674985" y="639448"/>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30941"/>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a:t>
            </a:r>
          </a:p>
        </p:txBody>
      </p:sp>
      <p:sp>
        <p:nvSpPr>
          <p:cNvPr id="4" name="TextBox 3">
            <a:extLst>
              <a:ext uri="{FF2B5EF4-FFF2-40B4-BE49-F238E27FC236}">
                <a16:creationId xmlns:a16="http://schemas.microsoft.com/office/drawing/2014/main" id="{0DD7CF33-FAFE-232F-2DEC-EDE40A20E74B}"/>
              </a:ext>
            </a:extLst>
          </p:cNvPr>
          <p:cNvSpPr txBox="1"/>
          <p:nvPr/>
        </p:nvSpPr>
        <p:spPr>
          <a:xfrm>
            <a:off x="7627873" y="834848"/>
            <a:ext cx="591634" cy="769441"/>
          </a:xfrm>
          <a:prstGeom prst="rect">
            <a:avLst/>
          </a:prstGeom>
          <a:noFill/>
        </p:spPr>
        <p:txBody>
          <a:bodyPr wrap="square" rtlCol="0">
            <a:spAutoFit/>
          </a:bodyPr>
          <a:lstStyle/>
          <a:p>
            <a:r>
              <a:rPr lang="en-US" sz="4400" dirty="0">
                <a:solidFill>
                  <a:srgbClr val="FF0000"/>
                </a:solidFill>
              </a:rPr>
              <a:t>1</a:t>
            </a:r>
          </a:p>
        </p:txBody>
      </p:sp>
      <p:sp>
        <p:nvSpPr>
          <p:cNvPr id="5" name="TextBox 4">
            <a:extLst>
              <a:ext uri="{FF2B5EF4-FFF2-40B4-BE49-F238E27FC236}">
                <a16:creationId xmlns:a16="http://schemas.microsoft.com/office/drawing/2014/main" id="{C15FE257-198B-2BE6-958F-1DC68983F5BE}"/>
              </a:ext>
            </a:extLst>
          </p:cNvPr>
          <p:cNvSpPr txBox="1"/>
          <p:nvPr/>
        </p:nvSpPr>
        <p:spPr>
          <a:xfrm>
            <a:off x="8822955" y="714312"/>
            <a:ext cx="591634"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D709026A-06C5-ADB1-5FA2-1562802DF548}"/>
              </a:ext>
            </a:extLst>
          </p:cNvPr>
          <p:cNvSpPr txBox="1"/>
          <p:nvPr/>
        </p:nvSpPr>
        <p:spPr>
          <a:xfrm>
            <a:off x="7747429" y="1423500"/>
            <a:ext cx="591634" cy="769441"/>
          </a:xfrm>
          <a:prstGeom prst="rect">
            <a:avLst/>
          </a:prstGeom>
          <a:noFill/>
        </p:spPr>
        <p:txBody>
          <a:bodyPr wrap="square" rtlCol="0">
            <a:spAutoFit/>
          </a:bodyPr>
          <a:lstStyle/>
          <a:p>
            <a:r>
              <a:rPr lang="en-US" sz="4400" dirty="0">
                <a:solidFill>
                  <a:srgbClr val="FF0000"/>
                </a:solidFill>
              </a:rPr>
              <a:t>3</a:t>
            </a:r>
          </a:p>
        </p:txBody>
      </p:sp>
      <p:sp>
        <p:nvSpPr>
          <p:cNvPr id="7" name="TextBox 6">
            <a:extLst>
              <a:ext uri="{FF2B5EF4-FFF2-40B4-BE49-F238E27FC236}">
                <a16:creationId xmlns:a16="http://schemas.microsoft.com/office/drawing/2014/main" id="{97830CA9-2F40-2230-EA9F-7286EAECA8DC}"/>
              </a:ext>
            </a:extLst>
          </p:cNvPr>
          <p:cNvSpPr txBox="1"/>
          <p:nvPr/>
        </p:nvSpPr>
        <p:spPr>
          <a:xfrm>
            <a:off x="6627395" y="1847160"/>
            <a:ext cx="591634" cy="769441"/>
          </a:xfrm>
          <a:prstGeom prst="rect">
            <a:avLst/>
          </a:prstGeom>
          <a:noFill/>
        </p:spPr>
        <p:txBody>
          <a:bodyPr wrap="square" rtlCol="0">
            <a:spAutoFit/>
          </a:bodyPr>
          <a:lstStyle/>
          <a:p>
            <a:r>
              <a:rPr lang="en-US" sz="4400" dirty="0">
                <a:solidFill>
                  <a:srgbClr val="FF0000"/>
                </a:solidFill>
              </a:rPr>
              <a:t>4</a:t>
            </a:r>
          </a:p>
        </p:txBody>
      </p:sp>
      <p:sp>
        <p:nvSpPr>
          <p:cNvPr id="8" name="TextBox 7">
            <a:extLst>
              <a:ext uri="{FF2B5EF4-FFF2-40B4-BE49-F238E27FC236}">
                <a16:creationId xmlns:a16="http://schemas.microsoft.com/office/drawing/2014/main" id="{7E76D31F-A7F2-9670-A534-03883E7504CF}"/>
              </a:ext>
            </a:extLst>
          </p:cNvPr>
          <p:cNvSpPr txBox="1"/>
          <p:nvPr/>
        </p:nvSpPr>
        <p:spPr>
          <a:xfrm>
            <a:off x="8316020" y="2348440"/>
            <a:ext cx="591634" cy="769441"/>
          </a:xfrm>
          <a:prstGeom prst="rect">
            <a:avLst/>
          </a:prstGeom>
          <a:noFill/>
        </p:spPr>
        <p:txBody>
          <a:bodyPr wrap="square" rtlCol="0">
            <a:spAutoFit/>
          </a:bodyPr>
          <a:lstStyle/>
          <a:p>
            <a:r>
              <a:rPr lang="en-US" sz="4400" dirty="0">
                <a:solidFill>
                  <a:srgbClr val="FF0000"/>
                </a:solidFill>
              </a:rPr>
              <a:t>5</a:t>
            </a:r>
          </a:p>
        </p:txBody>
      </p:sp>
      <p:sp>
        <p:nvSpPr>
          <p:cNvPr id="9" name="TextBox 8">
            <a:extLst>
              <a:ext uri="{FF2B5EF4-FFF2-40B4-BE49-F238E27FC236}">
                <a16:creationId xmlns:a16="http://schemas.microsoft.com/office/drawing/2014/main" id="{3C2F073C-780B-34BF-A16B-A477E2444919}"/>
              </a:ext>
            </a:extLst>
          </p:cNvPr>
          <p:cNvSpPr txBox="1"/>
          <p:nvPr/>
        </p:nvSpPr>
        <p:spPr>
          <a:xfrm>
            <a:off x="7857939" y="2889812"/>
            <a:ext cx="591634" cy="769441"/>
          </a:xfrm>
          <a:prstGeom prst="rect">
            <a:avLst/>
          </a:prstGeom>
          <a:noFill/>
        </p:spPr>
        <p:txBody>
          <a:bodyPr wrap="square" rtlCol="0">
            <a:spAutoFit/>
          </a:bodyPr>
          <a:lstStyle/>
          <a:p>
            <a:r>
              <a:rPr lang="en-US" sz="4400" dirty="0">
                <a:solidFill>
                  <a:srgbClr val="FF0000"/>
                </a:solidFill>
              </a:rPr>
              <a:t>6</a:t>
            </a:r>
          </a:p>
        </p:txBody>
      </p:sp>
      <p:sp>
        <p:nvSpPr>
          <p:cNvPr id="10" name="TextBox 9">
            <a:extLst>
              <a:ext uri="{FF2B5EF4-FFF2-40B4-BE49-F238E27FC236}">
                <a16:creationId xmlns:a16="http://schemas.microsoft.com/office/drawing/2014/main" id="{A4DB3D29-39EB-C34C-9F45-43B96FB53843}"/>
              </a:ext>
            </a:extLst>
          </p:cNvPr>
          <p:cNvSpPr txBox="1"/>
          <p:nvPr/>
        </p:nvSpPr>
        <p:spPr>
          <a:xfrm>
            <a:off x="6728667" y="2933331"/>
            <a:ext cx="591634" cy="769441"/>
          </a:xfrm>
          <a:prstGeom prst="rect">
            <a:avLst/>
          </a:prstGeom>
          <a:noFill/>
        </p:spPr>
        <p:txBody>
          <a:bodyPr wrap="square" rtlCol="0">
            <a:spAutoFit/>
          </a:bodyPr>
          <a:lstStyle/>
          <a:p>
            <a:r>
              <a:rPr lang="en-US" sz="4400" dirty="0">
                <a:solidFill>
                  <a:srgbClr val="FF0000"/>
                </a:solidFill>
              </a:rPr>
              <a:t>7</a:t>
            </a:r>
          </a:p>
        </p:txBody>
      </p:sp>
      <p:sp>
        <p:nvSpPr>
          <p:cNvPr id="11" name="TextBox 10">
            <a:extLst>
              <a:ext uri="{FF2B5EF4-FFF2-40B4-BE49-F238E27FC236}">
                <a16:creationId xmlns:a16="http://schemas.microsoft.com/office/drawing/2014/main" id="{2744E420-3ECB-DED3-936E-C6922B6D2B2D}"/>
              </a:ext>
            </a:extLst>
          </p:cNvPr>
          <p:cNvSpPr txBox="1"/>
          <p:nvPr/>
        </p:nvSpPr>
        <p:spPr>
          <a:xfrm>
            <a:off x="9740492" y="704511"/>
            <a:ext cx="2255518" cy="3970318"/>
          </a:xfrm>
          <a:prstGeom prst="rect">
            <a:avLst/>
          </a:prstGeom>
          <a:noFill/>
        </p:spPr>
        <p:txBody>
          <a:bodyPr wrap="square">
            <a:spAutoFit/>
          </a:bodyPr>
          <a:lstStyle/>
          <a:p>
            <a:pPr algn="ctr"/>
            <a:endParaRPr lang="en-AU" sz="3600" dirty="0"/>
          </a:p>
          <a:p>
            <a:pPr algn="ctr"/>
            <a:endParaRPr lang="en-AU" sz="3600" dirty="0"/>
          </a:p>
          <a:p>
            <a:pPr algn="ctr"/>
            <a:r>
              <a:rPr lang="en-AU" sz="3600" dirty="0"/>
              <a:t>Sample size:</a:t>
            </a:r>
          </a:p>
          <a:p>
            <a:pPr algn="ctr"/>
            <a:endParaRPr lang="en-AU" sz="3600" dirty="0"/>
          </a:p>
          <a:p>
            <a:pPr algn="ctr"/>
            <a:endParaRPr lang="en-AU" sz="3600" dirty="0"/>
          </a:p>
          <a:p>
            <a:pPr algn="ctr"/>
            <a:r>
              <a:rPr lang="en-AU" sz="3600" dirty="0"/>
              <a:t>  </a:t>
            </a:r>
            <a:endParaRPr lang="en-AU" dirty="0"/>
          </a:p>
        </p:txBody>
      </p:sp>
    </p:spTree>
    <p:extLst>
      <p:ext uri="{BB962C8B-B14F-4D97-AF65-F5344CB8AC3E}">
        <p14:creationId xmlns:p14="http://schemas.microsoft.com/office/powerpoint/2010/main" val="275009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2108193" y="1683529"/>
            <a:ext cx="8752312" cy="4185761"/>
          </a:xfrm>
          <a:prstGeom prst="rect">
            <a:avLst/>
          </a:prstGeom>
          <a:noFill/>
        </p:spPr>
        <p:txBody>
          <a:bodyPr wrap="square">
            <a:spAutoFit/>
          </a:bodyPr>
          <a:lstStyle/>
          <a:p>
            <a:pPr algn="ctr"/>
            <a:r>
              <a:rPr lang="en-US" sz="4000" dirty="0"/>
              <a:t>You should always have a minimum of </a:t>
            </a:r>
          </a:p>
          <a:p>
            <a:pPr algn="ctr"/>
            <a:r>
              <a:rPr lang="en-US" sz="6600" dirty="0"/>
              <a:t>3</a:t>
            </a:r>
            <a:r>
              <a:rPr lang="en-US" sz="4000" dirty="0"/>
              <a:t> samples </a:t>
            </a:r>
          </a:p>
          <a:p>
            <a:pPr algn="ctr"/>
            <a:endParaRPr lang="en-US" sz="4000" dirty="0"/>
          </a:p>
          <a:p>
            <a:pPr algn="ctr"/>
            <a:r>
              <a:rPr lang="en-US" sz="4000" dirty="0"/>
              <a:t>(even more is better)</a:t>
            </a:r>
          </a:p>
          <a:p>
            <a:pPr algn="ctr"/>
            <a:endParaRPr lang="en-US" sz="4000" dirty="0"/>
          </a:p>
          <a:p>
            <a:pPr algn="ctr"/>
            <a:r>
              <a:rPr lang="en-US" sz="4000" dirty="0"/>
              <a:t>So let’s keep going…</a:t>
            </a:r>
          </a:p>
        </p:txBody>
      </p:sp>
    </p:spTree>
    <p:extLst>
      <p:ext uri="{BB962C8B-B14F-4D97-AF65-F5344CB8AC3E}">
        <p14:creationId xmlns:p14="http://schemas.microsoft.com/office/powerpoint/2010/main" val="120710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6199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45229"/>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p>
        </p:txBody>
      </p:sp>
      <p:sp>
        <p:nvSpPr>
          <p:cNvPr id="12" name="TextBox 11">
            <a:extLst>
              <a:ext uri="{FF2B5EF4-FFF2-40B4-BE49-F238E27FC236}">
                <a16:creationId xmlns:a16="http://schemas.microsoft.com/office/drawing/2014/main" id="{37A41D3B-88A6-B0BA-FBF0-7DA9352860CF}"/>
              </a:ext>
            </a:extLst>
          </p:cNvPr>
          <p:cNvSpPr txBox="1"/>
          <p:nvPr/>
        </p:nvSpPr>
        <p:spPr>
          <a:xfrm>
            <a:off x="9594601" y="814097"/>
            <a:ext cx="2255518" cy="3231654"/>
          </a:xfrm>
          <a:prstGeom prst="rect">
            <a:avLst/>
          </a:prstGeom>
          <a:noFill/>
        </p:spPr>
        <p:txBody>
          <a:bodyPr wrap="square">
            <a:spAutoFit/>
          </a:bodyPr>
          <a:lstStyle/>
          <a:p>
            <a:pPr algn="ctr"/>
            <a:r>
              <a:rPr lang="en-AU" sz="2400" dirty="0">
                <a:highlight>
                  <a:srgbClr val="FFFF00"/>
                </a:highlight>
              </a:rPr>
              <a:t>Count again!</a:t>
            </a:r>
          </a:p>
          <a:p>
            <a:pPr algn="ctr"/>
            <a:endParaRPr lang="en-AU" sz="3600" dirty="0"/>
          </a:p>
          <a:p>
            <a:pPr algn="ctr"/>
            <a:r>
              <a:rPr lang="en-AU" sz="3600" dirty="0"/>
              <a:t>Sample size:</a:t>
            </a:r>
          </a:p>
          <a:p>
            <a:pPr algn="ctr"/>
            <a:endParaRPr lang="en-AU" sz="3600" dirty="0"/>
          </a:p>
          <a:p>
            <a:pPr algn="ctr"/>
            <a:endParaRPr lang="en-AU" sz="3600" dirty="0"/>
          </a:p>
        </p:txBody>
      </p:sp>
      <p:sp>
        <p:nvSpPr>
          <p:cNvPr id="2" name="Rectangle 1">
            <a:extLst>
              <a:ext uri="{FF2B5EF4-FFF2-40B4-BE49-F238E27FC236}">
                <a16:creationId xmlns:a16="http://schemas.microsoft.com/office/drawing/2014/main" id="{9495377A-691A-BC9B-27AC-761A8CC45A91}"/>
              </a:ext>
            </a:extLst>
          </p:cNvPr>
          <p:cNvSpPr/>
          <p:nvPr/>
        </p:nvSpPr>
        <p:spPr>
          <a:xfrm>
            <a:off x="1794627" y="3631160"/>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4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687" y="655182"/>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6199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442"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18321"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39575C-83CD-86DA-23F2-5364E7848DB0}"/>
              </a:ext>
            </a:extLst>
          </p:cNvPr>
          <p:cNvSpPr/>
          <p:nvPr/>
        </p:nvSpPr>
        <p:spPr>
          <a:xfrm>
            <a:off x="10034587" y="3045229"/>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a:t>
            </a:r>
          </a:p>
        </p:txBody>
      </p:sp>
      <p:sp>
        <p:nvSpPr>
          <p:cNvPr id="4" name="TextBox 3">
            <a:extLst>
              <a:ext uri="{FF2B5EF4-FFF2-40B4-BE49-F238E27FC236}">
                <a16:creationId xmlns:a16="http://schemas.microsoft.com/office/drawing/2014/main" id="{0DD7CF33-FAFE-232F-2DEC-EDE40A20E74B}"/>
              </a:ext>
            </a:extLst>
          </p:cNvPr>
          <p:cNvSpPr txBox="1"/>
          <p:nvPr/>
        </p:nvSpPr>
        <p:spPr>
          <a:xfrm>
            <a:off x="3071390" y="3597468"/>
            <a:ext cx="591634" cy="769441"/>
          </a:xfrm>
          <a:prstGeom prst="rect">
            <a:avLst/>
          </a:prstGeom>
          <a:noFill/>
        </p:spPr>
        <p:txBody>
          <a:bodyPr wrap="square" rtlCol="0">
            <a:spAutoFit/>
          </a:bodyPr>
          <a:lstStyle/>
          <a:p>
            <a:r>
              <a:rPr lang="en-US" sz="4400" dirty="0">
                <a:solidFill>
                  <a:srgbClr val="FF0000"/>
                </a:solidFill>
              </a:rPr>
              <a:t>1</a:t>
            </a:r>
          </a:p>
        </p:txBody>
      </p:sp>
      <p:sp>
        <p:nvSpPr>
          <p:cNvPr id="5" name="TextBox 4">
            <a:extLst>
              <a:ext uri="{FF2B5EF4-FFF2-40B4-BE49-F238E27FC236}">
                <a16:creationId xmlns:a16="http://schemas.microsoft.com/office/drawing/2014/main" id="{C15FE257-198B-2BE6-958F-1DC68983F5BE}"/>
              </a:ext>
            </a:extLst>
          </p:cNvPr>
          <p:cNvSpPr txBox="1"/>
          <p:nvPr/>
        </p:nvSpPr>
        <p:spPr>
          <a:xfrm>
            <a:off x="3671598" y="3991540"/>
            <a:ext cx="591634" cy="769441"/>
          </a:xfrm>
          <a:prstGeom prst="rect">
            <a:avLst/>
          </a:prstGeom>
          <a:noFill/>
        </p:spPr>
        <p:txBody>
          <a:bodyPr wrap="square" rtlCol="0">
            <a:spAutoFit/>
          </a:bodyPr>
          <a:lstStyle/>
          <a:p>
            <a:r>
              <a:rPr lang="en-US" sz="4400" dirty="0">
                <a:solidFill>
                  <a:srgbClr val="FF0000"/>
                </a:solidFill>
              </a:rPr>
              <a:t>2</a:t>
            </a:r>
          </a:p>
        </p:txBody>
      </p:sp>
      <p:sp>
        <p:nvSpPr>
          <p:cNvPr id="6" name="TextBox 5">
            <a:extLst>
              <a:ext uri="{FF2B5EF4-FFF2-40B4-BE49-F238E27FC236}">
                <a16:creationId xmlns:a16="http://schemas.microsoft.com/office/drawing/2014/main" id="{D709026A-06C5-ADB1-5FA2-1562802DF548}"/>
              </a:ext>
            </a:extLst>
          </p:cNvPr>
          <p:cNvSpPr txBox="1"/>
          <p:nvPr/>
        </p:nvSpPr>
        <p:spPr>
          <a:xfrm>
            <a:off x="2757755" y="5030720"/>
            <a:ext cx="591634" cy="769441"/>
          </a:xfrm>
          <a:prstGeom prst="rect">
            <a:avLst/>
          </a:prstGeom>
          <a:noFill/>
        </p:spPr>
        <p:txBody>
          <a:bodyPr wrap="square" rtlCol="0">
            <a:spAutoFit/>
          </a:bodyPr>
          <a:lstStyle/>
          <a:p>
            <a:r>
              <a:rPr lang="en-US" sz="4400" dirty="0">
                <a:solidFill>
                  <a:srgbClr val="FF0000"/>
                </a:solidFill>
              </a:rPr>
              <a:t>3</a:t>
            </a:r>
          </a:p>
        </p:txBody>
      </p:sp>
      <p:sp>
        <p:nvSpPr>
          <p:cNvPr id="7" name="TextBox 6">
            <a:extLst>
              <a:ext uri="{FF2B5EF4-FFF2-40B4-BE49-F238E27FC236}">
                <a16:creationId xmlns:a16="http://schemas.microsoft.com/office/drawing/2014/main" id="{97830CA9-2F40-2230-EA9F-7286EAECA8DC}"/>
              </a:ext>
            </a:extLst>
          </p:cNvPr>
          <p:cNvSpPr txBox="1"/>
          <p:nvPr/>
        </p:nvSpPr>
        <p:spPr>
          <a:xfrm>
            <a:off x="4178215" y="4491186"/>
            <a:ext cx="591634" cy="769441"/>
          </a:xfrm>
          <a:prstGeom prst="rect">
            <a:avLst/>
          </a:prstGeom>
          <a:noFill/>
        </p:spPr>
        <p:txBody>
          <a:bodyPr wrap="square" rtlCol="0">
            <a:spAutoFit/>
          </a:bodyPr>
          <a:lstStyle/>
          <a:p>
            <a:r>
              <a:rPr lang="en-US" sz="4400" dirty="0">
                <a:solidFill>
                  <a:srgbClr val="FF0000"/>
                </a:solidFill>
              </a:rPr>
              <a:t>4</a:t>
            </a:r>
          </a:p>
        </p:txBody>
      </p:sp>
      <p:sp>
        <p:nvSpPr>
          <p:cNvPr id="8" name="TextBox 7">
            <a:extLst>
              <a:ext uri="{FF2B5EF4-FFF2-40B4-BE49-F238E27FC236}">
                <a16:creationId xmlns:a16="http://schemas.microsoft.com/office/drawing/2014/main" id="{7E76D31F-A7F2-9670-A534-03883E7504CF}"/>
              </a:ext>
            </a:extLst>
          </p:cNvPr>
          <p:cNvSpPr txBox="1"/>
          <p:nvPr/>
        </p:nvSpPr>
        <p:spPr>
          <a:xfrm>
            <a:off x="3660403" y="5813042"/>
            <a:ext cx="591634" cy="769441"/>
          </a:xfrm>
          <a:prstGeom prst="rect">
            <a:avLst/>
          </a:prstGeom>
          <a:noFill/>
        </p:spPr>
        <p:txBody>
          <a:bodyPr wrap="square" rtlCol="0">
            <a:spAutoFit/>
          </a:bodyPr>
          <a:lstStyle/>
          <a:p>
            <a:r>
              <a:rPr lang="en-US" sz="4400" dirty="0">
                <a:solidFill>
                  <a:srgbClr val="FF0000"/>
                </a:solidFill>
              </a:rPr>
              <a:t>5</a:t>
            </a:r>
          </a:p>
        </p:txBody>
      </p:sp>
      <p:sp>
        <p:nvSpPr>
          <p:cNvPr id="12" name="TextBox 11">
            <a:extLst>
              <a:ext uri="{FF2B5EF4-FFF2-40B4-BE49-F238E27FC236}">
                <a16:creationId xmlns:a16="http://schemas.microsoft.com/office/drawing/2014/main" id="{37A41D3B-88A6-B0BA-FBF0-7DA9352860CF}"/>
              </a:ext>
            </a:extLst>
          </p:cNvPr>
          <p:cNvSpPr txBox="1"/>
          <p:nvPr/>
        </p:nvSpPr>
        <p:spPr>
          <a:xfrm>
            <a:off x="9685497" y="1244716"/>
            <a:ext cx="2255518" cy="2862322"/>
          </a:xfrm>
          <a:prstGeom prst="rect">
            <a:avLst/>
          </a:prstGeom>
          <a:noFill/>
        </p:spPr>
        <p:txBody>
          <a:bodyPr wrap="square">
            <a:spAutoFit/>
          </a:bodyPr>
          <a:lstStyle/>
          <a:p>
            <a:pPr algn="ctr"/>
            <a:endParaRPr lang="en-AU" sz="3600" dirty="0"/>
          </a:p>
          <a:p>
            <a:pPr algn="ctr"/>
            <a:r>
              <a:rPr lang="en-AU" sz="3600" dirty="0"/>
              <a:t>Sample size:</a:t>
            </a:r>
          </a:p>
          <a:p>
            <a:pPr algn="ctr"/>
            <a:endParaRPr lang="en-AU" sz="3600" dirty="0"/>
          </a:p>
          <a:p>
            <a:pPr algn="ctr"/>
            <a:endParaRPr lang="en-AU" sz="3600" dirty="0"/>
          </a:p>
        </p:txBody>
      </p:sp>
      <p:sp>
        <p:nvSpPr>
          <p:cNvPr id="2" name="Rectangle 1">
            <a:extLst>
              <a:ext uri="{FF2B5EF4-FFF2-40B4-BE49-F238E27FC236}">
                <a16:creationId xmlns:a16="http://schemas.microsoft.com/office/drawing/2014/main" id="{D85981E4-F730-EBE1-757A-ECD16DC8EA03}"/>
              </a:ext>
            </a:extLst>
          </p:cNvPr>
          <p:cNvSpPr/>
          <p:nvPr/>
        </p:nvSpPr>
        <p:spPr>
          <a:xfrm>
            <a:off x="1794627" y="3631160"/>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71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54490"/>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442"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18321"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882"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8CFF431-5884-0CC7-0C57-71EA41E8B2ED}"/>
              </a:ext>
            </a:extLst>
          </p:cNvPr>
          <p:cNvSpPr/>
          <p:nvPr/>
        </p:nvSpPr>
        <p:spPr>
          <a:xfrm>
            <a:off x="600075" y="226275"/>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105C19-1F2A-0514-BE73-1E92B448D978}"/>
              </a:ext>
            </a:extLst>
          </p:cNvPr>
          <p:cNvSpPr/>
          <p:nvPr/>
        </p:nvSpPr>
        <p:spPr>
          <a:xfrm>
            <a:off x="5674985" y="639448"/>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B672E3-48C1-9EEA-4F45-5A5321FB1EE7}"/>
              </a:ext>
            </a:extLst>
          </p:cNvPr>
          <p:cNvSpPr/>
          <p:nvPr/>
        </p:nvSpPr>
        <p:spPr>
          <a:xfrm>
            <a:off x="1794627" y="3631160"/>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108557B-6817-1FE4-F555-651F82229018}"/>
              </a:ext>
            </a:extLst>
          </p:cNvPr>
          <p:cNvSpPr txBox="1"/>
          <p:nvPr/>
        </p:nvSpPr>
        <p:spPr>
          <a:xfrm>
            <a:off x="337112" y="374262"/>
            <a:ext cx="1285875" cy="1015663"/>
          </a:xfrm>
          <a:prstGeom prst="rect">
            <a:avLst/>
          </a:prstGeom>
          <a:noFill/>
        </p:spPr>
        <p:txBody>
          <a:bodyPr wrap="square" rtlCol="0">
            <a:spAutoFit/>
          </a:bodyPr>
          <a:lstStyle/>
          <a:p>
            <a:pPr algn="ctr"/>
            <a:r>
              <a:rPr lang="en-US" sz="6000" b="1" dirty="0">
                <a:highlight>
                  <a:srgbClr val="FFFF00"/>
                </a:highlight>
              </a:rPr>
              <a:t>6</a:t>
            </a:r>
          </a:p>
        </p:txBody>
      </p:sp>
      <p:sp>
        <p:nvSpPr>
          <p:cNvPr id="7" name="TextBox 6">
            <a:extLst>
              <a:ext uri="{FF2B5EF4-FFF2-40B4-BE49-F238E27FC236}">
                <a16:creationId xmlns:a16="http://schemas.microsoft.com/office/drawing/2014/main" id="{E15D2266-8D54-F56D-BACF-F58DD5925005}"/>
              </a:ext>
            </a:extLst>
          </p:cNvPr>
          <p:cNvSpPr txBox="1"/>
          <p:nvPr/>
        </p:nvSpPr>
        <p:spPr>
          <a:xfrm>
            <a:off x="7581142" y="762899"/>
            <a:ext cx="1285875" cy="1015663"/>
          </a:xfrm>
          <a:prstGeom prst="rect">
            <a:avLst/>
          </a:prstGeom>
          <a:noFill/>
        </p:spPr>
        <p:txBody>
          <a:bodyPr wrap="square" rtlCol="0">
            <a:spAutoFit/>
          </a:bodyPr>
          <a:lstStyle/>
          <a:p>
            <a:pPr algn="ctr"/>
            <a:r>
              <a:rPr lang="en-US" sz="6000" b="1" dirty="0">
                <a:highlight>
                  <a:srgbClr val="FFFF00"/>
                </a:highlight>
              </a:rPr>
              <a:t>7</a:t>
            </a:r>
          </a:p>
        </p:txBody>
      </p:sp>
      <p:sp>
        <p:nvSpPr>
          <p:cNvPr id="8" name="TextBox 7">
            <a:extLst>
              <a:ext uri="{FF2B5EF4-FFF2-40B4-BE49-F238E27FC236}">
                <a16:creationId xmlns:a16="http://schemas.microsoft.com/office/drawing/2014/main" id="{71951ABB-601E-DD05-1ED2-BA24B255230D}"/>
              </a:ext>
            </a:extLst>
          </p:cNvPr>
          <p:cNvSpPr txBox="1"/>
          <p:nvPr/>
        </p:nvSpPr>
        <p:spPr>
          <a:xfrm>
            <a:off x="2659842" y="5448824"/>
            <a:ext cx="1285875" cy="1015663"/>
          </a:xfrm>
          <a:prstGeom prst="rect">
            <a:avLst/>
          </a:prstGeom>
          <a:noFill/>
        </p:spPr>
        <p:txBody>
          <a:bodyPr wrap="square" rtlCol="0">
            <a:spAutoFit/>
          </a:bodyPr>
          <a:lstStyle/>
          <a:p>
            <a:pPr algn="ctr"/>
            <a:r>
              <a:rPr lang="en-US" sz="6000" b="1" dirty="0">
                <a:highlight>
                  <a:srgbClr val="FFFF00"/>
                </a:highlight>
              </a:rPr>
              <a:t>5</a:t>
            </a:r>
          </a:p>
        </p:txBody>
      </p:sp>
      <p:pic>
        <p:nvPicPr>
          <p:cNvPr id="9" name="Picture 8" descr="A black letter x&#10;&#10;Description automatically generated">
            <a:extLst>
              <a:ext uri="{FF2B5EF4-FFF2-40B4-BE49-F238E27FC236}">
                <a16:creationId xmlns:a16="http://schemas.microsoft.com/office/drawing/2014/main" id="{E7757A35-920D-7A2E-3ADF-B4A44485A5B8}"/>
              </a:ext>
            </a:extLst>
          </p:cNvPr>
          <p:cNvPicPr>
            <a:picLocks noChangeAspect="1"/>
          </p:cNvPicPr>
          <p:nvPr/>
        </p:nvPicPr>
        <p:blipFill rotWithShape="1">
          <a:blip r:embed="rId3"/>
          <a:srcRect l="32276" r="40103"/>
          <a:stretch/>
        </p:blipFill>
        <p:spPr>
          <a:xfrm>
            <a:off x="10632457" y="5489437"/>
            <a:ext cx="861795" cy="915219"/>
          </a:xfrm>
          <a:prstGeom prst="rect">
            <a:avLst/>
          </a:prstGeom>
        </p:spPr>
      </p:pic>
      <p:sp>
        <p:nvSpPr>
          <p:cNvPr id="10" name="TextBox 9">
            <a:extLst>
              <a:ext uri="{FF2B5EF4-FFF2-40B4-BE49-F238E27FC236}">
                <a16:creationId xmlns:a16="http://schemas.microsoft.com/office/drawing/2014/main" id="{7FD2C3E1-51D6-00FB-A6E2-911CAA0A8EEF}"/>
              </a:ext>
            </a:extLst>
          </p:cNvPr>
          <p:cNvSpPr txBox="1"/>
          <p:nvPr/>
        </p:nvSpPr>
        <p:spPr>
          <a:xfrm>
            <a:off x="11494252" y="5505750"/>
            <a:ext cx="482595" cy="923330"/>
          </a:xfrm>
          <a:prstGeom prst="rect">
            <a:avLst/>
          </a:prstGeom>
          <a:noFill/>
        </p:spPr>
        <p:txBody>
          <a:bodyPr wrap="square" rtlCol="0">
            <a:spAutoFit/>
          </a:bodyPr>
          <a:lstStyle/>
          <a:p>
            <a:r>
              <a:rPr lang="en-US" sz="5400" dirty="0"/>
              <a:t>?</a:t>
            </a:r>
          </a:p>
        </p:txBody>
      </p:sp>
    </p:spTree>
    <p:extLst>
      <p:ext uri="{BB962C8B-B14F-4D97-AF65-F5344CB8AC3E}">
        <p14:creationId xmlns:p14="http://schemas.microsoft.com/office/powerpoint/2010/main" val="346138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2108193" y="1683529"/>
            <a:ext cx="8752312" cy="707886"/>
          </a:xfrm>
          <a:prstGeom prst="rect">
            <a:avLst/>
          </a:prstGeom>
          <a:noFill/>
        </p:spPr>
        <p:txBody>
          <a:bodyPr wrap="square">
            <a:spAutoFit/>
          </a:bodyPr>
          <a:lstStyle/>
          <a:p>
            <a:pPr algn="ctr"/>
            <a:r>
              <a:rPr lang="en-US" sz="4000" dirty="0"/>
              <a:t>Calculate the sample mean (average)</a:t>
            </a:r>
          </a:p>
        </p:txBody>
      </p:sp>
      <p:pic>
        <p:nvPicPr>
          <p:cNvPr id="3" name="Picture 2" descr="A black letter x&#10;&#10;Description automatically generated">
            <a:extLst>
              <a:ext uri="{FF2B5EF4-FFF2-40B4-BE49-F238E27FC236}">
                <a16:creationId xmlns:a16="http://schemas.microsoft.com/office/drawing/2014/main" id="{21913FFF-484F-8F4D-6EB3-3D599FDACD09}"/>
              </a:ext>
            </a:extLst>
          </p:cNvPr>
          <p:cNvPicPr>
            <a:picLocks noChangeAspect="1"/>
          </p:cNvPicPr>
          <p:nvPr/>
        </p:nvPicPr>
        <p:blipFill rotWithShape="1">
          <a:blip r:embed="rId2"/>
          <a:srcRect l="32276" r="40103"/>
          <a:stretch/>
        </p:blipFill>
        <p:spPr>
          <a:xfrm>
            <a:off x="5285873" y="3078972"/>
            <a:ext cx="1973179" cy="2095499"/>
          </a:xfrm>
          <a:prstGeom prst="rect">
            <a:avLst/>
          </a:prstGeom>
        </p:spPr>
      </p:pic>
    </p:spTree>
    <p:extLst>
      <p:ext uri="{BB962C8B-B14F-4D97-AF65-F5344CB8AC3E}">
        <p14:creationId xmlns:p14="http://schemas.microsoft.com/office/powerpoint/2010/main" val="60993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ine population halved since 1970 - report - BBC News">
            <a:extLst>
              <a:ext uri="{FF2B5EF4-FFF2-40B4-BE49-F238E27FC236}">
                <a16:creationId xmlns:a16="http://schemas.microsoft.com/office/drawing/2014/main" id="{8AE6437D-8123-1A6D-F8CF-57C744F6D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D36A25-1D60-76F0-326B-4E532222FBD2}"/>
              </a:ext>
            </a:extLst>
          </p:cNvPr>
          <p:cNvSpPr txBox="1"/>
          <p:nvPr/>
        </p:nvSpPr>
        <p:spPr>
          <a:xfrm>
            <a:off x="1606036" y="5303658"/>
            <a:ext cx="9744075" cy="1323439"/>
          </a:xfrm>
          <a:prstGeom prst="rect">
            <a:avLst/>
          </a:prstGeom>
          <a:noFill/>
        </p:spPr>
        <p:txBody>
          <a:bodyPr wrap="square">
            <a:spAutoFit/>
          </a:bodyPr>
          <a:lstStyle/>
          <a:p>
            <a:pPr algn="ctr"/>
            <a:r>
              <a:rPr lang="en-US" sz="3600" dirty="0">
                <a:solidFill>
                  <a:schemeClr val="bg1"/>
                </a:solidFill>
              </a:rPr>
              <a:t>Its often too difficult to count </a:t>
            </a:r>
            <a:r>
              <a:rPr lang="en-US" sz="4400" b="1" dirty="0">
                <a:solidFill>
                  <a:schemeClr val="bg1"/>
                </a:solidFill>
              </a:rPr>
              <a:t>ALL</a:t>
            </a:r>
            <a:r>
              <a:rPr lang="en-US" sz="3600" dirty="0">
                <a:solidFill>
                  <a:schemeClr val="bg1"/>
                </a:solidFill>
              </a:rPr>
              <a:t> the animals in a population.</a:t>
            </a:r>
            <a:endParaRPr lang="en-US" sz="2400" dirty="0">
              <a:solidFill>
                <a:schemeClr val="bg1"/>
              </a:solidFill>
            </a:endParaRPr>
          </a:p>
        </p:txBody>
      </p:sp>
    </p:spTree>
    <p:extLst>
      <p:ext uri="{BB962C8B-B14F-4D97-AF65-F5344CB8AC3E}">
        <p14:creationId xmlns:p14="http://schemas.microsoft.com/office/powerpoint/2010/main" val="68423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814697-5714-1035-D6DE-035D25F95AF2}"/>
              </a:ext>
            </a:extLst>
          </p:cNvPr>
          <p:cNvSpPr/>
          <p:nvPr/>
        </p:nvSpPr>
        <p:spPr>
          <a:xfrm>
            <a:off x="1719258"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6</a:t>
            </a:r>
          </a:p>
        </p:txBody>
      </p:sp>
      <p:sp>
        <p:nvSpPr>
          <p:cNvPr id="3" name="Rectangle 2">
            <a:extLst>
              <a:ext uri="{FF2B5EF4-FFF2-40B4-BE49-F238E27FC236}">
                <a16:creationId xmlns:a16="http://schemas.microsoft.com/office/drawing/2014/main" id="{11617446-F402-2764-DD78-6B6966E48396}"/>
              </a:ext>
            </a:extLst>
          </p:cNvPr>
          <p:cNvSpPr/>
          <p:nvPr/>
        </p:nvSpPr>
        <p:spPr>
          <a:xfrm>
            <a:off x="3843333" y="2802338"/>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7</a:t>
            </a:r>
          </a:p>
        </p:txBody>
      </p:sp>
      <p:sp>
        <p:nvSpPr>
          <p:cNvPr id="4" name="Rectangle 3">
            <a:extLst>
              <a:ext uri="{FF2B5EF4-FFF2-40B4-BE49-F238E27FC236}">
                <a16:creationId xmlns:a16="http://schemas.microsoft.com/office/drawing/2014/main" id="{F7CC40DD-6667-18C9-72AE-E00459B86195}"/>
              </a:ext>
            </a:extLst>
          </p:cNvPr>
          <p:cNvSpPr/>
          <p:nvPr/>
        </p:nvSpPr>
        <p:spPr>
          <a:xfrm>
            <a:off x="5967408" y="2802337"/>
            <a:ext cx="1557338" cy="7715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5</a:t>
            </a:r>
          </a:p>
        </p:txBody>
      </p:sp>
      <p:sp>
        <p:nvSpPr>
          <p:cNvPr id="9" name="TextBox 8">
            <a:extLst>
              <a:ext uri="{FF2B5EF4-FFF2-40B4-BE49-F238E27FC236}">
                <a16:creationId xmlns:a16="http://schemas.microsoft.com/office/drawing/2014/main" id="{84B58620-9980-AEF0-879C-22411445F2AF}"/>
              </a:ext>
            </a:extLst>
          </p:cNvPr>
          <p:cNvSpPr txBox="1"/>
          <p:nvPr/>
        </p:nvSpPr>
        <p:spPr>
          <a:xfrm>
            <a:off x="1927032" y="4545875"/>
            <a:ext cx="4854179" cy="923330"/>
          </a:xfrm>
          <a:prstGeom prst="rect">
            <a:avLst/>
          </a:prstGeom>
          <a:noFill/>
        </p:spPr>
        <p:txBody>
          <a:bodyPr wrap="square" rtlCol="0">
            <a:spAutoFit/>
          </a:bodyPr>
          <a:lstStyle/>
          <a:p>
            <a:pPr algn="ctr"/>
            <a:r>
              <a:rPr lang="en-US" sz="5400" b="1" dirty="0"/>
              <a:t> 3 </a:t>
            </a:r>
          </a:p>
        </p:txBody>
      </p:sp>
      <p:sp>
        <p:nvSpPr>
          <p:cNvPr id="10" name="TextBox 9">
            <a:extLst>
              <a:ext uri="{FF2B5EF4-FFF2-40B4-BE49-F238E27FC236}">
                <a16:creationId xmlns:a16="http://schemas.microsoft.com/office/drawing/2014/main" id="{A07B8CF0-2D79-5136-1B07-5BF0AE88ECED}"/>
              </a:ext>
            </a:extLst>
          </p:cNvPr>
          <p:cNvSpPr txBox="1"/>
          <p:nvPr/>
        </p:nvSpPr>
        <p:spPr>
          <a:xfrm>
            <a:off x="7752186" y="3911279"/>
            <a:ext cx="1285875" cy="923330"/>
          </a:xfrm>
          <a:prstGeom prst="rect">
            <a:avLst/>
          </a:prstGeom>
          <a:noFill/>
        </p:spPr>
        <p:txBody>
          <a:bodyPr wrap="square" rtlCol="0">
            <a:spAutoFit/>
          </a:bodyPr>
          <a:lstStyle/>
          <a:p>
            <a:pPr algn="ctr"/>
            <a:r>
              <a:rPr lang="en-US" sz="5400" b="1" dirty="0"/>
              <a:t>=</a:t>
            </a:r>
          </a:p>
        </p:txBody>
      </p:sp>
      <p:sp>
        <p:nvSpPr>
          <p:cNvPr id="13" name="TextBox 12">
            <a:extLst>
              <a:ext uri="{FF2B5EF4-FFF2-40B4-BE49-F238E27FC236}">
                <a16:creationId xmlns:a16="http://schemas.microsoft.com/office/drawing/2014/main" id="{C86DF13D-F1AD-8719-F041-50B1827D3241}"/>
              </a:ext>
            </a:extLst>
          </p:cNvPr>
          <p:cNvSpPr txBox="1"/>
          <p:nvPr/>
        </p:nvSpPr>
        <p:spPr>
          <a:xfrm>
            <a:off x="5041102" y="2688446"/>
            <a:ext cx="1285875" cy="923330"/>
          </a:xfrm>
          <a:prstGeom prst="rect">
            <a:avLst/>
          </a:prstGeom>
          <a:noFill/>
        </p:spPr>
        <p:txBody>
          <a:bodyPr wrap="square" rtlCol="0">
            <a:spAutoFit/>
          </a:bodyPr>
          <a:lstStyle/>
          <a:p>
            <a:pPr algn="ctr"/>
            <a:r>
              <a:rPr lang="en-US" sz="5400" b="1" dirty="0"/>
              <a:t>+</a:t>
            </a:r>
          </a:p>
        </p:txBody>
      </p:sp>
      <p:sp>
        <p:nvSpPr>
          <p:cNvPr id="14" name="TextBox 13">
            <a:extLst>
              <a:ext uri="{FF2B5EF4-FFF2-40B4-BE49-F238E27FC236}">
                <a16:creationId xmlns:a16="http://schemas.microsoft.com/office/drawing/2014/main" id="{A726E924-E457-A3F4-EBEF-F5E84C9C54E1}"/>
              </a:ext>
            </a:extLst>
          </p:cNvPr>
          <p:cNvSpPr txBox="1"/>
          <p:nvPr/>
        </p:nvSpPr>
        <p:spPr>
          <a:xfrm>
            <a:off x="2872974" y="2710122"/>
            <a:ext cx="1285875" cy="923330"/>
          </a:xfrm>
          <a:prstGeom prst="rect">
            <a:avLst/>
          </a:prstGeom>
          <a:noFill/>
        </p:spPr>
        <p:txBody>
          <a:bodyPr wrap="square" rtlCol="0">
            <a:spAutoFit/>
          </a:bodyPr>
          <a:lstStyle/>
          <a:p>
            <a:pPr algn="ctr"/>
            <a:r>
              <a:rPr lang="en-US" sz="5400" b="1" dirty="0"/>
              <a:t>+</a:t>
            </a:r>
          </a:p>
        </p:txBody>
      </p:sp>
      <p:sp>
        <p:nvSpPr>
          <p:cNvPr id="15" name="Oval 14">
            <a:extLst>
              <a:ext uri="{FF2B5EF4-FFF2-40B4-BE49-F238E27FC236}">
                <a16:creationId xmlns:a16="http://schemas.microsoft.com/office/drawing/2014/main" id="{896D5EE4-B6EB-727B-46BF-35AE7721A404}"/>
              </a:ext>
            </a:extLst>
          </p:cNvPr>
          <p:cNvSpPr/>
          <p:nvPr/>
        </p:nvSpPr>
        <p:spPr>
          <a:xfrm>
            <a:off x="9230367" y="3664361"/>
            <a:ext cx="1557338" cy="1446550"/>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2C2A824-D1D1-8002-35F7-A49F8567A50E}"/>
              </a:ext>
            </a:extLst>
          </p:cNvPr>
          <p:cNvSpPr txBox="1"/>
          <p:nvPr/>
        </p:nvSpPr>
        <p:spPr>
          <a:xfrm>
            <a:off x="9366098" y="3633452"/>
            <a:ext cx="1285875" cy="1446550"/>
          </a:xfrm>
          <a:prstGeom prst="rect">
            <a:avLst/>
          </a:prstGeom>
          <a:noFill/>
        </p:spPr>
        <p:txBody>
          <a:bodyPr wrap="square" rtlCol="0">
            <a:spAutoFit/>
          </a:bodyPr>
          <a:lstStyle/>
          <a:p>
            <a:pPr algn="ctr"/>
            <a:r>
              <a:rPr lang="en-US" sz="8800" b="1" dirty="0"/>
              <a:t>6</a:t>
            </a:r>
          </a:p>
        </p:txBody>
      </p:sp>
      <p:sp>
        <p:nvSpPr>
          <p:cNvPr id="17" name="Rectangle 16">
            <a:extLst>
              <a:ext uri="{FF2B5EF4-FFF2-40B4-BE49-F238E27FC236}">
                <a16:creationId xmlns:a16="http://schemas.microsoft.com/office/drawing/2014/main" id="{637B7F6A-74E7-4A1B-8415-554C4B3CFC4E}"/>
              </a:ext>
            </a:extLst>
          </p:cNvPr>
          <p:cNvSpPr/>
          <p:nvPr/>
        </p:nvSpPr>
        <p:spPr>
          <a:xfrm>
            <a:off x="0" y="0"/>
            <a:ext cx="12192000"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letter x&#10;&#10;Description automatically generated">
            <a:extLst>
              <a:ext uri="{FF2B5EF4-FFF2-40B4-BE49-F238E27FC236}">
                <a16:creationId xmlns:a16="http://schemas.microsoft.com/office/drawing/2014/main" id="{1304CBAB-5734-E328-DB9A-9603080F2F23}"/>
              </a:ext>
            </a:extLst>
          </p:cNvPr>
          <p:cNvPicPr>
            <a:picLocks noChangeAspect="1"/>
          </p:cNvPicPr>
          <p:nvPr/>
        </p:nvPicPr>
        <p:blipFill rotWithShape="1">
          <a:blip r:embed="rId2"/>
          <a:srcRect l="31228" r="950"/>
          <a:stretch/>
        </p:blipFill>
        <p:spPr>
          <a:xfrm>
            <a:off x="4522186" y="209208"/>
            <a:ext cx="3230000" cy="1397000"/>
          </a:xfrm>
          <a:prstGeom prst="rect">
            <a:avLst/>
          </a:prstGeom>
        </p:spPr>
      </p:pic>
      <p:cxnSp>
        <p:nvCxnSpPr>
          <p:cNvPr id="11" name="Straight Connector 10">
            <a:extLst>
              <a:ext uri="{FF2B5EF4-FFF2-40B4-BE49-F238E27FC236}">
                <a16:creationId xmlns:a16="http://schemas.microsoft.com/office/drawing/2014/main" id="{FF1CCCDD-A4CA-61E8-9394-EEF405482994}"/>
              </a:ext>
            </a:extLst>
          </p:cNvPr>
          <p:cNvCxnSpPr/>
          <p:nvPr/>
        </p:nvCxnSpPr>
        <p:spPr>
          <a:xfrm>
            <a:off x="2098623" y="4092315"/>
            <a:ext cx="490178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C8F3FD-79E6-AD09-CB59-14DC80040A6E}"/>
              </a:ext>
            </a:extLst>
          </p:cNvPr>
          <p:cNvSpPr txBox="1"/>
          <p:nvPr/>
        </p:nvSpPr>
        <p:spPr>
          <a:xfrm rot="19963006">
            <a:off x="98754" y="336686"/>
            <a:ext cx="2622275" cy="707886"/>
          </a:xfrm>
          <a:prstGeom prst="rect">
            <a:avLst/>
          </a:prstGeom>
          <a:noFill/>
        </p:spPr>
        <p:txBody>
          <a:bodyPr wrap="square" rtlCol="0">
            <a:spAutoFit/>
          </a:bodyPr>
          <a:lstStyle/>
          <a:p>
            <a:r>
              <a:rPr lang="en-US" sz="4000" dirty="0"/>
              <a:t>manually</a:t>
            </a:r>
          </a:p>
        </p:txBody>
      </p:sp>
    </p:spTree>
    <p:extLst>
      <p:ext uri="{BB962C8B-B14F-4D97-AF65-F5344CB8AC3E}">
        <p14:creationId xmlns:p14="http://schemas.microsoft.com/office/powerpoint/2010/main" val="259938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B097C-422A-386F-4F71-DB36D593E9FF}"/>
              </a:ext>
            </a:extLst>
          </p:cNvPr>
          <p:cNvSpPr/>
          <p:nvPr/>
        </p:nvSpPr>
        <p:spPr>
          <a:xfrm>
            <a:off x="0" y="0"/>
            <a:ext cx="12192000"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letter x&#10;&#10;Description automatically generated">
            <a:extLst>
              <a:ext uri="{FF2B5EF4-FFF2-40B4-BE49-F238E27FC236}">
                <a16:creationId xmlns:a16="http://schemas.microsoft.com/office/drawing/2014/main" id="{3762EED9-1148-321A-BBBD-0A970E54F135}"/>
              </a:ext>
            </a:extLst>
          </p:cNvPr>
          <p:cNvPicPr>
            <a:picLocks noChangeAspect="1"/>
          </p:cNvPicPr>
          <p:nvPr/>
        </p:nvPicPr>
        <p:blipFill rotWithShape="1">
          <a:blip r:embed="rId2"/>
          <a:srcRect l="31228" r="40620"/>
          <a:stretch/>
        </p:blipFill>
        <p:spPr>
          <a:xfrm>
            <a:off x="3715362" y="215900"/>
            <a:ext cx="1340732" cy="13970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BBEEACD6-08AE-C90A-E5CD-976271465DCD}"/>
              </a:ext>
            </a:extLst>
          </p:cNvPr>
          <p:cNvPicPr>
            <a:picLocks noChangeAspect="1"/>
          </p:cNvPicPr>
          <p:nvPr/>
        </p:nvPicPr>
        <p:blipFill>
          <a:blip r:embed="rId3"/>
          <a:stretch>
            <a:fillRect/>
          </a:stretch>
        </p:blipFill>
        <p:spPr>
          <a:xfrm>
            <a:off x="1084999" y="3263153"/>
            <a:ext cx="10022001" cy="2353791"/>
          </a:xfrm>
          <a:prstGeom prst="rect">
            <a:avLst/>
          </a:prstGeom>
        </p:spPr>
      </p:pic>
      <p:sp>
        <p:nvSpPr>
          <p:cNvPr id="5" name="TextBox 4">
            <a:extLst>
              <a:ext uri="{FF2B5EF4-FFF2-40B4-BE49-F238E27FC236}">
                <a16:creationId xmlns:a16="http://schemas.microsoft.com/office/drawing/2014/main" id="{E095E4D6-2C2B-F2DC-E8C3-706B3AD0C4E8}"/>
              </a:ext>
            </a:extLst>
          </p:cNvPr>
          <p:cNvSpPr txBox="1"/>
          <p:nvPr/>
        </p:nvSpPr>
        <p:spPr>
          <a:xfrm>
            <a:off x="5307106" y="591234"/>
            <a:ext cx="3962400" cy="707886"/>
          </a:xfrm>
          <a:prstGeom prst="rect">
            <a:avLst/>
          </a:prstGeom>
          <a:noFill/>
        </p:spPr>
        <p:txBody>
          <a:bodyPr wrap="square" rtlCol="0">
            <a:spAutoFit/>
          </a:bodyPr>
          <a:lstStyle/>
          <a:p>
            <a:r>
              <a:rPr lang="en-US" sz="4000" b="1" dirty="0">
                <a:latin typeface="Arial Narrow" panose="020B0604020202020204" pitchFamily="34" charset="0"/>
                <a:cs typeface="Arial Narrow" panose="020B0604020202020204" pitchFamily="34" charset="0"/>
              </a:rPr>
              <a:t>= AVERAGE (   :   )</a:t>
            </a:r>
          </a:p>
        </p:txBody>
      </p:sp>
      <p:sp>
        <p:nvSpPr>
          <p:cNvPr id="6" name="TextBox 5">
            <a:extLst>
              <a:ext uri="{FF2B5EF4-FFF2-40B4-BE49-F238E27FC236}">
                <a16:creationId xmlns:a16="http://schemas.microsoft.com/office/drawing/2014/main" id="{1BF522CE-1CDA-73DA-E4D7-4076EDE30587}"/>
              </a:ext>
            </a:extLst>
          </p:cNvPr>
          <p:cNvSpPr txBox="1"/>
          <p:nvPr/>
        </p:nvSpPr>
        <p:spPr>
          <a:xfrm rot="19963006">
            <a:off x="313482" y="394123"/>
            <a:ext cx="2089334" cy="707886"/>
          </a:xfrm>
          <a:prstGeom prst="rect">
            <a:avLst/>
          </a:prstGeom>
          <a:noFill/>
        </p:spPr>
        <p:txBody>
          <a:bodyPr wrap="square" rtlCol="0">
            <a:spAutoFit/>
          </a:bodyPr>
          <a:lstStyle/>
          <a:p>
            <a:r>
              <a:rPr lang="en-US" sz="4000" dirty="0"/>
              <a:t>on Excel</a:t>
            </a:r>
          </a:p>
        </p:txBody>
      </p:sp>
    </p:spTree>
    <p:extLst>
      <p:ext uri="{BB962C8B-B14F-4D97-AF65-F5344CB8AC3E}">
        <p14:creationId xmlns:p14="http://schemas.microsoft.com/office/powerpoint/2010/main" val="325225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31DA99-EE31-4A70-0A37-CFE53E4021DF}"/>
              </a:ext>
            </a:extLst>
          </p:cNvPr>
          <p:cNvPicPr>
            <a:picLocks noChangeAspect="1"/>
          </p:cNvPicPr>
          <p:nvPr/>
        </p:nvPicPr>
        <p:blipFill>
          <a:blip r:embed="rId2"/>
          <a:stretch>
            <a:fillRect/>
          </a:stretch>
        </p:blipFill>
        <p:spPr>
          <a:xfrm>
            <a:off x="-164893" y="381327"/>
            <a:ext cx="9608695" cy="6616766"/>
          </a:xfrm>
          <a:prstGeom prst="rect">
            <a:avLst/>
          </a:prstGeom>
        </p:spPr>
      </p:pic>
      <p:sp>
        <p:nvSpPr>
          <p:cNvPr id="8" name="TextBox 7">
            <a:extLst>
              <a:ext uri="{FF2B5EF4-FFF2-40B4-BE49-F238E27FC236}">
                <a16:creationId xmlns:a16="http://schemas.microsoft.com/office/drawing/2014/main" id="{E8768271-7BE4-5137-2E79-18A302D7B13B}"/>
              </a:ext>
            </a:extLst>
          </p:cNvPr>
          <p:cNvSpPr txBox="1"/>
          <p:nvPr/>
        </p:nvSpPr>
        <p:spPr>
          <a:xfrm>
            <a:off x="9242032" y="2575361"/>
            <a:ext cx="2255518" cy="2062103"/>
          </a:xfrm>
          <a:prstGeom prst="rect">
            <a:avLst/>
          </a:prstGeom>
          <a:noFill/>
        </p:spPr>
        <p:txBody>
          <a:bodyPr wrap="square">
            <a:spAutoFit/>
          </a:bodyPr>
          <a:lstStyle/>
          <a:p>
            <a:pPr algn="ctr"/>
            <a:r>
              <a:rPr lang="en-AU" sz="3200" dirty="0"/>
              <a:t>Thus, the sample mean is 6 sea stars </a:t>
            </a:r>
            <a:endParaRPr lang="en-AU" sz="2800" dirty="0"/>
          </a:p>
        </p:txBody>
      </p:sp>
      <p:sp>
        <p:nvSpPr>
          <p:cNvPr id="4" name="Rectangle 3">
            <a:extLst>
              <a:ext uri="{FF2B5EF4-FFF2-40B4-BE49-F238E27FC236}">
                <a16:creationId xmlns:a16="http://schemas.microsoft.com/office/drawing/2014/main" id="{6A29208E-C98C-F2F2-E5C9-AA1D47D17C6D}"/>
              </a:ext>
            </a:extLst>
          </p:cNvPr>
          <p:cNvSpPr/>
          <p:nvPr/>
        </p:nvSpPr>
        <p:spPr>
          <a:xfrm>
            <a:off x="3445510" y="2934575"/>
            <a:ext cx="3313878" cy="146062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931EE9-C04C-6FA2-E3F7-95717DEAA163}"/>
              </a:ext>
            </a:extLst>
          </p:cNvPr>
          <p:cNvSpPr/>
          <p:nvPr/>
        </p:nvSpPr>
        <p:spPr>
          <a:xfrm>
            <a:off x="5311090" y="3170615"/>
            <a:ext cx="1059060" cy="910043"/>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5499E5-6817-CBFE-2E52-148A3E7903F9}"/>
              </a:ext>
            </a:extLst>
          </p:cNvPr>
          <p:cNvSpPr txBox="1"/>
          <p:nvPr/>
        </p:nvSpPr>
        <p:spPr>
          <a:xfrm>
            <a:off x="5197683" y="3098582"/>
            <a:ext cx="1285875" cy="1015663"/>
          </a:xfrm>
          <a:prstGeom prst="rect">
            <a:avLst/>
          </a:prstGeom>
          <a:noFill/>
        </p:spPr>
        <p:txBody>
          <a:bodyPr wrap="square" rtlCol="0">
            <a:spAutoFit/>
          </a:bodyPr>
          <a:lstStyle/>
          <a:p>
            <a:pPr algn="ctr"/>
            <a:r>
              <a:rPr lang="en-US" sz="6000" b="1" dirty="0"/>
              <a:t>6</a:t>
            </a:r>
          </a:p>
        </p:txBody>
      </p:sp>
      <p:pic>
        <p:nvPicPr>
          <p:cNvPr id="11" name="Picture 10" descr="A black letter x&#10;&#10;Description automatically generated">
            <a:extLst>
              <a:ext uri="{FF2B5EF4-FFF2-40B4-BE49-F238E27FC236}">
                <a16:creationId xmlns:a16="http://schemas.microsoft.com/office/drawing/2014/main" id="{384BB33F-8538-06A4-BC74-10C746736846}"/>
              </a:ext>
            </a:extLst>
          </p:cNvPr>
          <p:cNvPicPr>
            <a:picLocks noChangeAspect="1"/>
          </p:cNvPicPr>
          <p:nvPr/>
        </p:nvPicPr>
        <p:blipFill rotWithShape="1">
          <a:blip r:embed="rId3"/>
          <a:srcRect l="32276" r="40103"/>
          <a:stretch/>
        </p:blipFill>
        <p:spPr>
          <a:xfrm>
            <a:off x="3702503" y="3191004"/>
            <a:ext cx="861795" cy="915219"/>
          </a:xfrm>
          <a:prstGeom prst="rect">
            <a:avLst/>
          </a:prstGeom>
        </p:spPr>
      </p:pic>
      <p:sp>
        <p:nvSpPr>
          <p:cNvPr id="12" name="TextBox 11">
            <a:extLst>
              <a:ext uri="{FF2B5EF4-FFF2-40B4-BE49-F238E27FC236}">
                <a16:creationId xmlns:a16="http://schemas.microsoft.com/office/drawing/2014/main" id="{7B5372FC-C440-B742-FDD1-05A5EF926656}"/>
              </a:ext>
            </a:extLst>
          </p:cNvPr>
          <p:cNvSpPr txBox="1"/>
          <p:nvPr/>
        </p:nvSpPr>
        <p:spPr>
          <a:xfrm>
            <a:off x="4658809" y="3191004"/>
            <a:ext cx="462169" cy="830997"/>
          </a:xfrm>
          <a:prstGeom prst="rect">
            <a:avLst/>
          </a:prstGeom>
          <a:noFill/>
        </p:spPr>
        <p:txBody>
          <a:bodyPr wrap="square" rtlCol="0">
            <a:spAutoFit/>
          </a:bodyPr>
          <a:lstStyle/>
          <a:p>
            <a:r>
              <a:rPr lang="en-US" sz="4800" dirty="0"/>
              <a:t>=</a:t>
            </a:r>
          </a:p>
        </p:txBody>
      </p:sp>
    </p:spTree>
    <p:extLst>
      <p:ext uri="{BB962C8B-B14F-4D97-AF65-F5344CB8AC3E}">
        <p14:creationId xmlns:p14="http://schemas.microsoft.com/office/powerpoint/2010/main" val="155032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10083676" y="3956370"/>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10219407" y="3925461"/>
            <a:ext cx="1285875" cy="1446550"/>
          </a:xfrm>
          <a:prstGeom prst="rect">
            <a:avLst/>
          </a:prstGeom>
          <a:noFill/>
        </p:spPr>
        <p:txBody>
          <a:bodyPr wrap="square" rtlCol="0">
            <a:spAutoFit/>
          </a:bodyPr>
          <a:lstStyle/>
          <a:p>
            <a:pPr algn="ctr"/>
            <a:r>
              <a:rPr lang="en-US" sz="8800" b="1" dirty="0"/>
              <a:t>?</a:t>
            </a:r>
          </a:p>
        </p:txBody>
      </p:sp>
      <p:sp>
        <p:nvSpPr>
          <p:cNvPr id="8" name="Rectangle 7">
            <a:extLst>
              <a:ext uri="{FF2B5EF4-FFF2-40B4-BE49-F238E27FC236}">
                <a16:creationId xmlns:a16="http://schemas.microsoft.com/office/drawing/2014/main" id="{413BB08E-4EA6-93B1-FF0A-5F6A2167CB09}"/>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Starfish Icons - Free SVG &amp; PNG Starfish Images - Noun Project">
            <a:extLst>
              <a:ext uri="{FF2B5EF4-FFF2-40B4-BE49-F238E27FC236}">
                <a16:creationId xmlns:a16="http://schemas.microsoft.com/office/drawing/2014/main" id="{96537E5A-B93F-766F-2B9D-F7C1FA081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403074FD-70D4-A996-971E-82545CE9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DC8E2FAF-F5B0-A8F7-BEE5-1C0989DF6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6B2C5E5D-52AA-991B-A98B-0BB4D430E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65717D8E-EE45-C493-061D-D785F9638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32866E94-C550-3509-0D0D-3B962F725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BE4C9D10-2E49-777E-0880-8AF69A3CA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DB4854ED-7738-2EDD-5F7A-A776548E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F12E5EB3-3A6C-928E-A9F3-705D1A56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073C43B3-F162-A3BA-E40F-30CA90D49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FF58B83D-2136-9398-20EA-A6753A032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82D112E-BEB0-9C3C-4E2C-74035ABA8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C1338D35-1506-02F4-E8EE-904493F9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BE02CA3E-ACDB-42DC-5F97-A344E8C5C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51F0BA0C-0702-C6D4-8CFD-EB5A03F8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1495F00F-9BC3-A448-0C03-DB5E51397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8A2E4EF6-467B-1599-CD0F-D480389A8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F066B490-9CFE-E8BA-447E-8316328A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498A7F05-0796-D0B0-2844-21973AEB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6590AAE5-1460-740B-C17D-6FF7B02B4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6AFDB78D-FA1F-1D18-0BAC-671888B67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8C02B140-A07F-D130-740B-6862418CE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372A85D2-BB68-B55B-ED34-3794140D7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3348B683-3ADE-9C74-0195-636CD3341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4856B82A-582D-82B7-1CB0-862533761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D0695568-FB52-13DC-88EA-3D913C506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535D692F-4970-5753-A9C3-A1BC2B1CB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60650E95-6D0D-AEF4-4DBD-9E1DFC416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1EAB0039-FB07-8996-001F-F42A68B9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49465B5A-09A8-3B6A-DE3E-E384201F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D1230826-E0C6-5842-460B-BB8DC54A5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49645B9-131B-B1B5-D618-96BE3396A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DD40BC34-5778-9D72-9F3E-75FBDD6F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4ED2EA7B-5D9A-6288-6042-D64977348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D4DBE341-EA4D-D09D-BD34-0B60813C4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Starfish Icons - Free SVG &amp; PNG Starfish Images - Noun Project">
            <a:extLst>
              <a:ext uri="{FF2B5EF4-FFF2-40B4-BE49-F238E27FC236}">
                <a16:creationId xmlns:a16="http://schemas.microsoft.com/office/drawing/2014/main" id="{14E46A08-7BB7-2487-3BEF-9B4073D86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Starfish Icons - Free SVG &amp; PNG Starfish Images - Noun Project">
            <a:extLst>
              <a:ext uri="{FF2B5EF4-FFF2-40B4-BE49-F238E27FC236}">
                <a16:creationId xmlns:a16="http://schemas.microsoft.com/office/drawing/2014/main" id="{33941C3D-0012-57D2-F23F-0E89B2FD7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Starfish Icons - Free SVG &amp; PNG Starfish Images - Noun Project">
            <a:extLst>
              <a:ext uri="{FF2B5EF4-FFF2-40B4-BE49-F238E27FC236}">
                <a16:creationId xmlns:a16="http://schemas.microsoft.com/office/drawing/2014/main" id="{2E14DFF5-D26D-F5F0-C5C4-CEDB27CA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24C7EBFE-8E7B-EF3C-9F8B-205AD047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F25560F-20A6-868D-C5EF-EE9E51D6794E}"/>
              </a:ext>
            </a:extLst>
          </p:cNvPr>
          <p:cNvSpPr txBox="1"/>
          <p:nvPr/>
        </p:nvSpPr>
        <p:spPr>
          <a:xfrm>
            <a:off x="9561896" y="728036"/>
            <a:ext cx="2584130" cy="2708434"/>
          </a:xfrm>
          <a:prstGeom prst="rect">
            <a:avLst/>
          </a:prstGeom>
          <a:noFill/>
        </p:spPr>
        <p:txBody>
          <a:bodyPr wrap="square">
            <a:spAutoFit/>
          </a:bodyPr>
          <a:lstStyle/>
          <a:p>
            <a:pPr algn="ctr"/>
            <a:endParaRPr lang="en-AU" sz="3600" dirty="0">
              <a:highlight>
                <a:srgbClr val="FFFF00"/>
              </a:highlight>
            </a:endParaRPr>
          </a:p>
          <a:p>
            <a:pPr algn="ctr"/>
            <a:r>
              <a:rPr lang="en-AU" sz="4000" b="1" dirty="0">
                <a:highlight>
                  <a:srgbClr val="FFFF00"/>
                </a:highlight>
              </a:rPr>
              <a:t>Population size?</a:t>
            </a:r>
          </a:p>
          <a:p>
            <a:pPr algn="ctr"/>
            <a:endParaRPr lang="en-AU" sz="1400" b="1" dirty="0">
              <a:highlight>
                <a:srgbClr val="FFFF00"/>
              </a:highlight>
            </a:endParaRPr>
          </a:p>
          <a:p>
            <a:pPr algn="ctr"/>
            <a:r>
              <a:rPr lang="en-AU" sz="4000" b="1" dirty="0"/>
              <a:t>(N=?)</a:t>
            </a:r>
          </a:p>
        </p:txBody>
      </p:sp>
    </p:spTree>
    <p:extLst>
      <p:ext uri="{BB962C8B-B14F-4D97-AF65-F5344CB8AC3E}">
        <p14:creationId xmlns:p14="http://schemas.microsoft.com/office/powerpoint/2010/main" val="2812797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y rectangular sign with black text&#10;&#10;Description automatically generated">
            <a:extLst>
              <a:ext uri="{FF2B5EF4-FFF2-40B4-BE49-F238E27FC236}">
                <a16:creationId xmlns:a16="http://schemas.microsoft.com/office/drawing/2014/main" id="{5A89E20B-C0EA-512E-5B28-512BCD5A8E14}"/>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6" name="Rectangle 5">
            <a:extLst>
              <a:ext uri="{FF2B5EF4-FFF2-40B4-BE49-F238E27FC236}">
                <a16:creationId xmlns:a16="http://schemas.microsoft.com/office/drawing/2014/main" id="{5882458A-E035-0CC1-443E-C1C2D81803F4}"/>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17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y rectangular sign with black text&#10;&#10;Description automatically generated">
            <a:extLst>
              <a:ext uri="{FF2B5EF4-FFF2-40B4-BE49-F238E27FC236}">
                <a16:creationId xmlns:a16="http://schemas.microsoft.com/office/drawing/2014/main" id="{A51D1157-30DC-D4EA-7A79-DA8D3088C838}"/>
              </a:ext>
            </a:extLst>
          </p:cNvPr>
          <p:cNvPicPr>
            <a:picLocks noChangeAspect="1"/>
          </p:cNvPicPr>
          <p:nvPr/>
        </p:nvPicPr>
        <p:blipFill rotWithShape="1">
          <a:blip r:embed="rId2"/>
          <a:srcRect l="2283" t="43204" r="3567" b="6979"/>
          <a:stretch/>
        </p:blipFill>
        <p:spPr>
          <a:xfrm>
            <a:off x="806824" y="2209781"/>
            <a:ext cx="10750592" cy="1466176"/>
          </a:xfrm>
          <a:prstGeom prst="rect">
            <a:avLst/>
          </a:prstGeom>
        </p:spPr>
      </p:pic>
      <p:sp>
        <p:nvSpPr>
          <p:cNvPr id="8" name="Rectangle 7">
            <a:extLst>
              <a:ext uri="{FF2B5EF4-FFF2-40B4-BE49-F238E27FC236}">
                <a16:creationId xmlns:a16="http://schemas.microsoft.com/office/drawing/2014/main" id="{29C32974-B83D-361C-BB1E-EF4BD9D89A40}"/>
              </a:ext>
            </a:extLst>
          </p:cNvPr>
          <p:cNvSpPr/>
          <p:nvPr/>
        </p:nvSpPr>
        <p:spPr>
          <a:xfrm>
            <a:off x="5231567" y="2209780"/>
            <a:ext cx="6325849" cy="65894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9CABE8-3EFE-E9D9-4322-0AD0C01734D4}"/>
              </a:ext>
            </a:extLst>
          </p:cNvPr>
          <p:cNvSpPr txBox="1"/>
          <p:nvPr/>
        </p:nvSpPr>
        <p:spPr>
          <a:xfrm>
            <a:off x="8649323" y="1917609"/>
            <a:ext cx="629587" cy="923330"/>
          </a:xfrm>
          <a:prstGeom prst="rect">
            <a:avLst/>
          </a:prstGeom>
          <a:noFill/>
        </p:spPr>
        <p:txBody>
          <a:bodyPr wrap="square" rtlCol="0">
            <a:spAutoFit/>
          </a:bodyPr>
          <a:lstStyle/>
          <a:p>
            <a:r>
              <a:rPr lang="en-US" sz="5400" dirty="0"/>
              <a:t>x</a:t>
            </a:r>
          </a:p>
        </p:txBody>
      </p:sp>
      <p:sp>
        <p:nvSpPr>
          <p:cNvPr id="12" name="Oval 11">
            <a:extLst>
              <a:ext uri="{FF2B5EF4-FFF2-40B4-BE49-F238E27FC236}">
                <a16:creationId xmlns:a16="http://schemas.microsoft.com/office/drawing/2014/main" id="{1E671BD0-0798-4894-81D3-7615B86C2C1C}"/>
              </a:ext>
            </a:extLst>
          </p:cNvPr>
          <p:cNvSpPr/>
          <p:nvPr/>
        </p:nvSpPr>
        <p:spPr>
          <a:xfrm>
            <a:off x="9580630" y="1778421"/>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F833EC-6D38-3679-FC01-05A30D9DBE53}"/>
              </a:ext>
            </a:extLst>
          </p:cNvPr>
          <p:cNvSpPr txBox="1"/>
          <p:nvPr/>
        </p:nvSpPr>
        <p:spPr>
          <a:xfrm>
            <a:off x="9061448" y="1984509"/>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4" name="Rectangle 13">
            <a:extLst>
              <a:ext uri="{FF2B5EF4-FFF2-40B4-BE49-F238E27FC236}">
                <a16:creationId xmlns:a16="http://schemas.microsoft.com/office/drawing/2014/main" id="{445F8090-F579-613F-391A-F83FCA55153F}"/>
              </a:ext>
            </a:extLst>
          </p:cNvPr>
          <p:cNvSpPr/>
          <p:nvPr/>
        </p:nvSpPr>
        <p:spPr>
          <a:xfrm>
            <a:off x="5320051" y="2889432"/>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8C7992-801A-7CA8-D600-640D8393B102}"/>
              </a:ext>
            </a:extLst>
          </p:cNvPr>
          <p:cNvSpPr/>
          <p:nvPr/>
        </p:nvSpPr>
        <p:spPr>
          <a:xfrm>
            <a:off x="8412072" y="2907839"/>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927C7A-963E-2344-C60A-14A45D3FFDE0}"/>
              </a:ext>
            </a:extLst>
          </p:cNvPr>
          <p:cNvSpPr txBox="1"/>
          <p:nvPr/>
        </p:nvSpPr>
        <p:spPr>
          <a:xfrm>
            <a:off x="8298664" y="3070472"/>
            <a:ext cx="1285875" cy="584775"/>
          </a:xfrm>
          <a:prstGeom prst="rect">
            <a:avLst/>
          </a:prstGeom>
          <a:noFill/>
        </p:spPr>
        <p:txBody>
          <a:bodyPr wrap="square" rtlCol="0">
            <a:spAutoFit/>
          </a:bodyPr>
          <a:lstStyle/>
          <a:p>
            <a:pPr algn="ctr"/>
            <a:r>
              <a:rPr lang="en-US" sz="3200" b="1" dirty="0"/>
              <a:t>1m</a:t>
            </a:r>
            <a:r>
              <a:rPr lang="en-US" sz="3200" b="1" baseline="30000" dirty="0"/>
              <a:t>2</a:t>
            </a:r>
          </a:p>
        </p:txBody>
      </p:sp>
      <p:cxnSp>
        <p:nvCxnSpPr>
          <p:cNvPr id="19" name="Straight Connector 18">
            <a:extLst>
              <a:ext uri="{FF2B5EF4-FFF2-40B4-BE49-F238E27FC236}">
                <a16:creationId xmlns:a16="http://schemas.microsoft.com/office/drawing/2014/main" id="{C4483C2F-A443-9E47-BE9B-D6E6213EAD66}"/>
              </a:ext>
            </a:extLst>
          </p:cNvPr>
          <p:cNvCxnSpPr/>
          <p:nvPr/>
        </p:nvCxnSpPr>
        <p:spPr>
          <a:xfrm>
            <a:off x="5704891" y="2840939"/>
            <a:ext cx="57878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D35F971-AA13-C55F-8F28-6CD298548FE2}"/>
              </a:ext>
            </a:extLst>
          </p:cNvPr>
          <p:cNvSpPr/>
          <p:nvPr/>
        </p:nvSpPr>
        <p:spPr>
          <a:xfrm>
            <a:off x="6235085" y="1252464"/>
            <a:ext cx="1557338" cy="1446550"/>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356BFF-ED61-5927-A8EF-1A39FBA8EAFB}"/>
              </a:ext>
            </a:extLst>
          </p:cNvPr>
          <p:cNvSpPr txBox="1"/>
          <p:nvPr/>
        </p:nvSpPr>
        <p:spPr>
          <a:xfrm>
            <a:off x="6370817" y="1252464"/>
            <a:ext cx="1285875" cy="1446550"/>
          </a:xfrm>
          <a:prstGeom prst="rect">
            <a:avLst/>
          </a:prstGeom>
          <a:noFill/>
        </p:spPr>
        <p:txBody>
          <a:bodyPr wrap="square" rtlCol="0">
            <a:spAutoFit/>
          </a:bodyPr>
          <a:lstStyle/>
          <a:p>
            <a:pPr algn="ctr"/>
            <a:r>
              <a:rPr lang="en-US" sz="8800" b="1" dirty="0"/>
              <a:t>6</a:t>
            </a:r>
          </a:p>
        </p:txBody>
      </p:sp>
      <p:sp>
        <p:nvSpPr>
          <p:cNvPr id="5" name="Oval 4">
            <a:extLst>
              <a:ext uri="{FF2B5EF4-FFF2-40B4-BE49-F238E27FC236}">
                <a16:creationId xmlns:a16="http://schemas.microsoft.com/office/drawing/2014/main" id="{4590288D-7BE9-EBD0-58D0-7C90EC49946A}"/>
              </a:ext>
            </a:extLst>
          </p:cNvPr>
          <p:cNvSpPr/>
          <p:nvPr/>
        </p:nvSpPr>
        <p:spPr>
          <a:xfrm>
            <a:off x="1847037" y="4262997"/>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62603F-0C19-A0C4-E2DE-F1546B43EA2E}"/>
              </a:ext>
            </a:extLst>
          </p:cNvPr>
          <p:cNvSpPr txBox="1"/>
          <p:nvPr/>
        </p:nvSpPr>
        <p:spPr>
          <a:xfrm>
            <a:off x="1991515" y="4296199"/>
            <a:ext cx="1285875" cy="1323439"/>
          </a:xfrm>
          <a:prstGeom prst="rect">
            <a:avLst/>
          </a:prstGeom>
          <a:noFill/>
        </p:spPr>
        <p:txBody>
          <a:bodyPr wrap="square" rtlCol="0">
            <a:spAutoFit/>
          </a:bodyPr>
          <a:lstStyle/>
          <a:p>
            <a:pPr algn="ctr"/>
            <a:r>
              <a:rPr lang="en-US" sz="8000" b="1" dirty="0"/>
              <a:t>38</a:t>
            </a:r>
          </a:p>
        </p:txBody>
      </p:sp>
    </p:spTree>
    <p:extLst>
      <p:ext uri="{BB962C8B-B14F-4D97-AF65-F5344CB8AC3E}">
        <p14:creationId xmlns:p14="http://schemas.microsoft.com/office/powerpoint/2010/main" val="3390293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10076637" y="343824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10221115" y="3471445"/>
            <a:ext cx="1285875" cy="1323439"/>
          </a:xfrm>
          <a:prstGeom prst="rect">
            <a:avLst/>
          </a:prstGeom>
          <a:noFill/>
        </p:spPr>
        <p:txBody>
          <a:bodyPr wrap="square" rtlCol="0">
            <a:spAutoFit/>
          </a:bodyPr>
          <a:lstStyle/>
          <a:p>
            <a:pPr algn="ctr"/>
            <a:r>
              <a:rPr lang="en-US" sz="8000" b="1" dirty="0"/>
              <a:t>38</a:t>
            </a:r>
          </a:p>
        </p:txBody>
      </p:sp>
      <p:sp>
        <p:nvSpPr>
          <p:cNvPr id="5" name="TextBox 4">
            <a:extLst>
              <a:ext uri="{FF2B5EF4-FFF2-40B4-BE49-F238E27FC236}">
                <a16:creationId xmlns:a16="http://schemas.microsoft.com/office/drawing/2014/main" id="{BAD34C6F-35BD-CBEC-23DB-FE890F4DDF40}"/>
              </a:ext>
            </a:extLst>
          </p:cNvPr>
          <p:cNvSpPr txBox="1"/>
          <p:nvPr/>
        </p:nvSpPr>
        <p:spPr>
          <a:xfrm>
            <a:off x="9674311" y="1694851"/>
            <a:ext cx="2304273" cy="1569660"/>
          </a:xfrm>
          <a:prstGeom prst="rect">
            <a:avLst/>
          </a:prstGeom>
          <a:noFill/>
        </p:spPr>
        <p:txBody>
          <a:bodyPr wrap="square">
            <a:spAutoFit/>
          </a:bodyPr>
          <a:lstStyle/>
          <a:p>
            <a:pPr algn="ctr"/>
            <a:r>
              <a:rPr lang="en-AU" sz="3200" dirty="0"/>
              <a:t>How close was our estimate?</a:t>
            </a:r>
            <a:endParaRPr lang="en-AU" sz="2800" dirty="0"/>
          </a:p>
        </p:txBody>
      </p:sp>
      <p:sp>
        <p:nvSpPr>
          <p:cNvPr id="85" name="Rectangle 84">
            <a:extLst>
              <a:ext uri="{FF2B5EF4-FFF2-40B4-BE49-F238E27FC236}">
                <a16:creationId xmlns:a16="http://schemas.microsoft.com/office/drawing/2014/main" id="{53CF6E4A-67EE-61DE-B353-E11E9B0D13D7}"/>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 descr="Starfish Icons - Free SVG &amp; PNG Starfish Images - Noun Project">
            <a:extLst>
              <a:ext uri="{FF2B5EF4-FFF2-40B4-BE49-F238E27FC236}">
                <a16:creationId xmlns:a16="http://schemas.microsoft.com/office/drawing/2014/main" id="{AB31C78B-55B2-2484-4392-D70F67909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Starfish Icons - Free SVG &amp; PNG Starfish Images - Noun Project">
            <a:extLst>
              <a:ext uri="{FF2B5EF4-FFF2-40B4-BE49-F238E27FC236}">
                <a16:creationId xmlns:a16="http://schemas.microsoft.com/office/drawing/2014/main" id="{CE15DEFC-C0CA-8A48-E2D5-145C43662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Starfish Icons - Free SVG &amp; PNG Starfish Images - Noun Project">
            <a:extLst>
              <a:ext uri="{FF2B5EF4-FFF2-40B4-BE49-F238E27FC236}">
                <a16:creationId xmlns:a16="http://schemas.microsoft.com/office/drawing/2014/main" id="{D539FF66-9DC0-6E9D-E2B3-80630DC43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Starfish Icons - Free SVG &amp; PNG Starfish Images - Noun Project">
            <a:extLst>
              <a:ext uri="{FF2B5EF4-FFF2-40B4-BE49-F238E27FC236}">
                <a16:creationId xmlns:a16="http://schemas.microsoft.com/office/drawing/2014/main" id="{AB95D23A-C460-3B64-4E04-72E78042A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Starfish Icons - Free SVG &amp; PNG Starfish Images - Noun Project">
            <a:extLst>
              <a:ext uri="{FF2B5EF4-FFF2-40B4-BE49-F238E27FC236}">
                <a16:creationId xmlns:a16="http://schemas.microsoft.com/office/drawing/2014/main" id="{B5F90052-3E52-22B8-0904-DDE85EF18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Starfish Icons - Free SVG &amp; PNG Starfish Images - Noun Project">
            <a:extLst>
              <a:ext uri="{FF2B5EF4-FFF2-40B4-BE49-F238E27FC236}">
                <a16:creationId xmlns:a16="http://schemas.microsoft.com/office/drawing/2014/main" id="{8738B15B-019D-DEA8-7F16-E7298701F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Starfish Icons - Free SVG &amp; PNG Starfish Images - Noun Project">
            <a:extLst>
              <a:ext uri="{FF2B5EF4-FFF2-40B4-BE49-F238E27FC236}">
                <a16:creationId xmlns:a16="http://schemas.microsoft.com/office/drawing/2014/main" id="{E5DF74D3-6A40-0AEE-4320-1AA2097CA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Starfish Icons - Free SVG &amp; PNG Starfish Images - Noun Project">
            <a:extLst>
              <a:ext uri="{FF2B5EF4-FFF2-40B4-BE49-F238E27FC236}">
                <a16:creationId xmlns:a16="http://schemas.microsoft.com/office/drawing/2014/main" id="{0BB583D2-D679-F768-43D5-6BE174EDE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Starfish Icons - Free SVG &amp; PNG Starfish Images - Noun Project">
            <a:extLst>
              <a:ext uri="{FF2B5EF4-FFF2-40B4-BE49-F238E27FC236}">
                <a16:creationId xmlns:a16="http://schemas.microsoft.com/office/drawing/2014/main" id="{11CF12AE-30D5-75E2-C4D0-16FA1B0E2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Starfish Icons - Free SVG &amp; PNG Starfish Images - Noun Project">
            <a:extLst>
              <a:ext uri="{FF2B5EF4-FFF2-40B4-BE49-F238E27FC236}">
                <a16:creationId xmlns:a16="http://schemas.microsoft.com/office/drawing/2014/main" id="{27A33D41-A0A2-19FC-9EEB-28329D0C6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Starfish Icons - Free SVG &amp; PNG Starfish Images - Noun Project">
            <a:extLst>
              <a:ext uri="{FF2B5EF4-FFF2-40B4-BE49-F238E27FC236}">
                <a16:creationId xmlns:a16="http://schemas.microsoft.com/office/drawing/2014/main" id="{D2299218-BCC4-5D21-1540-54C606B2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Starfish Icons - Free SVG &amp; PNG Starfish Images - Noun Project">
            <a:extLst>
              <a:ext uri="{FF2B5EF4-FFF2-40B4-BE49-F238E27FC236}">
                <a16:creationId xmlns:a16="http://schemas.microsoft.com/office/drawing/2014/main" id="{B3C9E692-B25D-7FB1-0C54-13E318B0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Starfish Icons - Free SVG &amp; PNG Starfish Images - Noun Project">
            <a:extLst>
              <a:ext uri="{FF2B5EF4-FFF2-40B4-BE49-F238E27FC236}">
                <a16:creationId xmlns:a16="http://schemas.microsoft.com/office/drawing/2014/main" id="{5F7120A5-D697-29AA-07A1-DCCA805A3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Starfish Icons - Free SVG &amp; PNG Starfish Images - Noun Project">
            <a:extLst>
              <a:ext uri="{FF2B5EF4-FFF2-40B4-BE49-F238E27FC236}">
                <a16:creationId xmlns:a16="http://schemas.microsoft.com/office/drawing/2014/main" id="{82ADB229-D2B9-DAB6-8107-1EC2A991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Starfish Icons - Free SVG &amp; PNG Starfish Images - Noun Project">
            <a:extLst>
              <a:ext uri="{FF2B5EF4-FFF2-40B4-BE49-F238E27FC236}">
                <a16:creationId xmlns:a16="http://schemas.microsoft.com/office/drawing/2014/main" id="{ABEB4923-D0F1-B8EB-DB30-89D64A043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Starfish Icons - Free SVG &amp; PNG Starfish Images - Noun Project">
            <a:extLst>
              <a:ext uri="{FF2B5EF4-FFF2-40B4-BE49-F238E27FC236}">
                <a16:creationId xmlns:a16="http://schemas.microsoft.com/office/drawing/2014/main" id="{60B1A8C7-EDBB-5D2D-713C-FD6B0B576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Starfish Icons - Free SVG &amp; PNG Starfish Images - Noun Project">
            <a:extLst>
              <a:ext uri="{FF2B5EF4-FFF2-40B4-BE49-F238E27FC236}">
                <a16:creationId xmlns:a16="http://schemas.microsoft.com/office/drawing/2014/main" id="{BE036B37-1DFF-7CEC-A092-0C36A8DB5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Starfish Icons - Free SVG &amp; PNG Starfish Images - Noun Project">
            <a:extLst>
              <a:ext uri="{FF2B5EF4-FFF2-40B4-BE49-F238E27FC236}">
                <a16:creationId xmlns:a16="http://schemas.microsoft.com/office/drawing/2014/main" id="{2AC4262F-80E1-1A5D-6AF7-71677AF7E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Starfish Icons - Free SVG &amp; PNG Starfish Images - Noun Project">
            <a:extLst>
              <a:ext uri="{FF2B5EF4-FFF2-40B4-BE49-F238E27FC236}">
                <a16:creationId xmlns:a16="http://schemas.microsoft.com/office/drawing/2014/main" id="{22D9A5CD-E236-C49E-1B28-65F46BA0C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Starfish Icons - Free SVG &amp; PNG Starfish Images - Noun Project">
            <a:extLst>
              <a:ext uri="{FF2B5EF4-FFF2-40B4-BE49-F238E27FC236}">
                <a16:creationId xmlns:a16="http://schemas.microsoft.com/office/drawing/2014/main" id="{BB38CF7A-A351-22E8-EDA0-B275C4AAF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8" descr="Starfish Icons - Free SVG &amp; PNG Starfish Images - Noun Project">
            <a:extLst>
              <a:ext uri="{FF2B5EF4-FFF2-40B4-BE49-F238E27FC236}">
                <a16:creationId xmlns:a16="http://schemas.microsoft.com/office/drawing/2014/main" id="{EF3CB34C-581A-6018-0BD2-C49344B9A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Starfish Icons - Free SVG &amp; PNG Starfish Images - Noun Project">
            <a:extLst>
              <a:ext uri="{FF2B5EF4-FFF2-40B4-BE49-F238E27FC236}">
                <a16:creationId xmlns:a16="http://schemas.microsoft.com/office/drawing/2014/main" id="{DF67482B-F8F7-648D-14C4-A6CE33FE8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Starfish Icons - Free SVG &amp; PNG Starfish Images - Noun Project">
            <a:extLst>
              <a:ext uri="{FF2B5EF4-FFF2-40B4-BE49-F238E27FC236}">
                <a16:creationId xmlns:a16="http://schemas.microsoft.com/office/drawing/2014/main" id="{3F6CC91D-E5F2-A437-D12B-6BA2BB77D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Starfish Icons - Free SVG &amp; PNG Starfish Images - Noun Project">
            <a:extLst>
              <a:ext uri="{FF2B5EF4-FFF2-40B4-BE49-F238E27FC236}">
                <a16:creationId xmlns:a16="http://schemas.microsoft.com/office/drawing/2014/main" id="{5801C64B-DEFE-4AB7-D0A4-E61F89C16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8" descr="Starfish Icons - Free SVG &amp; PNG Starfish Images - Noun Project">
            <a:extLst>
              <a:ext uri="{FF2B5EF4-FFF2-40B4-BE49-F238E27FC236}">
                <a16:creationId xmlns:a16="http://schemas.microsoft.com/office/drawing/2014/main" id="{0D2F48F9-B4E3-5A5A-CC78-C1009E8F4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Starfish Icons - Free SVG &amp; PNG Starfish Images - Noun Project">
            <a:extLst>
              <a:ext uri="{FF2B5EF4-FFF2-40B4-BE49-F238E27FC236}">
                <a16:creationId xmlns:a16="http://schemas.microsoft.com/office/drawing/2014/main" id="{E0A7EC65-3A7E-69DE-4070-29AACB4B9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Starfish Icons - Free SVG &amp; PNG Starfish Images - Noun Project">
            <a:extLst>
              <a:ext uri="{FF2B5EF4-FFF2-40B4-BE49-F238E27FC236}">
                <a16:creationId xmlns:a16="http://schemas.microsoft.com/office/drawing/2014/main" id="{996E940F-0CB5-11AA-205E-A4A6ABFDB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8" descr="Starfish Icons - Free SVG &amp; PNG Starfish Images - Noun Project">
            <a:extLst>
              <a:ext uri="{FF2B5EF4-FFF2-40B4-BE49-F238E27FC236}">
                <a16:creationId xmlns:a16="http://schemas.microsoft.com/office/drawing/2014/main" id="{125A7E36-37CC-8BA4-6CB4-27250466A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8" descr="Starfish Icons - Free SVG &amp; PNG Starfish Images - Noun Project">
            <a:extLst>
              <a:ext uri="{FF2B5EF4-FFF2-40B4-BE49-F238E27FC236}">
                <a16:creationId xmlns:a16="http://schemas.microsoft.com/office/drawing/2014/main" id="{7ADFD22A-C5FE-9EFC-65E8-06B6A4ED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 descr="Starfish Icons - Free SVG &amp; PNG Starfish Images - Noun Project">
            <a:extLst>
              <a:ext uri="{FF2B5EF4-FFF2-40B4-BE49-F238E27FC236}">
                <a16:creationId xmlns:a16="http://schemas.microsoft.com/office/drawing/2014/main" id="{A9817957-203C-46D1-CF68-577215B8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Starfish Icons - Free SVG &amp; PNG Starfish Images - Noun Project">
            <a:extLst>
              <a:ext uri="{FF2B5EF4-FFF2-40B4-BE49-F238E27FC236}">
                <a16:creationId xmlns:a16="http://schemas.microsoft.com/office/drawing/2014/main" id="{FCEC06EB-0E04-3B38-65F0-BAAC43665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Starfish Icons - Free SVG &amp; PNG Starfish Images - Noun Project">
            <a:extLst>
              <a:ext uri="{FF2B5EF4-FFF2-40B4-BE49-F238E27FC236}">
                <a16:creationId xmlns:a16="http://schemas.microsoft.com/office/drawing/2014/main" id="{8369B5AF-BF17-8028-DE3F-E7A2FC706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Starfish Icons - Free SVG &amp; PNG Starfish Images - Noun Project">
            <a:extLst>
              <a:ext uri="{FF2B5EF4-FFF2-40B4-BE49-F238E27FC236}">
                <a16:creationId xmlns:a16="http://schemas.microsoft.com/office/drawing/2014/main" id="{E3099030-CB4B-B23A-7C03-D958FB27A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Starfish Icons - Free SVG &amp; PNG Starfish Images - Noun Project">
            <a:extLst>
              <a:ext uri="{FF2B5EF4-FFF2-40B4-BE49-F238E27FC236}">
                <a16:creationId xmlns:a16="http://schemas.microsoft.com/office/drawing/2014/main" id="{B65164DF-7FA5-8EAE-EF01-A3F19F7BF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Starfish Icons - Free SVG &amp; PNG Starfish Images - Noun Project">
            <a:extLst>
              <a:ext uri="{FF2B5EF4-FFF2-40B4-BE49-F238E27FC236}">
                <a16:creationId xmlns:a16="http://schemas.microsoft.com/office/drawing/2014/main" id="{11C0AFD9-6D7F-FADB-6503-AFF91C3CD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Starfish Icons - Free SVG &amp; PNG Starfish Images - Noun Project">
            <a:extLst>
              <a:ext uri="{FF2B5EF4-FFF2-40B4-BE49-F238E27FC236}">
                <a16:creationId xmlns:a16="http://schemas.microsoft.com/office/drawing/2014/main" id="{F9C9DF44-1590-6CF4-9038-19C8D3F30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Starfish Icons - Free SVG &amp; PNG Starfish Images - Noun Project">
            <a:extLst>
              <a:ext uri="{FF2B5EF4-FFF2-40B4-BE49-F238E27FC236}">
                <a16:creationId xmlns:a16="http://schemas.microsoft.com/office/drawing/2014/main" id="{19F5E52C-F6AD-3541-B202-CE32ED81B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Starfish Icons - Free SVG &amp; PNG Starfish Images - Noun Project">
            <a:extLst>
              <a:ext uri="{FF2B5EF4-FFF2-40B4-BE49-F238E27FC236}">
                <a16:creationId xmlns:a16="http://schemas.microsoft.com/office/drawing/2014/main" id="{B1028FCE-6126-5DEF-A710-6D03E556C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Starfish Icons - Free SVG &amp; PNG Starfish Images - Noun Project">
            <a:extLst>
              <a:ext uri="{FF2B5EF4-FFF2-40B4-BE49-F238E27FC236}">
                <a16:creationId xmlns:a16="http://schemas.microsoft.com/office/drawing/2014/main" id="{E6319F36-2C07-87AD-661E-9C7019FE4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89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F59F63-E100-FF45-7461-B2E5E6A9B347}"/>
              </a:ext>
            </a:extLst>
          </p:cNvPr>
          <p:cNvSpPr/>
          <p:nvPr/>
        </p:nvSpPr>
        <p:spPr>
          <a:xfrm>
            <a:off x="10076637" y="3438243"/>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9C86EF-DD8D-D496-DE9F-8E62462D5899}"/>
              </a:ext>
            </a:extLst>
          </p:cNvPr>
          <p:cNvSpPr txBox="1"/>
          <p:nvPr/>
        </p:nvSpPr>
        <p:spPr>
          <a:xfrm>
            <a:off x="10221115" y="3471445"/>
            <a:ext cx="1285875" cy="1323439"/>
          </a:xfrm>
          <a:prstGeom prst="rect">
            <a:avLst/>
          </a:prstGeom>
          <a:noFill/>
        </p:spPr>
        <p:txBody>
          <a:bodyPr wrap="square" rtlCol="0">
            <a:spAutoFit/>
          </a:bodyPr>
          <a:lstStyle/>
          <a:p>
            <a:pPr algn="ctr"/>
            <a:r>
              <a:rPr lang="en-US" sz="8000" b="1" dirty="0"/>
              <a:t>38</a:t>
            </a:r>
          </a:p>
        </p:txBody>
      </p:sp>
      <p:sp>
        <p:nvSpPr>
          <p:cNvPr id="5" name="TextBox 4">
            <a:extLst>
              <a:ext uri="{FF2B5EF4-FFF2-40B4-BE49-F238E27FC236}">
                <a16:creationId xmlns:a16="http://schemas.microsoft.com/office/drawing/2014/main" id="{BAD34C6F-35BD-CBEC-23DB-FE890F4DDF40}"/>
              </a:ext>
            </a:extLst>
          </p:cNvPr>
          <p:cNvSpPr txBox="1"/>
          <p:nvPr/>
        </p:nvSpPr>
        <p:spPr>
          <a:xfrm>
            <a:off x="9674311" y="1694851"/>
            <a:ext cx="2304273" cy="584775"/>
          </a:xfrm>
          <a:prstGeom prst="rect">
            <a:avLst/>
          </a:prstGeom>
          <a:noFill/>
        </p:spPr>
        <p:txBody>
          <a:bodyPr wrap="square">
            <a:spAutoFit/>
          </a:bodyPr>
          <a:lstStyle/>
          <a:p>
            <a:pPr algn="ctr"/>
            <a:r>
              <a:rPr lang="en-AU" sz="3200" dirty="0"/>
              <a:t>Spot on!</a:t>
            </a:r>
            <a:endParaRPr lang="en-AU" sz="2800" dirty="0"/>
          </a:p>
        </p:txBody>
      </p:sp>
      <p:sp>
        <p:nvSpPr>
          <p:cNvPr id="8" name="Rectangle 7">
            <a:extLst>
              <a:ext uri="{FF2B5EF4-FFF2-40B4-BE49-F238E27FC236}">
                <a16:creationId xmlns:a16="http://schemas.microsoft.com/office/drawing/2014/main" id="{413BB08E-4EA6-93B1-FF0A-5F6A2167CB09}"/>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Starfish Icons - Free SVG &amp; PNG Starfish Images - Noun Project">
            <a:extLst>
              <a:ext uri="{FF2B5EF4-FFF2-40B4-BE49-F238E27FC236}">
                <a16:creationId xmlns:a16="http://schemas.microsoft.com/office/drawing/2014/main" id="{96537E5A-B93F-766F-2B9D-F7C1FA081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403074FD-70D4-A996-971E-82545CE90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DC8E2FAF-F5B0-A8F7-BEE5-1C0989DF6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6B2C5E5D-52AA-991B-A98B-0BB4D430E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65717D8E-EE45-C493-061D-D785F9638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32866E94-C550-3509-0D0D-3B962F725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BE4C9D10-2E49-777E-0880-8AF69A3CA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DB4854ED-7738-2EDD-5F7A-A776548E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F12E5EB3-3A6C-928E-A9F3-705D1A568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073C43B3-F162-A3BA-E40F-30CA90D49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FF58B83D-2136-9398-20EA-A6753A032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82D112E-BEB0-9C3C-4E2C-74035ABA8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C1338D35-1506-02F4-E8EE-904493F94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BE02CA3E-ACDB-42DC-5F97-A344E8C5C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51F0BA0C-0702-C6D4-8CFD-EB5A03F8B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1495F00F-9BC3-A448-0C03-DB5E51397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8A2E4EF6-467B-1599-CD0F-D480389A8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F066B490-9CFE-E8BA-447E-8316328A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498A7F05-0796-D0B0-2844-21973AEBD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6590AAE5-1460-740B-C17D-6FF7B02B4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6AFDB78D-FA1F-1D18-0BAC-671888B67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8C02B140-A07F-D130-740B-6862418CE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372A85D2-BB68-B55B-ED34-3794140D7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3348B683-3ADE-9C74-0195-636CD3341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4856B82A-582D-82B7-1CB0-862533761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D0695568-FB52-13DC-88EA-3D913C506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535D692F-4970-5753-A9C3-A1BC2B1CB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60650E95-6D0D-AEF4-4DBD-9E1DFC416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1EAB0039-FB07-8996-001F-F42A68B9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49465B5A-09A8-3B6A-DE3E-E384201F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D1230826-E0C6-5842-460B-BB8DC54A5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49645B9-131B-B1B5-D618-96BE3396A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DD40BC34-5778-9D72-9F3E-75FBDD6F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4ED2EA7B-5D9A-6288-6042-D64977348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D4DBE341-EA4D-D09D-BD34-0B60813C4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Starfish Icons - Free SVG &amp; PNG Starfish Images - Noun Project">
            <a:extLst>
              <a:ext uri="{FF2B5EF4-FFF2-40B4-BE49-F238E27FC236}">
                <a16:creationId xmlns:a16="http://schemas.microsoft.com/office/drawing/2014/main" id="{14E46A08-7BB7-2487-3BEF-9B4073D86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Starfish Icons - Free SVG &amp; PNG Starfish Images - Noun Project">
            <a:extLst>
              <a:ext uri="{FF2B5EF4-FFF2-40B4-BE49-F238E27FC236}">
                <a16:creationId xmlns:a16="http://schemas.microsoft.com/office/drawing/2014/main" id="{33941C3D-0012-57D2-F23F-0E89B2FD7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Starfish Icons - Free SVG &amp; PNG Starfish Images - Noun Project">
            <a:extLst>
              <a:ext uri="{FF2B5EF4-FFF2-40B4-BE49-F238E27FC236}">
                <a16:creationId xmlns:a16="http://schemas.microsoft.com/office/drawing/2014/main" id="{2E14DFF5-D26D-F5F0-C5C4-CEDB27CA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24C7EBFE-8E7B-EF3C-9F8B-205AD047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13FDD4-A70E-396F-5F11-9E3D86924F9C}"/>
              </a:ext>
            </a:extLst>
          </p:cNvPr>
          <p:cNvSpPr txBox="1"/>
          <p:nvPr/>
        </p:nvSpPr>
        <p:spPr>
          <a:xfrm>
            <a:off x="1253170" y="470736"/>
            <a:ext cx="591634" cy="769441"/>
          </a:xfrm>
          <a:prstGeom prst="rect">
            <a:avLst/>
          </a:prstGeom>
          <a:noFill/>
        </p:spPr>
        <p:txBody>
          <a:bodyPr wrap="square" rtlCol="0">
            <a:spAutoFit/>
          </a:bodyPr>
          <a:lstStyle/>
          <a:p>
            <a:r>
              <a:rPr lang="en-US" sz="4400" dirty="0">
                <a:solidFill>
                  <a:srgbClr val="FF0000"/>
                </a:solidFill>
              </a:rPr>
              <a:t>1</a:t>
            </a:r>
          </a:p>
        </p:txBody>
      </p:sp>
      <p:sp>
        <p:nvSpPr>
          <p:cNvPr id="46" name="TextBox 45">
            <a:extLst>
              <a:ext uri="{FF2B5EF4-FFF2-40B4-BE49-F238E27FC236}">
                <a16:creationId xmlns:a16="http://schemas.microsoft.com/office/drawing/2014/main" id="{7BC54E19-94C0-440E-55C0-561F44E1F552}"/>
              </a:ext>
            </a:extLst>
          </p:cNvPr>
          <p:cNvSpPr txBox="1"/>
          <p:nvPr/>
        </p:nvSpPr>
        <p:spPr>
          <a:xfrm>
            <a:off x="3627790" y="390769"/>
            <a:ext cx="591634" cy="769441"/>
          </a:xfrm>
          <a:prstGeom prst="rect">
            <a:avLst/>
          </a:prstGeom>
          <a:noFill/>
        </p:spPr>
        <p:txBody>
          <a:bodyPr wrap="square" rtlCol="0">
            <a:spAutoFit/>
          </a:bodyPr>
          <a:lstStyle/>
          <a:p>
            <a:r>
              <a:rPr lang="en-US" sz="4400" dirty="0">
                <a:solidFill>
                  <a:srgbClr val="FF0000"/>
                </a:solidFill>
              </a:rPr>
              <a:t>3</a:t>
            </a:r>
          </a:p>
        </p:txBody>
      </p:sp>
      <p:sp>
        <p:nvSpPr>
          <p:cNvPr id="48" name="TextBox 47">
            <a:extLst>
              <a:ext uri="{FF2B5EF4-FFF2-40B4-BE49-F238E27FC236}">
                <a16:creationId xmlns:a16="http://schemas.microsoft.com/office/drawing/2014/main" id="{7A0AB50B-182E-627C-7FB0-05B2A3E570FA}"/>
              </a:ext>
            </a:extLst>
          </p:cNvPr>
          <p:cNvSpPr txBox="1"/>
          <p:nvPr/>
        </p:nvSpPr>
        <p:spPr>
          <a:xfrm>
            <a:off x="2883522" y="800737"/>
            <a:ext cx="591634" cy="769441"/>
          </a:xfrm>
          <a:prstGeom prst="rect">
            <a:avLst/>
          </a:prstGeom>
          <a:noFill/>
        </p:spPr>
        <p:txBody>
          <a:bodyPr wrap="square" rtlCol="0">
            <a:spAutoFit/>
          </a:bodyPr>
          <a:lstStyle/>
          <a:p>
            <a:r>
              <a:rPr lang="en-US" sz="4400" dirty="0">
                <a:solidFill>
                  <a:srgbClr val="FF0000"/>
                </a:solidFill>
              </a:rPr>
              <a:t>2</a:t>
            </a:r>
          </a:p>
        </p:txBody>
      </p:sp>
      <p:sp>
        <p:nvSpPr>
          <p:cNvPr id="49" name="TextBox 48">
            <a:extLst>
              <a:ext uri="{FF2B5EF4-FFF2-40B4-BE49-F238E27FC236}">
                <a16:creationId xmlns:a16="http://schemas.microsoft.com/office/drawing/2014/main" id="{C6E22CC3-77D0-66B5-8AA1-BD55DD993BFF}"/>
              </a:ext>
            </a:extLst>
          </p:cNvPr>
          <p:cNvSpPr txBox="1"/>
          <p:nvPr/>
        </p:nvSpPr>
        <p:spPr>
          <a:xfrm>
            <a:off x="4759498" y="463712"/>
            <a:ext cx="591634" cy="769441"/>
          </a:xfrm>
          <a:prstGeom prst="rect">
            <a:avLst/>
          </a:prstGeom>
          <a:noFill/>
        </p:spPr>
        <p:txBody>
          <a:bodyPr wrap="square" rtlCol="0">
            <a:spAutoFit/>
          </a:bodyPr>
          <a:lstStyle/>
          <a:p>
            <a:r>
              <a:rPr lang="en-US" sz="4400" dirty="0">
                <a:solidFill>
                  <a:srgbClr val="FF0000"/>
                </a:solidFill>
              </a:rPr>
              <a:t>4</a:t>
            </a:r>
          </a:p>
        </p:txBody>
      </p:sp>
      <p:sp>
        <p:nvSpPr>
          <p:cNvPr id="50" name="TextBox 49">
            <a:extLst>
              <a:ext uri="{FF2B5EF4-FFF2-40B4-BE49-F238E27FC236}">
                <a16:creationId xmlns:a16="http://schemas.microsoft.com/office/drawing/2014/main" id="{5277A46A-04E6-9C7F-CE0D-8187B6D25FCC}"/>
              </a:ext>
            </a:extLst>
          </p:cNvPr>
          <p:cNvSpPr txBox="1"/>
          <p:nvPr/>
        </p:nvSpPr>
        <p:spPr>
          <a:xfrm>
            <a:off x="5957868" y="244566"/>
            <a:ext cx="591634" cy="769441"/>
          </a:xfrm>
          <a:prstGeom prst="rect">
            <a:avLst/>
          </a:prstGeom>
          <a:noFill/>
        </p:spPr>
        <p:txBody>
          <a:bodyPr wrap="square" rtlCol="0">
            <a:spAutoFit/>
          </a:bodyPr>
          <a:lstStyle/>
          <a:p>
            <a:r>
              <a:rPr lang="en-US" sz="4400" dirty="0">
                <a:solidFill>
                  <a:srgbClr val="FF0000"/>
                </a:solidFill>
              </a:rPr>
              <a:t>5</a:t>
            </a:r>
          </a:p>
        </p:txBody>
      </p:sp>
      <p:sp>
        <p:nvSpPr>
          <p:cNvPr id="51" name="TextBox 50">
            <a:extLst>
              <a:ext uri="{FF2B5EF4-FFF2-40B4-BE49-F238E27FC236}">
                <a16:creationId xmlns:a16="http://schemas.microsoft.com/office/drawing/2014/main" id="{40F2F9D8-3B04-B540-F359-A05D5B6593B0}"/>
              </a:ext>
            </a:extLst>
          </p:cNvPr>
          <p:cNvSpPr txBox="1"/>
          <p:nvPr/>
        </p:nvSpPr>
        <p:spPr>
          <a:xfrm>
            <a:off x="7418898" y="266818"/>
            <a:ext cx="591634" cy="769441"/>
          </a:xfrm>
          <a:prstGeom prst="rect">
            <a:avLst/>
          </a:prstGeom>
          <a:noFill/>
        </p:spPr>
        <p:txBody>
          <a:bodyPr wrap="square" rtlCol="0">
            <a:spAutoFit/>
          </a:bodyPr>
          <a:lstStyle/>
          <a:p>
            <a:r>
              <a:rPr lang="en-US" sz="4400" dirty="0">
                <a:solidFill>
                  <a:srgbClr val="FF0000"/>
                </a:solidFill>
              </a:rPr>
              <a:t>6</a:t>
            </a:r>
          </a:p>
        </p:txBody>
      </p:sp>
      <p:sp>
        <p:nvSpPr>
          <p:cNvPr id="52" name="TextBox 51">
            <a:extLst>
              <a:ext uri="{FF2B5EF4-FFF2-40B4-BE49-F238E27FC236}">
                <a16:creationId xmlns:a16="http://schemas.microsoft.com/office/drawing/2014/main" id="{5B4E6B73-DF5B-63A4-F804-8D23227E4698}"/>
              </a:ext>
            </a:extLst>
          </p:cNvPr>
          <p:cNvSpPr txBox="1"/>
          <p:nvPr/>
        </p:nvSpPr>
        <p:spPr>
          <a:xfrm>
            <a:off x="8453186" y="787406"/>
            <a:ext cx="591634" cy="769441"/>
          </a:xfrm>
          <a:prstGeom prst="rect">
            <a:avLst/>
          </a:prstGeom>
          <a:noFill/>
        </p:spPr>
        <p:txBody>
          <a:bodyPr wrap="square" rtlCol="0">
            <a:spAutoFit/>
          </a:bodyPr>
          <a:lstStyle/>
          <a:p>
            <a:r>
              <a:rPr lang="en-US" sz="4400" dirty="0">
                <a:solidFill>
                  <a:srgbClr val="FF0000"/>
                </a:solidFill>
              </a:rPr>
              <a:t>7</a:t>
            </a:r>
          </a:p>
        </p:txBody>
      </p:sp>
      <p:sp>
        <p:nvSpPr>
          <p:cNvPr id="53" name="TextBox 52">
            <a:extLst>
              <a:ext uri="{FF2B5EF4-FFF2-40B4-BE49-F238E27FC236}">
                <a16:creationId xmlns:a16="http://schemas.microsoft.com/office/drawing/2014/main" id="{8901DB75-6817-1A43-2FEE-311262006BF6}"/>
              </a:ext>
            </a:extLst>
          </p:cNvPr>
          <p:cNvSpPr txBox="1"/>
          <p:nvPr/>
        </p:nvSpPr>
        <p:spPr>
          <a:xfrm>
            <a:off x="1088053" y="1644433"/>
            <a:ext cx="591634" cy="769441"/>
          </a:xfrm>
          <a:prstGeom prst="rect">
            <a:avLst/>
          </a:prstGeom>
          <a:noFill/>
        </p:spPr>
        <p:txBody>
          <a:bodyPr wrap="square" rtlCol="0">
            <a:spAutoFit/>
          </a:bodyPr>
          <a:lstStyle/>
          <a:p>
            <a:r>
              <a:rPr lang="en-US" sz="4400" dirty="0">
                <a:solidFill>
                  <a:srgbClr val="FF0000"/>
                </a:solidFill>
              </a:rPr>
              <a:t>8</a:t>
            </a:r>
          </a:p>
        </p:txBody>
      </p:sp>
      <p:sp>
        <p:nvSpPr>
          <p:cNvPr id="54" name="TextBox 53">
            <a:extLst>
              <a:ext uri="{FF2B5EF4-FFF2-40B4-BE49-F238E27FC236}">
                <a16:creationId xmlns:a16="http://schemas.microsoft.com/office/drawing/2014/main" id="{9A3DBE88-A17B-14CD-D94F-96BAC0887F16}"/>
              </a:ext>
            </a:extLst>
          </p:cNvPr>
          <p:cNvSpPr txBox="1"/>
          <p:nvPr/>
        </p:nvSpPr>
        <p:spPr>
          <a:xfrm>
            <a:off x="2502578" y="1345829"/>
            <a:ext cx="591634" cy="769441"/>
          </a:xfrm>
          <a:prstGeom prst="rect">
            <a:avLst/>
          </a:prstGeom>
          <a:noFill/>
        </p:spPr>
        <p:txBody>
          <a:bodyPr wrap="square" rtlCol="0">
            <a:spAutoFit/>
          </a:bodyPr>
          <a:lstStyle/>
          <a:p>
            <a:r>
              <a:rPr lang="en-US" sz="4400" dirty="0">
                <a:solidFill>
                  <a:srgbClr val="FF0000"/>
                </a:solidFill>
              </a:rPr>
              <a:t>9</a:t>
            </a:r>
          </a:p>
        </p:txBody>
      </p:sp>
      <p:sp>
        <p:nvSpPr>
          <p:cNvPr id="55" name="TextBox 54">
            <a:extLst>
              <a:ext uri="{FF2B5EF4-FFF2-40B4-BE49-F238E27FC236}">
                <a16:creationId xmlns:a16="http://schemas.microsoft.com/office/drawing/2014/main" id="{88A742C4-BC67-0D12-5923-35CCBACE9F8C}"/>
              </a:ext>
            </a:extLst>
          </p:cNvPr>
          <p:cNvSpPr txBox="1"/>
          <p:nvPr/>
        </p:nvSpPr>
        <p:spPr>
          <a:xfrm>
            <a:off x="2919746" y="2377779"/>
            <a:ext cx="981335" cy="769441"/>
          </a:xfrm>
          <a:prstGeom prst="rect">
            <a:avLst/>
          </a:prstGeom>
          <a:noFill/>
        </p:spPr>
        <p:txBody>
          <a:bodyPr wrap="square" rtlCol="0">
            <a:spAutoFit/>
          </a:bodyPr>
          <a:lstStyle/>
          <a:p>
            <a:r>
              <a:rPr lang="en-US" sz="4400" dirty="0">
                <a:solidFill>
                  <a:srgbClr val="FF0000"/>
                </a:solidFill>
              </a:rPr>
              <a:t>10</a:t>
            </a:r>
          </a:p>
        </p:txBody>
      </p:sp>
      <p:sp>
        <p:nvSpPr>
          <p:cNvPr id="56" name="TextBox 55">
            <a:extLst>
              <a:ext uri="{FF2B5EF4-FFF2-40B4-BE49-F238E27FC236}">
                <a16:creationId xmlns:a16="http://schemas.microsoft.com/office/drawing/2014/main" id="{30D21E7F-1E1F-EBD9-7542-9C7D0999EF01}"/>
              </a:ext>
            </a:extLst>
          </p:cNvPr>
          <p:cNvSpPr txBox="1"/>
          <p:nvPr/>
        </p:nvSpPr>
        <p:spPr>
          <a:xfrm>
            <a:off x="3758054" y="2000910"/>
            <a:ext cx="981335" cy="769441"/>
          </a:xfrm>
          <a:prstGeom prst="rect">
            <a:avLst/>
          </a:prstGeom>
          <a:noFill/>
        </p:spPr>
        <p:txBody>
          <a:bodyPr wrap="square" rtlCol="0">
            <a:spAutoFit/>
          </a:bodyPr>
          <a:lstStyle/>
          <a:p>
            <a:r>
              <a:rPr lang="en-US" sz="4400" dirty="0">
                <a:solidFill>
                  <a:srgbClr val="FF0000"/>
                </a:solidFill>
              </a:rPr>
              <a:t>11</a:t>
            </a:r>
          </a:p>
        </p:txBody>
      </p:sp>
      <p:sp>
        <p:nvSpPr>
          <p:cNvPr id="57" name="TextBox 56">
            <a:extLst>
              <a:ext uri="{FF2B5EF4-FFF2-40B4-BE49-F238E27FC236}">
                <a16:creationId xmlns:a16="http://schemas.microsoft.com/office/drawing/2014/main" id="{E2CBFC7E-FA8F-9B88-D11F-6CD30E8E6507}"/>
              </a:ext>
            </a:extLst>
          </p:cNvPr>
          <p:cNvSpPr txBox="1"/>
          <p:nvPr/>
        </p:nvSpPr>
        <p:spPr>
          <a:xfrm>
            <a:off x="4873816" y="2070175"/>
            <a:ext cx="981335" cy="769441"/>
          </a:xfrm>
          <a:prstGeom prst="rect">
            <a:avLst/>
          </a:prstGeom>
          <a:noFill/>
        </p:spPr>
        <p:txBody>
          <a:bodyPr wrap="square" rtlCol="0">
            <a:spAutoFit/>
          </a:bodyPr>
          <a:lstStyle/>
          <a:p>
            <a:r>
              <a:rPr lang="en-US" sz="4400" dirty="0">
                <a:solidFill>
                  <a:srgbClr val="FF0000"/>
                </a:solidFill>
              </a:rPr>
              <a:t>12</a:t>
            </a:r>
          </a:p>
        </p:txBody>
      </p:sp>
      <p:sp>
        <p:nvSpPr>
          <p:cNvPr id="58" name="TextBox 57">
            <a:extLst>
              <a:ext uri="{FF2B5EF4-FFF2-40B4-BE49-F238E27FC236}">
                <a16:creationId xmlns:a16="http://schemas.microsoft.com/office/drawing/2014/main" id="{7E0EDA6E-4490-C674-4AC4-C3C282E3CBF1}"/>
              </a:ext>
            </a:extLst>
          </p:cNvPr>
          <p:cNvSpPr txBox="1"/>
          <p:nvPr/>
        </p:nvSpPr>
        <p:spPr>
          <a:xfrm>
            <a:off x="6571977" y="1844480"/>
            <a:ext cx="981335" cy="769441"/>
          </a:xfrm>
          <a:prstGeom prst="rect">
            <a:avLst/>
          </a:prstGeom>
          <a:noFill/>
        </p:spPr>
        <p:txBody>
          <a:bodyPr wrap="square" rtlCol="0">
            <a:spAutoFit/>
          </a:bodyPr>
          <a:lstStyle/>
          <a:p>
            <a:r>
              <a:rPr lang="en-US" sz="4400" dirty="0">
                <a:solidFill>
                  <a:srgbClr val="FF0000"/>
                </a:solidFill>
              </a:rPr>
              <a:t>13</a:t>
            </a:r>
          </a:p>
        </p:txBody>
      </p:sp>
      <p:sp>
        <p:nvSpPr>
          <p:cNvPr id="59" name="TextBox 58">
            <a:extLst>
              <a:ext uri="{FF2B5EF4-FFF2-40B4-BE49-F238E27FC236}">
                <a16:creationId xmlns:a16="http://schemas.microsoft.com/office/drawing/2014/main" id="{BA296C52-149D-DA72-AFB7-83579C958F03}"/>
              </a:ext>
            </a:extLst>
          </p:cNvPr>
          <p:cNvSpPr txBox="1"/>
          <p:nvPr/>
        </p:nvSpPr>
        <p:spPr>
          <a:xfrm>
            <a:off x="7737641" y="1364267"/>
            <a:ext cx="981335" cy="769441"/>
          </a:xfrm>
          <a:prstGeom prst="rect">
            <a:avLst/>
          </a:prstGeom>
          <a:noFill/>
        </p:spPr>
        <p:txBody>
          <a:bodyPr wrap="square" rtlCol="0">
            <a:spAutoFit/>
          </a:bodyPr>
          <a:lstStyle/>
          <a:p>
            <a:r>
              <a:rPr lang="en-US" sz="4400" dirty="0">
                <a:solidFill>
                  <a:srgbClr val="FF0000"/>
                </a:solidFill>
              </a:rPr>
              <a:t>14</a:t>
            </a:r>
          </a:p>
        </p:txBody>
      </p:sp>
      <p:sp>
        <p:nvSpPr>
          <p:cNvPr id="60" name="TextBox 59">
            <a:extLst>
              <a:ext uri="{FF2B5EF4-FFF2-40B4-BE49-F238E27FC236}">
                <a16:creationId xmlns:a16="http://schemas.microsoft.com/office/drawing/2014/main" id="{5EECE1AC-328B-FB69-E958-EDE5C80FCAFE}"/>
              </a:ext>
            </a:extLst>
          </p:cNvPr>
          <p:cNvSpPr txBox="1"/>
          <p:nvPr/>
        </p:nvSpPr>
        <p:spPr>
          <a:xfrm>
            <a:off x="8810992" y="1822005"/>
            <a:ext cx="981335" cy="769441"/>
          </a:xfrm>
          <a:prstGeom prst="rect">
            <a:avLst/>
          </a:prstGeom>
          <a:noFill/>
        </p:spPr>
        <p:txBody>
          <a:bodyPr wrap="square" rtlCol="0">
            <a:spAutoFit/>
          </a:bodyPr>
          <a:lstStyle/>
          <a:p>
            <a:r>
              <a:rPr lang="en-US" sz="4400" dirty="0">
                <a:solidFill>
                  <a:srgbClr val="FF0000"/>
                </a:solidFill>
              </a:rPr>
              <a:t>15</a:t>
            </a:r>
          </a:p>
        </p:txBody>
      </p:sp>
      <p:sp>
        <p:nvSpPr>
          <p:cNvPr id="61" name="TextBox 60">
            <a:extLst>
              <a:ext uri="{FF2B5EF4-FFF2-40B4-BE49-F238E27FC236}">
                <a16:creationId xmlns:a16="http://schemas.microsoft.com/office/drawing/2014/main" id="{7F6F2894-3F18-B5A0-5F7B-20A66797A12C}"/>
              </a:ext>
            </a:extLst>
          </p:cNvPr>
          <p:cNvSpPr txBox="1"/>
          <p:nvPr/>
        </p:nvSpPr>
        <p:spPr>
          <a:xfrm>
            <a:off x="803970" y="3674522"/>
            <a:ext cx="981335" cy="769441"/>
          </a:xfrm>
          <a:prstGeom prst="rect">
            <a:avLst/>
          </a:prstGeom>
          <a:noFill/>
        </p:spPr>
        <p:txBody>
          <a:bodyPr wrap="square" rtlCol="0">
            <a:spAutoFit/>
          </a:bodyPr>
          <a:lstStyle/>
          <a:p>
            <a:r>
              <a:rPr lang="en-US" sz="4400" dirty="0">
                <a:solidFill>
                  <a:srgbClr val="FF0000"/>
                </a:solidFill>
              </a:rPr>
              <a:t>16</a:t>
            </a:r>
          </a:p>
        </p:txBody>
      </p:sp>
      <p:sp>
        <p:nvSpPr>
          <p:cNvPr id="62" name="TextBox 61">
            <a:extLst>
              <a:ext uri="{FF2B5EF4-FFF2-40B4-BE49-F238E27FC236}">
                <a16:creationId xmlns:a16="http://schemas.microsoft.com/office/drawing/2014/main" id="{69CF076E-094D-BF65-2A59-07C362333964}"/>
              </a:ext>
            </a:extLst>
          </p:cNvPr>
          <p:cNvSpPr txBox="1"/>
          <p:nvPr/>
        </p:nvSpPr>
        <p:spPr>
          <a:xfrm>
            <a:off x="2580311" y="2920999"/>
            <a:ext cx="981335" cy="769441"/>
          </a:xfrm>
          <a:prstGeom prst="rect">
            <a:avLst/>
          </a:prstGeom>
          <a:noFill/>
        </p:spPr>
        <p:txBody>
          <a:bodyPr wrap="square" rtlCol="0">
            <a:spAutoFit/>
          </a:bodyPr>
          <a:lstStyle/>
          <a:p>
            <a:r>
              <a:rPr lang="en-US" sz="4400" dirty="0">
                <a:solidFill>
                  <a:srgbClr val="FF0000"/>
                </a:solidFill>
              </a:rPr>
              <a:t>17</a:t>
            </a:r>
          </a:p>
        </p:txBody>
      </p:sp>
      <p:sp>
        <p:nvSpPr>
          <p:cNvPr id="63" name="TextBox 62">
            <a:extLst>
              <a:ext uri="{FF2B5EF4-FFF2-40B4-BE49-F238E27FC236}">
                <a16:creationId xmlns:a16="http://schemas.microsoft.com/office/drawing/2014/main" id="{A3DCE985-4C68-3CA0-D603-C72BDA183CFC}"/>
              </a:ext>
            </a:extLst>
          </p:cNvPr>
          <p:cNvSpPr txBox="1"/>
          <p:nvPr/>
        </p:nvSpPr>
        <p:spPr>
          <a:xfrm>
            <a:off x="2861506" y="3515657"/>
            <a:ext cx="981335" cy="769441"/>
          </a:xfrm>
          <a:prstGeom prst="rect">
            <a:avLst/>
          </a:prstGeom>
          <a:noFill/>
        </p:spPr>
        <p:txBody>
          <a:bodyPr wrap="square" rtlCol="0">
            <a:spAutoFit/>
          </a:bodyPr>
          <a:lstStyle/>
          <a:p>
            <a:r>
              <a:rPr lang="en-US" sz="4400" dirty="0">
                <a:solidFill>
                  <a:srgbClr val="FF0000"/>
                </a:solidFill>
              </a:rPr>
              <a:t>18</a:t>
            </a:r>
          </a:p>
        </p:txBody>
      </p:sp>
      <p:sp>
        <p:nvSpPr>
          <p:cNvPr id="64" name="TextBox 63">
            <a:extLst>
              <a:ext uri="{FF2B5EF4-FFF2-40B4-BE49-F238E27FC236}">
                <a16:creationId xmlns:a16="http://schemas.microsoft.com/office/drawing/2014/main" id="{A890C319-9EBE-7380-914F-F8DA74EA8DA6}"/>
              </a:ext>
            </a:extLst>
          </p:cNvPr>
          <p:cNvSpPr txBox="1"/>
          <p:nvPr/>
        </p:nvSpPr>
        <p:spPr>
          <a:xfrm>
            <a:off x="3832224" y="3218344"/>
            <a:ext cx="981335" cy="769441"/>
          </a:xfrm>
          <a:prstGeom prst="rect">
            <a:avLst/>
          </a:prstGeom>
          <a:noFill/>
        </p:spPr>
        <p:txBody>
          <a:bodyPr wrap="square" rtlCol="0">
            <a:spAutoFit/>
          </a:bodyPr>
          <a:lstStyle/>
          <a:p>
            <a:r>
              <a:rPr lang="en-US" sz="4400" dirty="0">
                <a:solidFill>
                  <a:srgbClr val="FF0000"/>
                </a:solidFill>
              </a:rPr>
              <a:t>19</a:t>
            </a:r>
          </a:p>
        </p:txBody>
      </p:sp>
      <p:sp>
        <p:nvSpPr>
          <p:cNvPr id="65" name="TextBox 64">
            <a:extLst>
              <a:ext uri="{FF2B5EF4-FFF2-40B4-BE49-F238E27FC236}">
                <a16:creationId xmlns:a16="http://schemas.microsoft.com/office/drawing/2014/main" id="{CA32A541-6F4A-13C2-1F3E-217181AF6D97}"/>
              </a:ext>
            </a:extLst>
          </p:cNvPr>
          <p:cNvSpPr txBox="1"/>
          <p:nvPr/>
        </p:nvSpPr>
        <p:spPr>
          <a:xfrm>
            <a:off x="5433401" y="2675213"/>
            <a:ext cx="981335" cy="769441"/>
          </a:xfrm>
          <a:prstGeom prst="rect">
            <a:avLst/>
          </a:prstGeom>
          <a:noFill/>
        </p:spPr>
        <p:txBody>
          <a:bodyPr wrap="square" rtlCol="0">
            <a:spAutoFit/>
          </a:bodyPr>
          <a:lstStyle/>
          <a:p>
            <a:r>
              <a:rPr lang="en-US" sz="4400" dirty="0">
                <a:solidFill>
                  <a:srgbClr val="FF0000"/>
                </a:solidFill>
              </a:rPr>
              <a:t>20</a:t>
            </a:r>
          </a:p>
        </p:txBody>
      </p:sp>
      <p:sp>
        <p:nvSpPr>
          <p:cNvPr id="66" name="TextBox 65">
            <a:extLst>
              <a:ext uri="{FF2B5EF4-FFF2-40B4-BE49-F238E27FC236}">
                <a16:creationId xmlns:a16="http://schemas.microsoft.com/office/drawing/2014/main" id="{752A7701-D158-66AD-6481-4921D6BEF0A1}"/>
              </a:ext>
            </a:extLst>
          </p:cNvPr>
          <p:cNvSpPr txBox="1"/>
          <p:nvPr/>
        </p:nvSpPr>
        <p:spPr>
          <a:xfrm>
            <a:off x="6274836" y="3400229"/>
            <a:ext cx="981335" cy="769441"/>
          </a:xfrm>
          <a:prstGeom prst="rect">
            <a:avLst/>
          </a:prstGeom>
          <a:noFill/>
        </p:spPr>
        <p:txBody>
          <a:bodyPr wrap="square" rtlCol="0">
            <a:spAutoFit/>
          </a:bodyPr>
          <a:lstStyle/>
          <a:p>
            <a:r>
              <a:rPr lang="en-US" sz="4400" dirty="0">
                <a:solidFill>
                  <a:srgbClr val="FF0000"/>
                </a:solidFill>
              </a:rPr>
              <a:t>21</a:t>
            </a:r>
          </a:p>
        </p:txBody>
      </p:sp>
      <p:sp>
        <p:nvSpPr>
          <p:cNvPr id="67" name="TextBox 66">
            <a:extLst>
              <a:ext uri="{FF2B5EF4-FFF2-40B4-BE49-F238E27FC236}">
                <a16:creationId xmlns:a16="http://schemas.microsoft.com/office/drawing/2014/main" id="{47A724D4-DE88-10DD-F9C7-6D6A19E9C55E}"/>
              </a:ext>
            </a:extLst>
          </p:cNvPr>
          <p:cNvSpPr txBox="1"/>
          <p:nvPr/>
        </p:nvSpPr>
        <p:spPr>
          <a:xfrm>
            <a:off x="7829657" y="2955881"/>
            <a:ext cx="981335" cy="769441"/>
          </a:xfrm>
          <a:prstGeom prst="rect">
            <a:avLst/>
          </a:prstGeom>
          <a:noFill/>
        </p:spPr>
        <p:txBody>
          <a:bodyPr wrap="square" rtlCol="0">
            <a:spAutoFit/>
          </a:bodyPr>
          <a:lstStyle/>
          <a:p>
            <a:r>
              <a:rPr lang="en-US" sz="4400" dirty="0">
                <a:solidFill>
                  <a:srgbClr val="FF0000"/>
                </a:solidFill>
              </a:rPr>
              <a:t>22</a:t>
            </a:r>
          </a:p>
        </p:txBody>
      </p:sp>
      <p:sp>
        <p:nvSpPr>
          <p:cNvPr id="68" name="TextBox 67">
            <a:extLst>
              <a:ext uri="{FF2B5EF4-FFF2-40B4-BE49-F238E27FC236}">
                <a16:creationId xmlns:a16="http://schemas.microsoft.com/office/drawing/2014/main" id="{D37C8AAD-5300-ABFC-00D3-6B48CAEF53C1}"/>
              </a:ext>
            </a:extLst>
          </p:cNvPr>
          <p:cNvSpPr txBox="1"/>
          <p:nvPr/>
        </p:nvSpPr>
        <p:spPr>
          <a:xfrm>
            <a:off x="8717968" y="3011994"/>
            <a:ext cx="981335" cy="769441"/>
          </a:xfrm>
          <a:prstGeom prst="rect">
            <a:avLst/>
          </a:prstGeom>
          <a:noFill/>
        </p:spPr>
        <p:txBody>
          <a:bodyPr wrap="square" rtlCol="0">
            <a:spAutoFit/>
          </a:bodyPr>
          <a:lstStyle/>
          <a:p>
            <a:r>
              <a:rPr lang="en-US" sz="4400" dirty="0">
                <a:solidFill>
                  <a:srgbClr val="FF0000"/>
                </a:solidFill>
              </a:rPr>
              <a:t>23</a:t>
            </a:r>
          </a:p>
        </p:txBody>
      </p:sp>
      <p:sp>
        <p:nvSpPr>
          <p:cNvPr id="69" name="TextBox 68">
            <a:extLst>
              <a:ext uri="{FF2B5EF4-FFF2-40B4-BE49-F238E27FC236}">
                <a16:creationId xmlns:a16="http://schemas.microsoft.com/office/drawing/2014/main" id="{2900125C-D717-8BD3-DF88-2DA72A74A41E}"/>
              </a:ext>
            </a:extLst>
          </p:cNvPr>
          <p:cNvSpPr txBox="1"/>
          <p:nvPr/>
        </p:nvSpPr>
        <p:spPr>
          <a:xfrm>
            <a:off x="4187547" y="3826600"/>
            <a:ext cx="981335" cy="769441"/>
          </a:xfrm>
          <a:prstGeom prst="rect">
            <a:avLst/>
          </a:prstGeom>
          <a:noFill/>
        </p:spPr>
        <p:txBody>
          <a:bodyPr wrap="square" rtlCol="0">
            <a:spAutoFit/>
          </a:bodyPr>
          <a:lstStyle/>
          <a:p>
            <a:r>
              <a:rPr lang="en-US" sz="4400" dirty="0">
                <a:solidFill>
                  <a:srgbClr val="FF0000"/>
                </a:solidFill>
              </a:rPr>
              <a:t>24</a:t>
            </a:r>
          </a:p>
        </p:txBody>
      </p:sp>
      <p:sp>
        <p:nvSpPr>
          <p:cNvPr id="70" name="TextBox 69">
            <a:extLst>
              <a:ext uri="{FF2B5EF4-FFF2-40B4-BE49-F238E27FC236}">
                <a16:creationId xmlns:a16="http://schemas.microsoft.com/office/drawing/2014/main" id="{E4303D6E-B39E-0710-A70D-DC6541F43319}"/>
              </a:ext>
            </a:extLst>
          </p:cNvPr>
          <p:cNvSpPr txBox="1"/>
          <p:nvPr/>
        </p:nvSpPr>
        <p:spPr>
          <a:xfrm>
            <a:off x="5497564" y="3813762"/>
            <a:ext cx="981335" cy="769441"/>
          </a:xfrm>
          <a:prstGeom prst="rect">
            <a:avLst/>
          </a:prstGeom>
          <a:noFill/>
        </p:spPr>
        <p:txBody>
          <a:bodyPr wrap="square" rtlCol="0">
            <a:spAutoFit/>
          </a:bodyPr>
          <a:lstStyle/>
          <a:p>
            <a:r>
              <a:rPr lang="en-US" sz="4400" dirty="0">
                <a:solidFill>
                  <a:srgbClr val="FF0000"/>
                </a:solidFill>
              </a:rPr>
              <a:t>25</a:t>
            </a:r>
          </a:p>
        </p:txBody>
      </p:sp>
      <p:sp>
        <p:nvSpPr>
          <p:cNvPr id="71" name="TextBox 70">
            <a:extLst>
              <a:ext uri="{FF2B5EF4-FFF2-40B4-BE49-F238E27FC236}">
                <a16:creationId xmlns:a16="http://schemas.microsoft.com/office/drawing/2014/main" id="{2D04A3EC-437A-F9D2-86F8-053AF9B6F39D}"/>
              </a:ext>
            </a:extLst>
          </p:cNvPr>
          <p:cNvSpPr txBox="1"/>
          <p:nvPr/>
        </p:nvSpPr>
        <p:spPr>
          <a:xfrm>
            <a:off x="3559466" y="4055847"/>
            <a:ext cx="981335" cy="769441"/>
          </a:xfrm>
          <a:prstGeom prst="rect">
            <a:avLst/>
          </a:prstGeom>
          <a:noFill/>
        </p:spPr>
        <p:txBody>
          <a:bodyPr wrap="square" rtlCol="0">
            <a:spAutoFit/>
          </a:bodyPr>
          <a:lstStyle/>
          <a:p>
            <a:r>
              <a:rPr lang="en-US" sz="4400" dirty="0">
                <a:solidFill>
                  <a:srgbClr val="FF0000"/>
                </a:solidFill>
              </a:rPr>
              <a:t>26</a:t>
            </a:r>
          </a:p>
        </p:txBody>
      </p:sp>
      <p:sp>
        <p:nvSpPr>
          <p:cNvPr id="73" name="TextBox 72">
            <a:extLst>
              <a:ext uri="{FF2B5EF4-FFF2-40B4-BE49-F238E27FC236}">
                <a16:creationId xmlns:a16="http://schemas.microsoft.com/office/drawing/2014/main" id="{4278118A-9049-025A-CFCB-8FD4249D5B1D}"/>
              </a:ext>
            </a:extLst>
          </p:cNvPr>
          <p:cNvSpPr txBox="1"/>
          <p:nvPr/>
        </p:nvSpPr>
        <p:spPr>
          <a:xfrm>
            <a:off x="714053" y="4539799"/>
            <a:ext cx="981335" cy="769441"/>
          </a:xfrm>
          <a:prstGeom prst="rect">
            <a:avLst/>
          </a:prstGeom>
          <a:noFill/>
        </p:spPr>
        <p:txBody>
          <a:bodyPr wrap="square" rtlCol="0">
            <a:spAutoFit/>
          </a:bodyPr>
          <a:lstStyle/>
          <a:p>
            <a:r>
              <a:rPr lang="en-US" sz="4400" dirty="0">
                <a:solidFill>
                  <a:srgbClr val="FF0000"/>
                </a:solidFill>
              </a:rPr>
              <a:t>27</a:t>
            </a:r>
          </a:p>
        </p:txBody>
      </p:sp>
      <p:sp>
        <p:nvSpPr>
          <p:cNvPr id="74" name="TextBox 73">
            <a:extLst>
              <a:ext uri="{FF2B5EF4-FFF2-40B4-BE49-F238E27FC236}">
                <a16:creationId xmlns:a16="http://schemas.microsoft.com/office/drawing/2014/main" id="{6F58259C-E9D9-7694-997C-F6E5D146B146}"/>
              </a:ext>
            </a:extLst>
          </p:cNvPr>
          <p:cNvSpPr txBox="1"/>
          <p:nvPr/>
        </p:nvSpPr>
        <p:spPr>
          <a:xfrm>
            <a:off x="1695796" y="4308570"/>
            <a:ext cx="981335" cy="769441"/>
          </a:xfrm>
          <a:prstGeom prst="rect">
            <a:avLst/>
          </a:prstGeom>
          <a:noFill/>
        </p:spPr>
        <p:txBody>
          <a:bodyPr wrap="square" rtlCol="0">
            <a:spAutoFit/>
          </a:bodyPr>
          <a:lstStyle/>
          <a:p>
            <a:r>
              <a:rPr lang="en-US" sz="4400" dirty="0">
                <a:solidFill>
                  <a:srgbClr val="FF0000"/>
                </a:solidFill>
              </a:rPr>
              <a:t>28</a:t>
            </a:r>
          </a:p>
        </p:txBody>
      </p:sp>
      <p:sp>
        <p:nvSpPr>
          <p:cNvPr id="75" name="TextBox 74">
            <a:extLst>
              <a:ext uri="{FF2B5EF4-FFF2-40B4-BE49-F238E27FC236}">
                <a16:creationId xmlns:a16="http://schemas.microsoft.com/office/drawing/2014/main" id="{823462B7-F683-2B79-BBDD-3F9EF73F2402}"/>
              </a:ext>
            </a:extLst>
          </p:cNvPr>
          <p:cNvSpPr txBox="1"/>
          <p:nvPr/>
        </p:nvSpPr>
        <p:spPr>
          <a:xfrm>
            <a:off x="2448398" y="5467907"/>
            <a:ext cx="981335" cy="769441"/>
          </a:xfrm>
          <a:prstGeom prst="rect">
            <a:avLst/>
          </a:prstGeom>
          <a:noFill/>
        </p:spPr>
        <p:txBody>
          <a:bodyPr wrap="square" rtlCol="0">
            <a:spAutoFit/>
          </a:bodyPr>
          <a:lstStyle/>
          <a:p>
            <a:r>
              <a:rPr lang="en-US" sz="4400" dirty="0">
                <a:solidFill>
                  <a:srgbClr val="FF0000"/>
                </a:solidFill>
              </a:rPr>
              <a:t>29</a:t>
            </a:r>
          </a:p>
        </p:txBody>
      </p:sp>
      <p:sp>
        <p:nvSpPr>
          <p:cNvPr id="76" name="TextBox 75">
            <a:extLst>
              <a:ext uri="{FF2B5EF4-FFF2-40B4-BE49-F238E27FC236}">
                <a16:creationId xmlns:a16="http://schemas.microsoft.com/office/drawing/2014/main" id="{F2AE12F7-EF08-15E8-D856-2B2731007045}"/>
              </a:ext>
            </a:extLst>
          </p:cNvPr>
          <p:cNvSpPr txBox="1"/>
          <p:nvPr/>
        </p:nvSpPr>
        <p:spPr>
          <a:xfrm>
            <a:off x="3425771" y="5080124"/>
            <a:ext cx="981335" cy="769441"/>
          </a:xfrm>
          <a:prstGeom prst="rect">
            <a:avLst/>
          </a:prstGeom>
          <a:noFill/>
        </p:spPr>
        <p:txBody>
          <a:bodyPr wrap="square" rtlCol="0">
            <a:spAutoFit/>
          </a:bodyPr>
          <a:lstStyle/>
          <a:p>
            <a:r>
              <a:rPr lang="en-US" sz="4400" dirty="0">
                <a:solidFill>
                  <a:srgbClr val="FF0000"/>
                </a:solidFill>
              </a:rPr>
              <a:t>30</a:t>
            </a:r>
          </a:p>
        </p:txBody>
      </p:sp>
      <p:sp>
        <p:nvSpPr>
          <p:cNvPr id="77" name="TextBox 76">
            <a:extLst>
              <a:ext uri="{FF2B5EF4-FFF2-40B4-BE49-F238E27FC236}">
                <a16:creationId xmlns:a16="http://schemas.microsoft.com/office/drawing/2014/main" id="{8C844247-B577-1385-8D89-2E2003335A0A}"/>
              </a:ext>
            </a:extLst>
          </p:cNvPr>
          <p:cNvSpPr txBox="1"/>
          <p:nvPr/>
        </p:nvSpPr>
        <p:spPr>
          <a:xfrm>
            <a:off x="4679585" y="5578871"/>
            <a:ext cx="981335" cy="769441"/>
          </a:xfrm>
          <a:prstGeom prst="rect">
            <a:avLst/>
          </a:prstGeom>
          <a:noFill/>
        </p:spPr>
        <p:txBody>
          <a:bodyPr wrap="square" rtlCol="0">
            <a:spAutoFit/>
          </a:bodyPr>
          <a:lstStyle/>
          <a:p>
            <a:r>
              <a:rPr lang="en-US" sz="4400" dirty="0">
                <a:solidFill>
                  <a:srgbClr val="FF0000"/>
                </a:solidFill>
              </a:rPr>
              <a:t>31</a:t>
            </a:r>
          </a:p>
        </p:txBody>
      </p:sp>
      <p:sp>
        <p:nvSpPr>
          <p:cNvPr id="78" name="TextBox 77">
            <a:extLst>
              <a:ext uri="{FF2B5EF4-FFF2-40B4-BE49-F238E27FC236}">
                <a16:creationId xmlns:a16="http://schemas.microsoft.com/office/drawing/2014/main" id="{33636DE3-65B4-089F-1E19-CBA35F102974}"/>
              </a:ext>
            </a:extLst>
          </p:cNvPr>
          <p:cNvSpPr txBox="1"/>
          <p:nvPr/>
        </p:nvSpPr>
        <p:spPr>
          <a:xfrm>
            <a:off x="5431041" y="5016210"/>
            <a:ext cx="981335" cy="769441"/>
          </a:xfrm>
          <a:prstGeom prst="rect">
            <a:avLst/>
          </a:prstGeom>
          <a:noFill/>
        </p:spPr>
        <p:txBody>
          <a:bodyPr wrap="square" rtlCol="0">
            <a:spAutoFit/>
          </a:bodyPr>
          <a:lstStyle/>
          <a:p>
            <a:r>
              <a:rPr lang="en-US" sz="4400" dirty="0">
                <a:solidFill>
                  <a:srgbClr val="FF0000"/>
                </a:solidFill>
              </a:rPr>
              <a:t>32</a:t>
            </a:r>
          </a:p>
        </p:txBody>
      </p:sp>
      <p:sp>
        <p:nvSpPr>
          <p:cNvPr id="79" name="TextBox 78">
            <a:extLst>
              <a:ext uri="{FF2B5EF4-FFF2-40B4-BE49-F238E27FC236}">
                <a16:creationId xmlns:a16="http://schemas.microsoft.com/office/drawing/2014/main" id="{0146131D-516D-681F-7451-E5CA58CEF9E3}"/>
              </a:ext>
            </a:extLst>
          </p:cNvPr>
          <p:cNvSpPr txBox="1"/>
          <p:nvPr/>
        </p:nvSpPr>
        <p:spPr>
          <a:xfrm>
            <a:off x="6219083" y="4703456"/>
            <a:ext cx="981335" cy="769441"/>
          </a:xfrm>
          <a:prstGeom prst="rect">
            <a:avLst/>
          </a:prstGeom>
          <a:noFill/>
        </p:spPr>
        <p:txBody>
          <a:bodyPr wrap="square" rtlCol="0">
            <a:spAutoFit/>
          </a:bodyPr>
          <a:lstStyle/>
          <a:p>
            <a:r>
              <a:rPr lang="en-US" sz="4400" dirty="0">
                <a:solidFill>
                  <a:srgbClr val="FF0000"/>
                </a:solidFill>
              </a:rPr>
              <a:t>33</a:t>
            </a:r>
          </a:p>
        </p:txBody>
      </p:sp>
      <p:sp>
        <p:nvSpPr>
          <p:cNvPr id="80" name="TextBox 79">
            <a:extLst>
              <a:ext uri="{FF2B5EF4-FFF2-40B4-BE49-F238E27FC236}">
                <a16:creationId xmlns:a16="http://schemas.microsoft.com/office/drawing/2014/main" id="{6B2D4BB7-618A-B6AF-D020-A16CBA87656B}"/>
              </a:ext>
            </a:extLst>
          </p:cNvPr>
          <p:cNvSpPr txBox="1"/>
          <p:nvPr/>
        </p:nvSpPr>
        <p:spPr>
          <a:xfrm>
            <a:off x="6665154" y="5761590"/>
            <a:ext cx="981335" cy="769441"/>
          </a:xfrm>
          <a:prstGeom prst="rect">
            <a:avLst/>
          </a:prstGeom>
          <a:noFill/>
        </p:spPr>
        <p:txBody>
          <a:bodyPr wrap="square" rtlCol="0">
            <a:spAutoFit/>
          </a:bodyPr>
          <a:lstStyle/>
          <a:p>
            <a:r>
              <a:rPr lang="en-US" sz="4400" dirty="0">
                <a:solidFill>
                  <a:srgbClr val="FF0000"/>
                </a:solidFill>
              </a:rPr>
              <a:t>34</a:t>
            </a:r>
          </a:p>
        </p:txBody>
      </p:sp>
      <p:sp>
        <p:nvSpPr>
          <p:cNvPr id="81" name="TextBox 80">
            <a:extLst>
              <a:ext uri="{FF2B5EF4-FFF2-40B4-BE49-F238E27FC236}">
                <a16:creationId xmlns:a16="http://schemas.microsoft.com/office/drawing/2014/main" id="{E391A20B-BAC5-55B2-783C-4BF595E0AA08}"/>
              </a:ext>
            </a:extLst>
          </p:cNvPr>
          <p:cNvSpPr txBox="1"/>
          <p:nvPr/>
        </p:nvSpPr>
        <p:spPr>
          <a:xfrm>
            <a:off x="7471851" y="5444341"/>
            <a:ext cx="981335" cy="769441"/>
          </a:xfrm>
          <a:prstGeom prst="rect">
            <a:avLst/>
          </a:prstGeom>
          <a:noFill/>
        </p:spPr>
        <p:txBody>
          <a:bodyPr wrap="square" rtlCol="0">
            <a:spAutoFit/>
          </a:bodyPr>
          <a:lstStyle/>
          <a:p>
            <a:r>
              <a:rPr lang="en-US" sz="4400" dirty="0">
                <a:solidFill>
                  <a:srgbClr val="FF0000"/>
                </a:solidFill>
              </a:rPr>
              <a:t>35</a:t>
            </a:r>
          </a:p>
        </p:txBody>
      </p:sp>
      <p:sp>
        <p:nvSpPr>
          <p:cNvPr id="82" name="TextBox 81">
            <a:extLst>
              <a:ext uri="{FF2B5EF4-FFF2-40B4-BE49-F238E27FC236}">
                <a16:creationId xmlns:a16="http://schemas.microsoft.com/office/drawing/2014/main" id="{691B2335-C9CE-76C9-5F69-98E8B6650C4D}"/>
              </a:ext>
            </a:extLst>
          </p:cNvPr>
          <p:cNvSpPr txBox="1"/>
          <p:nvPr/>
        </p:nvSpPr>
        <p:spPr>
          <a:xfrm>
            <a:off x="7547966" y="3745353"/>
            <a:ext cx="981335" cy="769441"/>
          </a:xfrm>
          <a:prstGeom prst="rect">
            <a:avLst/>
          </a:prstGeom>
          <a:noFill/>
        </p:spPr>
        <p:txBody>
          <a:bodyPr wrap="square" rtlCol="0">
            <a:spAutoFit/>
          </a:bodyPr>
          <a:lstStyle/>
          <a:p>
            <a:r>
              <a:rPr lang="en-US" sz="4400" dirty="0">
                <a:solidFill>
                  <a:srgbClr val="FF0000"/>
                </a:solidFill>
              </a:rPr>
              <a:t>36</a:t>
            </a:r>
          </a:p>
        </p:txBody>
      </p:sp>
      <p:sp>
        <p:nvSpPr>
          <p:cNvPr id="83" name="TextBox 82">
            <a:extLst>
              <a:ext uri="{FF2B5EF4-FFF2-40B4-BE49-F238E27FC236}">
                <a16:creationId xmlns:a16="http://schemas.microsoft.com/office/drawing/2014/main" id="{E1C4A9E8-0918-BD89-3E8D-ACD0DB84A246}"/>
              </a:ext>
            </a:extLst>
          </p:cNvPr>
          <p:cNvSpPr txBox="1"/>
          <p:nvPr/>
        </p:nvSpPr>
        <p:spPr>
          <a:xfrm>
            <a:off x="8616698" y="5203299"/>
            <a:ext cx="981335" cy="769441"/>
          </a:xfrm>
          <a:prstGeom prst="rect">
            <a:avLst/>
          </a:prstGeom>
          <a:noFill/>
        </p:spPr>
        <p:txBody>
          <a:bodyPr wrap="square" rtlCol="0">
            <a:spAutoFit/>
          </a:bodyPr>
          <a:lstStyle/>
          <a:p>
            <a:r>
              <a:rPr lang="en-US" sz="4400" u="sng" dirty="0">
                <a:solidFill>
                  <a:srgbClr val="FF0000"/>
                </a:solidFill>
              </a:rPr>
              <a:t>38</a:t>
            </a:r>
          </a:p>
        </p:txBody>
      </p:sp>
      <p:sp>
        <p:nvSpPr>
          <p:cNvPr id="84" name="TextBox 83">
            <a:extLst>
              <a:ext uri="{FF2B5EF4-FFF2-40B4-BE49-F238E27FC236}">
                <a16:creationId xmlns:a16="http://schemas.microsoft.com/office/drawing/2014/main" id="{D4939246-4467-B89D-616A-391692513FA4}"/>
              </a:ext>
            </a:extLst>
          </p:cNvPr>
          <p:cNvSpPr txBox="1"/>
          <p:nvPr/>
        </p:nvSpPr>
        <p:spPr>
          <a:xfrm>
            <a:off x="8734321" y="4199379"/>
            <a:ext cx="981335" cy="769441"/>
          </a:xfrm>
          <a:prstGeom prst="rect">
            <a:avLst/>
          </a:prstGeom>
          <a:noFill/>
        </p:spPr>
        <p:txBody>
          <a:bodyPr wrap="square" rtlCol="0">
            <a:spAutoFit/>
          </a:bodyPr>
          <a:lstStyle/>
          <a:p>
            <a:r>
              <a:rPr lang="en-US" sz="4400" dirty="0">
                <a:solidFill>
                  <a:srgbClr val="FF0000"/>
                </a:solidFill>
              </a:rPr>
              <a:t>37</a:t>
            </a:r>
          </a:p>
        </p:txBody>
      </p:sp>
    </p:spTree>
    <p:extLst>
      <p:ext uri="{BB962C8B-B14F-4D97-AF65-F5344CB8AC3E}">
        <p14:creationId xmlns:p14="http://schemas.microsoft.com/office/powerpoint/2010/main" val="1401003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73653" y="2240815"/>
            <a:ext cx="10958944" cy="2000548"/>
          </a:xfrm>
          <a:prstGeom prst="rect">
            <a:avLst/>
          </a:prstGeom>
          <a:noFill/>
        </p:spPr>
        <p:txBody>
          <a:bodyPr wrap="square">
            <a:spAutoFit/>
          </a:bodyPr>
          <a:lstStyle/>
          <a:p>
            <a:pPr algn="ctr"/>
            <a:r>
              <a:rPr lang="en-US" sz="4000" dirty="0"/>
              <a:t>Population </a:t>
            </a:r>
          </a:p>
          <a:p>
            <a:pPr algn="ctr"/>
            <a:r>
              <a:rPr lang="en-US" sz="4800" b="1" dirty="0"/>
              <a:t>Distribution (dispersion)</a:t>
            </a:r>
          </a:p>
          <a:p>
            <a:pPr algn="ctr"/>
            <a:r>
              <a:rPr lang="en-US" sz="3600" dirty="0"/>
              <a:t>Patterns</a:t>
            </a:r>
          </a:p>
        </p:txBody>
      </p:sp>
    </p:spTree>
    <p:extLst>
      <p:ext uri="{BB962C8B-B14F-4D97-AF65-F5344CB8AC3E}">
        <p14:creationId xmlns:p14="http://schemas.microsoft.com/office/powerpoint/2010/main" val="3403702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A group of black starfishes&#10;&#10;Description automatically generated">
            <a:extLst>
              <a:ext uri="{FF2B5EF4-FFF2-40B4-BE49-F238E27FC236}">
                <a16:creationId xmlns:a16="http://schemas.microsoft.com/office/drawing/2014/main" id="{E1F26761-DF1A-2291-B0BF-E386305D9D0C}"/>
              </a:ext>
            </a:extLst>
          </p:cNvPr>
          <p:cNvPicPr>
            <a:picLocks noChangeAspect="1"/>
          </p:cNvPicPr>
          <p:nvPr/>
        </p:nvPicPr>
        <p:blipFill>
          <a:blip r:embed="rId2"/>
          <a:stretch>
            <a:fillRect/>
          </a:stretch>
        </p:blipFill>
        <p:spPr>
          <a:xfrm>
            <a:off x="6996958" y="649368"/>
            <a:ext cx="4335627" cy="3007180"/>
          </a:xfrm>
          <a:prstGeom prst="rect">
            <a:avLst/>
          </a:prstGeom>
        </p:spPr>
      </p:pic>
      <p:sp>
        <p:nvSpPr>
          <p:cNvPr id="45" name="TextBox 44">
            <a:extLst>
              <a:ext uri="{FF2B5EF4-FFF2-40B4-BE49-F238E27FC236}">
                <a16:creationId xmlns:a16="http://schemas.microsoft.com/office/drawing/2014/main" id="{DBA77D06-E34C-A11F-0A23-A3B1F0219596}"/>
              </a:ext>
            </a:extLst>
          </p:cNvPr>
          <p:cNvSpPr txBox="1"/>
          <p:nvPr/>
        </p:nvSpPr>
        <p:spPr>
          <a:xfrm>
            <a:off x="616528" y="4083903"/>
            <a:ext cx="10958944" cy="2431435"/>
          </a:xfrm>
          <a:prstGeom prst="rect">
            <a:avLst/>
          </a:prstGeom>
          <a:noFill/>
        </p:spPr>
        <p:txBody>
          <a:bodyPr wrap="square">
            <a:spAutoFit/>
          </a:bodyPr>
          <a:lstStyle/>
          <a:p>
            <a:pPr algn="ctr"/>
            <a:r>
              <a:rPr lang="en-US" sz="4000" dirty="0"/>
              <a:t>What if they weren’t so evenly spread apart?</a:t>
            </a:r>
          </a:p>
          <a:p>
            <a:pPr algn="ctr"/>
            <a:endParaRPr lang="en-US" sz="4000" b="1" dirty="0"/>
          </a:p>
          <a:p>
            <a:pPr algn="ctr"/>
            <a:r>
              <a:rPr lang="en-US" sz="3600" dirty="0"/>
              <a:t>Would your estimate of the total population size (N=38) still be so accurate?</a:t>
            </a:r>
            <a:endParaRPr lang="en-US" sz="4400" dirty="0"/>
          </a:p>
        </p:txBody>
      </p:sp>
      <p:pic>
        <p:nvPicPr>
          <p:cNvPr id="47" name="Picture 46" descr="A group of black starfishes&#10;&#10;Description automatically generated">
            <a:extLst>
              <a:ext uri="{FF2B5EF4-FFF2-40B4-BE49-F238E27FC236}">
                <a16:creationId xmlns:a16="http://schemas.microsoft.com/office/drawing/2014/main" id="{3E4D3E32-92AE-70DF-DD82-5FDCF9D4EBAD}"/>
              </a:ext>
            </a:extLst>
          </p:cNvPr>
          <p:cNvPicPr>
            <a:picLocks noChangeAspect="1"/>
          </p:cNvPicPr>
          <p:nvPr/>
        </p:nvPicPr>
        <p:blipFill>
          <a:blip r:embed="rId3"/>
          <a:stretch>
            <a:fillRect/>
          </a:stretch>
        </p:blipFill>
        <p:spPr>
          <a:xfrm>
            <a:off x="1149350" y="649368"/>
            <a:ext cx="4335627" cy="2981158"/>
          </a:xfrm>
          <a:prstGeom prst="rect">
            <a:avLst/>
          </a:prstGeom>
        </p:spPr>
      </p:pic>
      <p:sp>
        <p:nvSpPr>
          <p:cNvPr id="48" name="TextBox 47">
            <a:extLst>
              <a:ext uri="{FF2B5EF4-FFF2-40B4-BE49-F238E27FC236}">
                <a16:creationId xmlns:a16="http://schemas.microsoft.com/office/drawing/2014/main" id="{42604AF4-9882-8E7F-A1A0-01EE2F6A8C9E}"/>
              </a:ext>
            </a:extLst>
          </p:cNvPr>
          <p:cNvSpPr txBox="1"/>
          <p:nvPr/>
        </p:nvSpPr>
        <p:spPr>
          <a:xfrm>
            <a:off x="5815013" y="1657350"/>
            <a:ext cx="800100" cy="646331"/>
          </a:xfrm>
          <a:prstGeom prst="rect">
            <a:avLst/>
          </a:prstGeom>
          <a:noFill/>
        </p:spPr>
        <p:txBody>
          <a:bodyPr wrap="square" rtlCol="0">
            <a:spAutoFit/>
          </a:bodyPr>
          <a:lstStyle/>
          <a:p>
            <a:pPr algn="ctr"/>
            <a:r>
              <a:rPr lang="en-US" sz="3600" dirty="0"/>
              <a:t>vs</a:t>
            </a:r>
          </a:p>
        </p:txBody>
      </p:sp>
    </p:spTree>
    <p:extLst>
      <p:ext uri="{BB962C8B-B14F-4D97-AF65-F5344CB8AC3E}">
        <p14:creationId xmlns:p14="http://schemas.microsoft.com/office/powerpoint/2010/main" val="355814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7F422-DBBF-08FF-B62B-7DDF0F8EC7F5}"/>
              </a:ext>
            </a:extLst>
          </p:cNvPr>
          <p:cNvSpPr txBox="1"/>
          <p:nvPr/>
        </p:nvSpPr>
        <p:spPr>
          <a:xfrm>
            <a:off x="7154115" y="2028616"/>
            <a:ext cx="4791075" cy="2800767"/>
          </a:xfrm>
          <a:prstGeom prst="rect">
            <a:avLst/>
          </a:prstGeom>
          <a:noFill/>
        </p:spPr>
        <p:txBody>
          <a:bodyPr wrap="square">
            <a:spAutoFit/>
          </a:bodyPr>
          <a:lstStyle/>
          <a:p>
            <a:pPr algn="ctr"/>
            <a:r>
              <a:rPr lang="en-US" sz="3200" dirty="0"/>
              <a:t>Instead, </a:t>
            </a:r>
          </a:p>
          <a:p>
            <a:pPr algn="ctr"/>
            <a:r>
              <a:rPr lang="en-US" sz="3200" dirty="0"/>
              <a:t>we </a:t>
            </a:r>
            <a:r>
              <a:rPr lang="en-US" sz="4000" b="1" dirty="0"/>
              <a:t>estimate</a:t>
            </a:r>
            <a:r>
              <a:rPr lang="en-US" sz="3200" i="1" dirty="0"/>
              <a:t> </a:t>
            </a:r>
            <a:r>
              <a:rPr lang="en-US" sz="3200" dirty="0"/>
              <a:t>the population size, </a:t>
            </a:r>
          </a:p>
          <a:p>
            <a:pPr algn="ctr"/>
            <a:r>
              <a:rPr lang="en-US" sz="3200" dirty="0"/>
              <a:t>by taking </a:t>
            </a:r>
          </a:p>
          <a:p>
            <a:pPr algn="ctr"/>
            <a:r>
              <a:rPr lang="en-US" sz="4000" b="1" dirty="0"/>
              <a:t>samples </a:t>
            </a:r>
          </a:p>
        </p:txBody>
      </p:sp>
      <p:pic>
        <p:nvPicPr>
          <p:cNvPr id="2052" name="Picture 4" descr="Field Study School Excursions - Sydney - Stage 6 Biology - Depth Study">
            <a:extLst>
              <a:ext uri="{FF2B5EF4-FFF2-40B4-BE49-F238E27FC236}">
                <a16:creationId xmlns:a16="http://schemas.microsoft.com/office/drawing/2014/main" id="{4E5343B1-2175-0210-622F-7DFAA4F56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6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E76BF-19B1-26A1-5276-C576D3E1DAF9}"/>
              </a:ext>
            </a:extLst>
          </p:cNvPr>
          <p:cNvSpPr txBox="1"/>
          <p:nvPr/>
        </p:nvSpPr>
        <p:spPr>
          <a:xfrm>
            <a:off x="613968" y="1353226"/>
            <a:ext cx="4706177" cy="5447645"/>
          </a:xfrm>
          <a:prstGeom prst="rect">
            <a:avLst/>
          </a:prstGeom>
          <a:noFill/>
        </p:spPr>
        <p:txBody>
          <a:bodyPr wrap="square">
            <a:spAutoFit/>
          </a:bodyPr>
          <a:lstStyle/>
          <a:p>
            <a:pPr algn="ctr"/>
            <a:r>
              <a:rPr lang="en-AU" sz="4000" dirty="0"/>
              <a:t>population</a:t>
            </a:r>
            <a:r>
              <a:rPr lang="en-AU" sz="5400" dirty="0"/>
              <a:t> distribution </a:t>
            </a:r>
            <a:r>
              <a:rPr lang="en-AU" sz="2800" dirty="0"/>
              <a:t>is </a:t>
            </a:r>
          </a:p>
          <a:p>
            <a:pPr algn="ctr"/>
            <a:r>
              <a:rPr lang="en-AU" sz="4800" i="1" dirty="0"/>
              <a:t>where</a:t>
            </a:r>
          </a:p>
          <a:p>
            <a:pPr algn="ctr"/>
            <a:endParaRPr lang="en-AU" sz="800" i="1" dirty="0"/>
          </a:p>
          <a:p>
            <a:pPr algn="ctr"/>
            <a:r>
              <a:rPr lang="en-AU" sz="2800" dirty="0"/>
              <a:t>individuals position themselves within the population</a:t>
            </a:r>
          </a:p>
          <a:p>
            <a:pPr algn="ctr"/>
            <a:endParaRPr lang="en-AU" sz="2800" dirty="0"/>
          </a:p>
          <a:p>
            <a:pPr algn="ctr"/>
            <a:endParaRPr lang="en-AU" sz="2800" dirty="0"/>
          </a:p>
          <a:p>
            <a:pPr algn="ctr"/>
            <a:r>
              <a:rPr lang="en-AU" sz="2000" dirty="0"/>
              <a:t>(also called ‘</a:t>
            </a:r>
            <a:r>
              <a:rPr lang="en-AU" sz="2000" i="1" dirty="0"/>
              <a:t>dispersion</a:t>
            </a:r>
            <a:r>
              <a:rPr lang="en-AU" sz="2000" dirty="0"/>
              <a:t>’)</a:t>
            </a:r>
            <a:endParaRPr lang="en-AU" dirty="0"/>
          </a:p>
          <a:p>
            <a:pPr algn="ctr"/>
            <a:endParaRPr lang="en-AU" sz="4400" dirty="0"/>
          </a:p>
        </p:txBody>
      </p:sp>
      <p:pic>
        <p:nvPicPr>
          <p:cNvPr id="6146" name="Picture 2" descr="Population size, density, &amp; dispersal (article) | Khan Academy">
            <a:extLst>
              <a:ext uri="{FF2B5EF4-FFF2-40B4-BE49-F238E27FC236}">
                <a16:creationId xmlns:a16="http://schemas.microsoft.com/office/drawing/2014/main" id="{F364C401-4A57-9A9B-1C13-BA21254669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4857" b="15398"/>
          <a:stretch/>
        </p:blipFill>
        <p:spPr bwMode="auto">
          <a:xfrm>
            <a:off x="5731986" y="312640"/>
            <a:ext cx="3550561" cy="2089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pulation size, density, &amp; dispersal (article) | Khan Academy">
            <a:extLst>
              <a:ext uri="{FF2B5EF4-FFF2-40B4-BE49-F238E27FC236}">
                <a16:creationId xmlns:a16="http://schemas.microsoft.com/office/drawing/2014/main" id="{B625E93C-92AA-4A65-D204-1FD92ECC0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77" r="36682" b="15315"/>
          <a:stretch/>
        </p:blipFill>
        <p:spPr bwMode="auto">
          <a:xfrm>
            <a:off x="6508720" y="2388609"/>
            <a:ext cx="2870810" cy="20014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opulation size, density, &amp; dispersal (article) | Khan Academy">
            <a:extLst>
              <a:ext uri="{FF2B5EF4-FFF2-40B4-BE49-F238E27FC236}">
                <a16:creationId xmlns:a16="http://schemas.microsoft.com/office/drawing/2014/main" id="{B94448EF-6CDC-9F6E-4FCA-7BC3F21962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95" r="8664" b="15315"/>
          <a:stretch/>
        </p:blipFill>
        <p:spPr bwMode="auto">
          <a:xfrm>
            <a:off x="6508720" y="4390056"/>
            <a:ext cx="2870810" cy="20818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A7AEB8-7D9A-194D-AA84-FCB782C100CC}"/>
              </a:ext>
            </a:extLst>
          </p:cNvPr>
          <p:cNvSpPr txBox="1"/>
          <p:nvPr/>
        </p:nvSpPr>
        <p:spPr>
          <a:xfrm>
            <a:off x="9694388" y="1060838"/>
            <a:ext cx="1676400" cy="584775"/>
          </a:xfrm>
          <a:prstGeom prst="rect">
            <a:avLst/>
          </a:prstGeom>
          <a:noFill/>
        </p:spPr>
        <p:txBody>
          <a:bodyPr wrap="square" rtlCol="0">
            <a:spAutoFit/>
          </a:bodyPr>
          <a:lstStyle/>
          <a:p>
            <a:r>
              <a:rPr lang="en-US" sz="3200" dirty="0"/>
              <a:t>uniform</a:t>
            </a:r>
          </a:p>
        </p:txBody>
      </p:sp>
      <p:sp>
        <p:nvSpPr>
          <p:cNvPr id="6" name="TextBox 5">
            <a:extLst>
              <a:ext uri="{FF2B5EF4-FFF2-40B4-BE49-F238E27FC236}">
                <a16:creationId xmlns:a16="http://schemas.microsoft.com/office/drawing/2014/main" id="{A5162F6D-01ED-E937-1DC3-AB55D0846D91}"/>
              </a:ext>
            </a:extLst>
          </p:cNvPr>
          <p:cNvSpPr txBox="1"/>
          <p:nvPr/>
        </p:nvSpPr>
        <p:spPr>
          <a:xfrm>
            <a:off x="9729905" y="3136612"/>
            <a:ext cx="1676400" cy="584775"/>
          </a:xfrm>
          <a:prstGeom prst="rect">
            <a:avLst/>
          </a:prstGeom>
          <a:noFill/>
        </p:spPr>
        <p:txBody>
          <a:bodyPr wrap="square" rtlCol="0">
            <a:spAutoFit/>
          </a:bodyPr>
          <a:lstStyle/>
          <a:p>
            <a:r>
              <a:rPr lang="en-US" sz="3200" dirty="0"/>
              <a:t>random</a:t>
            </a:r>
          </a:p>
        </p:txBody>
      </p:sp>
      <p:sp>
        <p:nvSpPr>
          <p:cNvPr id="7" name="TextBox 6">
            <a:extLst>
              <a:ext uri="{FF2B5EF4-FFF2-40B4-BE49-F238E27FC236}">
                <a16:creationId xmlns:a16="http://schemas.microsoft.com/office/drawing/2014/main" id="{2FD75D34-3850-CBFD-954F-8F6AD88889A0}"/>
              </a:ext>
            </a:extLst>
          </p:cNvPr>
          <p:cNvSpPr txBox="1"/>
          <p:nvPr/>
        </p:nvSpPr>
        <p:spPr>
          <a:xfrm>
            <a:off x="9729905" y="5020830"/>
            <a:ext cx="1676400" cy="584775"/>
          </a:xfrm>
          <a:prstGeom prst="rect">
            <a:avLst/>
          </a:prstGeom>
          <a:noFill/>
        </p:spPr>
        <p:txBody>
          <a:bodyPr wrap="square" rtlCol="0">
            <a:spAutoFit/>
          </a:bodyPr>
          <a:lstStyle/>
          <a:p>
            <a:r>
              <a:rPr lang="en-US" sz="3200" dirty="0"/>
              <a:t>clumped</a:t>
            </a:r>
          </a:p>
        </p:txBody>
      </p:sp>
    </p:spTree>
    <p:extLst>
      <p:ext uri="{BB962C8B-B14F-4D97-AF65-F5344CB8AC3E}">
        <p14:creationId xmlns:p14="http://schemas.microsoft.com/office/powerpoint/2010/main" val="37174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BA77D06-E34C-A11F-0A23-A3B1F0219596}"/>
              </a:ext>
            </a:extLst>
          </p:cNvPr>
          <p:cNvSpPr txBox="1"/>
          <p:nvPr/>
        </p:nvSpPr>
        <p:spPr>
          <a:xfrm>
            <a:off x="9543263" y="612016"/>
            <a:ext cx="2639554" cy="5755422"/>
          </a:xfrm>
          <a:prstGeom prst="rect">
            <a:avLst/>
          </a:prstGeom>
          <a:noFill/>
        </p:spPr>
        <p:txBody>
          <a:bodyPr wrap="square">
            <a:spAutoFit/>
          </a:bodyPr>
          <a:lstStyle/>
          <a:p>
            <a:pPr algn="ctr"/>
            <a:r>
              <a:rPr lang="en-US" sz="3200" dirty="0"/>
              <a:t>When a population is </a:t>
            </a:r>
            <a:r>
              <a:rPr lang="en-US" sz="4000" i="1" dirty="0"/>
              <a:t>clumped</a:t>
            </a:r>
            <a:r>
              <a:rPr lang="en-US" sz="4000" dirty="0"/>
              <a:t>, </a:t>
            </a:r>
          </a:p>
          <a:p>
            <a:pPr algn="ctr"/>
            <a:r>
              <a:rPr lang="en-US" sz="3200" dirty="0"/>
              <a:t>it’s very easy to overestimate or underestimate</a:t>
            </a:r>
          </a:p>
          <a:p>
            <a:pPr algn="ctr"/>
            <a:r>
              <a:rPr lang="en-US" sz="3200" dirty="0"/>
              <a:t>its total size</a:t>
            </a:r>
          </a:p>
          <a:p>
            <a:pPr algn="ctr"/>
            <a:r>
              <a:rPr lang="en-US" sz="3200" dirty="0"/>
              <a:t> </a:t>
            </a:r>
            <a:r>
              <a:rPr lang="en-US" sz="2000" dirty="0"/>
              <a:t>(depending on where the quadrats are placed).</a:t>
            </a:r>
            <a:endParaRPr lang="en-US" sz="3600" dirty="0"/>
          </a:p>
        </p:txBody>
      </p:sp>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49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D83DCB8A-8EA0-1DAD-CF7A-7C0DA933A091}"/>
              </a:ext>
            </a:extLst>
          </p:cNvPr>
          <p:cNvSpPr txBox="1"/>
          <p:nvPr/>
        </p:nvSpPr>
        <p:spPr>
          <a:xfrm>
            <a:off x="9628445" y="761978"/>
            <a:ext cx="2507418" cy="5570756"/>
          </a:xfrm>
          <a:prstGeom prst="rect">
            <a:avLst/>
          </a:prstGeom>
          <a:noFill/>
        </p:spPr>
        <p:txBody>
          <a:bodyPr wrap="square">
            <a:spAutoFit/>
          </a:bodyPr>
          <a:lstStyle/>
          <a:p>
            <a:pPr algn="ctr"/>
            <a:r>
              <a:rPr lang="en-US" sz="3200" dirty="0"/>
              <a:t>For example:</a:t>
            </a:r>
          </a:p>
          <a:p>
            <a:pPr algn="ctr"/>
            <a:endParaRPr lang="en-US" sz="3200" dirty="0"/>
          </a:p>
          <a:p>
            <a:pPr algn="ctr"/>
            <a:r>
              <a:rPr lang="en-US" sz="3200" dirty="0"/>
              <a:t>Consider this…..</a:t>
            </a:r>
          </a:p>
          <a:p>
            <a:pPr algn="ctr"/>
            <a:endParaRPr lang="en-US" sz="3200" dirty="0"/>
          </a:p>
          <a:p>
            <a:pPr algn="ctr"/>
            <a:r>
              <a:rPr lang="en-US" sz="2800" dirty="0"/>
              <a:t>what if we placed down</a:t>
            </a:r>
          </a:p>
          <a:p>
            <a:pPr algn="ctr"/>
            <a:r>
              <a:rPr lang="en-US" sz="2800" dirty="0"/>
              <a:t>3 quadrats again and counted how many sea stars were in each…</a:t>
            </a:r>
          </a:p>
        </p:txBody>
      </p:sp>
      <p:sp>
        <p:nvSpPr>
          <p:cNvPr id="42" name="Rectangle 41">
            <a:extLst>
              <a:ext uri="{FF2B5EF4-FFF2-40B4-BE49-F238E27FC236}">
                <a16:creationId xmlns:a16="http://schemas.microsoft.com/office/drawing/2014/main" id="{AB233ED2-F7E0-1D73-EEA5-43152EABA636}"/>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8" descr="Starfish Icons - Free SVG &amp; PNG Starfish Images - Noun Project">
            <a:extLst>
              <a:ext uri="{FF2B5EF4-FFF2-40B4-BE49-F238E27FC236}">
                <a16:creationId xmlns:a16="http://schemas.microsoft.com/office/drawing/2014/main" id="{45C79CCB-A80E-2739-BA69-5E5120124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FCC74C91-56FC-49E8-E775-22613CCFC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tarfish Icons - Free SVG &amp; PNG Starfish Images - Noun Project">
            <a:extLst>
              <a:ext uri="{FF2B5EF4-FFF2-40B4-BE49-F238E27FC236}">
                <a16:creationId xmlns:a16="http://schemas.microsoft.com/office/drawing/2014/main" id="{A4072BA6-EBA5-3D28-C6B8-A186C8E1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tarfish Icons - Free SVG &amp; PNG Starfish Images - Noun Project">
            <a:extLst>
              <a:ext uri="{FF2B5EF4-FFF2-40B4-BE49-F238E27FC236}">
                <a16:creationId xmlns:a16="http://schemas.microsoft.com/office/drawing/2014/main" id="{F7A14CEF-AB7A-2962-3514-D249CE72C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394C9E3E-5A69-0B7A-282B-3584D5B8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Starfish Icons - Free SVG &amp; PNG Starfish Images - Noun Project">
            <a:extLst>
              <a:ext uri="{FF2B5EF4-FFF2-40B4-BE49-F238E27FC236}">
                <a16:creationId xmlns:a16="http://schemas.microsoft.com/office/drawing/2014/main" id="{502453F2-8848-7195-1833-874EE3349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6E7FF9B6-3ED8-67B9-D5D7-D79AAF2D1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93862E4B-DD08-8B33-726C-028EF0F20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3F418BC2-F111-DCFC-9E75-20DA930C6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D3C7D617-2FF2-FF80-9058-1E410C957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399824C4-CF85-D840-7E86-3ADCC815F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80110BF1-63A3-41A8-F925-6C12523AD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6CA7FB05-B056-4390-AA3D-2974C963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1C5F66DD-ACDC-FC9C-2577-ED7BAC2B6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DFDFCC32-BFC5-B539-6911-4791BA15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5AB52220-0DB6-8398-4FF2-F9B60F00D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816AA3EC-4910-C2B6-1044-F0AD2C69E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349740E3-7C4B-9E44-EBEA-47F08D474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69904169-4052-0E7B-7E36-E8EFC86E0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6A0D778D-2DAA-DFE0-BA48-F0920AE7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F8839A3F-27B9-FBBD-6ACC-4403B8183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6BA9AD89-5CE8-9558-4F99-AB2A34CB1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76960FA9-45EE-5634-EBFA-A536060A5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F3964D3C-FF47-B4E2-D5C8-71C1A61C7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B3E775D4-3A98-A8A3-5770-5FC81763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61A5CAEE-2DA3-138C-DDAE-755A99534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18204F3B-D215-C1F8-2E72-5BE4A821D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7A77F41C-4D36-C078-58D7-17434237B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FF18F17A-533C-92E3-FEB4-856CEAF9F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EE2C6AFA-9143-5C9D-F414-66D0559EE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583CECFD-10DF-54E5-D9D5-DE769FA4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445DC046-10F9-C197-C7C9-BC2E899EF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624EFC3B-6C78-5747-5666-023228EA5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33AE2938-6BE4-3F92-E522-B3AF029F4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FD4FA6A7-2CFF-B4CC-5DD1-C5C846674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C2D3797C-E1B0-38BA-8B7B-18FCD17AD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39830ADB-8893-58E6-DB6C-D44894D86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96218BFB-EB2A-05AC-E8B7-0D5DD89B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2E80880C-4AB8-31B4-9369-DE7A89DF30B1}"/>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CBAE51D-451A-91A9-0F18-9D9F0AD7162E}"/>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EB2B4BE-BD7E-82A7-8555-BA1C0E4961E4}"/>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FCFB36E-6B2B-ADD9-67C5-75458A59F4B5}"/>
              </a:ext>
            </a:extLst>
          </p:cNvPr>
          <p:cNvSpPr txBox="1"/>
          <p:nvPr/>
        </p:nvSpPr>
        <p:spPr>
          <a:xfrm>
            <a:off x="779226" y="427323"/>
            <a:ext cx="981335" cy="769441"/>
          </a:xfrm>
          <a:prstGeom prst="rect">
            <a:avLst/>
          </a:prstGeom>
          <a:noFill/>
        </p:spPr>
        <p:txBody>
          <a:bodyPr wrap="square" rtlCol="0">
            <a:spAutoFit/>
          </a:bodyPr>
          <a:lstStyle/>
          <a:p>
            <a:r>
              <a:rPr lang="en-US" sz="4400" dirty="0">
                <a:solidFill>
                  <a:srgbClr val="FF0000"/>
                </a:solidFill>
                <a:highlight>
                  <a:srgbClr val="C0C0C0"/>
                </a:highlight>
              </a:rPr>
              <a:t>28</a:t>
            </a:r>
          </a:p>
        </p:txBody>
      </p:sp>
      <p:sp>
        <p:nvSpPr>
          <p:cNvPr id="89" name="TextBox 88">
            <a:extLst>
              <a:ext uri="{FF2B5EF4-FFF2-40B4-BE49-F238E27FC236}">
                <a16:creationId xmlns:a16="http://schemas.microsoft.com/office/drawing/2014/main" id="{FD035003-1085-7E05-0E42-1A63A6BAF1FD}"/>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0" name="TextBox 89">
            <a:extLst>
              <a:ext uri="{FF2B5EF4-FFF2-40B4-BE49-F238E27FC236}">
                <a16:creationId xmlns:a16="http://schemas.microsoft.com/office/drawing/2014/main" id="{552D5427-FB4E-DDF9-8CBD-7645B6B0A47C}"/>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1</a:t>
            </a:r>
          </a:p>
        </p:txBody>
      </p:sp>
    </p:spTree>
    <p:extLst>
      <p:ext uri="{BB962C8B-B14F-4D97-AF65-F5344CB8AC3E}">
        <p14:creationId xmlns:p14="http://schemas.microsoft.com/office/powerpoint/2010/main" val="395096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D83DCB8A-8EA0-1DAD-CF7A-7C0DA933A091}"/>
              </a:ext>
            </a:extLst>
          </p:cNvPr>
          <p:cNvSpPr txBox="1"/>
          <p:nvPr/>
        </p:nvSpPr>
        <p:spPr>
          <a:xfrm>
            <a:off x="9739714" y="2208101"/>
            <a:ext cx="2312104" cy="2062103"/>
          </a:xfrm>
          <a:prstGeom prst="rect">
            <a:avLst/>
          </a:prstGeom>
          <a:noFill/>
        </p:spPr>
        <p:txBody>
          <a:bodyPr wrap="square">
            <a:spAutoFit/>
          </a:bodyPr>
          <a:lstStyle/>
          <a:p>
            <a:pPr algn="ctr"/>
            <a:r>
              <a:rPr lang="en-US" sz="3200" dirty="0"/>
              <a:t>…and the sample mean was 10</a:t>
            </a:r>
          </a:p>
        </p:txBody>
      </p:sp>
      <p:sp>
        <p:nvSpPr>
          <p:cNvPr id="42" name="Rectangle 41">
            <a:extLst>
              <a:ext uri="{FF2B5EF4-FFF2-40B4-BE49-F238E27FC236}">
                <a16:creationId xmlns:a16="http://schemas.microsoft.com/office/drawing/2014/main" id="{AB233ED2-F7E0-1D73-EEA5-43152EABA636}"/>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8" descr="Starfish Icons - Free SVG &amp; PNG Starfish Images - Noun Project">
            <a:extLst>
              <a:ext uri="{FF2B5EF4-FFF2-40B4-BE49-F238E27FC236}">
                <a16:creationId xmlns:a16="http://schemas.microsoft.com/office/drawing/2014/main" id="{45C79CCB-A80E-2739-BA69-5E5120124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FCC74C91-56FC-49E8-E775-22613CCFC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tarfish Icons - Free SVG &amp; PNG Starfish Images - Noun Project">
            <a:extLst>
              <a:ext uri="{FF2B5EF4-FFF2-40B4-BE49-F238E27FC236}">
                <a16:creationId xmlns:a16="http://schemas.microsoft.com/office/drawing/2014/main" id="{A4072BA6-EBA5-3D28-C6B8-A186C8E1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tarfish Icons - Free SVG &amp; PNG Starfish Images - Noun Project">
            <a:extLst>
              <a:ext uri="{FF2B5EF4-FFF2-40B4-BE49-F238E27FC236}">
                <a16:creationId xmlns:a16="http://schemas.microsoft.com/office/drawing/2014/main" id="{F7A14CEF-AB7A-2962-3514-D249CE72C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394C9E3E-5A69-0B7A-282B-3584D5B8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Starfish Icons - Free SVG &amp; PNG Starfish Images - Noun Project">
            <a:extLst>
              <a:ext uri="{FF2B5EF4-FFF2-40B4-BE49-F238E27FC236}">
                <a16:creationId xmlns:a16="http://schemas.microsoft.com/office/drawing/2014/main" id="{502453F2-8848-7195-1833-874EE3349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6E7FF9B6-3ED8-67B9-D5D7-D79AAF2D1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93862E4B-DD08-8B33-726C-028EF0F20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3F418BC2-F111-DCFC-9E75-20DA930C6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D3C7D617-2FF2-FF80-9058-1E410C957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399824C4-CF85-D840-7E86-3ADCC815F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80110BF1-63A3-41A8-F925-6C12523AD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6CA7FB05-B056-4390-AA3D-2974C963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1C5F66DD-ACDC-FC9C-2577-ED7BAC2B6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DFDFCC32-BFC5-B539-6911-4791BA15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5AB52220-0DB6-8398-4FF2-F9B60F00D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816AA3EC-4910-C2B6-1044-F0AD2C69E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349740E3-7C4B-9E44-EBEA-47F08D474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69904169-4052-0E7B-7E36-E8EFC86E0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6A0D778D-2DAA-DFE0-BA48-F0920AE7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F8839A3F-27B9-FBBD-6ACC-4403B8183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6BA9AD89-5CE8-9558-4F99-AB2A34CB1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76960FA9-45EE-5634-EBFA-A536060A5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F3964D3C-FF47-B4E2-D5C8-71C1A61C7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B3E775D4-3A98-A8A3-5770-5FC81763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61A5CAEE-2DA3-138C-DDAE-755A99534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18204F3B-D215-C1F8-2E72-5BE4A821D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7A77F41C-4D36-C078-58D7-17434237B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FF18F17A-533C-92E3-FEB4-856CEAF9F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EE2C6AFA-9143-5C9D-F414-66D0559EE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583CECFD-10DF-54E5-D9D5-DE769FA4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445DC046-10F9-C197-C7C9-BC2E899EF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624EFC3B-6C78-5747-5666-023228EA5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33AE2938-6BE4-3F92-E522-B3AF029F4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FD4FA6A7-2CFF-B4CC-5DD1-C5C846674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C2D3797C-E1B0-38BA-8B7B-18FCD17AD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39830ADB-8893-58E6-DB6C-D44894D86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96218BFB-EB2A-05AC-E8B7-0D5DD89B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2E80880C-4AB8-31B4-9369-DE7A89DF30B1}"/>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CBAE51D-451A-91A9-0F18-9D9F0AD7162E}"/>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EB2B4BE-BD7E-82A7-8555-BA1C0E4961E4}"/>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FCFB36E-6B2B-ADD9-67C5-75458A59F4B5}"/>
              </a:ext>
            </a:extLst>
          </p:cNvPr>
          <p:cNvSpPr txBox="1"/>
          <p:nvPr/>
        </p:nvSpPr>
        <p:spPr>
          <a:xfrm>
            <a:off x="779226" y="427323"/>
            <a:ext cx="981335" cy="769441"/>
          </a:xfrm>
          <a:prstGeom prst="rect">
            <a:avLst/>
          </a:prstGeom>
          <a:noFill/>
        </p:spPr>
        <p:txBody>
          <a:bodyPr wrap="square" rtlCol="0">
            <a:spAutoFit/>
          </a:bodyPr>
          <a:lstStyle/>
          <a:p>
            <a:r>
              <a:rPr lang="en-US" sz="4400" dirty="0">
                <a:solidFill>
                  <a:srgbClr val="FF0000"/>
                </a:solidFill>
                <a:highlight>
                  <a:srgbClr val="C0C0C0"/>
                </a:highlight>
              </a:rPr>
              <a:t>28</a:t>
            </a:r>
          </a:p>
        </p:txBody>
      </p:sp>
      <p:sp>
        <p:nvSpPr>
          <p:cNvPr id="89" name="TextBox 88">
            <a:extLst>
              <a:ext uri="{FF2B5EF4-FFF2-40B4-BE49-F238E27FC236}">
                <a16:creationId xmlns:a16="http://schemas.microsoft.com/office/drawing/2014/main" id="{FD035003-1085-7E05-0E42-1A63A6BAF1FD}"/>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0" name="TextBox 89">
            <a:extLst>
              <a:ext uri="{FF2B5EF4-FFF2-40B4-BE49-F238E27FC236}">
                <a16:creationId xmlns:a16="http://schemas.microsoft.com/office/drawing/2014/main" id="{552D5427-FB4E-DDF9-8CBD-7645B6B0A47C}"/>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1</a:t>
            </a:r>
          </a:p>
        </p:txBody>
      </p:sp>
      <p:sp>
        <p:nvSpPr>
          <p:cNvPr id="94" name="Rectangle 93">
            <a:extLst>
              <a:ext uri="{FF2B5EF4-FFF2-40B4-BE49-F238E27FC236}">
                <a16:creationId xmlns:a16="http://schemas.microsoft.com/office/drawing/2014/main" id="{98422D2F-EC8B-38C1-311F-593EB60345CD}"/>
              </a:ext>
            </a:extLst>
          </p:cNvPr>
          <p:cNvSpPr/>
          <p:nvPr/>
        </p:nvSpPr>
        <p:spPr>
          <a:xfrm>
            <a:off x="3535157" y="2418832"/>
            <a:ext cx="3313878" cy="146062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043D8A0-F5F4-6DF6-20F1-AE4091472EA5}"/>
              </a:ext>
            </a:extLst>
          </p:cNvPr>
          <p:cNvSpPr/>
          <p:nvPr/>
        </p:nvSpPr>
        <p:spPr>
          <a:xfrm>
            <a:off x="5400738" y="2688459"/>
            <a:ext cx="1059060" cy="910043"/>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1FAF9980-A73D-8BD5-F121-655FE0BA6A0A}"/>
              </a:ext>
            </a:extLst>
          </p:cNvPr>
          <p:cNvSpPr txBox="1"/>
          <p:nvPr/>
        </p:nvSpPr>
        <p:spPr>
          <a:xfrm>
            <a:off x="5287330" y="2582839"/>
            <a:ext cx="1285875" cy="1015663"/>
          </a:xfrm>
          <a:prstGeom prst="rect">
            <a:avLst/>
          </a:prstGeom>
          <a:noFill/>
        </p:spPr>
        <p:txBody>
          <a:bodyPr wrap="square" rtlCol="0">
            <a:spAutoFit/>
          </a:bodyPr>
          <a:lstStyle/>
          <a:p>
            <a:pPr algn="ctr"/>
            <a:r>
              <a:rPr lang="en-US" sz="6000" b="1" dirty="0"/>
              <a:t>10</a:t>
            </a:r>
          </a:p>
        </p:txBody>
      </p:sp>
      <p:pic>
        <p:nvPicPr>
          <p:cNvPr id="97" name="Picture 96" descr="A black letter x&#10;&#10;Description automatically generated">
            <a:extLst>
              <a:ext uri="{FF2B5EF4-FFF2-40B4-BE49-F238E27FC236}">
                <a16:creationId xmlns:a16="http://schemas.microsoft.com/office/drawing/2014/main" id="{D8F40664-8CAA-6A24-9595-12432C8C6A32}"/>
              </a:ext>
            </a:extLst>
          </p:cNvPr>
          <p:cNvPicPr>
            <a:picLocks noChangeAspect="1"/>
          </p:cNvPicPr>
          <p:nvPr/>
        </p:nvPicPr>
        <p:blipFill rotWithShape="1">
          <a:blip r:embed="rId3"/>
          <a:srcRect l="32276" r="40103"/>
          <a:stretch/>
        </p:blipFill>
        <p:spPr>
          <a:xfrm>
            <a:off x="3792150" y="2675261"/>
            <a:ext cx="861795" cy="915219"/>
          </a:xfrm>
          <a:prstGeom prst="rect">
            <a:avLst/>
          </a:prstGeom>
        </p:spPr>
      </p:pic>
      <p:sp>
        <p:nvSpPr>
          <p:cNvPr id="98" name="TextBox 97">
            <a:extLst>
              <a:ext uri="{FF2B5EF4-FFF2-40B4-BE49-F238E27FC236}">
                <a16:creationId xmlns:a16="http://schemas.microsoft.com/office/drawing/2014/main" id="{999DACCD-12CF-09C6-A261-CDE07847A6F9}"/>
              </a:ext>
            </a:extLst>
          </p:cNvPr>
          <p:cNvSpPr txBox="1"/>
          <p:nvPr/>
        </p:nvSpPr>
        <p:spPr>
          <a:xfrm>
            <a:off x="4748456" y="2675261"/>
            <a:ext cx="462169" cy="830997"/>
          </a:xfrm>
          <a:prstGeom prst="rect">
            <a:avLst/>
          </a:prstGeom>
          <a:noFill/>
        </p:spPr>
        <p:txBody>
          <a:bodyPr wrap="square" rtlCol="0">
            <a:spAutoFit/>
          </a:bodyPr>
          <a:lstStyle/>
          <a:p>
            <a:r>
              <a:rPr lang="en-US" sz="4800" dirty="0"/>
              <a:t>=</a:t>
            </a:r>
          </a:p>
        </p:txBody>
      </p:sp>
    </p:spTree>
    <p:extLst>
      <p:ext uri="{BB962C8B-B14F-4D97-AF65-F5344CB8AC3E}">
        <p14:creationId xmlns:p14="http://schemas.microsoft.com/office/powerpoint/2010/main" val="1412043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y rectangular sign with black text&#10;&#10;Description automatically generated">
            <a:extLst>
              <a:ext uri="{FF2B5EF4-FFF2-40B4-BE49-F238E27FC236}">
                <a16:creationId xmlns:a16="http://schemas.microsoft.com/office/drawing/2014/main" id="{C53AFBE3-88C0-A298-0E08-6406FD6D9835}"/>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3" name="Rectangle 2">
            <a:extLst>
              <a:ext uri="{FF2B5EF4-FFF2-40B4-BE49-F238E27FC236}">
                <a16:creationId xmlns:a16="http://schemas.microsoft.com/office/drawing/2014/main" id="{670C3E21-6ED9-D47E-4948-7AA32C4BF9E2}"/>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AB2F-571A-21C7-C360-64BD564265F8}"/>
              </a:ext>
            </a:extLst>
          </p:cNvPr>
          <p:cNvSpPr/>
          <p:nvPr/>
        </p:nvSpPr>
        <p:spPr>
          <a:xfrm>
            <a:off x="5231567" y="3102964"/>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C54BB8-4A80-E583-C3C5-CFF2992E0180}"/>
              </a:ext>
            </a:extLst>
          </p:cNvPr>
          <p:cNvSpPr/>
          <p:nvPr/>
        </p:nvSpPr>
        <p:spPr>
          <a:xfrm>
            <a:off x="7370162" y="2833139"/>
            <a:ext cx="1059060" cy="910043"/>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6518F-388E-218D-E9A3-9E141630400C}"/>
              </a:ext>
            </a:extLst>
          </p:cNvPr>
          <p:cNvSpPr txBox="1"/>
          <p:nvPr/>
        </p:nvSpPr>
        <p:spPr>
          <a:xfrm>
            <a:off x="7256754" y="2727519"/>
            <a:ext cx="1285875" cy="1015663"/>
          </a:xfrm>
          <a:prstGeom prst="rect">
            <a:avLst/>
          </a:prstGeom>
          <a:noFill/>
        </p:spPr>
        <p:txBody>
          <a:bodyPr wrap="square" rtlCol="0">
            <a:spAutoFit/>
          </a:bodyPr>
          <a:lstStyle/>
          <a:p>
            <a:pPr algn="ctr"/>
            <a:r>
              <a:rPr lang="en-US" sz="6000" b="1" dirty="0"/>
              <a:t>10</a:t>
            </a:r>
          </a:p>
        </p:txBody>
      </p:sp>
      <p:sp>
        <p:nvSpPr>
          <p:cNvPr id="7" name="TextBox 6">
            <a:extLst>
              <a:ext uri="{FF2B5EF4-FFF2-40B4-BE49-F238E27FC236}">
                <a16:creationId xmlns:a16="http://schemas.microsoft.com/office/drawing/2014/main" id="{E089B5D1-2570-03D3-BD12-68BD3E2E3AD8}"/>
              </a:ext>
            </a:extLst>
          </p:cNvPr>
          <p:cNvSpPr txBox="1"/>
          <p:nvPr/>
        </p:nvSpPr>
        <p:spPr>
          <a:xfrm>
            <a:off x="8649323" y="2957513"/>
            <a:ext cx="629587" cy="923330"/>
          </a:xfrm>
          <a:prstGeom prst="rect">
            <a:avLst/>
          </a:prstGeom>
          <a:noFill/>
        </p:spPr>
        <p:txBody>
          <a:bodyPr wrap="square" rtlCol="0">
            <a:spAutoFit/>
          </a:bodyPr>
          <a:lstStyle/>
          <a:p>
            <a:r>
              <a:rPr lang="en-US" sz="5400" dirty="0"/>
              <a:t>x</a:t>
            </a:r>
          </a:p>
        </p:txBody>
      </p:sp>
      <p:sp>
        <p:nvSpPr>
          <p:cNvPr id="8" name="Oval 7">
            <a:extLst>
              <a:ext uri="{FF2B5EF4-FFF2-40B4-BE49-F238E27FC236}">
                <a16:creationId xmlns:a16="http://schemas.microsoft.com/office/drawing/2014/main" id="{179C4EF0-5C4B-2C88-CE2E-6E1A0560AE85}"/>
              </a:ext>
            </a:extLst>
          </p:cNvPr>
          <p:cNvSpPr/>
          <p:nvPr/>
        </p:nvSpPr>
        <p:spPr>
          <a:xfrm>
            <a:off x="9580630" y="2818325"/>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49DCC-86F5-80E1-F672-2E2492078159}"/>
              </a:ext>
            </a:extLst>
          </p:cNvPr>
          <p:cNvSpPr txBox="1"/>
          <p:nvPr/>
        </p:nvSpPr>
        <p:spPr>
          <a:xfrm>
            <a:off x="9077777" y="3024413"/>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0" name="Rectangle 9">
            <a:extLst>
              <a:ext uri="{FF2B5EF4-FFF2-40B4-BE49-F238E27FC236}">
                <a16:creationId xmlns:a16="http://schemas.microsoft.com/office/drawing/2014/main" id="{B6AEC4D2-428A-85A2-6710-F7C89903A82F}"/>
              </a:ext>
            </a:extLst>
          </p:cNvPr>
          <p:cNvSpPr/>
          <p:nvPr/>
        </p:nvSpPr>
        <p:spPr>
          <a:xfrm>
            <a:off x="5320051" y="3929336"/>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56B5D8-6C8F-B800-F94E-09CD9C36C39F}"/>
              </a:ext>
            </a:extLst>
          </p:cNvPr>
          <p:cNvSpPr/>
          <p:nvPr/>
        </p:nvSpPr>
        <p:spPr>
          <a:xfrm>
            <a:off x="8412072" y="3947743"/>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E433E-F43D-F2CC-2F8B-F2F62A181F17}"/>
              </a:ext>
            </a:extLst>
          </p:cNvPr>
          <p:cNvSpPr txBox="1"/>
          <p:nvPr/>
        </p:nvSpPr>
        <p:spPr>
          <a:xfrm>
            <a:off x="8298664" y="4110376"/>
            <a:ext cx="1285875" cy="584775"/>
          </a:xfrm>
          <a:prstGeom prst="rect">
            <a:avLst/>
          </a:prstGeom>
          <a:noFill/>
        </p:spPr>
        <p:txBody>
          <a:bodyPr wrap="square" rtlCol="0">
            <a:spAutoFit/>
          </a:bodyPr>
          <a:lstStyle/>
          <a:p>
            <a:pPr algn="ctr"/>
            <a:r>
              <a:rPr lang="en-US" sz="3200" b="1" dirty="0"/>
              <a:t>1m</a:t>
            </a:r>
            <a:r>
              <a:rPr lang="en-US" sz="3200" b="1" baseline="30000" dirty="0"/>
              <a:t>2</a:t>
            </a:r>
          </a:p>
        </p:txBody>
      </p:sp>
      <p:sp>
        <p:nvSpPr>
          <p:cNvPr id="11" name="Oval 10">
            <a:extLst>
              <a:ext uri="{FF2B5EF4-FFF2-40B4-BE49-F238E27FC236}">
                <a16:creationId xmlns:a16="http://schemas.microsoft.com/office/drawing/2014/main" id="{A016C986-7533-DB91-2A00-2928C3408C1F}"/>
              </a:ext>
            </a:extLst>
          </p:cNvPr>
          <p:cNvSpPr/>
          <p:nvPr/>
        </p:nvSpPr>
        <p:spPr>
          <a:xfrm>
            <a:off x="1725516" y="5128448"/>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DACB82-4361-F2E4-06D9-0C97CA543E77}"/>
              </a:ext>
            </a:extLst>
          </p:cNvPr>
          <p:cNvSpPr txBox="1"/>
          <p:nvPr/>
        </p:nvSpPr>
        <p:spPr>
          <a:xfrm>
            <a:off x="1869994" y="5161650"/>
            <a:ext cx="1285875" cy="1323439"/>
          </a:xfrm>
          <a:prstGeom prst="rect">
            <a:avLst/>
          </a:prstGeom>
          <a:noFill/>
        </p:spPr>
        <p:txBody>
          <a:bodyPr wrap="square" rtlCol="0">
            <a:spAutoFit/>
          </a:bodyPr>
          <a:lstStyle/>
          <a:p>
            <a:pPr algn="ctr"/>
            <a:r>
              <a:rPr lang="en-US" sz="8000" b="1" dirty="0"/>
              <a:t>63</a:t>
            </a:r>
          </a:p>
        </p:txBody>
      </p:sp>
    </p:spTree>
    <p:extLst>
      <p:ext uri="{BB962C8B-B14F-4D97-AF65-F5344CB8AC3E}">
        <p14:creationId xmlns:p14="http://schemas.microsoft.com/office/powerpoint/2010/main" val="334594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circle with a number on it&#10;&#10;Description automatically generated">
            <a:extLst>
              <a:ext uri="{FF2B5EF4-FFF2-40B4-BE49-F238E27FC236}">
                <a16:creationId xmlns:a16="http://schemas.microsoft.com/office/drawing/2014/main" id="{4748D508-55DD-064B-7B9C-5AF7DF1176EE}"/>
              </a:ext>
            </a:extLst>
          </p:cNvPr>
          <p:cNvPicPr>
            <a:picLocks noChangeAspect="1"/>
          </p:cNvPicPr>
          <p:nvPr/>
        </p:nvPicPr>
        <p:blipFill>
          <a:blip r:embed="rId3"/>
          <a:stretch>
            <a:fillRect/>
          </a:stretch>
        </p:blipFill>
        <p:spPr>
          <a:xfrm>
            <a:off x="10135030" y="1701584"/>
            <a:ext cx="1757718" cy="1389823"/>
          </a:xfrm>
          <a:prstGeom prst="rect">
            <a:avLst/>
          </a:prstGeom>
        </p:spPr>
      </p:pic>
      <p:sp>
        <p:nvSpPr>
          <p:cNvPr id="51" name="TextBox 50">
            <a:extLst>
              <a:ext uri="{FF2B5EF4-FFF2-40B4-BE49-F238E27FC236}">
                <a16:creationId xmlns:a16="http://schemas.microsoft.com/office/drawing/2014/main" id="{4ADA91C3-5000-6B23-79C5-B819B05D210B}"/>
              </a:ext>
            </a:extLst>
          </p:cNvPr>
          <p:cNvSpPr txBox="1"/>
          <p:nvPr/>
        </p:nvSpPr>
        <p:spPr>
          <a:xfrm>
            <a:off x="9559305" y="3214355"/>
            <a:ext cx="2648737" cy="2000548"/>
          </a:xfrm>
          <a:prstGeom prst="rect">
            <a:avLst/>
          </a:prstGeom>
          <a:noFill/>
        </p:spPr>
        <p:txBody>
          <a:bodyPr wrap="square">
            <a:spAutoFit/>
          </a:bodyPr>
          <a:lstStyle/>
          <a:p>
            <a:pPr algn="ctr"/>
            <a:r>
              <a:rPr lang="en-US" sz="3200" dirty="0"/>
              <a:t>is a gross </a:t>
            </a:r>
            <a:r>
              <a:rPr lang="en-US" sz="3200" u="sng" dirty="0"/>
              <a:t>overestimate</a:t>
            </a:r>
          </a:p>
          <a:p>
            <a:pPr algn="ctr"/>
            <a:endParaRPr lang="en-US" sz="3200" u="sng" dirty="0"/>
          </a:p>
          <a:p>
            <a:pPr algn="ctr"/>
            <a:r>
              <a:rPr lang="en-US" sz="2400" dirty="0"/>
              <a:t>(we know it’s 38)</a:t>
            </a:r>
            <a:endParaRPr lang="en-US" sz="2800" dirty="0"/>
          </a:p>
        </p:txBody>
      </p:sp>
    </p:spTree>
    <p:extLst>
      <p:ext uri="{BB962C8B-B14F-4D97-AF65-F5344CB8AC3E}">
        <p14:creationId xmlns:p14="http://schemas.microsoft.com/office/powerpoint/2010/main" val="1370371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D83DCB8A-8EA0-1DAD-CF7A-7C0DA933A091}"/>
              </a:ext>
            </a:extLst>
          </p:cNvPr>
          <p:cNvSpPr txBox="1"/>
          <p:nvPr/>
        </p:nvSpPr>
        <p:spPr>
          <a:xfrm>
            <a:off x="9574248" y="904880"/>
            <a:ext cx="2443743" cy="5016758"/>
          </a:xfrm>
          <a:prstGeom prst="rect">
            <a:avLst/>
          </a:prstGeom>
          <a:noFill/>
        </p:spPr>
        <p:txBody>
          <a:bodyPr wrap="square">
            <a:spAutoFit/>
          </a:bodyPr>
          <a:lstStyle/>
          <a:p>
            <a:pPr algn="ctr"/>
            <a:r>
              <a:rPr lang="en-US" sz="3200" dirty="0"/>
              <a:t>Consider this…..</a:t>
            </a:r>
          </a:p>
          <a:p>
            <a:pPr algn="ctr"/>
            <a:endParaRPr lang="en-US" sz="3200" dirty="0"/>
          </a:p>
          <a:p>
            <a:pPr algn="ctr"/>
            <a:r>
              <a:rPr lang="en-US" sz="3200" dirty="0"/>
              <a:t>what if we placed down</a:t>
            </a:r>
          </a:p>
          <a:p>
            <a:pPr algn="ctr"/>
            <a:r>
              <a:rPr lang="en-US" sz="3200" dirty="0"/>
              <a:t>3 quadrats again, but this time in different spots</a:t>
            </a:r>
          </a:p>
        </p:txBody>
      </p:sp>
      <p:sp>
        <p:nvSpPr>
          <p:cNvPr id="42" name="Rectangle 41">
            <a:extLst>
              <a:ext uri="{FF2B5EF4-FFF2-40B4-BE49-F238E27FC236}">
                <a16:creationId xmlns:a16="http://schemas.microsoft.com/office/drawing/2014/main" id="{734B01E4-DA01-C69E-7801-2A31CDA62F9C}"/>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8" descr="Starfish Icons - Free SVG &amp; PNG Starfish Images - Noun Project">
            <a:extLst>
              <a:ext uri="{FF2B5EF4-FFF2-40B4-BE49-F238E27FC236}">
                <a16:creationId xmlns:a16="http://schemas.microsoft.com/office/drawing/2014/main" id="{E881995B-96F7-3BA8-DB03-DB056F3B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CF0EC54D-E788-B8BE-9A74-2FFF057C9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tarfish Icons - Free SVG &amp; PNG Starfish Images - Noun Project">
            <a:extLst>
              <a:ext uri="{FF2B5EF4-FFF2-40B4-BE49-F238E27FC236}">
                <a16:creationId xmlns:a16="http://schemas.microsoft.com/office/drawing/2014/main" id="{52C921C9-423A-072F-331D-85E40B798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tarfish Icons - Free SVG &amp; PNG Starfish Images - Noun Project">
            <a:extLst>
              <a:ext uri="{FF2B5EF4-FFF2-40B4-BE49-F238E27FC236}">
                <a16:creationId xmlns:a16="http://schemas.microsoft.com/office/drawing/2014/main" id="{154C7A09-E8D4-F47B-FF9E-F5C560A03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588D4D33-F75B-B06E-5DFB-39E50A5E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Starfish Icons - Free SVG &amp; PNG Starfish Images - Noun Project">
            <a:extLst>
              <a:ext uri="{FF2B5EF4-FFF2-40B4-BE49-F238E27FC236}">
                <a16:creationId xmlns:a16="http://schemas.microsoft.com/office/drawing/2014/main" id="{9D141C48-1A4B-4478-F3D1-2495493FF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52E0E71C-89A0-C36C-D941-FCF46BAE2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7C755C63-D8DD-3750-C387-E7EF56A7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157CBCC6-3BD9-1D25-583D-CFFCE24DD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52A42D77-1D76-DFF1-F73E-B15222ABD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AD23F66F-E4F7-E07A-2E92-A19E2CA30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DF24A687-5064-02E4-59CD-4225283A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3466F976-C315-B7C7-9495-4FD1267D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584ABE41-B1DC-A3B7-1BA9-5B55B11EB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416BCEB-F3C8-4318-B94C-895ABA5A0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348BD247-48C8-EB6A-83F4-2426043C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751E1668-C36B-FC0E-96FD-AC04C0035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376686E0-87D8-DA20-6A95-4408F2900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4BC5E332-3D59-332D-5D8E-E02504C6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F43BD174-58D6-AAE2-78D8-9E05AFEB1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159E7A11-6B94-FB7B-7F7E-AC00294A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C8939D74-0F12-CD89-EA7C-0D8090270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70569D58-DAB7-DE1C-4C28-FE1CEE2E9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B3C3BD19-1EA1-978F-E3A1-7FE5950EF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9DC6B356-DF41-E8CF-8EDF-BD7AB7DC2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45F0B271-7283-B927-F767-5AA911651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6856D018-C5E1-D0EC-CB7A-CD82FF26D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11B1F523-B2DF-25C3-7808-671949170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C4FEC608-B006-DCA3-18A5-EC4132500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1581317A-2063-C7CA-756B-CA2F9FA20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72428709-7F83-D338-BCEA-02E7BF337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6B3FEB98-852B-34D4-CFA0-99CF770C7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565C8A65-0C43-9B66-ED47-61CAD6BBF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533E4462-FF3A-0A30-5DA3-023FD968C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5DFF4719-1ABE-63EC-BAD3-7183C9BA5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3F75CBF7-3407-CA2D-D519-5A02AE504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9C9E3126-21F8-B94A-D70F-7BBFA8962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48F7C92B-2CAF-58DF-8E8A-60F7EC5DD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Starfish Icons - Free SVG &amp; PNG Starfish Images - Noun Project">
            <a:extLst>
              <a:ext uri="{FF2B5EF4-FFF2-40B4-BE49-F238E27FC236}">
                <a16:creationId xmlns:a16="http://schemas.microsoft.com/office/drawing/2014/main" id="{6272352E-D518-BB01-904A-33108C7E2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E64F672A-21BE-08BF-D8CB-826F78F83619}"/>
              </a:ext>
            </a:extLst>
          </p:cNvPr>
          <p:cNvSpPr/>
          <p:nvPr/>
        </p:nvSpPr>
        <p:spPr>
          <a:xfrm>
            <a:off x="4737217" y="336029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F61E716-7A01-93AB-1AB4-175790C16E25}"/>
              </a:ext>
            </a:extLst>
          </p:cNvPr>
          <p:cNvSpPr/>
          <p:nvPr/>
        </p:nvSpPr>
        <p:spPr>
          <a:xfrm>
            <a:off x="5851827" y="223811"/>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A4B4F1C-5248-121F-A38A-4ED582A767AE}"/>
              </a:ext>
            </a:extLst>
          </p:cNvPr>
          <p:cNvSpPr/>
          <p:nvPr/>
        </p:nvSpPr>
        <p:spPr>
          <a:xfrm>
            <a:off x="845367" y="3069629"/>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B89874A3-BBF8-223C-3187-716C9963D1E9}"/>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0" name="TextBox 89">
            <a:extLst>
              <a:ext uri="{FF2B5EF4-FFF2-40B4-BE49-F238E27FC236}">
                <a16:creationId xmlns:a16="http://schemas.microsoft.com/office/drawing/2014/main" id="{652E544C-0DF2-9600-154D-1F16B002BAF6}"/>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0</a:t>
            </a:r>
          </a:p>
        </p:txBody>
      </p:sp>
      <p:sp>
        <p:nvSpPr>
          <p:cNvPr id="91" name="TextBox 90">
            <a:extLst>
              <a:ext uri="{FF2B5EF4-FFF2-40B4-BE49-F238E27FC236}">
                <a16:creationId xmlns:a16="http://schemas.microsoft.com/office/drawing/2014/main" id="{AD5A48B1-2388-F64A-8B8A-B141D49222BB}"/>
              </a:ext>
            </a:extLst>
          </p:cNvPr>
          <p:cNvSpPr txBox="1"/>
          <p:nvPr/>
        </p:nvSpPr>
        <p:spPr>
          <a:xfrm>
            <a:off x="3650196" y="5218631"/>
            <a:ext cx="981335" cy="769441"/>
          </a:xfrm>
          <a:prstGeom prst="rect">
            <a:avLst/>
          </a:prstGeom>
          <a:noFill/>
        </p:spPr>
        <p:txBody>
          <a:bodyPr wrap="square" rtlCol="0">
            <a:spAutoFit/>
          </a:bodyPr>
          <a:lstStyle/>
          <a:p>
            <a:r>
              <a:rPr lang="en-US" sz="4400" dirty="0">
                <a:solidFill>
                  <a:srgbClr val="FF0000"/>
                </a:solidFill>
              </a:rPr>
              <a:t>9</a:t>
            </a:r>
          </a:p>
        </p:txBody>
      </p:sp>
    </p:spTree>
    <p:extLst>
      <p:ext uri="{BB962C8B-B14F-4D97-AF65-F5344CB8AC3E}">
        <p14:creationId xmlns:p14="http://schemas.microsoft.com/office/powerpoint/2010/main" val="3248618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D83DCB8A-8EA0-1DAD-CF7A-7C0DA933A091}"/>
              </a:ext>
            </a:extLst>
          </p:cNvPr>
          <p:cNvSpPr txBox="1"/>
          <p:nvPr/>
        </p:nvSpPr>
        <p:spPr>
          <a:xfrm>
            <a:off x="9739714" y="2208101"/>
            <a:ext cx="2312104" cy="2062103"/>
          </a:xfrm>
          <a:prstGeom prst="rect">
            <a:avLst/>
          </a:prstGeom>
          <a:noFill/>
        </p:spPr>
        <p:txBody>
          <a:bodyPr wrap="square">
            <a:spAutoFit/>
          </a:bodyPr>
          <a:lstStyle/>
          <a:p>
            <a:pPr algn="ctr"/>
            <a:r>
              <a:rPr lang="en-US" sz="3200" dirty="0"/>
              <a:t>…and the sample mean was </a:t>
            </a:r>
          </a:p>
          <a:p>
            <a:pPr algn="ctr"/>
            <a:r>
              <a:rPr lang="en-US" sz="3200" dirty="0"/>
              <a:t>3</a:t>
            </a:r>
          </a:p>
        </p:txBody>
      </p:sp>
      <p:sp>
        <p:nvSpPr>
          <p:cNvPr id="42" name="Rectangle 41">
            <a:extLst>
              <a:ext uri="{FF2B5EF4-FFF2-40B4-BE49-F238E27FC236}">
                <a16:creationId xmlns:a16="http://schemas.microsoft.com/office/drawing/2014/main" id="{AB233ED2-F7E0-1D73-EEA5-43152EABA636}"/>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8" descr="Starfish Icons - Free SVG &amp; PNG Starfish Images - Noun Project">
            <a:extLst>
              <a:ext uri="{FF2B5EF4-FFF2-40B4-BE49-F238E27FC236}">
                <a16:creationId xmlns:a16="http://schemas.microsoft.com/office/drawing/2014/main" id="{45C79CCB-A80E-2739-BA69-5E5120124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Starfish Icons - Free SVG &amp; PNG Starfish Images - Noun Project">
            <a:extLst>
              <a:ext uri="{FF2B5EF4-FFF2-40B4-BE49-F238E27FC236}">
                <a16:creationId xmlns:a16="http://schemas.microsoft.com/office/drawing/2014/main" id="{FCC74C91-56FC-49E8-E775-22613CCFC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tarfish Icons - Free SVG &amp; PNG Starfish Images - Noun Project">
            <a:extLst>
              <a:ext uri="{FF2B5EF4-FFF2-40B4-BE49-F238E27FC236}">
                <a16:creationId xmlns:a16="http://schemas.microsoft.com/office/drawing/2014/main" id="{A4072BA6-EBA5-3D28-C6B8-A186C8E10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tarfish Icons - Free SVG &amp; PNG Starfish Images - Noun Project">
            <a:extLst>
              <a:ext uri="{FF2B5EF4-FFF2-40B4-BE49-F238E27FC236}">
                <a16:creationId xmlns:a16="http://schemas.microsoft.com/office/drawing/2014/main" id="{F7A14CEF-AB7A-2962-3514-D249CE72C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Starfish Icons - Free SVG &amp; PNG Starfish Images - Noun Project">
            <a:extLst>
              <a:ext uri="{FF2B5EF4-FFF2-40B4-BE49-F238E27FC236}">
                <a16:creationId xmlns:a16="http://schemas.microsoft.com/office/drawing/2014/main" id="{394C9E3E-5A69-0B7A-282B-3584D5B85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Starfish Icons - Free SVG &amp; PNG Starfish Images - Noun Project">
            <a:extLst>
              <a:ext uri="{FF2B5EF4-FFF2-40B4-BE49-F238E27FC236}">
                <a16:creationId xmlns:a16="http://schemas.microsoft.com/office/drawing/2014/main" id="{502453F2-8848-7195-1833-874EE3349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Starfish Icons - Free SVG &amp; PNG Starfish Images - Noun Project">
            <a:extLst>
              <a:ext uri="{FF2B5EF4-FFF2-40B4-BE49-F238E27FC236}">
                <a16:creationId xmlns:a16="http://schemas.microsoft.com/office/drawing/2014/main" id="{6E7FF9B6-3ED8-67B9-D5D7-D79AAF2D1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Starfish Icons - Free SVG &amp; PNG Starfish Images - Noun Project">
            <a:extLst>
              <a:ext uri="{FF2B5EF4-FFF2-40B4-BE49-F238E27FC236}">
                <a16:creationId xmlns:a16="http://schemas.microsoft.com/office/drawing/2014/main" id="{93862E4B-DD08-8B33-726C-028EF0F20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Starfish Icons - Free SVG &amp; PNG Starfish Images - Noun Project">
            <a:extLst>
              <a:ext uri="{FF2B5EF4-FFF2-40B4-BE49-F238E27FC236}">
                <a16:creationId xmlns:a16="http://schemas.microsoft.com/office/drawing/2014/main" id="{3F418BC2-F111-DCFC-9E75-20DA930C6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D3C7D617-2FF2-FF80-9058-1E410C957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399824C4-CF85-D840-7E86-3ADCC815F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80110BF1-63A3-41A8-F925-6C12523AD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6CA7FB05-B056-4390-AA3D-2974C963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1C5F66DD-ACDC-FC9C-2577-ED7BAC2B6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DFDFCC32-BFC5-B539-6911-4791BA15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5AB52220-0DB6-8398-4FF2-F9B60F00D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816AA3EC-4910-C2B6-1044-F0AD2C69E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Starfish Icons - Free SVG &amp; PNG Starfish Images - Noun Project">
            <a:extLst>
              <a:ext uri="{FF2B5EF4-FFF2-40B4-BE49-F238E27FC236}">
                <a16:creationId xmlns:a16="http://schemas.microsoft.com/office/drawing/2014/main" id="{349740E3-7C4B-9E44-EBEA-47F08D474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Starfish Icons - Free SVG &amp; PNG Starfish Images - Noun Project">
            <a:extLst>
              <a:ext uri="{FF2B5EF4-FFF2-40B4-BE49-F238E27FC236}">
                <a16:creationId xmlns:a16="http://schemas.microsoft.com/office/drawing/2014/main" id="{69904169-4052-0E7B-7E36-E8EFC86E0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Starfish Icons - Free SVG &amp; PNG Starfish Images - Noun Project">
            <a:extLst>
              <a:ext uri="{FF2B5EF4-FFF2-40B4-BE49-F238E27FC236}">
                <a16:creationId xmlns:a16="http://schemas.microsoft.com/office/drawing/2014/main" id="{6A0D778D-2DAA-DFE0-BA48-F0920AE7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Starfish Icons - Free SVG &amp; PNG Starfish Images - Noun Project">
            <a:extLst>
              <a:ext uri="{FF2B5EF4-FFF2-40B4-BE49-F238E27FC236}">
                <a16:creationId xmlns:a16="http://schemas.microsoft.com/office/drawing/2014/main" id="{F8839A3F-27B9-FBBD-6ACC-4403B8183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Starfish Icons - Free SVG &amp; PNG Starfish Images - Noun Project">
            <a:extLst>
              <a:ext uri="{FF2B5EF4-FFF2-40B4-BE49-F238E27FC236}">
                <a16:creationId xmlns:a16="http://schemas.microsoft.com/office/drawing/2014/main" id="{6BA9AD89-5CE8-9558-4F99-AB2A34CB1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tarfish Icons - Free SVG &amp; PNG Starfish Images - Noun Project">
            <a:extLst>
              <a:ext uri="{FF2B5EF4-FFF2-40B4-BE49-F238E27FC236}">
                <a16:creationId xmlns:a16="http://schemas.microsoft.com/office/drawing/2014/main" id="{76960FA9-45EE-5634-EBFA-A536060A5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Starfish Icons - Free SVG &amp; PNG Starfish Images - Noun Project">
            <a:extLst>
              <a:ext uri="{FF2B5EF4-FFF2-40B4-BE49-F238E27FC236}">
                <a16:creationId xmlns:a16="http://schemas.microsoft.com/office/drawing/2014/main" id="{F3964D3C-FF47-B4E2-D5C8-71C1A61C7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Starfish Icons - Free SVG &amp; PNG Starfish Images - Noun Project">
            <a:extLst>
              <a:ext uri="{FF2B5EF4-FFF2-40B4-BE49-F238E27FC236}">
                <a16:creationId xmlns:a16="http://schemas.microsoft.com/office/drawing/2014/main" id="{B3E775D4-3A98-A8A3-5770-5FC81763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Starfish Icons - Free SVG &amp; PNG Starfish Images - Noun Project">
            <a:extLst>
              <a:ext uri="{FF2B5EF4-FFF2-40B4-BE49-F238E27FC236}">
                <a16:creationId xmlns:a16="http://schemas.microsoft.com/office/drawing/2014/main" id="{61A5CAEE-2DA3-138C-DDAE-755A99534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arfish Icons - Free SVG &amp; PNG Starfish Images - Noun Project">
            <a:extLst>
              <a:ext uri="{FF2B5EF4-FFF2-40B4-BE49-F238E27FC236}">
                <a16:creationId xmlns:a16="http://schemas.microsoft.com/office/drawing/2014/main" id="{18204F3B-D215-C1F8-2E72-5BE4A821D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Starfish Icons - Free SVG &amp; PNG Starfish Images - Noun Project">
            <a:extLst>
              <a:ext uri="{FF2B5EF4-FFF2-40B4-BE49-F238E27FC236}">
                <a16:creationId xmlns:a16="http://schemas.microsoft.com/office/drawing/2014/main" id="{7A77F41C-4D36-C078-58D7-17434237B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Starfish Icons - Free SVG &amp; PNG Starfish Images - Noun Project">
            <a:extLst>
              <a:ext uri="{FF2B5EF4-FFF2-40B4-BE49-F238E27FC236}">
                <a16:creationId xmlns:a16="http://schemas.microsoft.com/office/drawing/2014/main" id="{FF18F17A-533C-92E3-FEB4-856CEAF9F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Starfish Icons - Free SVG &amp; PNG Starfish Images - Noun Project">
            <a:extLst>
              <a:ext uri="{FF2B5EF4-FFF2-40B4-BE49-F238E27FC236}">
                <a16:creationId xmlns:a16="http://schemas.microsoft.com/office/drawing/2014/main" id="{EE2C6AFA-9143-5C9D-F414-66D0559EE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Starfish Icons - Free SVG &amp; PNG Starfish Images - Noun Project">
            <a:extLst>
              <a:ext uri="{FF2B5EF4-FFF2-40B4-BE49-F238E27FC236}">
                <a16:creationId xmlns:a16="http://schemas.microsoft.com/office/drawing/2014/main" id="{583CECFD-10DF-54E5-D9D5-DE769FA4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Starfish Icons - Free SVG &amp; PNG Starfish Images - Noun Project">
            <a:extLst>
              <a:ext uri="{FF2B5EF4-FFF2-40B4-BE49-F238E27FC236}">
                <a16:creationId xmlns:a16="http://schemas.microsoft.com/office/drawing/2014/main" id="{445DC046-10F9-C197-C7C9-BC2E899EF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Starfish Icons - Free SVG &amp; PNG Starfish Images - Noun Project">
            <a:extLst>
              <a:ext uri="{FF2B5EF4-FFF2-40B4-BE49-F238E27FC236}">
                <a16:creationId xmlns:a16="http://schemas.microsoft.com/office/drawing/2014/main" id="{624EFC3B-6C78-5747-5666-023228EA5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Starfish Icons - Free SVG &amp; PNG Starfish Images - Noun Project">
            <a:extLst>
              <a:ext uri="{FF2B5EF4-FFF2-40B4-BE49-F238E27FC236}">
                <a16:creationId xmlns:a16="http://schemas.microsoft.com/office/drawing/2014/main" id="{33AE2938-6BE4-3F92-E522-B3AF029F4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Starfish Icons - Free SVG &amp; PNG Starfish Images - Noun Project">
            <a:extLst>
              <a:ext uri="{FF2B5EF4-FFF2-40B4-BE49-F238E27FC236}">
                <a16:creationId xmlns:a16="http://schemas.microsoft.com/office/drawing/2014/main" id="{FD4FA6A7-2CFF-B4CC-5DD1-C5C846674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Starfish Icons - Free SVG &amp; PNG Starfish Images - Noun Project">
            <a:extLst>
              <a:ext uri="{FF2B5EF4-FFF2-40B4-BE49-F238E27FC236}">
                <a16:creationId xmlns:a16="http://schemas.microsoft.com/office/drawing/2014/main" id="{C2D3797C-E1B0-38BA-8B7B-18FCD17AD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Starfish Icons - Free SVG &amp; PNG Starfish Images - Noun Project">
            <a:extLst>
              <a:ext uri="{FF2B5EF4-FFF2-40B4-BE49-F238E27FC236}">
                <a16:creationId xmlns:a16="http://schemas.microsoft.com/office/drawing/2014/main" id="{39830ADB-8893-58E6-DB6C-D44894D86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 descr="Starfish Icons - Free SVG &amp; PNG Starfish Images - Noun Project">
            <a:extLst>
              <a:ext uri="{FF2B5EF4-FFF2-40B4-BE49-F238E27FC236}">
                <a16:creationId xmlns:a16="http://schemas.microsoft.com/office/drawing/2014/main" id="{96218BFB-EB2A-05AC-E8B7-0D5DD89B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2E80880C-4AB8-31B4-9369-DE7A89DF30B1}"/>
              </a:ext>
            </a:extLst>
          </p:cNvPr>
          <p:cNvSpPr/>
          <p:nvPr/>
        </p:nvSpPr>
        <p:spPr>
          <a:xfrm>
            <a:off x="584243" y="338923"/>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CBAE51D-451A-91A9-0F18-9D9F0AD7162E}"/>
              </a:ext>
            </a:extLst>
          </p:cNvPr>
          <p:cNvSpPr/>
          <p:nvPr/>
        </p:nvSpPr>
        <p:spPr>
          <a:xfrm>
            <a:off x="5733049" y="287716"/>
            <a:ext cx="3581454" cy="304980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EB2B4BE-BD7E-82A7-8555-BA1C0E4961E4}"/>
              </a:ext>
            </a:extLst>
          </p:cNvPr>
          <p:cNvSpPr/>
          <p:nvPr/>
        </p:nvSpPr>
        <p:spPr>
          <a:xfrm>
            <a:off x="3408262" y="3409403"/>
            <a:ext cx="3581454" cy="3049802"/>
          </a:xfrm>
          <a:prstGeom prst="rect">
            <a:avLst/>
          </a:prstGeom>
          <a:noFill/>
          <a:ln w="762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FCFB36E-6B2B-ADD9-67C5-75458A59F4B5}"/>
              </a:ext>
            </a:extLst>
          </p:cNvPr>
          <p:cNvSpPr txBox="1"/>
          <p:nvPr/>
        </p:nvSpPr>
        <p:spPr>
          <a:xfrm>
            <a:off x="779226" y="427323"/>
            <a:ext cx="981335" cy="769441"/>
          </a:xfrm>
          <a:prstGeom prst="rect">
            <a:avLst/>
          </a:prstGeom>
          <a:noFill/>
        </p:spPr>
        <p:txBody>
          <a:bodyPr wrap="square" rtlCol="0">
            <a:spAutoFit/>
          </a:bodyPr>
          <a:lstStyle/>
          <a:p>
            <a:r>
              <a:rPr lang="en-US" sz="4400" dirty="0">
                <a:solidFill>
                  <a:srgbClr val="FF0000"/>
                </a:solidFill>
                <a:highlight>
                  <a:srgbClr val="C0C0C0"/>
                </a:highlight>
              </a:rPr>
              <a:t>28</a:t>
            </a:r>
          </a:p>
        </p:txBody>
      </p:sp>
      <p:sp>
        <p:nvSpPr>
          <p:cNvPr id="89" name="TextBox 88">
            <a:extLst>
              <a:ext uri="{FF2B5EF4-FFF2-40B4-BE49-F238E27FC236}">
                <a16:creationId xmlns:a16="http://schemas.microsoft.com/office/drawing/2014/main" id="{FD035003-1085-7E05-0E42-1A63A6BAF1FD}"/>
              </a:ext>
            </a:extLst>
          </p:cNvPr>
          <p:cNvSpPr txBox="1"/>
          <p:nvPr/>
        </p:nvSpPr>
        <p:spPr>
          <a:xfrm>
            <a:off x="6975044" y="964585"/>
            <a:ext cx="981335" cy="769441"/>
          </a:xfrm>
          <a:prstGeom prst="rect">
            <a:avLst/>
          </a:prstGeom>
          <a:noFill/>
        </p:spPr>
        <p:txBody>
          <a:bodyPr wrap="square" rtlCol="0">
            <a:spAutoFit/>
          </a:bodyPr>
          <a:lstStyle/>
          <a:p>
            <a:r>
              <a:rPr lang="en-US" sz="4400" dirty="0">
                <a:solidFill>
                  <a:srgbClr val="FF0000"/>
                </a:solidFill>
              </a:rPr>
              <a:t>0</a:t>
            </a:r>
          </a:p>
        </p:txBody>
      </p:sp>
      <p:sp>
        <p:nvSpPr>
          <p:cNvPr id="90" name="TextBox 89">
            <a:extLst>
              <a:ext uri="{FF2B5EF4-FFF2-40B4-BE49-F238E27FC236}">
                <a16:creationId xmlns:a16="http://schemas.microsoft.com/office/drawing/2014/main" id="{552D5427-FB4E-DDF9-8CBD-7645B6B0A47C}"/>
              </a:ext>
            </a:extLst>
          </p:cNvPr>
          <p:cNvSpPr txBox="1"/>
          <p:nvPr/>
        </p:nvSpPr>
        <p:spPr>
          <a:xfrm>
            <a:off x="6096000" y="4208760"/>
            <a:ext cx="981335" cy="769441"/>
          </a:xfrm>
          <a:prstGeom prst="rect">
            <a:avLst/>
          </a:prstGeom>
          <a:noFill/>
        </p:spPr>
        <p:txBody>
          <a:bodyPr wrap="square" rtlCol="0">
            <a:spAutoFit/>
          </a:bodyPr>
          <a:lstStyle/>
          <a:p>
            <a:r>
              <a:rPr lang="en-US" sz="4400" dirty="0">
                <a:solidFill>
                  <a:srgbClr val="FF0000"/>
                </a:solidFill>
              </a:rPr>
              <a:t>1</a:t>
            </a:r>
          </a:p>
        </p:txBody>
      </p:sp>
      <p:sp>
        <p:nvSpPr>
          <p:cNvPr id="94" name="Rectangle 93">
            <a:extLst>
              <a:ext uri="{FF2B5EF4-FFF2-40B4-BE49-F238E27FC236}">
                <a16:creationId xmlns:a16="http://schemas.microsoft.com/office/drawing/2014/main" id="{98422D2F-EC8B-38C1-311F-593EB60345CD}"/>
              </a:ext>
            </a:extLst>
          </p:cNvPr>
          <p:cNvSpPr/>
          <p:nvPr/>
        </p:nvSpPr>
        <p:spPr>
          <a:xfrm>
            <a:off x="3535157" y="2418832"/>
            <a:ext cx="3313878" cy="1460626"/>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C043D8A0-F5F4-6DF6-20F1-AE4091472EA5}"/>
              </a:ext>
            </a:extLst>
          </p:cNvPr>
          <p:cNvSpPr/>
          <p:nvPr/>
        </p:nvSpPr>
        <p:spPr>
          <a:xfrm>
            <a:off x="5400738" y="2688459"/>
            <a:ext cx="1059060" cy="910043"/>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1FAF9980-A73D-8BD5-F121-655FE0BA6A0A}"/>
              </a:ext>
            </a:extLst>
          </p:cNvPr>
          <p:cNvSpPr txBox="1"/>
          <p:nvPr/>
        </p:nvSpPr>
        <p:spPr>
          <a:xfrm>
            <a:off x="5287330" y="2582839"/>
            <a:ext cx="1285875" cy="1015663"/>
          </a:xfrm>
          <a:prstGeom prst="rect">
            <a:avLst/>
          </a:prstGeom>
          <a:noFill/>
        </p:spPr>
        <p:txBody>
          <a:bodyPr wrap="square" rtlCol="0">
            <a:spAutoFit/>
          </a:bodyPr>
          <a:lstStyle/>
          <a:p>
            <a:pPr algn="ctr"/>
            <a:r>
              <a:rPr lang="en-US" sz="6000" b="1" dirty="0"/>
              <a:t>3</a:t>
            </a:r>
          </a:p>
        </p:txBody>
      </p:sp>
      <p:pic>
        <p:nvPicPr>
          <p:cNvPr id="97" name="Picture 96" descr="A black letter x&#10;&#10;Description automatically generated">
            <a:extLst>
              <a:ext uri="{FF2B5EF4-FFF2-40B4-BE49-F238E27FC236}">
                <a16:creationId xmlns:a16="http://schemas.microsoft.com/office/drawing/2014/main" id="{D8F40664-8CAA-6A24-9595-12432C8C6A32}"/>
              </a:ext>
            </a:extLst>
          </p:cNvPr>
          <p:cNvPicPr>
            <a:picLocks noChangeAspect="1"/>
          </p:cNvPicPr>
          <p:nvPr/>
        </p:nvPicPr>
        <p:blipFill rotWithShape="1">
          <a:blip r:embed="rId3"/>
          <a:srcRect l="32276" r="40103"/>
          <a:stretch/>
        </p:blipFill>
        <p:spPr>
          <a:xfrm>
            <a:off x="3792150" y="2675261"/>
            <a:ext cx="861795" cy="915219"/>
          </a:xfrm>
          <a:prstGeom prst="rect">
            <a:avLst/>
          </a:prstGeom>
        </p:spPr>
      </p:pic>
      <p:sp>
        <p:nvSpPr>
          <p:cNvPr id="98" name="TextBox 97">
            <a:extLst>
              <a:ext uri="{FF2B5EF4-FFF2-40B4-BE49-F238E27FC236}">
                <a16:creationId xmlns:a16="http://schemas.microsoft.com/office/drawing/2014/main" id="{999DACCD-12CF-09C6-A261-CDE07847A6F9}"/>
              </a:ext>
            </a:extLst>
          </p:cNvPr>
          <p:cNvSpPr txBox="1"/>
          <p:nvPr/>
        </p:nvSpPr>
        <p:spPr>
          <a:xfrm>
            <a:off x="4748456" y="2675261"/>
            <a:ext cx="462169" cy="830997"/>
          </a:xfrm>
          <a:prstGeom prst="rect">
            <a:avLst/>
          </a:prstGeom>
          <a:noFill/>
        </p:spPr>
        <p:txBody>
          <a:bodyPr wrap="square" rtlCol="0">
            <a:spAutoFit/>
          </a:bodyPr>
          <a:lstStyle/>
          <a:p>
            <a:r>
              <a:rPr lang="en-US" sz="4800" dirty="0"/>
              <a:t>=</a:t>
            </a:r>
          </a:p>
        </p:txBody>
      </p:sp>
    </p:spTree>
    <p:extLst>
      <p:ext uri="{BB962C8B-B14F-4D97-AF65-F5344CB8AC3E}">
        <p14:creationId xmlns:p14="http://schemas.microsoft.com/office/powerpoint/2010/main" val="4095060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ey rectangular sign with black text&#10;&#10;Description automatically generated">
            <a:extLst>
              <a:ext uri="{FF2B5EF4-FFF2-40B4-BE49-F238E27FC236}">
                <a16:creationId xmlns:a16="http://schemas.microsoft.com/office/drawing/2014/main" id="{C53AFBE3-88C0-A298-0E08-6406FD6D9835}"/>
              </a:ext>
            </a:extLst>
          </p:cNvPr>
          <p:cNvPicPr>
            <a:picLocks noChangeAspect="1"/>
          </p:cNvPicPr>
          <p:nvPr/>
        </p:nvPicPr>
        <p:blipFill>
          <a:blip r:embed="rId2"/>
          <a:stretch>
            <a:fillRect/>
          </a:stretch>
        </p:blipFill>
        <p:spPr>
          <a:xfrm>
            <a:off x="546100" y="1957437"/>
            <a:ext cx="11418587" cy="2943126"/>
          </a:xfrm>
          <a:prstGeom prst="rect">
            <a:avLst/>
          </a:prstGeom>
        </p:spPr>
      </p:pic>
      <p:sp>
        <p:nvSpPr>
          <p:cNvPr id="3" name="Rectangle 2">
            <a:extLst>
              <a:ext uri="{FF2B5EF4-FFF2-40B4-BE49-F238E27FC236}">
                <a16:creationId xmlns:a16="http://schemas.microsoft.com/office/drawing/2014/main" id="{670C3E21-6ED9-D47E-4948-7AA32C4BF9E2}"/>
              </a:ext>
            </a:extLst>
          </p:cNvPr>
          <p:cNvSpPr/>
          <p:nvPr/>
        </p:nvSpPr>
        <p:spPr>
          <a:xfrm>
            <a:off x="2200275" y="2957513"/>
            <a:ext cx="8301038" cy="2714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28AB2F-571A-21C7-C360-64BD564265F8}"/>
              </a:ext>
            </a:extLst>
          </p:cNvPr>
          <p:cNvSpPr/>
          <p:nvPr/>
        </p:nvSpPr>
        <p:spPr>
          <a:xfrm>
            <a:off x="5231567" y="3102964"/>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5C54BB8-4A80-E583-C3C5-CFF2992E0180}"/>
              </a:ext>
            </a:extLst>
          </p:cNvPr>
          <p:cNvSpPr/>
          <p:nvPr/>
        </p:nvSpPr>
        <p:spPr>
          <a:xfrm>
            <a:off x="7370162" y="2833139"/>
            <a:ext cx="1059060" cy="910043"/>
          </a:xfrm>
          <a:prstGeom prst="ellipse">
            <a:avLst/>
          </a:prstGeom>
          <a:solidFill>
            <a:schemeClr val="bg1"/>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6518F-388E-218D-E9A3-9E141630400C}"/>
              </a:ext>
            </a:extLst>
          </p:cNvPr>
          <p:cNvSpPr txBox="1"/>
          <p:nvPr/>
        </p:nvSpPr>
        <p:spPr>
          <a:xfrm>
            <a:off x="7256754" y="2727519"/>
            <a:ext cx="1285875" cy="1015663"/>
          </a:xfrm>
          <a:prstGeom prst="rect">
            <a:avLst/>
          </a:prstGeom>
          <a:noFill/>
        </p:spPr>
        <p:txBody>
          <a:bodyPr wrap="square" rtlCol="0">
            <a:spAutoFit/>
          </a:bodyPr>
          <a:lstStyle/>
          <a:p>
            <a:pPr algn="ctr"/>
            <a:r>
              <a:rPr lang="en-US" sz="6000" b="1" dirty="0"/>
              <a:t>3</a:t>
            </a:r>
          </a:p>
        </p:txBody>
      </p:sp>
      <p:sp>
        <p:nvSpPr>
          <p:cNvPr id="7" name="TextBox 6">
            <a:extLst>
              <a:ext uri="{FF2B5EF4-FFF2-40B4-BE49-F238E27FC236}">
                <a16:creationId xmlns:a16="http://schemas.microsoft.com/office/drawing/2014/main" id="{E089B5D1-2570-03D3-BD12-68BD3E2E3AD8}"/>
              </a:ext>
            </a:extLst>
          </p:cNvPr>
          <p:cNvSpPr txBox="1"/>
          <p:nvPr/>
        </p:nvSpPr>
        <p:spPr>
          <a:xfrm>
            <a:off x="8649323" y="2957513"/>
            <a:ext cx="629587" cy="923330"/>
          </a:xfrm>
          <a:prstGeom prst="rect">
            <a:avLst/>
          </a:prstGeom>
          <a:noFill/>
        </p:spPr>
        <p:txBody>
          <a:bodyPr wrap="square" rtlCol="0">
            <a:spAutoFit/>
          </a:bodyPr>
          <a:lstStyle/>
          <a:p>
            <a:r>
              <a:rPr lang="en-US" sz="5400" dirty="0"/>
              <a:t>x</a:t>
            </a:r>
          </a:p>
        </p:txBody>
      </p:sp>
      <p:sp>
        <p:nvSpPr>
          <p:cNvPr id="8" name="Oval 7">
            <a:extLst>
              <a:ext uri="{FF2B5EF4-FFF2-40B4-BE49-F238E27FC236}">
                <a16:creationId xmlns:a16="http://schemas.microsoft.com/office/drawing/2014/main" id="{179C4EF0-5C4B-2C88-CE2E-6E1A0560AE85}"/>
              </a:ext>
            </a:extLst>
          </p:cNvPr>
          <p:cNvSpPr/>
          <p:nvPr/>
        </p:nvSpPr>
        <p:spPr>
          <a:xfrm>
            <a:off x="9580630" y="2818325"/>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49DCC-86F5-80E1-F672-2E2492078159}"/>
              </a:ext>
            </a:extLst>
          </p:cNvPr>
          <p:cNvSpPr txBox="1"/>
          <p:nvPr/>
        </p:nvSpPr>
        <p:spPr>
          <a:xfrm>
            <a:off x="9077777" y="3024413"/>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0" name="Rectangle 9">
            <a:extLst>
              <a:ext uri="{FF2B5EF4-FFF2-40B4-BE49-F238E27FC236}">
                <a16:creationId xmlns:a16="http://schemas.microsoft.com/office/drawing/2014/main" id="{B6AEC4D2-428A-85A2-6710-F7C89903A82F}"/>
              </a:ext>
            </a:extLst>
          </p:cNvPr>
          <p:cNvSpPr/>
          <p:nvPr/>
        </p:nvSpPr>
        <p:spPr>
          <a:xfrm>
            <a:off x="5320051" y="3929336"/>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56B5D8-6C8F-B800-F94E-09CD9C36C39F}"/>
              </a:ext>
            </a:extLst>
          </p:cNvPr>
          <p:cNvSpPr/>
          <p:nvPr/>
        </p:nvSpPr>
        <p:spPr>
          <a:xfrm>
            <a:off x="8412072" y="3947743"/>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8E433E-F43D-F2CC-2F8B-F2F62A181F17}"/>
              </a:ext>
            </a:extLst>
          </p:cNvPr>
          <p:cNvSpPr txBox="1"/>
          <p:nvPr/>
        </p:nvSpPr>
        <p:spPr>
          <a:xfrm>
            <a:off x="8298664" y="4110376"/>
            <a:ext cx="1285875" cy="584775"/>
          </a:xfrm>
          <a:prstGeom prst="rect">
            <a:avLst/>
          </a:prstGeom>
          <a:noFill/>
        </p:spPr>
        <p:txBody>
          <a:bodyPr wrap="square" rtlCol="0">
            <a:spAutoFit/>
          </a:bodyPr>
          <a:lstStyle/>
          <a:p>
            <a:pPr algn="ctr"/>
            <a:r>
              <a:rPr lang="en-US" sz="3200" b="1" dirty="0"/>
              <a:t>1m</a:t>
            </a:r>
            <a:r>
              <a:rPr lang="en-US" sz="3200" b="1" baseline="30000" dirty="0"/>
              <a:t>2</a:t>
            </a:r>
          </a:p>
        </p:txBody>
      </p:sp>
      <p:sp>
        <p:nvSpPr>
          <p:cNvPr id="11" name="Oval 10">
            <a:extLst>
              <a:ext uri="{FF2B5EF4-FFF2-40B4-BE49-F238E27FC236}">
                <a16:creationId xmlns:a16="http://schemas.microsoft.com/office/drawing/2014/main" id="{2444090A-F96C-C73A-F331-18CD46372AC9}"/>
              </a:ext>
            </a:extLst>
          </p:cNvPr>
          <p:cNvSpPr/>
          <p:nvPr/>
        </p:nvSpPr>
        <p:spPr>
          <a:xfrm>
            <a:off x="1737253" y="5099239"/>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4E49EC-1F52-C413-F303-FEB94FD89D30}"/>
              </a:ext>
            </a:extLst>
          </p:cNvPr>
          <p:cNvSpPr txBox="1"/>
          <p:nvPr/>
        </p:nvSpPr>
        <p:spPr>
          <a:xfrm>
            <a:off x="1881731" y="5132441"/>
            <a:ext cx="1285875" cy="1323439"/>
          </a:xfrm>
          <a:prstGeom prst="rect">
            <a:avLst/>
          </a:prstGeom>
          <a:noFill/>
        </p:spPr>
        <p:txBody>
          <a:bodyPr wrap="square" rtlCol="0">
            <a:spAutoFit/>
          </a:bodyPr>
          <a:lstStyle/>
          <a:p>
            <a:pPr algn="ctr"/>
            <a:r>
              <a:rPr lang="en-US" sz="8000" b="1" dirty="0"/>
              <a:t>19</a:t>
            </a:r>
          </a:p>
        </p:txBody>
      </p:sp>
    </p:spTree>
    <p:extLst>
      <p:ext uri="{BB962C8B-B14F-4D97-AF65-F5344CB8AC3E}">
        <p14:creationId xmlns:p14="http://schemas.microsoft.com/office/powerpoint/2010/main" val="4122911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E3E6A-12F9-D809-5CC6-84B3DF0D99DB}"/>
              </a:ext>
            </a:extLst>
          </p:cNvPr>
          <p:cNvSpPr/>
          <p:nvPr/>
        </p:nvSpPr>
        <p:spPr>
          <a:xfrm>
            <a:off x="374141" y="235381"/>
            <a:ext cx="9122623" cy="6273252"/>
          </a:xfrm>
          <a:prstGeom prst="rect">
            <a:avLst/>
          </a:prstGeom>
          <a:solidFill>
            <a:schemeClr val="bg2">
              <a:lumMod val="9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Starfish Icons - Free SVG &amp; PNG Starfish Images - Noun Project">
            <a:extLst>
              <a:ext uri="{FF2B5EF4-FFF2-40B4-BE49-F238E27FC236}">
                <a16:creationId xmlns:a16="http://schemas.microsoft.com/office/drawing/2014/main" id="{3006CD43-ECF0-267E-2AE5-60821503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tarfish Icons - Free SVG &amp; PNG Starfish Images - Noun Project">
            <a:extLst>
              <a:ext uri="{FF2B5EF4-FFF2-40B4-BE49-F238E27FC236}">
                <a16:creationId xmlns:a16="http://schemas.microsoft.com/office/drawing/2014/main" id="{69D35C02-9C38-4DB8-1110-9C0929024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73" y="100121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arfish Icons - Free SVG &amp; PNG Starfish Images - Noun Project">
            <a:extLst>
              <a:ext uri="{FF2B5EF4-FFF2-40B4-BE49-F238E27FC236}">
                <a16:creationId xmlns:a16="http://schemas.microsoft.com/office/drawing/2014/main" id="{A131D8E2-17B9-6F0E-766B-CD1A60D5F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2" y="4861676"/>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tarfish Icons - Free SVG &amp; PNG Starfish Images - Noun Project">
            <a:extLst>
              <a:ext uri="{FF2B5EF4-FFF2-40B4-BE49-F238E27FC236}">
                <a16:creationId xmlns:a16="http://schemas.microsoft.com/office/drawing/2014/main" id="{9BE0ADDA-10C8-5405-C2C0-A65027F2E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10" y="2189641"/>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tarfish Icons - Free SVG &amp; PNG Starfish Images - Noun Project">
            <a:extLst>
              <a:ext uri="{FF2B5EF4-FFF2-40B4-BE49-F238E27FC236}">
                <a16:creationId xmlns:a16="http://schemas.microsoft.com/office/drawing/2014/main" id="{EEF0E881-647D-9A99-DED1-6DC8AD3C0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9" y="3074803"/>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tarfish Icons - Free SVG &amp; PNG Starfish Images - Noun Project">
            <a:extLst>
              <a:ext uri="{FF2B5EF4-FFF2-40B4-BE49-F238E27FC236}">
                <a16:creationId xmlns:a16="http://schemas.microsoft.com/office/drawing/2014/main" id="{95CEC6D8-581D-A4F6-3297-A0CBCFB9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85" y="1146347"/>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tarfish Icons - Free SVG &amp; PNG Starfish Images - Noun Project">
            <a:extLst>
              <a:ext uri="{FF2B5EF4-FFF2-40B4-BE49-F238E27FC236}">
                <a16:creationId xmlns:a16="http://schemas.microsoft.com/office/drawing/2014/main" id="{93D41107-E89F-EF1E-1AB7-B5666A456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71" y="323538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tarfish Icons - Free SVG &amp; PNG Starfish Images - Noun Project">
            <a:extLst>
              <a:ext uri="{FF2B5EF4-FFF2-40B4-BE49-F238E27FC236}">
                <a16:creationId xmlns:a16="http://schemas.microsoft.com/office/drawing/2014/main" id="{30449498-19BB-4FA5-6957-77C99C22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239" y="48020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tarfish Icons - Free SVG &amp; PNG Starfish Images - Noun Project">
            <a:extLst>
              <a:ext uri="{FF2B5EF4-FFF2-40B4-BE49-F238E27FC236}">
                <a16:creationId xmlns:a16="http://schemas.microsoft.com/office/drawing/2014/main" id="{0F299012-F524-AC93-C68D-5332496F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48" y="173402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Starfish Icons - Free SVG &amp; PNG Starfish Images - Noun Project">
            <a:extLst>
              <a:ext uri="{FF2B5EF4-FFF2-40B4-BE49-F238E27FC236}">
                <a16:creationId xmlns:a16="http://schemas.microsoft.com/office/drawing/2014/main" id="{5A6DADF5-D39A-B24C-BFA0-2B604E24B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291" y="38794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tarfish Icons - Free SVG &amp; PNG Starfish Images - Noun Project">
            <a:extLst>
              <a:ext uri="{FF2B5EF4-FFF2-40B4-BE49-F238E27FC236}">
                <a16:creationId xmlns:a16="http://schemas.microsoft.com/office/drawing/2014/main" id="{48DAC9EB-DD78-F992-601F-18FD61113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90" y="118517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tarfish Icons - Free SVG &amp; PNG Starfish Images - Noun Project">
            <a:extLst>
              <a:ext uri="{FF2B5EF4-FFF2-40B4-BE49-F238E27FC236}">
                <a16:creationId xmlns:a16="http://schemas.microsoft.com/office/drawing/2014/main" id="{A2470EFD-9E3D-0183-6FA4-5E5773AD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9" y="2562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Starfish Icons - Free SVG &amp; PNG Starfish Images - Noun Project">
            <a:extLst>
              <a:ext uri="{FF2B5EF4-FFF2-40B4-BE49-F238E27FC236}">
                <a16:creationId xmlns:a16="http://schemas.microsoft.com/office/drawing/2014/main" id="{44EB7EE8-91B7-7A8E-5D88-B41FC62B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535" y="348972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tarfish Icons - Free SVG &amp; PNG Starfish Images - Noun Project">
            <a:extLst>
              <a:ext uri="{FF2B5EF4-FFF2-40B4-BE49-F238E27FC236}">
                <a16:creationId xmlns:a16="http://schemas.microsoft.com/office/drawing/2014/main" id="{C33E81F7-E528-69B7-63C6-F25F81029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072" y="264636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Starfish Icons - Free SVG &amp; PNG Starfish Images - Noun Project">
            <a:extLst>
              <a:ext uri="{FF2B5EF4-FFF2-40B4-BE49-F238E27FC236}">
                <a16:creationId xmlns:a16="http://schemas.microsoft.com/office/drawing/2014/main" id="{105B5EE9-476F-C4A4-F904-1492FA439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142" y="202910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rfish Icons - Free SVG &amp; PNG Starfish Images - Noun Project">
            <a:extLst>
              <a:ext uri="{FF2B5EF4-FFF2-40B4-BE49-F238E27FC236}">
                <a16:creationId xmlns:a16="http://schemas.microsoft.com/office/drawing/2014/main" id="{B2339EA4-A02F-8A51-D673-E70FBF04C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166" y="163936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rfish Icons - Free SVG &amp; PNG Starfish Images - Noun Project">
            <a:extLst>
              <a:ext uri="{FF2B5EF4-FFF2-40B4-BE49-F238E27FC236}">
                <a16:creationId xmlns:a16="http://schemas.microsoft.com/office/drawing/2014/main" id="{799F00A6-3E5E-35D4-168E-C77825CB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2498370"/>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rfish Icons - Free SVG &amp; PNG Starfish Images - Noun Project">
            <a:extLst>
              <a:ext uri="{FF2B5EF4-FFF2-40B4-BE49-F238E27FC236}">
                <a16:creationId xmlns:a16="http://schemas.microsoft.com/office/drawing/2014/main" id="{3E021373-7DBA-A382-C554-5F5360D6D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Starfish Icons - Free SVG &amp; PNG Starfish Images - Noun Project">
            <a:extLst>
              <a:ext uri="{FF2B5EF4-FFF2-40B4-BE49-F238E27FC236}">
                <a16:creationId xmlns:a16="http://schemas.microsoft.com/office/drawing/2014/main" id="{6DFD199F-948B-6452-EF0C-605C0EE6F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tarfish Icons - Free SVG &amp; PNG Starfish Images - Noun Project">
            <a:extLst>
              <a:ext uri="{FF2B5EF4-FFF2-40B4-BE49-F238E27FC236}">
                <a16:creationId xmlns:a16="http://schemas.microsoft.com/office/drawing/2014/main" id="{E1143D20-9F4A-39DE-401C-DC93A17E9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Starfish Icons - Free SVG &amp; PNG Starfish Images - Noun Project">
            <a:extLst>
              <a:ext uri="{FF2B5EF4-FFF2-40B4-BE49-F238E27FC236}">
                <a16:creationId xmlns:a16="http://schemas.microsoft.com/office/drawing/2014/main" id="{4200D703-F05E-379F-B718-2644974F2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39" y="144156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Starfish Icons - Free SVG &amp; PNG Starfish Images - Noun Project">
            <a:extLst>
              <a:ext uri="{FF2B5EF4-FFF2-40B4-BE49-F238E27FC236}">
                <a16:creationId xmlns:a16="http://schemas.microsoft.com/office/drawing/2014/main" id="{AF571F73-DF5C-0444-125C-922E6016D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768654" y="412161"/>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Starfish Icons - Free SVG &amp; PNG Starfish Images - Noun Project">
            <a:extLst>
              <a:ext uri="{FF2B5EF4-FFF2-40B4-BE49-F238E27FC236}">
                <a16:creationId xmlns:a16="http://schemas.microsoft.com/office/drawing/2014/main" id="{325E16C5-E6BF-6C0D-CDA6-61732D7C1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234274" y="28303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tarfish Icons - Free SVG &amp; PNG Starfish Images - Noun Project">
            <a:extLst>
              <a:ext uri="{FF2B5EF4-FFF2-40B4-BE49-F238E27FC236}">
                <a16:creationId xmlns:a16="http://schemas.microsoft.com/office/drawing/2014/main" id="{97B9DB7B-980D-F71B-60C6-B17D1EE0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24334" y="24104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Starfish Icons - Free SVG &amp; PNG Starfish Images - Noun Project">
            <a:extLst>
              <a:ext uri="{FF2B5EF4-FFF2-40B4-BE49-F238E27FC236}">
                <a16:creationId xmlns:a16="http://schemas.microsoft.com/office/drawing/2014/main" id="{CE5B0F82-B643-1EB9-4D41-B4AEB4992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596916" y="135898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Starfish Icons - Free SVG &amp; PNG Starfish Images - Noun Project">
            <a:extLst>
              <a:ext uri="{FF2B5EF4-FFF2-40B4-BE49-F238E27FC236}">
                <a16:creationId xmlns:a16="http://schemas.microsoft.com/office/drawing/2014/main" id="{FCA331E7-039C-35E3-1D5F-41B420BB8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tarfish Icons - Free SVG &amp; PNG Starfish Images - Noun Project">
            <a:extLst>
              <a:ext uri="{FF2B5EF4-FFF2-40B4-BE49-F238E27FC236}">
                <a16:creationId xmlns:a16="http://schemas.microsoft.com/office/drawing/2014/main" id="{13C506A7-197E-0678-C98A-6A7519777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071238" y="303157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tarfish Icons - Free SVG &amp; PNG Starfish Images - Noun Project">
            <a:extLst>
              <a:ext uri="{FF2B5EF4-FFF2-40B4-BE49-F238E27FC236}">
                <a16:creationId xmlns:a16="http://schemas.microsoft.com/office/drawing/2014/main" id="{0D74B404-C3EA-022F-7904-EB6EB2BF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708005" y="36243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Starfish Icons - Free SVG &amp; PNG Starfish Images - Noun Project">
            <a:extLst>
              <a:ext uri="{FF2B5EF4-FFF2-40B4-BE49-F238E27FC236}">
                <a16:creationId xmlns:a16="http://schemas.microsoft.com/office/drawing/2014/main" id="{A8E54712-994A-91E7-2483-C0BBF27C8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71603" y="399606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Starfish Icons - Free SVG &amp; PNG Starfish Images - Noun Project">
            <a:extLst>
              <a:ext uri="{FF2B5EF4-FFF2-40B4-BE49-F238E27FC236}">
                <a16:creationId xmlns:a16="http://schemas.microsoft.com/office/drawing/2014/main" id="{3D46B1E9-371B-C738-411C-1FCC6749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620120" y="91148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tarfish Icons - Free SVG &amp; PNG Starfish Images - Noun Project">
            <a:extLst>
              <a:ext uri="{FF2B5EF4-FFF2-40B4-BE49-F238E27FC236}">
                <a16:creationId xmlns:a16="http://schemas.microsoft.com/office/drawing/2014/main" id="{27E1C916-FEF9-176B-D137-97B24B24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88027" y="58454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Starfish Icons - Free SVG &amp; PNG Starfish Images - Noun Project">
            <a:extLst>
              <a:ext uri="{FF2B5EF4-FFF2-40B4-BE49-F238E27FC236}">
                <a16:creationId xmlns:a16="http://schemas.microsoft.com/office/drawing/2014/main" id="{E908F985-0C0B-67AD-FED5-71E996689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20" y="429157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Starfish Icons - Free SVG &amp; PNG Starfish Images - Noun Project">
            <a:extLst>
              <a:ext uri="{FF2B5EF4-FFF2-40B4-BE49-F238E27FC236}">
                <a16:creationId xmlns:a16="http://schemas.microsoft.com/office/drawing/2014/main" id="{BE239695-060C-1D84-21F4-F2DD11687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04" y="171984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Starfish Icons - Free SVG &amp; PNG Starfish Images - Noun Project">
            <a:extLst>
              <a:ext uri="{FF2B5EF4-FFF2-40B4-BE49-F238E27FC236}">
                <a16:creationId xmlns:a16="http://schemas.microsoft.com/office/drawing/2014/main" id="{AE633022-88C1-BAE6-E4F3-E8D853D6C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801" y="394062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Starfish Icons - Free SVG &amp; PNG Starfish Images - Noun Project">
            <a:extLst>
              <a:ext uri="{FF2B5EF4-FFF2-40B4-BE49-F238E27FC236}">
                <a16:creationId xmlns:a16="http://schemas.microsoft.com/office/drawing/2014/main" id="{335DC064-536A-FA41-ED91-474E4B4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59" y="44711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arfish Icons - Free SVG &amp; PNG Starfish Images - Noun Project">
            <a:extLst>
              <a:ext uri="{FF2B5EF4-FFF2-40B4-BE49-F238E27FC236}">
                <a16:creationId xmlns:a16="http://schemas.microsoft.com/office/drawing/2014/main" id="{82433A14-423D-C801-A1BB-84D29F7A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35" y="339608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Starfish Icons - Free SVG &amp; PNG Starfish Images - Noun Project">
            <a:extLst>
              <a:ext uri="{FF2B5EF4-FFF2-40B4-BE49-F238E27FC236}">
                <a16:creationId xmlns:a16="http://schemas.microsoft.com/office/drawing/2014/main" id="{CEA3B516-85EC-196D-19A9-7950D9ABD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639" y="645956"/>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Starfish Icons - Free SVG &amp; PNG Starfish Images - Noun Project">
            <a:extLst>
              <a:ext uri="{FF2B5EF4-FFF2-40B4-BE49-F238E27FC236}">
                <a16:creationId xmlns:a16="http://schemas.microsoft.com/office/drawing/2014/main" id="{0B532034-7019-5F32-9D79-D4E44C38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908" y="2558201"/>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Starfish Icons - Free SVG &amp; PNG Starfish Images - Noun Project">
            <a:extLst>
              <a:ext uri="{FF2B5EF4-FFF2-40B4-BE49-F238E27FC236}">
                <a16:creationId xmlns:a16="http://schemas.microsoft.com/office/drawing/2014/main" id="{069D9DD3-C8FD-510E-60DF-927D0C4F0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719" y="4619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white circle with black numbers&#10;&#10;Description automatically generated">
            <a:extLst>
              <a:ext uri="{FF2B5EF4-FFF2-40B4-BE49-F238E27FC236}">
                <a16:creationId xmlns:a16="http://schemas.microsoft.com/office/drawing/2014/main" id="{0722C113-407A-BEBE-AC81-24F0C110F279}"/>
              </a:ext>
            </a:extLst>
          </p:cNvPr>
          <p:cNvPicPr>
            <a:picLocks noChangeAspect="1"/>
          </p:cNvPicPr>
          <p:nvPr/>
        </p:nvPicPr>
        <p:blipFill>
          <a:blip r:embed="rId3"/>
          <a:stretch>
            <a:fillRect/>
          </a:stretch>
        </p:blipFill>
        <p:spPr>
          <a:xfrm>
            <a:off x="10056045" y="1500174"/>
            <a:ext cx="1849385" cy="1724427"/>
          </a:xfrm>
          <a:prstGeom prst="rect">
            <a:avLst/>
          </a:prstGeom>
        </p:spPr>
      </p:pic>
      <p:sp>
        <p:nvSpPr>
          <p:cNvPr id="48" name="TextBox 47">
            <a:extLst>
              <a:ext uri="{FF2B5EF4-FFF2-40B4-BE49-F238E27FC236}">
                <a16:creationId xmlns:a16="http://schemas.microsoft.com/office/drawing/2014/main" id="{5AEBD54A-0239-6AA1-23AE-33339B8C2A32}"/>
              </a:ext>
            </a:extLst>
          </p:cNvPr>
          <p:cNvSpPr txBox="1"/>
          <p:nvPr/>
        </p:nvSpPr>
        <p:spPr>
          <a:xfrm>
            <a:off x="9559305" y="3214355"/>
            <a:ext cx="2648737" cy="2554545"/>
          </a:xfrm>
          <a:prstGeom prst="rect">
            <a:avLst/>
          </a:prstGeom>
          <a:noFill/>
        </p:spPr>
        <p:txBody>
          <a:bodyPr wrap="square">
            <a:spAutoFit/>
          </a:bodyPr>
          <a:lstStyle/>
          <a:p>
            <a:pPr algn="ctr"/>
            <a:r>
              <a:rPr lang="en-US" sz="3200" dirty="0"/>
              <a:t>is a gross </a:t>
            </a:r>
            <a:r>
              <a:rPr lang="en-US" sz="3200" u="sng" dirty="0"/>
              <a:t>underestimate</a:t>
            </a:r>
          </a:p>
          <a:p>
            <a:pPr algn="ctr"/>
            <a:endParaRPr lang="en-US" sz="3200" u="sng" dirty="0"/>
          </a:p>
          <a:p>
            <a:pPr algn="ctr"/>
            <a:r>
              <a:rPr lang="en-US" sz="2400" dirty="0"/>
              <a:t>(we know it’s 38)</a:t>
            </a:r>
            <a:endParaRPr lang="en-US" sz="2800" dirty="0"/>
          </a:p>
          <a:p>
            <a:pPr algn="ctr"/>
            <a:endParaRPr lang="en-US" sz="3600" u="sng" dirty="0"/>
          </a:p>
        </p:txBody>
      </p:sp>
    </p:spTree>
    <p:extLst>
      <p:ext uri="{BB962C8B-B14F-4D97-AF65-F5344CB8AC3E}">
        <p14:creationId xmlns:p14="http://schemas.microsoft.com/office/powerpoint/2010/main" val="402534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78338" y="689910"/>
            <a:ext cx="10958944" cy="2185214"/>
          </a:xfrm>
          <a:prstGeom prst="rect">
            <a:avLst/>
          </a:prstGeom>
          <a:noFill/>
        </p:spPr>
        <p:txBody>
          <a:bodyPr wrap="square">
            <a:spAutoFit/>
          </a:bodyPr>
          <a:lstStyle/>
          <a:p>
            <a:pPr algn="ctr"/>
            <a:r>
              <a:rPr lang="en-US" sz="4000" i="1" dirty="0"/>
              <a:t>Estimating</a:t>
            </a:r>
            <a:r>
              <a:rPr lang="en-US" sz="4000" dirty="0"/>
              <a:t> Population </a:t>
            </a:r>
            <a:r>
              <a:rPr lang="en-US" sz="4400" dirty="0"/>
              <a:t>Size</a:t>
            </a:r>
          </a:p>
          <a:p>
            <a:pPr algn="ctr"/>
            <a:endParaRPr lang="en-US" sz="4800" b="1" dirty="0"/>
          </a:p>
          <a:p>
            <a:pPr algn="ctr"/>
            <a:r>
              <a:rPr lang="en-US" sz="4000" dirty="0"/>
              <a:t>using </a:t>
            </a:r>
            <a:r>
              <a:rPr lang="en-US" sz="4000" b="1" dirty="0"/>
              <a:t>Quadrat</a:t>
            </a:r>
            <a:r>
              <a:rPr lang="en-US" sz="4000" dirty="0"/>
              <a:t> samples</a:t>
            </a:r>
            <a:endParaRPr lang="en-US" sz="3200" dirty="0"/>
          </a:p>
        </p:txBody>
      </p:sp>
      <p:pic>
        <p:nvPicPr>
          <p:cNvPr id="1026" name="Picture 2" descr="Biodiversity in your backyard!">
            <a:extLst>
              <a:ext uri="{FF2B5EF4-FFF2-40B4-BE49-F238E27FC236}">
                <a16:creationId xmlns:a16="http://schemas.microsoft.com/office/drawing/2014/main" id="{ACE30BD3-325E-736F-EC21-0DC39B011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367" y="3563469"/>
            <a:ext cx="3689265" cy="260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73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7EDD1-AD5C-BEC2-AB99-18016215036B}"/>
              </a:ext>
            </a:extLst>
          </p:cNvPr>
          <p:cNvSpPr txBox="1"/>
          <p:nvPr/>
        </p:nvSpPr>
        <p:spPr>
          <a:xfrm>
            <a:off x="616528" y="162373"/>
            <a:ext cx="10958944" cy="1200329"/>
          </a:xfrm>
          <a:prstGeom prst="rect">
            <a:avLst/>
          </a:prstGeom>
          <a:noFill/>
        </p:spPr>
        <p:txBody>
          <a:bodyPr wrap="square">
            <a:spAutoFit/>
          </a:bodyPr>
          <a:lstStyle/>
          <a:p>
            <a:pPr algn="ctr"/>
            <a:r>
              <a:rPr lang="en-US" sz="2800" dirty="0"/>
              <a:t>You can tell how </a:t>
            </a:r>
            <a:r>
              <a:rPr lang="en-US" sz="3600" b="1" dirty="0"/>
              <a:t>accurate</a:t>
            </a:r>
            <a:r>
              <a:rPr lang="en-US" sz="2800" dirty="0"/>
              <a:t> your estimate is going to be (or not be) by looking at the </a:t>
            </a:r>
            <a:r>
              <a:rPr lang="en-US" sz="3600" b="1" dirty="0"/>
              <a:t>range</a:t>
            </a:r>
            <a:r>
              <a:rPr lang="en-US" sz="2800" dirty="0"/>
              <a:t> of your quadrat counts.</a:t>
            </a:r>
            <a:endParaRPr lang="en-US" sz="3200" dirty="0"/>
          </a:p>
        </p:txBody>
      </p:sp>
      <p:sp>
        <p:nvSpPr>
          <p:cNvPr id="3" name="TextBox 2">
            <a:extLst>
              <a:ext uri="{FF2B5EF4-FFF2-40B4-BE49-F238E27FC236}">
                <a16:creationId xmlns:a16="http://schemas.microsoft.com/office/drawing/2014/main" id="{D51E8E84-FC94-E837-D6F0-6DD581B7A60C}"/>
              </a:ext>
            </a:extLst>
          </p:cNvPr>
          <p:cNvSpPr txBox="1"/>
          <p:nvPr/>
        </p:nvSpPr>
        <p:spPr>
          <a:xfrm>
            <a:off x="736843" y="1153787"/>
            <a:ext cx="10958944" cy="369332"/>
          </a:xfrm>
          <a:prstGeom prst="rect">
            <a:avLst/>
          </a:prstGeom>
          <a:noFill/>
        </p:spPr>
        <p:txBody>
          <a:bodyPr wrap="square">
            <a:spAutoFit/>
          </a:bodyPr>
          <a:lstStyle/>
          <a:p>
            <a:pPr algn="ctr"/>
            <a:r>
              <a:rPr lang="en-US" dirty="0"/>
              <a:t>Range = maximum value – minimum value</a:t>
            </a:r>
            <a:endParaRPr lang="en-US" sz="2000" dirty="0"/>
          </a:p>
        </p:txBody>
      </p:sp>
      <p:pic>
        <p:nvPicPr>
          <p:cNvPr id="5" name="Picture 4" descr="A group of black stars&#10;&#10;Description automatically generated">
            <a:extLst>
              <a:ext uri="{FF2B5EF4-FFF2-40B4-BE49-F238E27FC236}">
                <a16:creationId xmlns:a16="http://schemas.microsoft.com/office/drawing/2014/main" id="{31059245-E70F-D475-678E-54469B51CAE9}"/>
              </a:ext>
            </a:extLst>
          </p:cNvPr>
          <p:cNvPicPr>
            <a:picLocks noChangeAspect="1"/>
          </p:cNvPicPr>
          <p:nvPr/>
        </p:nvPicPr>
        <p:blipFill>
          <a:blip r:embed="rId2"/>
          <a:stretch>
            <a:fillRect/>
          </a:stretch>
        </p:blipFill>
        <p:spPr>
          <a:xfrm>
            <a:off x="1599727" y="5167650"/>
            <a:ext cx="2099961" cy="1456471"/>
          </a:xfrm>
          <a:prstGeom prst="rect">
            <a:avLst/>
          </a:prstGeom>
        </p:spPr>
      </p:pic>
      <p:sp>
        <p:nvSpPr>
          <p:cNvPr id="6" name="TextBox 5">
            <a:extLst>
              <a:ext uri="{FF2B5EF4-FFF2-40B4-BE49-F238E27FC236}">
                <a16:creationId xmlns:a16="http://schemas.microsoft.com/office/drawing/2014/main" id="{D06AB31E-4E00-D37D-4832-0C12B53819F2}"/>
              </a:ext>
            </a:extLst>
          </p:cNvPr>
          <p:cNvSpPr txBox="1"/>
          <p:nvPr/>
        </p:nvSpPr>
        <p:spPr>
          <a:xfrm>
            <a:off x="4095480" y="5345495"/>
            <a:ext cx="2103549" cy="923330"/>
          </a:xfrm>
          <a:prstGeom prst="rect">
            <a:avLst/>
          </a:prstGeom>
          <a:noFill/>
        </p:spPr>
        <p:txBody>
          <a:bodyPr wrap="square" rtlCol="0">
            <a:spAutoFit/>
          </a:bodyPr>
          <a:lstStyle/>
          <a:p>
            <a:r>
              <a:rPr lang="en-US" sz="5400" dirty="0">
                <a:solidFill>
                  <a:srgbClr val="FF0000"/>
                </a:solidFill>
              </a:rPr>
              <a:t>9, 0, 0 </a:t>
            </a:r>
          </a:p>
        </p:txBody>
      </p:sp>
      <p:sp>
        <p:nvSpPr>
          <p:cNvPr id="7" name="TextBox 6">
            <a:extLst>
              <a:ext uri="{FF2B5EF4-FFF2-40B4-BE49-F238E27FC236}">
                <a16:creationId xmlns:a16="http://schemas.microsoft.com/office/drawing/2014/main" id="{E322AD88-5000-C19C-A169-2D2D143621A3}"/>
              </a:ext>
            </a:extLst>
          </p:cNvPr>
          <p:cNvSpPr txBox="1"/>
          <p:nvPr/>
        </p:nvSpPr>
        <p:spPr>
          <a:xfrm>
            <a:off x="6611153" y="5345495"/>
            <a:ext cx="4584390" cy="923330"/>
          </a:xfrm>
          <a:prstGeom prst="rect">
            <a:avLst/>
          </a:prstGeom>
          <a:noFill/>
        </p:spPr>
        <p:txBody>
          <a:bodyPr wrap="square" rtlCol="0">
            <a:spAutoFit/>
          </a:bodyPr>
          <a:lstStyle/>
          <a:p>
            <a:r>
              <a:rPr lang="en-US" sz="5400" dirty="0"/>
              <a:t>Range=9</a:t>
            </a:r>
          </a:p>
        </p:txBody>
      </p:sp>
      <p:pic>
        <p:nvPicPr>
          <p:cNvPr id="11" name="Picture 10" descr="A group of black stars&#10;&#10;Description automatically generated">
            <a:extLst>
              <a:ext uri="{FF2B5EF4-FFF2-40B4-BE49-F238E27FC236}">
                <a16:creationId xmlns:a16="http://schemas.microsoft.com/office/drawing/2014/main" id="{A029D85D-3004-0C92-8B85-C5A6C42B32E6}"/>
              </a:ext>
            </a:extLst>
          </p:cNvPr>
          <p:cNvPicPr>
            <a:picLocks noChangeAspect="1"/>
          </p:cNvPicPr>
          <p:nvPr/>
        </p:nvPicPr>
        <p:blipFill>
          <a:blip r:embed="rId3"/>
          <a:stretch>
            <a:fillRect/>
          </a:stretch>
        </p:blipFill>
        <p:spPr>
          <a:xfrm>
            <a:off x="1599727" y="3427651"/>
            <a:ext cx="2090601" cy="1456471"/>
          </a:xfrm>
          <a:prstGeom prst="rect">
            <a:avLst/>
          </a:prstGeom>
        </p:spPr>
      </p:pic>
      <p:sp>
        <p:nvSpPr>
          <p:cNvPr id="12" name="TextBox 11">
            <a:extLst>
              <a:ext uri="{FF2B5EF4-FFF2-40B4-BE49-F238E27FC236}">
                <a16:creationId xmlns:a16="http://schemas.microsoft.com/office/drawing/2014/main" id="{0D8B64BD-11F8-4FFE-27D3-8CBC862CDFB8}"/>
              </a:ext>
            </a:extLst>
          </p:cNvPr>
          <p:cNvSpPr txBox="1"/>
          <p:nvPr/>
        </p:nvSpPr>
        <p:spPr>
          <a:xfrm>
            <a:off x="3964545" y="3694221"/>
            <a:ext cx="2796863" cy="923330"/>
          </a:xfrm>
          <a:prstGeom prst="rect">
            <a:avLst/>
          </a:prstGeom>
          <a:noFill/>
        </p:spPr>
        <p:txBody>
          <a:bodyPr wrap="square" rtlCol="0">
            <a:spAutoFit/>
          </a:bodyPr>
          <a:lstStyle/>
          <a:p>
            <a:r>
              <a:rPr lang="en-US" sz="5400" dirty="0">
                <a:solidFill>
                  <a:srgbClr val="FF0000"/>
                </a:solidFill>
              </a:rPr>
              <a:t>28, 0, 1 </a:t>
            </a:r>
          </a:p>
        </p:txBody>
      </p:sp>
      <p:sp>
        <p:nvSpPr>
          <p:cNvPr id="13" name="TextBox 12">
            <a:extLst>
              <a:ext uri="{FF2B5EF4-FFF2-40B4-BE49-F238E27FC236}">
                <a16:creationId xmlns:a16="http://schemas.microsoft.com/office/drawing/2014/main" id="{02E1F238-054D-C85D-8154-041500A11DC3}"/>
              </a:ext>
            </a:extLst>
          </p:cNvPr>
          <p:cNvSpPr txBox="1"/>
          <p:nvPr/>
        </p:nvSpPr>
        <p:spPr>
          <a:xfrm>
            <a:off x="6611153" y="3723830"/>
            <a:ext cx="4584390" cy="923330"/>
          </a:xfrm>
          <a:prstGeom prst="rect">
            <a:avLst/>
          </a:prstGeom>
          <a:noFill/>
        </p:spPr>
        <p:txBody>
          <a:bodyPr wrap="square" rtlCol="0">
            <a:spAutoFit/>
          </a:bodyPr>
          <a:lstStyle/>
          <a:p>
            <a:r>
              <a:rPr lang="en-US" sz="5400" dirty="0"/>
              <a:t>Range=27</a:t>
            </a:r>
          </a:p>
        </p:txBody>
      </p:sp>
      <p:pic>
        <p:nvPicPr>
          <p:cNvPr id="14" name="Picture 13">
            <a:extLst>
              <a:ext uri="{FF2B5EF4-FFF2-40B4-BE49-F238E27FC236}">
                <a16:creationId xmlns:a16="http://schemas.microsoft.com/office/drawing/2014/main" id="{0361E3FB-896D-BC62-742F-B58D6165BC41}"/>
              </a:ext>
            </a:extLst>
          </p:cNvPr>
          <p:cNvPicPr>
            <a:picLocks noChangeAspect="1"/>
          </p:cNvPicPr>
          <p:nvPr/>
        </p:nvPicPr>
        <p:blipFill>
          <a:blip r:embed="rId4"/>
          <a:stretch>
            <a:fillRect/>
          </a:stretch>
        </p:blipFill>
        <p:spPr>
          <a:xfrm>
            <a:off x="1599727" y="1754122"/>
            <a:ext cx="2090601" cy="1446868"/>
          </a:xfrm>
          <a:prstGeom prst="rect">
            <a:avLst/>
          </a:prstGeom>
        </p:spPr>
      </p:pic>
      <p:sp>
        <p:nvSpPr>
          <p:cNvPr id="15" name="TextBox 14">
            <a:extLst>
              <a:ext uri="{FF2B5EF4-FFF2-40B4-BE49-F238E27FC236}">
                <a16:creationId xmlns:a16="http://schemas.microsoft.com/office/drawing/2014/main" id="{919589A4-5E2F-B8D3-B885-E93204E54E61}"/>
              </a:ext>
            </a:extLst>
          </p:cNvPr>
          <p:cNvSpPr txBox="1"/>
          <p:nvPr/>
        </p:nvSpPr>
        <p:spPr>
          <a:xfrm>
            <a:off x="3964544" y="1960059"/>
            <a:ext cx="2796863" cy="923330"/>
          </a:xfrm>
          <a:prstGeom prst="rect">
            <a:avLst/>
          </a:prstGeom>
          <a:noFill/>
        </p:spPr>
        <p:txBody>
          <a:bodyPr wrap="square" rtlCol="0">
            <a:spAutoFit/>
          </a:bodyPr>
          <a:lstStyle/>
          <a:p>
            <a:r>
              <a:rPr lang="en-US" sz="5400" dirty="0">
                <a:solidFill>
                  <a:srgbClr val="FF0000"/>
                </a:solidFill>
              </a:rPr>
              <a:t>6, 7, 5 </a:t>
            </a:r>
          </a:p>
        </p:txBody>
      </p:sp>
      <p:sp>
        <p:nvSpPr>
          <p:cNvPr id="16" name="TextBox 15">
            <a:extLst>
              <a:ext uri="{FF2B5EF4-FFF2-40B4-BE49-F238E27FC236}">
                <a16:creationId xmlns:a16="http://schemas.microsoft.com/office/drawing/2014/main" id="{F30F9AE6-9655-BFEB-7602-6B8B1A11787D}"/>
              </a:ext>
            </a:extLst>
          </p:cNvPr>
          <p:cNvSpPr txBox="1"/>
          <p:nvPr/>
        </p:nvSpPr>
        <p:spPr>
          <a:xfrm>
            <a:off x="6611153" y="1986238"/>
            <a:ext cx="4584390" cy="923330"/>
          </a:xfrm>
          <a:prstGeom prst="rect">
            <a:avLst/>
          </a:prstGeom>
          <a:noFill/>
        </p:spPr>
        <p:txBody>
          <a:bodyPr wrap="square" rtlCol="0">
            <a:spAutoFit/>
          </a:bodyPr>
          <a:lstStyle/>
          <a:p>
            <a:r>
              <a:rPr lang="en-US" sz="5400" dirty="0"/>
              <a:t>Range=2</a:t>
            </a:r>
          </a:p>
        </p:txBody>
      </p:sp>
      <p:sp>
        <p:nvSpPr>
          <p:cNvPr id="17" name="TextBox 16">
            <a:extLst>
              <a:ext uri="{FF2B5EF4-FFF2-40B4-BE49-F238E27FC236}">
                <a16:creationId xmlns:a16="http://schemas.microsoft.com/office/drawing/2014/main" id="{9357BF25-F32A-2C3A-D9C1-76C9BBEE8A99}"/>
              </a:ext>
            </a:extLst>
          </p:cNvPr>
          <p:cNvSpPr txBox="1"/>
          <p:nvPr/>
        </p:nvSpPr>
        <p:spPr>
          <a:xfrm rot="1149162">
            <a:off x="10174310" y="2015891"/>
            <a:ext cx="1687133" cy="923330"/>
          </a:xfrm>
          <a:prstGeom prst="rect">
            <a:avLst/>
          </a:prstGeom>
          <a:noFill/>
        </p:spPr>
        <p:txBody>
          <a:bodyPr wrap="square" rtlCol="0">
            <a:spAutoFit/>
          </a:bodyPr>
          <a:lstStyle/>
          <a:p>
            <a:pPr algn="ctr"/>
            <a:r>
              <a:rPr lang="en-US" dirty="0"/>
              <a:t>Low range. </a:t>
            </a:r>
          </a:p>
          <a:p>
            <a:pPr algn="ctr"/>
            <a:r>
              <a:rPr lang="en-US" dirty="0"/>
              <a:t>Low margin of error (accurate)</a:t>
            </a:r>
          </a:p>
        </p:txBody>
      </p:sp>
      <p:pic>
        <p:nvPicPr>
          <p:cNvPr id="19" name="Picture 18" descr="A number in a circle&#10;&#10;Description automatically generated">
            <a:extLst>
              <a:ext uri="{FF2B5EF4-FFF2-40B4-BE49-F238E27FC236}">
                <a16:creationId xmlns:a16="http://schemas.microsoft.com/office/drawing/2014/main" id="{13D4B9A1-AB8A-1B8E-B5F2-52F1243CF60C}"/>
              </a:ext>
            </a:extLst>
          </p:cNvPr>
          <p:cNvPicPr>
            <a:picLocks noChangeAspect="1"/>
          </p:cNvPicPr>
          <p:nvPr/>
        </p:nvPicPr>
        <p:blipFill>
          <a:blip r:embed="rId5"/>
          <a:stretch>
            <a:fillRect/>
          </a:stretch>
        </p:blipFill>
        <p:spPr>
          <a:xfrm>
            <a:off x="741741" y="2212483"/>
            <a:ext cx="598419" cy="530143"/>
          </a:xfrm>
          <a:prstGeom prst="rect">
            <a:avLst/>
          </a:prstGeom>
        </p:spPr>
      </p:pic>
      <p:pic>
        <p:nvPicPr>
          <p:cNvPr id="21" name="Picture 20" descr="A white circle with purple and black numbers&#10;&#10;Description automatically generated">
            <a:extLst>
              <a:ext uri="{FF2B5EF4-FFF2-40B4-BE49-F238E27FC236}">
                <a16:creationId xmlns:a16="http://schemas.microsoft.com/office/drawing/2014/main" id="{09850F1F-C911-721D-8C19-6F1A727B6768}"/>
              </a:ext>
            </a:extLst>
          </p:cNvPr>
          <p:cNvPicPr>
            <a:picLocks noChangeAspect="1"/>
          </p:cNvPicPr>
          <p:nvPr/>
        </p:nvPicPr>
        <p:blipFill>
          <a:blip r:embed="rId6"/>
          <a:stretch>
            <a:fillRect/>
          </a:stretch>
        </p:blipFill>
        <p:spPr>
          <a:xfrm>
            <a:off x="775985" y="5630813"/>
            <a:ext cx="617461" cy="530143"/>
          </a:xfrm>
          <a:prstGeom prst="rect">
            <a:avLst/>
          </a:prstGeom>
        </p:spPr>
      </p:pic>
      <p:pic>
        <p:nvPicPr>
          <p:cNvPr id="23" name="Picture 22" descr="A circle with a number on it&#10;&#10;Description automatically generated">
            <a:extLst>
              <a:ext uri="{FF2B5EF4-FFF2-40B4-BE49-F238E27FC236}">
                <a16:creationId xmlns:a16="http://schemas.microsoft.com/office/drawing/2014/main" id="{43A6387D-FB05-F6D4-0F9D-D132FC294824}"/>
              </a:ext>
            </a:extLst>
          </p:cNvPr>
          <p:cNvPicPr>
            <a:picLocks noChangeAspect="1"/>
          </p:cNvPicPr>
          <p:nvPr/>
        </p:nvPicPr>
        <p:blipFill>
          <a:blip r:embed="rId7"/>
          <a:stretch>
            <a:fillRect/>
          </a:stretch>
        </p:blipFill>
        <p:spPr>
          <a:xfrm>
            <a:off x="751057" y="3980796"/>
            <a:ext cx="589103" cy="609417"/>
          </a:xfrm>
          <a:prstGeom prst="rect">
            <a:avLst/>
          </a:prstGeom>
        </p:spPr>
      </p:pic>
      <p:sp>
        <p:nvSpPr>
          <p:cNvPr id="24" name="TextBox 23">
            <a:extLst>
              <a:ext uri="{FF2B5EF4-FFF2-40B4-BE49-F238E27FC236}">
                <a16:creationId xmlns:a16="http://schemas.microsoft.com/office/drawing/2014/main" id="{166396D0-BBC0-03C7-9CB1-07E9663AA3B4}"/>
              </a:ext>
            </a:extLst>
          </p:cNvPr>
          <p:cNvSpPr txBox="1"/>
          <p:nvPr/>
        </p:nvSpPr>
        <p:spPr>
          <a:xfrm rot="1149162">
            <a:off x="9922179" y="3651100"/>
            <a:ext cx="1899707" cy="1200329"/>
          </a:xfrm>
          <a:prstGeom prst="rect">
            <a:avLst/>
          </a:prstGeom>
          <a:noFill/>
        </p:spPr>
        <p:txBody>
          <a:bodyPr wrap="square" rtlCol="0">
            <a:spAutoFit/>
          </a:bodyPr>
          <a:lstStyle/>
          <a:p>
            <a:pPr algn="ctr"/>
            <a:r>
              <a:rPr lang="en-US" dirty="0"/>
              <a:t>VERY large range. VERY Large margin of error (inaccurate)</a:t>
            </a:r>
          </a:p>
        </p:txBody>
      </p:sp>
      <p:sp>
        <p:nvSpPr>
          <p:cNvPr id="26" name="TextBox 25">
            <a:extLst>
              <a:ext uri="{FF2B5EF4-FFF2-40B4-BE49-F238E27FC236}">
                <a16:creationId xmlns:a16="http://schemas.microsoft.com/office/drawing/2014/main" id="{C1F58330-7396-4A2B-38DA-32F897AFC9C7}"/>
              </a:ext>
            </a:extLst>
          </p:cNvPr>
          <p:cNvSpPr txBox="1"/>
          <p:nvPr/>
        </p:nvSpPr>
        <p:spPr>
          <a:xfrm rot="1149162">
            <a:off x="10068023" y="5447015"/>
            <a:ext cx="1899707" cy="923330"/>
          </a:xfrm>
          <a:prstGeom prst="rect">
            <a:avLst/>
          </a:prstGeom>
          <a:noFill/>
        </p:spPr>
        <p:txBody>
          <a:bodyPr wrap="square" rtlCol="0">
            <a:spAutoFit/>
          </a:bodyPr>
          <a:lstStyle/>
          <a:p>
            <a:pPr algn="ctr"/>
            <a:r>
              <a:rPr lang="en-US" dirty="0"/>
              <a:t>Large range. </a:t>
            </a:r>
          </a:p>
          <a:p>
            <a:pPr algn="ctr"/>
            <a:r>
              <a:rPr lang="en-US" dirty="0"/>
              <a:t>Large margin of error (inaccurate)</a:t>
            </a:r>
          </a:p>
        </p:txBody>
      </p:sp>
    </p:spTree>
    <p:extLst>
      <p:ext uri="{BB962C8B-B14F-4D97-AF65-F5344CB8AC3E}">
        <p14:creationId xmlns:p14="http://schemas.microsoft.com/office/powerpoint/2010/main" val="3918660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lack stars&#10;&#10;Description automatically generated">
            <a:extLst>
              <a:ext uri="{FF2B5EF4-FFF2-40B4-BE49-F238E27FC236}">
                <a16:creationId xmlns:a16="http://schemas.microsoft.com/office/drawing/2014/main" id="{31059245-E70F-D475-678E-54469B51CAE9}"/>
              </a:ext>
            </a:extLst>
          </p:cNvPr>
          <p:cNvPicPr>
            <a:picLocks noChangeAspect="1"/>
          </p:cNvPicPr>
          <p:nvPr/>
        </p:nvPicPr>
        <p:blipFill>
          <a:blip r:embed="rId2"/>
          <a:stretch>
            <a:fillRect/>
          </a:stretch>
        </p:blipFill>
        <p:spPr>
          <a:xfrm>
            <a:off x="1599727" y="5167650"/>
            <a:ext cx="2099961" cy="1456471"/>
          </a:xfrm>
          <a:prstGeom prst="rect">
            <a:avLst/>
          </a:prstGeom>
        </p:spPr>
      </p:pic>
      <p:sp>
        <p:nvSpPr>
          <p:cNvPr id="6" name="TextBox 5">
            <a:extLst>
              <a:ext uri="{FF2B5EF4-FFF2-40B4-BE49-F238E27FC236}">
                <a16:creationId xmlns:a16="http://schemas.microsoft.com/office/drawing/2014/main" id="{D06AB31E-4E00-D37D-4832-0C12B53819F2}"/>
              </a:ext>
            </a:extLst>
          </p:cNvPr>
          <p:cNvSpPr txBox="1"/>
          <p:nvPr/>
        </p:nvSpPr>
        <p:spPr>
          <a:xfrm>
            <a:off x="4095480" y="5345495"/>
            <a:ext cx="2103549" cy="923330"/>
          </a:xfrm>
          <a:prstGeom prst="rect">
            <a:avLst/>
          </a:prstGeom>
          <a:noFill/>
        </p:spPr>
        <p:txBody>
          <a:bodyPr wrap="square" rtlCol="0">
            <a:spAutoFit/>
          </a:bodyPr>
          <a:lstStyle/>
          <a:p>
            <a:r>
              <a:rPr lang="en-US" sz="5400" dirty="0">
                <a:solidFill>
                  <a:srgbClr val="FF0000"/>
                </a:solidFill>
              </a:rPr>
              <a:t>9, 0, 0 </a:t>
            </a:r>
          </a:p>
        </p:txBody>
      </p:sp>
      <p:sp>
        <p:nvSpPr>
          <p:cNvPr id="7" name="TextBox 6">
            <a:extLst>
              <a:ext uri="{FF2B5EF4-FFF2-40B4-BE49-F238E27FC236}">
                <a16:creationId xmlns:a16="http://schemas.microsoft.com/office/drawing/2014/main" id="{E322AD88-5000-C19C-A169-2D2D143621A3}"/>
              </a:ext>
            </a:extLst>
          </p:cNvPr>
          <p:cNvSpPr txBox="1"/>
          <p:nvPr/>
        </p:nvSpPr>
        <p:spPr>
          <a:xfrm>
            <a:off x="6611153" y="5345495"/>
            <a:ext cx="4584390" cy="923330"/>
          </a:xfrm>
          <a:prstGeom prst="rect">
            <a:avLst/>
          </a:prstGeom>
          <a:noFill/>
        </p:spPr>
        <p:txBody>
          <a:bodyPr wrap="square" rtlCol="0">
            <a:spAutoFit/>
          </a:bodyPr>
          <a:lstStyle/>
          <a:p>
            <a:r>
              <a:rPr lang="en-US" sz="5400" dirty="0"/>
              <a:t>Range=9</a:t>
            </a:r>
          </a:p>
        </p:txBody>
      </p:sp>
      <p:pic>
        <p:nvPicPr>
          <p:cNvPr id="11" name="Picture 10" descr="A group of black stars&#10;&#10;Description automatically generated">
            <a:extLst>
              <a:ext uri="{FF2B5EF4-FFF2-40B4-BE49-F238E27FC236}">
                <a16:creationId xmlns:a16="http://schemas.microsoft.com/office/drawing/2014/main" id="{A029D85D-3004-0C92-8B85-C5A6C42B32E6}"/>
              </a:ext>
            </a:extLst>
          </p:cNvPr>
          <p:cNvPicPr>
            <a:picLocks noChangeAspect="1"/>
          </p:cNvPicPr>
          <p:nvPr/>
        </p:nvPicPr>
        <p:blipFill>
          <a:blip r:embed="rId3"/>
          <a:stretch>
            <a:fillRect/>
          </a:stretch>
        </p:blipFill>
        <p:spPr>
          <a:xfrm>
            <a:off x="1599727" y="3427651"/>
            <a:ext cx="2090601" cy="1456471"/>
          </a:xfrm>
          <a:prstGeom prst="rect">
            <a:avLst/>
          </a:prstGeom>
        </p:spPr>
      </p:pic>
      <p:sp>
        <p:nvSpPr>
          <p:cNvPr id="12" name="TextBox 11">
            <a:extLst>
              <a:ext uri="{FF2B5EF4-FFF2-40B4-BE49-F238E27FC236}">
                <a16:creationId xmlns:a16="http://schemas.microsoft.com/office/drawing/2014/main" id="{0D8B64BD-11F8-4FFE-27D3-8CBC862CDFB8}"/>
              </a:ext>
            </a:extLst>
          </p:cNvPr>
          <p:cNvSpPr txBox="1"/>
          <p:nvPr/>
        </p:nvSpPr>
        <p:spPr>
          <a:xfrm>
            <a:off x="3964545" y="3694221"/>
            <a:ext cx="2796863" cy="923330"/>
          </a:xfrm>
          <a:prstGeom prst="rect">
            <a:avLst/>
          </a:prstGeom>
          <a:noFill/>
        </p:spPr>
        <p:txBody>
          <a:bodyPr wrap="square" rtlCol="0">
            <a:spAutoFit/>
          </a:bodyPr>
          <a:lstStyle/>
          <a:p>
            <a:r>
              <a:rPr lang="en-US" sz="5400" dirty="0">
                <a:solidFill>
                  <a:srgbClr val="FF0000"/>
                </a:solidFill>
              </a:rPr>
              <a:t>28, 0, 1 </a:t>
            </a:r>
          </a:p>
        </p:txBody>
      </p:sp>
      <p:sp>
        <p:nvSpPr>
          <p:cNvPr id="13" name="TextBox 12">
            <a:extLst>
              <a:ext uri="{FF2B5EF4-FFF2-40B4-BE49-F238E27FC236}">
                <a16:creationId xmlns:a16="http://schemas.microsoft.com/office/drawing/2014/main" id="{02E1F238-054D-C85D-8154-041500A11DC3}"/>
              </a:ext>
            </a:extLst>
          </p:cNvPr>
          <p:cNvSpPr txBox="1"/>
          <p:nvPr/>
        </p:nvSpPr>
        <p:spPr>
          <a:xfrm>
            <a:off x="6611153" y="3723830"/>
            <a:ext cx="4584390" cy="923330"/>
          </a:xfrm>
          <a:prstGeom prst="rect">
            <a:avLst/>
          </a:prstGeom>
          <a:noFill/>
        </p:spPr>
        <p:txBody>
          <a:bodyPr wrap="square" rtlCol="0">
            <a:spAutoFit/>
          </a:bodyPr>
          <a:lstStyle/>
          <a:p>
            <a:r>
              <a:rPr lang="en-US" sz="5400" dirty="0"/>
              <a:t>Range=27</a:t>
            </a:r>
          </a:p>
        </p:txBody>
      </p:sp>
      <p:pic>
        <p:nvPicPr>
          <p:cNvPr id="14" name="Picture 13">
            <a:extLst>
              <a:ext uri="{FF2B5EF4-FFF2-40B4-BE49-F238E27FC236}">
                <a16:creationId xmlns:a16="http://schemas.microsoft.com/office/drawing/2014/main" id="{0361E3FB-896D-BC62-742F-B58D6165BC41}"/>
              </a:ext>
            </a:extLst>
          </p:cNvPr>
          <p:cNvPicPr>
            <a:picLocks noChangeAspect="1"/>
          </p:cNvPicPr>
          <p:nvPr/>
        </p:nvPicPr>
        <p:blipFill>
          <a:blip r:embed="rId4"/>
          <a:stretch>
            <a:fillRect/>
          </a:stretch>
        </p:blipFill>
        <p:spPr>
          <a:xfrm>
            <a:off x="1599727" y="1754122"/>
            <a:ext cx="2090601" cy="1446868"/>
          </a:xfrm>
          <a:prstGeom prst="rect">
            <a:avLst/>
          </a:prstGeom>
        </p:spPr>
      </p:pic>
      <p:sp>
        <p:nvSpPr>
          <p:cNvPr id="15" name="TextBox 14">
            <a:extLst>
              <a:ext uri="{FF2B5EF4-FFF2-40B4-BE49-F238E27FC236}">
                <a16:creationId xmlns:a16="http://schemas.microsoft.com/office/drawing/2014/main" id="{919589A4-5E2F-B8D3-B885-E93204E54E61}"/>
              </a:ext>
            </a:extLst>
          </p:cNvPr>
          <p:cNvSpPr txBox="1"/>
          <p:nvPr/>
        </p:nvSpPr>
        <p:spPr>
          <a:xfrm>
            <a:off x="3964544" y="1960059"/>
            <a:ext cx="2796863" cy="923330"/>
          </a:xfrm>
          <a:prstGeom prst="rect">
            <a:avLst/>
          </a:prstGeom>
          <a:noFill/>
        </p:spPr>
        <p:txBody>
          <a:bodyPr wrap="square" rtlCol="0">
            <a:spAutoFit/>
          </a:bodyPr>
          <a:lstStyle/>
          <a:p>
            <a:r>
              <a:rPr lang="en-US" sz="5400" dirty="0">
                <a:solidFill>
                  <a:srgbClr val="FF0000"/>
                </a:solidFill>
              </a:rPr>
              <a:t>6, 7, 5 </a:t>
            </a:r>
          </a:p>
        </p:txBody>
      </p:sp>
      <p:sp>
        <p:nvSpPr>
          <p:cNvPr id="16" name="TextBox 15">
            <a:extLst>
              <a:ext uri="{FF2B5EF4-FFF2-40B4-BE49-F238E27FC236}">
                <a16:creationId xmlns:a16="http://schemas.microsoft.com/office/drawing/2014/main" id="{F30F9AE6-9655-BFEB-7602-6B8B1A11787D}"/>
              </a:ext>
            </a:extLst>
          </p:cNvPr>
          <p:cNvSpPr txBox="1"/>
          <p:nvPr/>
        </p:nvSpPr>
        <p:spPr>
          <a:xfrm>
            <a:off x="6611153" y="1986238"/>
            <a:ext cx="4584390" cy="923330"/>
          </a:xfrm>
          <a:prstGeom prst="rect">
            <a:avLst/>
          </a:prstGeom>
          <a:noFill/>
        </p:spPr>
        <p:txBody>
          <a:bodyPr wrap="square" rtlCol="0">
            <a:spAutoFit/>
          </a:bodyPr>
          <a:lstStyle/>
          <a:p>
            <a:r>
              <a:rPr lang="en-US" sz="5400" dirty="0"/>
              <a:t>Range=2</a:t>
            </a:r>
          </a:p>
        </p:txBody>
      </p:sp>
      <p:pic>
        <p:nvPicPr>
          <p:cNvPr id="19" name="Picture 18" descr="A number in a circle&#10;&#10;Description automatically generated">
            <a:extLst>
              <a:ext uri="{FF2B5EF4-FFF2-40B4-BE49-F238E27FC236}">
                <a16:creationId xmlns:a16="http://schemas.microsoft.com/office/drawing/2014/main" id="{13D4B9A1-AB8A-1B8E-B5F2-52F1243CF60C}"/>
              </a:ext>
            </a:extLst>
          </p:cNvPr>
          <p:cNvPicPr>
            <a:picLocks noChangeAspect="1"/>
          </p:cNvPicPr>
          <p:nvPr/>
        </p:nvPicPr>
        <p:blipFill>
          <a:blip r:embed="rId5"/>
          <a:stretch>
            <a:fillRect/>
          </a:stretch>
        </p:blipFill>
        <p:spPr>
          <a:xfrm>
            <a:off x="741741" y="2212483"/>
            <a:ext cx="598419" cy="530143"/>
          </a:xfrm>
          <a:prstGeom prst="rect">
            <a:avLst/>
          </a:prstGeom>
        </p:spPr>
      </p:pic>
      <p:pic>
        <p:nvPicPr>
          <p:cNvPr id="21" name="Picture 20" descr="A white circle with purple and black numbers&#10;&#10;Description automatically generated">
            <a:extLst>
              <a:ext uri="{FF2B5EF4-FFF2-40B4-BE49-F238E27FC236}">
                <a16:creationId xmlns:a16="http://schemas.microsoft.com/office/drawing/2014/main" id="{09850F1F-C911-721D-8C19-6F1A727B6768}"/>
              </a:ext>
            </a:extLst>
          </p:cNvPr>
          <p:cNvPicPr>
            <a:picLocks noChangeAspect="1"/>
          </p:cNvPicPr>
          <p:nvPr/>
        </p:nvPicPr>
        <p:blipFill>
          <a:blip r:embed="rId6"/>
          <a:stretch>
            <a:fillRect/>
          </a:stretch>
        </p:blipFill>
        <p:spPr>
          <a:xfrm>
            <a:off x="775985" y="5630813"/>
            <a:ext cx="617461" cy="530143"/>
          </a:xfrm>
          <a:prstGeom prst="rect">
            <a:avLst/>
          </a:prstGeom>
        </p:spPr>
      </p:pic>
      <p:pic>
        <p:nvPicPr>
          <p:cNvPr id="23" name="Picture 22" descr="A circle with a number on it&#10;&#10;Description automatically generated">
            <a:extLst>
              <a:ext uri="{FF2B5EF4-FFF2-40B4-BE49-F238E27FC236}">
                <a16:creationId xmlns:a16="http://schemas.microsoft.com/office/drawing/2014/main" id="{43A6387D-FB05-F6D4-0F9D-D132FC294824}"/>
              </a:ext>
            </a:extLst>
          </p:cNvPr>
          <p:cNvPicPr>
            <a:picLocks noChangeAspect="1"/>
          </p:cNvPicPr>
          <p:nvPr/>
        </p:nvPicPr>
        <p:blipFill>
          <a:blip r:embed="rId7"/>
          <a:stretch>
            <a:fillRect/>
          </a:stretch>
        </p:blipFill>
        <p:spPr>
          <a:xfrm>
            <a:off x="751057" y="3980796"/>
            <a:ext cx="589103" cy="609417"/>
          </a:xfrm>
          <a:prstGeom prst="rect">
            <a:avLst/>
          </a:prstGeom>
        </p:spPr>
      </p:pic>
      <p:cxnSp>
        <p:nvCxnSpPr>
          <p:cNvPr id="8" name="Straight Connector 7">
            <a:extLst>
              <a:ext uri="{FF2B5EF4-FFF2-40B4-BE49-F238E27FC236}">
                <a16:creationId xmlns:a16="http://schemas.microsoft.com/office/drawing/2014/main" id="{B3EEE4F6-B6CE-AA50-815A-677603E1358E}"/>
              </a:ext>
            </a:extLst>
          </p:cNvPr>
          <p:cNvCxnSpPr/>
          <p:nvPr/>
        </p:nvCxnSpPr>
        <p:spPr>
          <a:xfrm>
            <a:off x="10450285" y="3464788"/>
            <a:ext cx="0" cy="1441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C26213-D449-4646-90FF-24758080AF5A}"/>
              </a:ext>
            </a:extLst>
          </p:cNvPr>
          <p:cNvCxnSpPr/>
          <p:nvPr/>
        </p:nvCxnSpPr>
        <p:spPr>
          <a:xfrm>
            <a:off x="10205357" y="3464788"/>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585C8E-6D2E-F9D6-BC68-4B92840C031D}"/>
              </a:ext>
            </a:extLst>
          </p:cNvPr>
          <p:cNvCxnSpPr>
            <a:cxnSpLocks/>
          </p:cNvCxnSpPr>
          <p:nvPr/>
        </p:nvCxnSpPr>
        <p:spPr>
          <a:xfrm>
            <a:off x="10229849" y="4906201"/>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3A885B8-B026-8465-E53A-81C217B966BD}"/>
              </a:ext>
            </a:extLst>
          </p:cNvPr>
          <p:cNvSpPr txBox="1"/>
          <p:nvPr/>
        </p:nvSpPr>
        <p:spPr>
          <a:xfrm rot="1149162">
            <a:off x="10634281" y="3920332"/>
            <a:ext cx="1307114" cy="646331"/>
          </a:xfrm>
          <a:prstGeom prst="rect">
            <a:avLst/>
          </a:prstGeom>
          <a:noFill/>
        </p:spPr>
        <p:txBody>
          <a:bodyPr wrap="square" rtlCol="0">
            <a:spAutoFit/>
          </a:bodyPr>
          <a:lstStyle/>
          <a:p>
            <a:pPr algn="ctr"/>
            <a:r>
              <a:rPr lang="en-US" dirty="0"/>
              <a:t>VERY Large error bar</a:t>
            </a:r>
          </a:p>
        </p:txBody>
      </p:sp>
      <p:sp>
        <p:nvSpPr>
          <p:cNvPr id="25" name="TextBox 24">
            <a:extLst>
              <a:ext uri="{FF2B5EF4-FFF2-40B4-BE49-F238E27FC236}">
                <a16:creationId xmlns:a16="http://schemas.microsoft.com/office/drawing/2014/main" id="{8FEA6372-F12B-C817-2CBA-76D721161D40}"/>
              </a:ext>
            </a:extLst>
          </p:cNvPr>
          <p:cNvSpPr txBox="1"/>
          <p:nvPr/>
        </p:nvSpPr>
        <p:spPr>
          <a:xfrm rot="1149162">
            <a:off x="10634279" y="5685033"/>
            <a:ext cx="1307114" cy="646331"/>
          </a:xfrm>
          <a:prstGeom prst="rect">
            <a:avLst/>
          </a:prstGeom>
          <a:noFill/>
        </p:spPr>
        <p:txBody>
          <a:bodyPr wrap="square" rtlCol="0">
            <a:spAutoFit/>
          </a:bodyPr>
          <a:lstStyle/>
          <a:p>
            <a:pPr algn="ctr"/>
            <a:r>
              <a:rPr lang="en-US" dirty="0"/>
              <a:t>Large </a:t>
            </a:r>
          </a:p>
          <a:p>
            <a:pPr algn="ctr"/>
            <a:r>
              <a:rPr lang="en-US" dirty="0"/>
              <a:t>error bar</a:t>
            </a:r>
          </a:p>
        </p:txBody>
      </p:sp>
      <p:sp>
        <p:nvSpPr>
          <p:cNvPr id="27" name="TextBox 26">
            <a:extLst>
              <a:ext uri="{FF2B5EF4-FFF2-40B4-BE49-F238E27FC236}">
                <a16:creationId xmlns:a16="http://schemas.microsoft.com/office/drawing/2014/main" id="{CA0C61BB-1C03-13A2-6A7E-00C85B5E25B5}"/>
              </a:ext>
            </a:extLst>
          </p:cNvPr>
          <p:cNvSpPr txBox="1"/>
          <p:nvPr/>
        </p:nvSpPr>
        <p:spPr>
          <a:xfrm rot="1149162">
            <a:off x="10740570" y="2191369"/>
            <a:ext cx="1307114" cy="646331"/>
          </a:xfrm>
          <a:prstGeom prst="rect">
            <a:avLst/>
          </a:prstGeom>
          <a:noFill/>
        </p:spPr>
        <p:txBody>
          <a:bodyPr wrap="square" rtlCol="0">
            <a:spAutoFit/>
          </a:bodyPr>
          <a:lstStyle/>
          <a:p>
            <a:pPr algn="ctr"/>
            <a:r>
              <a:rPr lang="en-US" dirty="0"/>
              <a:t>Small</a:t>
            </a:r>
          </a:p>
          <a:p>
            <a:pPr algn="ctr"/>
            <a:r>
              <a:rPr lang="en-US" dirty="0"/>
              <a:t>error bar</a:t>
            </a:r>
          </a:p>
        </p:txBody>
      </p:sp>
      <p:cxnSp>
        <p:nvCxnSpPr>
          <p:cNvPr id="28" name="Straight Connector 27">
            <a:extLst>
              <a:ext uri="{FF2B5EF4-FFF2-40B4-BE49-F238E27FC236}">
                <a16:creationId xmlns:a16="http://schemas.microsoft.com/office/drawing/2014/main" id="{A57E89EB-9576-62D6-80F0-9D83D05B1494}"/>
              </a:ext>
            </a:extLst>
          </p:cNvPr>
          <p:cNvCxnSpPr>
            <a:cxnSpLocks/>
          </p:cNvCxnSpPr>
          <p:nvPr/>
        </p:nvCxnSpPr>
        <p:spPr>
          <a:xfrm>
            <a:off x="10466613" y="5630813"/>
            <a:ext cx="0" cy="7541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79B8B3-C133-655F-0829-CF3160ACEC18}"/>
              </a:ext>
            </a:extLst>
          </p:cNvPr>
          <p:cNvCxnSpPr/>
          <p:nvPr/>
        </p:nvCxnSpPr>
        <p:spPr>
          <a:xfrm>
            <a:off x="10254183" y="5630813"/>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97939A-2176-987E-04EF-D0D53D7F61EE}"/>
              </a:ext>
            </a:extLst>
          </p:cNvPr>
          <p:cNvCxnSpPr>
            <a:cxnSpLocks/>
          </p:cNvCxnSpPr>
          <p:nvPr/>
        </p:nvCxnSpPr>
        <p:spPr>
          <a:xfrm>
            <a:off x="10246177" y="6385009"/>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A2DCB0-39FD-74D1-DD34-A44A519FE754}"/>
              </a:ext>
            </a:extLst>
          </p:cNvPr>
          <p:cNvCxnSpPr>
            <a:cxnSpLocks/>
          </p:cNvCxnSpPr>
          <p:nvPr/>
        </p:nvCxnSpPr>
        <p:spPr>
          <a:xfrm>
            <a:off x="10450283" y="2259030"/>
            <a:ext cx="0" cy="365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1C6950-1FBC-942B-FCAE-84D5F582EF19}"/>
              </a:ext>
            </a:extLst>
          </p:cNvPr>
          <p:cNvCxnSpPr/>
          <p:nvPr/>
        </p:nvCxnSpPr>
        <p:spPr>
          <a:xfrm>
            <a:off x="10215990" y="2259030"/>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766982-3630-60C2-D61E-49DDABF8F5D9}"/>
              </a:ext>
            </a:extLst>
          </p:cNvPr>
          <p:cNvCxnSpPr>
            <a:cxnSpLocks/>
          </p:cNvCxnSpPr>
          <p:nvPr/>
        </p:nvCxnSpPr>
        <p:spPr>
          <a:xfrm>
            <a:off x="10229847" y="2624871"/>
            <a:ext cx="44087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9E2133-166D-A7EB-A0C3-678AF4EB1969}"/>
              </a:ext>
            </a:extLst>
          </p:cNvPr>
          <p:cNvSpPr txBox="1"/>
          <p:nvPr/>
        </p:nvSpPr>
        <p:spPr>
          <a:xfrm>
            <a:off x="616528" y="162373"/>
            <a:ext cx="10958944" cy="1200329"/>
          </a:xfrm>
          <a:prstGeom prst="rect">
            <a:avLst/>
          </a:prstGeom>
          <a:noFill/>
        </p:spPr>
        <p:txBody>
          <a:bodyPr wrap="square">
            <a:spAutoFit/>
          </a:bodyPr>
          <a:lstStyle/>
          <a:p>
            <a:pPr algn="ctr"/>
            <a:r>
              <a:rPr lang="en-US" sz="2800" dirty="0"/>
              <a:t>You can tell how </a:t>
            </a:r>
            <a:r>
              <a:rPr lang="en-US" sz="3600" b="1" dirty="0"/>
              <a:t>accurate</a:t>
            </a:r>
            <a:r>
              <a:rPr lang="en-US" sz="2800" dirty="0"/>
              <a:t> your estimate is going to be (or not be) by looking at the </a:t>
            </a:r>
            <a:r>
              <a:rPr lang="en-US" sz="3600" b="1" dirty="0"/>
              <a:t>range</a:t>
            </a:r>
            <a:r>
              <a:rPr lang="en-US" sz="2800" dirty="0"/>
              <a:t> of your quadrat counts.</a:t>
            </a:r>
            <a:endParaRPr lang="en-US" sz="3200" dirty="0"/>
          </a:p>
        </p:txBody>
      </p:sp>
      <p:sp>
        <p:nvSpPr>
          <p:cNvPr id="9" name="TextBox 8">
            <a:extLst>
              <a:ext uri="{FF2B5EF4-FFF2-40B4-BE49-F238E27FC236}">
                <a16:creationId xmlns:a16="http://schemas.microsoft.com/office/drawing/2014/main" id="{03BF9645-C39A-BD73-7209-A397EEF90C16}"/>
              </a:ext>
            </a:extLst>
          </p:cNvPr>
          <p:cNvSpPr txBox="1"/>
          <p:nvPr/>
        </p:nvSpPr>
        <p:spPr>
          <a:xfrm>
            <a:off x="736843" y="1153787"/>
            <a:ext cx="10958944" cy="369332"/>
          </a:xfrm>
          <a:prstGeom prst="rect">
            <a:avLst/>
          </a:prstGeom>
          <a:noFill/>
        </p:spPr>
        <p:txBody>
          <a:bodyPr wrap="square">
            <a:spAutoFit/>
          </a:bodyPr>
          <a:lstStyle/>
          <a:p>
            <a:pPr algn="ctr"/>
            <a:r>
              <a:rPr lang="en-US" dirty="0"/>
              <a:t>Range = maximum value – minimum value</a:t>
            </a:r>
            <a:endParaRPr lang="en-US" sz="2000" dirty="0"/>
          </a:p>
        </p:txBody>
      </p:sp>
    </p:spTree>
    <p:extLst>
      <p:ext uri="{BB962C8B-B14F-4D97-AF65-F5344CB8AC3E}">
        <p14:creationId xmlns:p14="http://schemas.microsoft.com/office/powerpoint/2010/main" val="2727292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7F422-DBBF-08FF-B62B-7DDF0F8EC7F5}"/>
              </a:ext>
            </a:extLst>
          </p:cNvPr>
          <p:cNvSpPr txBox="1"/>
          <p:nvPr/>
        </p:nvSpPr>
        <p:spPr>
          <a:xfrm>
            <a:off x="445077" y="325961"/>
            <a:ext cx="11301845" cy="1661993"/>
          </a:xfrm>
          <a:prstGeom prst="rect">
            <a:avLst/>
          </a:prstGeom>
          <a:noFill/>
        </p:spPr>
        <p:txBody>
          <a:bodyPr wrap="square">
            <a:spAutoFit/>
          </a:bodyPr>
          <a:lstStyle/>
          <a:p>
            <a:pPr algn="ctr"/>
            <a:r>
              <a:rPr lang="en-US" sz="5400" dirty="0"/>
              <a:t>Limitations</a:t>
            </a:r>
            <a:r>
              <a:rPr lang="en-US" sz="4000" dirty="0"/>
              <a:t> when estimating </a:t>
            </a:r>
          </a:p>
          <a:p>
            <a:pPr algn="ctr"/>
            <a:r>
              <a:rPr lang="en-US" sz="4000" dirty="0"/>
              <a:t>total population size (N) using </a:t>
            </a:r>
            <a:r>
              <a:rPr lang="en-US" sz="4800" dirty="0"/>
              <a:t>quadrats</a:t>
            </a:r>
            <a:endParaRPr lang="en-US" sz="2800" dirty="0"/>
          </a:p>
        </p:txBody>
      </p:sp>
      <p:pic>
        <p:nvPicPr>
          <p:cNvPr id="4" name="Picture 3" descr="A group of black starfishes&#10;&#10;Description automatically generated">
            <a:extLst>
              <a:ext uri="{FF2B5EF4-FFF2-40B4-BE49-F238E27FC236}">
                <a16:creationId xmlns:a16="http://schemas.microsoft.com/office/drawing/2014/main" id="{0D870B11-1F6E-27F8-FB66-1C177D210193}"/>
              </a:ext>
            </a:extLst>
          </p:cNvPr>
          <p:cNvPicPr>
            <a:picLocks noChangeAspect="1"/>
          </p:cNvPicPr>
          <p:nvPr/>
        </p:nvPicPr>
        <p:blipFill>
          <a:blip r:embed="rId2"/>
          <a:stretch>
            <a:fillRect/>
          </a:stretch>
        </p:blipFill>
        <p:spPr>
          <a:xfrm>
            <a:off x="369867" y="2684833"/>
            <a:ext cx="3929418" cy="2699804"/>
          </a:xfrm>
          <a:prstGeom prst="rect">
            <a:avLst/>
          </a:prstGeom>
        </p:spPr>
      </p:pic>
      <p:sp>
        <p:nvSpPr>
          <p:cNvPr id="5" name="TextBox 4">
            <a:extLst>
              <a:ext uri="{FF2B5EF4-FFF2-40B4-BE49-F238E27FC236}">
                <a16:creationId xmlns:a16="http://schemas.microsoft.com/office/drawing/2014/main" id="{46E05C98-80DD-060C-D2AE-5A4EC25F0FAD}"/>
              </a:ext>
            </a:extLst>
          </p:cNvPr>
          <p:cNvSpPr txBox="1"/>
          <p:nvPr/>
        </p:nvSpPr>
        <p:spPr>
          <a:xfrm>
            <a:off x="4363453" y="2684833"/>
            <a:ext cx="7828547" cy="2554545"/>
          </a:xfrm>
          <a:prstGeom prst="rect">
            <a:avLst/>
          </a:prstGeom>
          <a:noFill/>
        </p:spPr>
        <p:txBody>
          <a:bodyPr wrap="square" rtlCol="0">
            <a:spAutoFit/>
          </a:bodyPr>
          <a:lstStyle/>
          <a:p>
            <a:pPr marL="285750" indent="-285750">
              <a:buFont typeface="Arial" panose="020B0604020202020204" pitchFamily="34" charset="0"/>
              <a:buChar char="•"/>
            </a:pPr>
            <a:r>
              <a:rPr lang="en-US" sz="3600" dirty="0"/>
              <a:t>When individuals in a population are CLUMPED</a:t>
            </a:r>
          </a:p>
          <a:p>
            <a:endParaRPr lang="en-US" sz="1600" dirty="0"/>
          </a:p>
          <a:p>
            <a:pPr marL="285750" indent="-285750">
              <a:buFont typeface="Arial" panose="020B0604020202020204" pitchFamily="34" charset="0"/>
              <a:buChar char="•"/>
            </a:pPr>
            <a:r>
              <a:rPr lang="en-US" sz="3600" dirty="0"/>
              <a:t>When they can move in and out of the quadrat before counting is finished</a:t>
            </a:r>
          </a:p>
        </p:txBody>
      </p:sp>
      <p:pic>
        <p:nvPicPr>
          <p:cNvPr id="6" name="Picture 4" descr="Fish - Free food icons">
            <a:extLst>
              <a:ext uri="{FF2B5EF4-FFF2-40B4-BE49-F238E27FC236}">
                <a16:creationId xmlns:a16="http://schemas.microsoft.com/office/drawing/2014/main" id="{2604FDFB-8D52-AAF3-564F-E11EC8298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76886">
            <a:off x="6675317" y="5324165"/>
            <a:ext cx="845132" cy="8451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sh - Free food icons">
            <a:extLst>
              <a:ext uri="{FF2B5EF4-FFF2-40B4-BE49-F238E27FC236}">
                <a16:creationId xmlns:a16="http://schemas.microsoft.com/office/drawing/2014/main" id="{E358D4E7-4FB9-7567-FCF3-AE1D181B9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023114" flipH="1">
            <a:off x="4921124" y="5451118"/>
            <a:ext cx="1084263" cy="1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sh - Free food icons">
            <a:extLst>
              <a:ext uri="{FF2B5EF4-FFF2-40B4-BE49-F238E27FC236}">
                <a16:creationId xmlns:a16="http://schemas.microsoft.com/office/drawing/2014/main" id="{1F0D24FF-12FC-A07F-0796-746648FB7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42266">
            <a:off x="8154905" y="5447294"/>
            <a:ext cx="1084263" cy="1084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sh - Free food icons">
            <a:extLst>
              <a:ext uri="{FF2B5EF4-FFF2-40B4-BE49-F238E27FC236}">
                <a16:creationId xmlns:a16="http://schemas.microsoft.com/office/drawing/2014/main" id="{BEF227A6-ECE3-6B1D-D4D0-75C535B53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16059">
            <a:off x="9956928" y="5414601"/>
            <a:ext cx="926068" cy="92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1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616528" y="2598003"/>
            <a:ext cx="10958944" cy="830997"/>
          </a:xfrm>
          <a:prstGeom prst="rect">
            <a:avLst/>
          </a:prstGeom>
          <a:noFill/>
        </p:spPr>
        <p:txBody>
          <a:bodyPr wrap="square">
            <a:spAutoFit/>
          </a:bodyPr>
          <a:lstStyle/>
          <a:p>
            <a:pPr algn="ctr"/>
            <a:r>
              <a:rPr lang="en-US" sz="4000" dirty="0"/>
              <a:t>Estimating Population </a:t>
            </a:r>
            <a:r>
              <a:rPr lang="en-US" sz="4800" b="1" dirty="0"/>
              <a:t>Density</a:t>
            </a:r>
          </a:p>
        </p:txBody>
      </p:sp>
    </p:spTree>
    <p:extLst>
      <p:ext uri="{BB962C8B-B14F-4D97-AF65-F5344CB8AC3E}">
        <p14:creationId xmlns:p14="http://schemas.microsoft.com/office/powerpoint/2010/main" val="2372996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33D26-08A3-A5B9-0F87-61D1EFAF6428}"/>
              </a:ext>
            </a:extLst>
          </p:cNvPr>
          <p:cNvSpPr txBox="1"/>
          <p:nvPr/>
        </p:nvSpPr>
        <p:spPr>
          <a:xfrm>
            <a:off x="230048" y="1197620"/>
            <a:ext cx="4508205" cy="4462760"/>
          </a:xfrm>
          <a:prstGeom prst="rect">
            <a:avLst/>
          </a:prstGeom>
          <a:noFill/>
        </p:spPr>
        <p:txBody>
          <a:bodyPr wrap="square">
            <a:spAutoFit/>
          </a:bodyPr>
          <a:lstStyle/>
          <a:p>
            <a:pPr algn="ctr"/>
            <a:r>
              <a:rPr lang="en-AU" sz="4000" dirty="0"/>
              <a:t>population</a:t>
            </a:r>
            <a:r>
              <a:rPr lang="en-AU" sz="5400" dirty="0"/>
              <a:t> density </a:t>
            </a:r>
            <a:r>
              <a:rPr lang="en-AU" sz="2800" dirty="0"/>
              <a:t>is simply </a:t>
            </a:r>
          </a:p>
          <a:p>
            <a:pPr algn="ctr"/>
            <a:r>
              <a:rPr lang="en-AU" sz="4800" i="1" dirty="0"/>
              <a:t>population size</a:t>
            </a:r>
            <a:endParaRPr lang="en-AU" sz="4000" i="1" dirty="0"/>
          </a:p>
          <a:p>
            <a:pPr algn="ctr"/>
            <a:endParaRPr lang="en-AU" sz="800" i="1" dirty="0"/>
          </a:p>
          <a:p>
            <a:pPr algn="ctr"/>
            <a:r>
              <a:rPr lang="en-AU" sz="4000" dirty="0"/>
              <a:t>per</a:t>
            </a:r>
            <a:r>
              <a:rPr lang="en-AU" sz="2800" dirty="0"/>
              <a:t> unit of </a:t>
            </a:r>
            <a:r>
              <a:rPr lang="en-AU" sz="4000" dirty="0"/>
              <a:t>area</a:t>
            </a:r>
            <a:endParaRPr lang="en-AU" sz="4400" dirty="0"/>
          </a:p>
          <a:p>
            <a:pPr algn="ctr"/>
            <a:endParaRPr lang="en-AU" sz="4400" dirty="0"/>
          </a:p>
          <a:p>
            <a:pPr algn="ctr"/>
            <a:r>
              <a:rPr lang="en-AU" sz="3200" dirty="0"/>
              <a:t>E.g. 50 species/km</a:t>
            </a:r>
            <a:r>
              <a:rPr lang="en-AU" sz="3200" baseline="30000" dirty="0"/>
              <a:t>2</a:t>
            </a:r>
            <a:endParaRPr lang="en-AU" sz="4000" baseline="30000" dirty="0"/>
          </a:p>
        </p:txBody>
      </p:sp>
      <p:pic>
        <p:nvPicPr>
          <p:cNvPr id="5124" name="Picture 4" descr="Hammerhead Sharks' Complex Mating Rituals | BBC Earth - YouTube">
            <a:extLst>
              <a:ext uri="{FF2B5EF4-FFF2-40B4-BE49-F238E27FC236}">
                <a16:creationId xmlns:a16="http://schemas.microsoft.com/office/drawing/2014/main" id="{50E440A5-6E28-1004-0E87-021A08761A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82" r="23182"/>
          <a:stretch/>
        </p:blipFill>
        <p:spPr bwMode="auto">
          <a:xfrm>
            <a:off x="4738253" y="0"/>
            <a:ext cx="745374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02A3D9-352E-1CAE-C810-19E74226C739}"/>
              </a:ext>
            </a:extLst>
          </p:cNvPr>
          <p:cNvSpPr txBox="1"/>
          <p:nvPr/>
        </p:nvSpPr>
        <p:spPr>
          <a:xfrm>
            <a:off x="6096000" y="6457890"/>
            <a:ext cx="6206836" cy="400110"/>
          </a:xfrm>
          <a:prstGeom prst="rect">
            <a:avLst/>
          </a:prstGeom>
          <a:noFill/>
        </p:spPr>
        <p:txBody>
          <a:bodyPr wrap="square">
            <a:spAutoFit/>
          </a:bodyPr>
          <a:lstStyle/>
          <a:p>
            <a:r>
              <a:rPr lang="en-US" sz="2000" dirty="0">
                <a:solidFill>
                  <a:schemeClr val="bg1"/>
                </a:solidFill>
              </a:rPr>
              <a:t>Scalloped Hammerhead Sharks, Galapagos Islands.</a:t>
            </a:r>
          </a:p>
        </p:txBody>
      </p:sp>
      <p:sp>
        <p:nvSpPr>
          <p:cNvPr id="7" name="Freeform 6">
            <a:extLst>
              <a:ext uri="{FF2B5EF4-FFF2-40B4-BE49-F238E27FC236}">
                <a16:creationId xmlns:a16="http://schemas.microsoft.com/office/drawing/2014/main" id="{6E94D52B-FC15-84C4-BC0E-1EAE32D6E739}"/>
              </a:ext>
            </a:extLst>
          </p:cNvPr>
          <p:cNvSpPr/>
          <p:nvPr/>
        </p:nvSpPr>
        <p:spPr>
          <a:xfrm>
            <a:off x="2540116" y="5515280"/>
            <a:ext cx="1345645" cy="845127"/>
          </a:xfrm>
          <a:custGeom>
            <a:avLst/>
            <a:gdLst>
              <a:gd name="connsiteX0" fmla="*/ 0 w 1345645"/>
              <a:gd name="connsiteY0" fmla="*/ 831273 h 845127"/>
              <a:gd name="connsiteX1" fmla="*/ 124691 w 1345645"/>
              <a:gd name="connsiteY1" fmla="*/ 845127 h 845127"/>
              <a:gd name="connsiteX2" fmla="*/ 429491 w 1345645"/>
              <a:gd name="connsiteY2" fmla="*/ 817418 h 845127"/>
              <a:gd name="connsiteX3" fmla="*/ 471055 w 1345645"/>
              <a:gd name="connsiteY3" fmla="*/ 803564 h 845127"/>
              <a:gd name="connsiteX4" fmla="*/ 568037 w 1345645"/>
              <a:gd name="connsiteY4" fmla="*/ 789709 h 845127"/>
              <a:gd name="connsiteX5" fmla="*/ 609600 w 1345645"/>
              <a:gd name="connsiteY5" fmla="*/ 762000 h 845127"/>
              <a:gd name="connsiteX6" fmla="*/ 692728 w 1345645"/>
              <a:gd name="connsiteY6" fmla="*/ 734291 h 845127"/>
              <a:gd name="connsiteX7" fmla="*/ 789709 w 1345645"/>
              <a:gd name="connsiteY7" fmla="*/ 678873 h 845127"/>
              <a:gd name="connsiteX8" fmla="*/ 831273 w 1345645"/>
              <a:gd name="connsiteY8" fmla="*/ 665018 h 845127"/>
              <a:gd name="connsiteX9" fmla="*/ 914400 w 1345645"/>
              <a:gd name="connsiteY9" fmla="*/ 623455 h 845127"/>
              <a:gd name="connsiteX10" fmla="*/ 983673 w 1345645"/>
              <a:gd name="connsiteY10" fmla="*/ 568036 h 845127"/>
              <a:gd name="connsiteX11" fmla="*/ 1025237 w 1345645"/>
              <a:gd name="connsiteY11" fmla="*/ 526473 h 845127"/>
              <a:gd name="connsiteX12" fmla="*/ 1080655 w 1345645"/>
              <a:gd name="connsiteY12" fmla="*/ 484909 h 845127"/>
              <a:gd name="connsiteX13" fmla="*/ 1136073 w 1345645"/>
              <a:gd name="connsiteY13" fmla="*/ 374073 h 845127"/>
              <a:gd name="connsiteX14" fmla="*/ 1163782 w 1345645"/>
              <a:gd name="connsiteY14" fmla="*/ 318655 h 845127"/>
              <a:gd name="connsiteX15" fmla="*/ 1191491 w 1345645"/>
              <a:gd name="connsiteY15" fmla="*/ 221673 h 845127"/>
              <a:gd name="connsiteX16" fmla="*/ 1177637 w 1345645"/>
              <a:gd name="connsiteY16" fmla="*/ 96982 h 845127"/>
              <a:gd name="connsiteX17" fmla="*/ 1080655 w 1345645"/>
              <a:gd name="connsiteY17" fmla="*/ 193964 h 845127"/>
              <a:gd name="connsiteX18" fmla="*/ 1025237 w 1345645"/>
              <a:gd name="connsiteY18" fmla="*/ 249382 h 845127"/>
              <a:gd name="connsiteX19" fmla="*/ 983673 w 1345645"/>
              <a:gd name="connsiteY19" fmla="*/ 304800 h 845127"/>
              <a:gd name="connsiteX20" fmla="*/ 1011382 w 1345645"/>
              <a:gd name="connsiteY20" fmla="*/ 263236 h 845127"/>
              <a:gd name="connsiteX21" fmla="*/ 1094509 w 1345645"/>
              <a:gd name="connsiteY21" fmla="*/ 180109 h 845127"/>
              <a:gd name="connsiteX22" fmla="*/ 1108364 w 1345645"/>
              <a:gd name="connsiteY22" fmla="*/ 138545 h 845127"/>
              <a:gd name="connsiteX23" fmla="*/ 1136073 w 1345645"/>
              <a:gd name="connsiteY23" fmla="*/ 193964 h 845127"/>
              <a:gd name="connsiteX24" fmla="*/ 1274618 w 1345645"/>
              <a:gd name="connsiteY24" fmla="*/ 360218 h 845127"/>
              <a:gd name="connsiteX25" fmla="*/ 1302328 w 1345645"/>
              <a:gd name="connsiteY25" fmla="*/ 387927 h 845127"/>
              <a:gd name="connsiteX26" fmla="*/ 1343891 w 1345645"/>
              <a:gd name="connsiteY26" fmla="*/ 401782 h 845127"/>
              <a:gd name="connsiteX27" fmla="*/ 1233055 w 1345645"/>
              <a:gd name="connsiteY27" fmla="*/ 290945 h 845127"/>
              <a:gd name="connsiteX28" fmla="*/ 1163782 w 1345645"/>
              <a:gd name="connsiteY28" fmla="*/ 207818 h 845127"/>
              <a:gd name="connsiteX29" fmla="*/ 1149928 w 1345645"/>
              <a:gd name="connsiteY29" fmla="*/ 166255 h 845127"/>
              <a:gd name="connsiteX30" fmla="*/ 1108364 w 1345645"/>
              <a:gd name="connsiteY30" fmla="*/ 180109 h 845127"/>
              <a:gd name="connsiteX31" fmla="*/ 1025237 w 1345645"/>
              <a:gd name="connsiteY31" fmla="*/ 263236 h 845127"/>
              <a:gd name="connsiteX32" fmla="*/ 942109 w 1345645"/>
              <a:gd name="connsiteY32" fmla="*/ 360218 h 845127"/>
              <a:gd name="connsiteX33" fmla="*/ 886691 w 1345645"/>
              <a:gd name="connsiteY33" fmla="*/ 387927 h 845127"/>
              <a:gd name="connsiteX34" fmla="*/ 858982 w 1345645"/>
              <a:gd name="connsiteY34" fmla="*/ 429491 h 845127"/>
              <a:gd name="connsiteX35" fmla="*/ 845128 w 1345645"/>
              <a:gd name="connsiteY35" fmla="*/ 471055 h 845127"/>
              <a:gd name="connsiteX36" fmla="*/ 1052946 w 1345645"/>
              <a:gd name="connsiteY36" fmla="*/ 166255 h 845127"/>
              <a:gd name="connsiteX37" fmla="*/ 1149928 w 1345645"/>
              <a:gd name="connsiteY37" fmla="*/ 55418 h 845127"/>
              <a:gd name="connsiteX38" fmla="*/ 1233055 w 1345645"/>
              <a:gd name="connsiteY38" fmla="*/ 0 h 845127"/>
              <a:gd name="connsiteX39" fmla="*/ 1219200 w 1345645"/>
              <a:gd name="connsiteY39" fmla="*/ 55418 h 845127"/>
              <a:gd name="connsiteX40" fmla="*/ 1219200 w 1345645"/>
              <a:gd name="connsiteY40" fmla="*/ 152400 h 845127"/>
              <a:gd name="connsiteX41" fmla="*/ 1274618 w 1345645"/>
              <a:gd name="connsiteY41" fmla="*/ 235527 h 845127"/>
              <a:gd name="connsiteX42" fmla="*/ 1316182 w 1345645"/>
              <a:gd name="connsiteY42" fmla="*/ 360218 h 845127"/>
              <a:gd name="connsiteX43" fmla="*/ 1330037 w 1345645"/>
              <a:gd name="connsiteY43" fmla="*/ 401782 h 845127"/>
              <a:gd name="connsiteX44" fmla="*/ 1260764 w 1345645"/>
              <a:gd name="connsiteY44" fmla="*/ 346364 h 845127"/>
              <a:gd name="connsiteX45" fmla="*/ 1219200 w 1345645"/>
              <a:gd name="connsiteY45" fmla="*/ 263236 h 845127"/>
              <a:gd name="connsiteX46" fmla="*/ 1205346 w 1345645"/>
              <a:gd name="connsiteY46" fmla="*/ 221673 h 845127"/>
              <a:gd name="connsiteX47" fmla="*/ 1149928 w 1345645"/>
              <a:gd name="connsiteY47" fmla="*/ 138545 h 8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45645" h="845127">
                <a:moveTo>
                  <a:pt x="0" y="831273"/>
                </a:moveTo>
                <a:cubicBezTo>
                  <a:pt x="41564" y="835891"/>
                  <a:pt x="82872" y="845127"/>
                  <a:pt x="124691" y="845127"/>
                </a:cubicBezTo>
                <a:cubicBezTo>
                  <a:pt x="192950" y="845127"/>
                  <a:pt x="351595" y="826073"/>
                  <a:pt x="429491" y="817418"/>
                </a:cubicBezTo>
                <a:cubicBezTo>
                  <a:pt x="443346" y="812800"/>
                  <a:pt x="456735" y="806428"/>
                  <a:pt x="471055" y="803564"/>
                </a:cubicBezTo>
                <a:cubicBezTo>
                  <a:pt x="503076" y="797160"/>
                  <a:pt x="536759" y="799093"/>
                  <a:pt x="568037" y="789709"/>
                </a:cubicBezTo>
                <a:cubicBezTo>
                  <a:pt x="583986" y="784924"/>
                  <a:pt x="594384" y="768763"/>
                  <a:pt x="609600" y="762000"/>
                </a:cubicBezTo>
                <a:cubicBezTo>
                  <a:pt x="636291" y="750137"/>
                  <a:pt x="692728" y="734291"/>
                  <a:pt x="692728" y="734291"/>
                </a:cubicBezTo>
                <a:cubicBezTo>
                  <a:pt x="734471" y="706462"/>
                  <a:pt x="740490" y="699967"/>
                  <a:pt x="789709" y="678873"/>
                </a:cubicBezTo>
                <a:cubicBezTo>
                  <a:pt x="803132" y="673120"/>
                  <a:pt x="818211" y="671549"/>
                  <a:pt x="831273" y="665018"/>
                </a:cubicBezTo>
                <a:cubicBezTo>
                  <a:pt x="938698" y="611306"/>
                  <a:pt x="809935" y="658276"/>
                  <a:pt x="914400" y="623455"/>
                </a:cubicBezTo>
                <a:cubicBezTo>
                  <a:pt x="995000" y="542852"/>
                  <a:pt x="878827" y="655406"/>
                  <a:pt x="983673" y="568036"/>
                </a:cubicBezTo>
                <a:cubicBezTo>
                  <a:pt x="998725" y="555493"/>
                  <a:pt x="1010361" y="539224"/>
                  <a:pt x="1025237" y="526473"/>
                </a:cubicBezTo>
                <a:cubicBezTo>
                  <a:pt x="1042769" y="511446"/>
                  <a:pt x="1062182" y="498764"/>
                  <a:pt x="1080655" y="484909"/>
                </a:cubicBezTo>
                <a:lnTo>
                  <a:pt x="1136073" y="374073"/>
                </a:lnTo>
                <a:cubicBezTo>
                  <a:pt x="1145309" y="355600"/>
                  <a:pt x="1157251" y="338248"/>
                  <a:pt x="1163782" y="318655"/>
                </a:cubicBezTo>
                <a:cubicBezTo>
                  <a:pt x="1183658" y="259027"/>
                  <a:pt x="1174095" y="291259"/>
                  <a:pt x="1191491" y="221673"/>
                </a:cubicBezTo>
                <a:cubicBezTo>
                  <a:pt x="1186873" y="180109"/>
                  <a:pt x="1218208" y="107125"/>
                  <a:pt x="1177637" y="96982"/>
                </a:cubicBezTo>
                <a:cubicBezTo>
                  <a:pt x="1133284" y="85894"/>
                  <a:pt x="1112982" y="161637"/>
                  <a:pt x="1080655" y="193964"/>
                </a:cubicBezTo>
                <a:cubicBezTo>
                  <a:pt x="1062182" y="212437"/>
                  <a:pt x="1040912" y="228483"/>
                  <a:pt x="1025237" y="249382"/>
                </a:cubicBezTo>
                <a:cubicBezTo>
                  <a:pt x="1011382" y="267855"/>
                  <a:pt x="970865" y="324013"/>
                  <a:pt x="983673" y="304800"/>
                </a:cubicBezTo>
                <a:cubicBezTo>
                  <a:pt x="992909" y="290945"/>
                  <a:pt x="999608" y="275010"/>
                  <a:pt x="1011382" y="263236"/>
                </a:cubicBezTo>
                <a:lnTo>
                  <a:pt x="1094509" y="180109"/>
                </a:lnTo>
                <a:cubicBezTo>
                  <a:pt x="1099127" y="166254"/>
                  <a:pt x="1094509" y="133927"/>
                  <a:pt x="1108364" y="138545"/>
                </a:cubicBezTo>
                <a:cubicBezTo>
                  <a:pt x="1127957" y="145076"/>
                  <a:pt x="1125447" y="176254"/>
                  <a:pt x="1136073" y="193964"/>
                </a:cubicBezTo>
                <a:cubicBezTo>
                  <a:pt x="1193937" y="290405"/>
                  <a:pt x="1190642" y="276243"/>
                  <a:pt x="1274618" y="360218"/>
                </a:cubicBezTo>
                <a:cubicBezTo>
                  <a:pt x="1283855" y="369454"/>
                  <a:pt x="1289936" y="383796"/>
                  <a:pt x="1302328" y="387927"/>
                </a:cubicBezTo>
                <a:cubicBezTo>
                  <a:pt x="1316182" y="392545"/>
                  <a:pt x="1354217" y="412108"/>
                  <a:pt x="1343891" y="401782"/>
                </a:cubicBezTo>
                <a:lnTo>
                  <a:pt x="1233055" y="290945"/>
                </a:lnTo>
                <a:cubicBezTo>
                  <a:pt x="1179714" y="237604"/>
                  <a:pt x="1202361" y="265688"/>
                  <a:pt x="1163782" y="207818"/>
                </a:cubicBezTo>
                <a:cubicBezTo>
                  <a:pt x="1159164" y="193964"/>
                  <a:pt x="1162990" y="172786"/>
                  <a:pt x="1149928" y="166255"/>
                </a:cubicBezTo>
                <a:cubicBezTo>
                  <a:pt x="1136866" y="159724"/>
                  <a:pt x="1119892" y="171143"/>
                  <a:pt x="1108364" y="180109"/>
                </a:cubicBezTo>
                <a:cubicBezTo>
                  <a:pt x="1077432" y="204167"/>
                  <a:pt x="1048749" y="231887"/>
                  <a:pt x="1025237" y="263236"/>
                </a:cubicBezTo>
                <a:cubicBezTo>
                  <a:pt x="1003404" y="292347"/>
                  <a:pt x="973284" y="337951"/>
                  <a:pt x="942109" y="360218"/>
                </a:cubicBezTo>
                <a:cubicBezTo>
                  <a:pt x="925303" y="372222"/>
                  <a:pt x="905164" y="378691"/>
                  <a:pt x="886691" y="387927"/>
                </a:cubicBezTo>
                <a:cubicBezTo>
                  <a:pt x="877455" y="401782"/>
                  <a:pt x="866428" y="414598"/>
                  <a:pt x="858982" y="429491"/>
                </a:cubicBezTo>
                <a:cubicBezTo>
                  <a:pt x="852451" y="442553"/>
                  <a:pt x="845128" y="485659"/>
                  <a:pt x="845128" y="471055"/>
                </a:cubicBezTo>
                <a:cubicBezTo>
                  <a:pt x="845128" y="325358"/>
                  <a:pt x="945319" y="289257"/>
                  <a:pt x="1052946" y="166255"/>
                </a:cubicBezTo>
                <a:cubicBezTo>
                  <a:pt x="1085273" y="129309"/>
                  <a:pt x="1109081" y="82649"/>
                  <a:pt x="1149928" y="55418"/>
                </a:cubicBezTo>
                <a:lnTo>
                  <a:pt x="1233055" y="0"/>
                </a:lnTo>
                <a:cubicBezTo>
                  <a:pt x="1228437" y="18473"/>
                  <a:pt x="1224431" y="37109"/>
                  <a:pt x="1219200" y="55418"/>
                </a:cubicBezTo>
                <a:cubicBezTo>
                  <a:pt x="1205983" y="101677"/>
                  <a:pt x="1193123" y="100245"/>
                  <a:pt x="1219200" y="152400"/>
                </a:cubicBezTo>
                <a:cubicBezTo>
                  <a:pt x="1234093" y="182186"/>
                  <a:pt x="1264087" y="203934"/>
                  <a:pt x="1274618" y="235527"/>
                </a:cubicBezTo>
                <a:lnTo>
                  <a:pt x="1316182" y="360218"/>
                </a:lnTo>
                <a:cubicBezTo>
                  <a:pt x="1320800" y="374073"/>
                  <a:pt x="1341441" y="410905"/>
                  <a:pt x="1330037" y="401782"/>
                </a:cubicBezTo>
                <a:lnTo>
                  <a:pt x="1260764" y="346364"/>
                </a:lnTo>
                <a:cubicBezTo>
                  <a:pt x="1225938" y="241888"/>
                  <a:pt x="1272917" y="370671"/>
                  <a:pt x="1219200" y="263236"/>
                </a:cubicBezTo>
                <a:cubicBezTo>
                  <a:pt x="1212669" y="250174"/>
                  <a:pt x="1212438" y="234439"/>
                  <a:pt x="1205346" y="221673"/>
                </a:cubicBezTo>
                <a:cubicBezTo>
                  <a:pt x="1189173" y="192561"/>
                  <a:pt x="1149928" y="138545"/>
                  <a:pt x="1149928" y="138545"/>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8E9AEE-F135-279A-3B53-26A55F7C80EF}"/>
              </a:ext>
            </a:extLst>
          </p:cNvPr>
          <p:cNvSpPr txBox="1"/>
          <p:nvPr/>
        </p:nvSpPr>
        <p:spPr>
          <a:xfrm rot="20619915">
            <a:off x="2856555" y="6257835"/>
            <a:ext cx="1496291" cy="400110"/>
          </a:xfrm>
          <a:prstGeom prst="rect">
            <a:avLst/>
          </a:prstGeom>
          <a:noFill/>
        </p:spPr>
        <p:txBody>
          <a:bodyPr wrap="square" rtlCol="0">
            <a:spAutoFit/>
          </a:bodyPr>
          <a:lstStyle/>
          <a:p>
            <a:r>
              <a:rPr lang="en-US" sz="2000" dirty="0">
                <a:latin typeface="AkayaTelivigala" pitchFamily="2" charset="77"/>
                <a:cs typeface="AkayaTelivigala" pitchFamily="2" charset="77"/>
              </a:rPr>
              <a:t>add area</a:t>
            </a:r>
          </a:p>
        </p:txBody>
      </p:sp>
    </p:spTree>
    <p:extLst>
      <p:ext uri="{BB962C8B-B14F-4D97-AF65-F5344CB8AC3E}">
        <p14:creationId xmlns:p14="http://schemas.microsoft.com/office/powerpoint/2010/main" val="2303968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with black letters&#10;&#10;Description automatically generated">
            <a:extLst>
              <a:ext uri="{FF2B5EF4-FFF2-40B4-BE49-F238E27FC236}">
                <a16:creationId xmlns:a16="http://schemas.microsoft.com/office/drawing/2014/main" id="{28AA8677-A7B7-EBB2-71B5-BDC315D8E115}"/>
              </a:ext>
            </a:extLst>
          </p:cNvPr>
          <p:cNvPicPr>
            <a:picLocks noChangeAspect="1"/>
          </p:cNvPicPr>
          <p:nvPr/>
        </p:nvPicPr>
        <p:blipFill>
          <a:blip r:embed="rId2"/>
          <a:stretch>
            <a:fillRect/>
          </a:stretch>
        </p:blipFill>
        <p:spPr>
          <a:xfrm>
            <a:off x="1215364" y="1828800"/>
            <a:ext cx="10144346" cy="2766637"/>
          </a:xfrm>
          <a:prstGeom prst="rect">
            <a:avLst/>
          </a:prstGeom>
        </p:spPr>
      </p:pic>
    </p:spTree>
    <p:extLst>
      <p:ext uri="{BB962C8B-B14F-4D97-AF65-F5344CB8AC3E}">
        <p14:creationId xmlns:p14="http://schemas.microsoft.com/office/powerpoint/2010/main" val="45012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text with black lines&#10;&#10;Description automatically generated with medium confidence">
            <a:extLst>
              <a:ext uri="{FF2B5EF4-FFF2-40B4-BE49-F238E27FC236}">
                <a16:creationId xmlns:a16="http://schemas.microsoft.com/office/drawing/2014/main" id="{22D22232-55B7-D9B1-DC2C-84FE72623F6E}"/>
              </a:ext>
            </a:extLst>
          </p:cNvPr>
          <p:cNvPicPr>
            <a:picLocks noChangeAspect="1"/>
          </p:cNvPicPr>
          <p:nvPr/>
        </p:nvPicPr>
        <p:blipFill>
          <a:blip r:embed="rId2"/>
          <a:stretch>
            <a:fillRect/>
          </a:stretch>
        </p:blipFill>
        <p:spPr>
          <a:xfrm>
            <a:off x="887185" y="1720267"/>
            <a:ext cx="10759579" cy="2868061"/>
          </a:xfrm>
          <a:prstGeom prst="rect">
            <a:avLst/>
          </a:prstGeom>
        </p:spPr>
      </p:pic>
      <p:sp>
        <p:nvSpPr>
          <p:cNvPr id="7" name="Oval 6">
            <a:extLst>
              <a:ext uri="{FF2B5EF4-FFF2-40B4-BE49-F238E27FC236}">
                <a16:creationId xmlns:a16="http://schemas.microsoft.com/office/drawing/2014/main" id="{70E82607-966D-D26E-99A8-02874CF0241A}"/>
              </a:ext>
            </a:extLst>
          </p:cNvPr>
          <p:cNvSpPr/>
          <p:nvPr/>
        </p:nvSpPr>
        <p:spPr>
          <a:xfrm>
            <a:off x="7757657" y="1446134"/>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0E02C-4EBE-341D-FA1E-13FA5CB4582E}"/>
              </a:ext>
            </a:extLst>
          </p:cNvPr>
          <p:cNvSpPr txBox="1"/>
          <p:nvPr/>
        </p:nvSpPr>
        <p:spPr>
          <a:xfrm>
            <a:off x="7902135" y="1479336"/>
            <a:ext cx="1285875" cy="1323439"/>
          </a:xfrm>
          <a:prstGeom prst="rect">
            <a:avLst/>
          </a:prstGeom>
          <a:noFill/>
        </p:spPr>
        <p:txBody>
          <a:bodyPr wrap="square" rtlCol="0">
            <a:spAutoFit/>
          </a:bodyPr>
          <a:lstStyle/>
          <a:p>
            <a:pPr algn="ctr"/>
            <a:r>
              <a:rPr lang="en-US" sz="8000" b="1" dirty="0"/>
              <a:t>38</a:t>
            </a:r>
          </a:p>
        </p:txBody>
      </p:sp>
      <p:sp>
        <p:nvSpPr>
          <p:cNvPr id="10" name="Oval 9">
            <a:extLst>
              <a:ext uri="{FF2B5EF4-FFF2-40B4-BE49-F238E27FC236}">
                <a16:creationId xmlns:a16="http://schemas.microsoft.com/office/drawing/2014/main" id="{D7BA43AB-C7AC-80DD-D13C-C4981B70908C}"/>
              </a:ext>
            </a:extLst>
          </p:cNvPr>
          <p:cNvSpPr/>
          <p:nvPr/>
        </p:nvSpPr>
        <p:spPr>
          <a:xfrm>
            <a:off x="7839103" y="3475460"/>
            <a:ext cx="1411938" cy="1333777"/>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ADF2E4-A604-4A77-0075-F2ECF54E260F}"/>
              </a:ext>
            </a:extLst>
          </p:cNvPr>
          <p:cNvSpPr txBox="1"/>
          <p:nvPr/>
        </p:nvSpPr>
        <p:spPr>
          <a:xfrm>
            <a:off x="7863141" y="3849960"/>
            <a:ext cx="1894115" cy="584775"/>
          </a:xfrm>
          <a:prstGeom prst="rect">
            <a:avLst/>
          </a:prstGeom>
          <a:noFill/>
        </p:spPr>
        <p:txBody>
          <a:bodyPr wrap="square" rtlCol="0">
            <a:spAutoFit/>
          </a:bodyPr>
          <a:lstStyle/>
          <a:p>
            <a:r>
              <a:rPr lang="en-US" sz="3200" b="1" dirty="0"/>
              <a:t>6.25m</a:t>
            </a:r>
            <a:r>
              <a:rPr lang="en-US" sz="3200" b="1" baseline="30000" dirty="0"/>
              <a:t>2</a:t>
            </a:r>
          </a:p>
        </p:txBody>
      </p:sp>
    </p:spTree>
    <p:extLst>
      <p:ext uri="{BB962C8B-B14F-4D97-AF65-F5344CB8AC3E}">
        <p14:creationId xmlns:p14="http://schemas.microsoft.com/office/powerpoint/2010/main" val="2923794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text with black lines&#10;&#10;Description automatically generated with medium confidence">
            <a:extLst>
              <a:ext uri="{FF2B5EF4-FFF2-40B4-BE49-F238E27FC236}">
                <a16:creationId xmlns:a16="http://schemas.microsoft.com/office/drawing/2014/main" id="{22D22232-55B7-D9B1-DC2C-84FE72623F6E}"/>
              </a:ext>
            </a:extLst>
          </p:cNvPr>
          <p:cNvPicPr>
            <a:picLocks noChangeAspect="1"/>
          </p:cNvPicPr>
          <p:nvPr/>
        </p:nvPicPr>
        <p:blipFill>
          <a:blip r:embed="rId2"/>
          <a:stretch>
            <a:fillRect/>
          </a:stretch>
        </p:blipFill>
        <p:spPr>
          <a:xfrm>
            <a:off x="887185" y="1720267"/>
            <a:ext cx="10759579" cy="2868061"/>
          </a:xfrm>
          <a:prstGeom prst="rect">
            <a:avLst/>
          </a:prstGeom>
        </p:spPr>
      </p:pic>
      <p:sp>
        <p:nvSpPr>
          <p:cNvPr id="7" name="Oval 6">
            <a:extLst>
              <a:ext uri="{FF2B5EF4-FFF2-40B4-BE49-F238E27FC236}">
                <a16:creationId xmlns:a16="http://schemas.microsoft.com/office/drawing/2014/main" id="{70E82607-966D-D26E-99A8-02874CF0241A}"/>
              </a:ext>
            </a:extLst>
          </p:cNvPr>
          <p:cNvSpPr/>
          <p:nvPr/>
        </p:nvSpPr>
        <p:spPr>
          <a:xfrm>
            <a:off x="7757657" y="1446134"/>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0E02C-4EBE-341D-FA1E-13FA5CB4582E}"/>
              </a:ext>
            </a:extLst>
          </p:cNvPr>
          <p:cNvSpPr txBox="1"/>
          <p:nvPr/>
        </p:nvSpPr>
        <p:spPr>
          <a:xfrm>
            <a:off x="7902135" y="1479336"/>
            <a:ext cx="1285875" cy="1323439"/>
          </a:xfrm>
          <a:prstGeom prst="rect">
            <a:avLst/>
          </a:prstGeom>
          <a:noFill/>
        </p:spPr>
        <p:txBody>
          <a:bodyPr wrap="square" rtlCol="0">
            <a:spAutoFit/>
          </a:bodyPr>
          <a:lstStyle/>
          <a:p>
            <a:pPr algn="ctr"/>
            <a:r>
              <a:rPr lang="en-US" sz="8000" b="1" dirty="0"/>
              <a:t>38</a:t>
            </a:r>
          </a:p>
        </p:txBody>
      </p:sp>
      <p:sp>
        <p:nvSpPr>
          <p:cNvPr id="10" name="Oval 9">
            <a:extLst>
              <a:ext uri="{FF2B5EF4-FFF2-40B4-BE49-F238E27FC236}">
                <a16:creationId xmlns:a16="http://schemas.microsoft.com/office/drawing/2014/main" id="{D7BA43AB-C7AC-80DD-D13C-C4981B70908C}"/>
              </a:ext>
            </a:extLst>
          </p:cNvPr>
          <p:cNvSpPr/>
          <p:nvPr/>
        </p:nvSpPr>
        <p:spPr>
          <a:xfrm>
            <a:off x="7839103" y="3475460"/>
            <a:ext cx="1411938" cy="1333777"/>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ADF2E4-A604-4A77-0075-F2ECF54E260F}"/>
              </a:ext>
            </a:extLst>
          </p:cNvPr>
          <p:cNvSpPr txBox="1"/>
          <p:nvPr/>
        </p:nvSpPr>
        <p:spPr>
          <a:xfrm>
            <a:off x="7863141" y="3849960"/>
            <a:ext cx="1894115" cy="584775"/>
          </a:xfrm>
          <a:prstGeom prst="rect">
            <a:avLst/>
          </a:prstGeom>
          <a:noFill/>
        </p:spPr>
        <p:txBody>
          <a:bodyPr wrap="square" rtlCol="0">
            <a:spAutoFit/>
          </a:bodyPr>
          <a:lstStyle/>
          <a:p>
            <a:r>
              <a:rPr lang="en-US" sz="3200" b="1" dirty="0"/>
              <a:t>6.25m</a:t>
            </a:r>
            <a:r>
              <a:rPr lang="en-US" sz="3200" b="1" baseline="30000" dirty="0"/>
              <a:t>2</a:t>
            </a:r>
          </a:p>
        </p:txBody>
      </p:sp>
      <p:sp>
        <p:nvSpPr>
          <p:cNvPr id="2" name="Freeform 1">
            <a:extLst>
              <a:ext uri="{FF2B5EF4-FFF2-40B4-BE49-F238E27FC236}">
                <a16:creationId xmlns:a16="http://schemas.microsoft.com/office/drawing/2014/main" id="{3B5BD191-6D6B-B46B-605A-A6DE658E65D8}"/>
              </a:ext>
            </a:extLst>
          </p:cNvPr>
          <p:cNvSpPr/>
          <p:nvPr/>
        </p:nvSpPr>
        <p:spPr>
          <a:xfrm rot="9348936">
            <a:off x="6197702" y="1316472"/>
            <a:ext cx="1144948" cy="1901908"/>
          </a:xfrm>
          <a:custGeom>
            <a:avLst/>
            <a:gdLst>
              <a:gd name="connsiteX0" fmla="*/ 18968 w 595330"/>
              <a:gd name="connsiteY0" fmla="*/ 904512 h 904512"/>
              <a:gd name="connsiteX1" fmla="*/ 147556 w 595330"/>
              <a:gd name="connsiteY1" fmla="*/ 818787 h 904512"/>
              <a:gd name="connsiteX2" fmla="*/ 190418 w 595330"/>
              <a:gd name="connsiteY2" fmla="*/ 733062 h 904512"/>
              <a:gd name="connsiteX3" fmla="*/ 218993 w 595330"/>
              <a:gd name="connsiteY3" fmla="*/ 604475 h 904512"/>
              <a:gd name="connsiteX4" fmla="*/ 247568 w 595330"/>
              <a:gd name="connsiteY4" fmla="*/ 504462 h 904512"/>
              <a:gd name="connsiteX5" fmla="*/ 276143 w 595330"/>
              <a:gd name="connsiteY5" fmla="*/ 447312 h 904512"/>
              <a:gd name="connsiteX6" fmla="*/ 304718 w 595330"/>
              <a:gd name="connsiteY6" fmla="*/ 347300 h 904512"/>
              <a:gd name="connsiteX7" fmla="*/ 333293 w 595330"/>
              <a:gd name="connsiteY7" fmla="*/ 218712 h 904512"/>
              <a:gd name="connsiteX8" fmla="*/ 319006 w 595330"/>
              <a:gd name="connsiteY8" fmla="*/ 4400 h 904512"/>
              <a:gd name="connsiteX9" fmla="*/ 276143 w 595330"/>
              <a:gd name="connsiteY9" fmla="*/ 47262 h 904512"/>
              <a:gd name="connsiteX10" fmla="*/ 176131 w 595330"/>
              <a:gd name="connsiteY10" fmla="*/ 132987 h 904512"/>
              <a:gd name="connsiteX11" fmla="*/ 118981 w 595330"/>
              <a:gd name="connsiteY11" fmla="*/ 218712 h 904512"/>
              <a:gd name="connsiteX12" fmla="*/ 90406 w 595330"/>
              <a:gd name="connsiteY12" fmla="*/ 261575 h 904512"/>
              <a:gd name="connsiteX13" fmla="*/ 118981 w 595330"/>
              <a:gd name="connsiteY13" fmla="*/ 218712 h 904512"/>
              <a:gd name="connsiteX14" fmla="*/ 161843 w 595330"/>
              <a:gd name="connsiteY14" fmla="*/ 161562 h 904512"/>
              <a:gd name="connsiteX15" fmla="*/ 290431 w 595330"/>
              <a:gd name="connsiteY15" fmla="*/ 47262 h 904512"/>
              <a:gd name="connsiteX16" fmla="*/ 319006 w 595330"/>
              <a:gd name="connsiteY16" fmla="*/ 90125 h 904512"/>
              <a:gd name="connsiteX17" fmla="*/ 361868 w 595330"/>
              <a:gd name="connsiteY17" fmla="*/ 104412 h 904512"/>
              <a:gd name="connsiteX18" fmla="*/ 404731 w 595330"/>
              <a:gd name="connsiteY18" fmla="*/ 132987 h 904512"/>
              <a:gd name="connsiteX19" fmla="*/ 519031 w 595330"/>
              <a:gd name="connsiteY19" fmla="*/ 218712 h 904512"/>
              <a:gd name="connsiteX20" fmla="*/ 590468 w 595330"/>
              <a:gd name="connsiteY20" fmla="*/ 304437 h 904512"/>
              <a:gd name="connsiteX21" fmla="*/ 561893 w 595330"/>
              <a:gd name="connsiteY21" fmla="*/ 261575 h 904512"/>
              <a:gd name="connsiteX22" fmla="*/ 476168 w 595330"/>
              <a:gd name="connsiteY22" fmla="*/ 204425 h 904512"/>
              <a:gd name="connsiteX23" fmla="*/ 333293 w 595330"/>
              <a:gd name="connsiteY23" fmla="*/ 104412 h 904512"/>
              <a:gd name="connsiteX24" fmla="*/ 290431 w 595330"/>
              <a:gd name="connsiteY24" fmla="*/ 75837 h 904512"/>
              <a:gd name="connsiteX25" fmla="*/ 276143 w 595330"/>
              <a:gd name="connsiteY25" fmla="*/ 32975 h 904512"/>
              <a:gd name="connsiteX26" fmla="*/ 233281 w 595330"/>
              <a:gd name="connsiteY26" fmla="*/ 104412 h 904512"/>
              <a:gd name="connsiteX27" fmla="*/ 190418 w 595330"/>
              <a:gd name="connsiteY27" fmla="*/ 161562 h 904512"/>
              <a:gd name="connsiteX28" fmla="*/ 133268 w 595330"/>
              <a:gd name="connsiteY28" fmla="*/ 261575 h 904512"/>
              <a:gd name="connsiteX29" fmla="*/ 47543 w 595330"/>
              <a:gd name="connsiteY29" fmla="*/ 333012 h 904512"/>
              <a:gd name="connsiteX30" fmla="*/ 4681 w 595330"/>
              <a:gd name="connsiteY30" fmla="*/ 390162 h 904512"/>
              <a:gd name="connsiteX31" fmla="*/ 18968 w 595330"/>
              <a:gd name="connsiteY31" fmla="*/ 347300 h 904512"/>
              <a:gd name="connsiteX32" fmla="*/ 76118 w 595330"/>
              <a:gd name="connsiteY32" fmla="*/ 290150 h 904512"/>
              <a:gd name="connsiteX33" fmla="*/ 104693 w 595330"/>
              <a:gd name="connsiteY33" fmla="*/ 247287 h 904512"/>
              <a:gd name="connsiteX34" fmla="*/ 161843 w 595330"/>
              <a:gd name="connsiteY34" fmla="*/ 190137 h 904512"/>
              <a:gd name="connsiteX35" fmla="*/ 204706 w 595330"/>
              <a:gd name="connsiteY35" fmla="*/ 104412 h 904512"/>
              <a:gd name="connsiteX36" fmla="*/ 204706 w 595330"/>
              <a:gd name="connsiteY36" fmla="*/ 90125 h 90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5330" h="904512">
                <a:moveTo>
                  <a:pt x="18968" y="904512"/>
                </a:moveTo>
                <a:cubicBezTo>
                  <a:pt x="61831" y="875937"/>
                  <a:pt x="107686" y="851408"/>
                  <a:pt x="147556" y="818787"/>
                </a:cubicBezTo>
                <a:cubicBezTo>
                  <a:pt x="170906" y="799682"/>
                  <a:pt x="182611" y="760388"/>
                  <a:pt x="190418" y="733062"/>
                </a:cubicBezTo>
                <a:cubicBezTo>
                  <a:pt x="207846" y="672065"/>
                  <a:pt x="204256" y="670790"/>
                  <a:pt x="218993" y="604475"/>
                </a:cubicBezTo>
                <a:cubicBezTo>
                  <a:pt x="224568" y="579386"/>
                  <a:pt x="236556" y="530158"/>
                  <a:pt x="247568" y="504462"/>
                </a:cubicBezTo>
                <a:cubicBezTo>
                  <a:pt x="255958" y="484885"/>
                  <a:pt x="268864" y="467328"/>
                  <a:pt x="276143" y="447312"/>
                </a:cubicBezTo>
                <a:cubicBezTo>
                  <a:pt x="287992" y="414728"/>
                  <a:pt x="296922" y="381083"/>
                  <a:pt x="304718" y="347300"/>
                </a:cubicBezTo>
                <a:cubicBezTo>
                  <a:pt x="342438" y="183848"/>
                  <a:pt x="298951" y="321743"/>
                  <a:pt x="333293" y="218712"/>
                </a:cubicBezTo>
                <a:cubicBezTo>
                  <a:pt x="328531" y="147275"/>
                  <a:pt x="341647" y="72322"/>
                  <a:pt x="319006" y="4400"/>
                </a:cubicBezTo>
                <a:cubicBezTo>
                  <a:pt x="312616" y="-14769"/>
                  <a:pt x="291484" y="34112"/>
                  <a:pt x="276143" y="47262"/>
                </a:cubicBezTo>
                <a:cubicBezTo>
                  <a:pt x="231408" y="85606"/>
                  <a:pt x="211581" y="87408"/>
                  <a:pt x="176131" y="132987"/>
                </a:cubicBezTo>
                <a:cubicBezTo>
                  <a:pt x="155047" y="160096"/>
                  <a:pt x="138031" y="190137"/>
                  <a:pt x="118981" y="218712"/>
                </a:cubicBezTo>
                <a:lnTo>
                  <a:pt x="90406" y="261575"/>
                </a:lnTo>
                <a:cubicBezTo>
                  <a:pt x="90406" y="261575"/>
                  <a:pt x="108678" y="232449"/>
                  <a:pt x="118981" y="218712"/>
                </a:cubicBezTo>
                <a:cubicBezTo>
                  <a:pt x="133268" y="199662"/>
                  <a:pt x="145913" y="179262"/>
                  <a:pt x="161843" y="161562"/>
                </a:cubicBezTo>
                <a:cubicBezTo>
                  <a:pt x="235243" y="80006"/>
                  <a:pt x="224340" y="91322"/>
                  <a:pt x="290431" y="47262"/>
                </a:cubicBezTo>
                <a:cubicBezTo>
                  <a:pt x="299956" y="61550"/>
                  <a:pt x="305597" y="79398"/>
                  <a:pt x="319006" y="90125"/>
                </a:cubicBezTo>
                <a:cubicBezTo>
                  <a:pt x="330766" y="99533"/>
                  <a:pt x="348398" y="97677"/>
                  <a:pt x="361868" y="104412"/>
                </a:cubicBezTo>
                <a:cubicBezTo>
                  <a:pt x="377227" y="112091"/>
                  <a:pt x="391693" y="121812"/>
                  <a:pt x="404731" y="132987"/>
                </a:cubicBezTo>
                <a:cubicBezTo>
                  <a:pt x="505827" y="219640"/>
                  <a:pt x="414949" y="166671"/>
                  <a:pt x="519031" y="218712"/>
                </a:cubicBezTo>
                <a:cubicBezTo>
                  <a:pt x="527651" y="231641"/>
                  <a:pt x="572133" y="304437"/>
                  <a:pt x="590468" y="304437"/>
                </a:cubicBezTo>
                <a:cubicBezTo>
                  <a:pt x="607639" y="304437"/>
                  <a:pt x="574816" y="272882"/>
                  <a:pt x="561893" y="261575"/>
                </a:cubicBezTo>
                <a:cubicBezTo>
                  <a:pt x="536047" y="238960"/>
                  <a:pt x="503642" y="225031"/>
                  <a:pt x="476168" y="204425"/>
                </a:cubicBezTo>
                <a:cubicBezTo>
                  <a:pt x="391542" y="140954"/>
                  <a:pt x="438835" y="174773"/>
                  <a:pt x="333293" y="104412"/>
                </a:cubicBezTo>
                <a:lnTo>
                  <a:pt x="290431" y="75837"/>
                </a:lnTo>
                <a:cubicBezTo>
                  <a:pt x="285668" y="61550"/>
                  <a:pt x="289613" y="26240"/>
                  <a:pt x="276143" y="32975"/>
                </a:cubicBezTo>
                <a:cubicBezTo>
                  <a:pt x="251305" y="45394"/>
                  <a:pt x="248685" y="81306"/>
                  <a:pt x="233281" y="104412"/>
                </a:cubicBezTo>
                <a:cubicBezTo>
                  <a:pt x="220072" y="124225"/>
                  <a:pt x="203039" y="141369"/>
                  <a:pt x="190418" y="161562"/>
                </a:cubicBezTo>
                <a:cubicBezTo>
                  <a:pt x="155482" y="217460"/>
                  <a:pt x="172595" y="214383"/>
                  <a:pt x="133268" y="261575"/>
                </a:cubicBezTo>
                <a:cubicBezTo>
                  <a:pt x="98891" y="302828"/>
                  <a:pt x="89688" y="304916"/>
                  <a:pt x="47543" y="333012"/>
                </a:cubicBezTo>
                <a:cubicBezTo>
                  <a:pt x="33256" y="352062"/>
                  <a:pt x="25979" y="379512"/>
                  <a:pt x="4681" y="390162"/>
                </a:cubicBezTo>
                <a:cubicBezTo>
                  <a:pt x="-8789" y="396897"/>
                  <a:pt x="10214" y="359555"/>
                  <a:pt x="18968" y="347300"/>
                </a:cubicBezTo>
                <a:cubicBezTo>
                  <a:pt x="34627" y="325377"/>
                  <a:pt x="58585" y="310605"/>
                  <a:pt x="76118" y="290150"/>
                </a:cubicBezTo>
                <a:cubicBezTo>
                  <a:pt x="87293" y="277112"/>
                  <a:pt x="93518" y="260325"/>
                  <a:pt x="104693" y="247287"/>
                </a:cubicBezTo>
                <a:cubicBezTo>
                  <a:pt x="122226" y="226832"/>
                  <a:pt x="144310" y="210592"/>
                  <a:pt x="161843" y="190137"/>
                </a:cubicBezTo>
                <a:cubicBezTo>
                  <a:pt x="186493" y="161379"/>
                  <a:pt x="195758" y="140204"/>
                  <a:pt x="204706" y="104412"/>
                </a:cubicBezTo>
                <a:cubicBezTo>
                  <a:pt x="205861" y="99792"/>
                  <a:pt x="204706" y="94887"/>
                  <a:pt x="204706" y="90125"/>
                </a:cubicBezTo>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A63C17-3F20-40EA-F1F5-141505BA4B91}"/>
              </a:ext>
            </a:extLst>
          </p:cNvPr>
          <p:cNvSpPr txBox="1"/>
          <p:nvPr/>
        </p:nvSpPr>
        <p:spPr>
          <a:xfrm>
            <a:off x="6598263" y="431388"/>
            <a:ext cx="2167446" cy="830997"/>
          </a:xfrm>
          <a:prstGeom prst="rect">
            <a:avLst/>
          </a:prstGeom>
          <a:noFill/>
        </p:spPr>
        <p:txBody>
          <a:bodyPr wrap="square" rtlCol="0">
            <a:spAutoFit/>
          </a:bodyPr>
          <a:lstStyle/>
          <a:p>
            <a:pPr algn="ctr"/>
            <a:r>
              <a:rPr lang="en-US" sz="2400" b="1" dirty="0">
                <a:solidFill>
                  <a:srgbClr val="0070C0"/>
                </a:solidFill>
              </a:rPr>
              <a:t>This is a divide by sign!</a:t>
            </a:r>
          </a:p>
        </p:txBody>
      </p:sp>
      <p:sp>
        <p:nvSpPr>
          <p:cNvPr id="4" name="Oval 3">
            <a:extLst>
              <a:ext uri="{FF2B5EF4-FFF2-40B4-BE49-F238E27FC236}">
                <a16:creationId xmlns:a16="http://schemas.microsoft.com/office/drawing/2014/main" id="{90DEFD05-F73C-1AC1-A0C4-F7639A8AA3BB}"/>
              </a:ext>
            </a:extLst>
          </p:cNvPr>
          <p:cNvSpPr/>
          <p:nvPr/>
        </p:nvSpPr>
        <p:spPr>
          <a:xfrm>
            <a:off x="6598264" y="200436"/>
            <a:ext cx="2167445" cy="119939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alculator icon - Free download on Iconfinder">
            <a:extLst>
              <a:ext uri="{FF2B5EF4-FFF2-40B4-BE49-F238E27FC236}">
                <a16:creationId xmlns:a16="http://schemas.microsoft.com/office/drawing/2014/main" id="{A154BE90-6A85-8B80-C515-871A3EE92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876" y="4574988"/>
            <a:ext cx="2283012" cy="228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50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text with black lines&#10;&#10;Description automatically generated with medium confidence">
            <a:extLst>
              <a:ext uri="{FF2B5EF4-FFF2-40B4-BE49-F238E27FC236}">
                <a16:creationId xmlns:a16="http://schemas.microsoft.com/office/drawing/2014/main" id="{22D22232-55B7-D9B1-DC2C-84FE72623F6E}"/>
              </a:ext>
            </a:extLst>
          </p:cNvPr>
          <p:cNvPicPr>
            <a:picLocks noChangeAspect="1"/>
          </p:cNvPicPr>
          <p:nvPr/>
        </p:nvPicPr>
        <p:blipFill>
          <a:blip r:embed="rId2"/>
          <a:stretch>
            <a:fillRect/>
          </a:stretch>
        </p:blipFill>
        <p:spPr>
          <a:xfrm>
            <a:off x="887185" y="1720267"/>
            <a:ext cx="10759579" cy="2868061"/>
          </a:xfrm>
          <a:prstGeom prst="rect">
            <a:avLst/>
          </a:prstGeom>
        </p:spPr>
      </p:pic>
      <p:sp>
        <p:nvSpPr>
          <p:cNvPr id="7" name="Oval 6">
            <a:extLst>
              <a:ext uri="{FF2B5EF4-FFF2-40B4-BE49-F238E27FC236}">
                <a16:creationId xmlns:a16="http://schemas.microsoft.com/office/drawing/2014/main" id="{70E82607-966D-D26E-99A8-02874CF0241A}"/>
              </a:ext>
            </a:extLst>
          </p:cNvPr>
          <p:cNvSpPr/>
          <p:nvPr/>
        </p:nvSpPr>
        <p:spPr>
          <a:xfrm>
            <a:off x="7757657" y="1446134"/>
            <a:ext cx="1557338" cy="1446550"/>
          </a:xfrm>
          <a:prstGeom prst="ellipse">
            <a:avLst/>
          </a:prstGeom>
          <a:solidFill>
            <a:schemeClr val="accent4">
              <a:lumMod val="20000"/>
              <a:lumOff val="80000"/>
            </a:schemeClr>
          </a:solidFill>
          <a:ln w="762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90E02C-4EBE-341D-FA1E-13FA5CB4582E}"/>
              </a:ext>
            </a:extLst>
          </p:cNvPr>
          <p:cNvSpPr txBox="1"/>
          <p:nvPr/>
        </p:nvSpPr>
        <p:spPr>
          <a:xfrm>
            <a:off x="7902135" y="1479336"/>
            <a:ext cx="1285875" cy="1323439"/>
          </a:xfrm>
          <a:prstGeom prst="rect">
            <a:avLst/>
          </a:prstGeom>
          <a:noFill/>
        </p:spPr>
        <p:txBody>
          <a:bodyPr wrap="square" rtlCol="0">
            <a:spAutoFit/>
          </a:bodyPr>
          <a:lstStyle/>
          <a:p>
            <a:pPr algn="ctr"/>
            <a:r>
              <a:rPr lang="en-US" sz="8000" b="1" dirty="0"/>
              <a:t>38</a:t>
            </a:r>
          </a:p>
        </p:txBody>
      </p:sp>
      <p:sp>
        <p:nvSpPr>
          <p:cNvPr id="10" name="Oval 9">
            <a:extLst>
              <a:ext uri="{FF2B5EF4-FFF2-40B4-BE49-F238E27FC236}">
                <a16:creationId xmlns:a16="http://schemas.microsoft.com/office/drawing/2014/main" id="{D7BA43AB-C7AC-80DD-D13C-C4981B70908C}"/>
              </a:ext>
            </a:extLst>
          </p:cNvPr>
          <p:cNvSpPr/>
          <p:nvPr/>
        </p:nvSpPr>
        <p:spPr>
          <a:xfrm>
            <a:off x="7839103" y="3475460"/>
            <a:ext cx="1411938" cy="1333777"/>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ADF2E4-A604-4A77-0075-F2ECF54E260F}"/>
              </a:ext>
            </a:extLst>
          </p:cNvPr>
          <p:cNvSpPr txBox="1"/>
          <p:nvPr/>
        </p:nvSpPr>
        <p:spPr>
          <a:xfrm>
            <a:off x="7863141" y="3849960"/>
            <a:ext cx="1894115" cy="584775"/>
          </a:xfrm>
          <a:prstGeom prst="rect">
            <a:avLst/>
          </a:prstGeom>
          <a:noFill/>
        </p:spPr>
        <p:txBody>
          <a:bodyPr wrap="square" rtlCol="0">
            <a:spAutoFit/>
          </a:bodyPr>
          <a:lstStyle/>
          <a:p>
            <a:r>
              <a:rPr lang="en-US" sz="3200" b="1" dirty="0"/>
              <a:t>6.25m</a:t>
            </a:r>
            <a:r>
              <a:rPr lang="en-US" sz="3200" b="1" baseline="30000" dirty="0"/>
              <a:t>2</a:t>
            </a:r>
          </a:p>
        </p:txBody>
      </p:sp>
      <p:sp>
        <p:nvSpPr>
          <p:cNvPr id="2" name="Freeform 1">
            <a:extLst>
              <a:ext uri="{FF2B5EF4-FFF2-40B4-BE49-F238E27FC236}">
                <a16:creationId xmlns:a16="http://schemas.microsoft.com/office/drawing/2014/main" id="{3B5BD191-6D6B-B46B-605A-A6DE658E65D8}"/>
              </a:ext>
            </a:extLst>
          </p:cNvPr>
          <p:cNvSpPr/>
          <p:nvPr/>
        </p:nvSpPr>
        <p:spPr>
          <a:xfrm rot="9348936">
            <a:off x="6197702" y="1316472"/>
            <a:ext cx="1144948" cy="1901908"/>
          </a:xfrm>
          <a:custGeom>
            <a:avLst/>
            <a:gdLst>
              <a:gd name="connsiteX0" fmla="*/ 18968 w 595330"/>
              <a:gd name="connsiteY0" fmla="*/ 904512 h 904512"/>
              <a:gd name="connsiteX1" fmla="*/ 147556 w 595330"/>
              <a:gd name="connsiteY1" fmla="*/ 818787 h 904512"/>
              <a:gd name="connsiteX2" fmla="*/ 190418 w 595330"/>
              <a:gd name="connsiteY2" fmla="*/ 733062 h 904512"/>
              <a:gd name="connsiteX3" fmla="*/ 218993 w 595330"/>
              <a:gd name="connsiteY3" fmla="*/ 604475 h 904512"/>
              <a:gd name="connsiteX4" fmla="*/ 247568 w 595330"/>
              <a:gd name="connsiteY4" fmla="*/ 504462 h 904512"/>
              <a:gd name="connsiteX5" fmla="*/ 276143 w 595330"/>
              <a:gd name="connsiteY5" fmla="*/ 447312 h 904512"/>
              <a:gd name="connsiteX6" fmla="*/ 304718 w 595330"/>
              <a:gd name="connsiteY6" fmla="*/ 347300 h 904512"/>
              <a:gd name="connsiteX7" fmla="*/ 333293 w 595330"/>
              <a:gd name="connsiteY7" fmla="*/ 218712 h 904512"/>
              <a:gd name="connsiteX8" fmla="*/ 319006 w 595330"/>
              <a:gd name="connsiteY8" fmla="*/ 4400 h 904512"/>
              <a:gd name="connsiteX9" fmla="*/ 276143 w 595330"/>
              <a:gd name="connsiteY9" fmla="*/ 47262 h 904512"/>
              <a:gd name="connsiteX10" fmla="*/ 176131 w 595330"/>
              <a:gd name="connsiteY10" fmla="*/ 132987 h 904512"/>
              <a:gd name="connsiteX11" fmla="*/ 118981 w 595330"/>
              <a:gd name="connsiteY11" fmla="*/ 218712 h 904512"/>
              <a:gd name="connsiteX12" fmla="*/ 90406 w 595330"/>
              <a:gd name="connsiteY12" fmla="*/ 261575 h 904512"/>
              <a:gd name="connsiteX13" fmla="*/ 118981 w 595330"/>
              <a:gd name="connsiteY13" fmla="*/ 218712 h 904512"/>
              <a:gd name="connsiteX14" fmla="*/ 161843 w 595330"/>
              <a:gd name="connsiteY14" fmla="*/ 161562 h 904512"/>
              <a:gd name="connsiteX15" fmla="*/ 290431 w 595330"/>
              <a:gd name="connsiteY15" fmla="*/ 47262 h 904512"/>
              <a:gd name="connsiteX16" fmla="*/ 319006 w 595330"/>
              <a:gd name="connsiteY16" fmla="*/ 90125 h 904512"/>
              <a:gd name="connsiteX17" fmla="*/ 361868 w 595330"/>
              <a:gd name="connsiteY17" fmla="*/ 104412 h 904512"/>
              <a:gd name="connsiteX18" fmla="*/ 404731 w 595330"/>
              <a:gd name="connsiteY18" fmla="*/ 132987 h 904512"/>
              <a:gd name="connsiteX19" fmla="*/ 519031 w 595330"/>
              <a:gd name="connsiteY19" fmla="*/ 218712 h 904512"/>
              <a:gd name="connsiteX20" fmla="*/ 590468 w 595330"/>
              <a:gd name="connsiteY20" fmla="*/ 304437 h 904512"/>
              <a:gd name="connsiteX21" fmla="*/ 561893 w 595330"/>
              <a:gd name="connsiteY21" fmla="*/ 261575 h 904512"/>
              <a:gd name="connsiteX22" fmla="*/ 476168 w 595330"/>
              <a:gd name="connsiteY22" fmla="*/ 204425 h 904512"/>
              <a:gd name="connsiteX23" fmla="*/ 333293 w 595330"/>
              <a:gd name="connsiteY23" fmla="*/ 104412 h 904512"/>
              <a:gd name="connsiteX24" fmla="*/ 290431 w 595330"/>
              <a:gd name="connsiteY24" fmla="*/ 75837 h 904512"/>
              <a:gd name="connsiteX25" fmla="*/ 276143 w 595330"/>
              <a:gd name="connsiteY25" fmla="*/ 32975 h 904512"/>
              <a:gd name="connsiteX26" fmla="*/ 233281 w 595330"/>
              <a:gd name="connsiteY26" fmla="*/ 104412 h 904512"/>
              <a:gd name="connsiteX27" fmla="*/ 190418 w 595330"/>
              <a:gd name="connsiteY27" fmla="*/ 161562 h 904512"/>
              <a:gd name="connsiteX28" fmla="*/ 133268 w 595330"/>
              <a:gd name="connsiteY28" fmla="*/ 261575 h 904512"/>
              <a:gd name="connsiteX29" fmla="*/ 47543 w 595330"/>
              <a:gd name="connsiteY29" fmla="*/ 333012 h 904512"/>
              <a:gd name="connsiteX30" fmla="*/ 4681 w 595330"/>
              <a:gd name="connsiteY30" fmla="*/ 390162 h 904512"/>
              <a:gd name="connsiteX31" fmla="*/ 18968 w 595330"/>
              <a:gd name="connsiteY31" fmla="*/ 347300 h 904512"/>
              <a:gd name="connsiteX32" fmla="*/ 76118 w 595330"/>
              <a:gd name="connsiteY32" fmla="*/ 290150 h 904512"/>
              <a:gd name="connsiteX33" fmla="*/ 104693 w 595330"/>
              <a:gd name="connsiteY33" fmla="*/ 247287 h 904512"/>
              <a:gd name="connsiteX34" fmla="*/ 161843 w 595330"/>
              <a:gd name="connsiteY34" fmla="*/ 190137 h 904512"/>
              <a:gd name="connsiteX35" fmla="*/ 204706 w 595330"/>
              <a:gd name="connsiteY35" fmla="*/ 104412 h 904512"/>
              <a:gd name="connsiteX36" fmla="*/ 204706 w 595330"/>
              <a:gd name="connsiteY36" fmla="*/ 90125 h 90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95330" h="904512">
                <a:moveTo>
                  <a:pt x="18968" y="904512"/>
                </a:moveTo>
                <a:cubicBezTo>
                  <a:pt x="61831" y="875937"/>
                  <a:pt x="107686" y="851408"/>
                  <a:pt x="147556" y="818787"/>
                </a:cubicBezTo>
                <a:cubicBezTo>
                  <a:pt x="170906" y="799682"/>
                  <a:pt x="182611" y="760388"/>
                  <a:pt x="190418" y="733062"/>
                </a:cubicBezTo>
                <a:cubicBezTo>
                  <a:pt x="207846" y="672065"/>
                  <a:pt x="204256" y="670790"/>
                  <a:pt x="218993" y="604475"/>
                </a:cubicBezTo>
                <a:cubicBezTo>
                  <a:pt x="224568" y="579386"/>
                  <a:pt x="236556" y="530158"/>
                  <a:pt x="247568" y="504462"/>
                </a:cubicBezTo>
                <a:cubicBezTo>
                  <a:pt x="255958" y="484885"/>
                  <a:pt x="268864" y="467328"/>
                  <a:pt x="276143" y="447312"/>
                </a:cubicBezTo>
                <a:cubicBezTo>
                  <a:pt x="287992" y="414728"/>
                  <a:pt x="296922" y="381083"/>
                  <a:pt x="304718" y="347300"/>
                </a:cubicBezTo>
                <a:cubicBezTo>
                  <a:pt x="342438" y="183848"/>
                  <a:pt x="298951" y="321743"/>
                  <a:pt x="333293" y="218712"/>
                </a:cubicBezTo>
                <a:cubicBezTo>
                  <a:pt x="328531" y="147275"/>
                  <a:pt x="341647" y="72322"/>
                  <a:pt x="319006" y="4400"/>
                </a:cubicBezTo>
                <a:cubicBezTo>
                  <a:pt x="312616" y="-14769"/>
                  <a:pt x="291484" y="34112"/>
                  <a:pt x="276143" y="47262"/>
                </a:cubicBezTo>
                <a:cubicBezTo>
                  <a:pt x="231408" y="85606"/>
                  <a:pt x="211581" y="87408"/>
                  <a:pt x="176131" y="132987"/>
                </a:cubicBezTo>
                <a:cubicBezTo>
                  <a:pt x="155047" y="160096"/>
                  <a:pt x="138031" y="190137"/>
                  <a:pt x="118981" y="218712"/>
                </a:cubicBezTo>
                <a:lnTo>
                  <a:pt x="90406" y="261575"/>
                </a:lnTo>
                <a:cubicBezTo>
                  <a:pt x="90406" y="261575"/>
                  <a:pt x="108678" y="232449"/>
                  <a:pt x="118981" y="218712"/>
                </a:cubicBezTo>
                <a:cubicBezTo>
                  <a:pt x="133268" y="199662"/>
                  <a:pt x="145913" y="179262"/>
                  <a:pt x="161843" y="161562"/>
                </a:cubicBezTo>
                <a:cubicBezTo>
                  <a:pt x="235243" y="80006"/>
                  <a:pt x="224340" y="91322"/>
                  <a:pt x="290431" y="47262"/>
                </a:cubicBezTo>
                <a:cubicBezTo>
                  <a:pt x="299956" y="61550"/>
                  <a:pt x="305597" y="79398"/>
                  <a:pt x="319006" y="90125"/>
                </a:cubicBezTo>
                <a:cubicBezTo>
                  <a:pt x="330766" y="99533"/>
                  <a:pt x="348398" y="97677"/>
                  <a:pt x="361868" y="104412"/>
                </a:cubicBezTo>
                <a:cubicBezTo>
                  <a:pt x="377227" y="112091"/>
                  <a:pt x="391693" y="121812"/>
                  <a:pt x="404731" y="132987"/>
                </a:cubicBezTo>
                <a:cubicBezTo>
                  <a:pt x="505827" y="219640"/>
                  <a:pt x="414949" y="166671"/>
                  <a:pt x="519031" y="218712"/>
                </a:cubicBezTo>
                <a:cubicBezTo>
                  <a:pt x="527651" y="231641"/>
                  <a:pt x="572133" y="304437"/>
                  <a:pt x="590468" y="304437"/>
                </a:cubicBezTo>
                <a:cubicBezTo>
                  <a:pt x="607639" y="304437"/>
                  <a:pt x="574816" y="272882"/>
                  <a:pt x="561893" y="261575"/>
                </a:cubicBezTo>
                <a:cubicBezTo>
                  <a:pt x="536047" y="238960"/>
                  <a:pt x="503642" y="225031"/>
                  <a:pt x="476168" y="204425"/>
                </a:cubicBezTo>
                <a:cubicBezTo>
                  <a:pt x="391542" y="140954"/>
                  <a:pt x="438835" y="174773"/>
                  <a:pt x="333293" y="104412"/>
                </a:cubicBezTo>
                <a:lnTo>
                  <a:pt x="290431" y="75837"/>
                </a:lnTo>
                <a:cubicBezTo>
                  <a:pt x="285668" y="61550"/>
                  <a:pt x="289613" y="26240"/>
                  <a:pt x="276143" y="32975"/>
                </a:cubicBezTo>
                <a:cubicBezTo>
                  <a:pt x="251305" y="45394"/>
                  <a:pt x="248685" y="81306"/>
                  <a:pt x="233281" y="104412"/>
                </a:cubicBezTo>
                <a:cubicBezTo>
                  <a:pt x="220072" y="124225"/>
                  <a:pt x="203039" y="141369"/>
                  <a:pt x="190418" y="161562"/>
                </a:cubicBezTo>
                <a:cubicBezTo>
                  <a:pt x="155482" y="217460"/>
                  <a:pt x="172595" y="214383"/>
                  <a:pt x="133268" y="261575"/>
                </a:cubicBezTo>
                <a:cubicBezTo>
                  <a:pt x="98891" y="302828"/>
                  <a:pt x="89688" y="304916"/>
                  <a:pt x="47543" y="333012"/>
                </a:cubicBezTo>
                <a:cubicBezTo>
                  <a:pt x="33256" y="352062"/>
                  <a:pt x="25979" y="379512"/>
                  <a:pt x="4681" y="390162"/>
                </a:cubicBezTo>
                <a:cubicBezTo>
                  <a:pt x="-8789" y="396897"/>
                  <a:pt x="10214" y="359555"/>
                  <a:pt x="18968" y="347300"/>
                </a:cubicBezTo>
                <a:cubicBezTo>
                  <a:pt x="34627" y="325377"/>
                  <a:pt x="58585" y="310605"/>
                  <a:pt x="76118" y="290150"/>
                </a:cubicBezTo>
                <a:cubicBezTo>
                  <a:pt x="87293" y="277112"/>
                  <a:pt x="93518" y="260325"/>
                  <a:pt x="104693" y="247287"/>
                </a:cubicBezTo>
                <a:cubicBezTo>
                  <a:pt x="122226" y="226832"/>
                  <a:pt x="144310" y="210592"/>
                  <a:pt x="161843" y="190137"/>
                </a:cubicBezTo>
                <a:cubicBezTo>
                  <a:pt x="186493" y="161379"/>
                  <a:pt x="195758" y="140204"/>
                  <a:pt x="204706" y="104412"/>
                </a:cubicBezTo>
                <a:cubicBezTo>
                  <a:pt x="205861" y="99792"/>
                  <a:pt x="204706" y="94887"/>
                  <a:pt x="204706" y="90125"/>
                </a:cubicBezTo>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A63C17-3F20-40EA-F1F5-141505BA4B91}"/>
              </a:ext>
            </a:extLst>
          </p:cNvPr>
          <p:cNvSpPr txBox="1"/>
          <p:nvPr/>
        </p:nvSpPr>
        <p:spPr>
          <a:xfrm>
            <a:off x="6598263" y="431388"/>
            <a:ext cx="2167446" cy="830997"/>
          </a:xfrm>
          <a:prstGeom prst="rect">
            <a:avLst/>
          </a:prstGeom>
          <a:noFill/>
        </p:spPr>
        <p:txBody>
          <a:bodyPr wrap="square" rtlCol="0">
            <a:spAutoFit/>
          </a:bodyPr>
          <a:lstStyle/>
          <a:p>
            <a:pPr algn="ctr"/>
            <a:r>
              <a:rPr lang="en-US" sz="2400" b="1" dirty="0">
                <a:solidFill>
                  <a:srgbClr val="0070C0"/>
                </a:solidFill>
              </a:rPr>
              <a:t>This is a divide by sign!</a:t>
            </a:r>
          </a:p>
        </p:txBody>
      </p:sp>
      <p:sp>
        <p:nvSpPr>
          <p:cNvPr id="4" name="Oval 3">
            <a:extLst>
              <a:ext uri="{FF2B5EF4-FFF2-40B4-BE49-F238E27FC236}">
                <a16:creationId xmlns:a16="http://schemas.microsoft.com/office/drawing/2014/main" id="{90DEFD05-F73C-1AC1-A0C4-F7639A8AA3BB}"/>
              </a:ext>
            </a:extLst>
          </p:cNvPr>
          <p:cNvSpPr/>
          <p:nvPr/>
        </p:nvSpPr>
        <p:spPr>
          <a:xfrm>
            <a:off x="6598264" y="200436"/>
            <a:ext cx="2167445" cy="1199393"/>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60EFC9-DB8B-553F-B08C-04251D2585F1}"/>
              </a:ext>
            </a:extLst>
          </p:cNvPr>
          <p:cNvSpPr txBox="1"/>
          <p:nvPr/>
        </p:nvSpPr>
        <p:spPr>
          <a:xfrm>
            <a:off x="5858365" y="5392011"/>
            <a:ext cx="2616514" cy="1015663"/>
          </a:xfrm>
          <a:prstGeom prst="rect">
            <a:avLst/>
          </a:prstGeom>
          <a:noFill/>
        </p:spPr>
        <p:txBody>
          <a:bodyPr wrap="square" rtlCol="0">
            <a:spAutoFit/>
          </a:bodyPr>
          <a:lstStyle/>
          <a:p>
            <a:r>
              <a:rPr lang="en-US" sz="6000" b="1" dirty="0"/>
              <a:t>= 6/m</a:t>
            </a:r>
            <a:r>
              <a:rPr lang="en-US" sz="6000" b="1" baseline="30000" dirty="0"/>
              <a:t>2</a:t>
            </a:r>
          </a:p>
        </p:txBody>
      </p:sp>
    </p:spTree>
    <p:extLst>
      <p:ext uri="{BB962C8B-B14F-4D97-AF65-F5344CB8AC3E}">
        <p14:creationId xmlns:p14="http://schemas.microsoft.com/office/powerpoint/2010/main" val="64701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descr="A group of black starfishes&#10;&#10;Description automatically generated">
            <a:extLst>
              <a:ext uri="{FF2B5EF4-FFF2-40B4-BE49-F238E27FC236}">
                <a16:creationId xmlns:a16="http://schemas.microsoft.com/office/drawing/2014/main" id="{86CA457F-9AAC-8613-D0B8-D1068361EE3D}"/>
              </a:ext>
            </a:extLst>
          </p:cNvPr>
          <p:cNvPicPr>
            <a:picLocks noChangeAspect="1"/>
          </p:cNvPicPr>
          <p:nvPr/>
        </p:nvPicPr>
        <p:blipFill>
          <a:blip r:embed="rId2">
            <a:alphaModFix amt="50000"/>
          </a:blip>
          <a:stretch>
            <a:fillRect/>
          </a:stretch>
        </p:blipFill>
        <p:spPr>
          <a:xfrm>
            <a:off x="783992" y="1034406"/>
            <a:ext cx="7253103" cy="5018498"/>
          </a:xfrm>
          <a:prstGeom prst="rect">
            <a:avLst/>
          </a:prstGeom>
        </p:spPr>
      </p:pic>
      <p:sp>
        <p:nvSpPr>
          <p:cNvPr id="175" name="Oval 174">
            <a:extLst>
              <a:ext uri="{FF2B5EF4-FFF2-40B4-BE49-F238E27FC236}">
                <a16:creationId xmlns:a16="http://schemas.microsoft.com/office/drawing/2014/main" id="{E3BE2886-44EC-22EE-3486-FBB7BEA263B5}"/>
              </a:ext>
            </a:extLst>
          </p:cNvPr>
          <p:cNvSpPr/>
          <p:nvPr/>
        </p:nvSpPr>
        <p:spPr>
          <a:xfrm>
            <a:off x="3195063" y="2360175"/>
            <a:ext cx="2253305" cy="213765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EB1D7912-E9DC-3C07-C246-4CAB49CEA1CA}"/>
              </a:ext>
            </a:extLst>
          </p:cNvPr>
          <p:cNvSpPr txBox="1"/>
          <p:nvPr/>
        </p:nvSpPr>
        <p:spPr>
          <a:xfrm>
            <a:off x="3309218" y="2969744"/>
            <a:ext cx="2155352" cy="830997"/>
          </a:xfrm>
          <a:prstGeom prst="rect">
            <a:avLst/>
          </a:prstGeom>
          <a:noFill/>
        </p:spPr>
        <p:txBody>
          <a:bodyPr wrap="square" rtlCol="0">
            <a:spAutoFit/>
          </a:bodyPr>
          <a:lstStyle/>
          <a:p>
            <a:pPr algn="ctr"/>
            <a:r>
              <a:rPr lang="en-US" sz="4800" b="1" dirty="0"/>
              <a:t>6/m</a:t>
            </a:r>
            <a:r>
              <a:rPr lang="en-US" sz="4800" b="1" baseline="30000" dirty="0"/>
              <a:t>2</a:t>
            </a:r>
          </a:p>
        </p:txBody>
      </p:sp>
      <p:sp>
        <p:nvSpPr>
          <p:cNvPr id="2" name="TextBox 1">
            <a:extLst>
              <a:ext uri="{FF2B5EF4-FFF2-40B4-BE49-F238E27FC236}">
                <a16:creationId xmlns:a16="http://schemas.microsoft.com/office/drawing/2014/main" id="{A48D66B8-BD1E-393C-C272-85FD1DD221B4}"/>
              </a:ext>
            </a:extLst>
          </p:cNvPr>
          <p:cNvSpPr txBox="1"/>
          <p:nvPr/>
        </p:nvSpPr>
        <p:spPr>
          <a:xfrm>
            <a:off x="8341522" y="2127945"/>
            <a:ext cx="3545679" cy="2369880"/>
          </a:xfrm>
          <a:prstGeom prst="rect">
            <a:avLst/>
          </a:prstGeom>
          <a:noFill/>
        </p:spPr>
        <p:txBody>
          <a:bodyPr wrap="square">
            <a:spAutoFit/>
          </a:bodyPr>
          <a:lstStyle/>
          <a:p>
            <a:pPr algn="ctr"/>
            <a:r>
              <a:rPr lang="en-AU" sz="4000" dirty="0"/>
              <a:t>population</a:t>
            </a:r>
            <a:r>
              <a:rPr lang="en-AU" sz="5400" dirty="0"/>
              <a:t> density:</a:t>
            </a:r>
            <a:endParaRPr lang="en-AU" sz="800" i="1" dirty="0"/>
          </a:p>
          <a:p>
            <a:pPr algn="ctr"/>
            <a:r>
              <a:rPr lang="en-AU" sz="4000" dirty="0"/>
              <a:t>6/m</a:t>
            </a:r>
            <a:r>
              <a:rPr lang="en-AU" sz="4000" baseline="30000" dirty="0"/>
              <a:t>2</a:t>
            </a:r>
            <a:endParaRPr lang="en-AU" sz="4400" baseline="30000" dirty="0"/>
          </a:p>
        </p:txBody>
      </p:sp>
    </p:spTree>
    <p:extLst>
      <p:ext uri="{BB962C8B-B14F-4D97-AF65-F5344CB8AC3E}">
        <p14:creationId xmlns:p14="http://schemas.microsoft.com/office/powerpoint/2010/main" val="142991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y rectangular sign with black text&#10;&#10;Description automatically generated">
            <a:extLst>
              <a:ext uri="{FF2B5EF4-FFF2-40B4-BE49-F238E27FC236}">
                <a16:creationId xmlns:a16="http://schemas.microsoft.com/office/drawing/2014/main" id="{5A89E20B-C0EA-512E-5B28-512BCD5A8E14}"/>
              </a:ext>
            </a:extLst>
          </p:cNvPr>
          <p:cNvPicPr>
            <a:picLocks noChangeAspect="1"/>
          </p:cNvPicPr>
          <p:nvPr/>
        </p:nvPicPr>
        <p:blipFill rotWithShape="1">
          <a:blip r:embed="rId2"/>
          <a:srcRect l="1639" t="43204" r="2736" b="7228"/>
          <a:stretch/>
        </p:blipFill>
        <p:spPr>
          <a:xfrm>
            <a:off x="573741" y="2593206"/>
            <a:ext cx="10919012" cy="1458841"/>
          </a:xfrm>
          <a:prstGeom prst="rect">
            <a:avLst/>
          </a:prstGeom>
        </p:spPr>
      </p:pic>
      <p:sp>
        <p:nvSpPr>
          <p:cNvPr id="2" name="TextBox 1">
            <a:extLst>
              <a:ext uri="{FF2B5EF4-FFF2-40B4-BE49-F238E27FC236}">
                <a16:creationId xmlns:a16="http://schemas.microsoft.com/office/drawing/2014/main" id="{87895448-EBE5-3C16-4A3B-20A8D411B94E}"/>
              </a:ext>
            </a:extLst>
          </p:cNvPr>
          <p:cNvSpPr txBox="1"/>
          <p:nvPr/>
        </p:nvSpPr>
        <p:spPr>
          <a:xfrm>
            <a:off x="6436659" y="788895"/>
            <a:ext cx="5056094" cy="523220"/>
          </a:xfrm>
          <a:prstGeom prst="rect">
            <a:avLst/>
          </a:prstGeom>
          <a:noFill/>
        </p:spPr>
        <p:txBody>
          <a:bodyPr wrap="square" rtlCol="0">
            <a:spAutoFit/>
          </a:bodyPr>
          <a:lstStyle/>
          <a:p>
            <a:r>
              <a:rPr lang="en-US" sz="2800" dirty="0">
                <a:latin typeface="Comic Sans MS" panose="030F0902030302020204" pitchFamily="66" charset="0"/>
              </a:rPr>
              <a:t>sample mean (average)</a:t>
            </a:r>
          </a:p>
        </p:txBody>
      </p:sp>
      <p:sp>
        <p:nvSpPr>
          <p:cNvPr id="3" name="Freeform 2">
            <a:extLst>
              <a:ext uri="{FF2B5EF4-FFF2-40B4-BE49-F238E27FC236}">
                <a16:creationId xmlns:a16="http://schemas.microsoft.com/office/drawing/2014/main" id="{30310C19-09E4-D629-A228-ACD44D2D2F5F}"/>
              </a:ext>
            </a:extLst>
          </p:cNvPr>
          <p:cNvSpPr/>
          <p:nvPr/>
        </p:nvSpPr>
        <p:spPr>
          <a:xfrm>
            <a:off x="5372947" y="1165412"/>
            <a:ext cx="1081641" cy="1201270"/>
          </a:xfrm>
          <a:custGeom>
            <a:avLst/>
            <a:gdLst>
              <a:gd name="connsiteX0" fmla="*/ 1081641 w 1081641"/>
              <a:gd name="connsiteY0" fmla="*/ 0 h 1201270"/>
              <a:gd name="connsiteX1" fmla="*/ 956135 w 1081641"/>
              <a:gd name="connsiteY1" fmla="*/ 17929 h 1201270"/>
              <a:gd name="connsiteX2" fmla="*/ 848559 w 1081641"/>
              <a:gd name="connsiteY2" fmla="*/ 125506 h 1201270"/>
              <a:gd name="connsiteX3" fmla="*/ 758912 w 1081641"/>
              <a:gd name="connsiteY3" fmla="*/ 233082 h 1201270"/>
              <a:gd name="connsiteX4" fmla="*/ 740982 w 1081641"/>
              <a:gd name="connsiteY4" fmla="*/ 286870 h 1201270"/>
              <a:gd name="connsiteX5" fmla="*/ 669265 w 1081641"/>
              <a:gd name="connsiteY5" fmla="*/ 394447 h 1201270"/>
              <a:gd name="connsiteX6" fmla="*/ 615477 w 1081641"/>
              <a:gd name="connsiteY6" fmla="*/ 484094 h 1201270"/>
              <a:gd name="connsiteX7" fmla="*/ 561688 w 1081641"/>
              <a:gd name="connsiteY7" fmla="*/ 555812 h 1201270"/>
              <a:gd name="connsiteX8" fmla="*/ 525829 w 1081641"/>
              <a:gd name="connsiteY8" fmla="*/ 627529 h 1201270"/>
              <a:gd name="connsiteX9" fmla="*/ 436182 w 1081641"/>
              <a:gd name="connsiteY9" fmla="*/ 753035 h 1201270"/>
              <a:gd name="connsiteX10" fmla="*/ 364465 w 1081641"/>
              <a:gd name="connsiteY10" fmla="*/ 896470 h 1201270"/>
              <a:gd name="connsiteX11" fmla="*/ 292747 w 1081641"/>
              <a:gd name="connsiteY11" fmla="*/ 1039906 h 1201270"/>
              <a:gd name="connsiteX12" fmla="*/ 256888 w 1081641"/>
              <a:gd name="connsiteY12" fmla="*/ 1147482 h 1201270"/>
              <a:gd name="connsiteX13" fmla="*/ 238959 w 1081641"/>
              <a:gd name="connsiteY13" fmla="*/ 1201270 h 1201270"/>
              <a:gd name="connsiteX14" fmla="*/ 149312 w 1081641"/>
              <a:gd name="connsiteY14" fmla="*/ 1075764 h 1201270"/>
              <a:gd name="connsiteX15" fmla="*/ 59665 w 1081641"/>
              <a:gd name="connsiteY15" fmla="*/ 914400 h 1201270"/>
              <a:gd name="connsiteX16" fmla="*/ 5877 w 1081641"/>
              <a:gd name="connsiteY16" fmla="*/ 860612 h 1201270"/>
              <a:gd name="connsiteX17" fmla="*/ 41735 w 1081641"/>
              <a:gd name="connsiteY17" fmla="*/ 914400 h 1201270"/>
              <a:gd name="connsiteX18" fmla="*/ 95524 w 1081641"/>
              <a:gd name="connsiteY18" fmla="*/ 968188 h 1201270"/>
              <a:gd name="connsiteX19" fmla="*/ 167241 w 1081641"/>
              <a:gd name="connsiteY19" fmla="*/ 1075764 h 1201270"/>
              <a:gd name="connsiteX20" fmla="*/ 238959 w 1081641"/>
              <a:gd name="connsiteY20" fmla="*/ 1183341 h 1201270"/>
              <a:gd name="connsiteX21" fmla="*/ 364465 w 1081641"/>
              <a:gd name="connsiteY21" fmla="*/ 1129553 h 1201270"/>
              <a:gd name="connsiteX22" fmla="*/ 418253 w 1081641"/>
              <a:gd name="connsiteY22" fmla="*/ 1111623 h 1201270"/>
              <a:gd name="connsiteX23" fmla="*/ 579618 w 1081641"/>
              <a:gd name="connsiteY23" fmla="*/ 1039906 h 1201270"/>
              <a:gd name="connsiteX24" fmla="*/ 579618 w 1081641"/>
              <a:gd name="connsiteY24" fmla="*/ 1021976 h 1201270"/>
              <a:gd name="connsiteX25" fmla="*/ 525829 w 1081641"/>
              <a:gd name="connsiteY25" fmla="*/ 1057835 h 1201270"/>
              <a:gd name="connsiteX26" fmla="*/ 364465 w 1081641"/>
              <a:gd name="connsiteY26" fmla="*/ 1111623 h 1201270"/>
              <a:gd name="connsiteX27" fmla="*/ 310677 w 1081641"/>
              <a:gd name="connsiteY27" fmla="*/ 1129553 h 1201270"/>
              <a:gd name="connsiteX28" fmla="*/ 238959 w 1081641"/>
              <a:gd name="connsiteY28" fmla="*/ 1183341 h 1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1641" h="1201270">
                <a:moveTo>
                  <a:pt x="1081641" y="0"/>
                </a:moveTo>
                <a:cubicBezTo>
                  <a:pt x="1039806" y="5976"/>
                  <a:pt x="996613" y="5786"/>
                  <a:pt x="956135" y="17929"/>
                </a:cubicBezTo>
                <a:cubicBezTo>
                  <a:pt x="901507" y="34317"/>
                  <a:pt x="881961" y="86537"/>
                  <a:pt x="848559" y="125506"/>
                </a:cubicBezTo>
                <a:cubicBezTo>
                  <a:pt x="800975" y="181021"/>
                  <a:pt x="790615" y="169678"/>
                  <a:pt x="758912" y="233082"/>
                </a:cubicBezTo>
                <a:cubicBezTo>
                  <a:pt x="750460" y="249986"/>
                  <a:pt x="750160" y="270349"/>
                  <a:pt x="740982" y="286870"/>
                </a:cubicBezTo>
                <a:cubicBezTo>
                  <a:pt x="720052" y="324544"/>
                  <a:pt x="691438" y="357492"/>
                  <a:pt x="669265" y="394447"/>
                </a:cubicBezTo>
                <a:cubicBezTo>
                  <a:pt x="651336" y="424329"/>
                  <a:pt x="634807" y="455098"/>
                  <a:pt x="615477" y="484094"/>
                </a:cubicBezTo>
                <a:cubicBezTo>
                  <a:pt x="598901" y="508958"/>
                  <a:pt x="577526" y="530472"/>
                  <a:pt x="561688" y="555812"/>
                </a:cubicBezTo>
                <a:cubicBezTo>
                  <a:pt x="547522" y="578477"/>
                  <a:pt x="539089" y="604323"/>
                  <a:pt x="525829" y="627529"/>
                </a:cubicBezTo>
                <a:cubicBezTo>
                  <a:pt x="504851" y="664240"/>
                  <a:pt x="459278" y="722241"/>
                  <a:pt x="436182" y="753035"/>
                </a:cubicBezTo>
                <a:cubicBezTo>
                  <a:pt x="395753" y="874325"/>
                  <a:pt x="449145" y="727109"/>
                  <a:pt x="364465" y="896470"/>
                </a:cubicBezTo>
                <a:cubicBezTo>
                  <a:pt x="276741" y="1071918"/>
                  <a:pt x="375826" y="915286"/>
                  <a:pt x="292747" y="1039906"/>
                </a:cubicBezTo>
                <a:lnTo>
                  <a:pt x="256888" y="1147482"/>
                </a:lnTo>
                <a:lnTo>
                  <a:pt x="238959" y="1201270"/>
                </a:lnTo>
                <a:cubicBezTo>
                  <a:pt x="226773" y="1185023"/>
                  <a:pt x="162422" y="1101985"/>
                  <a:pt x="149312" y="1075764"/>
                </a:cubicBezTo>
                <a:cubicBezTo>
                  <a:pt x="104221" y="985583"/>
                  <a:pt x="172723" y="1027458"/>
                  <a:pt x="59665" y="914400"/>
                </a:cubicBezTo>
                <a:cubicBezTo>
                  <a:pt x="41736" y="896471"/>
                  <a:pt x="31233" y="860612"/>
                  <a:pt x="5877" y="860612"/>
                </a:cubicBezTo>
                <a:cubicBezTo>
                  <a:pt x="-15671" y="860612"/>
                  <a:pt x="27940" y="897846"/>
                  <a:pt x="41735" y="914400"/>
                </a:cubicBezTo>
                <a:cubicBezTo>
                  <a:pt x="57968" y="933879"/>
                  <a:pt x="77594" y="950259"/>
                  <a:pt x="95524" y="968188"/>
                </a:cubicBezTo>
                <a:cubicBezTo>
                  <a:pt x="129813" y="1071056"/>
                  <a:pt x="88898" y="975037"/>
                  <a:pt x="167241" y="1075764"/>
                </a:cubicBezTo>
                <a:cubicBezTo>
                  <a:pt x="193700" y="1109783"/>
                  <a:pt x="238959" y="1183341"/>
                  <a:pt x="238959" y="1183341"/>
                </a:cubicBezTo>
                <a:cubicBezTo>
                  <a:pt x="388214" y="1146028"/>
                  <a:pt x="240651" y="1191461"/>
                  <a:pt x="364465" y="1129553"/>
                </a:cubicBezTo>
                <a:cubicBezTo>
                  <a:pt x="381369" y="1121101"/>
                  <a:pt x="400882" y="1119068"/>
                  <a:pt x="418253" y="1111623"/>
                </a:cubicBezTo>
                <a:cubicBezTo>
                  <a:pt x="576074" y="1043985"/>
                  <a:pt x="396137" y="1106626"/>
                  <a:pt x="579618" y="1039906"/>
                </a:cubicBezTo>
                <a:cubicBezTo>
                  <a:pt x="699830" y="996193"/>
                  <a:pt x="745495" y="994330"/>
                  <a:pt x="579618" y="1021976"/>
                </a:cubicBezTo>
                <a:cubicBezTo>
                  <a:pt x="561688" y="1033929"/>
                  <a:pt x="545520" y="1049083"/>
                  <a:pt x="525829" y="1057835"/>
                </a:cubicBezTo>
                <a:cubicBezTo>
                  <a:pt x="525814" y="1057842"/>
                  <a:pt x="391367" y="1102656"/>
                  <a:pt x="364465" y="1111623"/>
                </a:cubicBezTo>
                <a:cubicBezTo>
                  <a:pt x="346536" y="1117600"/>
                  <a:pt x="326402" y="1119070"/>
                  <a:pt x="310677" y="1129553"/>
                </a:cubicBezTo>
                <a:cubicBezTo>
                  <a:pt x="249856" y="1170100"/>
                  <a:pt x="272125" y="1150175"/>
                  <a:pt x="238959" y="1183341"/>
                </a:cubicBezTo>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617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B63BD5-1C0D-DE6C-6821-42EC5ED33933}"/>
              </a:ext>
            </a:extLst>
          </p:cNvPr>
          <p:cNvSpPr txBox="1"/>
          <p:nvPr/>
        </p:nvSpPr>
        <p:spPr>
          <a:xfrm>
            <a:off x="442480" y="2297636"/>
            <a:ext cx="10958944" cy="707886"/>
          </a:xfrm>
          <a:prstGeom prst="rect">
            <a:avLst/>
          </a:prstGeom>
          <a:noFill/>
        </p:spPr>
        <p:txBody>
          <a:bodyPr wrap="square">
            <a:spAutoFit/>
          </a:bodyPr>
          <a:lstStyle/>
          <a:p>
            <a:pPr algn="ctr"/>
            <a:r>
              <a:rPr lang="en-US" sz="4000" dirty="0"/>
              <a:t>Carrying Capacity (K)</a:t>
            </a:r>
            <a:endParaRPr lang="en-US" sz="2800" dirty="0"/>
          </a:p>
        </p:txBody>
      </p:sp>
      <p:sp>
        <p:nvSpPr>
          <p:cNvPr id="6" name="TextBox 5">
            <a:extLst>
              <a:ext uri="{FF2B5EF4-FFF2-40B4-BE49-F238E27FC236}">
                <a16:creationId xmlns:a16="http://schemas.microsoft.com/office/drawing/2014/main" id="{DCBD7029-D2DB-A0FB-94FD-012C6B9EC269}"/>
              </a:ext>
            </a:extLst>
          </p:cNvPr>
          <p:cNvSpPr txBox="1"/>
          <p:nvPr/>
        </p:nvSpPr>
        <p:spPr>
          <a:xfrm>
            <a:off x="2140857" y="4029075"/>
            <a:ext cx="7910286" cy="461665"/>
          </a:xfrm>
          <a:prstGeom prst="rect">
            <a:avLst/>
          </a:prstGeom>
          <a:noFill/>
        </p:spPr>
        <p:txBody>
          <a:bodyPr wrap="square">
            <a:spAutoFit/>
          </a:bodyPr>
          <a:lstStyle/>
          <a:p>
            <a:r>
              <a:rPr lang="en-AU" sz="2400" i="0" dirty="0">
                <a:effectLst/>
              </a:rPr>
              <a:t>the maximum population size that a given area can sustain </a:t>
            </a:r>
            <a:endParaRPr lang="en-US" sz="2400" dirty="0"/>
          </a:p>
        </p:txBody>
      </p:sp>
    </p:spTree>
    <p:extLst>
      <p:ext uri="{BB962C8B-B14F-4D97-AF65-F5344CB8AC3E}">
        <p14:creationId xmlns:p14="http://schemas.microsoft.com/office/powerpoint/2010/main" val="4074426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D5BA0-A299-7931-0540-F830CBF8224D}"/>
              </a:ext>
            </a:extLst>
          </p:cNvPr>
          <p:cNvSpPr txBox="1"/>
          <p:nvPr/>
        </p:nvSpPr>
        <p:spPr>
          <a:xfrm>
            <a:off x="500083" y="273800"/>
            <a:ext cx="10958944" cy="1238801"/>
          </a:xfrm>
          <a:prstGeom prst="rect">
            <a:avLst/>
          </a:prstGeom>
          <a:noFill/>
        </p:spPr>
        <p:txBody>
          <a:bodyPr wrap="square">
            <a:spAutoFit/>
          </a:bodyPr>
          <a:lstStyle/>
          <a:p>
            <a:pPr algn="ctr"/>
            <a:r>
              <a:rPr lang="en-US" sz="3600" b="1" dirty="0"/>
              <a:t>Activity: Estimate carrying capacity</a:t>
            </a:r>
          </a:p>
          <a:p>
            <a:pPr algn="ctr"/>
            <a:endParaRPr lang="en-US" sz="1050" dirty="0"/>
          </a:p>
          <a:p>
            <a:pPr algn="ctr"/>
            <a:r>
              <a:rPr lang="en-US" sz="2800" dirty="0"/>
              <a:t>What you need… </a:t>
            </a:r>
            <a:endParaRPr lang="en-US" dirty="0"/>
          </a:p>
        </p:txBody>
      </p:sp>
      <p:sp>
        <p:nvSpPr>
          <p:cNvPr id="5" name="TextBox 4">
            <a:extLst>
              <a:ext uri="{FF2B5EF4-FFF2-40B4-BE49-F238E27FC236}">
                <a16:creationId xmlns:a16="http://schemas.microsoft.com/office/drawing/2014/main" id="{C879A76F-D899-C4DE-FC63-56908B7284CE}"/>
              </a:ext>
            </a:extLst>
          </p:cNvPr>
          <p:cNvSpPr txBox="1"/>
          <p:nvPr/>
        </p:nvSpPr>
        <p:spPr>
          <a:xfrm>
            <a:off x="9301805" y="1679652"/>
            <a:ext cx="2605313" cy="369332"/>
          </a:xfrm>
          <a:prstGeom prst="rect">
            <a:avLst/>
          </a:prstGeom>
          <a:noFill/>
        </p:spPr>
        <p:txBody>
          <a:bodyPr wrap="square" rtlCol="0">
            <a:spAutoFit/>
          </a:bodyPr>
          <a:lstStyle/>
          <a:p>
            <a:pPr algn="ctr"/>
            <a:r>
              <a:rPr lang="en-US" dirty="0"/>
              <a:t>Grid Paper</a:t>
            </a:r>
          </a:p>
        </p:txBody>
      </p:sp>
      <p:sp>
        <p:nvSpPr>
          <p:cNvPr id="6" name="Rectangle 5">
            <a:extLst>
              <a:ext uri="{FF2B5EF4-FFF2-40B4-BE49-F238E27FC236}">
                <a16:creationId xmlns:a16="http://schemas.microsoft.com/office/drawing/2014/main" id="{35E0BF93-E5FE-1E7C-AB1B-1DBB0BB9A746}"/>
              </a:ext>
            </a:extLst>
          </p:cNvPr>
          <p:cNvSpPr/>
          <p:nvPr/>
        </p:nvSpPr>
        <p:spPr>
          <a:xfrm>
            <a:off x="7920589" y="2131397"/>
            <a:ext cx="3663169" cy="4452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paper with a grid&#10;&#10;Description automatically generated">
            <a:extLst>
              <a:ext uri="{FF2B5EF4-FFF2-40B4-BE49-F238E27FC236}">
                <a16:creationId xmlns:a16="http://schemas.microsoft.com/office/drawing/2014/main" id="{29468B44-4C62-5930-8801-1F4265897508}"/>
              </a:ext>
            </a:extLst>
          </p:cNvPr>
          <p:cNvPicPr>
            <a:picLocks noChangeAspect="1"/>
          </p:cNvPicPr>
          <p:nvPr/>
        </p:nvPicPr>
        <p:blipFill rotWithShape="1">
          <a:blip r:embed="rId3"/>
          <a:srcRect b="5069"/>
          <a:stretch/>
        </p:blipFill>
        <p:spPr>
          <a:xfrm>
            <a:off x="8273430" y="2410224"/>
            <a:ext cx="3205097" cy="3796807"/>
          </a:xfrm>
          <a:prstGeom prst="rect">
            <a:avLst/>
          </a:prstGeom>
        </p:spPr>
      </p:pic>
      <p:sp>
        <p:nvSpPr>
          <p:cNvPr id="8" name="TextBox 7">
            <a:extLst>
              <a:ext uri="{FF2B5EF4-FFF2-40B4-BE49-F238E27FC236}">
                <a16:creationId xmlns:a16="http://schemas.microsoft.com/office/drawing/2014/main" id="{8B94D6B1-689D-22CD-5A66-1C52595D7692}"/>
              </a:ext>
            </a:extLst>
          </p:cNvPr>
          <p:cNvSpPr txBox="1"/>
          <p:nvPr/>
        </p:nvSpPr>
        <p:spPr>
          <a:xfrm>
            <a:off x="9342481" y="6214868"/>
            <a:ext cx="2030819" cy="369332"/>
          </a:xfrm>
          <a:prstGeom prst="rect">
            <a:avLst/>
          </a:prstGeom>
          <a:noFill/>
        </p:spPr>
        <p:txBody>
          <a:bodyPr wrap="square" rtlCol="0">
            <a:spAutoFit/>
          </a:bodyPr>
          <a:lstStyle/>
          <a:p>
            <a:r>
              <a:rPr lang="en-US" dirty="0"/>
              <a:t>Time (years)</a:t>
            </a:r>
          </a:p>
        </p:txBody>
      </p:sp>
      <p:sp>
        <p:nvSpPr>
          <p:cNvPr id="9" name="TextBox 8">
            <a:extLst>
              <a:ext uri="{FF2B5EF4-FFF2-40B4-BE49-F238E27FC236}">
                <a16:creationId xmlns:a16="http://schemas.microsoft.com/office/drawing/2014/main" id="{F3A0927E-528A-553E-6475-0A82857C8B20}"/>
              </a:ext>
            </a:extLst>
          </p:cNvPr>
          <p:cNvSpPr txBox="1"/>
          <p:nvPr/>
        </p:nvSpPr>
        <p:spPr>
          <a:xfrm rot="16200000">
            <a:off x="7152790" y="3767474"/>
            <a:ext cx="2030819" cy="369332"/>
          </a:xfrm>
          <a:prstGeom prst="rect">
            <a:avLst/>
          </a:prstGeom>
          <a:noFill/>
        </p:spPr>
        <p:txBody>
          <a:bodyPr wrap="square" rtlCol="0">
            <a:spAutoFit/>
          </a:bodyPr>
          <a:lstStyle/>
          <a:p>
            <a:r>
              <a:rPr lang="en-US" dirty="0"/>
              <a:t>Population size</a:t>
            </a:r>
          </a:p>
        </p:txBody>
      </p:sp>
      <p:pic>
        <p:nvPicPr>
          <p:cNvPr id="45058" name="Picture 2" descr="Perfectly Cooked White Rice – The Fountain Avenue Kitchen">
            <a:extLst>
              <a:ext uri="{FF2B5EF4-FFF2-40B4-BE49-F238E27FC236}">
                <a16:creationId xmlns:a16="http://schemas.microsoft.com/office/drawing/2014/main" id="{65D20903-9118-E06D-99F4-04253438A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91"/>
          <a:stretch/>
        </p:blipFill>
        <p:spPr bwMode="auto">
          <a:xfrm>
            <a:off x="953644" y="2139207"/>
            <a:ext cx="4634660" cy="2669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2C3EC23-D25D-171B-0993-A514BE3524F9}"/>
              </a:ext>
            </a:extLst>
          </p:cNvPr>
          <p:cNvSpPr txBox="1"/>
          <p:nvPr/>
        </p:nvSpPr>
        <p:spPr>
          <a:xfrm>
            <a:off x="558655" y="1679652"/>
            <a:ext cx="2605313" cy="369332"/>
          </a:xfrm>
          <a:prstGeom prst="rect">
            <a:avLst/>
          </a:prstGeom>
          <a:noFill/>
        </p:spPr>
        <p:txBody>
          <a:bodyPr wrap="square" rtlCol="0">
            <a:spAutoFit/>
          </a:bodyPr>
          <a:lstStyle/>
          <a:p>
            <a:pPr algn="ctr"/>
            <a:r>
              <a:rPr lang="en-US" dirty="0"/>
              <a:t>25 grains of rice</a:t>
            </a:r>
          </a:p>
        </p:txBody>
      </p:sp>
      <p:sp>
        <p:nvSpPr>
          <p:cNvPr id="11" name="Oval 10">
            <a:extLst>
              <a:ext uri="{FF2B5EF4-FFF2-40B4-BE49-F238E27FC236}">
                <a16:creationId xmlns:a16="http://schemas.microsoft.com/office/drawing/2014/main" id="{0067D23E-3667-2E05-850A-084CA74EFAD3}"/>
              </a:ext>
            </a:extLst>
          </p:cNvPr>
          <p:cNvSpPr/>
          <p:nvPr/>
        </p:nvSpPr>
        <p:spPr>
          <a:xfrm>
            <a:off x="1185861" y="2226622"/>
            <a:ext cx="796483" cy="72866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25</a:t>
            </a:r>
          </a:p>
        </p:txBody>
      </p:sp>
      <p:pic>
        <p:nvPicPr>
          <p:cNvPr id="13" name="Picture 12" descr="A grid of squares with numbers&#10;&#10;Description automatically generated">
            <a:extLst>
              <a:ext uri="{FF2B5EF4-FFF2-40B4-BE49-F238E27FC236}">
                <a16:creationId xmlns:a16="http://schemas.microsoft.com/office/drawing/2014/main" id="{71387439-30DB-E9D9-5540-42BA3E22D70E}"/>
              </a:ext>
            </a:extLst>
          </p:cNvPr>
          <p:cNvPicPr>
            <a:picLocks noChangeAspect="1"/>
          </p:cNvPicPr>
          <p:nvPr/>
        </p:nvPicPr>
        <p:blipFill>
          <a:blip r:embed="rId5"/>
          <a:stretch>
            <a:fillRect/>
          </a:stretch>
        </p:blipFill>
        <p:spPr>
          <a:xfrm>
            <a:off x="953644" y="5030294"/>
            <a:ext cx="6604442" cy="1560179"/>
          </a:xfrm>
          <a:prstGeom prst="rect">
            <a:avLst/>
          </a:prstGeom>
        </p:spPr>
      </p:pic>
      <p:pic>
        <p:nvPicPr>
          <p:cNvPr id="45060" name="Picture 4" descr="Does anyone know TF2/TF/Portal 1 or 2 have cup texture/object? Or its name?  I cannot find it : r/hammer">
            <a:extLst>
              <a:ext uri="{FF2B5EF4-FFF2-40B4-BE49-F238E27FC236}">
                <a16:creationId xmlns:a16="http://schemas.microsoft.com/office/drawing/2014/main" id="{A5DCB6CF-CCD8-E697-766C-A826462A99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470" y="3012434"/>
            <a:ext cx="1746616" cy="17466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6495BA5-A3EF-9395-A610-EC1582876BCD}"/>
              </a:ext>
            </a:extLst>
          </p:cNvPr>
          <p:cNvSpPr txBox="1"/>
          <p:nvPr/>
        </p:nvSpPr>
        <p:spPr>
          <a:xfrm>
            <a:off x="5414592" y="2602916"/>
            <a:ext cx="2605313" cy="369332"/>
          </a:xfrm>
          <a:prstGeom prst="rect">
            <a:avLst/>
          </a:prstGeom>
          <a:noFill/>
        </p:spPr>
        <p:txBody>
          <a:bodyPr wrap="square" rtlCol="0">
            <a:spAutoFit/>
          </a:bodyPr>
          <a:lstStyle/>
          <a:p>
            <a:pPr algn="ctr"/>
            <a:r>
              <a:rPr lang="en-US" dirty="0"/>
              <a:t>Cup</a:t>
            </a:r>
          </a:p>
        </p:txBody>
      </p:sp>
    </p:spTree>
    <p:extLst>
      <p:ext uri="{BB962C8B-B14F-4D97-AF65-F5344CB8AC3E}">
        <p14:creationId xmlns:p14="http://schemas.microsoft.com/office/powerpoint/2010/main" val="2754278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FD5BA0-A299-7931-0540-F830CBF8224D}"/>
              </a:ext>
            </a:extLst>
          </p:cNvPr>
          <p:cNvSpPr txBox="1"/>
          <p:nvPr/>
        </p:nvSpPr>
        <p:spPr>
          <a:xfrm>
            <a:off x="500083" y="273800"/>
            <a:ext cx="10958944" cy="1146468"/>
          </a:xfrm>
          <a:prstGeom prst="rect">
            <a:avLst/>
          </a:prstGeom>
          <a:noFill/>
        </p:spPr>
        <p:txBody>
          <a:bodyPr wrap="square">
            <a:spAutoFit/>
          </a:bodyPr>
          <a:lstStyle/>
          <a:p>
            <a:pPr algn="ctr"/>
            <a:r>
              <a:rPr lang="en-US" sz="4000" dirty="0"/>
              <a:t>Instructions:</a:t>
            </a:r>
          </a:p>
          <a:p>
            <a:pPr algn="ctr"/>
            <a:endParaRPr lang="en-US" sz="1050" dirty="0"/>
          </a:p>
          <a:p>
            <a:pPr algn="ctr"/>
            <a:endParaRPr lang="en-US" dirty="0"/>
          </a:p>
        </p:txBody>
      </p:sp>
      <p:sp>
        <p:nvSpPr>
          <p:cNvPr id="3" name="TextBox 2">
            <a:extLst>
              <a:ext uri="{FF2B5EF4-FFF2-40B4-BE49-F238E27FC236}">
                <a16:creationId xmlns:a16="http://schemas.microsoft.com/office/drawing/2014/main" id="{F8FC697C-2F91-8FE6-F6B4-F6FB233D7B0F}"/>
              </a:ext>
            </a:extLst>
          </p:cNvPr>
          <p:cNvSpPr txBox="1"/>
          <p:nvPr/>
        </p:nvSpPr>
        <p:spPr>
          <a:xfrm>
            <a:off x="738146" y="1314093"/>
            <a:ext cx="10958944" cy="5078313"/>
          </a:xfrm>
          <a:prstGeom prst="rect">
            <a:avLst/>
          </a:prstGeom>
          <a:noFill/>
        </p:spPr>
        <p:txBody>
          <a:bodyPr wrap="square" rtlCol="0">
            <a:spAutoFit/>
          </a:bodyPr>
          <a:lstStyle/>
          <a:p>
            <a:pPr marL="342900" indent="-342900">
              <a:buAutoNum type="arabicPeriod"/>
            </a:pPr>
            <a:r>
              <a:rPr lang="en-AU" dirty="0"/>
              <a:t>Count out 25 pieces of rice (which represent fish in a population) and place them in the cup. </a:t>
            </a:r>
          </a:p>
          <a:p>
            <a:pPr marL="342900" indent="-342900">
              <a:buAutoNum type="arabicPeriod"/>
            </a:pPr>
            <a:r>
              <a:rPr lang="en-AU" dirty="0"/>
              <a:t>Randomly dump the “fish” onto the grid from a height of about a ruler length (30cm). </a:t>
            </a:r>
          </a:p>
          <a:p>
            <a:pPr marL="342900" indent="-342900">
              <a:buAutoNum type="arabicPeriod"/>
            </a:pPr>
            <a:r>
              <a:rPr lang="en-AU" dirty="0"/>
              <a:t>If five or more fish occupy a square, remove all of them from that square. This represents overpopulation of the environment (there were not enough resources to support them all) and that means that the fish have died. </a:t>
            </a:r>
          </a:p>
          <a:p>
            <a:pPr marL="342900" indent="-342900">
              <a:buAutoNum type="arabicPeriod"/>
            </a:pPr>
            <a:r>
              <a:rPr lang="en-AU" dirty="0"/>
              <a:t>If 2, 3 or 4 fish occupy a square, add 1 piece of rice to that square for each one there (for example, if there are 2 fish in a square, add two more rice, if there are three, add three more, if there are four, add four more). This represents reproduction. The overpopulation and death rule doesn’t apply to these yet (they are babies and won’t eat much or take up too much space). </a:t>
            </a:r>
          </a:p>
          <a:p>
            <a:pPr marL="342900" indent="-342900">
              <a:buAutoNum type="arabicPeriod"/>
            </a:pPr>
            <a:r>
              <a:rPr lang="en-AU" dirty="0"/>
              <a:t>If there is only one fish in a square, they survive to the next round but don’t reproduce because this fish can’t reproduce without a mate. </a:t>
            </a:r>
          </a:p>
          <a:p>
            <a:pPr marL="342900" indent="-342900">
              <a:buAutoNum type="arabicPeriod"/>
            </a:pPr>
            <a:r>
              <a:rPr lang="en-AU" dirty="0"/>
              <a:t>Now count the number of fish left on the grid and record the population for the next round in the data table.</a:t>
            </a:r>
          </a:p>
          <a:p>
            <a:pPr marL="342900" indent="-342900">
              <a:buAutoNum type="arabicPeriod"/>
            </a:pPr>
            <a:r>
              <a:rPr lang="en-AU" dirty="0"/>
              <a:t>Gather up all of the rice on the grid (the population number you recorded in step 6), place them into the empty cup, and start over with step 2. </a:t>
            </a:r>
          </a:p>
          <a:p>
            <a:pPr marL="342900" indent="-342900">
              <a:buAutoNum type="arabicPeriod"/>
            </a:pPr>
            <a:r>
              <a:rPr lang="en-AU" dirty="0"/>
              <a:t>Repeat the above process for eight rounds. Each of these rounds represents a year. Record the total population present at the end of each round. </a:t>
            </a:r>
          </a:p>
          <a:p>
            <a:pPr marL="342900" indent="-342900">
              <a:buAutoNum type="arabicPeriod"/>
            </a:pPr>
            <a:r>
              <a:rPr lang="en-AU" dirty="0"/>
              <a:t>On the graph paper provided, graph the results from your data table with Population of fish on the y-axis and Time on the x-axis (let each round represent one year). </a:t>
            </a:r>
          </a:p>
          <a:p>
            <a:pPr marL="342900" indent="-342900">
              <a:buAutoNum type="arabicPeriod"/>
            </a:pPr>
            <a:r>
              <a:rPr lang="en-AU" dirty="0"/>
              <a:t>Estimate the carrying capacity of your population and indicate it on your graph. </a:t>
            </a:r>
            <a:endParaRPr lang="en-US" dirty="0"/>
          </a:p>
        </p:txBody>
      </p:sp>
    </p:spTree>
    <p:extLst>
      <p:ext uri="{BB962C8B-B14F-4D97-AF65-F5344CB8AC3E}">
        <p14:creationId xmlns:p14="http://schemas.microsoft.com/office/powerpoint/2010/main" val="2897996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BEDBC-0C6C-30B9-B829-5031D6EBCBED}"/>
              </a:ext>
            </a:extLst>
          </p:cNvPr>
          <p:cNvSpPr txBox="1"/>
          <p:nvPr/>
        </p:nvSpPr>
        <p:spPr>
          <a:xfrm>
            <a:off x="117111" y="774471"/>
            <a:ext cx="2937239"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Interpret population data to determine population size, density, abundance, distribution, carrying capacity.</a:t>
            </a:r>
            <a:b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b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Complete Marine Education worksheet </a:t>
            </a:r>
            <a:br>
              <a:rPr lang="en-US" sz="2400" dirty="0">
                <a:latin typeface="Arial Narrow" panose="020B0604020202020204" pitchFamily="34" charset="0"/>
                <a:cs typeface="Arial Narrow" panose="020B0604020202020204" pitchFamily="34" charset="0"/>
              </a:rPr>
            </a:br>
            <a:r>
              <a:rPr lang="en-US" sz="2400" i="1" dirty="0">
                <a:latin typeface="Arial Narrow" panose="020B0604020202020204" pitchFamily="34" charset="0"/>
                <a:cs typeface="Arial Narrow" panose="020B0604020202020204" pitchFamily="34" charset="0"/>
              </a:rPr>
              <a:t>‘15. </a:t>
            </a:r>
            <a:r>
              <a:rPr kumimoji="0" lang="en-US" sz="2400" b="0" i="1" u="none" strike="noStrike" kern="1200" cap="none" spc="0" normalizeH="0" baseline="0" noProof="0" dirty="0">
                <a:ln>
                  <a:noFill/>
                </a:ln>
                <a:effectLst/>
                <a:uLnTx/>
                <a:uFillTx/>
                <a:latin typeface="Arial Narrow" panose="020B0604020202020204" pitchFamily="34" charset="0"/>
                <a:ea typeface="+mn-ea"/>
                <a:cs typeface="Arial Narrow" panose="020B0604020202020204" pitchFamily="34" charset="0"/>
              </a:rPr>
              <a:t>Measuring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2" name="Picture 2" descr="Mooloolaba Beach Sunrise Photo, Sunshine Coast Limited Edition Print - MARK  GRAY GALLERY">
            <a:extLst>
              <a:ext uri="{FF2B5EF4-FFF2-40B4-BE49-F238E27FC236}">
                <a16:creationId xmlns:a16="http://schemas.microsoft.com/office/drawing/2014/main" id="{9DEF594B-8756-598C-0767-F2C643578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0"/>
            <a:ext cx="9137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survey&#10;&#10;Description automatically generated">
            <a:extLst>
              <a:ext uri="{FF2B5EF4-FFF2-40B4-BE49-F238E27FC236}">
                <a16:creationId xmlns:a16="http://schemas.microsoft.com/office/drawing/2014/main" id="{8E941F05-00B9-7FC1-85BA-68F212AE5631}"/>
              </a:ext>
            </a:extLst>
          </p:cNvPr>
          <p:cNvPicPr>
            <a:picLocks noChangeAspect="1"/>
          </p:cNvPicPr>
          <p:nvPr/>
        </p:nvPicPr>
        <p:blipFill>
          <a:blip r:embed="rId4"/>
          <a:stretch>
            <a:fillRect/>
          </a:stretch>
        </p:blipFill>
        <p:spPr>
          <a:xfrm>
            <a:off x="5400800" y="454744"/>
            <a:ext cx="4444749" cy="5948512"/>
          </a:xfrm>
          <a:prstGeom prst="rect">
            <a:avLst/>
          </a:prstGeom>
        </p:spPr>
      </p:pic>
    </p:spTree>
    <p:extLst>
      <p:ext uri="{BB962C8B-B14F-4D97-AF65-F5344CB8AC3E}">
        <p14:creationId xmlns:p14="http://schemas.microsoft.com/office/powerpoint/2010/main" val="293021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8" descr="Starfish Icons - Free SVG &amp; PNG Starfish Images - Noun Project">
            <a:extLst>
              <a:ext uri="{FF2B5EF4-FFF2-40B4-BE49-F238E27FC236}">
                <a16:creationId xmlns:a16="http://schemas.microsoft.com/office/drawing/2014/main" id="{CAE1FC0A-0D1A-0E2E-840B-512E18A4D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2" y="728324"/>
            <a:ext cx="1165671" cy="1165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Starfish Icons - Free SVG &amp; PNG Starfish Images - Noun Project">
            <a:extLst>
              <a:ext uri="{FF2B5EF4-FFF2-40B4-BE49-F238E27FC236}">
                <a16:creationId xmlns:a16="http://schemas.microsoft.com/office/drawing/2014/main" id="{B2C33327-A0AA-45B4-6647-BE0193ECB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933" y="1064252"/>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Starfish Icons - Free SVG &amp; PNG Starfish Images - Noun Project">
            <a:extLst>
              <a:ext uri="{FF2B5EF4-FFF2-40B4-BE49-F238E27FC236}">
                <a16:creationId xmlns:a16="http://schemas.microsoft.com/office/drawing/2014/main" id="{93E46403-83C5-9D66-DBD3-4D750E40C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99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Starfish Icons - Free SVG &amp; PNG Starfish Images - Noun Project">
            <a:extLst>
              <a:ext uri="{FF2B5EF4-FFF2-40B4-BE49-F238E27FC236}">
                <a16:creationId xmlns:a16="http://schemas.microsoft.com/office/drawing/2014/main" id="{40F16617-4827-E911-092F-5980418F5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105" y="2559166"/>
            <a:ext cx="1031759" cy="10317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Starfish Icons - Free SVG &amp; PNG Starfish Images - Noun Project">
            <a:extLst>
              <a:ext uri="{FF2B5EF4-FFF2-40B4-BE49-F238E27FC236}">
                <a16:creationId xmlns:a16="http://schemas.microsoft.com/office/drawing/2014/main" id="{15A3322D-636A-87FB-A362-B545DCF53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347" y="2593636"/>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Starfish Icons - Free SVG &amp; PNG Starfish Images - Noun Project">
            <a:extLst>
              <a:ext uri="{FF2B5EF4-FFF2-40B4-BE49-F238E27FC236}">
                <a16:creationId xmlns:a16="http://schemas.microsoft.com/office/drawing/2014/main" id="{A545442C-2513-9C69-0C67-0A874812D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869" y="600703"/>
            <a:ext cx="1045196" cy="10451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arfish Icons - Free SVG &amp; PNG Starfish Images - Noun Project">
            <a:extLst>
              <a:ext uri="{FF2B5EF4-FFF2-40B4-BE49-F238E27FC236}">
                <a16:creationId xmlns:a16="http://schemas.microsoft.com/office/drawing/2014/main" id="{96FC915B-BB94-3EB5-3A32-BFD502B9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253" y="4588215"/>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Starfish Icons - Free SVG &amp; PNG Starfish Images - Noun Project">
            <a:extLst>
              <a:ext uri="{FF2B5EF4-FFF2-40B4-BE49-F238E27FC236}">
                <a16:creationId xmlns:a16="http://schemas.microsoft.com/office/drawing/2014/main" id="{69C0D532-9376-13DB-338C-2A7D9136A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947" y="86643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Starfish Icons - Free SVG &amp; PNG Starfish Images - Noun Project">
            <a:extLst>
              <a:ext uri="{FF2B5EF4-FFF2-40B4-BE49-F238E27FC236}">
                <a16:creationId xmlns:a16="http://schemas.microsoft.com/office/drawing/2014/main" id="{CBC8D99A-C897-9565-DB07-2A50C53D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025" y="178310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Starfish Icons - Free SVG &amp; PNG Starfish Images - Noun Project">
            <a:extLst>
              <a:ext uri="{FF2B5EF4-FFF2-40B4-BE49-F238E27FC236}">
                <a16:creationId xmlns:a16="http://schemas.microsoft.com/office/drawing/2014/main" id="{9C64CEBF-76FA-DF11-B3C3-5A541EF8C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662" y="550575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8" name="Picture 8" descr="Starfish Icons - Free SVG &amp; PNG Starfish Images - Noun Project">
            <a:extLst>
              <a:ext uri="{FF2B5EF4-FFF2-40B4-BE49-F238E27FC236}">
                <a16:creationId xmlns:a16="http://schemas.microsoft.com/office/drawing/2014/main" id="{282E4245-570F-0165-909B-E51216F07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461" y="2811462"/>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29" name="Picture 8" descr="Starfish Icons - Free SVG &amp; PNG Starfish Images - Noun Project">
            <a:extLst>
              <a:ext uri="{FF2B5EF4-FFF2-40B4-BE49-F238E27FC236}">
                <a16:creationId xmlns:a16="http://schemas.microsoft.com/office/drawing/2014/main" id="{770C9AE8-624F-3A17-B8A2-65ED4A323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125" y="26935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8" descr="Starfish Icons - Free SVG &amp; PNG Starfish Images - Noun Project">
            <a:extLst>
              <a:ext uri="{FF2B5EF4-FFF2-40B4-BE49-F238E27FC236}">
                <a16:creationId xmlns:a16="http://schemas.microsoft.com/office/drawing/2014/main" id="{C9B632D9-718D-BB21-D5CF-B3527841B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617" y="484255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8" descr="Starfish Icons - Free SVG &amp; PNG Starfish Images - Noun Project">
            <a:extLst>
              <a:ext uri="{FF2B5EF4-FFF2-40B4-BE49-F238E27FC236}">
                <a16:creationId xmlns:a16="http://schemas.microsoft.com/office/drawing/2014/main" id="{BCEDBBBE-0617-55EB-DBA5-00252C6A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154" y="399919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8" descr="Starfish Icons - Free SVG &amp; PNG Starfish Images - Noun Project">
            <a:extLst>
              <a:ext uri="{FF2B5EF4-FFF2-40B4-BE49-F238E27FC236}">
                <a16:creationId xmlns:a16="http://schemas.microsoft.com/office/drawing/2014/main" id="{404A8D0D-CE92-3ABC-4245-432F751E9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513" y="3655393"/>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8" descr="Starfish Icons - Free SVG &amp; PNG Starfish Images - Noun Project">
            <a:extLst>
              <a:ext uri="{FF2B5EF4-FFF2-40B4-BE49-F238E27FC236}">
                <a16:creationId xmlns:a16="http://schemas.microsoft.com/office/drawing/2014/main" id="{03ACC3E0-DF7C-4693-7F74-05639CA7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7" y="326566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8" descr="Starfish Icons - Free SVG &amp; PNG Starfish Images - Noun Project">
            <a:extLst>
              <a:ext uri="{FF2B5EF4-FFF2-40B4-BE49-F238E27FC236}">
                <a16:creationId xmlns:a16="http://schemas.microsoft.com/office/drawing/2014/main" id="{C9DE2DF5-1C8C-AB17-F74A-B812D8E62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51" y="3281874"/>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39" name="Picture 8" descr="Starfish Icons - Free SVG &amp; PNG Starfish Images - Noun Project">
            <a:extLst>
              <a:ext uri="{FF2B5EF4-FFF2-40B4-BE49-F238E27FC236}">
                <a16:creationId xmlns:a16="http://schemas.microsoft.com/office/drawing/2014/main" id="{5C50867B-D205-70AF-2B58-0083ABB7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60" y="5118196"/>
            <a:ext cx="1152982" cy="1152982"/>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8" descr="Starfish Icons - Free SVG &amp; PNG Starfish Images - Noun Project">
            <a:extLst>
              <a:ext uri="{FF2B5EF4-FFF2-40B4-BE49-F238E27FC236}">
                <a16:creationId xmlns:a16="http://schemas.microsoft.com/office/drawing/2014/main" id="{4835E701-0F23-F0BA-B487-A6E45C36F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929" y="47670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8" descr="Starfish Icons - Free SVG &amp; PNG Starfish Images - Noun Project">
            <a:extLst>
              <a:ext uri="{FF2B5EF4-FFF2-40B4-BE49-F238E27FC236}">
                <a16:creationId xmlns:a16="http://schemas.microsoft.com/office/drawing/2014/main" id="{6FA76A02-80AC-F2C1-C91F-5B3F05AF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149" y="17918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8" descr="Starfish Icons - Free SVG &amp; PNG Starfish Images - Noun Project">
            <a:extLst>
              <a:ext uri="{FF2B5EF4-FFF2-40B4-BE49-F238E27FC236}">
                <a16:creationId xmlns:a16="http://schemas.microsoft.com/office/drawing/2014/main" id="{809BB164-E0AD-5770-D1F0-4F6B913A5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145398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3" name="Picture 8" descr="Starfish Icons - Free SVG &amp; PNG Starfish Images - Noun Project">
            <a:extLst>
              <a:ext uri="{FF2B5EF4-FFF2-40B4-BE49-F238E27FC236}">
                <a16:creationId xmlns:a16="http://schemas.microsoft.com/office/drawing/2014/main" id="{55BCDEBA-6707-7CC0-0A7A-39B4204B8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769513" y="1922204"/>
            <a:ext cx="1116106"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8" descr="Starfish Icons - Free SVG &amp; PNG Starfish Images - Noun Project">
            <a:extLst>
              <a:ext uri="{FF2B5EF4-FFF2-40B4-BE49-F238E27FC236}">
                <a16:creationId xmlns:a16="http://schemas.microsoft.com/office/drawing/2014/main" id="{1FFF3F73-14E8-E52D-B5FC-4B52D28CC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825956" y="4130064"/>
            <a:ext cx="1059962" cy="1059962"/>
          </a:xfrm>
          <a:prstGeom prst="rect">
            <a:avLst/>
          </a:prstGeom>
          <a:noFill/>
          <a:extLst>
            <a:ext uri="{909E8E84-426E-40DD-AFC4-6F175D3DCCD1}">
              <a14:hiddenFill xmlns:a14="http://schemas.microsoft.com/office/drawing/2010/main">
                <a:solidFill>
                  <a:srgbClr val="FFFFFF"/>
                </a:solidFill>
              </a14:hiddenFill>
            </a:ext>
          </a:extLst>
        </p:spPr>
      </p:pic>
      <p:pic>
        <p:nvPicPr>
          <p:cNvPr id="48145" name="Picture 8" descr="Starfish Icons - Free SVG &amp; PNG Starfish Images - Noun Project">
            <a:extLst>
              <a:ext uri="{FF2B5EF4-FFF2-40B4-BE49-F238E27FC236}">
                <a16:creationId xmlns:a16="http://schemas.microsoft.com/office/drawing/2014/main" id="{7AFFDFB4-DDD8-1865-0285-7C761A2B5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2274141" y="367709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8" descr="Starfish Icons - Free SVG &amp; PNG Starfish Images - Noun Project">
            <a:extLst>
              <a:ext uri="{FF2B5EF4-FFF2-40B4-BE49-F238E27FC236}">
                <a16:creationId xmlns:a16="http://schemas.microsoft.com/office/drawing/2014/main" id="{E003762E-2402-C008-9D6E-09E3531B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4313164" y="2353311"/>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7" name="Picture 8" descr="Starfish Icons - Free SVG &amp; PNG Starfish Images - Noun Project">
            <a:extLst>
              <a:ext uri="{FF2B5EF4-FFF2-40B4-BE49-F238E27FC236}">
                <a16:creationId xmlns:a16="http://schemas.microsoft.com/office/drawing/2014/main" id="{F20CB675-7EF1-8BAA-B9CC-42806F8FD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927720" y="2145029"/>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8" descr="Starfish Icons - Free SVG &amp; PNG Starfish Images - Noun Project">
            <a:extLst>
              <a:ext uri="{FF2B5EF4-FFF2-40B4-BE49-F238E27FC236}">
                <a16:creationId xmlns:a16="http://schemas.microsoft.com/office/drawing/2014/main" id="{33959A6C-49BB-BC0B-F628-169B1D436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598320" y="4384407"/>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8" descr="Starfish Icons - Free SVG &amp; PNG Starfish Images - Noun Project">
            <a:extLst>
              <a:ext uri="{FF2B5EF4-FFF2-40B4-BE49-F238E27FC236}">
                <a16:creationId xmlns:a16="http://schemas.microsoft.com/office/drawing/2014/main" id="{8848BD79-8237-4B02-7BBE-3DA844E3E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1736250" y="5481425"/>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8" descr="Starfish Icons - Free SVG &amp; PNG Starfish Images - Noun Project">
            <a:extLst>
              <a:ext uri="{FF2B5EF4-FFF2-40B4-BE49-F238E27FC236}">
                <a16:creationId xmlns:a16="http://schemas.microsoft.com/office/drawing/2014/main" id="{B9BE1471-29ED-F59D-087D-FB9C0737F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6198685" y="5348894"/>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8" descr="Starfish Icons - Free SVG &amp; PNG Starfish Images - Noun Project">
            <a:extLst>
              <a:ext uri="{FF2B5EF4-FFF2-40B4-BE49-F238E27FC236}">
                <a16:creationId xmlns:a16="http://schemas.microsoft.com/office/drawing/2014/main" id="{6A6BADCE-86DB-C76A-446A-16B339F9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3470240" y="28075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8" descr="Starfish Icons - Free SVG &amp; PNG Starfish Images - Noun Project">
            <a:extLst>
              <a:ext uri="{FF2B5EF4-FFF2-40B4-BE49-F238E27FC236}">
                <a16:creationId xmlns:a16="http://schemas.microsoft.com/office/drawing/2014/main" id="{EA2305D5-EFD0-477A-83CC-9B277CC27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2477">
            <a:off x="5431914" y="536211"/>
            <a:ext cx="1521525" cy="1521525"/>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8" descr="Starfish Icons - Free SVG &amp; PNG Starfish Images - Noun Project">
            <a:extLst>
              <a:ext uri="{FF2B5EF4-FFF2-40B4-BE49-F238E27FC236}">
                <a16:creationId xmlns:a16="http://schemas.microsoft.com/office/drawing/2014/main" id="{E83D8030-59D2-D43F-F674-9238AAEB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885" y="1837138"/>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8" descr="Starfish Icons - Free SVG &amp; PNG Starfish Images - Noun Project">
            <a:extLst>
              <a:ext uri="{FF2B5EF4-FFF2-40B4-BE49-F238E27FC236}">
                <a16:creationId xmlns:a16="http://schemas.microsoft.com/office/drawing/2014/main" id="{8C284D14-87A9-24E1-63C1-F0641E72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11" y="4031146"/>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6" name="Picture 8" descr="Starfish Icons - Free SVG &amp; PNG Starfish Images - Noun Project">
            <a:extLst>
              <a:ext uri="{FF2B5EF4-FFF2-40B4-BE49-F238E27FC236}">
                <a16:creationId xmlns:a16="http://schemas.microsoft.com/office/drawing/2014/main" id="{00C5C4B1-1202-EFC1-4648-6FE15C6B4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529" y="5016210"/>
            <a:ext cx="779463" cy="779463"/>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8" descr="Starfish Icons - Free SVG &amp; PNG Starfish Images - Noun Project">
            <a:extLst>
              <a:ext uri="{FF2B5EF4-FFF2-40B4-BE49-F238E27FC236}">
                <a16:creationId xmlns:a16="http://schemas.microsoft.com/office/drawing/2014/main" id="{9F0940E4-6F20-AAAA-B5D8-4E14992D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03" y="4388928"/>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0" name="Picture 8" descr="Starfish Icons - Free SVG &amp; PNG Starfish Images - Noun Project">
            <a:extLst>
              <a:ext uri="{FF2B5EF4-FFF2-40B4-BE49-F238E27FC236}">
                <a16:creationId xmlns:a16="http://schemas.microsoft.com/office/drawing/2014/main" id="{23532E7C-E956-A502-5C76-1E28CCE30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606" y="502237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1" name="Picture 8" descr="Starfish Icons - Free SVG &amp; PNG Starfish Images - Noun Project">
            <a:extLst>
              <a:ext uri="{FF2B5EF4-FFF2-40B4-BE49-F238E27FC236}">
                <a16:creationId xmlns:a16="http://schemas.microsoft.com/office/drawing/2014/main" id="{BA4985A5-812B-E408-2D4D-64FFC59B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133" y="1269980"/>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2" name="Picture 8" descr="Starfish Icons - Free SVG &amp; PNG Starfish Images - Noun Project">
            <a:extLst>
              <a:ext uri="{FF2B5EF4-FFF2-40B4-BE49-F238E27FC236}">
                <a16:creationId xmlns:a16="http://schemas.microsoft.com/office/drawing/2014/main" id="{C9818EBF-C478-59B2-0751-E667660B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61" y="1997553"/>
            <a:ext cx="573735" cy="573735"/>
          </a:xfrm>
          <a:prstGeom prst="rect">
            <a:avLst/>
          </a:prstGeom>
          <a:noFill/>
          <a:extLst>
            <a:ext uri="{909E8E84-426E-40DD-AFC4-6F175D3DCCD1}">
              <a14:hiddenFill xmlns:a14="http://schemas.microsoft.com/office/drawing/2010/main">
                <a:solidFill>
                  <a:srgbClr val="FFFFFF"/>
                </a:solidFill>
              </a14:hiddenFill>
            </a:ext>
          </a:extLst>
        </p:spPr>
      </p:pic>
      <p:pic>
        <p:nvPicPr>
          <p:cNvPr id="48163" name="Picture 8" descr="Starfish Icons - Free SVG &amp; PNG Starfish Images - Noun Project">
            <a:extLst>
              <a:ext uri="{FF2B5EF4-FFF2-40B4-BE49-F238E27FC236}">
                <a16:creationId xmlns:a16="http://schemas.microsoft.com/office/drawing/2014/main" id="{691DC2F0-2F82-2AB3-989A-281FAD88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7953" y="2609403"/>
            <a:ext cx="573735" cy="573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5B1C5B-455C-0740-C152-2AFEDBB47CF2}"/>
              </a:ext>
            </a:extLst>
          </p:cNvPr>
          <p:cNvSpPr txBox="1"/>
          <p:nvPr/>
        </p:nvSpPr>
        <p:spPr>
          <a:xfrm>
            <a:off x="9424159" y="1095836"/>
            <a:ext cx="2584130" cy="4339650"/>
          </a:xfrm>
          <a:prstGeom prst="rect">
            <a:avLst/>
          </a:prstGeom>
          <a:noFill/>
        </p:spPr>
        <p:txBody>
          <a:bodyPr wrap="square">
            <a:spAutoFit/>
          </a:bodyPr>
          <a:lstStyle/>
          <a:p>
            <a:pPr algn="ctr"/>
            <a:endParaRPr lang="en-AU" sz="3600" dirty="0">
              <a:highlight>
                <a:srgbClr val="FFFF00"/>
              </a:highlight>
            </a:endParaRPr>
          </a:p>
          <a:p>
            <a:pPr algn="ctr"/>
            <a:r>
              <a:rPr lang="en-AU" sz="4000" b="1" dirty="0"/>
              <a:t>The population we will estimate is made of  sea stars!</a:t>
            </a:r>
          </a:p>
        </p:txBody>
      </p:sp>
    </p:spTree>
    <p:extLst>
      <p:ext uri="{BB962C8B-B14F-4D97-AF65-F5344CB8AC3E}">
        <p14:creationId xmlns:p14="http://schemas.microsoft.com/office/powerpoint/2010/main" val="239245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5B1C5B-455C-0740-C152-2AFEDBB47CF2}"/>
              </a:ext>
            </a:extLst>
          </p:cNvPr>
          <p:cNvSpPr txBox="1"/>
          <p:nvPr/>
        </p:nvSpPr>
        <p:spPr>
          <a:xfrm>
            <a:off x="9279738" y="1843088"/>
            <a:ext cx="2584130" cy="3108543"/>
          </a:xfrm>
          <a:prstGeom prst="rect">
            <a:avLst/>
          </a:prstGeom>
          <a:noFill/>
        </p:spPr>
        <p:txBody>
          <a:bodyPr wrap="square">
            <a:spAutoFit/>
          </a:bodyPr>
          <a:lstStyle/>
          <a:p>
            <a:pPr algn="ctr"/>
            <a:endParaRPr lang="en-AU" sz="3600" dirty="0">
              <a:highlight>
                <a:srgbClr val="FFFF00"/>
              </a:highlight>
            </a:endParaRPr>
          </a:p>
          <a:p>
            <a:pPr algn="ctr"/>
            <a:r>
              <a:rPr lang="en-AU" sz="4000" b="1" dirty="0"/>
              <a:t>The total area of the population is 6.25m</a:t>
            </a:r>
            <a:r>
              <a:rPr lang="en-AU" sz="4000" b="1" baseline="30000" dirty="0"/>
              <a:t>2</a:t>
            </a:r>
          </a:p>
        </p:txBody>
      </p:sp>
      <p:pic>
        <p:nvPicPr>
          <p:cNvPr id="2" name="Picture 1" descr="A group of black starfishes&#10;&#10;Description automatically generated">
            <a:extLst>
              <a:ext uri="{FF2B5EF4-FFF2-40B4-BE49-F238E27FC236}">
                <a16:creationId xmlns:a16="http://schemas.microsoft.com/office/drawing/2014/main" id="{3A88FDD9-2CF5-E0A1-BB06-CEE0FB1F8446}"/>
              </a:ext>
            </a:extLst>
          </p:cNvPr>
          <p:cNvPicPr>
            <a:picLocks noChangeAspect="1"/>
          </p:cNvPicPr>
          <p:nvPr/>
        </p:nvPicPr>
        <p:blipFill>
          <a:blip r:embed="rId2">
            <a:alphaModFix amt="35000"/>
          </a:blip>
          <a:stretch>
            <a:fillRect/>
          </a:stretch>
        </p:blipFill>
        <p:spPr>
          <a:xfrm>
            <a:off x="1058630" y="1135916"/>
            <a:ext cx="7605376" cy="5259177"/>
          </a:xfrm>
          <a:prstGeom prst="rect">
            <a:avLst/>
          </a:prstGeom>
        </p:spPr>
      </p:pic>
      <p:sp>
        <p:nvSpPr>
          <p:cNvPr id="4" name="TextBox 3">
            <a:extLst>
              <a:ext uri="{FF2B5EF4-FFF2-40B4-BE49-F238E27FC236}">
                <a16:creationId xmlns:a16="http://schemas.microsoft.com/office/drawing/2014/main" id="{09883CA4-1D42-3CA7-271D-96290103E1A8}"/>
              </a:ext>
            </a:extLst>
          </p:cNvPr>
          <p:cNvSpPr txBox="1"/>
          <p:nvPr/>
        </p:nvSpPr>
        <p:spPr>
          <a:xfrm rot="16200000">
            <a:off x="-115671" y="3017031"/>
            <a:ext cx="1536894" cy="646331"/>
          </a:xfrm>
          <a:prstGeom prst="rect">
            <a:avLst/>
          </a:prstGeom>
          <a:noFill/>
        </p:spPr>
        <p:txBody>
          <a:bodyPr wrap="square" rtlCol="0">
            <a:spAutoFit/>
          </a:bodyPr>
          <a:lstStyle/>
          <a:p>
            <a:r>
              <a:rPr lang="en-US" sz="3600" b="1" dirty="0"/>
              <a:t>2.5m</a:t>
            </a:r>
          </a:p>
        </p:txBody>
      </p:sp>
      <p:sp>
        <p:nvSpPr>
          <p:cNvPr id="5" name="Oval 4">
            <a:extLst>
              <a:ext uri="{FF2B5EF4-FFF2-40B4-BE49-F238E27FC236}">
                <a16:creationId xmlns:a16="http://schemas.microsoft.com/office/drawing/2014/main" id="{8240DB76-38B9-8DF6-5D30-A506E17583D4}"/>
              </a:ext>
            </a:extLst>
          </p:cNvPr>
          <p:cNvSpPr/>
          <p:nvPr/>
        </p:nvSpPr>
        <p:spPr>
          <a:xfrm>
            <a:off x="1303302" y="1233519"/>
            <a:ext cx="2253305" cy="213765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76805D-3A66-F463-0938-1087D4842041}"/>
              </a:ext>
            </a:extLst>
          </p:cNvPr>
          <p:cNvSpPr txBox="1"/>
          <p:nvPr/>
        </p:nvSpPr>
        <p:spPr>
          <a:xfrm>
            <a:off x="1417457" y="1843088"/>
            <a:ext cx="2155352" cy="830997"/>
          </a:xfrm>
          <a:prstGeom prst="rect">
            <a:avLst/>
          </a:prstGeom>
          <a:noFill/>
        </p:spPr>
        <p:txBody>
          <a:bodyPr wrap="square" rtlCol="0">
            <a:spAutoFit/>
          </a:bodyPr>
          <a:lstStyle/>
          <a:p>
            <a:pPr algn="ctr"/>
            <a:r>
              <a:rPr lang="en-US" sz="4800" b="1" dirty="0"/>
              <a:t>6.25m</a:t>
            </a:r>
            <a:r>
              <a:rPr lang="en-US" sz="4800" b="1" baseline="30000" dirty="0"/>
              <a:t>2</a:t>
            </a:r>
          </a:p>
        </p:txBody>
      </p:sp>
      <p:sp>
        <p:nvSpPr>
          <p:cNvPr id="7" name="TextBox 6">
            <a:extLst>
              <a:ext uri="{FF2B5EF4-FFF2-40B4-BE49-F238E27FC236}">
                <a16:creationId xmlns:a16="http://schemas.microsoft.com/office/drawing/2014/main" id="{22EC528E-DA2E-B224-A543-7C46E9CC2FEA}"/>
              </a:ext>
            </a:extLst>
          </p:cNvPr>
          <p:cNvSpPr txBox="1"/>
          <p:nvPr/>
        </p:nvSpPr>
        <p:spPr>
          <a:xfrm>
            <a:off x="1919034" y="1557338"/>
            <a:ext cx="1243013" cy="369332"/>
          </a:xfrm>
          <a:prstGeom prst="rect">
            <a:avLst/>
          </a:prstGeom>
          <a:noFill/>
        </p:spPr>
        <p:txBody>
          <a:bodyPr wrap="square" rtlCol="0">
            <a:spAutoFit/>
          </a:bodyPr>
          <a:lstStyle/>
          <a:p>
            <a:r>
              <a:rPr lang="en-US" dirty="0"/>
              <a:t>2.5 x 2.5 =</a:t>
            </a:r>
          </a:p>
        </p:txBody>
      </p:sp>
      <p:cxnSp>
        <p:nvCxnSpPr>
          <p:cNvPr id="8" name="Straight Arrow Connector 7">
            <a:extLst>
              <a:ext uri="{FF2B5EF4-FFF2-40B4-BE49-F238E27FC236}">
                <a16:creationId xmlns:a16="http://schemas.microsoft.com/office/drawing/2014/main" id="{2AADD30C-8EE2-EFA3-C21A-7F89B6D2B788}"/>
              </a:ext>
            </a:extLst>
          </p:cNvPr>
          <p:cNvCxnSpPr>
            <a:cxnSpLocks/>
          </p:cNvCxnSpPr>
          <p:nvPr/>
        </p:nvCxnSpPr>
        <p:spPr>
          <a:xfrm flipV="1">
            <a:off x="652776" y="1034406"/>
            <a:ext cx="0" cy="18245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B0262F-59E6-53A8-90F9-2FB9287D8E4C}"/>
              </a:ext>
            </a:extLst>
          </p:cNvPr>
          <p:cNvSpPr txBox="1"/>
          <p:nvPr/>
        </p:nvSpPr>
        <p:spPr>
          <a:xfrm>
            <a:off x="4567774" y="363575"/>
            <a:ext cx="1970766" cy="646331"/>
          </a:xfrm>
          <a:prstGeom prst="rect">
            <a:avLst/>
          </a:prstGeom>
          <a:noFill/>
        </p:spPr>
        <p:txBody>
          <a:bodyPr wrap="square" rtlCol="0">
            <a:spAutoFit/>
          </a:bodyPr>
          <a:lstStyle/>
          <a:p>
            <a:r>
              <a:rPr lang="en-US" sz="3600" b="1" dirty="0"/>
              <a:t>2.5m</a:t>
            </a:r>
          </a:p>
        </p:txBody>
      </p:sp>
      <p:cxnSp>
        <p:nvCxnSpPr>
          <p:cNvPr id="10" name="Straight Arrow Connector 9">
            <a:extLst>
              <a:ext uri="{FF2B5EF4-FFF2-40B4-BE49-F238E27FC236}">
                <a16:creationId xmlns:a16="http://schemas.microsoft.com/office/drawing/2014/main" id="{9C255855-05FC-F4DB-B8CE-2D1EE3D10A6C}"/>
              </a:ext>
            </a:extLst>
          </p:cNvPr>
          <p:cNvCxnSpPr>
            <a:cxnSpLocks/>
          </p:cNvCxnSpPr>
          <p:nvPr/>
        </p:nvCxnSpPr>
        <p:spPr>
          <a:xfrm>
            <a:off x="5669891" y="686740"/>
            <a:ext cx="29356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205631-179B-B347-68B6-444986B3199D}"/>
              </a:ext>
            </a:extLst>
          </p:cNvPr>
          <p:cNvCxnSpPr>
            <a:cxnSpLocks/>
          </p:cNvCxnSpPr>
          <p:nvPr/>
        </p:nvCxnSpPr>
        <p:spPr>
          <a:xfrm flipH="1">
            <a:off x="1008026" y="686740"/>
            <a:ext cx="34240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0D270FB-9A5F-085D-F394-0120F2F91180}"/>
              </a:ext>
            </a:extLst>
          </p:cNvPr>
          <p:cNvCxnSpPr>
            <a:cxnSpLocks/>
          </p:cNvCxnSpPr>
          <p:nvPr/>
        </p:nvCxnSpPr>
        <p:spPr>
          <a:xfrm>
            <a:off x="654190" y="4159265"/>
            <a:ext cx="0" cy="22358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95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fishes on a grey background&#10;&#10;Description automatically generated">
            <a:extLst>
              <a:ext uri="{FF2B5EF4-FFF2-40B4-BE49-F238E27FC236}">
                <a16:creationId xmlns:a16="http://schemas.microsoft.com/office/drawing/2014/main" id="{E1540194-6E44-F590-6EB2-D0D7166FFC06}"/>
              </a:ext>
            </a:extLst>
          </p:cNvPr>
          <p:cNvPicPr>
            <a:picLocks noChangeAspect="1"/>
          </p:cNvPicPr>
          <p:nvPr/>
        </p:nvPicPr>
        <p:blipFill>
          <a:blip r:embed="rId2">
            <a:alphaModFix amt="35000"/>
          </a:blip>
          <a:stretch>
            <a:fillRect/>
          </a:stretch>
        </p:blipFill>
        <p:spPr>
          <a:xfrm>
            <a:off x="956889" y="1034406"/>
            <a:ext cx="7772400" cy="5360687"/>
          </a:xfrm>
          <a:prstGeom prst="rect">
            <a:avLst/>
          </a:prstGeom>
        </p:spPr>
      </p:pic>
      <p:sp>
        <p:nvSpPr>
          <p:cNvPr id="3" name="TextBox 2">
            <a:extLst>
              <a:ext uri="{FF2B5EF4-FFF2-40B4-BE49-F238E27FC236}">
                <a16:creationId xmlns:a16="http://schemas.microsoft.com/office/drawing/2014/main" id="{1D6DD5E8-C3FF-F30D-6CEC-2B41E51BAAA6}"/>
              </a:ext>
            </a:extLst>
          </p:cNvPr>
          <p:cNvSpPr txBox="1"/>
          <p:nvPr/>
        </p:nvSpPr>
        <p:spPr>
          <a:xfrm>
            <a:off x="4827665" y="2674085"/>
            <a:ext cx="1066801" cy="646331"/>
          </a:xfrm>
          <a:prstGeom prst="rect">
            <a:avLst/>
          </a:prstGeom>
          <a:noFill/>
        </p:spPr>
        <p:txBody>
          <a:bodyPr wrap="square" rtlCol="0">
            <a:spAutoFit/>
          </a:bodyPr>
          <a:lstStyle/>
          <a:p>
            <a:r>
              <a:rPr lang="en-US" sz="3600" b="1" dirty="0"/>
              <a:t>1m</a:t>
            </a:r>
          </a:p>
        </p:txBody>
      </p:sp>
      <p:sp>
        <p:nvSpPr>
          <p:cNvPr id="4" name="TextBox 3">
            <a:extLst>
              <a:ext uri="{FF2B5EF4-FFF2-40B4-BE49-F238E27FC236}">
                <a16:creationId xmlns:a16="http://schemas.microsoft.com/office/drawing/2014/main" id="{5298F8B5-8B77-3865-7E81-AFD3BB0DFB67}"/>
              </a:ext>
            </a:extLst>
          </p:cNvPr>
          <p:cNvSpPr txBox="1"/>
          <p:nvPr/>
        </p:nvSpPr>
        <p:spPr>
          <a:xfrm rot="16200000">
            <a:off x="3537699" y="3549675"/>
            <a:ext cx="1066801" cy="646331"/>
          </a:xfrm>
          <a:prstGeom prst="rect">
            <a:avLst/>
          </a:prstGeom>
          <a:noFill/>
        </p:spPr>
        <p:txBody>
          <a:bodyPr wrap="square" rtlCol="0">
            <a:spAutoFit/>
          </a:bodyPr>
          <a:lstStyle/>
          <a:p>
            <a:r>
              <a:rPr lang="en-US" sz="3600" b="1" dirty="0"/>
              <a:t>1m</a:t>
            </a:r>
          </a:p>
        </p:txBody>
      </p:sp>
      <p:sp>
        <p:nvSpPr>
          <p:cNvPr id="5" name="Oval 4">
            <a:extLst>
              <a:ext uri="{FF2B5EF4-FFF2-40B4-BE49-F238E27FC236}">
                <a16:creationId xmlns:a16="http://schemas.microsoft.com/office/drawing/2014/main" id="{86533333-F650-F2E0-D1DD-7A4C9A168BD9}"/>
              </a:ext>
            </a:extLst>
          </p:cNvPr>
          <p:cNvSpPr/>
          <p:nvPr/>
        </p:nvSpPr>
        <p:spPr>
          <a:xfrm>
            <a:off x="4432043" y="3371169"/>
            <a:ext cx="1557338" cy="1446550"/>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0977CB9-42E2-562C-DE16-F1121AA31D2C}"/>
              </a:ext>
            </a:extLst>
          </p:cNvPr>
          <p:cNvSpPr txBox="1"/>
          <p:nvPr/>
        </p:nvSpPr>
        <p:spPr>
          <a:xfrm>
            <a:off x="4567774" y="3575244"/>
            <a:ext cx="1285875" cy="830997"/>
          </a:xfrm>
          <a:prstGeom prst="rect">
            <a:avLst/>
          </a:prstGeom>
          <a:noFill/>
        </p:spPr>
        <p:txBody>
          <a:bodyPr wrap="square" rtlCol="0">
            <a:spAutoFit/>
          </a:bodyPr>
          <a:lstStyle/>
          <a:p>
            <a:pPr algn="ctr"/>
            <a:r>
              <a:rPr lang="en-US" sz="4800" b="1" dirty="0"/>
              <a:t>1m</a:t>
            </a:r>
            <a:r>
              <a:rPr lang="en-US" sz="4800" b="1" baseline="30000" dirty="0"/>
              <a:t>2</a:t>
            </a:r>
          </a:p>
        </p:txBody>
      </p:sp>
      <p:cxnSp>
        <p:nvCxnSpPr>
          <p:cNvPr id="8" name="Straight Arrow Connector 7">
            <a:extLst>
              <a:ext uri="{FF2B5EF4-FFF2-40B4-BE49-F238E27FC236}">
                <a16:creationId xmlns:a16="http://schemas.microsoft.com/office/drawing/2014/main" id="{0FB02071-BB4F-3BCD-9D13-8DA7644D7DAD}"/>
              </a:ext>
            </a:extLst>
          </p:cNvPr>
          <p:cNvCxnSpPr/>
          <p:nvPr/>
        </p:nvCxnSpPr>
        <p:spPr>
          <a:xfrm flipH="1">
            <a:off x="3851883" y="3026419"/>
            <a:ext cx="9912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DFD87C9-F385-2550-C3EA-EC85EDB5F500}"/>
              </a:ext>
            </a:extLst>
          </p:cNvPr>
          <p:cNvCxnSpPr>
            <a:cxnSpLocks/>
          </p:cNvCxnSpPr>
          <p:nvPr/>
        </p:nvCxnSpPr>
        <p:spPr>
          <a:xfrm>
            <a:off x="5595791" y="3019125"/>
            <a:ext cx="10524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16D0537-0277-33B5-A3D4-84BC0AA7FCEF}"/>
              </a:ext>
            </a:extLst>
          </p:cNvPr>
          <p:cNvCxnSpPr>
            <a:cxnSpLocks/>
          </p:cNvCxnSpPr>
          <p:nvPr/>
        </p:nvCxnSpPr>
        <p:spPr>
          <a:xfrm>
            <a:off x="4096911" y="4324323"/>
            <a:ext cx="0" cy="853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25C0D99-7F00-119C-34B1-69BF876ADE22}"/>
              </a:ext>
            </a:extLst>
          </p:cNvPr>
          <p:cNvCxnSpPr>
            <a:cxnSpLocks/>
          </p:cNvCxnSpPr>
          <p:nvPr/>
        </p:nvCxnSpPr>
        <p:spPr>
          <a:xfrm flipV="1">
            <a:off x="4111106" y="2871537"/>
            <a:ext cx="0" cy="765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BE0CAC-08AB-C1B8-284F-B6828BEACB70}"/>
              </a:ext>
            </a:extLst>
          </p:cNvPr>
          <p:cNvSpPr txBox="1"/>
          <p:nvPr/>
        </p:nvSpPr>
        <p:spPr>
          <a:xfrm>
            <a:off x="9279738" y="1843088"/>
            <a:ext cx="2584130" cy="3108543"/>
          </a:xfrm>
          <a:prstGeom prst="rect">
            <a:avLst/>
          </a:prstGeom>
          <a:noFill/>
        </p:spPr>
        <p:txBody>
          <a:bodyPr wrap="square">
            <a:spAutoFit/>
          </a:bodyPr>
          <a:lstStyle/>
          <a:p>
            <a:pPr algn="ctr"/>
            <a:endParaRPr lang="en-AU" sz="3600" dirty="0">
              <a:highlight>
                <a:srgbClr val="FFFF00"/>
              </a:highlight>
            </a:endParaRPr>
          </a:p>
          <a:p>
            <a:pPr algn="ctr"/>
            <a:r>
              <a:rPr lang="en-AU" sz="4000" b="1" dirty="0"/>
              <a:t>The area of one quadrat is 1m</a:t>
            </a:r>
            <a:r>
              <a:rPr lang="en-AU" sz="4000" b="1" baseline="30000" dirty="0"/>
              <a:t>2</a:t>
            </a:r>
          </a:p>
        </p:txBody>
      </p:sp>
    </p:spTree>
    <p:extLst>
      <p:ext uri="{BB962C8B-B14F-4D97-AF65-F5344CB8AC3E}">
        <p14:creationId xmlns:p14="http://schemas.microsoft.com/office/powerpoint/2010/main" val="308784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73A43E-9A63-710C-3149-E0A765B3B55B}"/>
              </a:ext>
            </a:extLst>
          </p:cNvPr>
          <p:cNvSpPr txBox="1"/>
          <p:nvPr/>
        </p:nvSpPr>
        <p:spPr>
          <a:xfrm>
            <a:off x="796705" y="4254099"/>
            <a:ext cx="10416988" cy="1261884"/>
          </a:xfrm>
          <a:prstGeom prst="rect">
            <a:avLst/>
          </a:prstGeom>
          <a:noFill/>
        </p:spPr>
        <p:txBody>
          <a:bodyPr wrap="square">
            <a:spAutoFit/>
          </a:bodyPr>
          <a:lstStyle/>
          <a:p>
            <a:pPr algn="ctr"/>
            <a:endParaRPr lang="en-AU" sz="3600" dirty="0">
              <a:highlight>
                <a:srgbClr val="FFFF00"/>
              </a:highlight>
            </a:endParaRPr>
          </a:p>
          <a:p>
            <a:pPr algn="ctr"/>
            <a:r>
              <a:rPr lang="en-AU" sz="4000" b="1" dirty="0"/>
              <a:t>All we need now is the sample mean (average)</a:t>
            </a:r>
            <a:endParaRPr lang="en-AU" sz="4000" b="1" baseline="30000" dirty="0"/>
          </a:p>
        </p:txBody>
      </p:sp>
      <p:pic>
        <p:nvPicPr>
          <p:cNvPr id="6" name="Picture 5" descr="A grey rectangular sign with black text&#10;&#10;Description automatically generated">
            <a:extLst>
              <a:ext uri="{FF2B5EF4-FFF2-40B4-BE49-F238E27FC236}">
                <a16:creationId xmlns:a16="http://schemas.microsoft.com/office/drawing/2014/main" id="{A51D1157-30DC-D4EA-7A79-DA8D3088C838}"/>
              </a:ext>
            </a:extLst>
          </p:cNvPr>
          <p:cNvPicPr>
            <a:picLocks noChangeAspect="1"/>
          </p:cNvPicPr>
          <p:nvPr/>
        </p:nvPicPr>
        <p:blipFill rotWithShape="1">
          <a:blip r:embed="rId2"/>
          <a:srcRect l="2283" t="43204" r="3567" b="6979"/>
          <a:stretch/>
        </p:blipFill>
        <p:spPr>
          <a:xfrm>
            <a:off x="806824" y="2209781"/>
            <a:ext cx="10750592" cy="1466176"/>
          </a:xfrm>
          <a:prstGeom prst="rect">
            <a:avLst/>
          </a:prstGeom>
        </p:spPr>
      </p:pic>
      <p:sp>
        <p:nvSpPr>
          <p:cNvPr id="8" name="Rectangle 7">
            <a:extLst>
              <a:ext uri="{FF2B5EF4-FFF2-40B4-BE49-F238E27FC236}">
                <a16:creationId xmlns:a16="http://schemas.microsoft.com/office/drawing/2014/main" id="{29C32974-B83D-361C-BB1E-EF4BD9D89A40}"/>
              </a:ext>
            </a:extLst>
          </p:cNvPr>
          <p:cNvSpPr/>
          <p:nvPr/>
        </p:nvSpPr>
        <p:spPr>
          <a:xfrm>
            <a:off x="5231567" y="2209780"/>
            <a:ext cx="6325849" cy="65894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E9CABE8-3EFE-E9D9-4322-0AD0C01734D4}"/>
              </a:ext>
            </a:extLst>
          </p:cNvPr>
          <p:cNvSpPr txBox="1"/>
          <p:nvPr/>
        </p:nvSpPr>
        <p:spPr>
          <a:xfrm>
            <a:off x="8649323" y="1917609"/>
            <a:ext cx="629587" cy="923330"/>
          </a:xfrm>
          <a:prstGeom prst="rect">
            <a:avLst/>
          </a:prstGeom>
          <a:noFill/>
        </p:spPr>
        <p:txBody>
          <a:bodyPr wrap="square" rtlCol="0">
            <a:spAutoFit/>
          </a:bodyPr>
          <a:lstStyle/>
          <a:p>
            <a:r>
              <a:rPr lang="en-US" sz="5400" dirty="0"/>
              <a:t>x</a:t>
            </a:r>
          </a:p>
        </p:txBody>
      </p:sp>
      <p:sp>
        <p:nvSpPr>
          <p:cNvPr id="12" name="Oval 11">
            <a:extLst>
              <a:ext uri="{FF2B5EF4-FFF2-40B4-BE49-F238E27FC236}">
                <a16:creationId xmlns:a16="http://schemas.microsoft.com/office/drawing/2014/main" id="{1E671BD0-0798-4894-81D3-7615B86C2C1C}"/>
              </a:ext>
            </a:extLst>
          </p:cNvPr>
          <p:cNvSpPr/>
          <p:nvPr/>
        </p:nvSpPr>
        <p:spPr>
          <a:xfrm>
            <a:off x="9580630" y="1778421"/>
            <a:ext cx="1005533" cy="939670"/>
          </a:xfrm>
          <a:prstGeom prst="ellipse">
            <a:avLst/>
          </a:prstGeom>
          <a:solidFill>
            <a:srgbClr val="EFC5F5"/>
          </a:solid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F833EC-6D38-3679-FC01-05A30D9DBE53}"/>
              </a:ext>
            </a:extLst>
          </p:cNvPr>
          <p:cNvSpPr txBox="1"/>
          <p:nvPr/>
        </p:nvSpPr>
        <p:spPr>
          <a:xfrm>
            <a:off x="9061448" y="1984509"/>
            <a:ext cx="2031271" cy="461665"/>
          </a:xfrm>
          <a:prstGeom prst="rect">
            <a:avLst/>
          </a:prstGeom>
          <a:noFill/>
        </p:spPr>
        <p:txBody>
          <a:bodyPr wrap="square" rtlCol="0">
            <a:spAutoFit/>
          </a:bodyPr>
          <a:lstStyle/>
          <a:p>
            <a:pPr algn="ctr"/>
            <a:r>
              <a:rPr lang="en-US" sz="2400" b="1" dirty="0"/>
              <a:t>6.25m</a:t>
            </a:r>
            <a:r>
              <a:rPr lang="en-US" sz="2400" b="1" baseline="30000" dirty="0"/>
              <a:t>2</a:t>
            </a:r>
          </a:p>
        </p:txBody>
      </p:sp>
      <p:sp>
        <p:nvSpPr>
          <p:cNvPr id="14" name="Rectangle 13">
            <a:extLst>
              <a:ext uri="{FF2B5EF4-FFF2-40B4-BE49-F238E27FC236}">
                <a16:creationId xmlns:a16="http://schemas.microsoft.com/office/drawing/2014/main" id="{445F8090-F579-613F-391A-F83FCA55153F}"/>
              </a:ext>
            </a:extLst>
          </p:cNvPr>
          <p:cNvSpPr/>
          <p:nvPr/>
        </p:nvSpPr>
        <p:spPr>
          <a:xfrm>
            <a:off x="5320051" y="2889432"/>
            <a:ext cx="6325849" cy="68954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C8C7992-801A-7CA8-D600-640D8393B102}"/>
              </a:ext>
            </a:extLst>
          </p:cNvPr>
          <p:cNvSpPr/>
          <p:nvPr/>
        </p:nvSpPr>
        <p:spPr>
          <a:xfrm>
            <a:off x="8412072" y="2907839"/>
            <a:ext cx="1059060" cy="910043"/>
          </a:xfrm>
          <a:prstGeom prst="ellipse">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927C7A-963E-2344-C60A-14A45D3FFDE0}"/>
              </a:ext>
            </a:extLst>
          </p:cNvPr>
          <p:cNvSpPr txBox="1"/>
          <p:nvPr/>
        </p:nvSpPr>
        <p:spPr>
          <a:xfrm>
            <a:off x="8298664" y="3070472"/>
            <a:ext cx="1285875" cy="584775"/>
          </a:xfrm>
          <a:prstGeom prst="rect">
            <a:avLst/>
          </a:prstGeom>
          <a:noFill/>
        </p:spPr>
        <p:txBody>
          <a:bodyPr wrap="square" rtlCol="0">
            <a:spAutoFit/>
          </a:bodyPr>
          <a:lstStyle/>
          <a:p>
            <a:pPr algn="ctr"/>
            <a:r>
              <a:rPr lang="en-US" sz="3200" b="1" dirty="0"/>
              <a:t>1m</a:t>
            </a:r>
            <a:r>
              <a:rPr lang="en-US" sz="3200" b="1" baseline="30000" dirty="0"/>
              <a:t>2</a:t>
            </a:r>
          </a:p>
        </p:txBody>
      </p:sp>
      <p:pic>
        <p:nvPicPr>
          <p:cNvPr id="17" name="Picture 16" descr="A black letter x&#10;&#10;Description automatically generated">
            <a:extLst>
              <a:ext uri="{FF2B5EF4-FFF2-40B4-BE49-F238E27FC236}">
                <a16:creationId xmlns:a16="http://schemas.microsoft.com/office/drawing/2014/main" id="{774A81C4-7768-AF0E-BBE2-74FBA2648DCE}"/>
              </a:ext>
            </a:extLst>
          </p:cNvPr>
          <p:cNvPicPr>
            <a:picLocks noChangeAspect="1"/>
          </p:cNvPicPr>
          <p:nvPr/>
        </p:nvPicPr>
        <p:blipFill rotWithShape="1">
          <a:blip r:embed="rId3"/>
          <a:srcRect l="32276" r="40103"/>
          <a:stretch/>
        </p:blipFill>
        <p:spPr>
          <a:xfrm>
            <a:off x="5704891" y="642674"/>
            <a:ext cx="1973179" cy="2095499"/>
          </a:xfrm>
          <a:prstGeom prst="rect">
            <a:avLst/>
          </a:prstGeom>
        </p:spPr>
      </p:pic>
      <p:cxnSp>
        <p:nvCxnSpPr>
          <p:cNvPr id="19" name="Straight Connector 18">
            <a:extLst>
              <a:ext uri="{FF2B5EF4-FFF2-40B4-BE49-F238E27FC236}">
                <a16:creationId xmlns:a16="http://schemas.microsoft.com/office/drawing/2014/main" id="{C4483C2F-A443-9E47-BE9B-D6E6213EAD66}"/>
              </a:ext>
            </a:extLst>
          </p:cNvPr>
          <p:cNvCxnSpPr/>
          <p:nvPr/>
        </p:nvCxnSpPr>
        <p:spPr>
          <a:xfrm>
            <a:off x="5704891" y="2840939"/>
            <a:ext cx="57878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A black letter x&#10;&#10;Description automatically generated">
            <a:extLst>
              <a:ext uri="{FF2B5EF4-FFF2-40B4-BE49-F238E27FC236}">
                <a16:creationId xmlns:a16="http://schemas.microsoft.com/office/drawing/2014/main" id="{8A302949-A4B4-7773-4BC5-D6BF8B21CF2A}"/>
              </a:ext>
            </a:extLst>
          </p:cNvPr>
          <p:cNvPicPr>
            <a:picLocks noChangeAspect="1"/>
          </p:cNvPicPr>
          <p:nvPr/>
        </p:nvPicPr>
        <p:blipFill rotWithShape="1">
          <a:blip r:embed="rId3"/>
          <a:srcRect l="32276" r="40103"/>
          <a:stretch/>
        </p:blipFill>
        <p:spPr>
          <a:xfrm>
            <a:off x="10979227" y="4885041"/>
            <a:ext cx="578189" cy="614032"/>
          </a:xfrm>
          <a:prstGeom prst="rect">
            <a:avLst/>
          </a:prstGeom>
        </p:spPr>
      </p:pic>
    </p:spTree>
    <p:extLst>
      <p:ext uri="{BB962C8B-B14F-4D97-AF65-F5344CB8AC3E}">
        <p14:creationId xmlns:p14="http://schemas.microsoft.com/office/powerpoint/2010/main" val="8775067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17742</TotalTime>
  <Words>1359</Words>
  <Application>Microsoft Macintosh PowerPoint</Application>
  <PresentationFormat>Widescreen</PresentationFormat>
  <Paragraphs>326</Paragraphs>
  <Slides>53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AkayaTelivigala</vt:lpstr>
      <vt:lpstr>Arial</vt:lpstr>
      <vt:lpstr>Arial Narrow</vt:lpstr>
      <vt:lpstr>Calibri</vt:lpstr>
      <vt:lpstr>Calibri Light</vt:lpstr>
      <vt:lpstr>Comic Sans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1204</cp:revision>
  <dcterms:created xsi:type="dcterms:W3CDTF">2023-09-23T08:38:28Z</dcterms:created>
  <dcterms:modified xsi:type="dcterms:W3CDTF">2024-07-02T02:54:52Z</dcterms:modified>
</cp:coreProperties>
</file>