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333" r:id="rId2"/>
    <p:sldId id="324" r:id="rId3"/>
    <p:sldId id="325" r:id="rId4"/>
    <p:sldId id="326" r:id="rId5"/>
    <p:sldId id="327" r:id="rId6"/>
    <p:sldId id="328" r:id="rId7"/>
    <p:sldId id="329" r:id="rId8"/>
    <p:sldId id="331" r:id="rId9"/>
    <p:sldId id="330" r:id="rId10"/>
    <p:sldId id="33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67"/>
    <p:restoredTop sz="95600"/>
  </p:normalViewPr>
  <p:slideViewPr>
    <p:cSldViewPr snapToGrid="0">
      <p:cViewPr varScale="1">
        <p:scale>
          <a:sx n="85" d="100"/>
          <a:sy n="85" d="100"/>
        </p:scale>
        <p:origin x="208" y="5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ABC923-08BB-3442-8B25-8677E068E517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9A60AA-0504-9D43-9C67-9C1121590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8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1258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theconversation.com</a:t>
            </a:r>
            <a:r>
              <a:rPr lang="en-US" dirty="0"/>
              <a:t>/like-rivers-in-the-sky-the-weather-system-bringing-floods-to-queensland-will-become-more-likely-under-climate-change-176711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454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bvinews.com</a:t>
            </a:r>
            <a:r>
              <a:rPr lang="en-US" dirty="0"/>
              <a:t>/stop-boats-from-pumping-human-waste-in-bays-lawmakers-told/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86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www.nillumbik.vic.gov.au</a:t>
            </a:r>
            <a:r>
              <a:rPr lang="en-US" dirty="0"/>
              <a:t>/Residents/Roads-drains-and-paths/Drainage-and-stormwater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96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 https://</a:t>
            </a:r>
            <a:r>
              <a:rPr lang="en-US" dirty="0" err="1"/>
              <a:t>www.ucsusa.org</a:t>
            </a:r>
            <a:r>
              <a:rPr lang="en-US" dirty="0"/>
              <a:t>/resources/vehicles-air-pollution-human-health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9A60AA-0504-9D43-9C67-9C1121590EC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0235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CD395D-65DB-C048-97FA-344F7E45871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043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3CCB00-3681-D81C-E8D3-23FBC34A66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610184-31F4-4834-D108-16605C76A1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F30A5D-9E6A-43DE-9877-5F9959C5C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8F991-04E9-FE0A-0A28-DBBA7BE93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5ECFD-8BAA-B144-FE73-33006A839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89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AF7ED-48F8-857F-0151-19BF6EC0C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AD5A0A-EBD1-EC68-E0A4-1FECD4C2FE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BFC02C-56C0-926D-DC2D-C2C50BF3B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D347DB-0E7A-D877-62EF-707C95F7A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F5E8B-73D5-58B5-82B2-5B404F61E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EB4E0C5-6AFD-2A44-D15C-92DDD3DA8E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F76A50-7649-C56E-DE10-F0D67D922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EE7A8-AFC9-4334-3D72-B605140DD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59FED6-C283-1B3C-E3E5-EE63AD44C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1EECF5-E24C-2B96-3421-65EB3A693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03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F7B04-3FDF-8531-8033-50BE46564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2B373-1A53-B65F-801C-7B2214DF0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3F12D-D2DA-7CD0-4D47-FD2EF99CC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7E31C4-A141-A5BC-D3CF-28B2FC09AB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A6664F-AFAF-A4D8-FB34-798404AE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45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7EA64-F975-4C24-0C58-BF88B7137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9D21D-59A1-FB87-B364-3EA5583DD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666C-29EA-3DD2-580E-9A1194AD24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2317A1-CFCD-7D3F-EA0D-781DCD22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3EAB1D-98B7-88AE-9AF3-4308F170F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616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8058B-A77D-C907-AB48-0DD92FC27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19A4D-48C0-A7EB-524A-DCD87B9226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4C157-6826-EFD8-9449-88F97E6819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E173CB-3CD3-3215-A4C6-65FABEBBD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87CE9A-537A-2ED1-CF77-4C05AEEE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044D78-85FE-F049-D0B5-C67AC30EE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2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6D8DD-8F3C-A43C-00A3-753D849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E0639B-95F7-F180-EAAB-23FAD6A9B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E35258-5285-2B03-0835-9605CA8AC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837F36-5CE6-2ACD-2E52-207871933C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0FF160-1983-EEFF-25FE-AE9ABF04CD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87847-084F-7291-A9D0-A0BE887CA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A15634E-8060-88E6-7043-2C7F3EAD5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1FA7C5-A7A0-D382-465B-95684513C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8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A6C3C-1D3C-1FBB-5477-4A72C4B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1A7C2D-C6FE-50C3-BB20-5C12080D2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6C80CA2-F867-3229-6314-A25F0215C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E4A6FA-C283-5540-0BFD-DF42E4445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705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C7A72-5C7F-CF5E-07F5-34EEEAD0A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650DAB-D692-AB90-38BC-A385F71AF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A42F97-3157-3D76-6268-9419F8F70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749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149E7-BD2B-EEC3-2A7F-9C99A4C55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D6EF-F883-C5DD-B20F-E13E951C2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C7BF00-AB59-5474-3AD6-7E5DDB0FFE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43674D-BF8C-0434-A75E-74C4A6326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279AA8-431F-02AD-DD9F-42667657D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00049C-D5AB-3D65-B357-1EE328AD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7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C62FCC-528A-8A4C-793C-566BE7D1D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EFF084-5A7F-3B79-1504-98B8B22EE1E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99B21F-6907-332B-771E-0BDAE9821D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04F51-03DE-1F5F-C855-44800EF84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9ECA8D-0954-E5F4-132B-B83909BC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80B50-74BB-1FA7-4725-9AE5EEE90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442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D41128-A5F0-6476-58DC-41F0FA5E5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C783F3-C75E-C1DE-9C35-A37B410C1F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D37F9-4F1E-1510-51D2-F6AD9B167D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873F5B-6CE6-524F-AA69-62F39574D03D}" type="datetimeFigureOut">
              <a:rPr lang="en-US" smtClean="0"/>
              <a:t>4/11/24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3ABD11-53AB-54F2-CDAE-BFE4173E2C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FD9F28-8083-EAC6-E9DD-72D078BA53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2A194-70AA-1C40-9239-EA61794B3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32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int Source and Nonpoint Sources of Pollution">
            <a:extLst>
              <a:ext uri="{FF2B5EF4-FFF2-40B4-BE49-F238E27FC236}">
                <a16:creationId xmlns:a16="http://schemas.microsoft.com/office/drawing/2014/main" id="{508044AF-6438-6CC8-E544-EBCE268C7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29DC79C-4DAD-7E46-2E4F-A3B53AF216F1}"/>
              </a:ext>
            </a:extLst>
          </p:cNvPr>
          <p:cNvSpPr txBox="1"/>
          <p:nvPr/>
        </p:nvSpPr>
        <p:spPr>
          <a:xfrm>
            <a:off x="6772245" y="376871"/>
            <a:ext cx="527984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Compare point source and non-point source forms of pollution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’15. </a:t>
            </a:r>
            <a:r>
              <a:rPr lang="en-US" sz="2400" i="1" dirty="0">
                <a:cs typeface="Arial Narrow" panose="020B0604020202020204" pitchFamily="34" charset="0"/>
              </a:rPr>
              <a:t>Pin-pointing Pollution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591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oint Source and Nonpoint Sources of Pollution">
            <a:extLst>
              <a:ext uri="{FF2B5EF4-FFF2-40B4-BE49-F238E27FC236}">
                <a16:creationId xmlns:a16="http://schemas.microsoft.com/office/drawing/2014/main" id="{508044AF-6438-6CC8-E544-EBCE268C76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89"/>
          <a:stretch/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diagram of a polluted environment&#10;&#10;Description automatically generated">
            <a:extLst>
              <a:ext uri="{FF2B5EF4-FFF2-40B4-BE49-F238E27FC236}">
                <a16:creationId xmlns:a16="http://schemas.microsoft.com/office/drawing/2014/main" id="{5E8B918D-5E5A-0031-0489-2A3509CFB4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499" y="614596"/>
            <a:ext cx="4166698" cy="562880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A44A04D-1D9D-8917-0D17-EB6F26B8E4A3}"/>
              </a:ext>
            </a:extLst>
          </p:cNvPr>
          <p:cNvSpPr txBox="1"/>
          <p:nvPr/>
        </p:nvSpPr>
        <p:spPr>
          <a:xfrm>
            <a:off x="6772245" y="376871"/>
            <a:ext cx="5279847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Learning Intention: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Compare point source and non-point source forms of pollution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Success Criteria: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+mn-ea"/>
              <a:cs typeface="Arial Narrow" panose="020B0604020202020204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Complete Marine Education worksheet 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’15. </a:t>
            </a:r>
            <a:r>
              <a:rPr lang="en-US" sz="2400" i="1" dirty="0">
                <a:cs typeface="Arial Narrow" panose="020B0604020202020204" pitchFamily="34" charset="0"/>
              </a:rPr>
              <a:t>Pin-pointing Pollution</a:t>
            </a:r>
            <a:r>
              <a:rPr kumimoji="0" 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n-ea"/>
                <a:cs typeface="Arial Narrow" panose="020B0604020202020204" pitchFamily="34" charset="0"/>
              </a:rPr>
              <a:t>’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anose="020B0604020202020204" pitchFamily="34" charset="0"/>
              <a:ea typeface="+mn-ea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84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B7D9BF-03FD-DC6D-7536-F2B9328951D4}"/>
              </a:ext>
            </a:extLst>
          </p:cNvPr>
          <p:cNvSpPr txBox="1"/>
          <p:nvPr/>
        </p:nvSpPr>
        <p:spPr>
          <a:xfrm>
            <a:off x="1337872" y="1905506"/>
            <a:ext cx="97448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3200" dirty="0">
                <a:solidFill>
                  <a:srgbClr val="000000"/>
                </a:solidFill>
              </a:rPr>
              <a:t>The term </a:t>
            </a:r>
            <a:r>
              <a:rPr lang="en-AU" sz="3200" i="1" dirty="0">
                <a:solidFill>
                  <a:srgbClr val="000000"/>
                </a:solidFill>
              </a:rPr>
              <a:t>point source </a:t>
            </a:r>
            <a:r>
              <a:rPr lang="en-AU" sz="3200" dirty="0">
                <a:solidFill>
                  <a:srgbClr val="000000"/>
                </a:solidFill>
              </a:rPr>
              <a:t>means the source of the pollution has one specific discharge point (pipe, ditch..).</a:t>
            </a:r>
          </a:p>
          <a:p>
            <a:endParaRPr lang="en-AU" sz="3200" dirty="0">
              <a:solidFill>
                <a:srgbClr val="000000"/>
              </a:solidFill>
            </a:endParaRPr>
          </a:p>
          <a:p>
            <a:br>
              <a:rPr lang="en-AU" sz="3200" dirty="0">
                <a:solidFill>
                  <a:srgbClr val="000000"/>
                </a:solidFill>
              </a:rPr>
            </a:br>
            <a:r>
              <a:rPr lang="en-AU" sz="3200" dirty="0">
                <a:solidFill>
                  <a:srgbClr val="000000"/>
                </a:solidFill>
              </a:rPr>
              <a:t>The term </a:t>
            </a:r>
            <a:r>
              <a:rPr lang="en-AU" sz="3200" i="1" dirty="0">
                <a:solidFill>
                  <a:srgbClr val="000000"/>
                </a:solidFill>
              </a:rPr>
              <a:t>non-point source </a:t>
            </a:r>
            <a:r>
              <a:rPr lang="en-AU" sz="3200" dirty="0">
                <a:solidFill>
                  <a:srgbClr val="000000"/>
                </a:solidFill>
              </a:rPr>
              <a:t>means the source of pollution comes from multiple points, spread out (runoff). </a:t>
            </a:r>
          </a:p>
        </p:txBody>
      </p:sp>
    </p:spTree>
    <p:extLst>
      <p:ext uri="{BB962C8B-B14F-4D97-AF65-F5344CB8AC3E}">
        <p14:creationId xmlns:p14="http://schemas.microsoft.com/office/powerpoint/2010/main" val="104712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B7D9BF-03FD-DC6D-7536-F2B9328951D4}"/>
              </a:ext>
            </a:extLst>
          </p:cNvPr>
          <p:cNvSpPr txBox="1"/>
          <p:nvPr/>
        </p:nvSpPr>
        <p:spPr>
          <a:xfrm>
            <a:off x="1501515" y="2028616"/>
            <a:ext cx="8856689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4400" dirty="0">
                <a:solidFill>
                  <a:srgbClr val="000000"/>
                </a:solidFill>
              </a:rPr>
              <a:t>Is the source of pollution from a </a:t>
            </a:r>
          </a:p>
          <a:p>
            <a:pPr algn="ctr"/>
            <a:r>
              <a:rPr lang="en-AU" sz="4400" i="1" dirty="0">
                <a:solidFill>
                  <a:srgbClr val="000000"/>
                </a:solidFill>
              </a:rPr>
              <a:t>point </a:t>
            </a:r>
            <a:r>
              <a:rPr lang="en-AU" sz="4400" dirty="0">
                <a:solidFill>
                  <a:srgbClr val="000000"/>
                </a:solidFill>
              </a:rPr>
              <a:t>source </a:t>
            </a:r>
          </a:p>
          <a:p>
            <a:pPr algn="ctr"/>
            <a:r>
              <a:rPr lang="en-AU" sz="4400" dirty="0">
                <a:solidFill>
                  <a:srgbClr val="000000"/>
                </a:solidFill>
              </a:rPr>
              <a:t>or </a:t>
            </a:r>
          </a:p>
          <a:p>
            <a:pPr algn="ctr"/>
            <a:r>
              <a:rPr lang="en-AU" sz="4400" i="1" dirty="0">
                <a:solidFill>
                  <a:srgbClr val="000000"/>
                </a:solidFill>
              </a:rPr>
              <a:t>non-point</a:t>
            </a:r>
            <a:r>
              <a:rPr lang="en-AU" sz="4400" dirty="0">
                <a:solidFill>
                  <a:srgbClr val="000000"/>
                </a:solidFill>
              </a:rPr>
              <a:t> source? </a:t>
            </a:r>
          </a:p>
        </p:txBody>
      </p:sp>
    </p:spTree>
    <p:extLst>
      <p:ext uri="{BB962C8B-B14F-4D97-AF65-F5344CB8AC3E}">
        <p14:creationId xmlns:p14="http://schemas.microsoft.com/office/powerpoint/2010/main" val="34143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Water firms dumped untreated sewage in rivers across England more than  3,000 times in four years | Daily Mail Online">
            <a:extLst>
              <a:ext uri="{FF2B5EF4-FFF2-40B4-BE49-F238E27FC236}">
                <a16:creationId xmlns:a16="http://schemas.microsoft.com/office/drawing/2014/main" id="{9D649D0D-0625-2C9D-9BDB-0AEFB08C3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7" b="3177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9207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ike rivers in the sky: the weather system bringing floods to Queensland  will become more likely under climate change">
            <a:extLst>
              <a:ext uri="{FF2B5EF4-FFF2-40B4-BE49-F238E27FC236}">
                <a16:creationId xmlns:a16="http://schemas.microsoft.com/office/drawing/2014/main" id="{A3DB0660-12BF-CD28-010C-C769B600AB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42" r="6224"/>
          <a:stretch/>
        </p:blipFill>
        <p:spPr bwMode="auto">
          <a:xfrm>
            <a:off x="0" y="-2812"/>
            <a:ext cx="12192000" cy="6860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831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ngoing oil and gas seismic surveying off Tasmanian coast has fishers  worried, with questions about federal approval processes - ABC News">
            <a:extLst>
              <a:ext uri="{FF2B5EF4-FFF2-40B4-BE49-F238E27FC236}">
                <a16:creationId xmlns:a16="http://schemas.microsoft.com/office/drawing/2014/main" id="{63BDC3A4-4AD9-C9EC-8BEC-9C793F6C5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7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7090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op boats from pumping human waste in bays, lawmakers told">
            <a:extLst>
              <a:ext uri="{FF2B5EF4-FFF2-40B4-BE49-F238E27FC236}">
                <a16:creationId xmlns:a16="http://schemas.microsoft.com/office/drawing/2014/main" id="{304A0059-2DBC-3275-E60C-792E39355A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4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772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rainage and stormwater - Nillumbik Shire Council">
            <a:extLst>
              <a:ext uri="{FF2B5EF4-FFF2-40B4-BE49-F238E27FC236}">
                <a16:creationId xmlns:a16="http://schemas.microsoft.com/office/drawing/2014/main" id="{753EF42E-9C49-2C12-E533-614CE5B67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0893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Vehicles, Air Pollution &amp; Human Health | Union of Concerned Scientists">
            <a:extLst>
              <a:ext uri="{FF2B5EF4-FFF2-40B4-BE49-F238E27FC236}">
                <a16:creationId xmlns:a16="http://schemas.microsoft.com/office/drawing/2014/main" id="{B9566D86-B8EB-24B0-6E05-C055F99B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12192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79463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3510</TotalTime>
  <Words>162</Words>
  <Application>Microsoft Macintosh PowerPoint</Application>
  <PresentationFormat>Widescreen</PresentationFormat>
  <Paragraphs>33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Riches</dc:creator>
  <cp:lastModifiedBy>Gail Riches</cp:lastModifiedBy>
  <cp:revision>487</cp:revision>
  <dcterms:created xsi:type="dcterms:W3CDTF">2023-09-23T08:38:28Z</dcterms:created>
  <dcterms:modified xsi:type="dcterms:W3CDTF">2024-04-10T21:31:03Z</dcterms:modified>
</cp:coreProperties>
</file>