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86" r:id="rId2"/>
    <p:sldId id="287" r:id="rId3"/>
    <p:sldId id="288" r:id="rId4"/>
    <p:sldId id="289" r:id="rId5"/>
    <p:sldId id="297" r:id="rId6"/>
    <p:sldId id="298" r:id="rId7"/>
    <p:sldId id="290" r:id="rId8"/>
    <p:sldId id="294" r:id="rId9"/>
    <p:sldId id="299" r:id="rId10"/>
    <p:sldId id="291" r:id="rId11"/>
    <p:sldId id="295" r:id="rId12"/>
    <p:sldId id="300" r:id="rId13"/>
    <p:sldId id="29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C5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08"/>
    <p:restoredTop sz="90735"/>
  </p:normalViewPr>
  <p:slideViewPr>
    <p:cSldViewPr snapToGrid="0">
      <p:cViewPr varScale="1">
        <p:scale>
          <a:sx n="94" d="100"/>
          <a:sy n="94" d="100"/>
        </p:scale>
        <p:origin x="23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ABC923-08BB-3442-8B25-8677E068E517}" type="datetimeFigureOut">
              <a:rPr lang="en-US" smtClean="0"/>
              <a:t>7/2/24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9A60AA-0504-9D43-9C67-9C1121590EC0}" type="slidenum">
              <a:rPr lang="en-US" smtClean="0"/>
              <a:t>‹#›</a:t>
            </a:fld>
            <a:endParaRPr lang="en-US"/>
          </a:p>
        </p:txBody>
      </p:sp>
    </p:spTree>
    <p:extLst>
      <p:ext uri="{BB962C8B-B14F-4D97-AF65-F5344CB8AC3E}">
        <p14:creationId xmlns:p14="http://schemas.microsoft.com/office/powerpoint/2010/main" val="2626484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 https://</a:t>
            </a:r>
            <a:r>
              <a:rPr lang="en-US" dirty="0" err="1"/>
              <a:t>www.istockphoto.com</a:t>
            </a:r>
            <a:r>
              <a:rPr lang="en-US" dirty="0"/>
              <a:t>/photos/dog-with-calculator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7CD395D-65DB-C048-97FA-344F7E45871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3348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 https://</a:t>
            </a:r>
            <a:r>
              <a:rPr lang="en-US" dirty="0" err="1"/>
              <a:t>www.researchgate.net</a:t>
            </a:r>
            <a:r>
              <a:rPr lang="en-US" dirty="0"/>
              <a:t>/publication/291973245_Estimation_of_Parameters_for_Animal_Populations_a_primer_for_the_rest_of_us</a:t>
            </a:r>
          </a:p>
          <a:p>
            <a:pPr marL="0" marR="0" lvl="0" indent="0" algn="l" defTabSz="914400" rtl="0" eaLnBrk="1" fontAlgn="auto" latinLnBrk="0" hangingPunct="1">
              <a:lnSpc>
                <a:spcPct val="100000"/>
              </a:lnSpc>
              <a:spcBef>
                <a:spcPts val="0"/>
              </a:spcBef>
              <a:spcAft>
                <a:spcPts val="0"/>
              </a:spcAft>
              <a:buClrTx/>
              <a:buSzTx/>
              <a:buFontTx/>
              <a:buNone/>
              <a:tabLst/>
              <a:defRPr/>
            </a:pPr>
            <a:r>
              <a:rPr lang="en-AU" b="1" i="1" dirty="0">
                <a:solidFill>
                  <a:srgbClr val="111111"/>
                </a:solidFill>
                <a:effectLst/>
                <a:latin typeface="Roboto" panose="02000000000000000000" pitchFamily="2" charset="0"/>
              </a:rPr>
              <a:t>Estimation of Parameters for Animal Populations: a primer for the rest of us</a:t>
            </a:r>
          </a:p>
          <a:p>
            <a:endParaRPr lang="en-US" dirty="0"/>
          </a:p>
        </p:txBody>
      </p:sp>
      <p:sp>
        <p:nvSpPr>
          <p:cNvPr id="4" name="Slide Number Placeholder 3"/>
          <p:cNvSpPr>
            <a:spLocks noGrp="1"/>
          </p:cNvSpPr>
          <p:nvPr>
            <p:ph type="sldNum" sz="quarter" idx="5"/>
          </p:nvPr>
        </p:nvSpPr>
        <p:spPr/>
        <p:txBody>
          <a:bodyPr/>
          <a:lstStyle/>
          <a:p>
            <a:fld id="{1E9A60AA-0504-9D43-9C67-9C1121590EC0}" type="slidenum">
              <a:rPr lang="en-US" smtClean="0"/>
              <a:t>2</a:t>
            </a:fld>
            <a:endParaRPr lang="en-US"/>
          </a:p>
        </p:txBody>
      </p:sp>
    </p:spTree>
    <p:extLst>
      <p:ext uri="{BB962C8B-B14F-4D97-AF65-F5344CB8AC3E}">
        <p14:creationId xmlns:p14="http://schemas.microsoft.com/office/powerpoint/2010/main" val="3029012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 https://</a:t>
            </a:r>
            <a:r>
              <a:rPr lang="en-US" dirty="0" err="1"/>
              <a:t>www.istockphoto.com</a:t>
            </a:r>
            <a:r>
              <a:rPr lang="en-US" dirty="0"/>
              <a:t>/photos/dog-with-calculator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7CD395D-65DB-C048-97FA-344F7E45871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7391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CCB00-3681-D81C-E8D3-23FBC34A66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E610184-31F4-4834-D108-16605C76A1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8F30A5D-9E6A-43DE-9877-5F9959C5C0E4}"/>
              </a:ext>
            </a:extLst>
          </p:cNvPr>
          <p:cNvSpPr>
            <a:spLocks noGrp="1"/>
          </p:cNvSpPr>
          <p:nvPr>
            <p:ph type="dt" sz="half" idx="10"/>
          </p:nvPr>
        </p:nvSpPr>
        <p:spPr/>
        <p:txBody>
          <a:bodyPr/>
          <a:lstStyle/>
          <a:p>
            <a:fld id="{A3873F5B-6CE6-524F-AA69-62F39574D03D}" type="datetimeFigureOut">
              <a:rPr lang="en-US" smtClean="0"/>
              <a:t>7/2/24</a:t>
            </a:fld>
            <a:endParaRPr lang="en-US"/>
          </a:p>
        </p:txBody>
      </p:sp>
      <p:sp>
        <p:nvSpPr>
          <p:cNvPr id="5" name="Footer Placeholder 4">
            <a:extLst>
              <a:ext uri="{FF2B5EF4-FFF2-40B4-BE49-F238E27FC236}">
                <a16:creationId xmlns:a16="http://schemas.microsoft.com/office/drawing/2014/main" id="{B1D8F991-04E9-FE0A-0A28-DBBA7BE936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E5ECFD-8BAA-B144-FE73-33006A839E53}"/>
              </a:ext>
            </a:extLst>
          </p:cNvPr>
          <p:cNvSpPr>
            <a:spLocks noGrp="1"/>
          </p:cNvSpPr>
          <p:nvPr>
            <p:ph type="sldNum" sz="quarter" idx="12"/>
          </p:nvPr>
        </p:nvSpPr>
        <p:spPr/>
        <p:txBody>
          <a:bodyPr/>
          <a:lstStyle/>
          <a:p>
            <a:fld id="{74E2A194-70AA-1C40-9239-EA61794B30EE}" type="slidenum">
              <a:rPr lang="en-US" smtClean="0"/>
              <a:t>‹#›</a:t>
            </a:fld>
            <a:endParaRPr lang="en-US"/>
          </a:p>
        </p:txBody>
      </p:sp>
    </p:spTree>
    <p:extLst>
      <p:ext uri="{BB962C8B-B14F-4D97-AF65-F5344CB8AC3E}">
        <p14:creationId xmlns:p14="http://schemas.microsoft.com/office/powerpoint/2010/main" val="109789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AF7ED-48F8-857F-0151-19BF6EC0C0C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3AD5A0A-EBD1-EC68-E0A4-1FECD4C2FEFF}"/>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6BFC02C-56C0-926D-DC2D-C2C50BF3B41F}"/>
              </a:ext>
            </a:extLst>
          </p:cNvPr>
          <p:cNvSpPr>
            <a:spLocks noGrp="1"/>
          </p:cNvSpPr>
          <p:nvPr>
            <p:ph type="dt" sz="half" idx="10"/>
          </p:nvPr>
        </p:nvSpPr>
        <p:spPr/>
        <p:txBody>
          <a:bodyPr/>
          <a:lstStyle/>
          <a:p>
            <a:fld id="{A3873F5B-6CE6-524F-AA69-62F39574D03D}" type="datetimeFigureOut">
              <a:rPr lang="en-US" smtClean="0"/>
              <a:t>7/2/24</a:t>
            </a:fld>
            <a:endParaRPr lang="en-US"/>
          </a:p>
        </p:txBody>
      </p:sp>
      <p:sp>
        <p:nvSpPr>
          <p:cNvPr id="5" name="Footer Placeholder 4">
            <a:extLst>
              <a:ext uri="{FF2B5EF4-FFF2-40B4-BE49-F238E27FC236}">
                <a16:creationId xmlns:a16="http://schemas.microsoft.com/office/drawing/2014/main" id="{1FD347DB-0E7A-D877-62EF-707C95F7A8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DF5E8B-73D5-58B5-82B2-5B404F61E552}"/>
              </a:ext>
            </a:extLst>
          </p:cNvPr>
          <p:cNvSpPr>
            <a:spLocks noGrp="1"/>
          </p:cNvSpPr>
          <p:nvPr>
            <p:ph type="sldNum" sz="quarter" idx="12"/>
          </p:nvPr>
        </p:nvSpPr>
        <p:spPr/>
        <p:txBody>
          <a:bodyPr/>
          <a:lstStyle/>
          <a:p>
            <a:fld id="{74E2A194-70AA-1C40-9239-EA61794B30EE}" type="slidenum">
              <a:rPr lang="en-US" smtClean="0"/>
              <a:t>‹#›</a:t>
            </a:fld>
            <a:endParaRPr lang="en-US"/>
          </a:p>
        </p:txBody>
      </p:sp>
    </p:spTree>
    <p:extLst>
      <p:ext uri="{BB962C8B-B14F-4D97-AF65-F5344CB8AC3E}">
        <p14:creationId xmlns:p14="http://schemas.microsoft.com/office/powerpoint/2010/main" val="1836693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B4E0C5-6AFD-2A44-D15C-92DDD3DA8E8F}"/>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BF76A50-7649-C56E-DE10-F0D67D92229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5EE7A8-AFC9-4334-3D72-B605140DD838}"/>
              </a:ext>
            </a:extLst>
          </p:cNvPr>
          <p:cNvSpPr>
            <a:spLocks noGrp="1"/>
          </p:cNvSpPr>
          <p:nvPr>
            <p:ph type="dt" sz="half" idx="10"/>
          </p:nvPr>
        </p:nvSpPr>
        <p:spPr/>
        <p:txBody>
          <a:bodyPr/>
          <a:lstStyle/>
          <a:p>
            <a:fld id="{A3873F5B-6CE6-524F-AA69-62F39574D03D}" type="datetimeFigureOut">
              <a:rPr lang="en-US" smtClean="0"/>
              <a:t>7/2/24</a:t>
            </a:fld>
            <a:endParaRPr lang="en-US"/>
          </a:p>
        </p:txBody>
      </p:sp>
      <p:sp>
        <p:nvSpPr>
          <p:cNvPr id="5" name="Footer Placeholder 4">
            <a:extLst>
              <a:ext uri="{FF2B5EF4-FFF2-40B4-BE49-F238E27FC236}">
                <a16:creationId xmlns:a16="http://schemas.microsoft.com/office/drawing/2014/main" id="{8859FED6-C283-1B3C-E3E5-EE63AD44CC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1EECF5-E24C-2B96-3421-65EB3A69336D}"/>
              </a:ext>
            </a:extLst>
          </p:cNvPr>
          <p:cNvSpPr>
            <a:spLocks noGrp="1"/>
          </p:cNvSpPr>
          <p:nvPr>
            <p:ph type="sldNum" sz="quarter" idx="12"/>
          </p:nvPr>
        </p:nvSpPr>
        <p:spPr/>
        <p:txBody>
          <a:bodyPr/>
          <a:lstStyle/>
          <a:p>
            <a:fld id="{74E2A194-70AA-1C40-9239-EA61794B30EE}" type="slidenum">
              <a:rPr lang="en-US" smtClean="0"/>
              <a:t>‹#›</a:t>
            </a:fld>
            <a:endParaRPr lang="en-US"/>
          </a:p>
        </p:txBody>
      </p:sp>
    </p:spTree>
    <p:extLst>
      <p:ext uri="{BB962C8B-B14F-4D97-AF65-F5344CB8AC3E}">
        <p14:creationId xmlns:p14="http://schemas.microsoft.com/office/powerpoint/2010/main" val="1944503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F7B04-3FDF-8531-8033-50BE46564E0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042B373-1A53-B65F-801C-7B2214DF09D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693F12D-D2DA-7CD0-4D47-FD2EF99CC56E}"/>
              </a:ext>
            </a:extLst>
          </p:cNvPr>
          <p:cNvSpPr>
            <a:spLocks noGrp="1"/>
          </p:cNvSpPr>
          <p:nvPr>
            <p:ph type="dt" sz="half" idx="10"/>
          </p:nvPr>
        </p:nvSpPr>
        <p:spPr/>
        <p:txBody>
          <a:bodyPr/>
          <a:lstStyle/>
          <a:p>
            <a:fld id="{A3873F5B-6CE6-524F-AA69-62F39574D03D}" type="datetimeFigureOut">
              <a:rPr lang="en-US" smtClean="0"/>
              <a:t>7/2/24</a:t>
            </a:fld>
            <a:endParaRPr lang="en-US"/>
          </a:p>
        </p:txBody>
      </p:sp>
      <p:sp>
        <p:nvSpPr>
          <p:cNvPr id="5" name="Footer Placeholder 4">
            <a:extLst>
              <a:ext uri="{FF2B5EF4-FFF2-40B4-BE49-F238E27FC236}">
                <a16:creationId xmlns:a16="http://schemas.microsoft.com/office/drawing/2014/main" id="{557E31C4-A141-A5BC-D3CF-28B2FC09AB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A6664F-AFAF-A4D8-FB34-798404AECA9F}"/>
              </a:ext>
            </a:extLst>
          </p:cNvPr>
          <p:cNvSpPr>
            <a:spLocks noGrp="1"/>
          </p:cNvSpPr>
          <p:nvPr>
            <p:ph type="sldNum" sz="quarter" idx="12"/>
          </p:nvPr>
        </p:nvSpPr>
        <p:spPr/>
        <p:txBody>
          <a:bodyPr/>
          <a:lstStyle/>
          <a:p>
            <a:fld id="{74E2A194-70AA-1C40-9239-EA61794B30EE}" type="slidenum">
              <a:rPr lang="en-US" smtClean="0"/>
              <a:t>‹#›</a:t>
            </a:fld>
            <a:endParaRPr lang="en-US"/>
          </a:p>
        </p:txBody>
      </p:sp>
    </p:spTree>
    <p:extLst>
      <p:ext uri="{BB962C8B-B14F-4D97-AF65-F5344CB8AC3E}">
        <p14:creationId xmlns:p14="http://schemas.microsoft.com/office/powerpoint/2010/main" val="3249945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7EA64-F975-4C24-0C58-BF88B713717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839D21D-59A1-FB87-B364-3EA5583DDF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71A666C-29EA-3DD2-580E-9A1194AD24DE}"/>
              </a:ext>
            </a:extLst>
          </p:cNvPr>
          <p:cNvSpPr>
            <a:spLocks noGrp="1"/>
          </p:cNvSpPr>
          <p:nvPr>
            <p:ph type="dt" sz="half" idx="10"/>
          </p:nvPr>
        </p:nvSpPr>
        <p:spPr/>
        <p:txBody>
          <a:bodyPr/>
          <a:lstStyle/>
          <a:p>
            <a:fld id="{A3873F5B-6CE6-524F-AA69-62F39574D03D}" type="datetimeFigureOut">
              <a:rPr lang="en-US" smtClean="0"/>
              <a:t>7/2/24</a:t>
            </a:fld>
            <a:endParaRPr lang="en-US"/>
          </a:p>
        </p:txBody>
      </p:sp>
      <p:sp>
        <p:nvSpPr>
          <p:cNvPr id="5" name="Footer Placeholder 4">
            <a:extLst>
              <a:ext uri="{FF2B5EF4-FFF2-40B4-BE49-F238E27FC236}">
                <a16:creationId xmlns:a16="http://schemas.microsoft.com/office/drawing/2014/main" id="{2D2317A1-CFCD-7D3F-EA0D-781DCD22D4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3EAB1D-98B7-88AE-9AF3-4308F170FC0B}"/>
              </a:ext>
            </a:extLst>
          </p:cNvPr>
          <p:cNvSpPr>
            <a:spLocks noGrp="1"/>
          </p:cNvSpPr>
          <p:nvPr>
            <p:ph type="sldNum" sz="quarter" idx="12"/>
          </p:nvPr>
        </p:nvSpPr>
        <p:spPr/>
        <p:txBody>
          <a:bodyPr/>
          <a:lstStyle/>
          <a:p>
            <a:fld id="{74E2A194-70AA-1C40-9239-EA61794B30EE}" type="slidenum">
              <a:rPr lang="en-US" smtClean="0"/>
              <a:t>‹#›</a:t>
            </a:fld>
            <a:endParaRPr lang="en-US"/>
          </a:p>
        </p:txBody>
      </p:sp>
    </p:spTree>
    <p:extLst>
      <p:ext uri="{BB962C8B-B14F-4D97-AF65-F5344CB8AC3E}">
        <p14:creationId xmlns:p14="http://schemas.microsoft.com/office/powerpoint/2010/main" val="2587616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8058B-A77D-C907-AB48-0DD92FC270A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2919A4D-48C0-A7EB-524A-DCD87B9226A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3A4C157-6826-EFD8-9449-88F97E68192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FE173CB-3CD3-3215-A4C6-65FABEBBDB1B}"/>
              </a:ext>
            </a:extLst>
          </p:cNvPr>
          <p:cNvSpPr>
            <a:spLocks noGrp="1"/>
          </p:cNvSpPr>
          <p:nvPr>
            <p:ph type="dt" sz="half" idx="10"/>
          </p:nvPr>
        </p:nvSpPr>
        <p:spPr/>
        <p:txBody>
          <a:bodyPr/>
          <a:lstStyle/>
          <a:p>
            <a:fld id="{A3873F5B-6CE6-524F-AA69-62F39574D03D}" type="datetimeFigureOut">
              <a:rPr lang="en-US" smtClean="0"/>
              <a:t>7/2/24</a:t>
            </a:fld>
            <a:endParaRPr lang="en-US"/>
          </a:p>
        </p:txBody>
      </p:sp>
      <p:sp>
        <p:nvSpPr>
          <p:cNvPr id="6" name="Footer Placeholder 5">
            <a:extLst>
              <a:ext uri="{FF2B5EF4-FFF2-40B4-BE49-F238E27FC236}">
                <a16:creationId xmlns:a16="http://schemas.microsoft.com/office/drawing/2014/main" id="{E687CE9A-537A-2ED1-CF77-4C05AEEEE7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044D78-85FE-F049-D0B5-C67AC30EE7FF}"/>
              </a:ext>
            </a:extLst>
          </p:cNvPr>
          <p:cNvSpPr>
            <a:spLocks noGrp="1"/>
          </p:cNvSpPr>
          <p:nvPr>
            <p:ph type="sldNum" sz="quarter" idx="12"/>
          </p:nvPr>
        </p:nvSpPr>
        <p:spPr/>
        <p:txBody>
          <a:bodyPr/>
          <a:lstStyle/>
          <a:p>
            <a:fld id="{74E2A194-70AA-1C40-9239-EA61794B30EE}" type="slidenum">
              <a:rPr lang="en-US" smtClean="0"/>
              <a:t>‹#›</a:t>
            </a:fld>
            <a:endParaRPr lang="en-US"/>
          </a:p>
        </p:txBody>
      </p:sp>
    </p:spTree>
    <p:extLst>
      <p:ext uri="{BB962C8B-B14F-4D97-AF65-F5344CB8AC3E}">
        <p14:creationId xmlns:p14="http://schemas.microsoft.com/office/powerpoint/2010/main" val="272525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6D8DD-8F3C-A43C-00A3-753D849C3C6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1E0639B-95F7-F180-EAAB-23FAD6A9B2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AE35258-5285-2B03-0835-9605CA8ACF4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4837F36-5CE6-2ACD-2E52-207871933C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B0FF160-1983-EEFF-25FE-AE9ABF04CD3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F687847-084F-7291-A9D0-A0BE887CA035}"/>
              </a:ext>
            </a:extLst>
          </p:cNvPr>
          <p:cNvSpPr>
            <a:spLocks noGrp="1"/>
          </p:cNvSpPr>
          <p:nvPr>
            <p:ph type="dt" sz="half" idx="10"/>
          </p:nvPr>
        </p:nvSpPr>
        <p:spPr/>
        <p:txBody>
          <a:bodyPr/>
          <a:lstStyle/>
          <a:p>
            <a:fld id="{A3873F5B-6CE6-524F-AA69-62F39574D03D}" type="datetimeFigureOut">
              <a:rPr lang="en-US" smtClean="0"/>
              <a:t>7/2/24</a:t>
            </a:fld>
            <a:endParaRPr lang="en-US"/>
          </a:p>
        </p:txBody>
      </p:sp>
      <p:sp>
        <p:nvSpPr>
          <p:cNvPr id="8" name="Footer Placeholder 7">
            <a:extLst>
              <a:ext uri="{FF2B5EF4-FFF2-40B4-BE49-F238E27FC236}">
                <a16:creationId xmlns:a16="http://schemas.microsoft.com/office/drawing/2014/main" id="{0A15634E-8060-88E6-7043-2C7F3EAD53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81FA7C5-A7A0-D382-465B-95684513C59E}"/>
              </a:ext>
            </a:extLst>
          </p:cNvPr>
          <p:cNvSpPr>
            <a:spLocks noGrp="1"/>
          </p:cNvSpPr>
          <p:nvPr>
            <p:ph type="sldNum" sz="quarter" idx="12"/>
          </p:nvPr>
        </p:nvSpPr>
        <p:spPr/>
        <p:txBody>
          <a:bodyPr/>
          <a:lstStyle/>
          <a:p>
            <a:fld id="{74E2A194-70AA-1C40-9239-EA61794B30EE}" type="slidenum">
              <a:rPr lang="en-US" smtClean="0"/>
              <a:t>‹#›</a:t>
            </a:fld>
            <a:endParaRPr lang="en-US"/>
          </a:p>
        </p:txBody>
      </p:sp>
    </p:spTree>
    <p:extLst>
      <p:ext uri="{BB962C8B-B14F-4D97-AF65-F5344CB8AC3E}">
        <p14:creationId xmlns:p14="http://schemas.microsoft.com/office/powerpoint/2010/main" val="389418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A6C3C-1D3C-1FBB-5477-4A72C4B50F95}"/>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971A7C2D-C6FE-50C3-BB20-5C12080D21C0}"/>
              </a:ext>
            </a:extLst>
          </p:cNvPr>
          <p:cNvSpPr>
            <a:spLocks noGrp="1"/>
          </p:cNvSpPr>
          <p:nvPr>
            <p:ph type="dt" sz="half" idx="10"/>
          </p:nvPr>
        </p:nvSpPr>
        <p:spPr/>
        <p:txBody>
          <a:bodyPr/>
          <a:lstStyle/>
          <a:p>
            <a:fld id="{A3873F5B-6CE6-524F-AA69-62F39574D03D}" type="datetimeFigureOut">
              <a:rPr lang="en-US" smtClean="0"/>
              <a:t>7/2/24</a:t>
            </a:fld>
            <a:endParaRPr lang="en-US"/>
          </a:p>
        </p:txBody>
      </p:sp>
      <p:sp>
        <p:nvSpPr>
          <p:cNvPr id="4" name="Footer Placeholder 3">
            <a:extLst>
              <a:ext uri="{FF2B5EF4-FFF2-40B4-BE49-F238E27FC236}">
                <a16:creationId xmlns:a16="http://schemas.microsoft.com/office/drawing/2014/main" id="{46C80CA2-F867-3229-6314-A25F0215C1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0E4A6FA-C283-5540-0BFD-DF42E44457F0}"/>
              </a:ext>
            </a:extLst>
          </p:cNvPr>
          <p:cNvSpPr>
            <a:spLocks noGrp="1"/>
          </p:cNvSpPr>
          <p:nvPr>
            <p:ph type="sldNum" sz="quarter" idx="12"/>
          </p:nvPr>
        </p:nvSpPr>
        <p:spPr/>
        <p:txBody>
          <a:bodyPr/>
          <a:lstStyle/>
          <a:p>
            <a:fld id="{74E2A194-70AA-1C40-9239-EA61794B30EE}" type="slidenum">
              <a:rPr lang="en-US" smtClean="0"/>
              <a:t>‹#›</a:t>
            </a:fld>
            <a:endParaRPr lang="en-US"/>
          </a:p>
        </p:txBody>
      </p:sp>
    </p:spTree>
    <p:extLst>
      <p:ext uri="{BB962C8B-B14F-4D97-AF65-F5344CB8AC3E}">
        <p14:creationId xmlns:p14="http://schemas.microsoft.com/office/powerpoint/2010/main" val="2405705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4C7A72-5C7F-CF5E-07F5-34EEEAD0A360}"/>
              </a:ext>
            </a:extLst>
          </p:cNvPr>
          <p:cNvSpPr>
            <a:spLocks noGrp="1"/>
          </p:cNvSpPr>
          <p:nvPr>
            <p:ph type="dt" sz="half" idx="10"/>
          </p:nvPr>
        </p:nvSpPr>
        <p:spPr/>
        <p:txBody>
          <a:bodyPr/>
          <a:lstStyle/>
          <a:p>
            <a:fld id="{A3873F5B-6CE6-524F-AA69-62F39574D03D}" type="datetimeFigureOut">
              <a:rPr lang="en-US" smtClean="0"/>
              <a:t>7/2/24</a:t>
            </a:fld>
            <a:endParaRPr lang="en-US"/>
          </a:p>
        </p:txBody>
      </p:sp>
      <p:sp>
        <p:nvSpPr>
          <p:cNvPr id="3" name="Footer Placeholder 2">
            <a:extLst>
              <a:ext uri="{FF2B5EF4-FFF2-40B4-BE49-F238E27FC236}">
                <a16:creationId xmlns:a16="http://schemas.microsoft.com/office/drawing/2014/main" id="{97650DAB-D692-AB90-38BC-A385F71AF6F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A42F97-3157-3D76-6268-9419F8F701B2}"/>
              </a:ext>
            </a:extLst>
          </p:cNvPr>
          <p:cNvSpPr>
            <a:spLocks noGrp="1"/>
          </p:cNvSpPr>
          <p:nvPr>
            <p:ph type="sldNum" sz="quarter" idx="12"/>
          </p:nvPr>
        </p:nvSpPr>
        <p:spPr/>
        <p:txBody>
          <a:bodyPr/>
          <a:lstStyle/>
          <a:p>
            <a:fld id="{74E2A194-70AA-1C40-9239-EA61794B30EE}" type="slidenum">
              <a:rPr lang="en-US" smtClean="0"/>
              <a:t>‹#›</a:t>
            </a:fld>
            <a:endParaRPr lang="en-US"/>
          </a:p>
        </p:txBody>
      </p:sp>
    </p:spTree>
    <p:extLst>
      <p:ext uri="{BB962C8B-B14F-4D97-AF65-F5344CB8AC3E}">
        <p14:creationId xmlns:p14="http://schemas.microsoft.com/office/powerpoint/2010/main" val="1198749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149E7-BD2B-EEC3-2A7F-9C99A4C552E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53BD6EF-F883-C5DD-B20F-E13E951C24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EC7BF00-AB59-5474-3AD6-7E5DDB0FFE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043674D-BF8C-0434-A75E-74C4A632644A}"/>
              </a:ext>
            </a:extLst>
          </p:cNvPr>
          <p:cNvSpPr>
            <a:spLocks noGrp="1"/>
          </p:cNvSpPr>
          <p:nvPr>
            <p:ph type="dt" sz="half" idx="10"/>
          </p:nvPr>
        </p:nvSpPr>
        <p:spPr/>
        <p:txBody>
          <a:bodyPr/>
          <a:lstStyle/>
          <a:p>
            <a:fld id="{A3873F5B-6CE6-524F-AA69-62F39574D03D}" type="datetimeFigureOut">
              <a:rPr lang="en-US" smtClean="0"/>
              <a:t>7/2/24</a:t>
            </a:fld>
            <a:endParaRPr lang="en-US"/>
          </a:p>
        </p:txBody>
      </p:sp>
      <p:sp>
        <p:nvSpPr>
          <p:cNvPr id="6" name="Footer Placeholder 5">
            <a:extLst>
              <a:ext uri="{FF2B5EF4-FFF2-40B4-BE49-F238E27FC236}">
                <a16:creationId xmlns:a16="http://schemas.microsoft.com/office/drawing/2014/main" id="{69279AA8-431F-02AD-DD9F-42667657DB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00049C-D5AB-3D65-B357-1EE328AD0FB9}"/>
              </a:ext>
            </a:extLst>
          </p:cNvPr>
          <p:cNvSpPr>
            <a:spLocks noGrp="1"/>
          </p:cNvSpPr>
          <p:nvPr>
            <p:ph type="sldNum" sz="quarter" idx="12"/>
          </p:nvPr>
        </p:nvSpPr>
        <p:spPr/>
        <p:txBody>
          <a:bodyPr/>
          <a:lstStyle/>
          <a:p>
            <a:fld id="{74E2A194-70AA-1C40-9239-EA61794B30EE}" type="slidenum">
              <a:rPr lang="en-US" smtClean="0"/>
              <a:t>‹#›</a:t>
            </a:fld>
            <a:endParaRPr lang="en-US"/>
          </a:p>
        </p:txBody>
      </p:sp>
    </p:spTree>
    <p:extLst>
      <p:ext uri="{BB962C8B-B14F-4D97-AF65-F5344CB8AC3E}">
        <p14:creationId xmlns:p14="http://schemas.microsoft.com/office/powerpoint/2010/main" val="6537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62FCC-528A-8A4C-793C-566BE7D1DA3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AEFF084-5A7F-3B79-1504-98B8B22EE1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99B21F-6907-332B-771E-0BDAE9821D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5504F51-03DE-1F5F-C855-44800EF8447F}"/>
              </a:ext>
            </a:extLst>
          </p:cNvPr>
          <p:cNvSpPr>
            <a:spLocks noGrp="1"/>
          </p:cNvSpPr>
          <p:nvPr>
            <p:ph type="dt" sz="half" idx="10"/>
          </p:nvPr>
        </p:nvSpPr>
        <p:spPr/>
        <p:txBody>
          <a:bodyPr/>
          <a:lstStyle/>
          <a:p>
            <a:fld id="{A3873F5B-6CE6-524F-AA69-62F39574D03D}" type="datetimeFigureOut">
              <a:rPr lang="en-US" smtClean="0"/>
              <a:t>7/2/24</a:t>
            </a:fld>
            <a:endParaRPr lang="en-US"/>
          </a:p>
        </p:txBody>
      </p:sp>
      <p:sp>
        <p:nvSpPr>
          <p:cNvPr id="6" name="Footer Placeholder 5">
            <a:extLst>
              <a:ext uri="{FF2B5EF4-FFF2-40B4-BE49-F238E27FC236}">
                <a16:creationId xmlns:a16="http://schemas.microsoft.com/office/drawing/2014/main" id="{C49ECA8D-0954-E5F4-132B-B83909BC5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E80B50-74BB-1FA7-4725-9AE5EEE90608}"/>
              </a:ext>
            </a:extLst>
          </p:cNvPr>
          <p:cNvSpPr>
            <a:spLocks noGrp="1"/>
          </p:cNvSpPr>
          <p:nvPr>
            <p:ph type="sldNum" sz="quarter" idx="12"/>
          </p:nvPr>
        </p:nvSpPr>
        <p:spPr/>
        <p:txBody>
          <a:bodyPr/>
          <a:lstStyle/>
          <a:p>
            <a:fld id="{74E2A194-70AA-1C40-9239-EA61794B30EE}" type="slidenum">
              <a:rPr lang="en-US" smtClean="0"/>
              <a:t>‹#›</a:t>
            </a:fld>
            <a:endParaRPr lang="en-US"/>
          </a:p>
        </p:txBody>
      </p:sp>
    </p:spTree>
    <p:extLst>
      <p:ext uri="{BB962C8B-B14F-4D97-AF65-F5344CB8AC3E}">
        <p14:creationId xmlns:p14="http://schemas.microsoft.com/office/powerpoint/2010/main" val="706442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D41128-A5F0-6476-58DC-41F0FA5E5D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EC783F3-C75E-C1DE-9C35-A37B410C1F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56D37F9-4F1E-1510-51D2-F6AD9B167D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873F5B-6CE6-524F-AA69-62F39574D03D}" type="datetimeFigureOut">
              <a:rPr lang="en-US" smtClean="0"/>
              <a:t>7/2/24</a:t>
            </a:fld>
            <a:endParaRPr lang="en-US"/>
          </a:p>
        </p:txBody>
      </p:sp>
      <p:sp>
        <p:nvSpPr>
          <p:cNvPr id="5" name="Footer Placeholder 4">
            <a:extLst>
              <a:ext uri="{FF2B5EF4-FFF2-40B4-BE49-F238E27FC236}">
                <a16:creationId xmlns:a16="http://schemas.microsoft.com/office/drawing/2014/main" id="{113ABD11-53AB-54F2-CDAE-BFE4173E2C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FD9F28-8083-EAC6-E9DD-72D078BA53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E2A194-70AA-1C40-9239-EA61794B30EE}" type="slidenum">
              <a:rPr lang="en-US" smtClean="0"/>
              <a:t>‹#›</a:t>
            </a:fld>
            <a:endParaRPr lang="en-US"/>
          </a:p>
        </p:txBody>
      </p:sp>
    </p:spTree>
    <p:extLst>
      <p:ext uri="{BB962C8B-B14F-4D97-AF65-F5344CB8AC3E}">
        <p14:creationId xmlns:p14="http://schemas.microsoft.com/office/powerpoint/2010/main" val="31814323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6" name="Picture 8" descr="290+ Dog With Calculator Stock Photos, Pictures &amp; Royalty-Free Images -  iStock">
            <a:extLst>
              <a:ext uri="{FF2B5EF4-FFF2-40B4-BE49-F238E27FC236}">
                <a16:creationId xmlns:a16="http://schemas.microsoft.com/office/drawing/2014/main" id="{D7E33102-42B6-55EF-E2B0-CF1FB444D73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5307"/>
          <a:stretch/>
        </p:blipFill>
        <p:spPr bwMode="auto">
          <a:xfrm>
            <a:off x="0" y="0"/>
            <a:ext cx="1214628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CFC3061-2D24-5F3A-3F81-F417E5411112}"/>
              </a:ext>
            </a:extLst>
          </p:cNvPr>
          <p:cNvSpPr txBox="1"/>
          <p:nvPr/>
        </p:nvSpPr>
        <p:spPr>
          <a:xfrm>
            <a:off x="5902548" y="716991"/>
            <a:ext cx="6289452" cy="470898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effectLst/>
                <a:uLnTx/>
                <a:uFillTx/>
                <a:ea typeface="+mn-ea"/>
                <a:cs typeface="Arial Narrow" panose="020B0604020202020204" pitchFamily="34" charset="0"/>
              </a:rPr>
              <a:t>Learning Intention: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effectLst/>
              <a:uLnTx/>
              <a:uFillTx/>
              <a:ea typeface="+mn-ea"/>
              <a:cs typeface="Arial Narrow"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effectLst/>
                <a:uLnTx/>
                <a:uFillTx/>
                <a:ea typeface="+mn-ea"/>
                <a:cs typeface="Arial Narrow" panose="020B0604020202020204" pitchFamily="34" charset="0"/>
              </a:rPr>
              <a:t>Calculate the rate of change of a population using 𝑅 = (𝐵 + 𝐼) − (𝐷 + 𝐸) </a:t>
            </a:r>
            <a:r>
              <a:rPr kumimoji="0" lang="en-US" b="0" i="1" u="none" strike="noStrike" kern="1200" cap="none" spc="0" normalizeH="0" baseline="0" noProof="0" dirty="0">
                <a:ln>
                  <a:noFill/>
                </a:ln>
                <a:effectLst/>
                <a:uLnTx/>
                <a:uFillTx/>
                <a:ea typeface="+mn-ea"/>
                <a:cs typeface="Arial Narrow" panose="020B0604020202020204" pitchFamily="34" charset="0"/>
              </a:rPr>
              <a:t>where </a:t>
            </a:r>
            <a:br>
              <a:rPr kumimoji="0" lang="en-US" sz="1600" b="0" i="0" u="none" strike="noStrike" kern="1200" cap="none" spc="0" normalizeH="0" baseline="0" noProof="0" dirty="0">
                <a:ln>
                  <a:noFill/>
                </a:ln>
                <a:effectLst/>
                <a:uLnTx/>
                <a:uFillTx/>
                <a:ea typeface="+mn-ea"/>
                <a:cs typeface="Arial Narrow" panose="020B0604020202020204" pitchFamily="34" charset="0"/>
              </a:rPr>
            </a:br>
            <a:r>
              <a:rPr kumimoji="0" lang="en-US" sz="2000" b="0" i="0" u="none" strike="noStrike" kern="1200" cap="none" spc="0" normalizeH="0" baseline="0" noProof="0" dirty="0">
                <a:ln>
                  <a:noFill/>
                </a:ln>
                <a:effectLst/>
                <a:uLnTx/>
                <a:uFillTx/>
                <a:ea typeface="+mn-ea"/>
                <a:cs typeface="Arial Narrow" panose="020B0604020202020204" pitchFamily="34" charset="0"/>
              </a:rPr>
              <a:t>R = the rate of change of a population, </a:t>
            </a:r>
            <a:br>
              <a:rPr kumimoji="0" lang="en-US" sz="2000" b="0" i="0" u="none" strike="noStrike" kern="1200" cap="none" spc="0" normalizeH="0" baseline="0" noProof="0" dirty="0">
                <a:ln>
                  <a:noFill/>
                </a:ln>
                <a:effectLst/>
                <a:uLnTx/>
                <a:uFillTx/>
                <a:ea typeface="+mn-ea"/>
                <a:cs typeface="Arial Narrow" panose="020B0604020202020204" pitchFamily="34" charset="0"/>
              </a:rPr>
            </a:br>
            <a:r>
              <a:rPr kumimoji="0" lang="en-US" sz="2000" b="0" i="0" u="none" strike="noStrike" kern="1200" cap="none" spc="0" normalizeH="0" baseline="0" noProof="0" dirty="0">
                <a:ln>
                  <a:noFill/>
                </a:ln>
                <a:effectLst/>
                <a:uLnTx/>
                <a:uFillTx/>
                <a:ea typeface="+mn-ea"/>
                <a:cs typeface="Arial Narrow" panose="020B0604020202020204" pitchFamily="34" charset="0"/>
              </a:rPr>
              <a:t>B = birth rate</a:t>
            </a:r>
            <a:br>
              <a:rPr kumimoji="0" lang="en-US" sz="2000" b="0" i="0" u="none" strike="noStrike" kern="1200" cap="none" spc="0" normalizeH="0" baseline="0" noProof="0" dirty="0">
                <a:ln>
                  <a:noFill/>
                </a:ln>
                <a:effectLst/>
                <a:uLnTx/>
                <a:uFillTx/>
                <a:ea typeface="+mn-ea"/>
                <a:cs typeface="Arial Narrow" panose="020B0604020202020204" pitchFamily="34" charset="0"/>
              </a:rPr>
            </a:br>
            <a:r>
              <a:rPr kumimoji="0" lang="en-US" sz="2000" b="0" i="0" u="none" strike="noStrike" kern="1200" cap="none" spc="0" normalizeH="0" baseline="0" noProof="0" dirty="0">
                <a:ln>
                  <a:noFill/>
                </a:ln>
                <a:effectLst/>
                <a:uLnTx/>
                <a:uFillTx/>
                <a:ea typeface="+mn-ea"/>
                <a:cs typeface="Arial Narrow" panose="020B0604020202020204" pitchFamily="34" charset="0"/>
              </a:rPr>
              <a:t>D = death rate</a:t>
            </a:r>
            <a:br>
              <a:rPr kumimoji="0" lang="en-US" sz="2000" b="0" i="0" u="none" strike="noStrike" kern="1200" cap="none" spc="0" normalizeH="0" baseline="0" noProof="0" dirty="0">
                <a:ln>
                  <a:noFill/>
                </a:ln>
                <a:effectLst/>
                <a:uLnTx/>
                <a:uFillTx/>
                <a:ea typeface="+mn-ea"/>
                <a:cs typeface="Arial Narrow" panose="020B0604020202020204" pitchFamily="34" charset="0"/>
              </a:rPr>
            </a:br>
            <a:r>
              <a:rPr kumimoji="0" lang="en-US" sz="2000" b="0" i="0" u="none" strike="noStrike" kern="1200" cap="none" spc="0" normalizeH="0" baseline="0" noProof="0" dirty="0">
                <a:ln>
                  <a:noFill/>
                </a:ln>
                <a:effectLst/>
                <a:uLnTx/>
                <a:uFillTx/>
                <a:ea typeface="+mn-ea"/>
                <a:cs typeface="Arial Narrow" panose="020B0604020202020204" pitchFamily="34" charset="0"/>
              </a:rPr>
              <a:t>I = immigration and </a:t>
            </a:r>
            <a:br>
              <a:rPr kumimoji="0" lang="en-US" sz="2000" b="0" i="0" u="none" strike="noStrike" kern="1200" cap="none" spc="0" normalizeH="0" baseline="0" noProof="0" dirty="0">
                <a:ln>
                  <a:noFill/>
                </a:ln>
                <a:effectLst/>
                <a:uLnTx/>
                <a:uFillTx/>
                <a:ea typeface="+mn-ea"/>
                <a:cs typeface="Arial Narrow" panose="020B0604020202020204" pitchFamily="34" charset="0"/>
              </a:rPr>
            </a:br>
            <a:r>
              <a:rPr kumimoji="0" lang="en-US" sz="2000" b="0" i="0" u="none" strike="noStrike" kern="1200" cap="none" spc="0" normalizeH="0" baseline="0" noProof="0" dirty="0">
                <a:ln>
                  <a:noFill/>
                </a:ln>
                <a:effectLst/>
                <a:uLnTx/>
                <a:uFillTx/>
                <a:ea typeface="+mn-ea"/>
                <a:cs typeface="Arial Narrow" panose="020B0604020202020204" pitchFamily="34" charset="0"/>
              </a:rPr>
              <a:t>E = emigration.</a:t>
            </a:r>
            <a:br>
              <a:rPr kumimoji="0" lang="en-US" sz="3200" b="0" i="0" u="none" strike="noStrike" kern="1200" cap="none" spc="0" normalizeH="0" baseline="0" noProof="0" dirty="0">
                <a:ln>
                  <a:noFill/>
                </a:ln>
                <a:effectLst/>
                <a:uLnTx/>
                <a:uFillTx/>
                <a:ea typeface="+mn-ea"/>
                <a:cs typeface="Arial Narrow" panose="020B0604020202020204" pitchFamily="34" charset="0"/>
              </a:rPr>
            </a:br>
            <a:endParaRPr kumimoji="0" lang="en-US" sz="3200" b="0" i="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effectLst/>
                <a:uLnTx/>
                <a:uFillTx/>
                <a:ea typeface="+mn-ea"/>
                <a:cs typeface="Arial Narrow" panose="020B0604020202020204" pitchFamily="34" charset="0"/>
              </a:rPr>
              <a:t>Success Criteria: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effectLst/>
              <a:uLnTx/>
              <a:uFillTx/>
              <a:ea typeface="+mn-ea"/>
              <a:cs typeface="Arial Narrow"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effectLst/>
                <a:highlight>
                  <a:srgbClr val="C0C0C0"/>
                </a:highlight>
                <a:uLnTx/>
                <a:uFillTx/>
                <a:ea typeface="+mn-ea"/>
                <a:cs typeface="Arial Narrow" panose="020B0604020202020204" pitchFamily="34" charset="0"/>
              </a:rPr>
              <a:t>Complete Marine Education ‘</a:t>
            </a:r>
            <a:r>
              <a:rPr kumimoji="0" lang="en-US" sz="2400" b="0" i="1" u="none" strike="noStrike" kern="1200" cap="none" spc="0" normalizeH="0" baseline="0" noProof="0" dirty="0">
                <a:ln>
                  <a:noFill/>
                </a:ln>
                <a:effectLst/>
                <a:highlight>
                  <a:srgbClr val="C0C0C0"/>
                </a:highlight>
                <a:uLnTx/>
                <a:uFillTx/>
                <a:ea typeface="+mn-ea"/>
                <a:cs typeface="Arial Narrow" panose="020B0604020202020204" pitchFamily="34" charset="0"/>
              </a:rPr>
              <a:t>16. BIDE model</a:t>
            </a:r>
            <a:r>
              <a:rPr kumimoji="0" lang="en-US" sz="2400" b="0" i="0" u="none" strike="noStrike" kern="1200" cap="none" spc="0" normalizeH="0" baseline="0" noProof="0" dirty="0">
                <a:ln>
                  <a:noFill/>
                </a:ln>
                <a:effectLst/>
                <a:highlight>
                  <a:srgbClr val="C0C0C0"/>
                </a:highlight>
                <a:uLnTx/>
                <a:uFillTx/>
                <a:ea typeface="+mn-ea"/>
                <a:cs typeface="Arial Narrow" panose="020B0604020202020204" pitchFamily="34" charset="0"/>
              </a:rPr>
              <a:t>’</a:t>
            </a:r>
            <a:endParaRPr kumimoji="0" lang="en-US" sz="2400" b="0" i="1" u="none" strike="noStrike" kern="1200" cap="none" spc="0" normalizeH="0" baseline="0" noProof="0" dirty="0">
              <a:ln>
                <a:noFill/>
              </a:ln>
              <a:effectLst/>
              <a:highlight>
                <a:srgbClr val="C0C0C0"/>
              </a:highlight>
              <a:uLnTx/>
              <a:uFillTx/>
              <a:ea typeface="+mn-ea"/>
              <a:cs typeface="Arial Narrow" panose="020B0604020202020204" pitchFamily="34" charset="0"/>
            </a:endParaRPr>
          </a:p>
        </p:txBody>
      </p:sp>
    </p:spTree>
    <p:extLst>
      <p:ext uri="{BB962C8B-B14F-4D97-AF65-F5344CB8AC3E}">
        <p14:creationId xmlns:p14="http://schemas.microsoft.com/office/powerpoint/2010/main" val="3820519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9A833A-8BEE-42E8-2C1A-F8954CB1242C}"/>
              </a:ext>
            </a:extLst>
          </p:cNvPr>
          <p:cNvSpPr txBox="1"/>
          <p:nvPr/>
        </p:nvSpPr>
        <p:spPr>
          <a:xfrm>
            <a:off x="678814" y="643843"/>
            <a:ext cx="4518026" cy="6001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effectLst/>
                <a:highlight>
                  <a:srgbClr val="00FFFF"/>
                </a:highlight>
                <a:uLnTx/>
                <a:uFillTx/>
                <a:ea typeface="+mn-ea"/>
                <a:cs typeface="Arial Narrow" panose="020B0604020202020204" pitchFamily="34" charset="0"/>
              </a:rPr>
              <a:t>Add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Births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Immigration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highlight>
                  <a:srgbClr val="00FFFF"/>
                </a:highlight>
                <a:cs typeface="Arial Narrow" panose="020B0604020202020204" pitchFamily="34" charset="0"/>
              </a:rPr>
              <a:t>Subtract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a:t>
            </a:r>
            <a:r>
              <a:rPr lang="en-US" sz="3600" dirty="0">
                <a:cs typeface="Arial Narrow" panose="020B0604020202020204" pitchFamily="34" charset="0"/>
              </a:rPr>
              <a:t>D</a:t>
            </a:r>
            <a:r>
              <a:rPr kumimoji="0" lang="en-US" sz="3600" b="0" u="none" strike="noStrike" kern="1200" cap="none" spc="0" normalizeH="0" baseline="0" noProof="0" dirty="0" err="1">
                <a:ln>
                  <a:noFill/>
                </a:ln>
                <a:effectLst/>
                <a:uLnTx/>
                <a:uFillTx/>
                <a:ea typeface="+mn-ea"/>
                <a:cs typeface="Arial Narrow" panose="020B0604020202020204" pitchFamily="34" charset="0"/>
              </a:rPr>
              <a:t>eath</a:t>
            </a: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cs typeface="Arial Narrow" panose="020B0604020202020204" pitchFamily="34" charset="0"/>
              </a:rPr>
              <a:t>	Emigration</a:t>
            </a: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Arial Narrow" panose="020B0604020202020204" pitchFamily="34" charset="0"/>
              <a:ea typeface="+mn-ea"/>
              <a:cs typeface="Arial Narrow" panose="020B0604020202020204" pitchFamily="34" charset="0"/>
            </a:endParaRPr>
          </a:p>
        </p:txBody>
      </p:sp>
      <p:sp>
        <p:nvSpPr>
          <p:cNvPr id="5" name="Oval 4">
            <a:extLst>
              <a:ext uri="{FF2B5EF4-FFF2-40B4-BE49-F238E27FC236}">
                <a16:creationId xmlns:a16="http://schemas.microsoft.com/office/drawing/2014/main" id="{DC01E3BA-CA89-DAB2-5A9D-3A8B625AC1BB}"/>
              </a:ext>
            </a:extLst>
          </p:cNvPr>
          <p:cNvSpPr/>
          <p:nvPr/>
        </p:nvSpPr>
        <p:spPr>
          <a:xfrm>
            <a:off x="763268" y="167640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B</a:t>
            </a:r>
          </a:p>
        </p:txBody>
      </p:sp>
      <p:sp>
        <p:nvSpPr>
          <p:cNvPr id="6" name="Oval 5">
            <a:extLst>
              <a:ext uri="{FF2B5EF4-FFF2-40B4-BE49-F238E27FC236}">
                <a16:creationId xmlns:a16="http://schemas.microsoft.com/office/drawing/2014/main" id="{1F02E9B1-B53B-0C12-ABF5-C27751676EC8}"/>
              </a:ext>
            </a:extLst>
          </p:cNvPr>
          <p:cNvSpPr/>
          <p:nvPr/>
        </p:nvSpPr>
        <p:spPr>
          <a:xfrm>
            <a:off x="763268" y="2587037"/>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a:t>
            </a:r>
          </a:p>
        </p:txBody>
      </p:sp>
      <p:sp>
        <p:nvSpPr>
          <p:cNvPr id="7" name="Oval 6">
            <a:extLst>
              <a:ext uri="{FF2B5EF4-FFF2-40B4-BE49-F238E27FC236}">
                <a16:creationId xmlns:a16="http://schemas.microsoft.com/office/drawing/2014/main" id="{DEB13F83-B40D-1D31-3147-E76B20CE90ED}"/>
              </a:ext>
            </a:extLst>
          </p:cNvPr>
          <p:cNvSpPr/>
          <p:nvPr/>
        </p:nvSpPr>
        <p:spPr>
          <a:xfrm>
            <a:off x="763268" y="467868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D</a:t>
            </a:r>
          </a:p>
        </p:txBody>
      </p:sp>
      <p:sp>
        <p:nvSpPr>
          <p:cNvPr id="8" name="Oval 7">
            <a:extLst>
              <a:ext uri="{FF2B5EF4-FFF2-40B4-BE49-F238E27FC236}">
                <a16:creationId xmlns:a16="http://schemas.microsoft.com/office/drawing/2014/main" id="{860F96FC-D247-75CB-6788-E4FF382EBD3B}"/>
              </a:ext>
            </a:extLst>
          </p:cNvPr>
          <p:cNvSpPr/>
          <p:nvPr/>
        </p:nvSpPr>
        <p:spPr>
          <a:xfrm>
            <a:off x="763268" y="5589317"/>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E</a:t>
            </a:r>
          </a:p>
        </p:txBody>
      </p:sp>
      <p:sp>
        <p:nvSpPr>
          <p:cNvPr id="9" name="Rectangle 8">
            <a:extLst>
              <a:ext uri="{FF2B5EF4-FFF2-40B4-BE49-F238E27FC236}">
                <a16:creationId xmlns:a16="http://schemas.microsoft.com/office/drawing/2014/main" id="{28D4CBF9-2BAE-C104-210F-8FC74EC603A3}"/>
              </a:ext>
            </a:extLst>
          </p:cNvPr>
          <p:cNvSpPr/>
          <p:nvPr/>
        </p:nvSpPr>
        <p:spPr>
          <a:xfrm>
            <a:off x="7635240" y="2423160"/>
            <a:ext cx="2438400" cy="2362200"/>
          </a:xfrm>
          <a:prstGeom prst="rect">
            <a:avLst/>
          </a:prstGeom>
          <a:solidFill>
            <a:schemeClr val="bg1">
              <a:lumMod val="75000"/>
            </a:schemeClr>
          </a:solidFill>
          <a:ln w="381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67D7E6B-5B50-0BC3-9C27-FC43F99C1271}"/>
              </a:ext>
            </a:extLst>
          </p:cNvPr>
          <p:cNvSpPr/>
          <p:nvPr/>
        </p:nvSpPr>
        <p:spPr>
          <a:xfrm>
            <a:off x="6247766" y="242316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1" name="Oval 10">
            <a:extLst>
              <a:ext uri="{FF2B5EF4-FFF2-40B4-BE49-F238E27FC236}">
                <a16:creationId xmlns:a16="http://schemas.microsoft.com/office/drawing/2014/main" id="{402D8B10-0464-492D-09CD-AF7C608E81E8}"/>
              </a:ext>
            </a:extLst>
          </p:cNvPr>
          <p:cNvSpPr/>
          <p:nvPr/>
        </p:nvSpPr>
        <p:spPr>
          <a:xfrm>
            <a:off x="6248402" y="393192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2" name="Oval 11">
            <a:extLst>
              <a:ext uri="{FF2B5EF4-FFF2-40B4-BE49-F238E27FC236}">
                <a16:creationId xmlns:a16="http://schemas.microsoft.com/office/drawing/2014/main" id="{31CC0E57-2496-8B28-19A1-E716C529C5D4}"/>
              </a:ext>
            </a:extLst>
          </p:cNvPr>
          <p:cNvSpPr/>
          <p:nvPr/>
        </p:nvSpPr>
        <p:spPr>
          <a:xfrm>
            <a:off x="10735946" y="242316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3" name="Oval 12">
            <a:extLst>
              <a:ext uri="{FF2B5EF4-FFF2-40B4-BE49-F238E27FC236}">
                <a16:creationId xmlns:a16="http://schemas.microsoft.com/office/drawing/2014/main" id="{E28B8C01-8442-678B-4EAF-89581697F6D0}"/>
              </a:ext>
            </a:extLst>
          </p:cNvPr>
          <p:cNvSpPr/>
          <p:nvPr/>
        </p:nvSpPr>
        <p:spPr>
          <a:xfrm>
            <a:off x="10735946" y="393192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cxnSp>
        <p:nvCxnSpPr>
          <p:cNvPr id="21" name="Straight Arrow Connector 20">
            <a:extLst>
              <a:ext uri="{FF2B5EF4-FFF2-40B4-BE49-F238E27FC236}">
                <a16:creationId xmlns:a16="http://schemas.microsoft.com/office/drawing/2014/main" id="{EE4B4887-5561-2970-0336-7847973AF78A}"/>
              </a:ext>
            </a:extLst>
          </p:cNvPr>
          <p:cNvCxnSpPr>
            <a:cxnSpLocks/>
            <a:stCxn id="10" idx="6"/>
            <a:endCxn id="9" idx="1"/>
          </p:cNvCxnSpPr>
          <p:nvPr/>
        </p:nvCxnSpPr>
        <p:spPr>
          <a:xfrm>
            <a:off x="7025006" y="2796540"/>
            <a:ext cx="610234" cy="80772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141CCA2-C404-0BE0-FF07-DD447C959301}"/>
              </a:ext>
            </a:extLst>
          </p:cNvPr>
          <p:cNvCxnSpPr>
            <a:cxnSpLocks/>
            <a:endCxn id="9" idx="1"/>
          </p:cNvCxnSpPr>
          <p:nvPr/>
        </p:nvCxnSpPr>
        <p:spPr>
          <a:xfrm flipV="1">
            <a:off x="7025006" y="3604260"/>
            <a:ext cx="610234" cy="6629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2ED02D2-A147-9706-7DE9-D59E0E6CACC3}"/>
              </a:ext>
            </a:extLst>
          </p:cNvPr>
          <p:cNvCxnSpPr>
            <a:cxnSpLocks/>
            <a:stCxn id="9" idx="3"/>
            <a:endCxn id="12" idx="3"/>
          </p:cNvCxnSpPr>
          <p:nvPr/>
        </p:nvCxnSpPr>
        <p:spPr>
          <a:xfrm flipV="1">
            <a:off x="10073640" y="3060560"/>
            <a:ext cx="776130" cy="5437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8B9F7AF-35BB-8AB7-7669-8EB88EB886BF}"/>
              </a:ext>
            </a:extLst>
          </p:cNvPr>
          <p:cNvCxnSpPr>
            <a:cxnSpLocks/>
            <a:stCxn id="9" idx="3"/>
            <a:endCxn id="13" idx="2"/>
          </p:cNvCxnSpPr>
          <p:nvPr/>
        </p:nvCxnSpPr>
        <p:spPr>
          <a:xfrm>
            <a:off x="10073640" y="3604260"/>
            <a:ext cx="662306" cy="7010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6797782-DF0E-8A56-6440-1B0CB8B1E002}"/>
              </a:ext>
            </a:extLst>
          </p:cNvPr>
          <p:cNvSpPr txBox="1"/>
          <p:nvPr/>
        </p:nvSpPr>
        <p:spPr>
          <a:xfrm>
            <a:off x="6263638" y="2423160"/>
            <a:ext cx="1112522" cy="707886"/>
          </a:xfrm>
          <a:prstGeom prst="rect">
            <a:avLst/>
          </a:prstGeom>
          <a:noFill/>
        </p:spPr>
        <p:txBody>
          <a:bodyPr wrap="square" rtlCol="0">
            <a:spAutoFit/>
          </a:bodyPr>
          <a:lstStyle/>
          <a:p>
            <a:r>
              <a:rPr lang="en-US" sz="4000" dirty="0">
                <a:solidFill>
                  <a:schemeClr val="bg1"/>
                </a:solidFill>
              </a:rPr>
              <a:t>10</a:t>
            </a:r>
          </a:p>
        </p:txBody>
      </p:sp>
      <p:sp>
        <p:nvSpPr>
          <p:cNvPr id="15" name="TextBox 14">
            <a:extLst>
              <a:ext uri="{FF2B5EF4-FFF2-40B4-BE49-F238E27FC236}">
                <a16:creationId xmlns:a16="http://schemas.microsoft.com/office/drawing/2014/main" id="{F4226342-FFFA-AAEB-6716-4F9900F12414}"/>
              </a:ext>
            </a:extLst>
          </p:cNvPr>
          <p:cNvSpPr txBox="1"/>
          <p:nvPr/>
        </p:nvSpPr>
        <p:spPr>
          <a:xfrm>
            <a:off x="6438896" y="3954780"/>
            <a:ext cx="1112522" cy="707886"/>
          </a:xfrm>
          <a:prstGeom prst="rect">
            <a:avLst/>
          </a:prstGeom>
          <a:noFill/>
        </p:spPr>
        <p:txBody>
          <a:bodyPr wrap="square" rtlCol="0">
            <a:spAutoFit/>
          </a:bodyPr>
          <a:lstStyle/>
          <a:p>
            <a:r>
              <a:rPr lang="en-US" sz="4000" dirty="0">
                <a:solidFill>
                  <a:schemeClr val="bg1"/>
                </a:solidFill>
              </a:rPr>
              <a:t>0</a:t>
            </a:r>
          </a:p>
        </p:txBody>
      </p:sp>
      <p:sp>
        <p:nvSpPr>
          <p:cNvPr id="16" name="TextBox 15">
            <a:extLst>
              <a:ext uri="{FF2B5EF4-FFF2-40B4-BE49-F238E27FC236}">
                <a16:creationId xmlns:a16="http://schemas.microsoft.com/office/drawing/2014/main" id="{BD576A52-4D6A-1C1B-42AF-6B71A1AE37FB}"/>
              </a:ext>
            </a:extLst>
          </p:cNvPr>
          <p:cNvSpPr txBox="1"/>
          <p:nvPr/>
        </p:nvSpPr>
        <p:spPr>
          <a:xfrm>
            <a:off x="10804050" y="2423160"/>
            <a:ext cx="1112522" cy="707886"/>
          </a:xfrm>
          <a:prstGeom prst="rect">
            <a:avLst/>
          </a:prstGeom>
          <a:noFill/>
        </p:spPr>
        <p:txBody>
          <a:bodyPr wrap="square" rtlCol="0">
            <a:spAutoFit/>
          </a:bodyPr>
          <a:lstStyle/>
          <a:p>
            <a:r>
              <a:rPr lang="en-US" sz="4000" dirty="0">
                <a:solidFill>
                  <a:schemeClr val="bg1"/>
                </a:solidFill>
              </a:rPr>
              <a:t>50</a:t>
            </a:r>
          </a:p>
        </p:txBody>
      </p:sp>
      <p:sp>
        <p:nvSpPr>
          <p:cNvPr id="17" name="TextBox 16">
            <a:extLst>
              <a:ext uri="{FF2B5EF4-FFF2-40B4-BE49-F238E27FC236}">
                <a16:creationId xmlns:a16="http://schemas.microsoft.com/office/drawing/2014/main" id="{76C44DA3-7A36-1095-1FDB-B27611C1B347}"/>
              </a:ext>
            </a:extLst>
          </p:cNvPr>
          <p:cNvSpPr txBox="1"/>
          <p:nvPr/>
        </p:nvSpPr>
        <p:spPr>
          <a:xfrm>
            <a:off x="10735946" y="3946386"/>
            <a:ext cx="1112522" cy="707886"/>
          </a:xfrm>
          <a:prstGeom prst="rect">
            <a:avLst/>
          </a:prstGeom>
          <a:noFill/>
        </p:spPr>
        <p:txBody>
          <a:bodyPr wrap="square" rtlCol="0">
            <a:spAutoFit/>
          </a:bodyPr>
          <a:lstStyle/>
          <a:p>
            <a:r>
              <a:rPr lang="en-US" sz="4000" dirty="0">
                <a:solidFill>
                  <a:schemeClr val="bg1"/>
                </a:solidFill>
              </a:rPr>
              <a:t>10</a:t>
            </a:r>
          </a:p>
        </p:txBody>
      </p:sp>
      <p:sp>
        <p:nvSpPr>
          <p:cNvPr id="19" name="TextBox 18">
            <a:extLst>
              <a:ext uri="{FF2B5EF4-FFF2-40B4-BE49-F238E27FC236}">
                <a16:creationId xmlns:a16="http://schemas.microsoft.com/office/drawing/2014/main" id="{D529BD59-4794-AEC3-D022-FAD73AFA5AEA}"/>
              </a:ext>
            </a:extLst>
          </p:cNvPr>
          <p:cNvSpPr txBox="1"/>
          <p:nvPr/>
        </p:nvSpPr>
        <p:spPr>
          <a:xfrm>
            <a:off x="6851733" y="583942"/>
            <a:ext cx="3998037" cy="1077218"/>
          </a:xfrm>
          <a:prstGeom prst="rect">
            <a:avLst/>
          </a:prstGeom>
          <a:noFill/>
        </p:spPr>
        <p:txBody>
          <a:bodyPr wrap="square" rtlCol="0">
            <a:spAutoFit/>
          </a:bodyPr>
          <a:lstStyle/>
          <a:p>
            <a:pPr algn="ctr"/>
            <a:r>
              <a:rPr lang="en-US" sz="2800" dirty="0">
                <a:latin typeface="AkayaTelivigala" pitchFamily="2" charset="77"/>
                <a:cs typeface="AkayaTelivigala" pitchFamily="2" charset="77"/>
              </a:rPr>
              <a:t>Are you ready?</a:t>
            </a:r>
          </a:p>
          <a:p>
            <a:pPr algn="ctr"/>
            <a:r>
              <a:rPr lang="en-US" sz="3600" dirty="0">
                <a:latin typeface="AkayaTelivigala" pitchFamily="2" charset="77"/>
                <a:cs typeface="AkayaTelivigala" pitchFamily="2" charset="77"/>
              </a:rPr>
              <a:t>Calculate this!!!!</a:t>
            </a:r>
          </a:p>
        </p:txBody>
      </p:sp>
      <p:sp>
        <p:nvSpPr>
          <p:cNvPr id="20" name="TextBox 19">
            <a:extLst>
              <a:ext uri="{FF2B5EF4-FFF2-40B4-BE49-F238E27FC236}">
                <a16:creationId xmlns:a16="http://schemas.microsoft.com/office/drawing/2014/main" id="{A8A43BEA-A04E-DB2F-9713-35692C5EF374}"/>
              </a:ext>
            </a:extLst>
          </p:cNvPr>
          <p:cNvSpPr txBox="1"/>
          <p:nvPr/>
        </p:nvSpPr>
        <p:spPr>
          <a:xfrm>
            <a:off x="7707791" y="2960417"/>
            <a:ext cx="2255360" cy="1107996"/>
          </a:xfrm>
          <a:prstGeom prst="rect">
            <a:avLst/>
          </a:prstGeom>
          <a:noFill/>
        </p:spPr>
        <p:txBody>
          <a:bodyPr wrap="square" rtlCol="0">
            <a:spAutoFit/>
          </a:bodyPr>
          <a:lstStyle/>
          <a:p>
            <a:pPr algn="ctr"/>
            <a:r>
              <a:rPr lang="en-US" sz="6600" dirty="0"/>
              <a:t>R= __</a:t>
            </a:r>
          </a:p>
        </p:txBody>
      </p:sp>
    </p:spTree>
    <p:extLst>
      <p:ext uri="{BB962C8B-B14F-4D97-AF65-F5344CB8AC3E}">
        <p14:creationId xmlns:p14="http://schemas.microsoft.com/office/powerpoint/2010/main" val="3109352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9A833A-8BEE-42E8-2C1A-F8954CB1242C}"/>
              </a:ext>
            </a:extLst>
          </p:cNvPr>
          <p:cNvSpPr txBox="1"/>
          <p:nvPr/>
        </p:nvSpPr>
        <p:spPr>
          <a:xfrm>
            <a:off x="678814" y="643843"/>
            <a:ext cx="4518026" cy="6001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effectLst/>
                <a:highlight>
                  <a:srgbClr val="00FFFF"/>
                </a:highlight>
                <a:uLnTx/>
                <a:uFillTx/>
                <a:ea typeface="+mn-ea"/>
                <a:cs typeface="Arial Narrow" panose="020B0604020202020204" pitchFamily="34" charset="0"/>
              </a:rPr>
              <a:t>Add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Births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Immigration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highlight>
                  <a:srgbClr val="00FFFF"/>
                </a:highlight>
                <a:cs typeface="Arial Narrow" panose="020B0604020202020204" pitchFamily="34" charset="0"/>
              </a:rPr>
              <a:t>Subtract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a:t>
            </a:r>
            <a:r>
              <a:rPr lang="en-US" sz="3600" dirty="0">
                <a:cs typeface="Arial Narrow" panose="020B0604020202020204" pitchFamily="34" charset="0"/>
              </a:rPr>
              <a:t>D</a:t>
            </a:r>
            <a:r>
              <a:rPr kumimoji="0" lang="en-US" sz="3600" b="0" u="none" strike="noStrike" kern="1200" cap="none" spc="0" normalizeH="0" baseline="0" noProof="0" dirty="0" err="1">
                <a:ln>
                  <a:noFill/>
                </a:ln>
                <a:effectLst/>
                <a:uLnTx/>
                <a:uFillTx/>
                <a:ea typeface="+mn-ea"/>
                <a:cs typeface="Arial Narrow" panose="020B0604020202020204" pitchFamily="34" charset="0"/>
              </a:rPr>
              <a:t>eath</a:t>
            </a: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cs typeface="Arial Narrow" panose="020B0604020202020204" pitchFamily="34" charset="0"/>
              </a:rPr>
              <a:t>	Emigration</a:t>
            </a: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Arial Narrow" panose="020B0604020202020204" pitchFamily="34" charset="0"/>
              <a:ea typeface="+mn-ea"/>
              <a:cs typeface="Arial Narrow" panose="020B0604020202020204" pitchFamily="34" charset="0"/>
            </a:endParaRPr>
          </a:p>
        </p:txBody>
      </p:sp>
      <p:sp>
        <p:nvSpPr>
          <p:cNvPr id="5" name="Oval 4">
            <a:extLst>
              <a:ext uri="{FF2B5EF4-FFF2-40B4-BE49-F238E27FC236}">
                <a16:creationId xmlns:a16="http://schemas.microsoft.com/office/drawing/2014/main" id="{DC01E3BA-CA89-DAB2-5A9D-3A8B625AC1BB}"/>
              </a:ext>
            </a:extLst>
          </p:cNvPr>
          <p:cNvSpPr/>
          <p:nvPr/>
        </p:nvSpPr>
        <p:spPr>
          <a:xfrm>
            <a:off x="763268" y="167640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B</a:t>
            </a:r>
          </a:p>
        </p:txBody>
      </p:sp>
      <p:sp>
        <p:nvSpPr>
          <p:cNvPr id="6" name="Oval 5">
            <a:extLst>
              <a:ext uri="{FF2B5EF4-FFF2-40B4-BE49-F238E27FC236}">
                <a16:creationId xmlns:a16="http://schemas.microsoft.com/office/drawing/2014/main" id="{1F02E9B1-B53B-0C12-ABF5-C27751676EC8}"/>
              </a:ext>
            </a:extLst>
          </p:cNvPr>
          <p:cNvSpPr/>
          <p:nvPr/>
        </p:nvSpPr>
        <p:spPr>
          <a:xfrm>
            <a:off x="763268" y="2587037"/>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a:t>
            </a:r>
          </a:p>
        </p:txBody>
      </p:sp>
      <p:sp>
        <p:nvSpPr>
          <p:cNvPr id="7" name="Oval 6">
            <a:extLst>
              <a:ext uri="{FF2B5EF4-FFF2-40B4-BE49-F238E27FC236}">
                <a16:creationId xmlns:a16="http://schemas.microsoft.com/office/drawing/2014/main" id="{DEB13F83-B40D-1D31-3147-E76B20CE90ED}"/>
              </a:ext>
            </a:extLst>
          </p:cNvPr>
          <p:cNvSpPr/>
          <p:nvPr/>
        </p:nvSpPr>
        <p:spPr>
          <a:xfrm>
            <a:off x="763268" y="467868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D</a:t>
            </a:r>
          </a:p>
        </p:txBody>
      </p:sp>
      <p:sp>
        <p:nvSpPr>
          <p:cNvPr id="8" name="Oval 7">
            <a:extLst>
              <a:ext uri="{FF2B5EF4-FFF2-40B4-BE49-F238E27FC236}">
                <a16:creationId xmlns:a16="http://schemas.microsoft.com/office/drawing/2014/main" id="{860F96FC-D247-75CB-6788-E4FF382EBD3B}"/>
              </a:ext>
            </a:extLst>
          </p:cNvPr>
          <p:cNvSpPr/>
          <p:nvPr/>
        </p:nvSpPr>
        <p:spPr>
          <a:xfrm>
            <a:off x="763268" y="5589317"/>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E</a:t>
            </a:r>
          </a:p>
        </p:txBody>
      </p:sp>
      <p:sp>
        <p:nvSpPr>
          <p:cNvPr id="9" name="Rectangle 8">
            <a:extLst>
              <a:ext uri="{FF2B5EF4-FFF2-40B4-BE49-F238E27FC236}">
                <a16:creationId xmlns:a16="http://schemas.microsoft.com/office/drawing/2014/main" id="{28D4CBF9-2BAE-C104-210F-8FC74EC603A3}"/>
              </a:ext>
            </a:extLst>
          </p:cNvPr>
          <p:cNvSpPr/>
          <p:nvPr/>
        </p:nvSpPr>
        <p:spPr>
          <a:xfrm>
            <a:off x="7635240" y="2423160"/>
            <a:ext cx="2438400" cy="2362200"/>
          </a:xfrm>
          <a:prstGeom prst="rect">
            <a:avLst/>
          </a:prstGeom>
          <a:solidFill>
            <a:schemeClr val="bg1">
              <a:lumMod val="75000"/>
            </a:schemeClr>
          </a:solidFill>
          <a:ln w="381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67D7E6B-5B50-0BC3-9C27-FC43F99C1271}"/>
              </a:ext>
            </a:extLst>
          </p:cNvPr>
          <p:cNvSpPr/>
          <p:nvPr/>
        </p:nvSpPr>
        <p:spPr>
          <a:xfrm>
            <a:off x="6247766" y="242316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1" name="Oval 10">
            <a:extLst>
              <a:ext uri="{FF2B5EF4-FFF2-40B4-BE49-F238E27FC236}">
                <a16:creationId xmlns:a16="http://schemas.microsoft.com/office/drawing/2014/main" id="{402D8B10-0464-492D-09CD-AF7C608E81E8}"/>
              </a:ext>
            </a:extLst>
          </p:cNvPr>
          <p:cNvSpPr/>
          <p:nvPr/>
        </p:nvSpPr>
        <p:spPr>
          <a:xfrm>
            <a:off x="6248402" y="393192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2" name="Oval 11">
            <a:extLst>
              <a:ext uri="{FF2B5EF4-FFF2-40B4-BE49-F238E27FC236}">
                <a16:creationId xmlns:a16="http://schemas.microsoft.com/office/drawing/2014/main" id="{31CC0E57-2496-8B28-19A1-E716C529C5D4}"/>
              </a:ext>
            </a:extLst>
          </p:cNvPr>
          <p:cNvSpPr/>
          <p:nvPr/>
        </p:nvSpPr>
        <p:spPr>
          <a:xfrm>
            <a:off x="10735946" y="242316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3" name="Oval 12">
            <a:extLst>
              <a:ext uri="{FF2B5EF4-FFF2-40B4-BE49-F238E27FC236}">
                <a16:creationId xmlns:a16="http://schemas.microsoft.com/office/drawing/2014/main" id="{E28B8C01-8442-678B-4EAF-89581697F6D0}"/>
              </a:ext>
            </a:extLst>
          </p:cNvPr>
          <p:cNvSpPr/>
          <p:nvPr/>
        </p:nvSpPr>
        <p:spPr>
          <a:xfrm>
            <a:off x="10735946" y="393192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cxnSp>
        <p:nvCxnSpPr>
          <p:cNvPr id="21" name="Straight Arrow Connector 20">
            <a:extLst>
              <a:ext uri="{FF2B5EF4-FFF2-40B4-BE49-F238E27FC236}">
                <a16:creationId xmlns:a16="http://schemas.microsoft.com/office/drawing/2014/main" id="{EE4B4887-5561-2970-0336-7847973AF78A}"/>
              </a:ext>
            </a:extLst>
          </p:cNvPr>
          <p:cNvCxnSpPr>
            <a:cxnSpLocks/>
            <a:stCxn id="10" idx="6"/>
            <a:endCxn id="9" idx="1"/>
          </p:cNvCxnSpPr>
          <p:nvPr/>
        </p:nvCxnSpPr>
        <p:spPr>
          <a:xfrm>
            <a:off x="7025006" y="2796540"/>
            <a:ext cx="610234" cy="80772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141CCA2-C404-0BE0-FF07-DD447C959301}"/>
              </a:ext>
            </a:extLst>
          </p:cNvPr>
          <p:cNvCxnSpPr>
            <a:cxnSpLocks/>
            <a:endCxn id="9" idx="1"/>
          </p:cNvCxnSpPr>
          <p:nvPr/>
        </p:nvCxnSpPr>
        <p:spPr>
          <a:xfrm flipV="1">
            <a:off x="7025006" y="3604260"/>
            <a:ext cx="610234" cy="6629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2ED02D2-A147-9706-7DE9-D59E0E6CACC3}"/>
              </a:ext>
            </a:extLst>
          </p:cNvPr>
          <p:cNvCxnSpPr>
            <a:cxnSpLocks/>
            <a:stCxn id="9" idx="3"/>
            <a:endCxn id="12" idx="3"/>
          </p:cNvCxnSpPr>
          <p:nvPr/>
        </p:nvCxnSpPr>
        <p:spPr>
          <a:xfrm flipV="1">
            <a:off x="10073640" y="3060560"/>
            <a:ext cx="776130" cy="5437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8B9F7AF-35BB-8AB7-7669-8EB88EB886BF}"/>
              </a:ext>
            </a:extLst>
          </p:cNvPr>
          <p:cNvCxnSpPr>
            <a:cxnSpLocks/>
            <a:stCxn id="9" idx="3"/>
            <a:endCxn id="13" idx="2"/>
          </p:cNvCxnSpPr>
          <p:nvPr/>
        </p:nvCxnSpPr>
        <p:spPr>
          <a:xfrm>
            <a:off x="10073640" y="3604260"/>
            <a:ext cx="662306" cy="7010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6797782-DF0E-8A56-6440-1B0CB8B1E002}"/>
              </a:ext>
            </a:extLst>
          </p:cNvPr>
          <p:cNvSpPr txBox="1"/>
          <p:nvPr/>
        </p:nvSpPr>
        <p:spPr>
          <a:xfrm>
            <a:off x="6263638" y="2423160"/>
            <a:ext cx="1112522" cy="707886"/>
          </a:xfrm>
          <a:prstGeom prst="rect">
            <a:avLst/>
          </a:prstGeom>
          <a:noFill/>
        </p:spPr>
        <p:txBody>
          <a:bodyPr wrap="square" rtlCol="0">
            <a:spAutoFit/>
          </a:bodyPr>
          <a:lstStyle/>
          <a:p>
            <a:r>
              <a:rPr lang="en-US" sz="4000" dirty="0">
                <a:solidFill>
                  <a:schemeClr val="bg1"/>
                </a:solidFill>
              </a:rPr>
              <a:t>10</a:t>
            </a:r>
          </a:p>
        </p:txBody>
      </p:sp>
      <p:sp>
        <p:nvSpPr>
          <p:cNvPr id="15" name="TextBox 14">
            <a:extLst>
              <a:ext uri="{FF2B5EF4-FFF2-40B4-BE49-F238E27FC236}">
                <a16:creationId xmlns:a16="http://schemas.microsoft.com/office/drawing/2014/main" id="{F4226342-FFFA-AAEB-6716-4F9900F12414}"/>
              </a:ext>
            </a:extLst>
          </p:cNvPr>
          <p:cNvSpPr txBox="1"/>
          <p:nvPr/>
        </p:nvSpPr>
        <p:spPr>
          <a:xfrm>
            <a:off x="6438896" y="3954780"/>
            <a:ext cx="1112522" cy="707886"/>
          </a:xfrm>
          <a:prstGeom prst="rect">
            <a:avLst/>
          </a:prstGeom>
          <a:noFill/>
        </p:spPr>
        <p:txBody>
          <a:bodyPr wrap="square" rtlCol="0">
            <a:spAutoFit/>
          </a:bodyPr>
          <a:lstStyle/>
          <a:p>
            <a:r>
              <a:rPr lang="en-US" sz="4000" dirty="0">
                <a:solidFill>
                  <a:schemeClr val="bg1"/>
                </a:solidFill>
              </a:rPr>
              <a:t>0</a:t>
            </a:r>
          </a:p>
        </p:txBody>
      </p:sp>
      <p:sp>
        <p:nvSpPr>
          <p:cNvPr id="16" name="TextBox 15">
            <a:extLst>
              <a:ext uri="{FF2B5EF4-FFF2-40B4-BE49-F238E27FC236}">
                <a16:creationId xmlns:a16="http://schemas.microsoft.com/office/drawing/2014/main" id="{BD576A52-4D6A-1C1B-42AF-6B71A1AE37FB}"/>
              </a:ext>
            </a:extLst>
          </p:cNvPr>
          <p:cNvSpPr txBox="1"/>
          <p:nvPr/>
        </p:nvSpPr>
        <p:spPr>
          <a:xfrm>
            <a:off x="10804050" y="2423160"/>
            <a:ext cx="1112522" cy="707886"/>
          </a:xfrm>
          <a:prstGeom prst="rect">
            <a:avLst/>
          </a:prstGeom>
          <a:noFill/>
        </p:spPr>
        <p:txBody>
          <a:bodyPr wrap="square" rtlCol="0">
            <a:spAutoFit/>
          </a:bodyPr>
          <a:lstStyle/>
          <a:p>
            <a:r>
              <a:rPr lang="en-US" sz="4000" dirty="0">
                <a:solidFill>
                  <a:schemeClr val="bg1"/>
                </a:solidFill>
              </a:rPr>
              <a:t>50</a:t>
            </a:r>
          </a:p>
        </p:txBody>
      </p:sp>
      <p:sp>
        <p:nvSpPr>
          <p:cNvPr id="17" name="TextBox 16">
            <a:extLst>
              <a:ext uri="{FF2B5EF4-FFF2-40B4-BE49-F238E27FC236}">
                <a16:creationId xmlns:a16="http://schemas.microsoft.com/office/drawing/2014/main" id="{76C44DA3-7A36-1095-1FDB-B27611C1B347}"/>
              </a:ext>
            </a:extLst>
          </p:cNvPr>
          <p:cNvSpPr txBox="1"/>
          <p:nvPr/>
        </p:nvSpPr>
        <p:spPr>
          <a:xfrm>
            <a:off x="10735946" y="3946386"/>
            <a:ext cx="1112522" cy="707886"/>
          </a:xfrm>
          <a:prstGeom prst="rect">
            <a:avLst/>
          </a:prstGeom>
          <a:noFill/>
        </p:spPr>
        <p:txBody>
          <a:bodyPr wrap="square" rtlCol="0">
            <a:spAutoFit/>
          </a:bodyPr>
          <a:lstStyle/>
          <a:p>
            <a:r>
              <a:rPr lang="en-US" sz="4000" dirty="0">
                <a:solidFill>
                  <a:schemeClr val="bg1"/>
                </a:solidFill>
              </a:rPr>
              <a:t>10</a:t>
            </a:r>
          </a:p>
        </p:txBody>
      </p:sp>
      <p:sp>
        <p:nvSpPr>
          <p:cNvPr id="18" name="TextBox 17">
            <a:extLst>
              <a:ext uri="{FF2B5EF4-FFF2-40B4-BE49-F238E27FC236}">
                <a16:creationId xmlns:a16="http://schemas.microsoft.com/office/drawing/2014/main" id="{8DB4000E-0F56-BFF1-556D-5F00994678BD}"/>
              </a:ext>
            </a:extLst>
          </p:cNvPr>
          <p:cNvSpPr txBox="1"/>
          <p:nvPr/>
        </p:nvSpPr>
        <p:spPr>
          <a:xfrm>
            <a:off x="7749463" y="3207603"/>
            <a:ext cx="2210353" cy="830997"/>
          </a:xfrm>
          <a:prstGeom prst="rect">
            <a:avLst/>
          </a:prstGeom>
          <a:noFill/>
        </p:spPr>
        <p:txBody>
          <a:bodyPr wrap="square" rtlCol="0">
            <a:spAutoFit/>
          </a:bodyPr>
          <a:lstStyle/>
          <a:p>
            <a:pPr algn="ctr"/>
            <a:r>
              <a:rPr lang="en-US" sz="4800" dirty="0"/>
              <a:t>R = -50</a:t>
            </a:r>
          </a:p>
        </p:txBody>
      </p:sp>
      <p:sp>
        <p:nvSpPr>
          <p:cNvPr id="14" name="TextBox 13">
            <a:extLst>
              <a:ext uri="{FF2B5EF4-FFF2-40B4-BE49-F238E27FC236}">
                <a16:creationId xmlns:a16="http://schemas.microsoft.com/office/drawing/2014/main" id="{1CB843AD-7828-1126-42E0-F8919E08E5A8}"/>
              </a:ext>
            </a:extLst>
          </p:cNvPr>
          <p:cNvSpPr txBox="1"/>
          <p:nvPr/>
        </p:nvSpPr>
        <p:spPr>
          <a:xfrm>
            <a:off x="7652943" y="2434054"/>
            <a:ext cx="2420698" cy="461665"/>
          </a:xfrm>
          <a:prstGeom prst="rect">
            <a:avLst/>
          </a:prstGeom>
          <a:noFill/>
        </p:spPr>
        <p:txBody>
          <a:bodyPr wrap="square" rtlCol="0">
            <a:spAutoFit/>
          </a:bodyPr>
          <a:lstStyle/>
          <a:p>
            <a:pPr algn="ctr"/>
            <a:r>
              <a:rPr lang="en-US" sz="2400" dirty="0"/>
              <a:t>R=(10+0)-(50+10)</a:t>
            </a:r>
          </a:p>
        </p:txBody>
      </p:sp>
      <p:sp>
        <p:nvSpPr>
          <p:cNvPr id="23" name="TextBox 22">
            <a:extLst>
              <a:ext uri="{FF2B5EF4-FFF2-40B4-BE49-F238E27FC236}">
                <a16:creationId xmlns:a16="http://schemas.microsoft.com/office/drawing/2014/main" id="{3AD92C99-5AAB-E922-1F51-AD09D2844C7B}"/>
              </a:ext>
            </a:extLst>
          </p:cNvPr>
          <p:cNvSpPr txBox="1"/>
          <p:nvPr/>
        </p:nvSpPr>
        <p:spPr>
          <a:xfrm>
            <a:off x="6247766" y="5353763"/>
            <a:ext cx="4963478" cy="954107"/>
          </a:xfrm>
          <a:prstGeom prst="rect">
            <a:avLst/>
          </a:prstGeom>
          <a:noFill/>
        </p:spPr>
        <p:txBody>
          <a:bodyPr wrap="square" rtlCol="0">
            <a:spAutoFit/>
          </a:bodyPr>
          <a:lstStyle/>
          <a:p>
            <a:pPr algn="ctr"/>
            <a:r>
              <a:rPr lang="en-US" sz="2800" b="1" dirty="0"/>
              <a:t>True or False?</a:t>
            </a:r>
          </a:p>
          <a:p>
            <a:pPr algn="ctr"/>
            <a:r>
              <a:rPr lang="en-US" sz="2800" b="1" dirty="0"/>
              <a:t>The population is DECREASING</a:t>
            </a:r>
          </a:p>
        </p:txBody>
      </p:sp>
      <p:sp>
        <p:nvSpPr>
          <p:cNvPr id="24" name="TextBox 23">
            <a:extLst>
              <a:ext uri="{FF2B5EF4-FFF2-40B4-BE49-F238E27FC236}">
                <a16:creationId xmlns:a16="http://schemas.microsoft.com/office/drawing/2014/main" id="{8C42F64A-92E7-3C30-2033-9F458DA86065}"/>
              </a:ext>
            </a:extLst>
          </p:cNvPr>
          <p:cNvSpPr txBox="1"/>
          <p:nvPr/>
        </p:nvSpPr>
        <p:spPr>
          <a:xfrm>
            <a:off x="6851733" y="1935837"/>
            <a:ext cx="3998037" cy="523220"/>
          </a:xfrm>
          <a:prstGeom prst="rect">
            <a:avLst/>
          </a:prstGeom>
          <a:noFill/>
        </p:spPr>
        <p:txBody>
          <a:bodyPr wrap="square" rtlCol="0">
            <a:spAutoFit/>
          </a:bodyPr>
          <a:lstStyle/>
          <a:p>
            <a:pPr algn="ctr"/>
            <a:r>
              <a:rPr lang="en-US" sz="2800" dirty="0">
                <a:latin typeface="AkayaTelivigala" pitchFamily="2" charset="77"/>
                <a:cs typeface="AkayaTelivigala" pitchFamily="2" charset="77"/>
              </a:rPr>
              <a:t>ANSWER</a:t>
            </a:r>
            <a:endParaRPr lang="en-US" sz="3600" dirty="0">
              <a:latin typeface="AkayaTelivigala" pitchFamily="2" charset="77"/>
              <a:cs typeface="AkayaTelivigala" pitchFamily="2" charset="77"/>
            </a:endParaRPr>
          </a:p>
        </p:txBody>
      </p:sp>
    </p:spTree>
    <p:extLst>
      <p:ext uri="{BB962C8B-B14F-4D97-AF65-F5344CB8AC3E}">
        <p14:creationId xmlns:p14="http://schemas.microsoft.com/office/powerpoint/2010/main" val="922710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9A833A-8BEE-42E8-2C1A-F8954CB1242C}"/>
              </a:ext>
            </a:extLst>
          </p:cNvPr>
          <p:cNvSpPr txBox="1"/>
          <p:nvPr/>
        </p:nvSpPr>
        <p:spPr>
          <a:xfrm>
            <a:off x="678814" y="643843"/>
            <a:ext cx="4518026" cy="6001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effectLst/>
                <a:highlight>
                  <a:srgbClr val="00FFFF"/>
                </a:highlight>
                <a:uLnTx/>
                <a:uFillTx/>
                <a:ea typeface="+mn-ea"/>
                <a:cs typeface="Arial Narrow" panose="020B0604020202020204" pitchFamily="34" charset="0"/>
              </a:rPr>
              <a:t>Add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Births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Immigration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highlight>
                  <a:srgbClr val="00FFFF"/>
                </a:highlight>
                <a:cs typeface="Arial Narrow" panose="020B0604020202020204" pitchFamily="34" charset="0"/>
              </a:rPr>
              <a:t>Subtract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a:t>
            </a:r>
            <a:r>
              <a:rPr lang="en-US" sz="3600" dirty="0">
                <a:cs typeface="Arial Narrow" panose="020B0604020202020204" pitchFamily="34" charset="0"/>
              </a:rPr>
              <a:t>D</a:t>
            </a:r>
            <a:r>
              <a:rPr kumimoji="0" lang="en-US" sz="3600" b="0" u="none" strike="noStrike" kern="1200" cap="none" spc="0" normalizeH="0" baseline="0" noProof="0" dirty="0" err="1">
                <a:ln>
                  <a:noFill/>
                </a:ln>
                <a:effectLst/>
                <a:uLnTx/>
                <a:uFillTx/>
                <a:ea typeface="+mn-ea"/>
                <a:cs typeface="Arial Narrow" panose="020B0604020202020204" pitchFamily="34" charset="0"/>
              </a:rPr>
              <a:t>eath</a:t>
            </a: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cs typeface="Arial Narrow" panose="020B0604020202020204" pitchFamily="34" charset="0"/>
              </a:rPr>
              <a:t>	Emigration</a:t>
            </a: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Arial Narrow" panose="020B0604020202020204" pitchFamily="34" charset="0"/>
              <a:ea typeface="+mn-ea"/>
              <a:cs typeface="Arial Narrow" panose="020B0604020202020204" pitchFamily="34" charset="0"/>
            </a:endParaRPr>
          </a:p>
        </p:txBody>
      </p:sp>
      <p:sp>
        <p:nvSpPr>
          <p:cNvPr id="5" name="Oval 4">
            <a:extLst>
              <a:ext uri="{FF2B5EF4-FFF2-40B4-BE49-F238E27FC236}">
                <a16:creationId xmlns:a16="http://schemas.microsoft.com/office/drawing/2014/main" id="{DC01E3BA-CA89-DAB2-5A9D-3A8B625AC1BB}"/>
              </a:ext>
            </a:extLst>
          </p:cNvPr>
          <p:cNvSpPr/>
          <p:nvPr/>
        </p:nvSpPr>
        <p:spPr>
          <a:xfrm>
            <a:off x="763268" y="167640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B</a:t>
            </a:r>
          </a:p>
        </p:txBody>
      </p:sp>
      <p:sp>
        <p:nvSpPr>
          <p:cNvPr id="6" name="Oval 5">
            <a:extLst>
              <a:ext uri="{FF2B5EF4-FFF2-40B4-BE49-F238E27FC236}">
                <a16:creationId xmlns:a16="http://schemas.microsoft.com/office/drawing/2014/main" id="{1F02E9B1-B53B-0C12-ABF5-C27751676EC8}"/>
              </a:ext>
            </a:extLst>
          </p:cNvPr>
          <p:cNvSpPr/>
          <p:nvPr/>
        </p:nvSpPr>
        <p:spPr>
          <a:xfrm>
            <a:off x="763268" y="2587037"/>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a:t>
            </a:r>
          </a:p>
        </p:txBody>
      </p:sp>
      <p:sp>
        <p:nvSpPr>
          <p:cNvPr id="7" name="Oval 6">
            <a:extLst>
              <a:ext uri="{FF2B5EF4-FFF2-40B4-BE49-F238E27FC236}">
                <a16:creationId xmlns:a16="http://schemas.microsoft.com/office/drawing/2014/main" id="{DEB13F83-B40D-1D31-3147-E76B20CE90ED}"/>
              </a:ext>
            </a:extLst>
          </p:cNvPr>
          <p:cNvSpPr/>
          <p:nvPr/>
        </p:nvSpPr>
        <p:spPr>
          <a:xfrm>
            <a:off x="763268" y="467868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D</a:t>
            </a:r>
          </a:p>
        </p:txBody>
      </p:sp>
      <p:sp>
        <p:nvSpPr>
          <p:cNvPr id="8" name="Oval 7">
            <a:extLst>
              <a:ext uri="{FF2B5EF4-FFF2-40B4-BE49-F238E27FC236}">
                <a16:creationId xmlns:a16="http://schemas.microsoft.com/office/drawing/2014/main" id="{860F96FC-D247-75CB-6788-E4FF382EBD3B}"/>
              </a:ext>
            </a:extLst>
          </p:cNvPr>
          <p:cNvSpPr/>
          <p:nvPr/>
        </p:nvSpPr>
        <p:spPr>
          <a:xfrm>
            <a:off x="763268" y="5589317"/>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E</a:t>
            </a:r>
          </a:p>
        </p:txBody>
      </p:sp>
      <p:sp>
        <p:nvSpPr>
          <p:cNvPr id="9" name="Rectangle 8">
            <a:extLst>
              <a:ext uri="{FF2B5EF4-FFF2-40B4-BE49-F238E27FC236}">
                <a16:creationId xmlns:a16="http://schemas.microsoft.com/office/drawing/2014/main" id="{28D4CBF9-2BAE-C104-210F-8FC74EC603A3}"/>
              </a:ext>
            </a:extLst>
          </p:cNvPr>
          <p:cNvSpPr/>
          <p:nvPr/>
        </p:nvSpPr>
        <p:spPr>
          <a:xfrm>
            <a:off x="7635240" y="2423160"/>
            <a:ext cx="2438400" cy="2362200"/>
          </a:xfrm>
          <a:prstGeom prst="rect">
            <a:avLst/>
          </a:prstGeom>
          <a:solidFill>
            <a:schemeClr val="bg1">
              <a:lumMod val="75000"/>
            </a:schemeClr>
          </a:solidFill>
          <a:ln w="381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67D7E6B-5B50-0BC3-9C27-FC43F99C1271}"/>
              </a:ext>
            </a:extLst>
          </p:cNvPr>
          <p:cNvSpPr/>
          <p:nvPr/>
        </p:nvSpPr>
        <p:spPr>
          <a:xfrm>
            <a:off x="6247766" y="242316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1" name="Oval 10">
            <a:extLst>
              <a:ext uri="{FF2B5EF4-FFF2-40B4-BE49-F238E27FC236}">
                <a16:creationId xmlns:a16="http://schemas.microsoft.com/office/drawing/2014/main" id="{402D8B10-0464-492D-09CD-AF7C608E81E8}"/>
              </a:ext>
            </a:extLst>
          </p:cNvPr>
          <p:cNvSpPr/>
          <p:nvPr/>
        </p:nvSpPr>
        <p:spPr>
          <a:xfrm>
            <a:off x="6248402" y="393192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2" name="Oval 11">
            <a:extLst>
              <a:ext uri="{FF2B5EF4-FFF2-40B4-BE49-F238E27FC236}">
                <a16:creationId xmlns:a16="http://schemas.microsoft.com/office/drawing/2014/main" id="{31CC0E57-2496-8B28-19A1-E716C529C5D4}"/>
              </a:ext>
            </a:extLst>
          </p:cNvPr>
          <p:cNvSpPr/>
          <p:nvPr/>
        </p:nvSpPr>
        <p:spPr>
          <a:xfrm>
            <a:off x="10735946" y="242316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3" name="Oval 12">
            <a:extLst>
              <a:ext uri="{FF2B5EF4-FFF2-40B4-BE49-F238E27FC236}">
                <a16:creationId xmlns:a16="http://schemas.microsoft.com/office/drawing/2014/main" id="{E28B8C01-8442-678B-4EAF-89581697F6D0}"/>
              </a:ext>
            </a:extLst>
          </p:cNvPr>
          <p:cNvSpPr/>
          <p:nvPr/>
        </p:nvSpPr>
        <p:spPr>
          <a:xfrm>
            <a:off x="10735946" y="393192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cxnSp>
        <p:nvCxnSpPr>
          <p:cNvPr id="21" name="Straight Arrow Connector 20">
            <a:extLst>
              <a:ext uri="{FF2B5EF4-FFF2-40B4-BE49-F238E27FC236}">
                <a16:creationId xmlns:a16="http://schemas.microsoft.com/office/drawing/2014/main" id="{EE4B4887-5561-2970-0336-7847973AF78A}"/>
              </a:ext>
            </a:extLst>
          </p:cNvPr>
          <p:cNvCxnSpPr>
            <a:cxnSpLocks/>
            <a:stCxn id="10" idx="6"/>
            <a:endCxn id="9" idx="1"/>
          </p:cNvCxnSpPr>
          <p:nvPr/>
        </p:nvCxnSpPr>
        <p:spPr>
          <a:xfrm>
            <a:off x="7025006" y="2796540"/>
            <a:ext cx="610234" cy="80772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141CCA2-C404-0BE0-FF07-DD447C959301}"/>
              </a:ext>
            </a:extLst>
          </p:cNvPr>
          <p:cNvCxnSpPr>
            <a:cxnSpLocks/>
            <a:endCxn id="9" idx="1"/>
          </p:cNvCxnSpPr>
          <p:nvPr/>
        </p:nvCxnSpPr>
        <p:spPr>
          <a:xfrm flipV="1">
            <a:off x="7025006" y="3604260"/>
            <a:ext cx="610234" cy="6629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2ED02D2-A147-9706-7DE9-D59E0E6CACC3}"/>
              </a:ext>
            </a:extLst>
          </p:cNvPr>
          <p:cNvCxnSpPr>
            <a:cxnSpLocks/>
            <a:stCxn id="9" idx="3"/>
            <a:endCxn id="12" idx="3"/>
          </p:cNvCxnSpPr>
          <p:nvPr/>
        </p:nvCxnSpPr>
        <p:spPr>
          <a:xfrm flipV="1">
            <a:off x="10073640" y="3060560"/>
            <a:ext cx="776130" cy="5437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8B9F7AF-35BB-8AB7-7669-8EB88EB886BF}"/>
              </a:ext>
            </a:extLst>
          </p:cNvPr>
          <p:cNvCxnSpPr>
            <a:cxnSpLocks/>
            <a:stCxn id="9" idx="3"/>
            <a:endCxn id="13" idx="2"/>
          </p:cNvCxnSpPr>
          <p:nvPr/>
        </p:nvCxnSpPr>
        <p:spPr>
          <a:xfrm>
            <a:off x="10073640" y="3604260"/>
            <a:ext cx="662306" cy="7010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6797782-DF0E-8A56-6440-1B0CB8B1E002}"/>
              </a:ext>
            </a:extLst>
          </p:cNvPr>
          <p:cNvSpPr txBox="1"/>
          <p:nvPr/>
        </p:nvSpPr>
        <p:spPr>
          <a:xfrm>
            <a:off x="6263638" y="2423160"/>
            <a:ext cx="1112522" cy="707886"/>
          </a:xfrm>
          <a:prstGeom prst="rect">
            <a:avLst/>
          </a:prstGeom>
          <a:noFill/>
        </p:spPr>
        <p:txBody>
          <a:bodyPr wrap="square" rtlCol="0">
            <a:spAutoFit/>
          </a:bodyPr>
          <a:lstStyle/>
          <a:p>
            <a:r>
              <a:rPr lang="en-US" sz="4000" dirty="0">
                <a:solidFill>
                  <a:schemeClr val="bg1"/>
                </a:solidFill>
              </a:rPr>
              <a:t>10</a:t>
            </a:r>
          </a:p>
        </p:txBody>
      </p:sp>
      <p:sp>
        <p:nvSpPr>
          <p:cNvPr id="15" name="TextBox 14">
            <a:extLst>
              <a:ext uri="{FF2B5EF4-FFF2-40B4-BE49-F238E27FC236}">
                <a16:creationId xmlns:a16="http://schemas.microsoft.com/office/drawing/2014/main" id="{F4226342-FFFA-AAEB-6716-4F9900F12414}"/>
              </a:ext>
            </a:extLst>
          </p:cNvPr>
          <p:cNvSpPr txBox="1"/>
          <p:nvPr/>
        </p:nvSpPr>
        <p:spPr>
          <a:xfrm>
            <a:off x="6438896" y="3954780"/>
            <a:ext cx="1112522" cy="707886"/>
          </a:xfrm>
          <a:prstGeom prst="rect">
            <a:avLst/>
          </a:prstGeom>
          <a:noFill/>
        </p:spPr>
        <p:txBody>
          <a:bodyPr wrap="square" rtlCol="0">
            <a:spAutoFit/>
          </a:bodyPr>
          <a:lstStyle/>
          <a:p>
            <a:r>
              <a:rPr lang="en-US" sz="4000" dirty="0">
                <a:solidFill>
                  <a:schemeClr val="bg1"/>
                </a:solidFill>
              </a:rPr>
              <a:t>0</a:t>
            </a:r>
          </a:p>
        </p:txBody>
      </p:sp>
      <p:sp>
        <p:nvSpPr>
          <p:cNvPr id="16" name="TextBox 15">
            <a:extLst>
              <a:ext uri="{FF2B5EF4-FFF2-40B4-BE49-F238E27FC236}">
                <a16:creationId xmlns:a16="http://schemas.microsoft.com/office/drawing/2014/main" id="{BD576A52-4D6A-1C1B-42AF-6B71A1AE37FB}"/>
              </a:ext>
            </a:extLst>
          </p:cNvPr>
          <p:cNvSpPr txBox="1"/>
          <p:nvPr/>
        </p:nvSpPr>
        <p:spPr>
          <a:xfrm>
            <a:off x="10804050" y="2423160"/>
            <a:ext cx="1112522" cy="707886"/>
          </a:xfrm>
          <a:prstGeom prst="rect">
            <a:avLst/>
          </a:prstGeom>
          <a:noFill/>
        </p:spPr>
        <p:txBody>
          <a:bodyPr wrap="square" rtlCol="0">
            <a:spAutoFit/>
          </a:bodyPr>
          <a:lstStyle/>
          <a:p>
            <a:r>
              <a:rPr lang="en-US" sz="4000" dirty="0">
                <a:solidFill>
                  <a:schemeClr val="bg1"/>
                </a:solidFill>
              </a:rPr>
              <a:t>50</a:t>
            </a:r>
          </a:p>
        </p:txBody>
      </p:sp>
      <p:sp>
        <p:nvSpPr>
          <p:cNvPr id="17" name="TextBox 16">
            <a:extLst>
              <a:ext uri="{FF2B5EF4-FFF2-40B4-BE49-F238E27FC236}">
                <a16:creationId xmlns:a16="http://schemas.microsoft.com/office/drawing/2014/main" id="{76C44DA3-7A36-1095-1FDB-B27611C1B347}"/>
              </a:ext>
            </a:extLst>
          </p:cNvPr>
          <p:cNvSpPr txBox="1"/>
          <p:nvPr/>
        </p:nvSpPr>
        <p:spPr>
          <a:xfrm>
            <a:off x="10735946" y="3946386"/>
            <a:ext cx="1112522" cy="707886"/>
          </a:xfrm>
          <a:prstGeom prst="rect">
            <a:avLst/>
          </a:prstGeom>
          <a:noFill/>
        </p:spPr>
        <p:txBody>
          <a:bodyPr wrap="square" rtlCol="0">
            <a:spAutoFit/>
          </a:bodyPr>
          <a:lstStyle/>
          <a:p>
            <a:r>
              <a:rPr lang="en-US" sz="4000" dirty="0">
                <a:solidFill>
                  <a:schemeClr val="bg1"/>
                </a:solidFill>
              </a:rPr>
              <a:t>10</a:t>
            </a:r>
          </a:p>
        </p:txBody>
      </p:sp>
      <p:sp>
        <p:nvSpPr>
          <p:cNvPr id="18" name="TextBox 17">
            <a:extLst>
              <a:ext uri="{FF2B5EF4-FFF2-40B4-BE49-F238E27FC236}">
                <a16:creationId xmlns:a16="http://schemas.microsoft.com/office/drawing/2014/main" id="{8DB4000E-0F56-BFF1-556D-5F00994678BD}"/>
              </a:ext>
            </a:extLst>
          </p:cNvPr>
          <p:cNvSpPr txBox="1"/>
          <p:nvPr/>
        </p:nvSpPr>
        <p:spPr>
          <a:xfrm>
            <a:off x="7749463" y="3207603"/>
            <a:ext cx="2210353" cy="830997"/>
          </a:xfrm>
          <a:prstGeom prst="rect">
            <a:avLst/>
          </a:prstGeom>
          <a:noFill/>
        </p:spPr>
        <p:txBody>
          <a:bodyPr wrap="square" rtlCol="0">
            <a:spAutoFit/>
          </a:bodyPr>
          <a:lstStyle/>
          <a:p>
            <a:pPr algn="ctr"/>
            <a:r>
              <a:rPr lang="en-US" sz="4800" dirty="0"/>
              <a:t>R = -50</a:t>
            </a:r>
          </a:p>
        </p:txBody>
      </p:sp>
      <p:sp>
        <p:nvSpPr>
          <p:cNvPr id="14" name="TextBox 13">
            <a:extLst>
              <a:ext uri="{FF2B5EF4-FFF2-40B4-BE49-F238E27FC236}">
                <a16:creationId xmlns:a16="http://schemas.microsoft.com/office/drawing/2014/main" id="{1CB843AD-7828-1126-42E0-F8919E08E5A8}"/>
              </a:ext>
            </a:extLst>
          </p:cNvPr>
          <p:cNvSpPr txBox="1"/>
          <p:nvPr/>
        </p:nvSpPr>
        <p:spPr>
          <a:xfrm>
            <a:off x="7652943" y="2434054"/>
            <a:ext cx="2420698" cy="461665"/>
          </a:xfrm>
          <a:prstGeom prst="rect">
            <a:avLst/>
          </a:prstGeom>
          <a:noFill/>
        </p:spPr>
        <p:txBody>
          <a:bodyPr wrap="square" rtlCol="0">
            <a:spAutoFit/>
          </a:bodyPr>
          <a:lstStyle/>
          <a:p>
            <a:pPr algn="ctr"/>
            <a:r>
              <a:rPr lang="en-US" sz="2400" dirty="0"/>
              <a:t>R=(10+0)-(50+10)</a:t>
            </a:r>
          </a:p>
        </p:txBody>
      </p:sp>
      <p:sp>
        <p:nvSpPr>
          <p:cNvPr id="20" name="TextBox 19">
            <a:extLst>
              <a:ext uri="{FF2B5EF4-FFF2-40B4-BE49-F238E27FC236}">
                <a16:creationId xmlns:a16="http://schemas.microsoft.com/office/drawing/2014/main" id="{B9C55A27-E1A0-E547-BBB1-A2C4A3005063}"/>
              </a:ext>
            </a:extLst>
          </p:cNvPr>
          <p:cNvSpPr txBox="1"/>
          <p:nvPr/>
        </p:nvSpPr>
        <p:spPr>
          <a:xfrm>
            <a:off x="6247566" y="5067300"/>
            <a:ext cx="4963478" cy="1261884"/>
          </a:xfrm>
          <a:prstGeom prst="rect">
            <a:avLst/>
          </a:prstGeom>
          <a:noFill/>
        </p:spPr>
        <p:txBody>
          <a:bodyPr wrap="square" rtlCol="0">
            <a:spAutoFit/>
          </a:bodyPr>
          <a:lstStyle/>
          <a:p>
            <a:pPr algn="ctr"/>
            <a:r>
              <a:rPr lang="en-US" sz="4800" b="1" dirty="0"/>
              <a:t>True </a:t>
            </a:r>
            <a:r>
              <a:rPr lang="en-US" sz="2800" b="1" dirty="0">
                <a:solidFill>
                  <a:schemeClr val="tx1">
                    <a:lumMod val="65000"/>
                    <a:lumOff val="35000"/>
                  </a:schemeClr>
                </a:solidFill>
              </a:rPr>
              <a:t>or False?</a:t>
            </a:r>
          </a:p>
          <a:p>
            <a:pPr algn="ctr"/>
            <a:r>
              <a:rPr lang="en-US" sz="2800" b="1" dirty="0">
                <a:solidFill>
                  <a:schemeClr val="tx1">
                    <a:lumMod val="65000"/>
                    <a:lumOff val="35000"/>
                  </a:schemeClr>
                </a:solidFill>
              </a:rPr>
              <a:t>The population is DECREASING</a:t>
            </a:r>
          </a:p>
        </p:txBody>
      </p:sp>
      <p:sp>
        <p:nvSpPr>
          <p:cNvPr id="23" name="TextBox 22">
            <a:extLst>
              <a:ext uri="{FF2B5EF4-FFF2-40B4-BE49-F238E27FC236}">
                <a16:creationId xmlns:a16="http://schemas.microsoft.com/office/drawing/2014/main" id="{459E283F-B1C6-14C8-5334-79BAC9E4E1FE}"/>
              </a:ext>
            </a:extLst>
          </p:cNvPr>
          <p:cNvSpPr txBox="1"/>
          <p:nvPr/>
        </p:nvSpPr>
        <p:spPr>
          <a:xfrm>
            <a:off x="6851733" y="1935837"/>
            <a:ext cx="3998037" cy="523220"/>
          </a:xfrm>
          <a:prstGeom prst="rect">
            <a:avLst/>
          </a:prstGeom>
          <a:noFill/>
        </p:spPr>
        <p:txBody>
          <a:bodyPr wrap="square" rtlCol="0">
            <a:spAutoFit/>
          </a:bodyPr>
          <a:lstStyle/>
          <a:p>
            <a:pPr algn="ctr"/>
            <a:r>
              <a:rPr lang="en-US" sz="2800" dirty="0">
                <a:latin typeface="AkayaTelivigala" pitchFamily="2" charset="77"/>
                <a:cs typeface="AkayaTelivigala" pitchFamily="2" charset="77"/>
              </a:rPr>
              <a:t>ANSWER</a:t>
            </a:r>
            <a:endParaRPr lang="en-US" sz="3600" dirty="0">
              <a:latin typeface="AkayaTelivigala" pitchFamily="2" charset="77"/>
              <a:cs typeface="AkayaTelivigala" pitchFamily="2" charset="77"/>
            </a:endParaRPr>
          </a:p>
        </p:txBody>
      </p:sp>
      <p:sp>
        <p:nvSpPr>
          <p:cNvPr id="19" name="Oval 18">
            <a:extLst>
              <a:ext uri="{FF2B5EF4-FFF2-40B4-BE49-F238E27FC236}">
                <a16:creationId xmlns:a16="http://schemas.microsoft.com/office/drawing/2014/main" id="{292EB24E-6B66-0E5F-5A03-0CBFD904306F}"/>
              </a:ext>
            </a:extLst>
          </p:cNvPr>
          <p:cNvSpPr/>
          <p:nvPr/>
        </p:nvSpPr>
        <p:spPr>
          <a:xfrm>
            <a:off x="7246961" y="5067300"/>
            <a:ext cx="1487606" cy="869476"/>
          </a:xfrm>
          <a:prstGeom prst="ellipse">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5864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6" name="Picture 8" descr="290+ Dog With Calculator Stock Photos, Pictures &amp; Royalty-Free Images -  iStock">
            <a:extLst>
              <a:ext uri="{FF2B5EF4-FFF2-40B4-BE49-F238E27FC236}">
                <a16:creationId xmlns:a16="http://schemas.microsoft.com/office/drawing/2014/main" id="{D7E33102-42B6-55EF-E2B0-CF1FB444D73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5307"/>
          <a:stretch/>
        </p:blipFill>
        <p:spPr bwMode="auto">
          <a:xfrm>
            <a:off x="0" y="0"/>
            <a:ext cx="1214628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5B56BD3-90F3-8B3D-60FD-7C580153FE75}"/>
              </a:ext>
            </a:extLst>
          </p:cNvPr>
          <p:cNvSpPr txBox="1"/>
          <p:nvPr/>
        </p:nvSpPr>
        <p:spPr>
          <a:xfrm>
            <a:off x="5902548" y="716991"/>
            <a:ext cx="6289452" cy="470898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effectLst/>
                <a:uLnTx/>
                <a:uFillTx/>
                <a:ea typeface="+mn-ea"/>
                <a:cs typeface="Arial Narrow" panose="020B0604020202020204" pitchFamily="34" charset="0"/>
              </a:rPr>
              <a:t>Learning Intention: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effectLst/>
              <a:uLnTx/>
              <a:uFillTx/>
              <a:ea typeface="+mn-ea"/>
              <a:cs typeface="Arial Narrow"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effectLst/>
                <a:uLnTx/>
                <a:uFillTx/>
                <a:ea typeface="+mn-ea"/>
                <a:cs typeface="Arial Narrow" panose="020B0604020202020204" pitchFamily="34" charset="0"/>
              </a:rPr>
              <a:t>Calculate the rate of change of a population using 𝑅 = (𝐵 + 𝐼) − (𝐷 + 𝐸) </a:t>
            </a:r>
            <a:r>
              <a:rPr kumimoji="0" lang="en-US" b="0" i="1" u="none" strike="noStrike" kern="1200" cap="none" spc="0" normalizeH="0" baseline="0" noProof="0" dirty="0">
                <a:ln>
                  <a:noFill/>
                </a:ln>
                <a:effectLst/>
                <a:uLnTx/>
                <a:uFillTx/>
                <a:ea typeface="+mn-ea"/>
                <a:cs typeface="Arial Narrow" panose="020B0604020202020204" pitchFamily="34" charset="0"/>
              </a:rPr>
              <a:t>where </a:t>
            </a:r>
            <a:br>
              <a:rPr kumimoji="0" lang="en-US" sz="1600" b="0" i="0" u="none" strike="noStrike" kern="1200" cap="none" spc="0" normalizeH="0" baseline="0" noProof="0" dirty="0">
                <a:ln>
                  <a:noFill/>
                </a:ln>
                <a:effectLst/>
                <a:uLnTx/>
                <a:uFillTx/>
                <a:ea typeface="+mn-ea"/>
                <a:cs typeface="Arial Narrow" panose="020B0604020202020204" pitchFamily="34" charset="0"/>
              </a:rPr>
            </a:br>
            <a:r>
              <a:rPr kumimoji="0" lang="en-US" sz="2000" b="0" i="0" u="none" strike="noStrike" kern="1200" cap="none" spc="0" normalizeH="0" baseline="0" noProof="0" dirty="0">
                <a:ln>
                  <a:noFill/>
                </a:ln>
                <a:effectLst/>
                <a:uLnTx/>
                <a:uFillTx/>
                <a:ea typeface="+mn-ea"/>
                <a:cs typeface="Arial Narrow" panose="020B0604020202020204" pitchFamily="34" charset="0"/>
              </a:rPr>
              <a:t>R = the rate of change of a population, </a:t>
            </a:r>
            <a:br>
              <a:rPr kumimoji="0" lang="en-US" sz="2000" b="0" i="0" u="none" strike="noStrike" kern="1200" cap="none" spc="0" normalizeH="0" baseline="0" noProof="0" dirty="0">
                <a:ln>
                  <a:noFill/>
                </a:ln>
                <a:effectLst/>
                <a:uLnTx/>
                <a:uFillTx/>
                <a:ea typeface="+mn-ea"/>
                <a:cs typeface="Arial Narrow" panose="020B0604020202020204" pitchFamily="34" charset="0"/>
              </a:rPr>
            </a:br>
            <a:r>
              <a:rPr kumimoji="0" lang="en-US" sz="2000" b="0" i="0" u="none" strike="noStrike" kern="1200" cap="none" spc="0" normalizeH="0" baseline="0" noProof="0" dirty="0">
                <a:ln>
                  <a:noFill/>
                </a:ln>
                <a:effectLst/>
                <a:uLnTx/>
                <a:uFillTx/>
                <a:ea typeface="+mn-ea"/>
                <a:cs typeface="Arial Narrow" panose="020B0604020202020204" pitchFamily="34" charset="0"/>
              </a:rPr>
              <a:t>B = birth rate</a:t>
            </a:r>
            <a:br>
              <a:rPr kumimoji="0" lang="en-US" sz="2000" b="0" i="0" u="none" strike="noStrike" kern="1200" cap="none" spc="0" normalizeH="0" baseline="0" noProof="0" dirty="0">
                <a:ln>
                  <a:noFill/>
                </a:ln>
                <a:effectLst/>
                <a:uLnTx/>
                <a:uFillTx/>
                <a:ea typeface="+mn-ea"/>
                <a:cs typeface="Arial Narrow" panose="020B0604020202020204" pitchFamily="34" charset="0"/>
              </a:rPr>
            </a:br>
            <a:r>
              <a:rPr kumimoji="0" lang="en-US" sz="2000" b="0" i="0" u="none" strike="noStrike" kern="1200" cap="none" spc="0" normalizeH="0" baseline="0" noProof="0" dirty="0">
                <a:ln>
                  <a:noFill/>
                </a:ln>
                <a:effectLst/>
                <a:uLnTx/>
                <a:uFillTx/>
                <a:ea typeface="+mn-ea"/>
                <a:cs typeface="Arial Narrow" panose="020B0604020202020204" pitchFamily="34" charset="0"/>
              </a:rPr>
              <a:t>D = death rate</a:t>
            </a:r>
            <a:br>
              <a:rPr kumimoji="0" lang="en-US" sz="2000" b="0" i="0" u="none" strike="noStrike" kern="1200" cap="none" spc="0" normalizeH="0" baseline="0" noProof="0" dirty="0">
                <a:ln>
                  <a:noFill/>
                </a:ln>
                <a:effectLst/>
                <a:uLnTx/>
                <a:uFillTx/>
                <a:ea typeface="+mn-ea"/>
                <a:cs typeface="Arial Narrow" panose="020B0604020202020204" pitchFamily="34" charset="0"/>
              </a:rPr>
            </a:br>
            <a:r>
              <a:rPr kumimoji="0" lang="en-US" sz="2000" b="0" i="0" u="none" strike="noStrike" kern="1200" cap="none" spc="0" normalizeH="0" baseline="0" noProof="0" dirty="0">
                <a:ln>
                  <a:noFill/>
                </a:ln>
                <a:effectLst/>
                <a:uLnTx/>
                <a:uFillTx/>
                <a:ea typeface="+mn-ea"/>
                <a:cs typeface="Arial Narrow" panose="020B0604020202020204" pitchFamily="34" charset="0"/>
              </a:rPr>
              <a:t>I = immigration and </a:t>
            </a:r>
            <a:br>
              <a:rPr kumimoji="0" lang="en-US" sz="2000" b="0" i="0" u="none" strike="noStrike" kern="1200" cap="none" spc="0" normalizeH="0" baseline="0" noProof="0" dirty="0">
                <a:ln>
                  <a:noFill/>
                </a:ln>
                <a:effectLst/>
                <a:uLnTx/>
                <a:uFillTx/>
                <a:ea typeface="+mn-ea"/>
                <a:cs typeface="Arial Narrow" panose="020B0604020202020204" pitchFamily="34" charset="0"/>
              </a:rPr>
            </a:br>
            <a:r>
              <a:rPr kumimoji="0" lang="en-US" sz="2000" b="0" i="0" u="none" strike="noStrike" kern="1200" cap="none" spc="0" normalizeH="0" baseline="0" noProof="0" dirty="0">
                <a:ln>
                  <a:noFill/>
                </a:ln>
                <a:effectLst/>
                <a:uLnTx/>
                <a:uFillTx/>
                <a:ea typeface="+mn-ea"/>
                <a:cs typeface="Arial Narrow" panose="020B0604020202020204" pitchFamily="34" charset="0"/>
              </a:rPr>
              <a:t>E = emigration.</a:t>
            </a:r>
            <a:br>
              <a:rPr kumimoji="0" lang="en-US" sz="3200" b="0" i="0" u="none" strike="noStrike" kern="1200" cap="none" spc="0" normalizeH="0" baseline="0" noProof="0" dirty="0">
                <a:ln>
                  <a:noFill/>
                </a:ln>
                <a:effectLst/>
                <a:uLnTx/>
                <a:uFillTx/>
                <a:ea typeface="+mn-ea"/>
                <a:cs typeface="Arial Narrow" panose="020B0604020202020204" pitchFamily="34" charset="0"/>
              </a:rPr>
            </a:br>
            <a:endParaRPr kumimoji="0" lang="en-US" sz="3200" b="0" i="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effectLst/>
                <a:uLnTx/>
                <a:uFillTx/>
                <a:ea typeface="+mn-ea"/>
                <a:cs typeface="Arial Narrow" panose="020B0604020202020204" pitchFamily="34" charset="0"/>
              </a:rPr>
              <a:t>Success Criteria: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effectLst/>
              <a:uLnTx/>
              <a:uFillTx/>
              <a:ea typeface="+mn-ea"/>
              <a:cs typeface="Arial Narrow"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effectLst/>
                <a:highlight>
                  <a:srgbClr val="C0C0C0"/>
                </a:highlight>
                <a:uLnTx/>
                <a:uFillTx/>
                <a:ea typeface="+mn-ea"/>
                <a:cs typeface="Arial Narrow" panose="020B0604020202020204" pitchFamily="34" charset="0"/>
              </a:rPr>
              <a:t>Complete Marine Education ‘</a:t>
            </a:r>
            <a:r>
              <a:rPr kumimoji="0" lang="en-US" sz="2400" b="0" i="1" u="none" strike="noStrike" kern="1200" cap="none" spc="0" normalizeH="0" baseline="0" noProof="0" dirty="0">
                <a:ln>
                  <a:noFill/>
                </a:ln>
                <a:effectLst/>
                <a:highlight>
                  <a:srgbClr val="C0C0C0"/>
                </a:highlight>
                <a:uLnTx/>
                <a:uFillTx/>
                <a:ea typeface="+mn-ea"/>
                <a:cs typeface="Arial Narrow" panose="020B0604020202020204" pitchFamily="34" charset="0"/>
              </a:rPr>
              <a:t>16. BIDE model</a:t>
            </a:r>
            <a:r>
              <a:rPr kumimoji="0" lang="en-US" sz="2400" b="0" i="0" u="none" strike="noStrike" kern="1200" cap="none" spc="0" normalizeH="0" baseline="0" noProof="0" dirty="0">
                <a:ln>
                  <a:noFill/>
                </a:ln>
                <a:effectLst/>
                <a:highlight>
                  <a:srgbClr val="C0C0C0"/>
                </a:highlight>
                <a:uLnTx/>
                <a:uFillTx/>
                <a:ea typeface="+mn-ea"/>
                <a:cs typeface="Arial Narrow" panose="020B0604020202020204" pitchFamily="34" charset="0"/>
              </a:rPr>
              <a:t>’</a:t>
            </a:r>
            <a:endParaRPr kumimoji="0" lang="en-US" sz="2400" b="0" i="1" u="none" strike="noStrike" kern="1200" cap="none" spc="0" normalizeH="0" baseline="0" noProof="0" dirty="0">
              <a:ln>
                <a:noFill/>
              </a:ln>
              <a:effectLst/>
              <a:highlight>
                <a:srgbClr val="C0C0C0"/>
              </a:highlight>
              <a:uLnTx/>
              <a:uFillTx/>
              <a:ea typeface="+mn-ea"/>
              <a:cs typeface="Arial Narrow" panose="020B0604020202020204" pitchFamily="34" charset="0"/>
            </a:endParaRPr>
          </a:p>
        </p:txBody>
      </p:sp>
      <p:pic>
        <p:nvPicPr>
          <p:cNvPr id="5" name="Picture 4" descr="A diagram of a number of individuals&#10;&#10;Description automatically generated with medium confidence">
            <a:extLst>
              <a:ext uri="{FF2B5EF4-FFF2-40B4-BE49-F238E27FC236}">
                <a16:creationId xmlns:a16="http://schemas.microsoft.com/office/drawing/2014/main" id="{EF888447-E9CD-1B99-BA7B-41922FDE77A6}"/>
              </a:ext>
            </a:extLst>
          </p:cNvPr>
          <p:cNvPicPr>
            <a:picLocks noChangeAspect="1"/>
          </p:cNvPicPr>
          <p:nvPr/>
        </p:nvPicPr>
        <p:blipFill>
          <a:blip r:embed="rId4"/>
          <a:stretch>
            <a:fillRect/>
          </a:stretch>
        </p:blipFill>
        <p:spPr>
          <a:xfrm>
            <a:off x="477711" y="327546"/>
            <a:ext cx="4469978" cy="5984543"/>
          </a:xfrm>
          <a:prstGeom prst="rect">
            <a:avLst/>
          </a:prstGeom>
        </p:spPr>
      </p:pic>
    </p:spTree>
    <p:extLst>
      <p:ext uri="{BB962C8B-B14F-4D97-AF65-F5344CB8AC3E}">
        <p14:creationId xmlns:p14="http://schemas.microsoft.com/office/powerpoint/2010/main" val="1162693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9D7316-E8C1-B65E-7932-322EEB58C14C}"/>
              </a:ext>
            </a:extLst>
          </p:cNvPr>
          <p:cNvSpPr txBox="1"/>
          <p:nvPr/>
        </p:nvSpPr>
        <p:spPr>
          <a:xfrm>
            <a:off x="698500" y="621030"/>
            <a:ext cx="10794999" cy="646331"/>
          </a:xfrm>
          <a:prstGeom prst="rect">
            <a:avLst/>
          </a:prstGeom>
          <a:noFill/>
        </p:spPr>
        <p:txBody>
          <a:bodyPr wrap="square">
            <a:spAutoFit/>
          </a:bodyPr>
          <a:lstStyle/>
          <a:p>
            <a:pPr algn="ctr"/>
            <a:r>
              <a:rPr lang="en-AU" sz="3600" b="0" i="0" dirty="0">
                <a:solidFill>
                  <a:srgbClr val="111111"/>
                </a:solidFill>
                <a:effectLst/>
              </a:rPr>
              <a:t>BIDE model</a:t>
            </a:r>
          </a:p>
        </p:txBody>
      </p:sp>
      <p:sp>
        <p:nvSpPr>
          <p:cNvPr id="4" name="Rectangle 3">
            <a:extLst>
              <a:ext uri="{FF2B5EF4-FFF2-40B4-BE49-F238E27FC236}">
                <a16:creationId xmlns:a16="http://schemas.microsoft.com/office/drawing/2014/main" id="{73DE70EC-1E8E-8A8E-AC76-CDD1B12389D4}"/>
              </a:ext>
            </a:extLst>
          </p:cNvPr>
          <p:cNvSpPr/>
          <p:nvPr/>
        </p:nvSpPr>
        <p:spPr>
          <a:xfrm>
            <a:off x="0" y="2133600"/>
            <a:ext cx="12192000" cy="47244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descr="1: The basic &quot;BIDE&quot; model of population dynamics in which the change in population size (?N) in a given time period is equal to the number of births (B) and immigrants (I), minus the number of deaths (D) and emigrants (E). Here, the dotted box represents an open population.">
            <a:extLst>
              <a:ext uri="{FF2B5EF4-FFF2-40B4-BE49-F238E27FC236}">
                <a16:creationId xmlns:a16="http://schemas.microsoft.com/office/drawing/2014/main" id="{A5679B05-73EC-96F8-A0FE-017C9E0D0E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499" y="2769870"/>
            <a:ext cx="10795000" cy="34671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33F60ACC-D6C2-A394-E6C9-68291F7DB8B6}"/>
              </a:ext>
            </a:extLst>
          </p:cNvPr>
          <p:cNvSpPr/>
          <p:nvPr/>
        </p:nvSpPr>
        <p:spPr>
          <a:xfrm>
            <a:off x="4572000" y="4122420"/>
            <a:ext cx="579120" cy="746760"/>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tx1"/>
                </a:solidFill>
              </a:rPr>
              <a:t>R</a:t>
            </a:r>
          </a:p>
        </p:txBody>
      </p:sp>
    </p:spTree>
    <p:extLst>
      <p:ext uri="{BB962C8B-B14F-4D97-AF65-F5344CB8AC3E}">
        <p14:creationId xmlns:p14="http://schemas.microsoft.com/office/powerpoint/2010/main" val="4038334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9A833A-8BEE-42E8-2C1A-F8954CB1242C}"/>
              </a:ext>
            </a:extLst>
          </p:cNvPr>
          <p:cNvSpPr txBox="1"/>
          <p:nvPr/>
        </p:nvSpPr>
        <p:spPr>
          <a:xfrm>
            <a:off x="678814" y="643843"/>
            <a:ext cx="4518026" cy="6001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effectLst/>
                <a:highlight>
                  <a:srgbClr val="00FFFF"/>
                </a:highlight>
                <a:uLnTx/>
                <a:uFillTx/>
                <a:ea typeface="+mn-ea"/>
                <a:cs typeface="Arial Narrow" panose="020B0604020202020204" pitchFamily="34" charset="0"/>
              </a:rPr>
              <a:t>Add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Births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Immigration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highlight>
                  <a:srgbClr val="00FFFF"/>
                </a:highlight>
                <a:cs typeface="Arial Narrow" panose="020B0604020202020204" pitchFamily="34" charset="0"/>
              </a:rPr>
              <a:t>Subtract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a:t>
            </a:r>
            <a:r>
              <a:rPr lang="en-US" sz="3600" dirty="0">
                <a:cs typeface="Arial Narrow" panose="020B0604020202020204" pitchFamily="34" charset="0"/>
              </a:rPr>
              <a:t>D</a:t>
            </a:r>
            <a:r>
              <a:rPr kumimoji="0" lang="en-US" sz="3600" b="0" u="none" strike="noStrike" kern="1200" cap="none" spc="0" normalizeH="0" baseline="0" noProof="0" dirty="0" err="1">
                <a:ln>
                  <a:noFill/>
                </a:ln>
                <a:effectLst/>
                <a:uLnTx/>
                <a:uFillTx/>
                <a:ea typeface="+mn-ea"/>
                <a:cs typeface="Arial Narrow" panose="020B0604020202020204" pitchFamily="34" charset="0"/>
              </a:rPr>
              <a:t>eath</a:t>
            </a: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cs typeface="Arial Narrow" panose="020B0604020202020204" pitchFamily="34" charset="0"/>
              </a:rPr>
              <a:t>	Emigration</a:t>
            </a: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Arial Narrow" panose="020B0604020202020204" pitchFamily="34" charset="0"/>
              <a:ea typeface="+mn-ea"/>
              <a:cs typeface="Arial Narrow" panose="020B0604020202020204" pitchFamily="34" charset="0"/>
            </a:endParaRPr>
          </a:p>
        </p:txBody>
      </p:sp>
      <p:sp>
        <p:nvSpPr>
          <p:cNvPr id="5" name="Oval 4">
            <a:extLst>
              <a:ext uri="{FF2B5EF4-FFF2-40B4-BE49-F238E27FC236}">
                <a16:creationId xmlns:a16="http://schemas.microsoft.com/office/drawing/2014/main" id="{DC01E3BA-CA89-DAB2-5A9D-3A8B625AC1BB}"/>
              </a:ext>
            </a:extLst>
          </p:cNvPr>
          <p:cNvSpPr/>
          <p:nvPr/>
        </p:nvSpPr>
        <p:spPr>
          <a:xfrm>
            <a:off x="763268" y="167640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B</a:t>
            </a:r>
          </a:p>
        </p:txBody>
      </p:sp>
      <p:sp>
        <p:nvSpPr>
          <p:cNvPr id="6" name="Oval 5">
            <a:extLst>
              <a:ext uri="{FF2B5EF4-FFF2-40B4-BE49-F238E27FC236}">
                <a16:creationId xmlns:a16="http://schemas.microsoft.com/office/drawing/2014/main" id="{1F02E9B1-B53B-0C12-ABF5-C27751676EC8}"/>
              </a:ext>
            </a:extLst>
          </p:cNvPr>
          <p:cNvSpPr/>
          <p:nvPr/>
        </p:nvSpPr>
        <p:spPr>
          <a:xfrm>
            <a:off x="763268" y="2587037"/>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a:t>
            </a:r>
          </a:p>
        </p:txBody>
      </p:sp>
      <p:sp>
        <p:nvSpPr>
          <p:cNvPr id="7" name="Oval 6">
            <a:extLst>
              <a:ext uri="{FF2B5EF4-FFF2-40B4-BE49-F238E27FC236}">
                <a16:creationId xmlns:a16="http://schemas.microsoft.com/office/drawing/2014/main" id="{DEB13F83-B40D-1D31-3147-E76B20CE90ED}"/>
              </a:ext>
            </a:extLst>
          </p:cNvPr>
          <p:cNvSpPr/>
          <p:nvPr/>
        </p:nvSpPr>
        <p:spPr>
          <a:xfrm>
            <a:off x="763268" y="467868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D</a:t>
            </a:r>
          </a:p>
        </p:txBody>
      </p:sp>
      <p:sp>
        <p:nvSpPr>
          <p:cNvPr id="8" name="Oval 7">
            <a:extLst>
              <a:ext uri="{FF2B5EF4-FFF2-40B4-BE49-F238E27FC236}">
                <a16:creationId xmlns:a16="http://schemas.microsoft.com/office/drawing/2014/main" id="{860F96FC-D247-75CB-6788-E4FF382EBD3B}"/>
              </a:ext>
            </a:extLst>
          </p:cNvPr>
          <p:cNvSpPr/>
          <p:nvPr/>
        </p:nvSpPr>
        <p:spPr>
          <a:xfrm>
            <a:off x="763268" y="5589317"/>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E</a:t>
            </a:r>
          </a:p>
        </p:txBody>
      </p:sp>
      <p:sp>
        <p:nvSpPr>
          <p:cNvPr id="9" name="Rectangle 8">
            <a:extLst>
              <a:ext uri="{FF2B5EF4-FFF2-40B4-BE49-F238E27FC236}">
                <a16:creationId xmlns:a16="http://schemas.microsoft.com/office/drawing/2014/main" id="{28D4CBF9-2BAE-C104-210F-8FC74EC603A3}"/>
              </a:ext>
            </a:extLst>
          </p:cNvPr>
          <p:cNvSpPr/>
          <p:nvPr/>
        </p:nvSpPr>
        <p:spPr>
          <a:xfrm>
            <a:off x="7635240" y="2423160"/>
            <a:ext cx="2438400" cy="2362200"/>
          </a:xfrm>
          <a:prstGeom prst="rect">
            <a:avLst/>
          </a:prstGeom>
          <a:solidFill>
            <a:schemeClr val="bg1">
              <a:lumMod val="75000"/>
            </a:schemeClr>
          </a:solidFill>
          <a:ln w="381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67D7E6B-5B50-0BC3-9C27-FC43F99C1271}"/>
              </a:ext>
            </a:extLst>
          </p:cNvPr>
          <p:cNvSpPr/>
          <p:nvPr/>
        </p:nvSpPr>
        <p:spPr>
          <a:xfrm>
            <a:off x="6247766" y="242316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B</a:t>
            </a:r>
          </a:p>
        </p:txBody>
      </p:sp>
      <p:sp>
        <p:nvSpPr>
          <p:cNvPr id="11" name="Oval 10">
            <a:extLst>
              <a:ext uri="{FF2B5EF4-FFF2-40B4-BE49-F238E27FC236}">
                <a16:creationId xmlns:a16="http://schemas.microsoft.com/office/drawing/2014/main" id="{402D8B10-0464-492D-09CD-AF7C608E81E8}"/>
              </a:ext>
            </a:extLst>
          </p:cNvPr>
          <p:cNvSpPr/>
          <p:nvPr/>
        </p:nvSpPr>
        <p:spPr>
          <a:xfrm>
            <a:off x="6248402" y="393192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a:t>
            </a:r>
          </a:p>
        </p:txBody>
      </p:sp>
      <p:sp>
        <p:nvSpPr>
          <p:cNvPr id="12" name="Oval 11">
            <a:extLst>
              <a:ext uri="{FF2B5EF4-FFF2-40B4-BE49-F238E27FC236}">
                <a16:creationId xmlns:a16="http://schemas.microsoft.com/office/drawing/2014/main" id="{31CC0E57-2496-8B28-19A1-E716C529C5D4}"/>
              </a:ext>
            </a:extLst>
          </p:cNvPr>
          <p:cNvSpPr/>
          <p:nvPr/>
        </p:nvSpPr>
        <p:spPr>
          <a:xfrm>
            <a:off x="10735946" y="242316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D</a:t>
            </a:r>
          </a:p>
        </p:txBody>
      </p:sp>
      <p:sp>
        <p:nvSpPr>
          <p:cNvPr id="13" name="Oval 12">
            <a:extLst>
              <a:ext uri="{FF2B5EF4-FFF2-40B4-BE49-F238E27FC236}">
                <a16:creationId xmlns:a16="http://schemas.microsoft.com/office/drawing/2014/main" id="{E28B8C01-8442-678B-4EAF-89581697F6D0}"/>
              </a:ext>
            </a:extLst>
          </p:cNvPr>
          <p:cNvSpPr/>
          <p:nvPr/>
        </p:nvSpPr>
        <p:spPr>
          <a:xfrm>
            <a:off x="10735946" y="393192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E</a:t>
            </a:r>
          </a:p>
        </p:txBody>
      </p:sp>
      <p:sp>
        <p:nvSpPr>
          <p:cNvPr id="14" name="TextBox 13">
            <a:extLst>
              <a:ext uri="{FF2B5EF4-FFF2-40B4-BE49-F238E27FC236}">
                <a16:creationId xmlns:a16="http://schemas.microsoft.com/office/drawing/2014/main" id="{535D5EE5-B2E2-3731-29FF-12EADE310AD5}"/>
              </a:ext>
            </a:extLst>
          </p:cNvPr>
          <p:cNvSpPr txBox="1"/>
          <p:nvPr/>
        </p:nvSpPr>
        <p:spPr>
          <a:xfrm>
            <a:off x="8077204" y="3169920"/>
            <a:ext cx="1615440" cy="1107996"/>
          </a:xfrm>
          <a:prstGeom prst="rect">
            <a:avLst/>
          </a:prstGeom>
          <a:noFill/>
        </p:spPr>
        <p:txBody>
          <a:bodyPr wrap="square" rtlCol="0">
            <a:spAutoFit/>
          </a:bodyPr>
          <a:lstStyle/>
          <a:p>
            <a:pPr algn="ctr"/>
            <a:r>
              <a:rPr lang="en-US" sz="6600" dirty="0"/>
              <a:t>R</a:t>
            </a:r>
          </a:p>
        </p:txBody>
      </p:sp>
      <p:cxnSp>
        <p:nvCxnSpPr>
          <p:cNvPr id="21" name="Straight Arrow Connector 20">
            <a:extLst>
              <a:ext uri="{FF2B5EF4-FFF2-40B4-BE49-F238E27FC236}">
                <a16:creationId xmlns:a16="http://schemas.microsoft.com/office/drawing/2014/main" id="{EE4B4887-5561-2970-0336-7847973AF78A}"/>
              </a:ext>
            </a:extLst>
          </p:cNvPr>
          <p:cNvCxnSpPr>
            <a:stCxn id="10" idx="6"/>
            <a:endCxn id="9" idx="1"/>
          </p:cNvCxnSpPr>
          <p:nvPr/>
        </p:nvCxnSpPr>
        <p:spPr>
          <a:xfrm>
            <a:off x="7025006" y="2796540"/>
            <a:ext cx="610234" cy="80772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141CCA2-C404-0BE0-FF07-DD447C959301}"/>
              </a:ext>
            </a:extLst>
          </p:cNvPr>
          <p:cNvCxnSpPr>
            <a:cxnSpLocks/>
            <a:endCxn id="9" idx="1"/>
          </p:cNvCxnSpPr>
          <p:nvPr/>
        </p:nvCxnSpPr>
        <p:spPr>
          <a:xfrm flipV="1">
            <a:off x="7025006" y="3604260"/>
            <a:ext cx="610234" cy="6629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2ED02D2-A147-9706-7DE9-D59E0E6CACC3}"/>
              </a:ext>
            </a:extLst>
          </p:cNvPr>
          <p:cNvCxnSpPr>
            <a:cxnSpLocks/>
            <a:stCxn id="9" idx="3"/>
            <a:endCxn id="12" idx="3"/>
          </p:cNvCxnSpPr>
          <p:nvPr/>
        </p:nvCxnSpPr>
        <p:spPr>
          <a:xfrm flipV="1">
            <a:off x="10073640" y="3060560"/>
            <a:ext cx="776130" cy="5437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8B9F7AF-35BB-8AB7-7669-8EB88EB886BF}"/>
              </a:ext>
            </a:extLst>
          </p:cNvPr>
          <p:cNvCxnSpPr>
            <a:cxnSpLocks/>
            <a:stCxn id="9" idx="3"/>
            <a:endCxn id="13" idx="2"/>
          </p:cNvCxnSpPr>
          <p:nvPr/>
        </p:nvCxnSpPr>
        <p:spPr>
          <a:xfrm>
            <a:off x="10073640" y="3604260"/>
            <a:ext cx="662306" cy="7010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D0295700-E72A-537F-EF8D-A8D2B626D129}"/>
              </a:ext>
            </a:extLst>
          </p:cNvPr>
          <p:cNvSpPr txBox="1"/>
          <p:nvPr/>
        </p:nvSpPr>
        <p:spPr>
          <a:xfrm>
            <a:off x="7962742" y="2504836"/>
            <a:ext cx="3161824" cy="338554"/>
          </a:xfrm>
          <a:prstGeom prst="rect">
            <a:avLst/>
          </a:prstGeom>
          <a:noFill/>
        </p:spPr>
        <p:txBody>
          <a:bodyPr wrap="square">
            <a:spAutoFit/>
          </a:bodyPr>
          <a:lstStyle/>
          <a:p>
            <a:r>
              <a:rPr kumimoji="0" lang="en-US" sz="1600" b="0" u="none" strike="noStrike" kern="1200" cap="none" spc="0" normalizeH="0" baseline="0" noProof="0" dirty="0">
                <a:ln>
                  <a:noFill/>
                </a:ln>
                <a:effectLst/>
                <a:uLnTx/>
                <a:uFillTx/>
                <a:ea typeface="+mn-ea"/>
                <a:cs typeface="Arial Narrow" panose="020B0604020202020204" pitchFamily="34" charset="0"/>
              </a:rPr>
              <a:t>R = (𝐵 + 𝐼) − (𝐷 + 𝐸) </a:t>
            </a:r>
            <a:endParaRPr lang="en-US" sz="1600" dirty="0"/>
          </a:p>
        </p:txBody>
      </p:sp>
    </p:spTree>
    <p:extLst>
      <p:ext uri="{BB962C8B-B14F-4D97-AF65-F5344CB8AC3E}">
        <p14:creationId xmlns:p14="http://schemas.microsoft.com/office/powerpoint/2010/main" val="3733112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9A833A-8BEE-42E8-2C1A-F8954CB1242C}"/>
              </a:ext>
            </a:extLst>
          </p:cNvPr>
          <p:cNvSpPr txBox="1"/>
          <p:nvPr/>
        </p:nvSpPr>
        <p:spPr>
          <a:xfrm>
            <a:off x="678814" y="643843"/>
            <a:ext cx="4518026" cy="6001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effectLst/>
                <a:highlight>
                  <a:srgbClr val="00FFFF"/>
                </a:highlight>
                <a:uLnTx/>
                <a:uFillTx/>
                <a:ea typeface="+mn-ea"/>
                <a:cs typeface="Arial Narrow" panose="020B0604020202020204" pitchFamily="34" charset="0"/>
              </a:rPr>
              <a:t>Add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Births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Immigration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highlight>
                  <a:srgbClr val="00FFFF"/>
                </a:highlight>
                <a:cs typeface="Arial Narrow" panose="020B0604020202020204" pitchFamily="34" charset="0"/>
              </a:rPr>
              <a:t>Subtract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a:t>
            </a:r>
            <a:r>
              <a:rPr lang="en-US" sz="3600" dirty="0">
                <a:cs typeface="Arial Narrow" panose="020B0604020202020204" pitchFamily="34" charset="0"/>
              </a:rPr>
              <a:t>D</a:t>
            </a:r>
            <a:r>
              <a:rPr kumimoji="0" lang="en-US" sz="3600" b="0" u="none" strike="noStrike" kern="1200" cap="none" spc="0" normalizeH="0" baseline="0" noProof="0" dirty="0" err="1">
                <a:ln>
                  <a:noFill/>
                </a:ln>
                <a:effectLst/>
                <a:uLnTx/>
                <a:uFillTx/>
                <a:ea typeface="+mn-ea"/>
                <a:cs typeface="Arial Narrow" panose="020B0604020202020204" pitchFamily="34" charset="0"/>
              </a:rPr>
              <a:t>eath</a:t>
            </a: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cs typeface="Arial Narrow" panose="020B0604020202020204" pitchFamily="34" charset="0"/>
              </a:rPr>
              <a:t>	Emigration</a:t>
            </a: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Arial Narrow" panose="020B0604020202020204" pitchFamily="34" charset="0"/>
              <a:ea typeface="+mn-ea"/>
              <a:cs typeface="Arial Narrow" panose="020B0604020202020204" pitchFamily="34" charset="0"/>
            </a:endParaRPr>
          </a:p>
        </p:txBody>
      </p:sp>
      <p:sp>
        <p:nvSpPr>
          <p:cNvPr id="5" name="Oval 4">
            <a:extLst>
              <a:ext uri="{FF2B5EF4-FFF2-40B4-BE49-F238E27FC236}">
                <a16:creationId xmlns:a16="http://schemas.microsoft.com/office/drawing/2014/main" id="{DC01E3BA-CA89-DAB2-5A9D-3A8B625AC1BB}"/>
              </a:ext>
            </a:extLst>
          </p:cNvPr>
          <p:cNvSpPr/>
          <p:nvPr/>
        </p:nvSpPr>
        <p:spPr>
          <a:xfrm>
            <a:off x="763268" y="167640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B</a:t>
            </a:r>
          </a:p>
        </p:txBody>
      </p:sp>
      <p:sp>
        <p:nvSpPr>
          <p:cNvPr id="6" name="Oval 5">
            <a:extLst>
              <a:ext uri="{FF2B5EF4-FFF2-40B4-BE49-F238E27FC236}">
                <a16:creationId xmlns:a16="http://schemas.microsoft.com/office/drawing/2014/main" id="{1F02E9B1-B53B-0C12-ABF5-C27751676EC8}"/>
              </a:ext>
            </a:extLst>
          </p:cNvPr>
          <p:cNvSpPr/>
          <p:nvPr/>
        </p:nvSpPr>
        <p:spPr>
          <a:xfrm>
            <a:off x="763268" y="2587037"/>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a:t>
            </a:r>
          </a:p>
        </p:txBody>
      </p:sp>
      <p:sp>
        <p:nvSpPr>
          <p:cNvPr id="7" name="Oval 6">
            <a:extLst>
              <a:ext uri="{FF2B5EF4-FFF2-40B4-BE49-F238E27FC236}">
                <a16:creationId xmlns:a16="http://schemas.microsoft.com/office/drawing/2014/main" id="{DEB13F83-B40D-1D31-3147-E76B20CE90ED}"/>
              </a:ext>
            </a:extLst>
          </p:cNvPr>
          <p:cNvSpPr/>
          <p:nvPr/>
        </p:nvSpPr>
        <p:spPr>
          <a:xfrm>
            <a:off x="763268" y="467868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D</a:t>
            </a:r>
          </a:p>
        </p:txBody>
      </p:sp>
      <p:sp>
        <p:nvSpPr>
          <p:cNvPr id="8" name="Oval 7">
            <a:extLst>
              <a:ext uri="{FF2B5EF4-FFF2-40B4-BE49-F238E27FC236}">
                <a16:creationId xmlns:a16="http://schemas.microsoft.com/office/drawing/2014/main" id="{860F96FC-D247-75CB-6788-E4FF382EBD3B}"/>
              </a:ext>
            </a:extLst>
          </p:cNvPr>
          <p:cNvSpPr/>
          <p:nvPr/>
        </p:nvSpPr>
        <p:spPr>
          <a:xfrm>
            <a:off x="763268" y="5589317"/>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E</a:t>
            </a:r>
          </a:p>
        </p:txBody>
      </p:sp>
      <p:sp>
        <p:nvSpPr>
          <p:cNvPr id="9" name="Rectangle 8">
            <a:extLst>
              <a:ext uri="{FF2B5EF4-FFF2-40B4-BE49-F238E27FC236}">
                <a16:creationId xmlns:a16="http://schemas.microsoft.com/office/drawing/2014/main" id="{28D4CBF9-2BAE-C104-210F-8FC74EC603A3}"/>
              </a:ext>
            </a:extLst>
          </p:cNvPr>
          <p:cNvSpPr/>
          <p:nvPr/>
        </p:nvSpPr>
        <p:spPr>
          <a:xfrm>
            <a:off x="7635240" y="2423160"/>
            <a:ext cx="2438400" cy="2362200"/>
          </a:xfrm>
          <a:prstGeom prst="rect">
            <a:avLst/>
          </a:prstGeom>
          <a:solidFill>
            <a:schemeClr val="bg1">
              <a:lumMod val="75000"/>
            </a:schemeClr>
          </a:solidFill>
          <a:ln w="381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67D7E6B-5B50-0BC3-9C27-FC43F99C1271}"/>
              </a:ext>
            </a:extLst>
          </p:cNvPr>
          <p:cNvSpPr/>
          <p:nvPr/>
        </p:nvSpPr>
        <p:spPr>
          <a:xfrm>
            <a:off x="6247766" y="242316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1" name="Oval 10">
            <a:extLst>
              <a:ext uri="{FF2B5EF4-FFF2-40B4-BE49-F238E27FC236}">
                <a16:creationId xmlns:a16="http://schemas.microsoft.com/office/drawing/2014/main" id="{402D8B10-0464-492D-09CD-AF7C608E81E8}"/>
              </a:ext>
            </a:extLst>
          </p:cNvPr>
          <p:cNvSpPr/>
          <p:nvPr/>
        </p:nvSpPr>
        <p:spPr>
          <a:xfrm>
            <a:off x="6248402" y="393192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2" name="Oval 11">
            <a:extLst>
              <a:ext uri="{FF2B5EF4-FFF2-40B4-BE49-F238E27FC236}">
                <a16:creationId xmlns:a16="http://schemas.microsoft.com/office/drawing/2014/main" id="{31CC0E57-2496-8B28-19A1-E716C529C5D4}"/>
              </a:ext>
            </a:extLst>
          </p:cNvPr>
          <p:cNvSpPr/>
          <p:nvPr/>
        </p:nvSpPr>
        <p:spPr>
          <a:xfrm>
            <a:off x="10735946" y="242316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3" name="Oval 12">
            <a:extLst>
              <a:ext uri="{FF2B5EF4-FFF2-40B4-BE49-F238E27FC236}">
                <a16:creationId xmlns:a16="http://schemas.microsoft.com/office/drawing/2014/main" id="{E28B8C01-8442-678B-4EAF-89581697F6D0}"/>
              </a:ext>
            </a:extLst>
          </p:cNvPr>
          <p:cNvSpPr/>
          <p:nvPr/>
        </p:nvSpPr>
        <p:spPr>
          <a:xfrm>
            <a:off x="10735946" y="393192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cxnSp>
        <p:nvCxnSpPr>
          <p:cNvPr id="21" name="Straight Arrow Connector 20">
            <a:extLst>
              <a:ext uri="{FF2B5EF4-FFF2-40B4-BE49-F238E27FC236}">
                <a16:creationId xmlns:a16="http://schemas.microsoft.com/office/drawing/2014/main" id="{EE4B4887-5561-2970-0336-7847973AF78A}"/>
              </a:ext>
            </a:extLst>
          </p:cNvPr>
          <p:cNvCxnSpPr>
            <a:cxnSpLocks/>
            <a:stCxn id="10" idx="6"/>
            <a:endCxn id="9" idx="1"/>
          </p:cNvCxnSpPr>
          <p:nvPr/>
        </p:nvCxnSpPr>
        <p:spPr>
          <a:xfrm>
            <a:off x="7025006" y="2796540"/>
            <a:ext cx="610234" cy="80772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141CCA2-C404-0BE0-FF07-DD447C959301}"/>
              </a:ext>
            </a:extLst>
          </p:cNvPr>
          <p:cNvCxnSpPr>
            <a:cxnSpLocks/>
            <a:endCxn id="9" idx="1"/>
          </p:cNvCxnSpPr>
          <p:nvPr/>
        </p:nvCxnSpPr>
        <p:spPr>
          <a:xfrm flipV="1">
            <a:off x="7025006" y="3604260"/>
            <a:ext cx="610234" cy="6629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2ED02D2-A147-9706-7DE9-D59E0E6CACC3}"/>
              </a:ext>
            </a:extLst>
          </p:cNvPr>
          <p:cNvCxnSpPr>
            <a:cxnSpLocks/>
            <a:stCxn id="9" idx="3"/>
            <a:endCxn id="12" idx="3"/>
          </p:cNvCxnSpPr>
          <p:nvPr/>
        </p:nvCxnSpPr>
        <p:spPr>
          <a:xfrm flipV="1">
            <a:off x="10073640" y="3060560"/>
            <a:ext cx="776130" cy="5437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8B9F7AF-35BB-8AB7-7669-8EB88EB886BF}"/>
              </a:ext>
            </a:extLst>
          </p:cNvPr>
          <p:cNvCxnSpPr>
            <a:cxnSpLocks/>
            <a:stCxn id="9" idx="3"/>
            <a:endCxn id="13" idx="2"/>
          </p:cNvCxnSpPr>
          <p:nvPr/>
        </p:nvCxnSpPr>
        <p:spPr>
          <a:xfrm>
            <a:off x="10073640" y="3604260"/>
            <a:ext cx="662306" cy="7010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6797782-DF0E-8A56-6440-1B0CB8B1E002}"/>
              </a:ext>
            </a:extLst>
          </p:cNvPr>
          <p:cNvSpPr txBox="1"/>
          <p:nvPr/>
        </p:nvSpPr>
        <p:spPr>
          <a:xfrm>
            <a:off x="6263638" y="2423160"/>
            <a:ext cx="1112522" cy="707886"/>
          </a:xfrm>
          <a:prstGeom prst="rect">
            <a:avLst/>
          </a:prstGeom>
          <a:noFill/>
        </p:spPr>
        <p:txBody>
          <a:bodyPr wrap="square" rtlCol="0">
            <a:spAutoFit/>
          </a:bodyPr>
          <a:lstStyle/>
          <a:p>
            <a:r>
              <a:rPr lang="en-US" sz="4000" dirty="0">
                <a:solidFill>
                  <a:schemeClr val="bg1"/>
                </a:solidFill>
              </a:rPr>
              <a:t>20</a:t>
            </a:r>
          </a:p>
        </p:txBody>
      </p:sp>
      <p:sp>
        <p:nvSpPr>
          <p:cNvPr id="15" name="TextBox 14">
            <a:extLst>
              <a:ext uri="{FF2B5EF4-FFF2-40B4-BE49-F238E27FC236}">
                <a16:creationId xmlns:a16="http://schemas.microsoft.com/office/drawing/2014/main" id="{F4226342-FFFA-AAEB-6716-4F9900F12414}"/>
              </a:ext>
            </a:extLst>
          </p:cNvPr>
          <p:cNvSpPr txBox="1"/>
          <p:nvPr/>
        </p:nvSpPr>
        <p:spPr>
          <a:xfrm>
            <a:off x="6438264" y="3938766"/>
            <a:ext cx="1112522" cy="707886"/>
          </a:xfrm>
          <a:prstGeom prst="rect">
            <a:avLst/>
          </a:prstGeom>
          <a:noFill/>
        </p:spPr>
        <p:txBody>
          <a:bodyPr wrap="square" rtlCol="0">
            <a:spAutoFit/>
          </a:bodyPr>
          <a:lstStyle/>
          <a:p>
            <a:r>
              <a:rPr lang="en-US" sz="4000" dirty="0">
                <a:solidFill>
                  <a:schemeClr val="bg1"/>
                </a:solidFill>
              </a:rPr>
              <a:t>2</a:t>
            </a:r>
          </a:p>
        </p:txBody>
      </p:sp>
      <p:sp>
        <p:nvSpPr>
          <p:cNvPr id="16" name="TextBox 15">
            <a:extLst>
              <a:ext uri="{FF2B5EF4-FFF2-40B4-BE49-F238E27FC236}">
                <a16:creationId xmlns:a16="http://schemas.microsoft.com/office/drawing/2014/main" id="{BD576A52-4D6A-1C1B-42AF-6B71A1AE37FB}"/>
              </a:ext>
            </a:extLst>
          </p:cNvPr>
          <p:cNvSpPr txBox="1"/>
          <p:nvPr/>
        </p:nvSpPr>
        <p:spPr>
          <a:xfrm>
            <a:off x="10804050" y="2423160"/>
            <a:ext cx="1112522" cy="707886"/>
          </a:xfrm>
          <a:prstGeom prst="rect">
            <a:avLst/>
          </a:prstGeom>
          <a:noFill/>
        </p:spPr>
        <p:txBody>
          <a:bodyPr wrap="square" rtlCol="0">
            <a:spAutoFit/>
          </a:bodyPr>
          <a:lstStyle/>
          <a:p>
            <a:r>
              <a:rPr lang="en-US" sz="4000" dirty="0">
                <a:solidFill>
                  <a:schemeClr val="bg1"/>
                </a:solidFill>
              </a:rPr>
              <a:t>20</a:t>
            </a:r>
          </a:p>
        </p:txBody>
      </p:sp>
      <p:sp>
        <p:nvSpPr>
          <p:cNvPr id="17" name="TextBox 16">
            <a:extLst>
              <a:ext uri="{FF2B5EF4-FFF2-40B4-BE49-F238E27FC236}">
                <a16:creationId xmlns:a16="http://schemas.microsoft.com/office/drawing/2014/main" id="{76C44DA3-7A36-1095-1FDB-B27611C1B347}"/>
              </a:ext>
            </a:extLst>
          </p:cNvPr>
          <p:cNvSpPr txBox="1"/>
          <p:nvPr/>
        </p:nvSpPr>
        <p:spPr>
          <a:xfrm>
            <a:off x="10956925" y="3931920"/>
            <a:ext cx="1112522" cy="707886"/>
          </a:xfrm>
          <a:prstGeom prst="rect">
            <a:avLst/>
          </a:prstGeom>
          <a:noFill/>
        </p:spPr>
        <p:txBody>
          <a:bodyPr wrap="square" rtlCol="0">
            <a:spAutoFit/>
          </a:bodyPr>
          <a:lstStyle/>
          <a:p>
            <a:r>
              <a:rPr lang="en-US" sz="4000" dirty="0">
                <a:solidFill>
                  <a:schemeClr val="bg1"/>
                </a:solidFill>
              </a:rPr>
              <a:t>2</a:t>
            </a:r>
          </a:p>
        </p:txBody>
      </p:sp>
      <p:sp>
        <p:nvSpPr>
          <p:cNvPr id="18" name="TextBox 17">
            <a:extLst>
              <a:ext uri="{FF2B5EF4-FFF2-40B4-BE49-F238E27FC236}">
                <a16:creationId xmlns:a16="http://schemas.microsoft.com/office/drawing/2014/main" id="{8DB4000E-0F56-BFF1-556D-5F00994678BD}"/>
              </a:ext>
            </a:extLst>
          </p:cNvPr>
          <p:cNvSpPr txBox="1"/>
          <p:nvPr/>
        </p:nvSpPr>
        <p:spPr>
          <a:xfrm>
            <a:off x="7707791" y="2960417"/>
            <a:ext cx="2255360" cy="1107996"/>
          </a:xfrm>
          <a:prstGeom prst="rect">
            <a:avLst/>
          </a:prstGeom>
          <a:noFill/>
        </p:spPr>
        <p:txBody>
          <a:bodyPr wrap="square" rtlCol="0">
            <a:spAutoFit/>
          </a:bodyPr>
          <a:lstStyle/>
          <a:p>
            <a:pPr algn="ctr"/>
            <a:r>
              <a:rPr lang="en-US" sz="6600" dirty="0"/>
              <a:t>R= __</a:t>
            </a:r>
          </a:p>
        </p:txBody>
      </p:sp>
      <p:sp>
        <p:nvSpPr>
          <p:cNvPr id="23" name="TextBox 22">
            <a:extLst>
              <a:ext uri="{FF2B5EF4-FFF2-40B4-BE49-F238E27FC236}">
                <a16:creationId xmlns:a16="http://schemas.microsoft.com/office/drawing/2014/main" id="{3B3FEAF1-102C-C856-BF74-9ED4461A20A8}"/>
              </a:ext>
            </a:extLst>
          </p:cNvPr>
          <p:cNvSpPr txBox="1"/>
          <p:nvPr/>
        </p:nvSpPr>
        <p:spPr>
          <a:xfrm>
            <a:off x="6851733" y="583942"/>
            <a:ext cx="3998037" cy="1077218"/>
          </a:xfrm>
          <a:prstGeom prst="rect">
            <a:avLst/>
          </a:prstGeom>
          <a:noFill/>
        </p:spPr>
        <p:txBody>
          <a:bodyPr wrap="square" rtlCol="0">
            <a:spAutoFit/>
          </a:bodyPr>
          <a:lstStyle/>
          <a:p>
            <a:pPr algn="ctr"/>
            <a:r>
              <a:rPr lang="en-US" sz="2800" dirty="0">
                <a:latin typeface="AkayaTelivigala" pitchFamily="2" charset="77"/>
                <a:cs typeface="AkayaTelivigala" pitchFamily="2" charset="77"/>
              </a:rPr>
              <a:t>Are you ready?</a:t>
            </a:r>
          </a:p>
          <a:p>
            <a:pPr algn="ctr"/>
            <a:r>
              <a:rPr lang="en-US" sz="3600" dirty="0">
                <a:latin typeface="AkayaTelivigala" pitchFamily="2" charset="77"/>
                <a:cs typeface="AkayaTelivigala" pitchFamily="2" charset="77"/>
              </a:rPr>
              <a:t>Calculate this!!!!</a:t>
            </a:r>
          </a:p>
        </p:txBody>
      </p:sp>
      <p:sp>
        <p:nvSpPr>
          <p:cNvPr id="2" name="TextBox 1">
            <a:extLst>
              <a:ext uri="{FF2B5EF4-FFF2-40B4-BE49-F238E27FC236}">
                <a16:creationId xmlns:a16="http://schemas.microsoft.com/office/drawing/2014/main" id="{50CF4CB3-FCCB-ECE3-A077-5A2E9B3AAFED}"/>
              </a:ext>
            </a:extLst>
          </p:cNvPr>
          <p:cNvSpPr txBox="1"/>
          <p:nvPr/>
        </p:nvSpPr>
        <p:spPr>
          <a:xfrm>
            <a:off x="7652943" y="2434054"/>
            <a:ext cx="2420698" cy="461665"/>
          </a:xfrm>
          <a:prstGeom prst="rect">
            <a:avLst/>
          </a:prstGeom>
          <a:noFill/>
        </p:spPr>
        <p:txBody>
          <a:bodyPr wrap="square" rtlCol="0">
            <a:spAutoFit/>
          </a:bodyPr>
          <a:lstStyle/>
          <a:p>
            <a:pPr algn="ctr"/>
            <a:r>
              <a:rPr lang="en-US" sz="2400" dirty="0"/>
              <a:t>R=(20+2)-(20+2)</a:t>
            </a:r>
          </a:p>
        </p:txBody>
      </p:sp>
    </p:spTree>
    <p:extLst>
      <p:ext uri="{BB962C8B-B14F-4D97-AF65-F5344CB8AC3E}">
        <p14:creationId xmlns:p14="http://schemas.microsoft.com/office/powerpoint/2010/main" val="3540158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9A833A-8BEE-42E8-2C1A-F8954CB1242C}"/>
              </a:ext>
            </a:extLst>
          </p:cNvPr>
          <p:cNvSpPr txBox="1"/>
          <p:nvPr/>
        </p:nvSpPr>
        <p:spPr>
          <a:xfrm>
            <a:off x="678814" y="643843"/>
            <a:ext cx="4518026" cy="6001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effectLst/>
                <a:highlight>
                  <a:srgbClr val="00FFFF"/>
                </a:highlight>
                <a:uLnTx/>
                <a:uFillTx/>
                <a:ea typeface="+mn-ea"/>
                <a:cs typeface="Arial Narrow" panose="020B0604020202020204" pitchFamily="34" charset="0"/>
              </a:rPr>
              <a:t>Add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Births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Immigration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highlight>
                  <a:srgbClr val="00FFFF"/>
                </a:highlight>
                <a:cs typeface="Arial Narrow" panose="020B0604020202020204" pitchFamily="34" charset="0"/>
              </a:rPr>
              <a:t>Subtract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a:t>
            </a:r>
            <a:r>
              <a:rPr lang="en-US" sz="3600" dirty="0">
                <a:cs typeface="Arial Narrow" panose="020B0604020202020204" pitchFamily="34" charset="0"/>
              </a:rPr>
              <a:t>D</a:t>
            </a:r>
            <a:r>
              <a:rPr kumimoji="0" lang="en-US" sz="3600" b="0" u="none" strike="noStrike" kern="1200" cap="none" spc="0" normalizeH="0" baseline="0" noProof="0" dirty="0" err="1">
                <a:ln>
                  <a:noFill/>
                </a:ln>
                <a:effectLst/>
                <a:uLnTx/>
                <a:uFillTx/>
                <a:ea typeface="+mn-ea"/>
                <a:cs typeface="Arial Narrow" panose="020B0604020202020204" pitchFamily="34" charset="0"/>
              </a:rPr>
              <a:t>eath</a:t>
            </a: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cs typeface="Arial Narrow" panose="020B0604020202020204" pitchFamily="34" charset="0"/>
              </a:rPr>
              <a:t>	Emigration</a:t>
            </a: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Arial Narrow" panose="020B0604020202020204" pitchFamily="34" charset="0"/>
              <a:ea typeface="+mn-ea"/>
              <a:cs typeface="Arial Narrow" panose="020B0604020202020204" pitchFamily="34" charset="0"/>
            </a:endParaRPr>
          </a:p>
        </p:txBody>
      </p:sp>
      <p:sp>
        <p:nvSpPr>
          <p:cNvPr id="5" name="Oval 4">
            <a:extLst>
              <a:ext uri="{FF2B5EF4-FFF2-40B4-BE49-F238E27FC236}">
                <a16:creationId xmlns:a16="http://schemas.microsoft.com/office/drawing/2014/main" id="{DC01E3BA-CA89-DAB2-5A9D-3A8B625AC1BB}"/>
              </a:ext>
            </a:extLst>
          </p:cNvPr>
          <p:cNvSpPr/>
          <p:nvPr/>
        </p:nvSpPr>
        <p:spPr>
          <a:xfrm>
            <a:off x="763268" y="167640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B</a:t>
            </a:r>
          </a:p>
        </p:txBody>
      </p:sp>
      <p:sp>
        <p:nvSpPr>
          <p:cNvPr id="6" name="Oval 5">
            <a:extLst>
              <a:ext uri="{FF2B5EF4-FFF2-40B4-BE49-F238E27FC236}">
                <a16:creationId xmlns:a16="http://schemas.microsoft.com/office/drawing/2014/main" id="{1F02E9B1-B53B-0C12-ABF5-C27751676EC8}"/>
              </a:ext>
            </a:extLst>
          </p:cNvPr>
          <p:cNvSpPr/>
          <p:nvPr/>
        </p:nvSpPr>
        <p:spPr>
          <a:xfrm>
            <a:off x="763268" y="2587037"/>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a:t>
            </a:r>
          </a:p>
        </p:txBody>
      </p:sp>
      <p:sp>
        <p:nvSpPr>
          <p:cNvPr id="7" name="Oval 6">
            <a:extLst>
              <a:ext uri="{FF2B5EF4-FFF2-40B4-BE49-F238E27FC236}">
                <a16:creationId xmlns:a16="http://schemas.microsoft.com/office/drawing/2014/main" id="{DEB13F83-B40D-1D31-3147-E76B20CE90ED}"/>
              </a:ext>
            </a:extLst>
          </p:cNvPr>
          <p:cNvSpPr/>
          <p:nvPr/>
        </p:nvSpPr>
        <p:spPr>
          <a:xfrm>
            <a:off x="763268" y="467868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D</a:t>
            </a:r>
          </a:p>
        </p:txBody>
      </p:sp>
      <p:sp>
        <p:nvSpPr>
          <p:cNvPr id="8" name="Oval 7">
            <a:extLst>
              <a:ext uri="{FF2B5EF4-FFF2-40B4-BE49-F238E27FC236}">
                <a16:creationId xmlns:a16="http://schemas.microsoft.com/office/drawing/2014/main" id="{860F96FC-D247-75CB-6788-E4FF382EBD3B}"/>
              </a:ext>
            </a:extLst>
          </p:cNvPr>
          <p:cNvSpPr/>
          <p:nvPr/>
        </p:nvSpPr>
        <p:spPr>
          <a:xfrm>
            <a:off x="763268" y="5589317"/>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E</a:t>
            </a:r>
          </a:p>
        </p:txBody>
      </p:sp>
      <p:sp>
        <p:nvSpPr>
          <p:cNvPr id="9" name="Rectangle 8">
            <a:extLst>
              <a:ext uri="{FF2B5EF4-FFF2-40B4-BE49-F238E27FC236}">
                <a16:creationId xmlns:a16="http://schemas.microsoft.com/office/drawing/2014/main" id="{28D4CBF9-2BAE-C104-210F-8FC74EC603A3}"/>
              </a:ext>
            </a:extLst>
          </p:cNvPr>
          <p:cNvSpPr/>
          <p:nvPr/>
        </p:nvSpPr>
        <p:spPr>
          <a:xfrm>
            <a:off x="7635240" y="2423160"/>
            <a:ext cx="2438400" cy="2362200"/>
          </a:xfrm>
          <a:prstGeom prst="rect">
            <a:avLst/>
          </a:prstGeom>
          <a:solidFill>
            <a:schemeClr val="bg1">
              <a:lumMod val="75000"/>
            </a:schemeClr>
          </a:solidFill>
          <a:ln w="381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67D7E6B-5B50-0BC3-9C27-FC43F99C1271}"/>
              </a:ext>
            </a:extLst>
          </p:cNvPr>
          <p:cNvSpPr/>
          <p:nvPr/>
        </p:nvSpPr>
        <p:spPr>
          <a:xfrm>
            <a:off x="6247766" y="242316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1" name="Oval 10">
            <a:extLst>
              <a:ext uri="{FF2B5EF4-FFF2-40B4-BE49-F238E27FC236}">
                <a16:creationId xmlns:a16="http://schemas.microsoft.com/office/drawing/2014/main" id="{402D8B10-0464-492D-09CD-AF7C608E81E8}"/>
              </a:ext>
            </a:extLst>
          </p:cNvPr>
          <p:cNvSpPr/>
          <p:nvPr/>
        </p:nvSpPr>
        <p:spPr>
          <a:xfrm>
            <a:off x="6248402" y="393192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2" name="Oval 11">
            <a:extLst>
              <a:ext uri="{FF2B5EF4-FFF2-40B4-BE49-F238E27FC236}">
                <a16:creationId xmlns:a16="http://schemas.microsoft.com/office/drawing/2014/main" id="{31CC0E57-2496-8B28-19A1-E716C529C5D4}"/>
              </a:ext>
            </a:extLst>
          </p:cNvPr>
          <p:cNvSpPr/>
          <p:nvPr/>
        </p:nvSpPr>
        <p:spPr>
          <a:xfrm>
            <a:off x="10735946" y="242316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3" name="Oval 12">
            <a:extLst>
              <a:ext uri="{FF2B5EF4-FFF2-40B4-BE49-F238E27FC236}">
                <a16:creationId xmlns:a16="http://schemas.microsoft.com/office/drawing/2014/main" id="{E28B8C01-8442-678B-4EAF-89581697F6D0}"/>
              </a:ext>
            </a:extLst>
          </p:cNvPr>
          <p:cNvSpPr/>
          <p:nvPr/>
        </p:nvSpPr>
        <p:spPr>
          <a:xfrm>
            <a:off x="10735946" y="393192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cxnSp>
        <p:nvCxnSpPr>
          <p:cNvPr id="21" name="Straight Arrow Connector 20">
            <a:extLst>
              <a:ext uri="{FF2B5EF4-FFF2-40B4-BE49-F238E27FC236}">
                <a16:creationId xmlns:a16="http://schemas.microsoft.com/office/drawing/2014/main" id="{EE4B4887-5561-2970-0336-7847973AF78A}"/>
              </a:ext>
            </a:extLst>
          </p:cNvPr>
          <p:cNvCxnSpPr>
            <a:cxnSpLocks/>
            <a:stCxn id="10" idx="6"/>
            <a:endCxn id="9" idx="1"/>
          </p:cNvCxnSpPr>
          <p:nvPr/>
        </p:nvCxnSpPr>
        <p:spPr>
          <a:xfrm>
            <a:off x="7025006" y="2796540"/>
            <a:ext cx="610234" cy="80772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141CCA2-C404-0BE0-FF07-DD447C959301}"/>
              </a:ext>
            </a:extLst>
          </p:cNvPr>
          <p:cNvCxnSpPr>
            <a:cxnSpLocks/>
            <a:endCxn id="9" idx="1"/>
          </p:cNvCxnSpPr>
          <p:nvPr/>
        </p:nvCxnSpPr>
        <p:spPr>
          <a:xfrm flipV="1">
            <a:off x="7025006" y="3604260"/>
            <a:ext cx="610234" cy="6629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2ED02D2-A147-9706-7DE9-D59E0E6CACC3}"/>
              </a:ext>
            </a:extLst>
          </p:cNvPr>
          <p:cNvCxnSpPr>
            <a:cxnSpLocks/>
            <a:stCxn id="9" idx="3"/>
            <a:endCxn id="12" idx="3"/>
          </p:cNvCxnSpPr>
          <p:nvPr/>
        </p:nvCxnSpPr>
        <p:spPr>
          <a:xfrm flipV="1">
            <a:off x="10073640" y="3060560"/>
            <a:ext cx="776130" cy="5437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8B9F7AF-35BB-8AB7-7669-8EB88EB886BF}"/>
              </a:ext>
            </a:extLst>
          </p:cNvPr>
          <p:cNvCxnSpPr>
            <a:cxnSpLocks/>
            <a:stCxn id="9" idx="3"/>
            <a:endCxn id="13" idx="2"/>
          </p:cNvCxnSpPr>
          <p:nvPr/>
        </p:nvCxnSpPr>
        <p:spPr>
          <a:xfrm>
            <a:off x="10073640" y="3604260"/>
            <a:ext cx="662306" cy="7010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6797782-DF0E-8A56-6440-1B0CB8B1E002}"/>
              </a:ext>
            </a:extLst>
          </p:cNvPr>
          <p:cNvSpPr txBox="1"/>
          <p:nvPr/>
        </p:nvSpPr>
        <p:spPr>
          <a:xfrm>
            <a:off x="6263638" y="2423160"/>
            <a:ext cx="1112522" cy="707886"/>
          </a:xfrm>
          <a:prstGeom prst="rect">
            <a:avLst/>
          </a:prstGeom>
          <a:noFill/>
        </p:spPr>
        <p:txBody>
          <a:bodyPr wrap="square" rtlCol="0">
            <a:spAutoFit/>
          </a:bodyPr>
          <a:lstStyle/>
          <a:p>
            <a:r>
              <a:rPr lang="en-US" sz="4000" dirty="0">
                <a:solidFill>
                  <a:schemeClr val="bg1"/>
                </a:solidFill>
              </a:rPr>
              <a:t>20</a:t>
            </a:r>
          </a:p>
        </p:txBody>
      </p:sp>
      <p:sp>
        <p:nvSpPr>
          <p:cNvPr id="15" name="TextBox 14">
            <a:extLst>
              <a:ext uri="{FF2B5EF4-FFF2-40B4-BE49-F238E27FC236}">
                <a16:creationId xmlns:a16="http://schemas.microsoft.com/office/drawing/2014/main" id="{F4226342-FFFA-AAEB-6716-4F9900F12414}"/>
              </a:ext>
            </a:extLst>
          </p:cNvPr>
          <p:cNvSpPr txBox="1"/>
          <p:nvPr/>
        </p:nvSpPr>
        <p:spPr>
          <a:xfrm>
            <a:off x="6438264" y="3938766"/>
            <a:ext cx="1112522" cy="707886"/>
          </a:xfrm>
          <a:prstGeom prst="rect">
            <a:avLst/>
          </a:prstGeom>
          <a:noFill/>
        </p:spPr>
        <p:txBody>
          <a:bodyPr wrap="square" rtlCol="0">
            <a:spAutoFit/>
          </a:bodyPr>
          <a:lstStyle/>
          <a:p>
            <a:r>
              <a:rPr lang="en-US" sz="4000" dirty="0">
                <a:solidFill>
                  <a:schemeClr val="bg1"/>
                </a:solidFill>
              </a:rPr>
              <a:t>2</a:t>
            </a:r>
          </a:p>
        </p:txBody>
      </p:sp>
      <p:sp>
        <p:nvSpPr>
          <p:cNvPr id="16" name="TextBox 15">
            <a:extLst>
              <a:ext uri="{FF2B5EF4-FFF2-40B4-BE49-F238E27FC236}">
                <a16:creationId xmlns:a16="http://schemas.microsoft.com/office/drawing/2014/main" id="{BD576A52-4D6A-1C1B-42AF-6B71A1AE37FB}"/>
              </a:ext>
            </a:extLst>
          </p:cNvPr>
          <p:cNvSpPr txBox="1"/>
          <p:nvPr/>
        </p:nvSpPr>
        <p:spPr>
          <a:xfrm>
            <a:off x="10804050" y="2423160"/>
            <a:ext cx="1112522" cy="707886"/>
          </a:xfrm>
          <a:prstGeom prst="rect">
            <a:avLst/>
          </a:prstGeom>
          <a:noFill/>
        </p:spPr>
        <p:txBody>
          <a:bodyPr wrap="square" rtlCol="0">
            <a:spAutoFit/>
          </a:bodyPr>
          <a:lstStyle/>
          <a:p>
            <a:r>
              <a:rPr lang="en-US" sz="4000" dirty="0">
                <a:solidFill>
                  <a:schemeClr val="bg1"/>
                </a:solidFill>
              </a:rPr>
              <a:t>20</a:t>
            </a:r>
          </a:p>
        </p:txBody>
      </p:sp>
      <p:sp>
        <p:nvSpPr>
          <p:cNvPr id="17" name="TextBox 16">
            <a:extLst>
              <a:ext uri="{FF2B5EF4-FFF2-40B4-BE49-F238E27FC236}">
                <a16:creationId xmlns:a16="http://schemas.microsoft.com/office/drawing/2014/main" id="{76C44DA3-7A36-1095-1FDB-B27611C1B347}"/>
              </a:ext>
            </a:extLst>
          </p:cNvPr>
          <p:cNvSpPr txBox="1"/>
          <p:nvPr/>
        </p:nvSpPr>
        <p:spPr>
          <a:xfrm>
            <a:off x="10956925" y="3931920"/>
            <a:ext cx="1112522" cy="707886"/>
          </a:xfrm>
          <a:prstGeom prst="rect">
            <a:avLst/>
          </a:prstGeom>
          <a:noFill/>
        </p:spPr>
        <p:txBody>
          <a:bodyPr wrap="square" rtlCol="0">
            <a:spAutoFit/>
          </a:bodyPr>
          <a:lstStyle/>
          <a:p>
            <a:r>
              <a:rPr lang="en-US" sz="4000" dirty="0">
                <a:solidFill>
                  <a:schemeClr val="bg1"/>
                </a:solidFill>
              </a:rPr>
              <a:t>2</a:t>
            </a:r>
          </a:p>
        </p:txBody>
      </p:sp>
      <p:sp>
        <p:nvSpPr>
          <p:cNvPr id="18" name="TextBox 17">
            <a:extLst>
              <a:ext uri="{FF2B5EF4-FFF2-40B4-BE49-F238E27FC236}">
                <a16:creationId xmlns:a16="http://schemas.microsoft.com/office/drawing/2014/main" id="{8DB4000E-0F56-BFF1-556D-5F00994678BD}"/>
              </a:ext>
            </a:extLst>
          </p:cNvPr>
          <p:cNvSpPr txBox="1"/>
          <p:nvPr/>
        </p:nvSpPr>
        <p:spPr>
          <a:xfrm>
            <a:off x="8019973" y="2978200"/>
            <a:ext cx="2255360" cy="1107996"/>
          </a:xfrm>
          <a:prstGeom prst="rect">
            <a:avLst/>
          </a:prstGeom>
          <a:noFill/>
        </p:spPr>
        <p:txBody>
          <a:bodyPr wrap="square" rtlCol="0">
            <a:spAutoFit/>
          </a:bodyPr>
          <a:lstStyle/>
          <a:p>
            <a:r>
              <a:rPr lang="en-US" sz="6600" dirty="0"/>
              <a:t>R=0</a:t>
            </a:r>
          </a:p>
        </p:txBody>
      </p:sp>
      <p:sp>
        <p:nvSpPr>
          <p:cNvPr id="19" name="TextBox 18">
            <a:extLst>
              <a:ext uri="{FF2B5EF4-FFF2-40B4-BE49-F238E27FC236}">
                <a16:creationId xmlns:a16="http://schemas.microsoft.com/office/drawing/2014/main" id="{2504F481-7F72-7C15-2EA1-09F6F8B623F8}"/>
              </a:ext>
            </a:extLst>
          </p:cNvPr>
          <p:cNvSpPr txBox="1"/>
          <p:nvPr/>
        </p:nvSpPr>
        <p:spPr>
          <a:xfrm>
            <a:off x="6247766" y="5353763"/>
            <a:ext cx="4963478" cy="1384995"/>
          </a:xfrm>
          <a:prstGeom prst="rect">
            <a:avLst/>
          </a:prstGeom>
          <a:noFill/>
        </p:spPr>
        <p:txBody>
          <a:bodyPr wrap="square" rtlCol="0">
            <a:spAutoFit/>
          </a:bodyPr>
          <a:lstStyle/>
          <a:p>
            <a:pPr algn="ctr"/>
            <a:r>
              <a:rPr lang="en-US" sz="2800" b="1" dirty="0"/>
              <a:t>True or False?</a:t>
            </a:r>
          </a:p>
          <a:p>
            <a:pPr algn="ctr"/>
            <a:r>
              <a:rPr lang="en-US" sz="2800" b="1" dirty="0"/>
              <a:t>The population is NOT INCREASING OR DECREASING</a:t>
            </a:r>
          </a:p>
        </p:txBody>
      </p:sp>
      <p:sp>
        <p:nvSpPr>
          <p:cNvPr id="20" name="TextBox 19">
            <a:extLst>
              <a:ext uri="{FF2B5EF4-FFF2-40B4-BE49-F238E27FC236}">
                <a16:creationId xmlns:a16="http://schemas.microsoft.com/office/drawing/2014/main" id="{A1418267-704F-7199-9402-66D8B9268978}"/>
              </a:ext>
            </a:extLst>
          </p:cNvPr>
          <p:cNvSpPr txBox="1"/>
          <p:nvPr/>
        </p:nvSpPr>
        <p:spPr>
          <a:xfrm>
            <a:off x="7652943" y="2434054"/>
            <a:ext cx="2420698" cy="461665"/>
          </a:xfrm>
          <a:prstGeom prst="rect">
            <a:avLst/>
          </a:prstGeom>
          <a:noFill/>
        </p:spPr>
        <p:txBody>
          <a:bodyPr wrap="square" rtlCol="0">
            <a:spAutoFit/>
          </a:bodyPr>
          <a:lstStyle/>
          <a:p>
            <a:pPr algn="ctr"/>
            <a:r>
              <a:rPr lang="en-US" sz="2400" dirty="0"/>
              <a:t>R=(20+2)-(20+2)</a:t>
            </a:r>
          </a:p>
        </p:txBody>
      </p:sp>
      <p:sp>
        <p:nvSpPr>
          <p:cNvPr id="2" name="TextBox 1">
            <a:extLst>
              <a:ext uri="{FF2B5EF4-FFF2-40B4-BE49-F238E27FC236}">
                <a16:creationId xmlns:a16="http://schemas.microsoft.com/office/drawing/2014/main" id="{09B61A1D-4D1E-396D-7FDF-A3C6D330A70E}"/>
              </a:ext>
            </a:extLst>
          </p:cNvPr>
          <p:cNvSpPr txBox="1"/>
          <p:nvPr/>
        </p:nvSpPr>
        <p:spPr>
          <a:xfrm>
            <a:off x="6851733" y="1935837"/>
            <a:ext cx="3998037" cy="523220"/>
          </a:xfrm>
          <a:prstGeom prst="rect">
            <a:avLst/>
          </a:prstGeom>
          <a:noFill/>
        </p:spPr>
        <p:txBody>
          <a:bodyPr wrap="square" rtlCol="0">
            <a:spAutoFit/>
          </a:bodyPr>
          <a:lstStyle/>
          <a:p>
            <a:pPr algn="ctr"/>
            <a:r>
              <a:rPr lang="en-US" sz="2800" dirty="0">
                <a:latin typeface="AkayaTelivigala" pitchFamily="2" charset="77"/>
                <a:cs typeface="AkayaTelivigala" pitchFamily="2" charset="77"/>
              </a:rPr>
              <a:t>ANSWER</a:t>
            </a:r>
            <a:endParaRPr lang="en-US" sz="3600" dirty="0">
              <a:latin typeface="AkayaTelivigala" pitchFamily="2" charset="77"/>
              <a:cs typeface="AkayaTelivigala" pitchFamily="2" charset="77"/>
            </a:endParaRPr>
          </a:p>
        </p:txBody>
      </p:sp>
    </p:spTree>
    <p:extLst>
      <p:ext uri="{BB962C8B-B14F-4D97-AF65-F5344CB8AC3E}">
        <p14:creationId xmlns:p14="http://schemas.microsoft.com/office/powerpoint/2010/main" val="3815984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9A833A-8BEE-42E8-2C1A-F8954CB1242C}"/>
              </a:ext>
            </a:extLst>
          </p:cNvPr>
          <p:cNvSpPr txBox="1"/>
          <p:nvPr/>
        </p:nvSpPr>
        <p:spPr>
          <a:xfrm>
            <a:off x="678814" y="643843"/>
            <a:ext cx="4518026" cy="6001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effectLst/>
                <a:highlight>
                  <a:srgbClr val="00FFFF"/>
                </a:highlight>
                <a:uLnTx/>
                <a:uFillTx/>
                <a:ea typeface="+mn-ea"/>
                <a:cs typeface="Arial Narrow" panose="020B0604020202020204" pitchFamily="34" charset="0"/>
              </a:rPr>
              <a:t>Add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Births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Immigration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highlight>
                  <a:srgbClr val="00FFFF"/>
                </a:highlight>
                <a:cs typeface="Arial Narrow" panose="020B0604020202020204" pitchFamily="34" charset="0"/>
              </a:rPr>
              <a:t>Subtract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a:t>
            </a:r>
            <a:r>
              <a:rPr lang="en-US" sz="3600" dirty="0">
                <a:cs typeface="Arial Narrow" panose="020B0604020202020204" pitchFamily="34" charset="0"/>
              </a:rPr>
              <a:t>D</a:t>
            </a:r>
            <a:r>
              <a:rPr kumimoji="0" lang="en-US" sz="3600" b="0" u="none" strike="noStrike" kern="1200" cap="none" spc="0" normalizeH="0" baseline="0" noProof="0" dirty="0" err="1">
                <a:ln>
                  <a:noFill/>
                </a:ln>
                <a:effectLst/>
                <a:uLnTx/>
                <a:uFillTx/>
                <a:ea typeface="+mn-ea"/>
                <a:cs typeface="Arial Narrow" panose="020B0604020202020204" pitchFamily="34" charset="0"/>
              </a:rPr>
              <a:t>eath</a:t>
            </a: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cs typeface="Arial Narrow" panose="020B0604020202020204" pitchFamily="34" charset="0"/>
              </a:rPr>
              <a:t>	Emigration</a:t>
            </a: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Arial Narrow" panose="020B0604020202020204" pitchFamily="34" charset="0"/>
              <a:ea typeface="+mn-ea"/>
              <a:cs typeface="Arial Narrow" panose="020B0604020202020204" pitchFamily="34" charset="0"/>
            </a:endParaRPr>
          </a:p>
        </p:txBody>
      </p:sp>
      <p:sp>
        <p:nvSpPr>
          <p:cNvPr id="5" name="Oval 4">
            <a:extLst>
              <a:ext uri="{FF2B5EF4-FFF2-40B4-BE49-F238E27FC236}">
                <a16:creationId xmlns:a16="http://schemas.microsoft.com/office/drawing/2014/main" id="{DC01E3BA-CA89-DAB2-5A9D-3A8B625AC1BB}"/>
              </a:ext>
            </a:extLst>
          </p:cNvPr>
          <p:cNvSpPr/>
          <p:nvPr/>
        </p:nvSpPr>
        <p:spPr>
          <a:xfrm>
            <a:off x="763268" y="167640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B</a:t>
            </a:r>
          </a:p>
        </p:txBody>
      </p:sp>
      <p:sp>
        <p:nvSpPr>
          <p:cNvPr id="6" name="Oval 5">
            <a:extLst>
              <a:ext uri="{FF2B5EF4-FFF2-40B4-BE49-F238E27FC236}">
                <a16:creationId xmlns:a16="http://schemas.microsoft.com/office/drawing/2014/main" id="{1F02E9B1-B53B-0C12-ABF5-C27751676EC8}"/>
              </a:ext>
            </a:extLst>
          </p:cNvPr>
          <p:cNvSpPr/>
          <p:nvPr/>
        </p:nvSpPr>
        <p:spPr>
          <a:xfrm>
            <a:off x="763268" y="2587037"/>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a:t>
            </a:r>
          </a:p>
        </p:txBody>
      </p:sp>
      <p:sp>
        <p:nvSpPr>
          <p:cNvPr id="7" name="Oval 6">
            <a:extLst>
              <a:ext uri="{FF2B5EF4-FFF2-40B4-BE49-F238E27FC236}">
                <a16:creationId xmlns:a16="http://schemas.microsoft.com/office/drawing/2014/main" id="{DEB13F83-B40D-1D31-3147-E76B20CE90ED}"/>
              </a:ext>
            </a:extLst>
          </p:cNvPr>
          <p:cNvSpPr/>
          <p:nvPr/>
        </p:nvSpPr>
        <p:spPr>
          <a:xfrm>
            <a:off x="763268" y="467868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D</a:t>
            </a:r>
          </a:p>
        </p:txBody>
      </p:sp>
      <p:sp>
        <p:nvSpPr>
          <p:cNvPr id="8" name="Oval 7">
            <a:extLst>
              <a:ext uri="{FF2B5EF4-FFF2-40B4-BE49-F238E27FC236}">
                <a16:creationId xmlns:a16="http://schemas.microsoft.com/office/drawing/2014/main" id="{860F96FC-D247-75CB-6788-E4FF382EBD3B}"/>
              </a:ext>
            </a:extLst>
          </p:cNvPr>
          <p:cNvSpPr/>
          <p:nvPr/>
        </p:nvSpPr>
        <p:spPr>
          <a:xfrm>
            <a:off x="763268" y="5589317"/>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E</a:t>
            </a:r>
          </a:p>
        </p:txBody>
      </p:sp>
      <p:sp>
        <p:nvSpPr>
          <p:cNvPr id="9" name="Rectangle 8">
            <a:extLst>
              <a:ext uri="{FF2B5EF4-FFF2-40B4-BE49-F238E27FC236}">
                <a16:creationId xmlns:a16="http://schemas.microsoft.com/office/drawing/2014/main" id="{28D4CBF9-2BAE-C104-210F-8FC74EC603A3}"/>
              </a:ext>
            </a:extLst>
          </p:cNvPr>
          <p:cNvSpPr/>
          <p:nvPr/>
        </p:nvSpPr>
        <p:spPr>
          <a:xfrm>
            <a:off x="7635240" y="2423160"/>
            <a:ext cx="2438400" cy="2362200"/>
          </a:xfrm>
          <a:prstGeom prst="rect">
            <a:avLst/>
          </a:prstGeom>
          <a:solidFill>
            <a:schemeClr val="bg1">
              <a:lumMod val="75000"/>
            </a:schemeClr>
          </a:solidFill>
          <a:ln w="381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67D7E6B-5B50-0BC3-9C27-FC43F99C1271}"/>
              </a:ext>
            </a:extLst>
          </p:cNvPr>
          <p:cNvSpPr/>
          <p:nvPr/>
        </p:nvSpPr>
        <p:spPr>
          <a:xfrm>
            <a:off x="6247766" y="242316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1" name="Oval 10">
            <a:extLst>
              <a:ext uri="{FF2B5EF4-FFF2-40B4-BE49-F238E27FC236}">
                <a16:creationId xmlns:a16="http://schemas.microsoft.com/office/drawing/2014/main" id="{402D8B10-0464-492D-09CD-AF7C608E81E8}"/>
              </a:ext>
            </a:extLst>
          </p:cNvPr>
          <p:cNvSpPr/>
          <p:nvPr/>
        </p:nvSpPr>
        <p:spPr>
          <a:xfrm>
            <a:off x="6248402" y="393192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2" name="Oval 11">
            <a:extLst>
              <a:ext uri="{FF2B5EF4-FFF2-40B4-BE49-F238E27FC236}">
                <a16:creationId xmlns:a16="http://schemas.microsoft.com/office/drawing/2014/main" id="{31CC0E57-2496-8B28-19A1-E716C529C5D4}"/>
              </a:ext>
            </a:extLst>
          </p:cNvPr>
          <p:cNvSpPr/>
          <p:nvPr/>
        </p:nvSpPr>
        <p:spPr>
          <a:xfrm>
            <a:off x="10735946" y="242316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3" name="Oval 12">
            <a:extLst>
              <a:ext uri="{FF2B5EF4-FFF2-40B4-BE49-F238E27FC236}">
                <a16:creationId xmlns:a16="http://schemas.microsoft.com/office/drawing/2014/main" id="{E28B8C01-8442-678B-4EAF-89581697F6D0}"/>
              </a:ext>
            </a:extLst>
          </p:cNvPr>
          <p:cNvSpPr/>
          <p:nvPr/>
        </p:nvSpPr>
        <p:spPr>
          <a:xfrm>
            <a:off x="10735946" y="393192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cxnSp>
        <p:nvCxnSpPr>
          <p:cNvPr id="21" name="Straight Arrow Connector 20">
            <a:extLst>
              <a:ext uri="{FF2B5EF4-FFF2-40B4-BE49-F238E27FC236}">
                <a16:creationId xmlns:a16="http://schemas.microsoft.com/office/drawing/2014/main" id="{EE4B4887-5561-2970-0336-7847973AF78A}"/>
              </a:ext>
            </a:extLst>
          </p:cNvPr>
          <p:cNvCxnSpPr>
            <a:cxnSpLocks/>
            <a:stCxn id="10" idx="6"/>
            <a:endCxn id="9" idx="1"/>
          </p:cNvCxnSpPr>
          <p:nvPr/>
        </p:nvCxnSpPr>
        <p:spPr>
          <a:xfrm>
            <a:off x="7025006" y="2796540"/>
            <a:ext cx="610234" cy="80772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141CCA2-C404-0BE0-FF07-DD447C959301}"/>
              </a:ext>
            </a:extLst>
          </p:cNvPr>
          <p:cNvCxnSpPr>
            <a:cxnSpLocks/>
            <a:endCxn id="9" idx="1"/>
          </p:cNvCxnSpPr>
          <p:nvPr/>
        </p:nvCxnSpPr>
        <p:spPr>
          <a:xfrm flipV="1">
            <a:off x="7025006" y="3604260"/>
            <a:ext cx="610234" cy="6629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2ED02D2-A147-9706-7DE9-D59E0E6CACC3}"/>
              </a:ext>
            </a:extLst>
          </p:cNvPr>
          <p:cNvCxnSpPr>
            <a:cxnSpLocks/>
            <a:stCxn id="9" idx="3"/>
            <a:endCxn id="12" idx="3"/>
          </p:cNvCxnSpPr>
          <p:nvPr/>
        </p:nvCxnSpPr>
        <p:spPr>
          <a:xfrm flipV="1">
            <a:off x="10073640" y="3060560"/>
            <a:ext cx="776130" cy="5437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8B9F7AF-35BB-8AB7-7669-8EB88EB886BF}"/>
              </a:ext>
            </a:extLst>
          </p:cNvPr>
          <p:cNvCxnSpPr>
            <a:cxnSpLocks/>
            <a:stCxn id="9" idx="3"/>
            <a:endCxn id="13" idx="2"/>
          </p:cNvCxnSpPr>
          <p:nvPr/>
        </p:nvCxnSpPr>
        <p:spPr>
          <a:xfrm>
            <a:off x="10073640" y="3604260"/>
            <a:ext cx="662306" cy="7010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6797782-DF0E-8A56-6440-1B0CB8B1E002}"/>
              </a:ext>
            </a:extLst>
          </p:cNvPr>
          <p:cNvSpPr txBox="1"/>
          <p:nvPr/>
        </p:nvSpPr>
        <p:spPr>
          <a:xfrm>
            <a:off x="6263638" y="2423160"/>
            <a:ext cx="1112522" cy="707886"/>
          </a:xfrm>
          <a:prstGeom prst="rect">
            <a:avLst/>
          </a:prstGeom>
          <a:noFill/>
        </p:spPr>
        <p:txBody>
          <a:bodyPr wrap="square" rtlCol="0">
            <a:spAutoFit/>
          </a:bodyPr>
          <a:lstStyle/>
          <a:p>
            <a:r>
              <a:rPr lang="en-US" sz="4000" dirty="0">
                <a:solidFill>
                  <a:schemeClr val="bg1"/>
                </a:solidFill>
              </a:rPr>
              <a:t>20</a:t>
            </a:r>
          </a:p>
        </p:txBody>
      </p:sp>
      <p:sp>
        <p:nvSpPr>
          <p:cNvPr id="15" name="TextBox 14">
            <a:extLst>
              <a:ext uri="{FF2B5EF4-FFF2-40B4-BE49-F238E27FC236}">
                <a16:creationId xmlns:a16="http://schemas.microsoft.com/office/drawing/2014/main" id="{F4226342-FFFA-AAEB-6716-4F9900F12414}"/>
              </a:ext>
            </a:extLst>
          </p:cNvPr>
          <p:cNvSpPr txBox="1"/>
          <p:nvPr/>
        </p:nvSpPr>
        <p:spPr>
          <a:xfrm>
            <a:off x="6438264" y="3938766"/>
            <a:ext cx="1112522" cy="707886"/>
          </a:xfrm>
          <a:prstGeom prst="rect">
            <a:avLst/>
          </a:prstGeom>
          <a:noFill/>
        </p:spPr>
        <p:txBody>
          <a:bodyPr wrap="square" rtlCol="0">
            <a:spAutoFit/>
          </a:bodyPr>
          <a:lstStyle/>
          <a:p>
            <a:r>
              <a:rPr lang="en-US" sz="4000" dirty="0">
                <a:solidFill>
                  <a:schemeClr val="bg1"/>
                </a:solidFill>
              </a:rPr>
              <a:t>2</a:t>
            </a:r>
          </a:p>
        </p:txBody>
      </p:sp>
      <p:sp>
        <p:nvSpPr>
          <p:cNvPr id="16" name="TextBox 15">
            <a:extLst>
              <a:ext uri="{FF2B5EF4-FFF2-40B4-BE49-F238E27FC236}">
                <a16:creationId xmlns:a16="http://schemas.microsoft.com/office/drawing/2014/main" id="{BD576A52-4D6A-1C1B-42AF-6B71A1AE37FB}"/>
              </a:ext>
            </a:extLst>
          </p:cNvPr>
          <p:cNvSpPr txBox="1"/>
          <p:nvPr/>
        </p:nvSpPr>
        <p:spPr>
          <a:xfrm>
            <a:off x="10804050" y="2423160"/>
            <a:ext cx="1112522" cy="707886"/>
          </a:xfrm>
          <a:prstGeom prst="rect">
            <a:avLst/>
          </a:prstGeom>
          <a:noFill/>
        </p:spPr>
        <p:txBody>
          <a:bodyPr wrap="square" rtlCol="0">
            <a:spAutoFit/>
          </a:bodyPr>
          <a:lstStyle/>
          <a:p>
            <a:r>
              <a:rPr lang="en-US" sz="4000" dirty="0">
                <a:solidFill>
                  <a:schemeClr val="bg1"/>
                </a:solidFill>
              </a:rPr>
              <a:t>20</a:t>
            </a:r>
          </a:p>
        </p:txBody>
      </p:sp>
      <p:sp>
        <p:nvSpPr>
          <p:cNvPr id="17" name="TextBox 16">
            <a:extLst>
              <a:ext uri="{FF2B5EF4-FFF2-40B4-BE49-F238E27FC236}">
                <a16:creationId xmlns:a16="http://schemas.microsoft.com/office/drawing/2014/main" id="{76C44DA3-7A36-1095-1FDB-B27611C1B347}"/>
              </a:ext>
            </a:extLst>
          </p:cNvPr>
          <p:cNvSpPr txBox="1"/>
          <p:nvPr/>
        </p:nvSpPr>
        <p:spPr>
          <a:xfrm>
            <a:off x="10956925" y="3931920"/>
            <a:ext cx="1112522" cy="707886"/>
          </a:xfrm>
          <a:prstGeom prst="rect">
            <a:avLst/>
          </a:prstGeom>
          <a:noFill/>
        </p:spPr>
        <p:txBody>
          <a:bodyPr wrap="square" rtlCol="0">
            <a:spAutoFit/>
          </a:bodyPr>
          <a:lstStyle/>
          <a:p>
            <a:r>
              <a:rPr lang="en-US" sz="4000" dirty="0">
                <a:solidFill>
                  <a:schemeClr val="bg1"/>
                </a:solidFill>
              </a:rPr>
              <a:t>2</a:t>
            </a:r>
          </a:p>
        </p:txBody>
      </p:sp>
      <p:sp>
        <p:nvSpPr>
          <p:cNvPr id="18" name="TextBox 17">
            <a:extLst>
              <a:ext uri="{FF2B5EF4-FFF2-40B4-BE49-F238E27FC236}">
                <a16:creationId xmlns:a16="http://schemas.microsoft.com/office/drawing/2014/main" id="{8DB4000E-0F56-BFF1-556D-5F00994678BD}"/>
              </a:ext>
            </a:extLst>
          </p:cNvPr>
          <p:cNvSpPr txBox="1"/>
          <p:nvPr/>
        </p:nvSpPr>
        <p:spPr>
          <a:xfrm>
            <a:off x="8019973" y="2978200"/>
            <a:ext cx="2255360" cy="1107996"/>
          </a:xfrm>
          <a:prstGeom prst="rect">
            <a:avLst/>
          </a:prstGeom>
          <a:noFill/>
        </p:spPr>
        <p:txBody>
          <a:bodyPr wrap="square" rtlCol="0">
            <a:spAutoFit/>
          </a:bodyPr>
          <a:lstStyle/>
          <a:p>
            <a:r>
              <a:rPr lang="en-US" sz="6600" dirty="0"/>
              <a:t>R=0</a:t>
            </a:r>
          </a:p>
        </p:txBody>
      </p:sp>
      <p:sp>
        <p:nvSpPr>
          <p:cNvPr id="19" name="TextBox 18">
            <a:extLst>
              <a:ext uri="{FF2B5EF4-FFF2-40B4-BE49-F238E27FC236}">
                <a16:creationId xmlns:a16="http://schemas.microsoft.com/office/drawing/2014/main" id="{2504F481-7F72-7C15-2EA1-09F6F8B623F8}"/>
              </a:ext>
            </a:extLst>
          </p:cNvPr>
          <p:cNvSpPr txBox="1"/>
          <p:nvPr/>
        </p:nvSpPr>
        <p:spPr>
          <a:xfrm>
            <a:off x="6247566" y="5067300"/>
            <a:ext cx="4963478" cy="1692771"/>
          </a:xfrm>
          <a:prstGeom prst="rect">
            <a:avLst/>
          </a:prstGeom>
          <a:noFill/>
        </p:spPr>
        <p:txBody>
          <a:bodyPr wrap="square" rtlCol="0">
            <a:spAutoFit/>
          </a:bodyPr>
          <a:lstStyle/>
          <a:p>
            <a:pPr algn="ctr"/>
            <a:r>
              <a:rPr lang="en-US" sz="4800" b="1" dirty="0"/>
              <a:t>True </a:t>
            </a:r>
            <a:r>
              <a:rPr lang="en-US" sz="2800" b="1" dirty="0">
                <a:solidFill>
                  <a:schemeClr val="tx1">
                    <a:lumMod val="65000"/>
                    <a:lumOff val="35000"/>
                  </a:schemeClr>
                </a:solidFill>
              </a:rPr>
              <a:t>or False?</a:t>
            </a:r>
          </a:p>
          <a:p>
            <a:pPr algn="ctr"/>
            <a:r>
              <a:rPr lang="en-US" sz="2800" b="1" dirty="0">
                <a:solidFill>
                  <a:schemeClr val="tx1">
                    <a:lumMod val="65000"/>
                    <a:lumOff val="35000"/>
                  </a:schemeClr>
                </a:solidFill>
              </a:rPr>
              <a:t>The population is NOT INCREASING OR DECREASING</a:t>
            </a:r>
          </a:p>
        </p:txBody>
      </p:sp>
      <p:sp>
        <p:nvSpPr>
          <p:cNvPr id="20" name="TextBox 19">
            <a:extLst>
              <a:ext uri="{FF2B5EF4-FFF2-40B4-BE49-F238E27FC236}">
                <a16:creationId xmlns:a16="http://schemas.microsoft.com/office/drawing/2014/main" id="{A1418267-704F-7199-9402-66D8B9268978}"/>
              </a:ext>
            </a:extLst>
          </p:cNvPr>
          <p:cNvSpPr txBox="1"/>
          <p:nvPr/>
        </p:nvSpPr>
        <p:spPr>
          <a:xfrm>
            <a:off x="7652943" y="2434054"/>
            <a:ext cx="2420698" cy="461665"/>
          </a:xfrm>
          <a:prstGeom prst="rect">
            <a:avLst/>
          </a:prstGeom>
          <a:noFill/>
        </p:spPr>
        <p:txBody>
          <a:bodyPr wrap="square" rtlCol="0">
            <a:spAutoFit/>
          </a:bodyPr>
          <a:lstStyle/>
          <a:p>
            <a:pPr algn="ctr"/>
            <a:r>
              <a:rPr lang="en-US" sz="2400" dirty="0"/>
              <a:t>R=(20+2)-(20+2)</a:t>
            </a:r>
          </a:p>
        </p:txBody>
      </p:sp>
      <p:sp>
        <p:nvSpPr>
          <p:cNvPr id="14" name="Oval 13">
            <a:extLst>
              <a:ext uri="{FF2B5EF4-FFF2-40B4-BE49-F238E27FC236}">
                <a16:creationId xmlns:a16="http://schemas.microsoft.com/office/drawing/2014/main" id="{C1B07CC8-CCF7-EA9D-78E0-83B57A49666A}"/>
              </a:ext>
            </a:extLst>
          </p:cNvPr>
          <p:cNvSpPr/>
          <p:nvPr/>
        </p:nvSpPr>
        <p:spPr>
          <a:xfrm>
            <a:off x="7246961" y="5067300"/>
            <a:ext cx="1487606" cy="869476"/>
          </a:xfrm>
          <a:prstGeom prst="ellipse">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4BB13448-D83B-BCF4-9916-E280EE9A5AD5}"/>
              </a:ext>
            </a:extLst>
          </p:cNvPr>
          <p:cNvSpPr txBox="1"/>
          <p:nvPr/>
        </p:nvSpPr>
        <p:spPr>
          <a:xfrm>
            <a:off x="6851733" y="1935837"/>
            <a:ext cx="3998037" cy="523220"/>
          </a:xfrm>
          <a:prstGeom prst="rect">
            <a:avLst/>
          </a:prstGeom>
          <a:noFill/>
        </p:spPr>
        <p:txBody>
          <a:bodyPr wrap="square" rtlCol="0">
            <a:spAutoFit/>
          </a:bodyPr>
          <a:lstStyle/>
          <a:p>
            <a:pPr algn="ctr"/>
            <a:r>
              <a:rPr lang="en-US" sz="2800" dirty="0">
                <a:latin typeface="AkayaTelivigala" pitchFamily="2" charset="77"/>
                <a:cs typeface="AkayaTelivigala" pitchFamily="2" charset="77"/>
              </a:rPr>
              <a:t>ANSWER</a:t>
            </a:r>
            <a:endParaRPr lang="en-US" sz="3600" dirty="0">
              <a:latin typeface="AkayaTelivigala" pitchFamily="2" charset="77"/>
              <a:cs typeface="AkayaTelivigala" pitchFamily="2" charset="77"/>
            </a:endParaRPr>
          </a:p>
        </p:txBody>
      </p:sp>
    </p:spTree>
    <p:extLst>
      <p:ext uri="{BB962C8B-B14F-4D97-AF65-F5344CB8AC3E}">
        <p14:creationId xmlns:p14="http://schemas.microsoft.com/office/powerpoint/2010/main" val="2692279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9A833A-8BEE-42E8-2C1A-F8954CB1242C}"/>
              </a:ext>
            </a:extLst>
          </p:cNvPr>
          <p:cNvSpPr txBox="1"/>
          <p:nvPr/>
        </p:nvSpPr>
        <p:spPr>
          <a:xfrm>
            <a:off x="678814" y="643843"/>
            <a:ext cx="4518026" cy="6001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effectLst/>
                <a:highlight>
                  <a:srgbClr val="00FFFF"/>
                </a:highlight>
                <a:uLnTx/>
                <a:uFillTx/>
                <a:ea typeface="+mn-ea"/>
                <a:cs typeface="Arial Narrow" panose="020B0604020202020204" pitchFamily="34" charset="0"/>
              </a:rPr>
              <a:t>Add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Births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Immigration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highlight>
                  <a:srgbClr val="00FFFF"/>
                </a:highlight>
                <a:cs typeface="Arial Narrow" panose="020B0604020202020204" pitchFamily="34" charset="0"/>
              </a:rPr>
              <a:t>Subtract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a:t>
            </a:r>
            <a:r>
              <a:rPr lang="en-US" sz="3600" dirty="0">
                <a:cs typeface="Arial Narrow" panose="020B0604020202020204" pitchFamily="34" charset="0"/>
              </a:rPr>
              <a:t>D</a:t>
            </a:r>
            <a:r>
              <a:rPr kumimoji="0" lang="en-US" sz="3600" b="0" u="none" strike="noStrike" kern="1200" cap="none" spc="0" normalizeH="0" baseline="0" noProof="0" dirty="0" err="1">
                <a:ln>
                  <a:noFill/>
                </a:ln>
                <a:effectLst/>
                <a:uLnTx/>
                <a:uFillTx/>
                <a:ea typeface="+mn-ea"/>
                <a:cs typeface="Arial Narrow" panose="020B0604020202020204" pitchFamily="34" charset="0"/>
              </a:rPr>
              <a:t>eath</a:t>
            </a: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cs typeface="Arial Narrow" panose="020B0604020202020204" pitchFamily="34" charset="0"/>
              </a:rPr>
              <a:t>	Emigration</a:t>
            </a: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Arial Narrow" panose="020B0604020202020204" pitchFamily="34" charset="0"/>
              <a:ea typeface="+mn-ea"/>
              <a:cs typeface="Arial Narrow" panose="020B0604020202020204" pitchFamily="34" charset="0"/>
            </a:endParaRPr>
          </a:p>
        </p:txBody>
      </p:sp>
      <p:sp>
        <p:nvSpPr>
          <p:cNvPr id="5" name="Oval 4">
            <a:extLst>
              <a:ext uri="{FF2B5EF4-FFF2-40B4-BE49-F238E27FC236}">
                <a16:creationId xmlns:a16="http://schemas.microsoft.com/office/drawing/2014/main" id="{DC01E3BA-CA89-DAB2-5A9D-3A8B625AC1BB}"/>
              </a:ext>
            </a:extLst>
          </p:cNvPr>
          <p:cNvSpPr/>
          <p:nvPr/>
        </p:nvSpPr>
        <p:spPr>
          <a:xfrm>
            <a:off x="763268" y="167640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B</a:t>
            </a:r>
          </a:p>
        </p:txBody>
      </p:sp>
      <p:sp>
        <p:nvSpPr>
          <p:cNvPr id="6" name="Oval 5">
            <a:extLst>
              <a:ext uri="{FF2B5EF4-FFF2-40B4-BE49-F238E27FC236}">
                <a16:creationId xmlns:a16="http://schemas.microsoft.com/office/drawing/2014/main" id="{1F02E9B1-B53B-0C12-ABF5-C27751676EC8}"/>
              </a:ext>
            </a:extLst>
          </p:cNvPr>
          <p:cNvSpPr/>
          <p:nvPr/>
        </p:nvSpPr>
        <p:spPr>
          <a:xfrm>
            <a:off x="763268" y="2587037"/>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a:t>
            </a:r>
          </a:p>
        </p:txBody>
      </p:sp>
      <p:sp>
        <p:nvSpPr>
          <p:cNvPr id="7" name="Oval 6">
            <a:extLst>
              <a:ext uri="{FF2B5EF4-FFF2-40B4-BE49-F238E27FC236}">
                <a16:creationId xmlns:a16="http://schemas.microsoft.com/office/drawing/2014/main" id="{DEB13F83-B40D-1D31-3147-E76B20CE90ED}"/>
              </a:ext>
            </a:extLst>
          </p:cNvPr>
          <p:cNvSpPr/>
          <p:nvPr/>
        </p:nvSpPr>
        <p:spPr>
          <a:xfrm>
            <a:off x="763268" y="467868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D</a:t>
            </a:r>
          </a:p>
        </p:txBody>
      </p:sp>
      <p:sp>
        <p:nvSpPr>
          <p:cNvPr id="8" name="Oval 7">
            <a:extLst>
              <a:ext uri="{FF2B5EF4-FFF2-40B4-BE49-F238E27FC236}">
                <a16:creationId xmlns:a16="http://schemas.microsoft.com/office/drawing/2014/main" id="{860F96FC-D247-75CB-6788-E4FF382EBD3B}"/>
              </a:ext>
            </a:extLst>
          </p:cNvPr>
          <p:cNvSpPr/>
          <p:nvPr/>
        </p:nvSpPr>
        <p:spPr>
          <a:xfrm>
            <a:off x="763268" y="5589317"/>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E</a:t>
            </a:r>
          </a:p>
        </p:txBody>
      </p:sp>
      <p:sp>
        <p:nvSpPr>
          <p:cNvPr id="9" name="Rectangle 8">
            <a:extLst>
              <a:ext uri="{FF2B5EF4-FFF2-40B4-BE49-F238E27FC236}">
                <a16:creationId xmlns:a16="http://schemas.microsoft.com/office/drawing/2014/main" id="{28D4CBF9-2BAE-C104-210F-8FC74EC603A3}"/>
              </a:ext>
            </a:extLst>
          </p:cNvPr>
          <p:cNvSpPr/>
          <p:nvPr/>
        </p:nvSpPr>
        <p:spPr>
          <a:xfrm>
            <a:off x="7635240" y="2423160"/>
            <a:ext cx="2438400" cy="2362200"/>
          </a:xfrm>
          <a:prstGeom prst="rect">
            <a:avLst/>
          </a:prstGeom>
          <a:solidFill>
            <a:schemeClr val="bg1">
              <a:lumMod val="75000"/>
            </a:schemeClr>
          </a:solidFill>
          <a:ln w="381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67D7E6B-5B50-0BC3-9C27-FC43F99C1271}"/>
              </a:ext>
            </a:extLst>
          </p:cNvPr>
          <p:cNvSpPr/>
          <p:nvPr/>
        </p:nvSpPr>
        <p:spPr>
          <a:xfrm>
            <a:off x="6247766" y="242316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1" name="Oval 10">
            <a:extLst>
              <a:ext uri="{FF2B5EF4-FFF2-40B4-BE49-F238E27FC236}">
                <a16:creationId xmlns:a16="http://schemas.microsoft.com/office/drawing/2014/main" id="{402D8B10-0464-492D-09CD-AF7C608E81E8}"/>
              </a:ext>
            </a:extLst>
          </p:cNvPr>
          <p:cNvSpPr/>
          <p:nvPr/>
        </p:nvSpPr>
        <p:spPr>
          <a:xfrm>
            <a:off x="6248402" y="393192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2" name="Oval 11">
            <a:extLst>
              <a:ext uri="{FF2B5EF4-FFF2-40B4-BE49-F238E27FC236}">
                <a16:creationId xmlns:a16="http://schemas.microsoft.com/office/drawing/2014/main" id="{31CC0E57-2496-8B28-19A1-E716C529C5D4}"/>
              </a:ext>
            </a:extLst>
          </p:cNvPr>
          <p:cNvSpPr/>
          <p:nvPr/>
        </p:nvSpPr>
        <p:spPr>
          <a:xfrm>
            <a:off x="10735946" y="242316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3" name="Oval 12">
            <a:extLst>
              <a:ext uri="{FF2B5EF4-FFF2-40B4-BE49-F238E27FC236}">
                <a16:creationId xmlns:a16="http://schemas.microsoft.com/office/drawing/2014/main" id="{E28B8C01-8442-678B-4EAF-89581697F6D0}"/>
              </a:ext>
            </a:extLst>
          </p:cNvPr>
          <p:cNvSpPr/>
          <p:nvPr/>
        </p:nvSpPr>
        <p:spPr>
          <a:xfrm>
            <a:off x="10735946" y="393192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cxnSp>
        <p:nvCxnSpPr>
          <p:cNvPr id="21" name="Straight Arrow Connector 20">
            <a:extLst>
              <a:ext uri="{FF2B5EF4-FFF2-40B4-BE49-F238E27FC236}">
                <a16:creationId xmlns:a16="http://schemas.microsoft.com/office/drawing/2014/main" id="{EE4B4887-5561-2970-0336-7847973AF78A}"/>
              </a:ext>
            </a:extLst>
          </p:cNvPr>
          <p:cNvCxnSpPr>
            <a:cxnSpLocks/>
            <a:stCxn id="10" idx="6"/>
            <a:endCxn id="9" idx="1"/>
          </p:cNvCxnSpPr>
          <p:nvPr/>
        </p:nvCxnSpPr>
        <p:spPr>
          <a:xfrm>
            <a:off x="7025006" y="2796540"/>
            <a:ext cx="610234" cy="80772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141CCA2-C404-0BE0-FF07-DD447C959301}"/>
              </a:ext>
            </a:extLst>
          </p:cNvPr>
          <p:cNvCxnSpPr>
            <a:cxnSpLocks/>
            <a:endCxn id="9" idx="1"/>
          </p:cNvCxnSpPr>
          <p:nvPr/>
        </p:nvCxnSpPr>
        <p:spPr>
          <a:xfrm flipV="1">
            <a:off x="7025006" y="3604260"/>
            <a:ext cx="610234" cy="6629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2ED02D2-A147-9706-7DE9-D59E0E6CACC3}"/>
              </a:ext>
            </a:extLst>
          </p:cNvPr>
          <p:cNvCxnSpPr>
            <a:cxnSpLocks/>
            <a:stCxn id="9" idx="3"/>
            <a:endCxn id="12" idx="3"/>
          </p:cNvCxnSpPr>
          <p:nvPr/>
        </p:nvCxnSpPr>
        <p:spPr>
          <a:xfrm flipV="1">
            <a:off x="10073640" y="3060560"/>
            <a:ext cx="776130" cy="5437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8B9F7AF-35BB-8AB7-7669-8EB88EB886BF}"/>
              </a:ext>
            </a:extLst>
          </p:cNvPr>
          <p:cNvCxnSpPr>
            <a:cxnSpLocks/>
            <a:stCxn id="9" idx="3"/>
            <a:endCxn id="13" idx="2"/>
          </p:cNvCxnSpPr>
          <p:nvPr/>
        </p:nvCxnSpPr>
        <p:spPr>
          <a:xfrm>
            <a:off x="10073640" y="3604260"/>
            <a:ext cx="662306" cy="7010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6797782-DF0E-8A56-6440-1B0CB8B1E002}"/>
              </a:ext>
            </a:extLst>
          </p:cNvPr>
          <p:cNvSpPr txBox="1"/>
          <p:nvPr/>
        </p:nvSpPr>
        <p:spPr>
          <a:xfrm>
            <a:off x="6263638" y="2423160"/>
            <a:ext cx="1112522" cy="707886"/>
          </a:xfrm>
          <a:prstGeom prst="rect">
            <a:avLst/>
          </a:prstGeom>
          <a:noFill/>
        </p:spPr>
        <p:txBody>
          <a:bodyPr wrap="square" rtlCol="0">
            <a:spAutoFit/>
          </a:bodyPr>
          <a:lstStyle/>
          <a:p>
            <a:r>
              <a:rPr lang="en-US" sz="4000" dirty="0">
                <a:solidFill>
                  <a:schemeClr val="bg1"/>
                </a:solidFill>
              </a:rPr>
              <a:t>50</a:t>
            </a:r>
          </a:p>
        </p:txBody>
      </p:sp>
      <p:sp>
        <p:nvSpPr>
          <p:cNvPr id="15" name="TextBox 14">
            <a:extLst>
              <a:ext uri="{FF2B5EF4-FFF2-40B4-BE49-F238E27FC236}">
                <a16:creationId xmlns:a16="http://schemas.microsoft.com/office/drawing/2014/main" id="{F4226342-FFFA-AAEB-6716-4F9900F12414}"/>
              </a:ext>
            </a:extLst>
          </p:cNvPr>
          <p:cNvSpPr txBox="1"/>
          <p:nvPr/>
        </p:nvSpPr>
        <p:spPr>
          <a:xfrm>
            <a:off x="6301185" y="3938766"/>
            <a:ext cx="1112522" cy="707886"/>
          </a:xfrm>
          <a:prstGeom prst="rect">
            <a:avLst/>
          </a:prstGeom>
          <a:noFill/>
        </p:spPr>
        <p:txBody>
          <a:bodyPr wrap="square" rtlCol="0">
            <a:spAutoFit/>
          </a:bodyPr>
          <a:lstStyle/>
          <a:p>
            <a:r>
              <a:rPr lang="en-US" sz="4000" dirty="0">
                <a:solidFill>
                  <a:schemeClr val="bg1"/>
                </a:solidFill>
              </a:rPr>
              <a:t>10</a:t>
            </a:r>
          </a:p>
        </p:txBody>
      </p:sp>
      <p:sp>
        <p:nvSpPr>
          <p:cNvPr id="16" name="TextBox 15">
            <a:extLst>
              <a:ext uri="{FF2B5EF4-FFF2-40B4-BE49-F238E27FC236}">
                <a16:creationId xmlns:a16="http://schemas.microsoft.com/office/drawing/2014/main" id="{BD576A52-4D6A-1C1B-42AF-6B71A1AE37FB}"/>
              </a:ext>
            </a:extLst>
          </p:cNvPr>
          <p:cNvSpPr txBox="1"/>
          <p:nvPr/>
        </p:nvSpPr>
        <p:spPr>
          <a:xfrm>
            <a:off x="10804050" y="2423160"/>
            <a:ext cx="1112522" cy="707886"/>
          </a:xfrm>
          <a:prstGeom prst="rect">
            <a:avLst/>
          </a:prstGeom>
          <a:noFill/>
        </p:spPr>
        <p:txBody>
          <a:bodyPr wrap="square" rtlCol="0">
            <a:spAutoFit/>
          </a:bodyPr>
          <a:lstStyle/>
          <a:p>
            <a:r>
              <a:rPr lang="en-US" sz="4000" dirty="0">
                <a:solidFill>
                  <a:schemeClr val="bg1"/>
                </a:solidFill>
              </a:rPr>
              <a:t>20</a:t>
            </a:r>
          </a:p>
        </p:txBody>
      </p:sp>
      <p:sp>
        <p:nvSpPr>
          <p:cNvPr id="17" name="TextBox 16">
            <a:extLst>
              <a:ext uri="{FF2B5EF4-FFF2-40B4-BE49-F238E27FC236}">
                <a16:creationId xmlns:a16="http://schemas.microsoft.com/office/drawing/2014/main" id="{76C44DA3-7A36-1095-1FDB-B27611C1B347}"/>
              </a:ext>
            </a:extLst>
          </p:cNvPr>
          <p:cNvSpPr txBox="1"/>
          <p:nvPr/>
        </p:nvSpPr>
        <p:spPr>
          <a:xfrm>
            <a:off x="10956925" y="3931920"/>
            <a:ext cx="1112522" cy="707886"/>
          </a:xfrm>
          <a:prstGeom prst="rect">
            <a:avLst/>
          </a:prstGeom>
          <a:noFill/>
        </p:spPr>
        <p:txBody>
          <a:bodyPr wrap="square" rtlCol="0">
            <a:spAutoFit/>
          </a:bodyPr>
          <a:lstStyle/>
          <a:p>
            <a:r>
              <a:rPr lang="en-US" sz="4000" dirty="0">
                <a:solidFill>
                  <a:schemeClr val="bg1"/>
                </a:solidFill>
              </a:rPr>
              <a:t>0</a:t>
            </a:r>
          </a:p>
        </p:txBody>
      </p:sp>
      <p:sp>
        <p:nvSpPr>
          <p:cNvPr id="19" name="TextBox 18">
            <a:extLst>
              <a:ext uri="{FF2B5EF4-FFF2-40B4-BE49-F238E27FC236}">
                <a16:creationId xmlns:a16="http://schemas.microsoft.com/office/drawing/2014/main" id="{14140EF8-463E-5E64-3932-2EAE1A228DBA}"/>
              </a:ext>
            </a:extLst>
          </p:cNvPr>
          <p:cNvSpPr txBox="1"/>
          <p:nvPr/>
        </p:nvSpPr>
        <p:spPr>
          <a:xfrm>
            <a:off x="6851733" y="583942"/>
            <a:ext cx="3998037" cy="1077218"/>
          </a:xfrm>
          <a:prstGeom prst="rect">
            <a:avLst/>
          </a:prstGeom>
          <a:noFill/>
        </p:spPr>
        <p:txBody>
          <a:bodyPr wrap="square" rtlCol="0">
            <a:spAutoFit/>
          </a:bodyPr>
          <a:lstStyle/>
          <a:p>
            <a:pPr algn="ctr"/>
            <a:r>
              <a:rPr lang="en-US" sz="2800" dirty="0">
                <a:latin typeface="AkayaTelivigala" pitchFamily="2" charset="77"/>
                <a:cs typeface="AkayaTelivigala" pitchFamily="2" charset="77"/>
              </a:rPr>
              <a:t>Are you ready?</a:t>
            </a:r>
          </a:p>
          <a:p>
            <a:pPr algn="ctr"/>
            <a:r>
              <a:rPr lang="en-US" sz="3600" dirty="0">
                <a:latin typeface="AkayaTelivigala" pitchFamily="2" charset="77"/>
                <a:cs typeface="AkayaTelivigala" pitchFamily="2" charset="77"/>
              </a:rPr>
              <a:t>Calculate this!!!!</a:t>
            </a:r>
          </a:p>
        </p:txBody>
      </p:sp>
      <p:sp>
        <p:nvSpPr>
          <p:cNvPr id="20" name="TextBox 19">
            <a:extLst>
              <a:ext uri="{FF2B5EF4-FFF2-40B4-BE49-F238E27FC236}">
                <a16:creationId xmlns:a16="http://schemas.microsoft.com/office/drawing/2014/main" id="{28889771-2B91-A518-0B5B-85F5E4150E5F}"/>
              </a:ext>
            </a:extLst>
          </p:cNvPr>
          <p:cNvSpPr txBox="1"/>
          <p:nvPr/>
        </p:nvSpPr>
        <p:spPr>
          <a:xfrm>
            <a:off x="7707791" y="2960417"/>
            <a:ext cx="2255360" cy="1107996"/>
          </a:xfrm>
          <a:prstGeom prst="rect">
            <a:avLst/>
          </a:prstGeom>
          <a:noFill/>
        </p:spPr>
        <p:txBody>
          <a:bodyPr wrap="square" rtlCol="0">
            <a:spAutoFit/>
          </a:bodyPr>
          <a:lstStyle/>
          <a:p>
            <a:pPr algn="ctr"/>
            <a:r>
              <a:rPr lang="en-US" sz="6600" dirty="0"/>
              <a:t>R= __</a:t>
            </a:r>
          </a:p>
        </p:txBody>
      </p:sp>
    </p:spTree>
    <p:extLst>
      <p:ext uri="{BB962C8B-B14F-4D97-AF65-F5344CB8AC3E}">
        <p14:creationId xmlns:p14="http://schemas.microsoft.com/office/powerpoint/2010/main" val="3920930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9A833A-8BEE-42E8-2C1A-F8954CB1242C}"/>
              </a:ext>
            </a:extLst>
          </p:cNvPr>
          <p:cNvSpPr txBox="1"/>
          <p:nvPr/>
        </p:nvSpPr>
        <p:spPr>
          <a:xfrm>
            <a:off x="678814" y="643843"/>
            <a:ext cx="4518026" cy="6001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effectLst/>
                <a:highlight>
                  <a:srgbClr val="00FFFF"/>
                </a:highlight>
                <a:uLnTx/>
                <a:uFillTx/>
                <a:ea typeface="+mn-ea"/>
                <a:cs typeface="Arial Narrow" panose="020B0604020202020204" pitchFamily="34" charset="0"/>
              </a:rPr>
              <a:t>Add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Births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Immigration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highlight>
                  <a:srgbClr val="00FFFF"/>
                </a:highlight>
                <a:cs typeface="Arial Narrow" panose="020B0604020202020204" pitchFamily="34" charset="0"/>
              </a:rPr>
              <a:t>Subtract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a:t>
            </a:r>
            <a:r>
              <a:rPr lang="en-US" sz="3600" dirty="0">
                <a:cs typeface="Arial Narrow" panose="020B0604020202020204" pitchFamily="34" charset="0"/>
              </a:rPr>
              <a:t>D</a:t>
            </a:r>
            <a:r>
              <a:rPr kumimoji="0" lang="en-US" sz="3600" b="0" u="none" strike="noStrike" kern="1200" cap="none" spc="0" normalizeH="0" baseline="0" noProof="0" dirty="0" err="1">
                <a:ln>
                  <a:noFill/>
                </a:ln>
                <a:effectLst/>
                <a:uLnTx/>
                <a:uFillTx/>
                <a:ea typeface="+mn-ea"/>
                <a:cs typeface="Arial Narrow" panose="020B0604020202020204" pitchFamily="34" charset="0"/>
              </a:rPr>
              <a:t>eath</a:t>
            </a: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cs typeface="Arial Narrow" panose="020B0604020202020204" pitchFamily="34" charset="0"/>
              </a:rPr>
              <a:t>	Emigration</a:t>
            </a: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Arial Narrow" panose="020B0604020202020204" pitchFamily="34" charset="0"/>
              <a:ea typeface="+mn-ea"/>
              <a:cs typeface="Arial Narrow" panose="020B0604020202020204" pitchFamily="34" charset="0"/>
            </a:endParaRPr>
          </a:p>
        </p:txBody>
      </p:sp>
      <p:sp>
        <p:nvSpPr>
          <p:cNvPr id="5" name="Oval 4">
            <a:extLst>
              <a:ext uri="{FF2B5EF4-FFF2-40B4-BE49-F238E27FC236}">
                <a16:creationId xmlns:a16="http://schemas.microsoft.com/office/drawing/2014/main" id="{DC01E3BA-CA89-DAB2-5A9D-3A8B625AC1BB}"/>
              </a:ext>
            </a:extLst>
          </p:cNvPr>
          <p:cNvSpPr/>
          <p:nvPr/>
        </p:nvSpPr>
        <p:spPr>
          <a:xfrm>
            <a:off x="763268" y="167640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B</a:t>
            </a:r>
          </a:p>
        </p:txBody>
      </p:sp>
      <p:sp>
        <p:nvSpPr>
          <p:cNvPr id="6" name="Oval 5">
            <a:extLst>
              <a:ext uri="{FF2B5EF4-FFF2-40B4-BE49-F238E27FC236}">
                <a16:creationId xmlns:a16="http://schemas.microsoft.com/office/drawing/2014/main" id="{1F02E9B1-B53B-0C12-ABF5-C27751676EC8}"/>
              </a:ext>
            </a:extLst>
          </p:cNvPr>
          <p:cNvSpPr/>
          <p:nvPr/>
        </p:nvSpPr>
        <p:spPr>
          <a:xfrm>
            <a:off x="763268" y="2587037"/>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a:t>
            </a:r>
          </a:p>
        </p:txBody>
      </p:sp>
      <p:sp>
        <p:nvSpPr>
          <p:cNvPr id="7" name="Oval 6">
            <a:extLst>
              <a:ext uri="{FF2B5EF4-FFF2-40B4-BE49-F238E27FC236}">
                <a16:creationId xmlns:a16="http://schemas.microsoft.com/office/drawing/2014/main" id="{DEB13F83-B40D-1D31-3147-E76B20CE90ED}"/>
              </a:ext>
            </a:extLst>
          </p:cNvPr>
          <p:cNvSpPr/>
          <p:nvPr/>
        </p:nvSpPr>
        <p:spPr>
          <a:xfrm>
            <a:off x="763268" y="467868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D</a:t>
            </a:r>
          </a:p>
        </p:txBody>
      </p:sp>
      <p:sp>
        <p:nvSpPr>
          <p:cNvPr id="8" name="Oval 7">
            <a:extLst>
              <a:ext uri="{FF2B5EF4-FFF2-40B4-BE49-F238E27FC236}">
                <a16:creationId xmlns:a16="http://schemas.microsoft.com/office/drawing/2014/main" id="{860F96FC-D247-75CB-6788-E4FF382EBD3B}"/>
              </a:ext>
            </a:extLst>
          </p:cNvPr>
          <p:cNvSpPr/>
          <p:nvPr/>
        </p:nvSpPr>
        <p:spPr>
          <a:xfrm>
            <a:off x="763268" y="5589317"/>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E</a:t>
            </a:r>
          </a:p>
        </p:txBody>
      </p:sp>
      <p:sp>
        <p:nvSpPr>
          <p:cNvPr id="9" name="Rectangle 8">
            <a:extLst>
              <a:ext uri="{FF2B5EF4-FFF2-40B4-BE49-F238E27FC236}">
                <a16:creationId xmlns:a16="http://schemas.microsoft.com/office/drawing/2014/main" id="{28D4CBF9-2BAE-C104-210F-8FC74EC603A3}"/>
              </a:ext>
            </a:extLst>
          </p:cNvPr>
          <p:cNvSpPr/>
          <p:nvPr/>
        </p:nvSpPr>
        <p:spPr>
          <a:xfrm>
            <a:off x="7635240" y="2423160"/>
            <a:ext cx="2438400" cy="2362200"/>
          </a:xfrm>
          <a:prstGeom prst="rect">
            <a:avLst/>
          </a:prstGeom>
          <a:solidFill>
            <a:schemeClr val="bg1">
              <a:lumMod val="75000"/>
            </a:schemeClr>
          </a:solidFill>
          <a:ln w="381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67D7E6B-5B50-0BC3-9C27-FC43F99C1271}"/>
              </a:ext>
            </a:extLst>
          </p:cNvPr>
          <p:cNvSpPr/>
          <p:nvPr/>
        </p:nvSpPr>
        <p:spPr>
          <a:xfrm>
            <a:off x="6247766" y="242316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1" name="Oval 10">
            <a:extLst>
              <a:ext uri="{FF2B5EF4-FFF2-40B4-BE49-F238E27FC236}">
                <a16:creationId xmlns:a16="http://schemas.microsoft.com/office/drawing/2014/main" id="{402D8B10-0464-492D-09CD-AF7C608E81E8}"/>
              </a:ext>
            </a:extLst>
          </p:cNvPr>
          <p:cNvSpPr/>
          <p:nvPr/>
        </p:nvSpPr>
        <p:spPr>
          <a:xfrm>
            <a:off x="6248402" y="393192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2" name="Oval 11">
            <a:extLst>
              <a:ext uri="{FF2B5EF4-FFF2-40B4-BE49-F238E27FC236}">
                <a16:creationId xmlns:a16="http://schemas.microsoft.com/office/drawing/2014/main" id="{31CC0E57-2496-8B28-19A1-E716C529C5D4}"/>
              </a:ext>
            </a:extLst>
          </p:cNvPr>
          <p:cNvSpPr/>
          <p:nvPr/>
        </p:nvSpPr>
        <p:spPr>
          <a:xfrm>
            <a:off x="10735946" y="242316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3" name="Oval 12">
            <a:extLst>
              <a:ext uri="{FF2B5EF4-FFF2-40B4-BE49-F238E27FC236}">
                <a16:creationId xmlns:a16="http://schemas.microsoft.com/office/drawing/2014/main" id="{E28B8C01-8442-678B-4EAF-89581697F6D0}"/>
              </a:ext>
            </a:extLst>
          </p:cNvPr>
          <p:cNvSpPr/>
          <p:nvPr/>
        </p:nvSpPr>
        <p:spPr>
          <a:xfrm>
            <a:off x="10735946" y="393192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cxnSp>
        <p:nvCxnSpPr>
          <p:cNvPr id="21" name="Straight Arrow Connector 20">
            <a:extLst>
              <a:ext uri="{FF2B5EF4-FFF2-40B4-BE49-F238E27FC236}">
                <a16:creationId xmlns:a16="http://schemas.microsoft.com/office/drawing/2014/main" id="{EE4B4887-5561-2970-0336-7847973AF78A}"/>
              </a:ext>
            </a:extLst>
          </p:cNvPr>
          <p:cNvCxnSpPr>
            <a:cxnSpLocks/>
            <a:stCxn id="10" idx="6"/>
            <a:endCxn id="9" idx="1"/>
          </p:cNvCxnSpPr>
          <p:nvPr/>
        </p:nvCxnSpPr>
        <p:spPr>
          <a:xfrm>
            <a:off x="7025006" y="2796540"/>
            <a:ext cx="610234" cy="80772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141CCA2-C404-0BE0-FF07-DD447C959301}"/>
              </a:ext>
            </a:extLst>
          </p:cNvPr>
          <p:cNvCxnSpPr>
            <a:cxnSpLocks/>
            <a:endCxn id="9" idx="1"/>
          </p:cNvCxnSpPr>
          <p:nvPr/>
        </p:nvCxnSpPr>
        <p:spPr>
          <a:xfrm flipV="1">
            <a:off x="7025006" y="3604260"/>
            <a:ext cx="610234" cy="6629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2ED02D2-A147-9706-7DE9-D59E0E6CACC3}"/>
              </a:ext>
            </a:extLst>
          </p:cNvPr>
          <p:cNvCxnSpPr>
            <a:cxnSpLocks/>
            <a:stCxn id="9" idx="3"/>
            <a:endCxn id="12" idx="3"/>
          </p:cNvCxnSpPr>
          <p:nvPr/>
        </p:nvCxnSpPr>
        <p:spPr>
          <a:xfrm flipV="1">
            <a:off x="10073640" y="3060560"/>
            <a:ext cx="776130" cy="5437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8B9F7AF-35BB-8AB7-7669-8EB88EB886BF}"/>
              </a:ext>
            </a:extLst>
          </p:cNvPr>
          <p:cNvCxnSpPr>
            <a:cxnSpLocks/>
            <a:stCxn id="9" idx="3"/>
            <a:endCxn id="13" idx="2"/>
          </p:cNvCxnSpPr>
          <p:nvPr/>
        </p:nvCxnSpPr>
        <p:spPr>
          <a:xfrm>
            <a:off x="10073640" y="3604260"/>
            <a:ext cx="662306" cy="7010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6797782-DF0E-8A56-6440-1B0CB8B1E002}"/>
              </a:ext>
            </a:extLst>
          </p:cNvPr>
          <p:cNvSpPr txBox="1"/>
          <p:nvPr/>
        </p:nvSpPr>
        <p:spPr>
          <a:xfrm>
            <a:off x="6263638" y="2423160"/>
            <a:ext cx="1112522" cy="707886"/>
          </a:xfrm>
          <a:prstGeom prst="rect">
            <a:avLst/>
          </a:prstGeom>
          <a:noFill/>
        </p:spPr>
        <p:txBody>
          <a:bodyPr wrap="square" rtlCol="0">
            <a:spAutoFit/>
          </a:bodyPr>
          <a:lstStyle/>
          <a:p>
            <a:r>
              <a:rPr lang="en-US" sz="4000" dirty="0">
                <a:solidFill>
                  <a:schemeClr val="bg1"/>
                </a:solidFill>
              </a:rPr>
              <a:t>50</a:t>
            </a:r>
          </a:p>
        </p:txBody>
      </p:sp>
      <p:sp>
        <p:nvSpPr>
          <p:cNvPr id="15" name="TextBox 14">
            <a:extLst>
              <a:ext uri="{FF2B5EF4-FFF2-40B4-BE49-F238E27FC236}">
                <a16:creationId xmlns:a16="http://schemas.microsoft.com/office/drawing/2014/main" id="{F4226342-FFFA-AAEB-6716-4F9900F12414}"/>
              </a:ext>
            </a:extLst>
          </p:cNvPr>
          <p:cNvSpPr txBox="1"/>
          <p:nvPr/>
        </p:nvSpPr>
        <p:spPr>
          <a:xfrm>
            <a:off x="6301185" y="3938766"/>
            <a:ext cx="1112522" cy="707886"/>
          </a:xfrm>
          <a:prstGeom prst="rect">
            <a:avLst/>
          </a:prstGeom>
          <a:noFill/>
        </p:spPr>
        <p:txBody>
          <a:bodyPr wrap="square" rtlCol="0">
            <a:spAutoFit/>
          </a:bodyPr>
          <a:lstStyle/>
          <a:p>
            <a:r>
              <a:rPr lang="en-US" sz="4000" dirty="0">
                <a:solidFill>
                  <a:schemeClr val="bg1"/>
                </a:solidFill>
              </a:rPr>
              <a:t>10</a:t>
            </a:r>
          </a:p>
        </p:txBody>
      </p:sp>
      <p:sp>
        <p:nvSpPr>
          <p:cNvPr id="16" name="TextBox 15">
            <a:extLst>
              <a:ext uri="{FF2B5EF4-FFF2-40B4-BE49-F238E27FC236}">
                <a16:creationId xmlns:a16="http://schemas.microsoft.com/office/drawing/2014/main" id="{BD576A52-4D6A-1C1B-42AF-6B71A1AE37FB}"/>
              </a:ext>
            </a:extLst>
          </p:cNvPr>
          <p:cNvSpPr txBox="1"/>
          <p:nvPr/>
        </p:nvSpPr>
        <p:spPr>
          <a:xfrm>
            <a:off x="10804050" y="2423160"/>
            <a:ext cx="1112522" cy="707886"/>
          </a:xfrm>
          <a:prstGeom prst="rect">
            <a:avLst/>
          </a:prstGeom>
          <a:noFill/>
        </p:spPr>
        <p:txBody>
          <a:bodyPr wrap="square" rtlCol="0">
            <a:spAutoFit/>
          </a:bodyPr>
          <a:lstStyle/>
          <a:p>
            <a:r>
              <a:rPr lang="en-US" sz="4000" dirty="0">
                <a:solidFill>
                  <a:schemeClr val="bg1"/>
                </a:solidFill>
              </a:rPr>
              <a:t>20</a:t>
            </a:r>
          </a:p>
        </p:txBody>
      </p:sp>
      <p:sp>
        <p:nvSpPr>
          <p:cNvPr id="17" name="TextBox 16">
            <a:extLst>
              <a:ext uri="{FF2B5EF4-FFF2-40B4-BE49-F238E27FC236}">
                <a16:creationId xmlns:a16="http://schemas.microsoft.com/office/drawing/2014/main" id="{76C44DA3-7A36-1095-1FDB-B27611C1B347}"/>
              </a:ext>
            </a:extLst>
          </p:cNvPr>
          <p:cNvSpPr txBox="1"/>
          <p:nvPr/>
        </p:nvSpPr>
        <p:spPr>
          <a:xfrm>
            <a:off x="10956925" y="3931920"/>
            <a:ext cx="1112522" cy="707886"/>
          </a:xfrm>
          <a:prstGeom prst="rect">
            <a:avLst/>
          </a:prstGeom>
          <a:noFill/>
        </p:spPr>
        <p:txBody>
          <a:bodyPr wrap="square" rtlCol="0">
            <a:spAutoFit/>
          </a:bodyPr>
          <a:lstStyle/>
          <a:p>
            <a:r>
              <a:rPr lang="en-US" sz="4000" dirty="0">
                <a:solidFill>
                  <a:schemeClr val="bg1"/>
                </a:solidFill>
              </a:rPr>
              <a:t>0</a:t>
            </a:r>
          </a:p>
        </p:txBody>
      </p:sp>
      <p:sp>
        <p:nvSpPr>
          <p:cNvPr id="18" name="TextBox 17">
            <a:extLst>
              <a:ext uri="{FF2B5EF4-FFF2-40B4-BE49-F238E27FC236}">
                <a16:creationId xmlns:a16="http://schemas.microsoft.com/office/drawing/2014/main" id="{8DB4000E-0F56-BFF1-556D-5F00994678BD}"/>
              </a:ext>
            </a:extLst>
          </p:cNvPr>
          <p:cNvSpPr txBox="1"/>
          <p:nvPr/>
        </p:nvSpPr>
        <p:spPr>
          <a:xfrm>
            <a:off x="7634687" y="3207603"/>
            <a:ext cx="2438954" cy="830997"/>
          </a:xfrm>
          <a:prstGeom prst="rect">
            <a:avLst/>
          </a:prstGeom>
          <a:noFill/>
        </p:spPr>
        <p:txBody>
          <a:bodyPr wrap="square" rtlCol="0">
            <a:spAutoFit/>
          </a:bodyPr>
          <a:lstStyle/>
          <a:p>
            <a:pPr algn="ctr"/>
            <a:r>
              <a:rPr lang="en-US" sz="4800" dirty="0"/>
              <a:t>R= 40</a:t>
            </a:r>
          </a:p>
        </p:txBody>
      </p:sp>
      <p:sp>
        <p:nvSpPr>
          <p:cNvPr id="14" name="TextBox 13">
            <a:extLst>
              <a:ext uri="{FF2B5EF4-FFF2-40B4-BE49-F238E27FC236}">
                <a16:creationId xmlns:a16="http://schemas.microsoft.com/office/drawing/2014/main" id="{1CB843AD-7828-1126-42E0-F8919E08E5A8}"/>
              </a:ext>
            </a:extLst>
          </p:cNvPr>
          <p:cNvSpPr txBox="1"/>
          <p:nvPr/>
        </p:nvSpPr>
        <p:spPr>
          <a:xfrm>
            <a:off x="7652943" y="2434054"/>
            <a:ext cx="2420698" cy="461665"/>
          </a:xfrm>
          <a:prstGeom prst="rect">
            <a:avLst/>
          </a:prstGeom>
          <a:noFill/>
        </p:spPr>
        <p:txBody>
          <a:bodyPr wrap="square" rtlCol="0">
            <a:spAutoFit/>
          </a:bodyPr>
          <a:lstStyle/>
          <a:p>
            <a:pPr algn="ctr"/>
            <a:r>
              <a:rPr lang="en-US" sz="2400" dirty="0"/>
              <a:t>R=(50+10)-(20+0)</a:t>
            </a:r>
          </a:p>
        </p:txBody>
      </p:sp>
      <p:sp>
        <p:nvSpPr>
          <p:cNvPr id="20" name="TextBox 19">
            <a:extLst>
              <a:ext uri="{FF2B5EF4-FFF2-40B4-BE49-F238E27FC236}">
                <a16:creationId xmlns:a16="http://schemas.microsoft.com/office/drawing/2014/main" id="{A44C11C8-502F-2963-9A1C-1DA2026E2AF9}"/>
              </a:ext>
            </a:extLst>
          </p:cNvPr>
          <p:cNvSpPr txBox="1"/>
          <p:nvPr/>
        </p:nvSpPr>
        <p:spPr>
          <a:xfrm>
            <a:off x="6247766" y="5353763"/>
            <a:ext cx="4963478" cy="954107"/>
          </a:xfrm>
          <a:prstGeom prst="rect">
            <a:avLst/>
          </a:prstGeom>
          <a:noFill/>
        </p:spPr>
        <p:txBody>
          <a:bodyPr wrap="square" rtlCol="0">
            <a:spAutoFit/>
          </a:bodyPr>
          <a:lstStyle/>
          <a:p>
            <a:pPr algn="ctr"/>
            <a:r>
              <a:rPr lang="en-US" sz="2800" b="1" dirty="0"/>
              <a:t>True or False?</a:t>
            </a:r>
          </a:p>
          <a:p>
            <a:pPr algn="ctr"/>
            <a:r>
              <a:rPr lang="en-US" sz="2800" b="1" dirty="0"/>
              <a:t>The population is INCREASING</a:t>
            </a:r>
          </a:p>
        </p:txBody>
      </p:sp>
      <p:sp>
        <p:nvSpPr>
          <p:cNvPr id="23" name="TextBox 22">
            <a:extLst>
              <a:ext uri="{FF2B5EF4-FFF2-40B4-BE49-F238E27FC236}">
                <a16:creationId xmlns:a16="http://schemas.microsoft.com/office/drawing/2014/main" id="{01B54B93-A60E-9995-5E5F-477E9873D218}"/>
              </a:ext>
            </a:extLst>
          </p:cNvPr>
          <p:cNvSpPr txBox="1"/>
          <p:nvPr/>
        </p:nvSpPr>
        <p:spPr>
          <a:xfrm>
            <a:off x="6851733" y="1935837"/>
            <a:ext cx="3998037" cy="523220"/>
          </a:xfrm>
          <a:prstGeom prst="rect">
            <a:avLst/>
          </a:prstGeom>
          <a:noFill/>
        </p:spPr>
        <p:txBody>
          <a:bodyPr wrap="square" rtlCol="0">
            <a:spAutoFit/>
          </a:bodyPr>
          <a:lstStyle/>
          <a:p>
            <a:pPr algn="ctr"/>
            <a:r>
              <a:rPr lang="en-US" sz="2800" dirty="0">
                <a:latin typeface="AkayaTelivigala" pitchFamily="2" charset="77"/>
                <a:cs typeface="AkayaTelivigala" pitchFamily="2" charset="77"/>
              </a:rPr>
              <a:t>ANSWER</a:t>
            </a:r>
            <a:endParaRPr lang="en-US" sz="3600" dirty="0">
              <a:latin typeface="AkayaTelivigala" pitchFamily="2" charset="77"/>
              <a:cs typeface="AkayaTelivigala" pitchFamily="2" charset="77"/>
            </a:endParaRPr>
          </a:p>
        </p:txBody>
      </p:sp>
    </p:spTree>
    <p:extLst>
      <p:ext uri="{BB962C8B-B14F-4D97-AF65-F5344CB8AC3E}">
        <p14:creationId xmlns:p14="http://schemas.microsoft.com/office/powerpoint/2010/main" val="1065194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9A833A-8BEE-42E8-2C1A-F8954CB1242C}"/>
              </a:ext>
            </a:extLst>
          </p:cNvPr>
          <p:cNvSpPr txBox="1"/>
          <p:nvPr/>
        </p:nvSpPr>
        <p:spPr>
          <a:xfrm>
            <a:off x="678814" y="643843"/>
            <a:ext cx="4518026" cy="600164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effectLst/>
                <a:highlight>
                  <a:srgbClr val="00FFFF"/>
                </a:highlight>
                <a:uLnTx/>
                <a:uFillTx/>
                <a:ea typeface="+mn-ea"/>
                <a:cs typeface="Arial Narrow" panose="020B0604020202020204" pitchFamily="34" charset="0"/>
              </a:rPr>
              <a:t>Add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Births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Immigration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highlight>
                  <a:srgbClr val="00FFFF"/>
                </a:highlight>
                <a:cs typeface="Arial Narrow" panose="020B0604020202020204" pitchFamily="34" charset="0"/>
              </a:rPr>
              <a:t>Subtract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u="none" strike="noStrike" kern="1200" cap="none" spc="0" normalizeH="0" baseline="0" noProof="0" dirty="0">
                <a:ln>
                  <a:noFill/>
                </a:ln>
                <a:effectLst/>
                <a:uLnTx/>
                <a:uFillTx/>
                <a:ea typeface="+mn-ea"/>
                <a:cs typeface="Arial Narrow" panose="020B0604020202020204" pitchFamily="34" charset="0"/>
              </a:rPr>
              <a:t>	</a:t>
            </a:r>
            <a:r>
              <a:rPr lang="en-US" sz="3600" dirty="0">
                <a:cs typeface="Arial Narrow" panose="020B0604020202020204" pitchFamily="34" charset="0"/>
              </a:rPr>
              <a:t>D</a:t>
            </a:r>
            <a:r>
              <a:rPr kumimoji="0" lang="en-US" sz="3600" b="0" u="none" strike="noStrike" kern="1200" cap="none" spc="0" normalizeH="0" baseline="0" noProof="0" dirty="0" err="1">
                <a:ln>
                  <a:noFill/>
                </a:ln>
                <a:effectLst/>
                <a:uLnTx/>
                <a:uFillTx/>
                <a:ea typeface="+mn-ea"/>
                <a:cs typeface="Arial Narrow" panose="020B0604020202020204" pitchFamily="34" charset="0"/>
              </a:rPr>
              <a:t>eath</a:t>
            </a:r>
            <a:endParaRPr lang="en-US" sz="3600" dirty="0">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cs typeface="Arial Narrow" panose="020B0604020202020204" pitchFamily="34" charset="0"/>
              </a:rPr>
              <a:t>	Emigration</a:t>
            </a:r>
            <a:endParaRPr kumimoji="0" lang="en-US" sz="3600" b="0" u="none" strike="noStrike" kern="1200" cap="none" spc="0" normalizeH="0" baseline="0" noProof="0" dirty="0">
              <a:ln>
                <a:noFill/>
              </a:ln>
              <a:effectLst/>
              <a:uLnTx/>
              <a:uFillTx/>
              <a:ea typeface="+mn-ea"/>
              <a:cs typeface="Arial Narrow"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Arial Narrow" panose="020B0604020202020204" pitchFamily="34" charset="0"/>
              <a:ea typeface="+mn-ea"/>
              <a:cs typeface="Arial Narrow" panose="020B0604020202020204" pitchFamily="34" charset="0"/>
            </a:endParaRPr>
          </a:p>
        </p:txBody>
      </p:sp>
      <p:sp>
        <p:nvSpPr>
          <p:cNvPr id="5" name="Oval 4">
            <a:extLst>
              <a:ext uri="{FF2B5EF4-FFF2-40B4-BE49-F238E27FC236}">
                <a16:creationId xmlns:a16="http://schemas.microsoft.com/office/drawing/2014/main" id="{DC01E3BA-CA89-DAB2-5A9D-3A8B625AC1BB}"/>
              </a:ext>
            </a:extLst>
          </p:cNvPr>
          <p:cNvSpPr/>
          <p:nvPr/>
        </p:nvSpPr>
        <p:spPr>
          <a:xfrm>
            <a:off x="763268" y="167640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B</a:t>
            </a:r>
          </a:p>
        </p:txBody>
      </p:sp>
      <p:sp>
        <p:nvSpPr>
          <p:cNvPr id="6" name="Oval 5">
            <a:extLst>
              <a:ext uri="{FF2B5EF4-FFF2-40B4-BE49-F238E27FC236}">
                <a16:creationId xmlns:a16="http://schemas.microsoft.com/office/drawing/2014/main" id="{1F02E9B1-B53B-0C12-ABF5-C27751676EC8}"/>
              </a:ext>
            </a:extLst>
          </p:cNvPr>
          <p:cNvSpPr/>
          <p:nvPr/>
        </p:nvSpPr>
        <p:spPr>
          <a:xfrm>
            <a:off x="763268" y="2587037"/>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a:t>
            </a:r>
          </a:p>
        </p:txBody>
      </p:sp>
      <p:sp>
        <p:nvSpPr>
          <p:cNvPr id="7" name="Oval 6">
            <a:extLst>
              <a:ext uri="{FF2B5EF4-FFF2-40B4-BE49-F238E27FC236}">
                <a16:creationId xmlns:a16="http://schemas.microsoft.com/office/drawing/2014/main" id="{DEB13F83-B40D-1D31-3147-E76B20CE90ED}"/>
              </a:ext>
            </a:extLst>
          </p:cNvPr>
          <p:cNvSpPr/>
          <p:nvPr/>
        </p:nvSpPr>
        <p:spPr>
          <a:xfrm>
            <a:off x="763268" y="467868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D</a:t>
            </a:r>
          </a:p>
        </p:txBody>
      </p:sp>
      <p:sp>
        <p:nvSpPr>
          <p:cNvPr id="8" name="Oval 7">
            <a:extLst>
              <a:ext uri="{FF2B5EF4-FFF2-40B4-BE49-F238E27FC236}">
                <a16:creationId xmlns:a16="http://schemas.microsoft.com/office/drawing/2014/main" id="{860F96FC-D247-75CB-6788-E4FF382EBD3B}"/>
              </a:ext>
            </a:extLst>
          </p:cNvPr>
          <p:cNvSpPr/>
          <p:nvPr/>
        </p:nvSpPr>
        <p:spPr>
          <a:xfrm>
            <a:off x="763268" y="5589317"/>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E</a:t>
            </a:r>
          </a:p>
        </p:txBody>
      </p:sp>
      <p:sp>
        <p:nvSpPr>
          <p:cNvPr id="9" name="Rectangle 8">
            <a:extLst>
              <a:ext uri="{FF2B5EF4-FFF2-40B4-BE49-F238E27FC236}">
                <a16:creationId xmlns:a16="http://schemas.microsoft.com/office/drawing/2014/main" id="{28D4CBF9-2BAE-C104-210F-8FC74EC603A3}"/>
              </a:ext>
            </a:extLst>
          </p:cNvPr>
          <p:cNvSpPr/>
          <p:nvPr/>
        </p:nvSpPr>
        <p:spPr>
          <a:xfrm>
            <a:off x="7635240" y="2423160"/>
            <a:ext cx="2438400" cy="2362200"/>
          </a:xfrm>
          <a:prstGeom prst="rect">
            <a:avLst/>
          </a:prstGeom>
          <a:solidFill>
            <a:schemeClr val="bg1">
              <a:lumMod val="75000"/>
            </a:schemeClr>
          </a:solidFill>
          <a:ln w="381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67D7E6B-5B50-0BC3-9C27-FC43F99C1271}"/>
              </a:ext>
            </a:extLst>
          </p:cNvPr>
          <p:cNvSpPr/>
          <p:nvPr/>
        </p:nvSpPr>
        <p:spPr>
          <a:xfrm>
            <a:off x="6247766" y="242316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1" name="Oval 10">
            <a:extLst>
              <a:ext uri="{FF2B5EF4-FFF2-40B4-BE49-F238E27FC236}">
                <a16:creationId xmlns:a16="http://schemas.microsoft.com/office/drawing/2014/main" id="{402D8B10-0464-492D-09CD-AF7C608E81E8}"/>
              </a:ext>
            </a:extLst>
          </p:cNvPr>
          <p:cNvSpPr/>
          <p:nvPr/>
        </p:nvSpPr>
        <p:spPr>
          <a:xfrm>
            <a:off x="6248402" y="3931920"/>
            <a:ext cx="777240" cy="746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2" name="Oval 11">
            <a:extLst>
              <a:ext uri="{FF2B5EF4-FFF2-40B4-BE49-F238E27FC236}">
                <a16:creationId xmlns:a16="http://schemas.microsoft.com/office/drawing/2014/main" id="{31CC0E57-2496-8B28-19A1-E716C529C5D4}"/>
              </a:ext>
            </a:extLst>
          </p:cNvPr>
          <p:cNvSpPr/>
          <p:nvPr/>
        </p:nvSpPr>
        <p:spPr>
          <a:xfrm>
            <a:off x="10735946" y="242316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3" name="Oval 12">
            <a:extLst>
              <a:ext uri="{FF2B5EF4-FFF2-40B4-BE49-F238E27FC236}">
                <a16:creationId xmlns:a16="http://schemas.microsoft.com/office/drawing/2014/main" id="{E28B8C01-8442-678B-4EAF-89581697F6D0}"/>
              </a:ext>
            </a:extLst>
          </p:cNvPr>
          <p:cNvSpPr/>
          <p:nvPr/>
        </p:nvSpPr>
        <p:spPr>
          <a:xfrm>
            <a:off x="10735946" y="3931920"/>
            <a:ext cx="777240" cy="74676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dirty="0"/>
          </a:p>
        </p:txBody>
      </p:sp>
      <p:cxnSp>
        <p:nvCxnSpPr>
          <p:cNvPr id="21" name="Straight Arrow Connector 20">
            <a:extLst>
              <a:ext uri="{FF2B5EF4-FFF2-40B4-BE49-F238E27FC236}">
                <a16:creationId xmlns:a16="http://schemas.microsoft.com/office/drawing/2014/main" id="{EE4B4887-5561-2970-0336-7847973AF78A}"/>
              </a:ext>
            </a:extLst>
          </p:cNvPr>
          <p:cNvCxnSpPr>
            <a:cxnSpLocks/>
            <a:stCxn id="10" idx="6"/>
            <a:endCxn id="9" idx="1"/>
          </p:cNvCxnSpPr>
          <p:nvPr/>
        </p:nvCxnSpPr>
        <p:spPr>
          <a:xfrm>
            <a:off x="7025006" y="2796540"/>
            <a:ext cx="610234" cy="80772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141CCA2-C404-0BE0-FF07-DD447C959301}"/>
              </a:ext>
            </a:extLst>
          </p:cNvPr>
          <p:cNvCxnSpPr>
            <a:cxnSpLocks/>
            <a:endCxn id="9" idx="1"/>
          </p:cNvCxnSpPr>
          <p:nvPr/>
        </p:nvCxnSpPr>
        <p:spPr>
          <a:xfrm flipV="1">
            <a:off x="7025006" y="3604260"/>
            <a:ext cx="610234" cy="6629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2ED02D2-A147-9706-7DE9-D59E0E6CACC3}"/>
              </a:ext>
            </a:extLst>
          </p:cNvPr>
          <p:cNvCxnSpPr>
            <a:cxnSpLocks/>
            <a:stCxn id="9" idx="3"/>
            <a:endCxn id="12" idx="3"/>
          </p:cNvCxnSpPr>
          <p:nvPr/>
        </p:nvCxnSpPr>
        <p:spPr>
          <a:xfrm flipV="1">
            <a:off x="10073640" y="3060560"/>
            <a:ext cx="776130" cy="5437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8B9F7AF-35BB-8AB7-7669-8EB88EB886BF}"/>
              </a:ext>
            </a:extLst>
          </p:cNvPr>
          <p:cNvCxnSpPr>
            <a:cxnSpLocks/>
            <a:stCxn id="9" idx="3"/>
            <a:endCxn id="13" idx="2"/>
          </p:cNvCxnSpPr>
          <p:nvPr/>
        </p:nvCxnSpPr>
        <p:spPr>
          <a:xfrm>
            <a:off x="10073640" y="3604260"/>
            <a:ext cx="662306" cy="7010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6797782-DF0E-8A56-6440-1B0CB8B1E002}"/>
              </a:ext>
            </a:extLst>
          </p:cNvPr>
          <p:cNvSpPr txBox="1"/>
          <p:nvPr/>
        </p:nvSpPr>
        <p:spPr>
          <a:xfrm>
            <a:off x="6263638" y="2423160"/>
            <a:ext cx="1112522" cy="707886"/>
          </a:xfrm>
          <a:prstGeom prst="rect">
            <a:avLst/>
          </a:prstGeom>
          <a:noFill/>
        </p:spPr>
        <p:txBody>
          <a:bodyPr wrap="square" rtlCol="0">
            <a:spAutoFit/>
          </a:bodyPr>
          <a:lstStyle/>
          <a:p>
            <a:r>
              <a:rPr lang="en-US" sz="4000" dirty="0">
                <a:solidFill>
                  <a:schemeClr val="bg1"/>
                </a:solidFill>
              </a:rPr>
              <a:t>50</a:t>
            </a:r>
          </a:p>
        </p:txBody>
      </p:sp>
      <p:sp>
        <p:nvSpPr>
          <p:cNvPr id="15" name="TextBox 14">
            <a:extLst>
              <a:ext uri="{FF2B5EF4-FFF2-40B4-BE49-F238E27FC236}">
                <a16:creationId xmlns:a16="http://schemas.microsoft.com/office/drawing/2014/main" id="{F4226342-FFFA-AAEB-6716-4F9900F12414}"/>
              </a:ext>
            </a:extLst>
          </p:cNvPr>
          <p:cNvSpPr txBox="1"/>
          <p:nvPr/>
        </p:nvSpPr>
        <p:spPr>
          <a:xfrm>
            <a:off x="6301185" y="3938766"/>
            <a:ext cx="1112522" cy="707886"/>
          </a:xfrm>
          <a:prstGeom prst="rect">
            <a:avLst/>
          </a:prstGeom>
          <a:noFill/>
        </p:spPr>
        <p:txBody>
          <a:bodyPr wrap="square" rtlCol="0">
            <a:spAutoFit/>
          </a:bodyPr>
          <a:lstStyle/>
          <a:p>
            <a:r>
              <a:rPr lang="en-US" sz="4000" dirty="0">
                <a:solidFill>
                  <a:schemeClr val="bg1"/>
                </a:solidFill>
              </a:rPr>
              <a:t>10</a:t>
            </a:r>
          </a:p>
        </p:txBody>
      </p:sp>
      <p:sp>
        <p:nvSpPr>
          <p:cNvPr id="16" name="TextBox 15">
            <a:extLst>
              <a:ext uri="{FF2B5EF4-FFF2-40B4-BE49-F238E27FC236}">
                <a16:creationId xmlns:a16="http://schemas.microsoft.com/office/drawing/2014/main" id="{BD576A52-4D6A-1C1B-42AF-6B71A1AE37FB}"/>
              </a:ext>
            </a:extLst>
          </p:cNvPr>
          <p:cNvSpPr txBox="1"/>
          <p:nvPr/>
        </p:nvSpPr>
        <p:spPr>
          <a:xfrm>
            <a:off x="10804050" y="2423160"/>
            <a:ext cx="1112522" cy="707886"/>
          </a:xfrm>
          <a:prstGeom prst="rect">
            <a:avLst/>
          </a:prstGeom>
          <a:noFill/>
        </p:spPr>
        <p:txBody>
          <a:bodyPr wrap="square" rtlCol="0">
            <a:spAutoFit/>
          </a:bodyPr>
          <a:lstStyle/>
          <a:p>
            <a:r>
              <a:rPr lang="en-US" sz="4000" dirty="0">
                <a:solidFill>
                  <a:schemeClr val="bg1"/>
                </a:solidFill>
              </a:rPr>
              <a:t>20</a:t>
            </a:r>
          </a:p>
        </p:txBody>
      </p:sp>
      <p:sp>
        <p:nvSpPr>
          <p:cNvPr id="17" name="TextBox 16">
            <a:extLst>
              <a:ext uri="{FF2B5EF4-FFF2-40B4-BE49-F238E27FC236}">
                <a16:creationId xmlns:a16="http://schemas.microsoft.com/office/drawing/2014/main" id="{76C44DA3-7A36-1095-1FDB-B27611C1B347}"/>
              </a:ext>
            </a:extLst>
          </p:cNvPr>
          <p:cNvSpPr txBox="1"/>
          <p:nvPr/>
        </p:nvSpPr>
        <p:spPr>
          <a:xfrm>
            <a:off x="10956925" y="3931920"/>
            <a:ext cx="1112522" cy="707886"/>
          </a:xfrm>
          <a:prstGeom prst="rect">
            <a:avLst/>
          </a:prstGeom>
          <a:noFill/>
        </p:spPr>
        <p:txBody>
          <a:bodyPr wrap="square" rtlCol="0">
            <a:spAutoFit/>
          </a:bodyPr>
          <a:lstStyle/>
          <a:p>
            <a:r>
              <a:rPr lang="en-US" sz="4000" dirty="0">
                <a:solidFill>
                  <a:schemeClr val="bg1"/>
                </a:solidFill>
              </a:rPr>
              <a:t>0</a:t>
            </a:r>
          </a:p>
        </p:txBody>
      </p:sp>
      <p:sp>
        <p:nvSpPr>
          <p:cNvPr id="18" name="TextBox 17">
            <a:extLst>
              <a:ext uri="{FF2B5EF4-FFF2-40B4-BE49-F238E27FC236}">
                <a16:creationId xmlns:a16="http://schemas.microsoft.com/office/drawing/2014/main" id="{8DB4000E-0F56-BFF1-556D-5F00994678BD}"/>
              </a:ext>
            </a:extLst>
          </p:cNvPr>
          <p:cNvSpPr txBox="1"/>
          <p:nvPr/>
        </p:nvSpPr>
        <p:spPr>
          <a:xfrm>
            <a:off x="7634687" y="3207603"/>
            <a:ext cx="2438954" cy="830997"/>
          </a:xfrm>
          <a:prstGeom prst="rect">
            <a:avLst/>
          </a:prstGeom>
          <a:noFill/>
        </p:spPr>
        <p:txBody>
          <a:bodyPr wrap="square" rtlCol="0">
            <a:spAutoFit/>
          </a:bodyPr>
          <a:lstStyle/>
          <a:p>
            <a:pPr algn="ctr"/>
            <a:r>
              <a:rPr lang="en-US" sz="4800" dirty="0"/>
              <a:t>R= 40</a:t>
            </a:r>
          </a:p>
        </p:txBody>
      </p:sp>
      <p:sp>
        <p:nvSpPr>
          <p:cNvPr id="14" name="TextBox 13">
            <a:extLst>
              <a:ext uri="{FF2B5EF4-FFF2-40B4-BE49-F238E27FC236}">
                <a16:creationId xmlns:a16="http://schemas.microsoft.com/office/drawing/2014/main" id="{1CB843AD-7828-1126-42E0-F8919E08E5A8}"/>
              </a:ext>
            </a:extLst>
          </p:cNvPr>
          <p:cNvSpPr txBox="1"/>
          <p:nvPr/>
        </p:nvSpPr>
        <p:spPr>
          <a:xfrm>
            <a:off x="7652943" y="2434054"/>
            <a:ext cx="2420698" cy="461665"/>
          </a:xfrm>
          <a:prstGeom prst="rect">
            <a:avLst/>
          </a:prstGeom>
          <a:noFill/>
        </p:spPr>
        <p:txBody>
          <a:bodyPr wrap="square" rtlCol="0">
            <a:spAutoFit/>
          </a:bodyPr>
          <a:lstStyle/>
          <a:p>
            <a:pPr algn="ctr"/>
            <a:r>
              <a:rPr lang="en-US" sz="2400" dirty="0"/>
              <a:t>R=(50+10)-(20+0)</a:t>
            </a:r>
          </a:p>
        </p:txBody>
      </p:sp>
      <p:sp>
        <p:nvSpPr>
          <p:cNvPr id="2" name="TextBox 1">
            <a:extLst>
              <a:ext uri="{FF2B5EF4-FFF2-40B4-BE49-F238E27FC236}">
                <a16:creationId xmlns:a16="http://schemas.microsoft.com/office/drawing/2014/main" id="{2E109D4F-DA68-4F15-54CE-91E982A252B7}"/>
              </a:ext>
            </a:extLst>
          </p:cNvPr>
          <p:cNvSpPr txBox="1"/>
          <p:nvPr/>
        </p:nvSpPr>
        <p:spPr>
          <a:xfrm>
            <a:off x="6247566" y="5067300"/>
            <a:ext cx="4963478" cy="1261884"/>
          </a:xfrm>
          <a:prstGeom prst="rect">
            <a:avLst/>
          </a:prstGeom>
          <a:noFill/>
        </p:spPr>
        <p:txBody>
          <a:bodyPr wrap="square" rtlCol="0">
            <a:spAutoFit/>
          </a:bodyPr>
          <a:lstStyle/>
          <a:p>
            <a:pPr algn="ctr"/>
            <a:r>
              <a:rPr lang="en-US" sz="4800" b="1" dirty="0"/>
              <a:t>True </a:t>
            </a:r>
            <a:r>
              <a:rPr lang="en-US" sz="2800" b="1" dirty="0">
                <a:solidFill>
                  <a:schemeClr val="tx1">
                    <a:lumMod val="65000"/>
                    <a:lumOff val="35000"/>
                  </a:schemeClr>
                </a:solidFill>
              </a:rPr>
              <a:t>or False?</a:t>
            </a:r>
          </a:p>
          <a:p>
            <a:pPr algn="ctr"/>
            <a:r>
              <a:rPr lang="en-US" sz="2800" b="1" dirty="0">
                <a:solidFill>
                  <a:schemeClr val="tx1">
                    <a:lumMod val="65000"/>
                    <a:lumOff val="35000"/>
                  </a:schemeClr>
                </a:solidFill>
              </a:rPr>
              <a:t>The population is INCREASING</a:t>
            </a:r>
          </a:p>
        </p:txBody>
      </p:sp>
      <p:sp>
        <p:nvSpPr>
          <p:cNvPr id="23" name="Oval 22">
            <a:extLst>
              <a:ext uri="{FF2B5EF4-FFF2-40B4-BE49-F238E27FC236}">
                <a16:creationId xmlns:a16="http://schemas.microsoft.com/office/drawing/2014/main" id="{13C77058-C065-7C93-DE3B-39BA9709E79B}"/>
              </a:ext>
            </a:extLst>
          </p:cNvPr>
          <p:cNvSpPr/>
          <p:nvPr/>
        </p:nvSpPr>
        <p:spPr>
          <a:xfrm>
            <a:off x="7246961" y="5067300"/>
            <a:ext cx="1487606" cy="869476"/>
          </a:xfrm>
          <a:prstGeom prst="ellipse">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D8BD8777-953E-5E04-7B13-E9A3292B0F2F}"/>
              </a:ext>
            </a:extLst>
          </p:cNvPr>
          <p:cNvSpPr txBox="1"/>
          <p:nvPr/>
        </p:nvSpPr>
        <p:spPr>
          <a:xfrm>
            <a:off x="6851733" y="1935837"/>
            <a:ext cx="3998037" cy="523220"/>
          </a:xfrm>
          <a:prstGeom prst="rect">
            <a:avLst/>
          </a:prstGeom>
          <a:noFill/>
        </p:spPr>
        <p:txBody>
          <a:bodyPr wrap="square" rtlCol="0">
            <a:spAutoFit/>
          </a:bodyPr>
          <a:lstStyle/>
          <a:p>
            <a:pPr algn="ctr"/>
            <a:r>
              <a:rPr lang="en-US" sz="2800" dirty="0">
                <a:latin typeface="AkayaTelivigala" pitchFamily="2" charset="77"/>
                <a:cs typeface="AkayaTelivigala" pitchFamily="2" charset="77"/>
              </a:rPr>
              <a:t>ANSWER</a:t>
            </a:r>
            <a:endParaRPr lang="en-US" sz="3600" dirty="0">
              <a:latin typeface="AkayaTelivigala" pitchFamily="2" charset="77"/>
              <a:cs typeface="AkayaTelivigala" pitchFamily="2" charset="77"/>
            </a:endParaRPr>
          </a:p>
        </p:txBody>
      </p:sp>
    </p:spTree>
    <p:extLst>
      <p:ext uri="{BB962C8B-B14F-4D97-AF65-F5344CB8AC3E}">
        <p14:creationId xmlns:p14="http://schemas.microsoft.com/office/powerpoint/2010/main" val="222695051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17606</TotalTime>
  <Words>591</Words>
  <Application>Microsoft Macintosh PowerPoint</Application>
  <PresentationFormat>Widescreen</PresentationFormat>
  <Paragraphs>253</Paragraphs>
  <Slides>13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AkayaTelivigala</vt:lpstr>
      <vt:lpstr>Arial</vt:lpstr>
      <vt:lpstr>Arial Narrow</vt:lpstr>
      <vt:lpstr>Calibri</vt:lpstr>
      <vt:lpstr>Calibri Light</vt:lpstr>
      <vt:lpstr>Roboto</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Gail Riches</dc:creator>
  <cp:lastModifiedBy>Gail Riches</cp:lastModifiedBy>
  <cp:revision>1197</cp:revision>
  <dcterms:created xsi:type="dcterms:W3CDTF">2023-09-23T08:38:28Z</dcterms:created>
  <dcterms:modified xsi:type="dcterms:W3CDTF">2024-07-02T03:02:30Z</dcterms:modified>
</cp:coreProperties>
</file>