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304" r:id="rId2"/>
    <p:sldId id="310" r:id="rId3"/>
    <p:sldId id="312" r:id="rId4"/>
    <p:sldId id="305" r:id="rId5"/>
    <p:sldId id="317" r:id="rId6"/>
    <p:sldId id="306" r:id="rId7"/>
    <p:sldId id="320" r:id="rId8"/>
    <p:sldId id="32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60"/>
    <p:restoredTop sz="95680"/>
  </p:normalViewPr>
  <p:slideViewPr>
    <p:cSldViewPr snapToGrid="0">
      <p:cViewPr varScale="1">
        <p:scale>
          <a:sx n="86" d="100"/>
          <a:sy n="86" d="100"/>
        </p:scale>
        <p:origin x="248" y="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ABC923-08BB-3442-8B25-8677E068E517}" type="datetimeFigureOut">
              <a:rPr lang="en-US" smtClean="0"/>
              <a:t>4/11/24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9A60AA-0504-9D43-9C67-9C1121590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484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CD395D-65DB-C048-97FA-344F7E4587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7414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www.survivalinternational.org</a:t>
            </a:r>
            <a:r>
              <a:rPr lang="en-US" dirty="0"/>
              <a:t>/news/11167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734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CD395D-65DB-C048-97FA-344F7E4587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5175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CCB00-3681-D81C-E8D3-23FBC34A66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610184-31F4-4834-D108-16605C76A1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30A5D-9E6A-43DE-9877-5F9959C5C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8F991-04E9-FE0A-0A28-DBBA7BE93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E5ECFD-8BAA-B144-FE73-33006A839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89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AF7ED-48F8-857F-0151-19BF6EC0C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AD5A0A-EBD1-EC68-E0A4-1FECD4C2FE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BFC02C-56C0-926D-DC2D-C2C50BF3B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D347DB-0E7A-D877-62EF-707C95F7A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DF5E8B-73D5-58B5-82B2-5B404F61E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93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B4E0C5-6AFD-2A44-D15C-92DDD3DA8E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F76A50-7649-C56E-DE10-F0D67D9222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EE7A8-AFC9-4334-3D72-B605140DD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59FED6-C283-1B3C-E3E5-EE63AD44C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1EECF5-E24C-2B96-3421-65EB3A693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503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F7B04-3FDF-8531-8033-50BE46564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2B373-1A53-B65F-801C-7B2214DF0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93F12D-D2DA-7CD0-4D47-FD2EF99CC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7E31C4-A141-A5BC-D3CF-28B2FC09A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6664F-AFAF-A4D8-FB34-798404AEC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945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7EA64-F975-4C24-0C58-BF88B7137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39D21D-59A1-FB87-B364-3EA5583DDF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A666C-29EA-3DD2-580E-9A1194AD2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2317A1-CFCD-7D3F-EA0D-781DCD22D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3EAB1D-98B7-88AE-9AF3-4308F170F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616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8058B-A77D-C907-AB48-0DD92FC27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19A4D-48C0-A7EB-524A-DCD87B9226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A4C157-6826-EFD8-9449-88F97E6819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E173CB-3CD3-3215-A4C6-65FABEBBD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87CE9A-537A-2ED1-CF77-4C05AEEEE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044D78-85FE-F049-D0B5-C67AC30EE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25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6D8DD-8F3C-A43C-00A3-753D849C3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E0639B-95F7-F180-EAAB-23FAD6A9B2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E35258-5285-2B03-0835-9605CA8AC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837F36-5CE6-2ACD-2E52-207871933C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0FF160-1983-EEFF-25FE-AE9ABF04CD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687847-084F-7291-A9D0-A0BE887CA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15634E-8060-88E6-7043-2C7F3EAD5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1FA7C5-A7A0-D382-465B-95684513C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18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A6C3C-1D3C-1FBB-5477-4A72C4B50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1A7C2D-C6FE-50C3-BB20-5C12080D2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C80CA2-F867-3229-6314-A25F0215C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E4A6FA-C283-5540-0BFD-DF42E4445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705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4C7A72-5C7F-CF5E-07F5-34EEEAD0A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650DAB-D692-AB90-38BC-A385F71AF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A42F97-3157-3D76-6268-9419F8F70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749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149E7-BD2B-EEC3-2A7F-9C99A4C55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BD6EF-F883-C5DD-B20F-E13E951C2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C7BF00-AB59-5474-3AD6-7E5DDB0FFE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43674D-BF8C-0434-A75E-74C4A6326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279AA8-431F-02AD-DD9F-42667657D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00049C-D5AB-3D65-B357-1EE328AD0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7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62FCC-528A-8A4C-793C-566BE7D1D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EFF084-5A7F-3B79-1504-98B8B22EE1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99B21F-6907-332B-771E-0BDAE9821D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504F51-03DE-1F5F-C855-44800EF84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9ECA8D-0954-E5F4-132B-B83909BC5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E80B50-74BB-1FA7-4725-9AE5EEE90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442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D41128-A5F0-6476-58DC-41F0FA5E5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C783F3-C75E-C1DE-9C35-A37B410C1F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6D37F9-4F1E-1510-51D2-F6AD9B167D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3ABD11-53AB-54F2-CDAE-BFE4173E2C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FD9F28-8083-EAC6-E9DD-72D078BA53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432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0C7093-AFF5-091A-D8E4-DCFD9C9F5CFA}"/>
              </a:ext>
            </a:extLst>
          </p:cNvPr>
          <p:cNvSpPr txBox="1"/>
          <p:nvPr/>
        </p:nvSpPr>
        <p:spPr>
          <a:xfrm>
            <a:off x="404838" y="1224387"/>
            <a:ext cx="3633762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Learning Intention: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Arial Narrow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Describe two direct methods of monitoring water pollution levels using an abiotic test (e.g. nitrate, phosphate, heavy metals) or a biotic test (e.g.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faecal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 coliform).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Arial Narrow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Success Criteria: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Arial Narrow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Complete Marine Education worksheet </a:t>
            </a:r>
            <a:r>
              <a:rPr kumimoji="0" lang="en-US" sz="20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’16. Testing the Waters’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</p:txBody>
      </p:sp>
      <p:pic>
        <p:nvPicPr>
          <p:cNvPr id="5" name="Picture 2" descr="Clean Water Store">
            <a:extLst>
              <a:ext uri="{FF2B5EF4-FFF2-40B4-BE49-F238E27FC236}">
                <a16:creationId xmlns:a16="http://schemas.microsoft.com/office/drawing/2014/main" id="{1D74D6A7-4695-1469-716F-CD855A7216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5" r="7900"/>
          <a:stretch/>
        </p:blipFill>
        <p:spPr bwMode="auto">
          <a:xfrm>
            <a:off x="4610100" y="0"/>
            <a:ext cx="7581900" cy="659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60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0C62A4-36F2-B63E-9486-E403B64A28A8}"/>
              </a:ext>
            </a:extLst>
          </p:cNvPr>
          <p:cNvSpPr txBox="1"/>
          <p:nvPr/>
        </p:nvSpPr>
        <p:spPr>
          <a:xfrm>
            <a:off x="381000" y="2419350"/>
            <a:ext cx="2324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Testing for nitrates and phosphates</a:t>
            </a:r>
          </a:p>
        </p:txBody>
      </p:sp>
      <p:pic>
        <p:nvPicPr>
          <p:cNvPr id="4098" name="Picture 2" descr="Harmful algal bloom - Wikipedia">
            <a:extLst>
              <a:ext uri="{FF2B5EF4-FFF2-40B4-BE49-F238E27FC236}">
                <a16:creationId xmlns:a16="http://schemas.microsoft.com/office/drawing/2014/main" id="{2A0687ED-878E-3524-E417-270DC492C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E9E801F-618F-A37D-2BF1-76DB916825EE}"/>
              </a:ext>
            </a:extLst>
          </p:cNvPr>
          <p:cNvSpPr txBox="1"/>
          <p:nvPr/>
        </p:nvSpPr>
        <p:spPr>
          <a:xfrm>
            <a:off x="3524250" y="6057900"/>
            <a:ext cx="2990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To avoid this!</a:t>
            </a:r>
          </a:p>
        </p:txBody>
      </p:sp>
    </p:spTree>
    <p:extLst>
      <p:ext uri="{BB962C8B-B14F-4D97-AF65-F5344CB8AC3E}">
        <p14:creationId xmlns:p14="http://schemas.microsoft.com/office/powerpoint/2010/main" val="3888826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8A2DEC-9428-644D-0A4A-940954D4C6D6}"/>
              </a:ext>
            </a:extLst>
          </p:cNvPr>
          <p:cNvSpPr txBox="1"/>
          <p:nvPr/>
        </p:nvSpPr>
        <p:spPr>
          <a:xfrm>
            <a:off x="304800" y="2397948"/>
            <a:ext cx="23241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Method</a:t>
            </a:r>
          </a:p>
          <a:p>
            <a:pPr algn="ctr"/>
            <a:endParaRPr lang="en-US" sz="3200" dirty="0">
              <a:solidFill>
                <a:schemeClr val="bg1"/>
              </a:solidFill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(probe or test kit)</a:t>
            </a:r>
          </a:p>
        </p:txBody>
      </p:sp>
      <p:pic>
        <p:nvPicPr>
          <p:cNvPr id="3" name="Picture 4" descr="Environmental Scientist | Agriculture Jobs &amp; Career Search">
            <a:extLst>
              <a:ext uri="{FF2B5EF4-FFF2-40B4-BE49-F238E27FC236}">
                <a16:creationId xmlns:a16="http://schemas.microsoft.com/office/drawing/2014/main" id="{9E351E00-4A76-B1B4-65A8-7ED252DF9D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75" t="6204" b="7414"/>
          <a:stretch/>
        </p:blipFill>
        <p:spPr bwMode="auto">
          <a:xfrm>
            <a:off x="2971800" y="0"/>
            <a:ext cx="9220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365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34541E-A82B-7FE5-501C-247D9A51F475}"/>
              </a:ext>
            </a:extLst>
          </p:cNvPr>
          <p:cNvSpPr txBox="1"/>
          <p:nvPr/>
        </p:nvSpPr>
        <p:spPr>
          <a:xfrm>
            <a:off x="438150" y="2076450"/>
            <a:ext cx="2324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Testing for heavy metals</a:t>
            </a: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761E3AEA-7161-248C-B001-8512B67BA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350" y="0"/>
            <a:ext cx="91376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3E7D0CA-D9A2-2424-4A7B-17C138CD26EE}"/>
              </a:ext>
            </a:extLst>
          </p:cNvPr>
          <p:cNvSpPr txBox="1"/>
          <p:nvPr/>
        </p:nvSpPr>
        <p:spPr>
          <a:xfrm>
            <a:off x="3352800" y="6057900"/>
            <a:ext cx="2990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To avoid this!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186B19-53BB-E812-0780-4186A6DB8E0B}"/>
              </a:ext>
            </a:extLst>
          </p:cNvPr>
          <p:cNvSpPr txBox="1"/>
          <p:nvPr/>
        </p:nvSpPr>
        <p:spPr>
          <a:xfrm>
            <a:off x="10553700" y="1695450"/>
            <a:ext cx="142875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AU" b="0" i="0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A huge proportion of the Nahua tribe in Peru have been affected by mercury poisoning, which causes </a:t>
            </a:r>
            <a:r>
              <a:rPr lang="en-AU" b="0" i="0" dirty="0" err="1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anemia</a:t>
            </a:r>
            <a:r>
              <a:rPr lang="en-AU" b="0" i="0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 and acute kidney problems © Johan </a:t>
            </a:r>
            <a:r>
              <a:rPr lang="en-AU" b="0" i="0" dirty="0" err="1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Wildhagen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101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8A2DEC-9428-644D-0A4A-940954D4C6D6}"/>
              </a:ext>
            </a:extLst>
          </p:cNvPr>
          <p:cNvSpPr txBox="1"/>
          <p:nvPr/>
        </p:nvSpPr>
        <p:spPr>
          <a:xfrm>
            <a:off x="800100" y="2844225"/>
            <a:ext cx="2324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Method</a:t>
            </a:r>
          </a:p>
          <a:p>
            <a:pPr algn="ctr"/>
            <a:endParaRPr lang="en-US" sz="3200" dirty="0">
              <a:solidFill>
                <a:schemeClr val="bg1"/>
              </a:solidFill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(test kit)</a:t>
            </a:r>
          </a:p>
        </p:txBody>
      </p:sp>
      <p:pic>
        <p:nvPicPr>
          <p:cNvPr id="3" name="Picture 4" descr="Detectors for Heavy Metal - Chemsee">
            <a:extLst>
              <a:ext uri="{FF2B5EF4-FFF2-40B4-BE49-F238E27FC236}">
                <a16:creationId xmlns:a16="http://schemas.microsoft.com/office/drawing/2014/main" id="{3EEA215D-5450-0D0B-1E76-94325CFC4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50" y="0"/>
            <a:ext cx="8248650" cy="686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215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5D4F358-0EF9-5807-2293-FE865D83A604}"/>
              </a:ext>
            </a:extLst>
          </p:cNvPr>
          <p:cNvSpPr txBox="1"/>
          <p:nvPr/>
        </p:nvSpPr>
        <p:spPr>
          <a:xfrm>
            <a:off x="733426" y="1158270"/>
            <a:ext cx="2324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Testing for </a:t>
            </a:r>
            <a:r>
              <a:rPr lang="en-US" sz="3200" dirty="0" err="1">
                <a:solidFill>
                  <a:schemeClr val="bg1"/>
                </a:solidFill>
              </a:rPr>
              <a:t>faecal</a:t>
            </a:r>
            <a:r>
              <a:rPr lang="en-US" sz="3200" dirty="0">
                <a:solidFill>
                  <a:schemeClr val="bg1"/>
                </a:solidFill>
              </a:rPr>
              <a:t> coliforms</a:t>
            </a:r>
          </a:p>
        </p:txBody>
      </p:sp>
      <p:pic>
        <p:nvPicPr>
          <p:cNvPr id="3076" name="Picture 4" descr="How sewage got into UK rivers and seas, and how to fix it | Greenpeace UK">
            <a:extLst>
              <a:ext uri="{FF2B5EF4-FFF2-40B4-BE49-F238E27FC236}">
                <a16:creationId xmlns:a16="http://schemas.microsoft.com/office/drawing/2014/main" id="{84491D95-979D-4B6E-28BE-A9766BE217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405"/>
          <a:stretch/>
        </p:blipFill>
        <p:spPr bwMode="auto">
          <a:xfrm>
            <a:off x="733426" y="3739575"/>
            <a:ext cx="2495549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ysentery: Causes, Symptoms, Treatment, And Home Remedies - PharmEasy Blog">
            <a:extLst>
              <a:ext uri="{FF2B5EF4-FFF2-40B4-BE49-F238E27FC236}">
                <a16:creationId xmlns:a16="http://schemas.microsoft.com/office/drawing/2014/main" id="{07B3C7FB-0428-DBFD-F695-946B2E6DD6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77"/>
          <a:stretch/>
        </p:blipFill>
        <p:spPr bwMode="auto">
          <a:xfrm>
            <a:off x="3956050" y="0"/>
            <a:ext cx="82359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A9B3F30-7DFA-8FF8-CF61-A260E2293F0B}"/>
              </a:ext>
            </a:extLst>
          </p:cNvPr>
          <p:cNvSpPr txBox="1"/>
          <p:nvPr/>
        </p:nvSpPr>
        <p:spPr>
          <a:xfrm>
            <a:off x="3956050" y="6063675"/>
            <a:ext cx="2990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To avoid this!</a:t>
            </a:r>
          </a:p>
        </p:txBody>
      </p:sp>
    </p:spTree>
    <p:extLst>
      <p:ext uri="{BB962C8B-B14F-4D97-AF65-F5344CB8AC3E}">
        <p14:creationId xmlns:p14="http://schemas.microsoft.com/office/powerpoint/2010/main" val="1516952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8A2DEC-9428-644D-0A4A-940954D4C6D6}"/>
              </a:ext>
            </a:extLst>
          </p:cNvPr>
          <p:cNvSpPr txBox="1"/>
          <p:nvPr/>
        </p:nvSpPr>
        <p:spPr>
          <a:xfrm>
            <a:off x="285750" y="2667000"/>
            <a:ext cx="2324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Method</a:t>
            </a:r>
          </a:p>
          <a:p>
            <a:pPr algn="ctr"/>
            <a:endParaRPr lang="en-US" sz="3200" dirty="0">
              <a:solidFill>
                <a:schemeClr val="bg1"/>
              </a:solidFill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(test kit)</a:t>
            </a:r>
          </a:p>
        </p:txBody>
      </p:sp>
      <p:pic>
        <p:nvPicPr>
          <p:cNvPr id="4" name="Picture 2" descr="Lab 3: Total Coliform Bacteria">
            <a:extLst>
              <a:ext uri="{FF2B5EF4-FFF2-40B4-BE49-F238E27FC236}">
                <a16:creationId xmlns:a16="http://schemas.microsoft.com/office/drawing/2014/main" id="{4A59D696-5CA6-2F73-763E-AB9EA4F23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50" y="0"/>
            <a:ext cx="9163050" cy="687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787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0C7093-AFF5-091A-D8E4-DCFD9C9F5CFA}"/>
              </a:ext>
            </a:extLst>
          </p:cNvPr>
          <p:cNvSpPr txBox="1"/>
          <p:nvPr/>
        </p:nvSpPr>
        <p:spPr>
          <a:xfrm>
            <a:off x="404838" y="1224387"/>
            <a:ext cx="3633762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Learning Intention: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Arial Narrow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Describe two direct methods of monitoring water pollution levels using an abiotic test (e.g. nitrate, phosphate, heavy metals) or a biotic test (e.g.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faecal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 coliform).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Arial Narrow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Success Criteria: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Arial Narrow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Complete Marine Education worksheet </a:t>
            </a:r>
            <a:r>
              <a:rPr kumimoji="0" lang="en-US" sz="20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’16. Testing the Waters’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</p:txBody>
      </p:sp>
      <p:pic>
        <p:nvPicPr>
          <p:cNvPr id="5" name="Picture 2" descr="Clean Water Store">
            <a:extLst>
              <a:ext uri="{FF2B5EF4-FFF2-40B4-BE49-F238E27FC236}">
                <a16:creationId xmlns:a16="http://schemas.microsoft.com/office/drawing/2014/main" id="{1D74D6A7-4695-1469-716F-CD855A7216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5" r="7900"/>
          <a:stretch/>
        </p:blipFill>
        <p:spPr bwMode="auto">
          <a:xfrm>
            <a:off x="4610100" y="0"/>
            <a:ext cx="7581900" cy="659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close-up of a test kit&#10;&#10;Description automatically generated">
            <a:extLst>
              <a:ext uri="{FF2B5EF4-FFF2-40B4-BE49-F238E27FC236}">
                <a16:creationId xmlns:a16="http://schemas.microsoft.com/office/drawing/2014/main" id="{CCBE41CD-3535-6268-85AE-2F368E8ADB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4776" y="400987"/>
            <a:ext cx="4516588" cy="605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89703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3433</TotalTime>
  <Words>194</Words>
  <Application>Microsoft Macintosh PowerPoint</Application>
  <PresentationFormat>Widescreen</PresentationFormat>
  <Paragraphs>36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Arial Narrow</vt:lpstr>
      <vt:lpstr>Calibri</vt:lpstr>
      <vt:lpstr>Calibri Light</vt:lpstr>
      <vt:lpstr>Helvetica Neue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Gail Riches</dc:creator>
  <cp:lastModifiedBy>Gail Riches</cp:lastModifiedBy>
  <cp:revision>482</cp:revision>
  <dcterms:created xsi:type="dcterms:W3CDTF">2023-09-23T08:38:28Z</dcterms:created>
  <dcterms:modified xsi:type="dcterms:W3CDTF">2024-04-10T21:32:45Z</dcterms:modified>
</cp:coreProperties>
</file>