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7" r:id="rId2"/>
    <p:sldId id="258" r:id="rId3"/>
    <p:sldId id="281" r:id="rId4"/>
    <p:sldId id="260" r:id="rId5"/>
    <p:sldId id="261" r:id="rId6"/>
    <p:sldId id="262" r:id="rId7"/>
    <p:sldId id="283" r:id="rId8"/>
    <p:sldId id="263" r:id="rId9"/>
    <p:sldId id="264" r:id="rId10"/>
    <p:sldId id="265" r:id="rId11"/>
    <p:sldId id="267" r:id="rId12"/>
    <p:sldId id="268" r:id="rId13"/>
    <p:sldId id="269" r:id="rId14"/>
    <p:sldId id="270" r:id="rId15"/>
    <p:sldId id="271" r:id="rId16"/>
    <p:sldId id="273" r:id="rId17"/>
    <p:sldId id="278" r:id="rId18"/>
    <p:sldId id="276" r:id="rId19"/>
    <p:sldId id="275" r:id="rId20"/>
    <p:sldId id="279" r:id="rId21"/>
    <p:sldId id="282" r:id="rId22"/>
    <p:sldId id="280" r:id="rId23"/>
    <p:sldId id="284" r:id="rId24"/>
    <p:sldId id="285" r:id="rId25"/>
    <p:sldId id="287" r:id="rId26"/>
    <p:sldId id="288" r:id="rId27"/>
    <p:sldId id="289" r:id="rId28"/>
    <p:sldId id="274"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79"/>
    <p:restoredTop sz="95628"/>
  </p:normalViewPr>
  <p:slideViewPr>
    <p:cSldViewPr snapToGrid="0">
      <p:cViewPr varScale="1">
        <p:scale>
          <a:sx n="58" d="100"/>
          <a:sy n="58" d="100"/>
        </p:scale>
        <p:origin x="216" y="1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medium.com</a:t>
            </a:r>
            <a:r>
              <a:rPr lang="en-US" dirty="0"/>
              <a:t>/@</a:t>
            </a:r>
            <a:r>
              <a:rPr lang="en-US" dirty="0" err="1"/>
              <a:t>amykwilson</a:t>
            </a:r>
            <a:r>
              <a:rPr lang="en-US" dirty="0"/>
              <a:t>/weird-and-wonderful-creatures-of-the-deep-sea-66826a3ae5e4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43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www.kilsbysinkhole.com</a:t>
            </a:r>
            <a:r>
              <a:rPr lang="en-US" dirty="0"/>
              <a:t>/about-the-sinkhole/</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404478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0" dirty="0">
                <a:solidFill>
                  <a:srgbClr val="696969"/>
                </a:solidFill>
                <a:effectLst/>
                <a:latin typeface="Titillium Web" pitchFamily="2" charset="77"/>
              </a:rPr>
              <a:t>Sharks circling the cave opening (c) Matt </a:t>
            </a:r>
            <a:r>
              <a:rPr lang="en-AU" b="0" i="0" dirty="0" err="1">
                <a:solidFill>
                  <a:srgbClr val="696969"/>
                </a:solidFill>
                <a:effectLst/>
                <a:latin typeface="Titillium Web" pitchFamily="2" charset="77"/>
              </a:rPr>
              <a:t>Krumins</a:t>
            </a:r>
            <a:r>
              <a:rPr lang="en-AU" b="0" i="0" dirty="0">
                <a:solidFill>
                  <a:srgbClr val="696969"/>
                </a:solidFill>
                <a:effectLst/>
                <a:latin typeface="Titillium Web" pitchFamily="2" charset="77"/>
              </a:rPr>
              <a:t> Photography</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170379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0" dirty="0">
                <a:solidFill>
                  <a:srgbClr val="FFFFFF"/>
                </a:solidFill>
                <a:effectLst/>
                <a:latin typeface="Georgia" panose="02040502050405020303" pitchFamily="18" charset="0"/>
              </a:rPr>
              <a:t>Greg Vaughn/Getty Images…https://</a:t>
            </a:r>
            <a:r>
              <a:rPr lang="en-AU" b="0" i="0" dirty="0" err="1">
                <a:solidFill>
                  <a:srgbClr val="FFFFFF"/>
                </a:solidFill>
                <a:effectLst/>
                <a:latin typeface="Georgia" panose="02040502050405020303" pitchFamily="18" charset="0"/>
              </a:rPr>
              <a:t>www.thoughtco.com</a:t>
            </a:r>
            <a:r>
              <a:rPr lang="en-AU" b="0" i="0" dirty="0">
                <a:solidFill>
                  <a:srgbClr val="FFFFFF"/>
                </a:solidFill>
                <a:effectLst/>
                <a:latin typeface="Georgia" panose="02040502050405020303" pitchFamily="18" charset="0"/>
              </a:rPr>
              <a:t>/islands-of-hawaii-1435751</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1878860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swrdive.com.au</a:t>
            </a:r>
            <a:r>
              <a:rPr lang="en-US" dirty="0"/>
              <a:t>/pages/dive-sites</a:t>
            </a:r>
          </a:p>
          <a:p>
            <a:r>
              <a:rPr lang="en-US" dirty="0"/>
              <a:t>Image: </a:t>
            </a:r>
            <a:r>
              <a:rPr lang="en-AU" b="0" i="0" dirty="0">
                <a:solidFill>
                  <a:srgbClr val="696969"/>
                </a:solidFill>
                <a:effectLst/>
                <a:latin typeface="Titillium Web" panose="020F0502020204030204" pitchFamily="34" charset="0"/>
              </a:rPr>
              <a:t>Sharks circling the cave opening (c) Matt </a:t>
            </a:r>
            <a:r>
              <a:rPr lang="en-AU" b="0" i="0" dirty="0" err="1">
                <a:solidFill>
                  <a:srgbClr val="696969"/>
                </a:solidFill>
                <a:effectLst/>
                <a:latin typeface="Titillium Web" panose="020F0502020204030204" pitchFamily="34" charset="0"/>
              </a:rPr>
              <a:t>Krumins</a:t>
            </a:r>
            <a:r>
              <a:rPr lang="en-AU" b="0" i="0" dirty="0">
                <a:solidFill>
                  <a:srgbClr val="696969"/>
                </a:solidFill>
                <a:effectLst/>
                <a:latin typeface="Titillium Web" panose="020F0502020204030204" pitchFamily="34" charset="0"/>
              </a:rPr>
              <a:t> Photography</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107462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lhimuseum.com</a:t>
            </a:r>
            <a:r>
              <a:rPr lang="en-US" dirty="0"/>
              <a:t>/learn/geology/</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168933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espace.library.uq.edu.au</a:t>
            </a:r>
            <a:r>
              <a:rPr lang="en-US" dirty="0"/>
              <a:t>/data/UQ_10881/dgp_1978_8_3.pdf?Expires=1695620567&amp;Key-Pair-Id=APKAJKNBJ4MJBJNC6NLQ&amp;Signature=PXvOrH1Nz8Rcmb8aVmXHFu2rPtssEjcYkHhDEx5YwX7DwmyGMxdB87OQzfcEh5t12~bbW8cNKisjLf7ZOdMh-F5YJ1uvWUvVVyqrGt-YsjUr2bPMNj2E1QQpboKtgguWIqeR605GEuEGp6Ah7EEMgMEp8RTuV593M-hNIPBXeh569gKxHg0-TwokCPn3hB2ak3jpWTjhaC5Df6imibqfUDvC6mBrKX-acYbDOIyVI9ZlRhtj98V6MT3n7uF29Qm7BNSkiMKQt656sljdXZgr34EREDXfl2BwQXjIZY0wUABouJNmiB1owT4lHLFebCT6fvOHRmMbZ73FUZAxsAByEw__</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2769018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phys.org</a:t>
            </a:r>
            <a:r>
              <a:rPr lang="en-US" dirty="0"/>
              <a:t>/news/2023-08-great-barrier-reef-decline-impact.html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Dylan Cowley, Daniel L. Harris, Wave-driven sediment transport potential on a tropical coast: Implications for the </a:t>
            </a:r>
            <a:r>
              <a:rPr lang="en-AU" sz="1800" kern="100" dirty="0" err="1">
                <a:effectLst/>
                <a:latin typeface="Calibri" panose="020F0502020204030204" pitchFamily="34" charset="0"/>
                <a:ea typeface="Calibri" panose="020F0502020204030204" pitchFamily="34" charset="0"/>
                <a:cs typeface="Times New Roman" panose="02020603050405020304" pitchFamily="18" charset="0"/>
              </a:rPr>
              <a:t>northeastern</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Australian sediment budget, Marine Geology, Volume 463, 2023, 107104, ISSN 0025-3227, https://</a:t>
            </a:r>
            <a:r>
              <a:rPr lang="en-AU" sz="1800" kern="100" dirty="0" err="1">
                <a:effectLst/>
                <a:latin typeface="Calibri" panose="020F0502020204030204" pitchFamily="34" charset="0"/>
                <a:ea typeface="Calibri" panose="020F0502020204030204" pitchFamily="34" charset="0"/>
                <a:cs typeface="Times New Roman" panose="02020603050405020304" pitchFamily="18" charset="0"/>
              </a:rPr>
              <a:t>doi.org</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/10.1016/j.margeo.2023.107104.</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3232078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medium.com</a:t>
            </a:r>
            <a:r>
              <a:rPr lang="en-US" dirty="0"/>
              <a:t>/@</a:t>
            </a:r>
            <a:r>
              <a:rPr lang="en-US" dirty="0" err="1"/>
              <a:t>amykwilson</a:t>
            </a:r>
            <a:r>
              <a:rPr lang="en-US" dirty="0"/>
              <a:t>/weird-and-wonderful-creatures-of-the-deep-sea-66826a3ae5e4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790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com/url?sa=i&amp;url=https%3A%2F%2Fopticsoflife.org%2Fheron%2520island.html&amp;psig=AOvVaw2YaLmN4M2f_9Hhp51YGESC&amp;ust=1695548038222000&amp;source=images&amp;cd=vfe&amp;opi=89978449&amp;ved=0CA0QjRxqGAoTCIC2lei2wIEDFQAAAAAdAAAAABCEAQ"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1.jpeg"/><Relationship Id="rId4" Type="http://schemas.openxmlformats.org/officeDocument/2006/relationships/hyperlink" Target="https://www.google.com/url?sa=i&amp;url=https%3A%2F%2Fopticsoflife.org%2Fheron%2520island.html&amp;psig=AOvVaw2YaLmN4M2f_9Hhp51YGESC&amp;ust=1695548038222000&amp;source=images&amp;cd=vfe&amp;opi=89978449&amp;ved=0CA0QjRxqGAoTCIC2lei2wIEDFQAAAAAdAAAAABCEAQ"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Whitehaven Beach - Whitsunday Islands - Australia - YouTube">
            <a:extLst>
              <a:ext uri="{FF2B5EF4-FFF2-40B4-BE49-F238E27FC236}">
                <a16:creationId xmlns:a16="http://schemas.microsoft.com/office/drawing/2014/main" id="{3ADCAE70-E47F-EF6A-4CB0-9578BDBB3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1D00A7-4A37-85F4-2E82-D03FF5E021C0}"/>
              </a:ext>
            </a:extLst>
          </p:cNvPr>
          <p:cNvSpPr txBox="1"/>
          <p:nvPr/>
        </p:nvSpPr>
        <p:spPr>
          <a:xfrm>
            <a:off x="388694" y="2582091"/>
            <a:ext cx="6368945"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Apply models to understand the geological features of the Earth (e.g. sea floor modelling, tectonic plate movements, coastal landforms, stratigraphy) </a:t>
            </a:r>
            <a:b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‘’2. Geology Rocks!’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990400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Balls Pyramid - The worlds tallest sea stack, at 562 metres, in Lord Howe  Island, New South Wales, Australia. [3500x2346] : r/EarthPorn">
            <a:extLst>
              <a:ext uri="{FF2B5EF4-FFF2-40B4-BE49-F238E27FC236}">
                <a16:creationId xmlns:a16="http://schemas.microsoft.com/office/drawing/2014/main" id="{0262A0E3-DC51-E4C4-3DD8-8F23EE191A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6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DA2DD6-2C32-C9CA-B4D9-458E4B6B1440}"/>
              </a:ext>
            </a:extLst>
          </p:cNvPr>
          <p:cNvSpPr txBox="1"/>
          <p:nvPr/>
        </p:nvSpPr>
        <p:spPr>
          <a:xfrm>
            <a:off x="197708" y="6376086"/>
            <a:ext cx="5588730" cy="369332"/>
          </a:xfrm>
          <a:prstGeom prst="rect">
            <a:avLst/>
          </a:prstGeom>
          <a:noFill/>
        </p:spPr>
        <p:txBody>
          <a:bodyPr wrap="square" rtlCol="0">
            <a:spAutoFit/>
          </a:bodyPr>
          <a:lstStyle/>
          <a:p>
            <a:r>
              <a:rPr lang="en-US" dirty="0">
                <a:solidFill>
                  <a:schemeClr val="bg1"/>
                </a:solidFill>
              </a:rPr>
              <a:t>‘</a:t>
            </a:r>
            <a:r>
              <a:rPr lang="en-US" i="1" dirty="0">
                <a:solidFill>
                  <a:schemeClr val="bg1"/>
                </a:solidFill>
                <a:latin typeface="Arial Narrow" panose="020B0604020202020204" pitchFamily="34" charset="0"/>
                <a:cs typeface="Arial Narrow" panose="020B0604020202020204" pitchFamily="34" charset="0"/>
              </a:rPr>
              <a:t>Balls pyramid’ and Lord Howe Island (in background), NSW</a:t>
            </a:r>
          </a:p>
        </p:txBody>
      </p:sp>
    </p:spTree>
    <p:extLst>
      <p:ext uri="{BB962C8B-B14F-4D97-AF65-F5344CB8AC3E}">
        <p14:creationId xmlns:p14="http://schemas.microsoft.com/office/powerpoint/2010/main" val="2333074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A group watches lava flowing into steaming ocean waves in Hawaii">
            <a:extLst>
              <a:ext uri="{FF2B5EF4-FFF2-40B4-BE49-F238E27FC236}">
                <a16:creationId xmlns:a16="http://schemas.microsoft.com/office/drawing/2014/main" id="{8AE6DA16-EDF1-9D3C-9F95-F788BB844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57" b="78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EB71A1-B2D5-61E6-9FEA-E2E114A3A78C}"/>
              </a:ext>
            </a:extLst>
          </p:cNvPr>
          <p:cNvSpPr txBox="1"/>
          <p:nvPr/>
        </p:nvSpPr>
        <p:spPr>
          <a:xfrm>
            <a:off x="8579175" y="6319778"/>
            <a:ext cx="3611301" cy="369332"/>
          </a:xfrm>
          <a:prstGeom prst="rect">
            <a:avLst/>
          </a:prstGeom>
          <a:noFill/>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Hawaii, USA (middle of a tectonic plate)</a:t>
            </a:r>
          </a:p>
        </p:txBody>
      </p:sp>
    </p:spTree>
    <p:extLst>
      <p:ext uri="{BB962C8B-B14F-4D97-AF65-F5344CB8AC3E}">
        <p14:creationId xmlns:p14="http://schemas.microsoft.com/office/powerpoint/2010/main" val="1929879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7" name="Rectangle 122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2" name="Picture 4" descr="A city on the water&#10;&#10;Description automatically generated with medium confidence">
            <a:extLst>
              <a:ext uri="{FF2B5EF4-FFF2-40B4-BE49-F238E27FC236}">
                <a16:creationId xmlns:a16="http://schemas.microsoft.com/office/drawing/2014/main" id="{ECBAAA64-79F2-BAB2-C8EA-8ADF72DF86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3"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C3996B-5BFF-8A47-3DD6-589A2F59E614}"/>
              </a:ext>
            </a:extLst>
          </p:cNvPr>
          <p:cNvSpPr txBox="1"/>
          <p:nvPr/>
        </p:nvSpPr>
        <p:spPr>
          <a:xfrm>
            <a:off x="9444038" y="6400800"/>
            <a:ext cx="2863293" cy="369332"/>
          </a:xfrm>
          <a:prstGeom prst="rect">
            <a:avLst/>
          </a:prstGeom>
          <a:noFill/>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Coral Atoll, Male, Maldives</a:t>
            </a:r>
          </a:p>
        </p:txBody>
      </p:sp>
    </p:spTree>
    <p:extLst>
      <p:ext uri="{BB962C8B-B14F-4D97-AF65-F5344CB8AC3E}">
        <p14:creationId xmlns:p14="http://schemas.microsoft.com/office/powerpoint/2010/main" val="847913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An island in the ocean&#10;&#10;Description automatically generated">
            <a:extLst>
              <a:ext uri="{FF2B5EF4-FFF2-40B4-BE49-F238E27FC236}">
                <a16:creationId xmlns:a16="http://schemas.microsoft.com/office/drawing/2014/main" id="{D005625B-B4EB-5F46-BDEC-95EF7AE1F2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15" b="509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164E08-2008-BD3D-D578-C07135481CAB}"/>
              </a:ext>
            </a:extLst>
          </p:cNvPr>
          <p:cNvSpPr txBox="1"/>
          <p:nvPr/>
        </p:nvSpPr>
        <p:spPr>
          <a:xfrm>
            <a:off x="86496" y="6400800"/>
            <a:ext cx="8995719" cy="369332"/>
          </a:xfrm>
          <a:prstGeom prst="rect">
            <a:avLst/>
          </a:prstGeom>
          <a:noFill/>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The atoll of </a:t>
            </a:r>
            <a:r>
              <a:rPr lang="en-US" i="1" dirty="0" err="1">
                <a:solidFill>
                  <a:schemeClr val="bg1"/>
                </a:solidFill>
                <a:latin typeface="Arial Narrow" panose="020B0604020202020204" pitchFamily="34" charset="0"/>
                <a:cs typeface="Arial Narrow" panose="020B0604020202020204" pitchFamily="34" charset="0"/>
              </a:rPr>
              <a:t>Anuanurunga</a:t>
            </a:r>
            <a:r>
              <a:rPr lang="en-US" i="1" dirty="0">
                <a:solidFill>
                  <a:schemeClr val="bg1"/>
                </a:solidFill>
                <a:latin typeface="Arial Narrow" panose="020B0604020202020204" pitchFamily="34" charset="0"/>
                <a:cs typeface="Arial Narrow" panose="020B0604020202020204" pitchFamily="34" charset="0"/>
              </a:rPr>
              <a:t>, part of the Tuamotu Archipelago in French Polynesia (currently for sale)</a:t>
            </a:r>
          </a:p>
        </p:txBody>
      </p:sp>
    </p:spTree>
    <p:extLst>
      <p:ext uri="{BB962C8B-B14F-4D97-AF65-F5344CB8AC3E}">
        <p14:creationId xmlns:p14="http://schemas.microsoft.com/office/powerpoint/2010/main" val="485546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The Reef is indeed in danger - the truth behind the lies - Greenpeace  Australia Pacific">
            <a:extLst>
              <a:ext uri="{FF2B5EF4-FFF2-40B4-BE49-F238E27FC236}">
                <a16:creationId xmlns:a16="http://schemas.microsoft.com/office/drawing/2014/main" id="{3925304F-84FD-A77C-1E22-3B4E971C96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06" b="9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635306-ECA1-6B37-E1FF-D646A9C205E0}"/>
              </a:ext>
            </a:extLst>
          </p:cNvPr>
          <p:cNvSpPr txBox="1"/>
          <p:nvPr/>
        </p:nvSpPr>
        <p:spPr>
          <a:xfrm>
            <a:off x="86496" y="6400800"/>
            <a:ext cx="8995719" cy="369332"/>
          </a:xfrm>
          <a:prstGeom prst="rect">
            <a:avLst/>
          </a:prstGeom>
          <a:noFill/>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a:t>
            </a:r>
            <a:r>
              <a:rPr lang="en-US" i="1" dirty="0" err="1">
                <a:solidFill>
                  <a:schemeClr val="bg1"/>
                </a:solidFill>
                <a:latin typeface="Arial Narrow" panose="020B0604020202020204" pitchFamily="34" charset="0"/>
                <a:cs typeface="Arial Narrow" panose="020B0604020202020204" pitchFamily="34" charset="0"/>
              </a:rPr>
              <a:t>Wistari</a:t>
            </a:r>
            <a:r>
              <a:rPr lang="en-US" i="1" dirty="0">
                <a:solidFill>
                  <a:schemeClr val="bg1"/>
                </a:solidFill>
                <a:latin typeface="Arial Narrow" panose="020B0604020202020204" pitchFamily="34" charset="0"/>
                <a:cs typeface="Arial Narrow" panose="020B0604020202020204" pitchFamily="34" charset="0"/>
              </a:rPr>
              <a:t> Reef’ Capricorn Bunker Group, Gladstone Qld</a:t>
            </a:r>
          </a:p>
        </p:txBody>
      </p:sp>
    </p:spTree>
    <p:extLst>
      <p:ext uri="{BB962C8B-B14F-4D97-AF65-F5344CB8AC3E}">
        <p14:creationId xmlns:p14="http://schemas.microsoft.com/office/powerpoint/2010/main" val="194454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9D5155-93F7-6C83-2B34-380694B76A02}"/>
              </a:ext>
            </a:extLst>
          </p:cNvPr>
          <p:cNvSpPr>
            <a:spLocks noChangeArrowheads="1"/>
          </p:cNvSpPr>
          <p:nvPr/>
        </p:nvSpPr>
        <p:spPr bwMode="auto">
          <a:xfrm>
            <a:off x="0" y="-3085460"/>
            <a:ext cx="12192000" cy="617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962FF"/>
                </a:solidFill>
                <a:effectLst/>
                <a:latin typeface="Roboto" panose="02000000000000000000" pitchFamily="2" charset="0"/>
              </a:rPr>
              <a:t>  </a:t>
            </a:r>
            <a:r>
              <a:rPr kumimoji="0" lang="en-US" altLang="en-US" sz="39500" b="0" i="0" u="none" strike="noStrike" cap="none" normalizeH="0" baseline="0" dirty="0">
                <a:ln>
                  <a:noFill/>
                </a:ln>
                <a:solidFill>
                  <a:srgbClr val="2962FF"/>
                </a:solidFill>
                <a:effectLst/>
                <a:latin typeface="Roboto" panose="02000000000000000000" pitchFamily="2" charset="0"/>
                <a:hlinkClick r:id="rId2"/>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362" name="Picture 2" descr="Johnsen Lab - Heron Island">
            <a:hlinkClick r:id="rId2"/>
            <a:extLst>
              <a:ext uri="{FF2B5EF4-FFF2-40B4-BE49-F238E27FC236}">
                <a16:creationId xmlns:a16="http://schemas.microsoft.com/office/drawing/2014/main" id="{23853CA8-F7DE-E590-B101-91D52DBB8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903" cy="60242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D6BEA5-9321-7C24-3A1C-8782996CC97C}"/>
              </a:ext>
            </a:extLst>
          </p:cNvPr>
          <p:cNvSpPr txBox="1"/>
          <p:nvPr/>
        </p:nvSpPr>
        <p:spPr>
          <a:xfrm>
            <a:off x="86496" y="6400800"/>
            <a:ext cx="8995719" cy="369332"/>
          </a:xfrm>
          <a:prstGeom prst="rect">
            <a:avLst/>
          </a:prstGeom>
          <a:noFill/>
        </p:spPr>
        <p:txBody>
          <a:bodyPr wrap="square" rtlCol="0">
            <a:spAutoFit/>
          </a:bodyPr>
          <a:lstStyle/>
          <a:p>
            <a:r>
              <a:rPr lang="en-US" i="1" dirty="0" err="1">
                <a:solidFill>
                  <a:schemeClr val="bg1"/>
                </a:solidFill>
                <a:latin typeface="Arial Narrow" panose="020B0604020202020204" pitchFamily="34" charset="0"/>
                <a:cs typeface="Arial Narrow" panose="020B0604020202020204" pitchFamily="34" charset="0"/>
              </a:rPr>
              <a:t>Wistari</a:t>
            </a:r>
            <a:r>
              <a:rPr lang="en-US" i="1" dirty="0">
                <a:solidFill>
                  <a:schemeClr val="bg1"/>
                </a:solidFill>
                <a:latin typeface="Arial Narrow" panose="020B0604020202020204" pitchFamily="34" charset="0"/>
                <a:cs typeface="Arial Narrow" panose="020B0604020202020204" pitchFamily="34" charset="0"/>
              </a:rPr>
              <a:t> Reef and Heron Island, Capricorn Bunker Group, Gladstone Qld</a:t>
            </a:r>
          </a:p>
        </p:txBody>
      </p:sp>
    </p:spTree>
    <p:extLst>
      <p:ext uri="{BB962C8B-B14F-4D97-AF65-F5344CB8AC3E}">
        <p14:creationId xmlns:p14="http://schemas.microsoft.com/office/powerpoint/2010/main" val="2879514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9" name="Rectangle 184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434" name="Picture 2" descr="A aerial view of a beach&#10;&#10;Description automatically generated">
            <a:extLst>
              <a:ext uri="{FF2B5EF4-FFF2-40B4-BE49-F238E27FC236}">
                <a16:creationId xmlns:a16="http://schemas.microsoft.com/office/drawing/2014/main" id="{1070F7AE-11BE-A49C-DBEB-0D0197DCA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21" b="1353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8D27BB-B805-687F-1059-56F33612A3CD}"/>
              </a:ext>
            </a:extLst>
          </p:cNvPr>
          <p:cNvSpPr txBox="1"/>
          <p:nvPr/>
        </p:nvSpPr>
        <p:spPr>
          <a:xfrm>
            <a:off x="148280" y="98854"/>
            <a:ext cx="8995719" cy="369332"/>
          </a:xfrm>
          <a:prstGeom prst="rect">
            <a:avLst/>
          </a:prstGeom>
          <a:noFill/>
        </p:spPr>
        <p:txBody>
          <a:bodyPr wrap="square" rtlCol="0">
            <a:spAutoFit/>
          </a:bodyPr>
          <a:lstStyle/>
          <a:p>
            <a:r>
              <a:rPr lang="en-US" i="1" dirty="0" err="1">
                <a:solidFill>
                  <a:schemeClr val="bg1"/>
                </a:solidFill>
                <a:latin typeface="Arial Narrow" panose="020B0604020202020204" pitchFamily="34" charset="0"/>
                <a:cs typeface="Arial Narrow" panose="020B0604020202020204" pitchFamily="34" charset="0"/>
              </a:rPr>
              <a:t>K’gari</a:t>
            </a:r>
            <a:r>
              <a:rPr lang="en-US" i="1" dirty="0">
                <a:solidFill>
                  <a:schemeClr val="bg1"/>
                </a:solidFill>
                <a:latin typeface="Arial Narrow" panose="020B0604020202020204" pitchFamily="34" charset="0"/>
                <a:cs typeface="Arial Narrow" panose="020B0604020202020204" pitchFamily="34" charset="0"/>
              </a:rPr>
              <a:t> (Fraser Island), Queensland (largest sand island in the world)</a:t>
            </a:r>
          </a:p>
        </p:txBody>
      </p:sp>
    </p:spTree>
    <p:extLst>
      <p:ext uri="{BB962C8B-B14F-4D97-AF65-F5344CB8AC3E}">
        <p14:creationId xmlns:p14="http://schemas.microsoft.com/office/powerpoint/2010/main" val="1511394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05ABED-4C06-198E-5284-32FC1F19AB8F}"/>
              </a:ext>
            </a:extLst>
          </p:cNvPr>
          <p:cNvSpPr txBox="1"/>
          <p:nvPr/>
        </p:nvSpPr>
        <p:spPr>
          <a:xfrm>
            <a:off x="3404286" y="474345"/>
            <a:ext cx="5383428" cy="5909310"/>
          </a:xfrm>
          <a:prstGeom prst="rect">
            <a:avLst/>
          </a:prstGeom>
          <a:noFill/>
        </p:spPr>
        <p:txBody>
          <a:bodyPr wrap="square" rtlCol="0">
            <a:spAutoFit/>
          </a:bodyPr>
          <a:lstStyle/>
          <a:p>
            <a:pPr algn="ctr"/>
            <a:r>
              <a:rPr lang="en-AU" sz="1800" b="1" dirty="0">
                <a:latin typeface="Arial Narrow" panose="020B0606020202030204" pitchFamily="34" charset="0"/>
              </a:rPr>
              <a:t>Models</a:t>
            </a:r>
          </a:p>
          <a:p>
            <a:pPr algn="ctr"/>
            <a:endParaRPr lang="en-AU" dirty="0">
              <a:latin typeface="Arial Narrow" panose="020B0606020202030204" pitchFamily="34" charset="0"/>
            </a:endParaRPr>
          </a:p>
          <a:p>
            <a:pPr algn="ctr"/>
            <a:r>
              <a:rPr lang="en-AU" sz="1800" dirty="0">
                <a:latin typeface="Arial Narrow" panose="020B0606020202030204" pitchFamily="34" charset="0"/>
              </a:rPr>
              <a:t>A model is a simple representation of reality that helps us to understand how something works. </a:t>
            </a:r>
          </a:p>
          <a:p>
            <a:pPr algn="ctr"/>
            <a:endParaRPr lang="en-AU" sz="1800" dirty="0">
              <a:latin typeface="Arial Narrow" panose="020B0606020202030204" pitchFamily="34" charset="0"/>
            </a:endParaRPr>
          </a:p>
          <a:p>
            <a:pPr algn="ctr"/>
            <a:r>
              <a:rPr lang="en-AU" sz="1800" dirty="0">
                <a:latin typeface="Arial Narrow" panose="020B0606020202030204" pitchFamily="34" charset="0"/>
              </a:rPr>
              <a:t>The geological features of the Earth, particularly those underwater, such as trenches, mid-ocean ridges and seamounts, are difficult for you and me to access, see and therefore understand. </a:t>
            </a:r>
          </a:p>
          <a:p>
            <a:pPr algn="ctr"/>
            <a:endParaRPr lang="en-AU" dirty="0">
              <a:latin typeface="Arial Narrow" panose="020B0606020202030204" pitchFamily="34" charset="0"/>
            </a:endParaRPr>
          </a:p>
          <a:p>
            <a:pPr algn="ctr"/>
            <a:r>
              <a:rPr lang="en-AU" sz="1800" dirty="0">
                <a:latin typeface="Arial Narrow" panose="020B0606020202030204" pitchFamily="34" charset="0"/>
              </a:rPr>
              <a:t>Models help us to visualise what they look like and why. </a:t>
            </a:r>
          </a:p>
          <a:p>
            <a:pPr algn="ctr"/>
            <a:endParaRPr lang="en-AU" dirty="0">
              <a:latin typeface="Arial Narrow" panose="020B0606020202030204" pitchFamily="34" charset="0"/>
            </a:endParaRPr>
          </a:p>
          <a:p>
            <a:pPr algn="ctr"/>
            <a:r>
              <a:rPr lang="en-AU" sz="1800" dirty="0">
                <a:latin typeface="Arial Narrow" panose="020B0606020202030204" pitchFamily="34" charset="0"/>
              </a:rPr>
              <a:t>Models also help us to </a:t>
            </a:r>
            <a:r>
              <a:rPr lang="en-AU" sz="1800" i="1" dirty="0">
                <a:latin typeface="Arial Narrow" panose="020B0606020202030204" pitchFamily="34" charset="0"/>
              </a:rPr>
              <a:t>simulate</a:t>
            </a:r>
            <a:r>
              <a:rPr lang="en-AU" sz="1800" dirty="0">
                <a:latin typeface="Arial Narrow" panose="020B0606020202030204" pitchFamily="34" charset="0"/>
              </a:rPr>
              <a:t> Earth processes, to understand what happened in the past, and predict what will happen in the future. </a:t>
            </a:r>
          </a:p>
          <a:p>
            <a:pPr algn="ctr"/>
            <a:endParaRPr lang="en-AU" dirty="0">
              <a:latin typeface="Arial Narrow" panose="020B0606020202030204" pitchFamily="34" charset="0"/>
            </a:endParaRPr>
          </a:p>
          <a:p>
            <a:pPr algn="ctr"/>
            <a:r>
              <a:rPr lang="en-AU" sz="1800" dirty="0">
                <a:latin typeface="Arial Narrow" panose="020B0606020202030204" pitchFamily="34" charset="0"/>
              </a:rPr>
              <a:t>How did you go when trying to explain the geological structures in the pictures? Would a model help?</a:t>
            </a:r>
          </a:p>
          <a:p>
            <a:pPr algn="ctr"/>
            <a:endParaRPr lang="en-AU" sz="1800" dirty="0">
              <a:latin typeface="Arial Narrow" panose="020B0606020202030204" pitchFamily="34" charset="0"/>
            </a:endParaRPr>
          </a:p>
          <a:p>
            <a:pPr algn="ctr"/>
            <a:r>
              <a:rPr lang="en-AU" sz="1800" dirty="0">
                <a:latin typeface="Arial Narrow" panose="020B0606020202030204" pitchFamily="34" charset="0"/>
              </a:rPr>
              <a:t>Here are some examples of models explaining how some were (thought to be) formed.</a:t>
            </a:r>
          </a:p>
        </p:txBody>
      </p:sp>
      <p:pic>
        <p:nvPicPr>
          <p:cNvPr id="4" name="Picture 3" descr="A model of a volcano&#10;&#10;Description automatically generated">
            <a:extLst>
              <a:ext uri="{FF2B5EF4-FFF2-40B4-BE49-F238E27FC236}">
                <a16:creationId xmlns:a16="http://schemas.microsoft.com/office/drawing/2014/main" id="{E65E4143-0760-E02E-22A9-FB10504F381B}"/>
              </a:ext>
            </a:extLst>
          </p:cNvPr>
          <p:cNvPicPr>
            <a:picLocks noChangeAspect="1"/>
          </p:cNvPicPr>
          <p:nvPr/>
        </p:nvPicPr>
        <p:blipFill>
          <a:blip r:embed="rId2"/>
          <a:stretch>
            <a:fillRect/>
          </a:stretch>
        </p:blipFill>
        <p:spPr>
          <a:xfrm>
            <a:off x="0" y="12353"/>
            <a:ext cx="3110893" cy="2019807"/>
          </a:xfrm>
          <a:prstGeom prst="rect">
            <a:avLst/>
          </a:prstGeom>
        </p:spPr>
      </p:pic>
      <p:pic>
        <p:nvPicPr>
          <p:cNvPr id="6" name="Picture 5" descr="A model of a rock formation&#10;&#10;Description automatically generated">
            <a:extLst>
              <a:ext uri="{FF2B5EF4-FFF2-40B4-BE49-F238E27FC236}">
                <a16:creationId xmlns:a16="http://schemas.microsoft.com/office/drawing/2014/main" id="{10FE1235-FC3B-8B0C-5879-F08B343A1B7E}"/>
              </a:ext>
            </a:extLst>
          </p:cNvPr>
          <p:cNvPicPr>
            <a:picLocks noChangeAspect="1"/>
          </p:cNvPicPr>
          <p:nvPr/>
        </p:nvPicPr>
        <p:blipFill>
          <a:blip r:embed="rId3"/>
          <a:stretch>
            <a:fillRect/>
          </a:stretch>
        </p:blipFill>
        <p:spPr>
          <a:xfrm>
            <a:off x="0" y="2143373"/>
            <a:ext cx="3113903" cy="1756157"/>
          </a:xfrm>
          <a:prstGeom prst="rect">
            <a:avLst/>
          </a:prstGeom>
        </p:spPr>
      </p:pic>
      <p:pic>
        <p:nvPicPr>
          <p:cNvPr id="8" name="Picture 7" descr="A piece of paper with a diagram of earth and a piece of paper with text&#10;&#10;Description automatically generated">
            <a:extLst>
              <a:ext uri="{FF2B5EF4-FFF2-40B4-BE49-F238E27FC236}">
                <a16:creationId xmlns:a16="http://schemas.microsoft.com/office/drawing/2014/main" id="{EDE1A0A2-6415-F0B0-0ECF-245624EC0C80}"/>
              </a:ext>
            </a:extLst>
          </p:cNvPr>
          <p:cNvPicPr>
            <a:picLocks noChangeAspect="1"/>
          </p:cNvPicPr>
          <p:nvPr/>
        </p:nvPicPr>
        <p:blipFill>
          <a:blip r:embed="rId4"/>
          <a:stretch>
            <a:fillRect/>
          </a:stretch>
        </p:blipFill>
        <p:spPr>
          <a:xfrm>
            <a:off x="0" y="3986029"/>
            <a:ext cx="3113903" cy="2871971"/>
          </a:xfrm>
          <a:prstGeom prst="rect">
            <a:avLst/>
          </a:prstGeom>
        </p:spPr>
      </p:pic>
      <p:pic>
        <p:nvPicPr>
          <p:cNvPr id="12" name="Picture 11" descr="A drawing of hands opening a cylinder&#10;&#10;Description automatically generated">
            <a:extLst>
              <a:ext uri="{FF2B5EF4-FFF2-40B4-BE49-F238E27FC236}">
                <a16:creationId xmlns:a16="http://schemas.microsoft.com/office/drawing/2014/main" id="{DFE22C2D-8305-BCD7-A0CF-533B8AC4D27E}"/>
              </a:ext>
            </a:extLst>
          </p:cNvPr>
          <p:cNvPicPr>
            <a:picLocks noChangeAspect="1"/>
          </p:cNvPicPr>
          <p:nvPr/>
        </p:nvPicPr>
        <p:blipFill>
          <a:blip r:embed="rId5"/>
          <a:stretch>
            <a:fillRect/>
          </a:stretch>
        </p:blipFill>
        <p:spPr>
          <a:xfrm>
            <a:off x="9406764" y="1861908"/>
            <a:ext cx="2508421" cy="2124121"/>
          </a:xfrm>
          <a:prstGeom prst="rect">
            <a:avLst/>
          </a:prstGeom>
        </p:spPr>
      </p:pic>
      <p:pic>
        <p:nvPicPr>
          <p:cNvPr id="13" name="Picture 2" descr="GeoNatasha">
            <a:extLst>
              <a:ext uri="{FF2B5EF4-FFF2-40B4-BE49-F238E27FC236}">
                <a16:creationId xmlns:a16="http://schemas.microsoft.com/office/drawing/2014/main" id="{A86AADF8-266D-6B64-7533-458178B01B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824" b="14171"/>
          <a:stretch/>
        </p:blipFill>
        <p:spPr bwMode="auto">
          <a:xfrm>
            <a:off x="9065834" y="12353"/>
            <a:ext cx="3126166" cy="17561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ook cover of a book&#10;&#10;Description automatically generated">
            <a:extLst>
              <a:ext uri="{FF2B5EF4-FFF2-40B4-BE49-F238E27FC236}">
                <a16:creationId xmlns:a16="http://schemas.microsoft.com/office/drawing/2014/main" id="{1742F335-F207-0B3A-897B-D6F5D443F111}"/>
              </a:ext>
            </a:extLst>
          </p:cNvPr>
          <p:cNvPicPr>
            <a:picLocks noChangeAspect="1"/>
          </p:cNvPicPr>
          <p:nvPr/>
        </p:nvPicPr>
        <p:blipFill rotWithShape="1">
          <a:blip r:embed="rId7"/>
          <a:srcRect t="34880"/>
          <a:stretch/>
        </p:blipFill>
        <p:spPr>
          <a:xfrm>
            <a:off x="9104024" y="3757759"/>
            <a:ext cx="3113902" cy="3100241"/>
          </a:xfrm>
          <a:prstGeom prst="rect">
            <a:avLst/>
          </a:prstGeom>
        </p:spPr>
      </p:pic>
    </p:spTree>
    <p:extLst>
      <p:ext uri="{BB962C8B-B14F-4D97-AF65-F5344CB8AC3E}">
        <p14:creationId xmlns:p14="http://schemas.microsoft.com/office/powerpoint/2010/main" val="3339649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t print of Dun Briste or Dún Briste meaning Broken Fort in Irish refers to this small but impressive vertical island on the edge of the Atlantic. In this image, layers of rocks on the stacks exposed sides hint at a sedimentary geological origin.">
            <a:extLst>
              <a:ext uri="{FF2B5EF4-FFF2-40B4-BE49-F238E27FC236}">
                <a16:creationId xmlns:a16="http://schemas.microsoft.com/office/drawing/2014/main" id="{3486C147-9261-1E1A-D2EC-D1F4A5A59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 r="7328"/>
          <a:stretch/>
        </p:blipFill>
        <p:spPr bwMode="auto">
          <a:xfrm>
            <a:off x="0" y="-1"/>
            <a:ext cx="5864146" cy="3558747"/>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GeoNatasha">
            <a:extLst>
              <a:ext uri="{FF2B5EF4-FFF2-40B4-BE49-F238E27FC236}">
                <a16:creationId xmlns:a16="http://schemas.microsoft.com/office/drawing/2014/main" id="{E90F2F3B-B0BA-CE71-1C1E-C95AB1E334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24" b="14171"/>
          <a:stretch/>
        </p:blipFill>
        <p:spPr bwMode="auto">
          <a:xfrm>
            <a:off x="5860579" y="0"/>
            <a:ext cx="6334989" cy="355874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he Coast: Coastal Landforms (Features of Erosion)">
            <a:extLst>
              <a:ext uri="{FF2B5EF4-FFF2-40B4-BE49-F238E27FC236}">
                <a16:creationId xmlns:a16="http://schemas.microsoft.com/office/drawing/2014/main" id="{6A6108CF-78A3-737E-DF24-05275EA32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146" y="3089957"/>
            <a:ext cx="6327854" cy="3768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ng shot of a beach&#10;&#10;Description automatically generated">
            <a:extLst>
              <a:ext uri="{FF2B5EF4-FFF2-40B4-BE49-F238E27FC236}">
                <a16:creationId xmlns:a16="http://schemas.microsoft.com/office/drawing/2014/main" id="{60543BDA-AF08-1230-F19E-1B4B04ECAA6D}"/>
              </a:ext>
            </a:extLst>
          </p:cNvPr>
          <p:cNvPicPr>
            <a:picLocks noChangeAspect="1"/>
          </p:cNvPicPr>
          <p:nvPr/>
        </p:nvPicPr>
        <p:blipFill rotWithShape="1">
          <a:blip r:embed="rId5"/>
          <a:srcRect t="30369" b="27383"/>
          <a:stretch/>
        </p:blipFill>
        <p:spPr>
          <a:xfrm>
            <a:off x="0" y="3558746"/>
            <a:ext cx="5857011" cy="3299254"/>
          </a:xfrm>
          <a:prstGeom prst="rect">
            <a:avLst/>
          </a:prstGeom>
        </p:spPr>
      </p:pic>
    </p:spTree>
    <p:extLst>
      <p:ext uri="{BB962C8B-B14F-4D97-AF65-F5344CB8AC3E}">
        <p14:creationId xmlns:p14="http://schemas.microsoft.com/office/powerpoint/2010/main" val="2460846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ve Rock 1000 miles – Audax Australia">
            <a:extLst>
              <a:ext uri="{FF2B5EF4-FFF2-40B4-BE49-F238E27FC236}">
                <a16:creationId xmlns:a16="http://schemas.microsoft.com/office/drawing/2014/main" id="{505685E7-BFC0-EBCD-16D0-293C219830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7" b="10819"/>
          <a:stretch/>
        </p:blipFill>
        <p:spPr bwMode="auto">
          <a:xfrm>
            <a:off x="20" y="1282"/>
            <a:ext cx="6264856" cy="3523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6B75E1-C4B6-5A3F-4634-6890FFB8AF1C}"/>
              </a:ext>
            </a:extLst>
          </p:cNvPr>
          <p:cNvSpPr txBox="1"/>
          <p:nvPr/>
        </p:nvSpPr>
        <p:spPr>
          <a:xfrm>
            <a:off x="6771501" y="765208"/>
            <a:ext cx="4884007" cy="1754326"/>
          </a:xfrm>
          <a:prstGeom prst="rect">
            <a:avLst/>
          </a:prstGeom>
          <a:noFill/>
        </p:spPr>
        <p:txBody>
          <a:bodyPr wrap="square">
            <a:spAutoFit/>
          </a:bodyPr>
          <a:lstStyle/>
          <a:p>
            <a:pPr algn="ctr"/>
            <a:r>
              <a:rPr lang="en-AU" b="0" i="0" dirty="0">
                <a:solidFill>
                  <a:srgbClr val="082E41"/>
                </a:solidFill>
                <a:effectLst/>
                <a:latin typeface="Source Sans Pro" panose="020F0502020204030204" pitchFamily="34" charset="0"/>
              </a:rPr>
              <a:t>This granite cliff resembling a wave about to break is on the northern face of a large erosional remnant called Hyden Rock. This curved cliff face has been rounded by weathering and erosion, undercutting its base and leaving a </a:t>
            </a:r>
          </a:p>
          <a:p>
            <a:pPr algn="ctr"/>
            <a:r>
              <a:rPr lang="en-AU" b="0" i="0" dirty="0">
                <a:solidFill>
                  <a:srgbClr val="082E41"/>
                </a:solidFill>
                <a:effectLst/>
                <a:latin typeface="Source Sans Pro" panose="020F0502020204030204" pitchFamily="34" charset="0"/>
              </a:rPr>
              <a:t>rounded overhang. </a:t>
            </a:r>
            <a:endParaRPr lang="en-US" dirty="0"/>
          </a:p>
        </p:txBody>
      </p:sp>
      <p:pic>
        <p:nvPicPr>
          <p:cNvPr id="9" name="Picture 8" descr="Diagram of a diagram of a weathering&#10;&#10;Description automatically generated with medium confidence">
            <a:extLst>
              <a:ext uri="{FF2B5EF4-FFF2-40B4-BE49-F238E27FC236}">
                <a16:creationId xmlns:a16="http://schemas.microsoft.com/office/drawing/2014/main" id="{D4D4C0D2-28FE-06EB-987D-E9D4AF4AB6F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t="19500" b="9788"/>
          <a:stretch/>
        </p:blipFill>
        <p:spPr>
          <a:xfrm>
            <a:off x="202859" y="3707027"/>
            <a:ext cx="12017623" cy="3038041"/>
          </a:xfrm>
          <a:prstGeom prst="rect">
            <a:avLst/>
          </a:prstGeom>
        </p:spPr>
      </p:pic>
    </p:spTree>
    <p:extLst>
      <p:ext uri="{BB962C8B-B14F-4D97-AF65-F5344CB8AC3E}">
        <p14:creationId xmlns:p14="http://schemas.microsoft.com/office/powerpoint/2010/main" val="356524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rt print of Dun Briste or Dún Briste meaning Broken Fort in Irish refers to this small but impressive vertical island on the edge of the Atlantic. In this image, layers of rocks on the stacks exposed sides hint at a sedimentary geological origin.">
            <a:extLst>
              <a:ext uri="{FF2B5EF4-FFF2-40B4-BE49-F238E27FC236}">
                <a16:creationId xmlns:a16="http://schemas.microsoft.com/office/drawing/2014/main" id="{625D0456-16BB-843E-3138-2E3763E70B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774D25-58D0-01D8-0CED-FED9416AAEAA}"/>
              </a:ext>
            </a:extLst>
          </p:cNvPr>
          <p:cNvSpPr txBox="1"/>
          <p:nvPr/>
        </p:nvSpPr>
        <p:spPr>
          <a:xfrm>
            <a:off x="197708" y="6376086"/>
            <a:ext cx="3603327" cy="369332"/>
          </a:xfrm>
          <a:prstGeom prst="rect">
            <a:avLst/>
          </a:prstGeom>
          <a:noFill/>
        </p:spPr>
        <p:txBody>
          <a:bodyPr wrap="square" rtlCol="0">
            <a:spAutoFit/>
          </a:bodyPr>
          <a:lstStyle/>
          <a:p>
            <a:r>
              <a:rPr lang="en-US" dirty="0">
                <a:solidFill>
                  <a:schemeClr val="bg1"/>
                </a:solidFill>
              </a:rPr>
              <a:t>‘</a:t>
            </a:r>
            <a:r>
              <a:rPr lang="en-US" i="1" dirty="0">
                <a:solidFill>
                  <a:schemeClr val="bg1"/>
                </a:solidFill>
                <a:latin typeface="Arial Narrow" panose="020B0604020202020204" pitchFamily="34" charset="0"/>
                <a:cs typeface="Arial Narrow" panose="020B0604020202020204" pitchFamily="34" charset="0"/>
              </a:rPr>
              <a:t>the broken fort’, Ireland</a:t>
            </a:r>
          </a:p>
        </p:txBody>
      </p:sp>
      <p:sp>
        <p:nvSpPr>
          <p:cNvPr id="3" name="TextBox 2">
            <a:extLst>
              <a:ext uri="{FF2B5EF4-FFF2-40B4-BE49-F238E27FC236}">
                <a16:creationId xmlns:a16="http://schemas.microsoft.com/office/drawing/2014/main" id="{576C6037-2390-E8F2-1360-59EF5E3864F2}"/>
              </a:ext>
            </a:extLst>
          </p:cNvPr>
          <p:cNvSpPr txBox="1"/>
          <p:nvPr/>
        </p:nvSpPr>
        <p:spPr>
          <a:xfrm>
            <a:off x="197708" y="234779"/>
            <a:ext cx="10503243" cy="369332"/>
          </a:xfrm>
          <a:prstGeom prst="rect">
            <a:avLst/>
          </a:prstGeom>
          <a:noFill/>
        </p:spPr>
        <p:txBody>
          <a:bodyPr wrap="square" rtlCol="0">
            <a:spAutoFit/>
          </a:bodyPr>
          <a:lstStyle/>
          <a:p>
            <a:r>
              <a:rPr lang="en-US" dirty="0"/>
              <a:t>For every picture you see… try to work out how it was formed…. </a:t>
            </a:r>
          </a:p>
        </p:txBody>
      </p:sp>
    </p:spTree>
    <p:extLst>
      <p:ext uri="{BB962C8B-B14F-4D97-AF65-F5344CB8AC3E}">
        <p14:creationId xmlns:p14="http://schemas.microsoft.com/office/powerpoint/2010/main" val="1080088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Picture 2" descr="Where the outback meets the sea - Australian Geographic">
            <a:extLst>
              <a:ext uri="{FF2B5EF4-FFF2-40B4-BE49-F238E27FC236}">
                <a16:creationId xmlns:a16="http://schemas.microsoft.com/office/drawing/2014/main" id="{5E40C034-BA64-5CA6-6C22-5CAFCF4542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79" b="4267"/>
          <a:stretch/>
        </p:blipFill>
        <p:spPr bwMode="auto">
          <a:xfrm>
            <a:off x="20" y="1282"/>
            <a:ext cx="6094850" cy="34277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AF3476D-879D-9D63-202B-F5DEE25CC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134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AB9054-CC69-9D04-5AF6-37CC6E63B5B9}"/>
              </a:ext>
            </a:extLst>
          </p:cNvPr>
          <p:cNvSpPr txBox="1"/>
          <p:nvPr/>
        </p:nvSpPr>
        <p:spPr>
          <a:xfrm>
            <a:off x="208014" y="3666493"/>
            <a:ext cx="5678862" cy="2954014"/>
          </a:xfrm>
          <a:prstGeom prst="rect">
            <a:avLst/>
          </a:prstGeom>
          <a:noFill/>
        </p:spPr>
        <p:txBody>
          <a:bodyPr wrap="square" rtlCol="0">
            <a:spAutoFit/>
          </a:bodyPr>
          <a:lstStyle/>
          <a:p>
            <a:pPr algn="ctr">
              <a:lnSpc>
                <a:spcPct val="150000"/>
              </a:lnSpc>
            </a:pPr>
            <a:r>
              <a:rPr lang="en-AU" b="1" i="1" dirty="0">
                <a:solidFill>
                  <a:schemeClr val="bg1"/>
                </a:solidFill>
                <a:effectLst/>
                <a:latin typeface="Montserrat" pitchFamily="2" charset="77"/>
              </a:rPr>
              <a:t>Colours: </a:t>
            </a:r>
            <a:r>
              <a:rPr lang="en-AU" b="1" i="0" dirty="0">
                <a:solidFill>
                  <a:schemeClr val="bg1"/>
                </a:solidFill>
                <a:effectLst/>
                <a:latin typeface="Montserrat" pitchFamily="2" charset="77"/>
              </a:rPr>
              <a:t>The red colour of th</a:t>
            </a:r>
            <a:r>
              <a:rPr lang="en-AU" b="1" dirty="0">
                <a:solidFill>
                  <a:schemeClr val="bg1"/>
                </a:solidFill>
                <a:latin typeface="Montserrat" pitchFamily="2" charset="77"/>
              </a:rPr>
              <a:t>e Peron S</a:t>
            </a:r>
            <a:r>
              <a:rPr lang="en-AU" b="1" i="0" dirty="0">
                <a:solidFill>
                  <a:schemeClr val="bg1"/>
                </a:solidFill>
                <a:effectLst/>
                <a:latin typeface="Montserrat" pitchFamily="2" charset="77"/>
              </a:rPr>
              <a:t>andstone is due to a thin iron oxide coating around the sand grains. </a:t>
            </a:r>
          </a:p>
          <a:p>
            <a:pPr algn="ctr">
              <a:lnSpc>
                <a:spcPct val="150000"/>
              </a:lnSpc>
            </a:pPr>
            <a:endParaRPr lang="en-AU" b="1" dirty="0">
              <a:solidFill>
                <a:schemeClr val="bg1"/>
              </a:solidFill>
              <a:latin typeface="Montserrat" pitchFamily="2" charset="77"/>
            </a:endParaRPr>
          </a:p>
          <a:p>
            <a:pPr algn="ctr">
              <a:lnSpc>
                <a:spcPct val="150000"/>
              </a:lnSpc>
            </a:pPr>
            <a:r>
              <a:rPr lang="en-US" b="1" dirty="0">
                <a:solidFill>
                  <a:schemeClr val="bg1"/>
                </a:solidFill>
                <a:latin typeface="Montserrat" pitchFamily="2" charset="77"/>
              </a:rPr>
              <a:t>The white sand is known as Tamala Limestone. It is made from broken shells, corals and skeletons of marine organisms.</a:t>
            </a:r>
          </a:p>
        </p:txBody>
      </p:sp>
    </p:spTree>
    <p:extLst>
      <p:ext uri="{BB962C8B-B14F-4D97-AF65-F5344CB8AC3E}">
        <p14:creationId xmlns:p14="http://schemas.microsoft.com/office/powerpoint/2010/main" val="1220778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Visit - Kilsby Sinkhole">
            <a:extLst>
              <a:ext uri="{FF2B5EF4-FFF2-40B4-BE49-F238E27FC236}">
                <a16:creationId xmlns:a16="http://schemas.microsoft.com/office/drawing/2014/main" id="{1FA47507-5EDF-26C9-5BCF-6E7835F41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08390" cy="20019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air of scuba diving equipment&#10;&#10;Description automatically generated">
            <a:extLst>
              <a:ext uri="{FF2B5EF4-FFF2-40B4-BE49-F238E27FC236}">
                <a16:creationId xmlns:a16="http://schemas.microsoft.com/office/drawing/2014/main" id="{165CB859-C5FE-4411-904D-360E7B99E031}"/>
              </a:ext>
            </a:extLst>
          </p:cNvPr>
          <p:cNvPicPr>
            <a:picLocks noChangeAspect="1"/>
          </p:cNvPicPr>
          <p:nvPr/>
        </p:nvPicPr>
        <p:blipFill>
          <a:blip r:embed="rId3"/>
          <a:stretch>
            <a:fillRect/>
          </a:stretch>
        </p:blipFill>
        <p:spPr>
          <a:xfrm>
            <a:off x="0" y="4820939"/>
            <a:ext cx="5746777" cy="1926720"/>
          </a:xfrm>
          <a:prstGeom prst="rect">
            <a:avLst/>
          </a:prstGeom>
        </p:spPr>
      </p:pic>
      <p:pic>
        <p:nvPicPr>
          <p:cNvPr id="4" name="Picture 8" descr="Inskip Point sinkhole shock | The Courier Mail">
            <a:extLst>
              <a:ext uri="{FF2B5EF4-FFF2-40B4-BE49-F238E27FC236}">
                <a16:creationId xmlns:a16="http://schemas.microsoft.com/office/drawing/2014/main" id="{2E9F978E-E2AB-606E-7955-28B9CC7282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767"/>
          <a:stretch/>
        </p:blipFill>
        <p:spPr bwMode="auto">
          <a:xfrm>
            <a:off x="-1" y="1926720"/>
            <a:ext cx="5408389" cy="28942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7 Most Common Signs of Sinkholes | AGIUSA">
            <a:extLst>
              <a:ext uri="{FF2B5EF4-FFF2-40B4-BE49-F238E27FC236}">
                <a16:creationId xmlns:a16="http://schemas.microsoft.com/office/drawing/2014/main" id="{C26020F8-D7ED-A604-7DC9-83785273E0E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08390" y="2397211"/>
            <a:ext cx="6778584" cy="4468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3D79A2-19C0-EB6D-0C4A-EE7B556BD985}"/>
              </a:ext>
            </a:extLst>
          </p:cNvPr>
          <p:cNvSpPr txBox="1"/>
          <p:nvPr/>
        </p:nvSpPr>
        <p:spPr>
          <a:xfrm>
            <a:off x="5851037" y="73219"/>
            <a:ext cx="6140423" cy="2126351"/>
          </a:xfrm>
          <a:prstGeom prst="rect">
            <a:avLst/>
          </a:prstGeom>
          <a:noFill/>
        </p:spPr>
        <p:txBody>
          <a:bodyPr wrap="square" rtlCol="0">
            <a:spAutoFit/>
          </a:bodyPr>
          <a:lstStyle/>
          <a:p>
            <a:pPr algn="ctr">
              <a:lnSpc>
                <a:spcPct val="150000"/>
              </a:lnSpc>
            </a:pPr>
            <a:r>
              <a:rPr lang="en-AU" b="1" i="1" dirty="0">
                <a:solidFill>
                  <a:schemeClr val="bg1"/>
                </a:solidFill>
                <a:latin typeface="IBM Plex Sans" panose="020F0502020204030204" pitchFamily="34" charset="0"/>
              </a:rPr>
              <a:t>How do s</a:t>
            </a:r>
            <a:r>
              <a:rPr lang="en-AU" b="1" i="1" dirty="0">
                <a:solidFill>
                  <a:schemeClr val="bg1"/>
                </a:solidFill>
                <a:effectLst/>
                <a:latin typeface="IBM Plex Sans" panose="020F0502020204030204" pitchFamily="34" charset="0"/>
              </a:rPr>
              <a:t>inkholes form? </a:t>
            </a:r>
          </a:p>
          <a:p>
            <a:pPr algn="ctr">
              <a:lnSpc>
                <a:spcPct val="150000"/>
              </a:lnSpc>
            </a:pPr>
            <a:r>
              <a:rPr lang="en-AU" b="1" dirty="0">
                <a:solidFill>
                  <a:schemeClr val="bg1"/>
                </a:solidFill>
                <a:latin typeface="IBM Plex Sans" panose="020F0502020204030204" pitchFamily="34" charset="0"/>
              </a:rPr>
              <a:t>W</a:t>
            </a:r>
            <a:r>
              <a:rPr lang="en-AU" b="1" i="0" dirty="0">
                <a:solidFill>
                  <a:schemeClr val="bg1"/>
                </a:solidFill>
                <a:effectLst/>
                <a:latin typeface="IBM Plex Sans" panose="020F0502020204030204" pitchFamily="34" charset="0"/>
              </a:rPr>
              <a:t>here the bedrock is </a:t>
            </a:r>
            <a:r>
              <a:rPr lang="en-AU" b="1" dirty="0">
                <a:solidFill>
                  <a:schemeClr val="bg1"/>
                </a:solidFill>
                <a:latin typeface="IBM Plex Sans" panose="020F0502020204030204" pitchFamily="34" charset="0"/>
              </a:rPr>
              <a:t>l</a:t>
            </a:r>
            <a:r>
              <a:rPr lang="en-AU" b="1" i="0" dirty="0">
                <a:solidFill>
                  <a:schemeClr val="bg1"/>
                </a:solidFill>
                <a:effectLst/>
                <a:latin typeface="IBM Plex Sans" panose="020F0502020204030204" pitchFamily="34" charset="0"/>
              </a:rPr>
              <a:t>imestone, or other soluble rock, water dissolves the rock to create a hole.  </a:t>
            </a:r>
          </a:p>
          <a:p>
            <a:pPr algn="ctr">
              <a:lnSpc>
                <a:spcPct val="150000"/>
              </a:lnSpc>
            </a:pPr>
            <a:r>
              <a:rPr lang="en-AU" b="1" i="0" dirty="0">
                <a:solidFill>
                  <a:schemeClr val="bg1"/>
                </a:solidFill>
                <a:effectLst/>
                <a:latin typeface="IBM Plex Sans" panose="020F0502020204030204" pitchFamily="34" charset="0"/>
              </a:rPr>
              <a:t>A sink hole results when the surface rock falls down </a:t>
            </a:r>
          </a:p>
          <a:p>
            <a:pPr algn="ctr">
              <a:lnSpc>
                <a:spcPct val="150000"/>
              </a:lnSpc>
            </a:pPr>
            <a:r>
              <a:rPr lang="en-AU" b="1" i="0" dirty="0">
                <a:solidFill>
                  <a:schemeClr val="bg1"/>
                </a:solidFill>
                <a:effectLst/>
                <a:latin typeface="IBM Plex Sans" panose="020F0502020204030204" pitchFamily="34" charset="0"/>
              </a:rPr>
              <a:t>through the hole. </a:t>
            </a:r>
            <a:endParaRPr lang="en-US" b="1" dirty="0">
              <a:solidFill>
                <a:schemeClr val="bg1"/>
              </a:solidFill>
            </a:endParaRPr>
          </a:p>
        </p:txBody>
      </p:sp>
    </p:spTree>
    <p:extLst>
      <p:ext uri="{BB962C8B-B14F-4D97-AF65-F5344CB8AC3E}">
        <p14:creationId xmlns:p14="http://schemas.microsoft.com/office/powerpoint/2010/main" val="3411648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Jenolan Caves">
            <a:extLst>
              <a:ext uri="{FF2B5EF4-FFF2-40B4-BE49-F238E27FC236}">
                <a16:creationId xmlns:a16="http://schemas.microsoft.com/office/drawing/2014/main" id="{63C58CD2-0C5C-3F59-5EA3-38EAE4BC99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8" b="9648"/>
          <a:stretch/>
        </p:blipFill>
        <p:spPr bwMode="auto">
          <a:xfrm>
            <a:off x="7086601" y="0"/>
            <a:ext cx="5105400" cy="2871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1CA7CF-5F17-C8C9-2053-E9EBA05AB70D}"/>
              </a:ext>
            </a:extLst>
          </p:cNvPr>
          <p:cNvSpPr txBox="1"/>
          <p:nvPr/>
        </p:nvSpPr>
        <p:spPr>
          <a:xfrm>
            <a:off x="503393" y="164765"/>
            <a:ext cx="6268109" cy="6281335"/>
          </a:xfrm>
          <a:prstGeom prst="rect">
            <a:avLst/>
          </a:prstGeom>
          <a:noFill/>
        </p:spPr>
        <p:txBody>
          <a:bodyPr wrap="square" rtlCol="0">
            <a:spAutoFit/>
          </a:bodyPr>
          <a:lstStyle/>
          <a:p>
            <a:pPr algn="ctr">
              <a:lnSpc>
                <a:spcPct val="150000"/>
              </a:lnSpc>
            </a:pPr>
            <a:r>
              <a:rPr lang="en-AU" b="1" i="1" dirty="0">
                <a:solidFill>
                  <a:schemeClr val="bg1"/>
                </a:solidFill>
                <a:latin typeface="IBM Plex Sans" panose="020F0502020204030204" pitchFamily="34" charset="0"/>
              </a:rPr>
              <a:t>How do Limestone Caves form?</a:t>
            </a:r>
          </a:p>
          <a:p>
            <a:pPr algn="ctr">
              <a:lnSpc>
                <a:spcPct val="150000"/>
              </a:lnSpc>
            </a:pPr>
            <a:endParaRPr lang="en-AU" b="1" i="1" dirty="0">
              <a:solidFill>
                <a:schemeClr val="bg1"/>
              </a:solidFill>
              <a:effectLst/>
              <a:latin typeface="IBM Plex Sans" panose="020F0502020204030204" pitchFamily="34" charset="0"/>
            </a:endParaRPr>
          </a:p>
          <a:p>
            <a:pPr algn="ctr">
              <a:lnSpc>
                <a:spcPct val="150000"/>
              </a:lnSpc>
            </a:pPr>
            <a:r>
              <a:rPr lang="en-AU" b="1" dirty="0">
                <a:solidFill>
                  <a:schemeClr val="bg1"/>
                </a:solidFill>
                <a:latin typeface="IBM Plex Sans" panose="020F0502020204030204" pitchFamily="34" charset="0"/>
              </a:rPr>
              <a:t>Limestone rocks are purely made from the skeletons of marine organisms such as hard corals. </a:t>
            </a:r>
          </a:p>
          <a:p>
            <a:pPr algn="ctr">
              <a:lnSpc>
                <a:spcPct val="150000"/>
              </a:lnSpc>
            </a:pPr>
            <a:endParaRPr lang="en-AU" b="1" dirty="0">
              <a:solidFill>
                <a:schemeClr val="bg1"/>
              </a:solidFill>
              <a:latin typeface="IBM Plex Sans" panose="020F0502020204030204" pitchFamily="34" charset="0"/>
            </a:endParaRPr>
          </a:p>
          <a:p>
            <a:pPr algn="ctr">
              <a:lnSpc>
                <a:spcPct val="150000"/>
              </a:lnSpc>
            </a:pPr>
            <a:r>
              <a:rPr lang="en-AU" b="1" dirty="0">
                <a:solidFill>
                  <a:schemeClr val="bg1"/>
                </a:solidFill>
                <a:latin typeface="IBM Plex Sans" panose="020F0502020204030204" pitchFamily="34" charset="0"/>
              </a:rPr>
              <a:t>All limestone cliffs used to be coral reefs!</a:t>
            </a:r>
          </a:p>
          <a:p>
            <a:pPr algn="ctr">
              <a:lnSpc>
                <a:spcPct val="150000"/>
              </a:lnSpc>
            </a:pPr>
            <a:endParaRPr lang="en-AU" b="1" dirty="0">
              <a:solidFill>
                <a:schemeClr val="bg1"/>
              </a:solidFill>
              <a:latin typeface="IBM Plex Sans" panose="020F0502020204030204" pitchFamily="34" charset="0"/>
            </a:endParaRPr>
          </a:p>
          <a:p>
            <a:pPr algn="ctr">
              <a:lnSpc>
                <a:spcPct val="150000"/>
              </a:lnSpc>
            </a:pPr>
            <a:r>
              <a:rPr lang="en-AU" b="1" dirty="0">
                <a:solidFill>
                  <a:schemeClr val="bg1"/>
                </a:solidFill>
                <a:latin typeface="IBM Plex Sans" panose="020F0502020204030204" pitchFamily="34" charset="0"/>
              </a:rPr>
              <a:t> Limestone is calcium carbonate (CaCO</a:t>
            </a:r>
            <a:r>
              <a:rPr lang="en-AU" b="1" baseline="-25000" dirty="0">
                <a:solidFill>
                  <a:schemeClr val="bg1"/>
                </a:solidFill>
                <a:latin typeface="IBM Plex Sans" panose="020F0502020204030204" pitchFamily="34" charset="0"/>
              </a:rPr>
              <a:t>2</a:t>
            </a:r>
            <a:r>
              <a:rPr lang="en-AU" b="1" dirty="0">
                <a:solidFill>
                  <a:schemeClr val="bg1"/>
                </a:solidFill>
                <a:latin typeface="IBM Plex Sans" panose="020F0502020204030204" pitchFamily="34" charset="0"/>
              </a:rPr>
              <a:t>)</a:t>
            </a:r>
          </a:p>
          <a:p>
            <a:pPr algn="ctr">
              <a:lnSpc>
                <a:spcPct val="150000"/>
              </a:lnSpc>
            </a:pPr>
            <a:r>
              <a:rPr lang="en-AU" b="1" dirty="0">
                <a:solidFill>
                  <a:schemeClr val="bg1"/>
                </a:solidFill>
                <a:latin typeface="IBM Plex Sans" panose="020F0502020204030204" pitchFamily="34" charset="0"/>
              </a:rPr>
              <a:t>what coral skeletons are made of.</a:t>
            </a:r>
          </a:p>
          <a:p>
            <a:pPr algn="ctr">
              <a:lnSpc>
                <a:spcPct val="150000"/>
              </a:lnSpc>
            </a:pPr>
            <a:endParaRPr lang="en-AU" b="1" dirty="0">
              <a:solidFill>
                <a:schemeClr val="bg1"/>
              </a:solidFill>
              <a:latin typeface="IBM Plex Sans" panose="020F0502020204030204" pitchFamily="34" charset="0"/>
            </a:endParaRPr>
          </a:p>
          <a:p>
            <a:pPr algn="ctr">
              <a:lnSpc>
                <a:spcPct val="150000"/>
              </a:lnSpc>
            </a:pPr>
            <a:r>
              <a:rPr lang="en-AU" b="1" dirty="0">
                <a:solidFill>
                  <a:schemeClr val="bg1"/>
                </a:solidFill>
                <a:latin typeface="IBM Plex Sans" panose="020F0502020204030204" pitchFamily="34" charset="0"/>
              </a:rPr>
              <a:t>It dissolves faster than other types of rock.</a:t>
            </a:r>
          </a:p>
          <a:p>
            <a:pPr algn="ctr">
              <a:lnSpc>
                <a:spcPct val="150000"/>
              </a:lnSpc>
            </a:pPr>
            <a:endParaRPr lang="en-AU" b="1" dirty="0">
              <a:solidFill>
                <a:schemeClr val="bg1"/>
              </a:solidFill>
              <a:latin typeface="IBM Plex Sans" panose="020F0502020204030204" pitchFamily="34" charset="0"/>
            </a:endParaRPr>
          </a:p>
          <a:p>
            <a:pPr algn="ctr">
              <a:lnSpc>
                <a:spcPct val="150000"/>
              </a:lnSpc>
            </a:pPr>
            <a:r>
              <a:rPr lang="en-AU" b="1" dirty="0">
                <a:solidFill>
                  <a:schemeClr val="bg1"/>
                </a:solidFill>
                <a:latin typeface="IBM Plex Sans" panose="020F0502020204030204" pitchFamily="34" charset="0"/>
              </a:rPr>
              <a:t>Thus, limestone caves are the result of when slightly acidic groundwater seeps through limestone rock and dissolves a hole in the rock to make a cave.</a:t>
            </a:r>
            <a:endParaRPr lang="en-US" b="1" dirty="0">
              <a:solidFill>
                <a:schemeClr val="bg1"/>
              </a:solidFill>
            </a:endParaRPr>
          </a:p>
        </p:txBody>
      </p:sp>
      <p:pic>
        <p:nvPicPr>
          <p:cNvPr id="5122" name="Picture 2" descr="Pin on Krystal's Classroom">
            <a:extLst>
              <a:ext uri="{FF2B5EF4-FFF2-40B4-BE49-F238E27FC236}">
                <a16:creationId xmlns:a16="http://schemas.microsoft.com/office/drawing/2014/main" id="{A3549896-D1E3-D0A6-7BC5-8A6879E54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743200"/>
            <a:ext cx="5105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3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Diving Fish Rock: The Best Australian Dive Site You've Never Heard Of •  Scuba Diver Life">
            <a:extLst>
              <a:ext uri="{FF2B5EF4-FFF2-40B4-BE49-F238E27FC236}">
                <a16:creationId xmlns:a16="http://schemas.microsoft.com/office/drawing/2014/main" id="{F341D62C-1B7C-176F-66D9-642CABF41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57800" cy="33547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sh Rock Cave | 50 Great Dives">
            <a:extLst>
              <a:ext uri="{FF2B5EF4-FFF2-40B4-BE49-F238E27FC236}">
                <a16:creationId xmlns:a16="http://schemas.microsoft.com/office/drawing/2014/main" id="{4058A448-4B00-7741-57FD-B6E841BE8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383" y="3094892"/>
            <a:ext cx="7947722" cy="327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21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2" descr="Balls Pyramid - The worlds tallest sea stack, at 562 metres, in Lord Howe  Island, New South Wales, Australia. [3500x2346] : r/EarthPorn">
            <a:extLst>
              <a:ext uri="{FF2B5EF4-FFF2-40B4-BE49-F238E27FC236}">
                <a16:creationId xmlns:a16="http://schemas.microsoft.com/office/drawing/2014/main" id="{925A9FE3-4AA9-AD83-FC63-EDCC3429EB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0"/>
          <a:stretch/>
        </p:blipFill>
        <p:spPr bwMode="auto">
          <a:xfrm>
            <a:off x="0" y="243169"/>
            <a:ext cx="5219365" cy="293534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eology - Lord Howe Island Museum">
            <a:extLst>
              <a:ext uri="{FF2B5EF4-FFF2-40B4-BE49-F238E27FC236}">
                <a16:creationId xmlns:a16="http://schemas.microsoft.com/office/drawing/2014/main" id="{E4AF5D77-5A72-8E3A-D784-BECD74AA2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26" y="951718"/>
            <a:ext cx="8954320" cy="47126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73BE08-2F61-170F-1F2F-B2C160137B2C}"/>
              </a:ext>
            </a:extLst>
          </p:cNvPr>
          <p:cNvSpPr txBox="1"/>
          <p:nvPr/>
        </p:nvSpPr>
        <p:spPr>
          <a:xfrm>
            <a:off x="672611" y="6030056"/>
            <a:ext cx="11519389" cy="584775"/>
          </a:xfrm>
          <a:prstGeom prst="rect">
            <a:avLst/>
          </a:prstGeom>
          <a:noFill/>
        </p:spPr>
        <p:txBody>
          <a:bodyPr wrap="square">
            <a:spAutoFit/>
          </a:bodyPr>
          <a:lstStyle/>
          <a:p>
            <a:r>
              <a:rPr lang="en-AU" sz="2400" b="1" i="0" dirty="0">
                <a:solidFill>
                  <a:schemeClr val="bg1"/>
                </a:solidFill>
                <a:effectLst/>
                <a:latin typeface="Open Sans" panose="020B0606030504020204" pitchFamily="34" charset="0"/>
              </a:rPr>
              <a:t>“</a:t>
            </a:r>
            <a:r>
              <a:rPr lang="en-AU" sz="3200" b="1" i="0" dirty="0">
                <a:solidFill>
                  <a:schemeClr val="bg1"/>
                </a:solidFill>
                <a:effectLst/>
              </a:rPr>
              <a:t>Lord Howe Island and Ball’s Pyramid are eroded volcanic peaks</a:t>
            </a:r>
            <a:r>
              <a:rPr lang="en-AU" sz="2400" b="1" i="0" dirty="0">
                <a:solidFill>
                  <a:schemeClr val="bg1"/>
                </a:solidFill>
                <a:effectLst/>
                <a:latin typeface="Open Sans" panose="020B0606030504020204" pitchFamily="34" charset="0"/>
              </a:rPr>
              <a:t>.”</a:t>
            </a:r>
            <a:endParaRPr lang="en-US" sz="2400" dirty="0">
              <a:solidFill>
                <a:schemeClr val="bg1"/>
              </a:solidFill>
            </a:endParaRPr>
          </a:p>
        </p:txBody>
      </p:sp>
    </p:spTree>
    <p:extLst>
      <p:ext uri="{BB962C8B-B14F-4D97-AF65-F5344CB8AC3E}">
        <p14:creationId xmlns:p14="http://schemas.microsoft.com/office/powerpoint/2010/main" val="1113374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A group watches lava flowing into steaming ocean waves in Hawaii">
            <a:extLst>
              <a:ext uri="{FF2B5EF4-FFF2-40B4-BE49-F238E27FC236}">
                <a16:creationId xmlns:a16="http://schemas.microsoft.com/office/drawing/2014/main" id="{5D635CB3-05E9-94A4-0C6D-E2855D417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57" b="789"/>
          <a:stretch/>
        </p:blipFill>
        <p:spPr bwMode="auto">
          <a:xfrm>
            <a:off x="753763" y="125562"/>
            <a:ext cx="1977447" cy="111210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olcanic Hot Spots - Internet Geography">
            <a:extLst>
              <a:ext uri="{FF2B5EF4-FFF2-40B4-BE49-F238E27FC236}">
                <a16:creationId xmlns:a16="http://schemas.microsoft.com/office/drawing/2014/main" id="{D2D27360-41C3-BFB2-A82E-3B0195573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16" b="6323"/>
          <a:stretch/>
        </p:blipFill>
        <p:spPr bwMode="auto">
          <a:xfrm>
            <a:off x="753763" y="1588906"/>
            <a:ext cx="10684474" cy="48183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4A96280-7F12-1BB0-92DF-15838D1BB48C}"/>
              </a:ext>
            </a:extLst>
          </p:cNvPr>
          <p:cNvPicPr>
            <a:picLocks noChangeAspect="1"/>
          </p:cNvPicPr>
          <p:nvPr/>
        </p:nvPicPr>
        <p:blipFill rotWithShape="1">
          <a:blip r:embed="rId4"/>
          <a:srcRect r="1816"/>
          <a:stretch/>
        </p:blipFill>
        <p:spPr>
          <a:xfrm>
            <a:off x="753763" y="1368770"/>
            <a:ext cx="10684474" cy="896593"/>
          </a:xfrm>
          <a:prstGeom prst="rect">
            <a:avLst/>
          </a:prstGeom>
        </p:spPr>
      </p:pic>
      <p:sp>
        <p:nvSpPr>
          <p:cNvPr id="10" name="TextBox 9">
            <a:extLst>
              <a:ext uri="{FF2B5EF4-FFF2-40B4-BE49-F238E27FC236}">
                <a16:creationId xmlns:a16="http://schemas.microsoft.com/office/drawing/2014/main" id="{CF4299DC-EF12-1B0A-57A0-617386EEA8B5}"/>
              </a:ext>
            </a:extLst>
          </p:cNvPr>
          <p:cNvSpPr txBox="1"/>
          <p:nvPr/>
        </p:nvSpPr>
        <p:spPr>
          <a:xfrm>
            <a:off x="3543301" y="450783"/>
            <a:ext cx="7120580" cy="461665"/>
          </a:xfrm>
          <a:prstGeom prst="rect">
            <a:avLst/>
          </a:prstGeom>
          <a:noFill/>
        </p:spPr>
        <p:txBody>
          <a:bodyPr wrap="square">
            <a:spAutoFit/>
          </a:bodyPr>
          <a:lstStyle/>
          <a:p>
            <a:r>
              <a:rPr lang="en-AU" sz="2400" b="0" i="1" dirty="0">
                <a:solidFill>
                  <a:schemeClr val="bg1"/>
                </a:solidFill>
                <a:effectLst/>
                <a:latin typeface="Google Sans"/>
              </a:rPr>
              <a:t>“While the hot spot itself is fixed, the plate is moving”.</a:t>
            </a:r>
            <a:endParaRPr lang="en-US" sz="2400" i="1" dirty="0">
              <a:solidFill>
                <a:schemeClr val="bg1"/>
              </a:solidFill>
            </a:endParaRPr>
          </a:p>
        </p:txBody>
      </p:sp>
    </p:spTree>
    <p:extLst>
      <p:ext uri="{BB962C8B-B14F-4D97-AF65-F5344CB8AC3E}">
        <p14:creationId xmlns:p14="http://schemas.microsoft.com/office/powerpoint/2010/main" val="4090338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A city on the water&#10;&#10;Description automatically generated with medium confidence">
            <a:extLst>
              <a:ext uri="{FF2B5EF4-FFF2-40B4-BE49-F238E27FC236}">
                <a16:creationId xmlns:a16="http://schemas.microsoft.com/office/drawing/2014/main" id="{1C265678-FEC4-596E-494D-B90ED262C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3" r="1" b="1"/>
          <a:stretch/>
        </p:blipFill>
        <p:spPr bwMode="auto">
          <a:xfrm>
            <a:off x="20" y="1282"/>
            <a:ext cx="6094850" cy="3427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n island in the ocean&#10;&#10;Description automatically generated">
            <a:extLst>
              <a:ext uri="{FF2B5EF4-FFF2-40B4-BE49-F238E27FC236}">
                <a16:creationId xmlns:a16="http://schemas.microsoft.com/office/drawing/2014/main" id="{7B796710-F8C4-CEAE-FD8D-CDDDE15F1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15" b="5099"/>
          <a:stretch/>
        </p:blipFill>
        <p:spPr bwMode="auto">
          <a:xfrm>
            <a:off x="0" y="3429001"/>
            <a:ext cx="6094850" cy="3427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F4FFBD-3792-BAF6-841D-29AFEE85A246}"/>
              </a:ext>
            </a:extLst>
          </p:cNvPr>
          <p:cNvSpPr txBox="1"/>
          <p:nvPr/>
        </p:nvSpPr>
        <p:spPr>
          <a:xfrm>
            <a:off x="6610865" y="493349"/>
            <a:ext cx="5380595" cy="3373359"/>
          </a:xfrm>
          <a:prstGeom prst="rect">
            <a:avLst/>
          </a:prstGeom>
          <a:noFill/>
        </p:spPr>
        <p:txBody>
          <a:bodyPr wrap="square" rtlCol="0">
            <a:spAutoFit/>
          </a:bodyPr>
          <a:lstStyle/>
          <a:p>
            <a:pPr algn="ctr">
              <a:lnSpc>
                <a:spcPct val="150000"/>
              </a:lnSpc>
            </a:pPr>
            <a:r>
              <a:rPr lang="en-AU" b="1" i="1" dirty="0">
                <a:solidFill>
                  <a:schemeClr val="bg1"/>
                </a:solidFill>
                <a:latin typeface="IBM Plex Sans" panose="020F0502020204030204" pitchFamily="34" charset="0"/>
              </a:rPr>
              <a:t>How do atolls form?</a:t>
            </a:r>
          </a:p>
          <a:p>
            <a:pPr algn="ctr">
              <a:lnSpc>
                <a:spcPct val="150000"/>
              </a:lnSpc>
            </a:pPr>
            <a:endParaRPr lang="en-AU" b="1" i="1" dirty="0">
              <a:solidFill>
                <a:schemeClr val="bg1"/>
              </a:solidFill>
              <a:effectLst/>
              <a:latin typeface="IBM Plex Sans" panose="020F0502020204030204" pitchFamily="34" charset="0"/>
            </a:endParaRPr>
          </a:p>
          <a:p>
            <a:pPr algn="ctr">
              <a:lnSpc>
                <a:spcPct val="150000"/>
              </a:lnSpc>
            </a:pPr>
            <a:r>
              <a:rPr lang="en-US" b="1" dirty="0">
                <a:solidFill>
                  <a:schemeClr val="bg1"/>
                </a:solidFill>
              </a:rPr>
              <a:t>An atoll is the remains of the top of a volcano that once rose above the water’s surface but has since become submerged.</a:t>
            </a:r>
          </a:p>
          <a:p>
            <a:pPr algn="ctr">
              <a:lnSpc>
                <a:spcPct val="150000"/>
              </a:lnSpc>
            </a:pPr>
            <a:endParaRPr lang="en-US" b="1" dirty="0">
              <a:solidFill>
                <a:schemeClr val="bg1"/>
              </a:solidFill>
            </a:endParaRPr>
          </a:p>
          <a:p>
            <a:pPr algn="ctr">
              <a:lnSpc>
                <a:spcPct val="150000"/>
              </a:lnSpc>
            </a:pPr>
            <a:r>
              <a:rPr lang="en-US" b="1" dirty="0">
                <a:solidFill>
                  <a:schemeClr val="bg1"/>
                </a:solidFill>
              </a:rPr>
              <a:t>Long after the volcano receded into the ocean, </a:t>
            </a:r>
          </a:p>
          <a:p>
            <a:pPr algn="ctr">
              <a:lnSpc>
                <a:spcPct val="150000"/>
              </a:lnSpc>
            </a:pPr>
            <a:r>
              <a:rPr lang="en-US" b="1" dirty="0">
                <a:solidFill>
                  <a:schemeClr val="bg1"/>
                </a:solidFill>
              </a:rPr>
              <a:t>the atoll still remains. </a:t>
            </a:r>
          </a:p>
        </p:txBody>
      </p:sp>
      <p:pic>
        <p:nvPicPr>
          <p:cNvPr id="9218" name="Picture 2" descr="Coral Atolls">
            <a:extLst>
              <a:ext uri="{FF2B5EF4-FFF2-40B4-BE49-F238E27FC236}">
                <a16:creationId xmlns:a16="http://schemas.microsoft.com/office/drawing/2014/main" id="{F90D7967-E4D6-562B-4A03-49CC999CF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532" y="4288287"/>
            <a:ext cx="5569928" cy="207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702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2" descr="The Reef is indeed in danger - the truth behind the lies - Greenpeace  Australia Pacific">
            <a:extLst>
              <a:ext uri="{FF2B5EF4-FFF2-40B4-BE49-F238E27FC236}">
                <a16:creationId xmlns:a16="http://schemas.microsoft.com/office/drawing/2014/main" id="{0A718552-CBF8-8856-C5F6-F26EF31745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06" r="18694" b="9052"/>
          <a:stretch/>
        </p:blipFill>
        <p:spPr bwMode="auto">
          <a:xfrm>
            <a:off x="20" y="1282"/>
            <a:ext cx="5781734" cy="3999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ohnsen Lab - Heron Island">
            <a:hlinkClick r:id="rId4"/>
            <a:extLst>
              <a:ext uri="{FF2B5EF4-FFF2-40B4-BE49-F238E27FC236}">
                <a16:creationId xmlns:a16="http://schemas.microsoft.com/office/drawing/2014/main" id="{4542E794-B1D6-120D-A25E-2B3EFD28C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00532"/>
            <a:ext cx="5781754" cy="28561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diagram of a diagram&#10;&#10;Description automatically generated">
            <a:extLst>
              <a:ext uri="{FF2B5EF4-FFF2-40B4-BE49-F238E27FC236}">
                <a16:creationId xmlns:a16="http://schemas.microsoft.com/office/drawing/2014/main" id="{5566B72D-B701-1001-6F5E-E11D32097C17}"/>
              </a:ext>
            </a:extLst>
          </p:cNvPr>
          <p:cNvPicPr>
            <a:picLocks noChangeAspect="1"/>
          </p:cNvPicPr>
          <p:nvPr/>
        </p:nvPicPr>
        <p:blipFill>
          <a:blip r:embed="rId6"/>
          <a:stretch>
            <a:fillRect/>
          </a:stretch>
        </p:blipFill>
        <p:spPr>
          <a:xfrm>
            <a:off x="7012867" y="2953216"/>
            <a:ext cx="4084788" cy="3695760"/>
          </a:xfrm>
          <a:prstGeom prst="rect">
            <a:avLst/>
          </a:prstGeom>
        </p:spPr>
      </p:pic>
      <p:sp>
        <p:nvSpPr>
          <p:cNvPr id="8" name="TextBox 7">
            <a:extLst>
              <a:ext uri="{FF2B5EF4-FFF2-40B4-BE49-F238E27FC236}">
                <a16:creationId xmlns:a16="http://schemas.microsoft.com/office/drawing/2014/main" id="{8D2FCBE9-5E46-591F-6431-BC1CC7CF4E89}"/>
              </a:ext>
            </a:extLst>
          </p:cNvPr>
          <p:cNvSpPr txBox="1"/>
          <p:nvPr/>
        </p:nvSpPr>
        <p:spPr>
          <a:xfrm>
            <a:off x="6096000" y="209024"/>
            <a:ext cx="5918522" cy="2585323"/>
          </a:xfrm>
          <a:prstGeom prst="rect">
            <a:avLst/>
          </a:prstGeom>
          <a:noFill/>
        </p:spPr>
        <p:txBody>
          <a:bodyPr wrap="square" rtlCol="0">
            <a:spAutoFit/>
          </a:bodyPr>
          <a:lstStyle/>
          <a:p>
            <a:pPr algn="ctr"/>
            <a:r>
              <a:rPr lang="en-US" dirty="0">
                <a:solidFill>
                  <a:schemeClr val="bg1"/>
                </a:solidFill>
              </a:rPr>
              <a:t>Heron Island and other reefs in the Capricorn Bunker Group are platform (or patch) reefs that grow up from the shallow continental shelf. Those that reach the surface form islands called </a:t>
            </a:r>
            <a:r>
              <a:rPr lang="en-US" i="1" dirty="0">
                <a:solidFill>
                  <a:schemeClr val="bg1"/>
                </a:solidFill>
              </a:rPr>
              <a:t>coral cays </a:t>
            </a:r>
            <a:r>
              <a:rPr lang="en-US" dirty="0">
                <a:solidFill>
                  <a:schemeClr val="bg1"/>
                </a:solidFill>
              </a:rPr>
              <a:t>(e.g. Heron Island). Others aren’t quite there yet (</a:t>
            </a:r>
            <a:r>
              <a:rPr lang="en-US" dirty="0" err="1">
                <a:solidFill>
                  <a:schemeClr val="bg1"/>
                </a:solidFill>
              </a:rPr>
              <a:t>Wistari</a:t>
            </a:r>
            <a:r>
              <a:rPr lang="en-US" dirty="0">
                <a:solidFill>
                  <a:schemeClr val="bg1"/>
                </a:solidFill>
              </a:rPr>
              <a:t> Reef).  Whether they form an island or not depends on whether reef growth (and uplift) is faster than subsistence (sinking) and sea level rise (Fig. 12). Notably, those that are already coral cays, such as Heron Island, were shallower to begin with, thus got a head start. </a:t>
            </a:r>
          </a:p>
        </p:txBody>
      </p:sp>
    </p:spTree>
    <p:extLst>
      <p:ext uri="{BB962C8B-B14F-4D97-AF65-F5344CB8AC3E}">
        <p14:creationId xmlns:p14="http://schemas.microsoft.com/office/powerpoint/2010/main" val="1489395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reat Barrier Reef decline could impact Queensland's coastal erosion">
            <a:extLst>
              <a:ext uri="{FF2B5EF4-FFF2-40B4-BE49-F238E27FC236}">
                <a16:creationId xmlns:a16="http://schemas.microsoft.com/office/drawing/2014/main" id="{029D3B56-EDAD-8EEC-2A19-BFBE24805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79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C237A2-F18A-C031-11E2-8F0ACE775C7F}"/>
              </a:ext>
            </a:extLst>
          </p:cNvPr>
          <p:cNvSpPr txBox="1"/>
          <p:nvPr/>
        </p:nvSpPr>
        <p:spPr>
          <a:xfrm>
            <a:off x="9419416" y="159255"/>
            <a:ext cx="2591351" cy="2585323"/>
          </a:xfrm>
          <a:prstGeom prst="rect">
            <a:avLst/>
          </a:prstGeom>
          <a:noFill/>
        </p:spPr>
        <p:txBody>
          <a:bodyPr wrap="square">
            <a:spAutoFit/>
          </a:bodyPr>
          <a:lstStyle/>
          <a:p>
            <a:r>
              <a:rPr lang="en-AU" b="1" i="0" dirty="0">
                <a:effectLst/>
                <a:latin typeface="Quicksand"/>
              </a:rPr>
              <a:t>Islands made of SAND</a:t>
            </a:r>
          </a:p>
          <a:p>
            <a:endParaRPr lang="en-AU" sz="1600" dirty="0">
              <a:latin typeface="Quicksand"/>
            </a:endParaRPr>
          </a:p>
          <a:p>
            <a:r>
              <a:rPr lang="en-AU" sz="1600" b="0" i="0" dirty="0">
                <a:effectLst/>
                <a:latin typeface="Quicksand"/>
              </a:rPr>
              <a:t>Far left: Diagrammatic representation of the transport of sediment (sand) along the north (a), central (b) and south (c) coastlines of Queensland. </a:t>
            </a:r>
          </a:p>
          <a:p>
            <a:endParaRPr lang="en-AU" sz="1600" dirty="0">
              <a:latin typeface="Quicksand"/>
            </a:endParaRPr>
          </a:p>
          <a:p>
            <a:r>
              <a:rPr lang="en-AU" sz="1600" dirty="0">
                <a:latin typeface="Quicksand"/>
              </a:rPr>
              <a:t>Below: Longshore Drift</a:t>
            </a:r>
            <a:endParaRPr lang="en-US" sz="1600" dirty="0"/>
          </a:p>
        </p:txBody>
      </p:sp>
      <p:pic>
        <p:nvPicPr>
          <p:cNvPr id="19460" name="Picture 4" descr="Longshore drift on sandy beaches. | Download Scientific Diagram">
            <a:extLst>
              <a:ext uri="{FF2B5EF4-FFF2-40B4-BE49-F238E27FC236}">
                <a16:creationId xmlns:a16="http://schemas.microsoft.com/office/drawing/2014/main" id="{9758ADF7-CD6F-9944-1D9C-609FB0AD7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673" y="3064475"/>
            <a:ext cx="7206094" cy="33232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BDB97A-40B8-A6BF-7147-7730532F73EB}"/>
              </a:ext>
            </a:extLst>
          </p:cNvPr>
          <p:cNvSpPr txBox="1"/>
          <p:nvPr/>
        </p:nvSpPr>
        <p:spPr>
          <a:xfrm>
            <a:off x="7821828" y="6431693"/>
            <a:ext cx="3731740" cy="383059"/>
          </a:xfrm>
          <a:prstGeom prst="rect">
            <a:avLst/>
          </a:prstGeom>
          <a:noFill/>
        </p:spPr>
        <p:txBody>
          <a:bodyPr wrap="square" rtlCol="0">
            <a:spAutoFit/>
          </a:bodyPr>
          <a:lstStyle/>
          <a:p>
            <a:r>
              <a:rPr lang="en-US" dirty="0"/>
              <a:t>Longshore Drift</a:t>
            </a:r>
          </a:p>
        </p:txBody>
      </p:sp>
      <p:pic>
        <p:nvPicPr>
          <p:cNvPr id="5" name="Picture 2" descr="A aerial view of a beach&#10;&#10;Description automatically generated">
            <a:extLst>
              <a:ext uri="{FF2B5EF4-FFF2-40B4-BE49-F238E27FC236}">
                <a16:creationId xmlns:a16="http://schemas.microsoft.com/office/drawing/2014/main" id="{0EC2B196-E5AE-A88F-E47A-879A882EA3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221" b="13539"/>
          <a:stretch/>
        </p:blipFill>
        <p:spPr bwMode="auto">
          <a:xfrm>
            <a:off x="4942722" y="234777"/>
            <a:ext cx="4328413" cy="2434281"/>
          </a:xfrm>
          <a:prstGeom prst="rect">
            <a:avLst/>
          </a:prstGeom>
          <a:noFill/>
          <a:extLst>
            <a:ext uri="{909E8E84-426E-40DD-AFC4-6F175D3DCCD1}">
              <a14:hiddenFill xmlns:a14="http://schemas.microsoft.com/office/drawing/2010/main">
                <a:solidFill>
                  <a:srgbClr val="FFFFFF"/>
                </a:solidFill>
              </a14:hiddenFill>
            </a:ext>
          </a:extLst>
        </p:spPr>
      </p:pic>
      <p:sp>
        <p:nvSpPr>
          <p:cNvPr id="6" name="Left-right Arrow 5">
            <a:extLst>
              <a:ext uri="{FF2B5EF4-FFF2-40B4-BE49-F238E27FC236}">
                <a16:creationId xmlns:a16="http://schemas.microsoft.com/office/drawing/2014/main" id="{4E4CB2C7-D99D-3CF6-47E0-16F3831C08B4}"/>
              </a:ext>
            </a:extLst>
          </p:cNvPr>
          <p:cNvSpPr/>
          <p:nvPr/>
        </p:nvSpPr>
        <p:spPr>
          <a:xfrm>
            <a:off x="4396900" y="1246254"/>
            <a:ext cx="815546" cy="411326"/>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277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Whitehaven Beach - Whitsunday Islands - Australia - YouTube">
            <a:extLst>
              <a:ext uri="{FF2B5EF4-FFF2-40B4-BE49-F238E27FC236}">
                <a16:creationId xmlns:a16="http://schemas.microsoft.com/office/drawing/2014/main" id="{3ADCAE70-E47F-EF6A-4CB0-9578BDBB3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1D00A7-4A37-85F4-2E82-D03FF5E021C0}"/>
              </a:ext>
            </a:extLst>
          </p:cNvPr>
          <p:cNvSpPr txBox="1"/>
          <p:nvPr/>
        </p:nvSpPr>
        <p:spPr>
          <a:xfrm>
            <a:off x="388694" y="2582091"/>
            <a:ext cx="6447279"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Apply models to understand the geological features of the Earth (e.g. sea floor modelling, tectonic plate movements, coastal landforms, stratigraphy) </a:t>
            </a:r>
            <a:b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‘’2. Geology Rocks!’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4" name="Picture 3" descr="A black and white paper with text&#10;&#10;Description automatically generated">
            <a:extLst>
              <a:ext uri="{FF2B5EF4-FFF2-40B4-BE49-F238E27FC236}">
                <a16:creationId xmlns:a16="http://schemas.microsoft.com/office/drawing/2014/main" id="{6BEFAB86-83ED-388E-0C6C-A50D630CA6B5}"/>
              </a:ext>
            </a:extLst>
          </p:cNvPr>
          <p:cNvPicPr>
            <a:picLocks noChangeAspect="1"/>
          </p:cNvPicPr>
          <p:nvPr/>
        </p:nvPicPr>
        <p:blipFill>
          <a:blip r:embed="rId4"/>
          <a:stretch>
            <a:fillRect/>
          </a:stretch>
        </p:blipFill>
        <p:spPr>
          <a:xfrm>
            <a:off x="7224667" y="353691"/>
            <a:ext cx="4578639" cy="6150615"/>
          </a:xfrm>
          <a:prstGeom prst="rect">
            <a:avLst/>
          </a:prstGeom>
        </p:spPr>
      </p:pic>
    </p:spTree>
    <p:extLst>
      <p:ext uri="{BB962C8B-B14F-4D97-AF65-F5344CB8AC3E}">
        <p14:creationId xmlns:p14="http://schemas.microsoft.com/office/powerpoint/2010/main" val="263023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long shot of a beach&#10;&#10;Description automatically generated">
            <a:extLst>
              <a:ext uri="{FF2B5EF4-FFF2-40B4-BE49-F238E27FC236}">
                <a16:creationId xmlns:a16="http://schemas.microsoft.com/office/drawing/2014/main" id="{F3F540D8-EBD0-2A89-A1F4-340B01CBB7C0}"/>
              </a:ext>
            </a:extLst>
          </p:cNvPr>
          <p:cNvPicPr>
            <a:picLocks noChangeAspect="1"/>
          </p:cNvPicPr>
          <p:nvPr/>
        </p:nvPicPr>
        <p:blipFill rotWithShape="1">
          <a:blip r:embed="rId2"/>
          <a:srcRect t="10948"/>
          <a:stretch/>
        </p:blipFill>
        <p:spPr>
          <a:xfrm>
            <a:off x="377207" y="192741"/>
            <a:ext cx="5220403" cy="6198460"/>
          </a:xfrm>
          <a:prstGeom prst="rect">
            <a:avLst/>
          </a:prstGeom>
        </p:spPr>
      </p:pic>
      <p:pic>
        <p:nvPicPr>
          <p:cNvPr id="7" name="Picture 6" descr="A body of water with cliffs and land&#10;&#10;Description automatically generated">
            <a:extLst>
              <a:ext uri="{FF2B5EF4-FFF2-40B4-BE49-F238E27FC236}">
                <a16:creationId xmlns:a16="http://schemas.microsoft.com/office/drawing/2014/main" id="{F22350E6-6714-E2D9-1D7A-6F53A28A42FF}"/>
              </a:ext>
            </a:extLst>
          </p:cNvPr>
          <p:cNvPicPr>
            <a:picLocks noChangeAspect="1"/>
          </p:cNvPicPr>
          <p:nvPr/>
        </p:nvPicPr>
        <p:blipFill rotWithShape="1">
          <a:blip r:embed="rId3"/>
          <a:srcRect t="19460" b="793"/>
          <a:stretch/>
        </p:blipFill>
        <p:spPr>
          <a:xfrm>
            <a:off x="6096000" y="191286"/>
            <a:ext cx="5829424" cy="6198460"/>
          </a:xfrm>
          <a:prstGeom prst="rect">
            <a:avLst/>
          </a:prstGeom>
        </p:spPr>
      </p:pic>
      <p:sp>
        <p:nvSpPr>
          <p:cNvPr id="8" name="TextBox 7">
            <a:extLst>
              <a:ext uri="{FF2B5EF4-FFF2-40B4-BE49-F238E27FC236}">
                <a16:creationId xmlns:a16="http://schemas.microsoft.com/office/drawing/2014/main" id="{5B55AAD8-EFFB-1F6E-4C47-DBF92646F47A}"/>
              </a:ext>
            </a:extLst>
          </p:cNvPr>
          <p:cNvSpPr txBox="1"/>
          <p:nvPr/>
        </p:nvSpPr>
        <p:spPr>
          <a:xfrm>
            <a:off x="180080" y="6391200"/>
            <a:ext cx="6470825" cy="369332"/>
          </a:xfrm>
          <a:prstGeom prst="rect">
            <a:avLst/>
          </a:prstGeom>
          <a:noFill/>
        </p:spPr>
        <p:txBody>
          <a:bodyPr wrap="square" rtlCol="0">
            <a:spAutoFit/>
          </a:bodyPr>
          <a:lstStyle/>
          <a:p>
            <a:r>
              <a:rPr lang="en-US" dirty="0">
                <a:solidFill>
                  <a:schemeClr val="bg1"/>
                </a:solidFill>
              </a:rPr>
              <a:t>‘</a:t>
            </a:r>
            <a:r>
              <a:rPr lang="en-US" i="1" dirty="0">
                <a:solidFill>
                  <a:schemeClr val="bg1"/>
                </a:solidFill>
                <a:latin typeface="Arial Narrow" panose="020B0604020202020204" pitchFamily="34" charset="0"/>
                <a:cs typeface="Arial Narrow" panose="020B0604020202020204" pitchFamily="34" charset="0"/>
              </a:rPr>
              <a:t>Great Ocean Road’, Victoria (Photo © Mrs. Kate Hodge, Trinity College) </a:t>
            </a:r>
          </a:p>
        </p:txBody>
      </p:sp>
    </p:spTree>
    <p:extLst>
      <p:ext uri="{BB962C8B-B14F-4D97-AF65-F5344CB8AC3E}">
        <p14:creationId xmlns:p14="http://schemas.microsoft.com/office/powerpoint/2010/main" val="1940403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WAve Rock 1000 miles – Audax Australia">
            <a:extLst>
              <a:ext uri="{FF2B5EF4-FFF2-40B4-BE49-F238E27FC236}">
                <a16:creationId xmlns:a16="http://schemas.microsoft.com/office/drawing/2014/main" id="{3899A896-836C-AA95-6F3E-01167277DC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7" b="108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DFE910-1AF7-3CD5-179E-BA95A4DBAC3D}"/>
              </a:ext>
            </a:extLst>
          </p:cNvPr>
          <p:cNvSpPr txBox="1"/>
          <p:nvPr/>
        </p:nvSpPr>
        <p:spPr>
          <a:xfrm>
            <a:off x="197708" y="6376086"/>
            <a:ext cx="3603327" cy="369332"/>
          </a:xfrm>
          <a:prstGeom prst="rect">
            <a:avLst/>
          </a:prstGeom>
          <a:noFill/>
        </p:spPr>
        <p:txBody>
          <a:bodyPr wrap="square" rtlCol="0">
            <a:spAutoFit/>
          </a:bodyPr>
          <a:lstStyle/>
          <a:p>
            <a:r>
              <a:rPr lang="en-US" dirty="0">
                <a:solidFill>
                  <a:schemeClr val="bg1"/>
                </a:solidFill>
              </a:rPr>
              <a:t>‘</a:t>
            </a:r>
            <a:r>
              <a:rPr lang="en-US" i="1" dirty="0">
                <a:solidFill>
                  <a:schemeClr val="bg1"/>
                </a:solidFill>
                <a:latin typeface="Arial Narrow" panose="020B0604020202020204" pitchFamily="34" charset="0"/>
                <a:cs typeface="Arial Narrow" panose="020B0604020202020204" pitchFamily="34" charset="0"/>
              </a:rPr>
              <a:t>Wave rock’, Western Australia</a:t>
            </a:r>
          </a:p>
        </p:txBody>
      </p:sp>
    </p:spTree>
    <p:extLst>
      <p:ext uri="{BB962C8B-B14F-4D97-AF65-F5344CB8AC3E}">
        <p14:creationId xmlns:p14="http://schemas.microsoft.com/office/powerpoint/2010/main" val="171710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Where the outback meets the sea - Australian Geographic">
            <a:extLst>
              <a:ext uri="{FF2B5EF4-FFF2-40B4-BE49-F238E27FC236}">
                <a16:creationId xmlns:a16="http://schemas.microsoft.com/office/drawing/2014/main" id="{F5A3252C-8C12-1843-A503-FF85727EE2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79" b="426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2B95E4-046F-9D53-534F-1D7E712244E6}"/>
              </a:ext>
            </a:extLst>
          </p:cNvPr>
          <p:cNvSpPr txBox="1"/>
          <p:nvPr/>
        </p:nvSpPr>
        <p:spPr>
          <a:xfrm>
            <a:off x="7080423" y="6366152"/>
            <a:ext cx="5424616" cy="369332"/>
          </a:xfrm>
          <a:prstGeom prst="rect">
            <a:avLst/>
          </a:prstGeom>
          <a:noFill/>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The contrasting </a:t>
            </a:r>
            <a:r>
              <a:rPr lang="en-US" i="1" dirty="0" err="1">
                <a:solidFill>
                  <a:schemeClr val="bg1"/>
                </a:solidFill>
                <a:latin typeface="Arial Narrow" panose="020B0604020202020204" pitchFamily="34" charset="0"/>
                <a:cs typeface="Arial Narrow" panose="020B0604020202020204" pitchFamily="34" charset="0"/>
              </a:rPr>
              <a:t>colours</a:t>
            </a:r>
            <a:r>
              <a:rPr lang="en-US" i="1" dirty="0">
                <a:solidFill>
                  <a:schemeClr val="bg1"/>
                </a:solidFill>
                <a:latin typeface="Arial Narrow" panose="020B0604020202020204" pitchFamily="34" charset="0"/>
                <a:cs typeface="Arial Narrow" panose="020B0604020202020204" pitchFamily="34" charset="0"/>
              </a:rPr>
              <a:t> </a:t>
            </a:r>
            <a:r>
              <a:rPr lang="en-US" i="1" dirty="0" err="1">
                <a:solidFill>
                  <a:schemeClr val="bg1"/>
                </a:solidFill>
                <a:latin typeface="Arial Narrow" panose="020B0604020202020204" pitchFamily="34" charset="0"/>
                <a:cs typeface="Arial Narrow" panose="020B0604020202020204" pitchFamily="34" charset="0"/>
              </a:rPr>
              <a:t>of</a:t>
            </a:r>
            <a:r>
              <a:rPr lang="en-US" i="1" dirty="0" err="1">
                <a:latin typeface="Arial Narrow" panose="020B0604020202020204" pitchFamily="34" charset="0"/>
                <a:cs typeface="Arial Narrow" panose="020B0604020202020204" pitchFamily="34" charset="0"/>
              </a:rPr>
              <a:t>‘</a:t>
            </a:r>
            <a:r>
              <a:rPr lang="en-US" i="1" dirty="0" err="1">
                <a:solidFill>
                  <a:schemeClr val="bg1"/>
                </a:solidFill>
                <a:latin typeface="Arial Narrow" panose="020B0604020202020204" pitchFamily="34" charset="0"/>
                <a:cs typeface="Arial Narrow" panose="020B0604020202020204" pitchFamily="34" charset="0"/>
              </a:rPr>
              <a:t>Shark</a:t>
            </a:r>
            <a:r>
              <a:rPr lang="en-US" i="1" dirty="0">
                <a:solidFill>
                  <a:schemeClr val="bg1"/>
                </a:solidFill>
                <a:latin typeface="Arial Narrow" panose="020B0604020202020204" pitchFamily="34" charset="0"/>
                <a:cs typeface="Arial Narrow" panose="020B0604020202020204" pitchFamily="34" charset="0"/>
              </a:rPr>
              <a:t> Bay, Western Australia</a:t>
            </a:r>
          </a:p>
        </p:txBody>
      </p:sp>
    </p:spTree>
    <p:extLst>
      <p:ext uri="{BB962C8B-B14F-4D97-AF65-F5344CB8AC3E}">
        <p14:creationId xmlns:p14="http://schemas.microsoft.com/office/powerpoint/2010/main" val="2373007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air of scuba diving equipment&#10;&#10;Description automatically generated">
            <a:extLst>
              <a:ext uri="{FF2B5EF4-FFF2-40B4-BE49-F238E27FC236}">
                <a16:creationId xmlns:a16="http://schemas.microsoft.com/office/drawing/2014/main" id="{EB835A9B-9197-74AA-7F9A-8D035D423B99}"/>
              </a:ext>
            </a:extLst>
          </p:cNvPr>
          <p:cNvPicPr>
            <a:picLocks noChangeAspect="1"/>
          </p:cNvPicPr>
          <p:nvPr/>
        </p:nvPicPr>
        <p:blipFill>
          <a:blip r:embed="rId3"/>
          <a:stretch>
            <a:fillRect/>
          </a:stretch>
        </p:blipFill>
        <p:spPr>
          <a:xfrm>
            <a:off x="33201" y="0"/>
            <a:ext cx="12125597" cy="4065345"/>
          </a:xfrm>
          <a:prstGeom prst="rect">
            <a:avLst/>
          </a:prstGeom>
        </p:spPr>
      </p:pic>
      <p:pic>
        <p:nvPicPr>
          <p:cNvPr id="2" name="Picture 2" descr="About the Sinkhole - Kilsby Sinkhole">
            <a:extLst>
              <a:ext uri="{FF2B5EF4-FFF2-40B4-BE49-F238E27FC236}">
                <a16:creationId xmlns:a16="http://schemas.microsoft.com/office/drawing/2014/main" id="{41A3A952-D2A0-E992-4029-04C3447F3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01" y="4196837"/>
            <a:ext cx="5070140" cy="2661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862847-6021-EDC3-58A2-349BAA2D7289}"/>
              </a:ext>
            </a:extLst>
          </p:cNvPr>
          <p:cNvSpPr txBox="1"/>
          <p:nvPr/>
        </p:nvSpPr>
        <p:spPr>
          <a:xfrm>
            <a:off x="4596713" y="3827617"/>
            <a:ext cx="3603327" cy="369332"/>
          </a:xfrm>
          <a:prstGeom prst="rect">
            <a:avLst/>
          </a:prstGeom>
          <a:noFill/>
        </p:spPr>
        <p:txBody>
          <a:bodyPr wrap="square" rtlCol="0">
            <a:spAutoFit/>
          </a:bodyPr>
          <a:lstStyle/>
          <a:p>
            <a:r>
              <a:rPr lang="en-US" dirty="0">
                <a:solidFill>
                  <a:schemeClr val="bg1"/>
                </a:solidFill>
              </a:rPr>
              <a:t>‘</a:t>
            </a:r>
            <a:r>
              <a:rPr lang="en-US" i="1" dirty="0" err="1">
                <a:solidFill>
                  <a:schemeClr val="bg1"/>
                </a:solidFill>
                <a:latin typeface="Arial Narrow" panose="020B0604020202020204" pitchFamily="34" charset="0"/>
                <a:cs typeface="Arial Narrow" panose="020B0604020202020204" pitchFamily="34" charset="0"/>
              </a:rPr>
              <a:t>Kilsby</a:t>
            </a:r>
            <a:r>
              <a:rPr lang="en-US" i="1" dirty="0">
                <a:solidFill>
                  <a:schemeClr val="bg1"/>
                </a:solidFill>
                <a:latin typeface="Arial Narrow" panose="020B0604020202020204" pitchFamily="34" charset="0"/>
                <a:cs typeface="Arial Narrow" panose="020B0604020202020204" pitchFamily="34" charset="0"/>
              </a:rPr>
              <a:t> Sinkhole’, South Australia</a:t>
            </a:r>
          </a:p>
        </p:txBody>
      </p:sp>
      <p:pic>
        <p:nvPicPr>
          <p:cNvPr id="13" name="Picture 12" descr="A building with a hole in the ground&#10;&#10;Description automatically generated">
            <a:extLst>
              <a:ext uri="{FF2B5EF4-FFF2-40B4-BE49-F238E27FC236}">
                <a16:creationId xmlns:a16="http://schemas.microsoft.com/office/drawing/2014/main" id="{9CB37981-DB6A-11A2-E7D9-6BDD8446A7E6}"/>
              </a:ext>
            </a:extLst>
          </p:cNvPr>
          <p:cNvPicPr>
            <a:picLocks noChangeAspect="1"/>
          </p:cNvPicPr>
          <p:nvPr/>
        </p:nvPicPr>
        <p:blipFill>
          <a:blip r:embed="rId5"/>
          <a:stretch>
            <a:fillRect/>
          </a:stretch>
        </p:blipFill>
        <p:spPr>
          <a:xfrm>
            <a:off x="5103342" y="4197060"/>
            <a:ext cx="7088658" cy="2660939"/>
          </a:xfrm>
          <a:prstGeom prst="rect">
            <a:avLst/>
          </a:prstGeom>
        </p:spPr>
      </p:pic>
    </p:spTree>
    <p:extLst>
      <p:ext uri="{BB962C8B-B14F-4D97-AF65-F5344CB8AC3E}">
        <p14:creationId xmlns:p14="http://schemas.microsoft.com/office/powerpoint/2010/main" val="1068410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0D1C641-9C03-1157-13C8-D161E2FAE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18397" cy="37623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derwater footage shows cars and caravans swallowed by a giant sinkhole at  Inskip Point Queensland | Daily Mail Online">
            <a:extLst>
              <a:ext uri="{FF2B5EF4-FFF2-40B4-BE49-F238E27FC236}">
                <a16:creationId xmlns:a16="http://schemas.microsoft.com/office/drawing/2014/main" id="{EBC0AA32-80C6-9D24-3A9C-7A1B89F64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114" y="3595816"/>
            <a:ext cx="6210885" cy="32621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skip Point sinkhole shock | The Courier Mail">
            <a:extLst>
              <a:ext uri="{FF2B5EF4-FFF2-40B4-BE49-F238E27FC236}">
                <a16:creationId xmlns:a16="http://schemas.microsoft.com/office/drawing/2014/main" id="{49896BFC-6F9A-08BC-8C35-DE9B52800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397" y="0"/>
            <a:ext cx="5473602" cy="365075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skip Point sinkhole shock | The Courier Mail">
            <a:extLst>
              <a:ext uri="{FF2B5EF4-FFF2-40B4-BE49-F238E27FC236}">
                <a16:creationId xmlns:a16="http://schemas.microsoft.com/office/drawing/2014/main" id="{2EE2D574-EF4A-BDAC-FDC7-8D28F75DD9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767"/>
          <a:stretch/>
        </p:blipFill>
        <p:spPr bwMode="auto">
          <a:xfrm>
            <a:off x="0" y="3595817"/>
            <a:ext cx="6096000" cy="326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5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Jenolan Caves">
            <a:extLst>
              <a:ext uri="{FF2B5EF4-FFF2-40B4-BE49-F238E27FC236}">
                <a16:creationId xmlns:a16="http://schemas.microsoft.com/office/drawing/2014/main" id="{54B95F31-6AFA-B60F-6E0A-495AAB1CB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8" b="964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B5B86B-1B17-2DF8-C65E-75D76FD7EA7D}"/>
              </a:ext>
            </a:extLst>
          </p:cNvPr>
          <p:cNvSpPr txBox="1"/>
          <p:nvPr/>
        </p:nvSpPr>
        <p:spPr>
          <a:xfrm>
            <a:off x="197708" y="6376086"/>
            <a:ext cx="4392221" cy="369332"/>
          </a:xfrm>
          <a:prstGeom prst="rect">
            <a:avLst/>
          </a:prstGeom>
          <a:noFill/>
        </p:spPr>
        <p:txBody>
          <a:bodyPr wrap="square" rtlCol="0">
            <a:spAutoFit/>
          </a:bodyPr>
          <a:lstStyle/>
          <a:p>
            <a:r>
              <a:rPr lang="en-US" dirty="0">
                <a:solidFill>
                  <a:schemeClr val="bg1"/>
                </a:solidFill>
              </a:rPr>
              <a:t>‘</a:t>
            </a:r>
            <a:r>
              <a:rPr lang="en-US" i="1" dirty="0">
                <a:solidFill>
                  <a:schemeClr val="bg1"/>
                </a:solidFill>
                <a:latin typeface="Arial Narrow" panose="020B0604020202020204" pitchFamily="34" charset="0"/>
                <a:cs typeface="Arial Narrow" panose="020B0604020202020204" pitchFamily="34" charset="0"/>
              </a:rPr>
              <a:t>Limestone Caves’, Blue Mountains NSW</a:t>
            </a:r>
          </a:p>
        </p:txBody>
      </p:sp>
    </p:spTree>
    <p:extLst>
      <p:ext uri="{BB962C8B-B14F-4D97-AF65-F5344CB8AC3E}">
        <p14:creationId xmlns:p14="http://schemas.microsoft.com/office/powerpoint/2010/main" val="245340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descr="Diving Fish Rock: The Best Australian Dive Site You've Never Heard Of •  Scuba Diver Life">
            <a:extLst>
              <a:ext uri="{FF2B5EF4-FFF2-40B4-BE49-F238E27FC236}">
                <a16:creationId xmlns:a16="http://schemas.microsoft.com/office/drawing/2014/main" id="{644AD913-F6B9-A07D-BE65-E9D11108DD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14"/>
          <a:stretch/>
        </p:blipFill>
        <p:spPr bwMode="auto">
          <a:xfrm>
            <a:off x="656967" y="112582"/>
            <a:ext cx="10878066" cy="67454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FFF1F9-4E85-85FF-464A-58E5FD562777}"/>
              </a:ext>
            </a:extLst>
          </p:cNvPr>
          <p:cNvSpPr txBox="1"/>
          <p:nvPr/>
        </p:nvSpPr>
        <p:spPr>
          <a:xfrm>
            <a:off x="197708" y="6376086"/>
            <a:ext cx="4392221" cy="369332"/>
          </a:xfrm>
          <a:prstGeom prst="rect">
            <a:avLst/>
          </a:prstGeom>
          <a:noFill/>
        </p:spPr>
        <p:txBody>
          <a:bodyPr wrap="square" rtlCol="0">
            <a:spAutoFit/>
          </a:bodyPr>
          <a:lstStyle/>
          <a:p>
            <a:r>
              <a:rPr lang="en-US" dirty="0">
                <a:solidFill>
                  <a:schemeClr val="bg1"/>
                </a:solidFill>
              </a:rPr>
              <a:t>‘</a:t>
            </a:r>
            <a:r>
              <a:rPr lang="en-US" i="1" dirty="0">
                <a:solidFill>
                  <a:schemeClr val="bg1"/>
                </a:solidFill>
                <a:latin typeface="Arial Narrow" panose="020B0604020202020204" pitchFamily="34" charset="0"/>
                <a:cs typeface="Arial Narrow" panose="020B0604020202020204" pitchFamily="34" charset="0"/>
              </a:rPr>
              <a:t>Fish Rock Cave’, NSW</a:t>
            </a:r>
          </a:p>
        </p:txBody>
      </p:sp>
    </p:spTree>
    <p:extLst>
      <p:ext uri="{BB962C8B-B14F-4D97-AF65-F5344CB8AC3E}">
        <p14:creationId xmlns:p14="http://schemas.microsoft.com/office/powerpoint/2010/main" val="20714070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1025</Words>
  <Application>Microsoft Macintosh PowerPoint</Application>
  <PresentationFormat>Widescreen</PresentationFormat>
  <Paragraphs>97</Paragraphs>
  <Slides>29</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Arial</vt:lpstr>
      <vt:lpstr>Arial Narrow</vt:lpstr>
      <vt:lpstr>Calibri</vt:lpstr>
      <vt:lpstr>Calibri Light</vt:lpstr>
      <vt:lpstr>Georgia</vt:lpstr>
      <vt:lpstr>Google Sans</vt:lpstr>
      <vt:lpstr>IBM Plex Sans</vt:lpstr>
      <vt:lpstr>Montserrat</vt:lpstr>
      <vt:lpstr>Open Sans</vt:lpstr>
      <vt:lpstr>Quicksand</vt:lpstr>
      <vt:lpstr>Roboto</vt:lpstr>
      <vt:lpstr>Source Sans Pro</vt:lpstr>
      <vt:lpstr>Titillium Web</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61</cp:revision>
  <dcterms:created xsi:type="dcterms:W3CDTF">2023-09-23T08:38:28Z</dcterms:created>
  <dcterms:modified xsi:type="dcterms:W3CDTF">2024-04-10T02:12:04Z</dcterms:modified>
</cp:coreProperties>
</file>