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8" r:id="rId2"/>
    <p:sldId id="261" r:id="rId3"/>
    <p:sldId id="259" r:id="rId4"/>
    <p:sldId id="260" r:id="rId5"/>
    <p:sldId id="262" r:id="rId6"/>
    <p:sldId id="265" r:id="rId7"/>
    <p:sldId id="271" r:id="rId8"/>
    <p:sldId id="270" r:id="rId9"/>
    <p:sldId id="266" r:id="rId10"/>
    <p:sldId id="267" r:id="rId11"/>
    <p:sldId id="264" r:id="rId12"/>
    <p:sldId id="268" r:id="rId13"/>
    <p:sldId id="26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041"/>
    <p:restoredTop sz="95485"/>
  </p:normalViewPr>
  <p:slideViewPr>
    <p:cSldViewPr snapToGrid="0">
      <p:cViewPr varScale="1">
        <p:scale>
          <a:sx n="56" d="100"/>
          <a:sy n="56" d="100"/>
        </p:scale>
        <p:origin x="21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watch?app</a:t>
            </a:r>
            <a:r>
              <a:rPr lang="en-US" dirty="0"/>
              <a:t>=</a:t>
            </a:r>
            <a:r>
              <a:rPr lang="en-US" dirty="0" err="1"/>
              <a:t>desktop&amp;v</a:t>
            </a:r>
            <a:r>
              <a:rPr lang="en-US" dirty="0"/>
              <a:t>=loRr97fOWdg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watch?app</a:t>
            </a:r>
            <a:r>
              <a:rPr lang="en-US" dirty="0"/>
              <a:t>=</a:t>
            </a:r>
            <a:r>
              <a:rPr lang="en-US" dirty="0" err="1"/>
              <a:t>desktop&amp;v</a:t>
            </a:r>
            <a:r>
              <a:rPr lang="en-US" dirty="0"/>
              <a:t>=loRr97fOWdg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0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=3dIhCmo3g0c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5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7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=a5E2p1lF10E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watch?app</a:t>
            </a:r>
            <a:r>
              <a:rPr lang="en-US" dirty="0"/>
              <a:t>=</a:t>
            </a:r>
            <a:r>
              <a:rPr lang="en-US" dirty="0" err="1"/>
              <a:t>desktop&amp;v</a:t>
            </a:r>
            <a:r>
              <a:rPr lang="en-US" dirty="0"/>
              <a:t>=loRr97fOWdg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9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5E2p1lF10E?feature=oembed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oRr97fOWdg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dIhCmo3g0c?feature=oembed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smerizing footage of huge tidal flow in western Australia - YouTube">
            <a:extLst>
              <a:ext uri="{FF2B5EF4-FFF2-40B4-BE49-F238E27FC236}">
                <a16:creationId xmlns:a16="http://schemas.microsoft.com/office/drawing/2014/main" id="{B9BEE1B3-126A-7F30-5C42-226F921C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F9EA6-0DE6-FC4C-C728-3E032B03F8F8}"/>
              </a:ext>
            </a:extLst>
          </p:cNvPr>
          <p:cNvSpPr txBox="1"/>
          <p:nvPr/>
        </p:nvSpPr>
        <p:spPr>
          <a:xfrm>
            <a:off x="337280" y="3702539"/>
            <a:ext cx="61778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Explain how gravitational pull, current strength and wave action cause tidal movement.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‘2. </a:t>
            </a:r>
            <a:r>
              <a:rPr lang="en-US" sz="20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Tide trickery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77945-8F1C-B242-1B60-278766513901}"/>
              </a:ext>
            </a:extLst>
          </p:cNvPr>
          <p:cNvSpPr txBox="1"/>
          <p:nvPr/>
        </p:nvSpPr>
        <p:spPr>
          <a:xfrm>
            <a:off x="785813" y="362675"/>
            <a:ext cx="104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Rule of twelfths (strongest current mid-tide)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1ACFD-AB38-ABD5-3C48-953C22944FC9}"/>
              </a:ext>
            </a:extLst>
          </p:cNvPr>
          <p:cNvSpPr txBox="1"/>
          <p:nvPr/>
        </p:nvSpPr>
        <p:spPr>
          <a:xfrm>
            <a:off x="4200525" y="4063275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Strongest current</a:t>
            </a:r>
          </a:p>
        </p:txBody>
      </p:sp>
      <p:pic>
        <p:nvPicPr>
          <p:cNvPr id="7" name="Picture 6" descr="A chart showing the average current&#10;&#10;Description automatically generated with medium confidence">
            <a:extLst>
              <a:ext uri="{FF2B5EF4-FFF2-40B4-BE49-F238E27FC236}">
                <a16:creationId xmlns:a16="http://schemas.microsoft.com/office/drawing/2014/main" id="{594CC2CF-8FB9-7B39-C57E-213507E2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8"/>
            <a:ext cx="12192001" cy="5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8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dal range.mp4">
            <a:hlinkClick r:id="" action="ppaction://media"/>
            <a:extLst>
              <a:ext uri="{FF2B5EF4-FFF2-40B4-BE49-F238E27FC236}">
                <a16:creationId xmlns:a16="http://schemas.microsoft.com/office/drawing/2014/main" id="{5C465DEE-9854-BAD3-74C4-8549F9809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568" y="202257"/>
            <a:ext cx="11472863" cy="6453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6DD92-0AB0-3F70-1073-5C0CE740DD3C}"/>
              </a:ext>
            </a:extLst>
          </p:cNvPr>
          <p:cNvSpPr txBox="1"/>
          <p:nvPr/>
        </p:nvSpPr>
        <p:spPr>
          <a:xfrm>
            <a:off x="359568" y="202257"/>
            <a:ext cx="3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Rule of twelfths explained</a:t>
            </a:r>
          </a:p>
        </p:txBody>
      </p:sp>
    </p:spTree>
    <p:extLst>
      <p:ext uri="{BB962C8B-B14F-4D97-AF65-F5344CB8AC3E}">
        <p14:creationId xmlns:p14="http://schemas.microsoft.com/office/powerpoint/2010/main" val="40392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Sailing through overfalls">
            <a:extLst>
              <a:ext uri="{FF2B5EF4-FFF2-40B4-BE49-F238E27FC236}">
                <a16:creationId xmlns:a16="http://schemas.microsoft.com/office/drawing/2014/main" id="{FFA14FB0-D68E-2DD2-7572-817634828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E95D8-B672-D69F-ED59-EEC3F0F78984}"/>
              </a:ext>
            </a:extLst>
          </p:cNvPr>
          <p:cNvSpPr txBox="1"/>
          <p:nvPr/>
        </p:nvSpPr>
        <p:spPr>
          <a:xfrm>
            <a:off x="8201025" y="214313"/>
            <a:ext cx="421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Wind against tide</a:t>
            </a:r>
          </a:p>
        </p:txBody>
      </p:sp>
    </p:spTree>
    <p:extLst>
      <p:ext uri="{BB962C8B-B14F-4D97-AF65-F5344CB8AC3E}">
        <p14:creationId xmlns:p14="http://schemas.microsoft.com/office/powerpoint/2010/main" val="258831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Blue Planet BBC [7] - Tidal Seas (part 1)">
            <a:hlinkClick r:id="" action="ppaction://media"/>
            <a:extLst>
              <a:ext uri="{FF2B5EF4-FFF2-40B4-BE49-F238E27FC236}">
                <a16:creationId xmlns:a16="http://schemas.microsoft.com/office/drawing/2014/main" id="{15DC7286-6AD4-13F7-0114-66BACBEC7E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9628" y="340499"/>
            <a:ext cx="10932744" cy="6177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FEAA6-39F6-E9CD-4697-8CF89CC5C3AB}"/>
              </a:ext>
            </a:extLst>
          </p:cNvPr>
          <p:cNvSpPr txBox="1"/>
          <p:nvPr/>
        </p:nvSpPr>
        <p:spPr>
          <a:xfrm>
            <a:off x="3333235" y="6517500"/>
            <a:ext cx="6098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www.youtube.com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watch?v</a:t>
            </a:r>
            <a:r>
              <a:rPr lang="en-US" sz="1100" dirty="0">
                <a:solidFill>
                  <a:schemeClr val="bg1"/>
                </a:solidFill>
              </a:rPr>
              <a:t>=a5E2p1lF10E</a:t>
            </a:r>
          </a:p>
        </p:txBody>
      </p:sp>
    </p:spTree>
    <p:extLst>
      <p:ext uri="{BB962C8B-B14F-4D97-AF65-F5344CB8AC3E}">
        <p14:creationId xmlns:p14="http://schemas.microsoft.com/office/powerpoint/2010/main" val="16995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smerizing footage of huge tidal flow in western Australia - YouTube">
            <a:extLst>
              <a:ext uri="{FF2B5EF4-FFF2-40B4-BE49-F238E27FC236}">
                <a16:creationId xmlns:a16="http://schemas.microsoft.com/office/drawing/2014/main" id="{B9BEE1B3-126A-7F30-5C42-226F921C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F9EA6-0DE6-FC4C-C728-3E032B03F8F8}"/>
              </a:ext>
            </a:extLst>
          </p:cNvPr>
          <p:cNvSpPr txBox="1"/>
          <p:nvPr/>
        </p:nvSpPr>
        <p:spPr>
          <a:xfrm>
            <a:off x="337281" y="3702539"/>
            <a:ext cx="56093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Explain how gravitational pull, current strength and wave action cause tidal movement.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‘2. </a:t>
            </a:r>
            <a:r>
              <a:rPr lang="en-US" sz="20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Tide trickery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text on a black and white page&#10;&#10;Description automatically generated">
            <a:extLst>
              <a:ext uri="{FF2B5EF4-FFF2-40B4-BE49-F238E27FC236}">
                <a16:creationId xmlns:a16="http://schemas.microsoft.com/office/drawing/2014/main" id="{BC16F6E0-2B43-FAB4-CAD6-4BF86E8EF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614" y="293139"/>
            <a:ext cx="4567105" cy="61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esmerizing footage of huge tidal flow in western Australia">
            <a:hlinkClick r:id="" action="ppaction://media"/>
            <a:extLst>
              <a:ext uri="{FF2B5EF4-FFF2-40B4-BE49-F238E27FC236}">
                <a16:creationId xmlns:a16="http://schemas.microsoft.com/office/drawing/2014/main" id="{9200BD9F-6258-7599-A4EA-51210E563E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518984"/>
            <a:ext cx="10332071" cy="5837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36159A-3FA7-E88F-9905-0CA3B285B7E0}"/>
              </a:ext>
            </a:extLst>
          </p:cNvPr>
          <p:cNvSpPr txBox="1"/>
          <p:nvPr/>
        </p:nvSpPr>
        <p:spPr>
          <a:xfrm>
            <a:off x="2953264" y="6480171"/>
            <a:ext cx="68487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https://</a:t>
            </a:r>
            <a:r>
              <a:rPr lang="en-US" sz="1100" dirty="0" err="1">
                <a:solidFill>
                  <a:schemeClr val="bg1"/>
                </a:solidFill>
              </a:rPr>
              <a:t>www.youtube.com</a:t>
            </a:r>
            <a:r>
              <a:rPr lang="en-US" sz="1100" dirty="0">
                <a:solidFill>
                  <a:schemeClr val="bg1"/>
                </a:solidFill>
              </a:rPr>
              <a:t>/</a:t>
            </a:r>
            <a:r>
              <a:rPr lang="en-US" sz="1100" dirty="0" err="1">
                <a:solidFill>
                  <a:schemeClr val="bg1"/>
                </a:solidFill>
              </a:rPr>
              <a:t>watch?app</a:t>
            </a:r>
            <a:r>
              <a:rPr lang="en-US" sz="1100" dirty="0">
                <a:solidFill>
                  <a:schemeClr val="bg1"/>
                </a:solidFill>
              </a:rPr>
              <a:t>=</a:t>
            </a:r>
            <a:r>
              <a:rPr lang="en-US" sz="1100" dirty="0" err="1">
                <a:solidFill>
                  <a:schemeClr val="bg1"/>
                </a:solidFill>
              </a:rPr>
              <a:t>desktop&amp;v</a:t>
            </a:r>
            <a:r>
              <a:rPr lang="en-US" sz="1100" dirty="0">
                <a:solidFill>
                  <a:schemeClr val="bg1"/>
                </a:solidFill>
              </a:rPr>
              <a:t>=loRr97fOWdg</a:t>
            </a:r>
          </a:p>
        </p:txBody>
      </p:sp>
    </p:spTree>
    <p:extLst>
      <p:ext uri="{BB962C8B-B14F-4D97-AF65-F5344CB8AC3E}">
        <p14:creationId xmlns:p14="http://schemas.microsoft.com/office/powerpoint/2010/main" val="10584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are spring and neap tides?">
            <a:extLst>
              <a:ext uri="{FF2B5EF4-FFF2-40B4-BE49-F238E27FC236}">
                <a16:creationId xmlns:a16="http://schemas.microsoft.com/office/drawing/2014/main" id="{5654D1EA-5442-E87F-DB95-1A96FB9F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2549"/>
            <a:ext cx="8732457" cy="65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BE389-8A6E-12C2-68DD-EE47489E5D48}"/>
              </a:ext>
            </a:extLst>
          </p:cNvPr>
          <p:cNvSpPr txBox="1"/>
          <p:nvPr/>
        </p:nvSpPr>
        <p:spPr>
          <a:xfrm>
            <a:off x="259143" y="1166842"/>
            <a:ext cx="28269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Time of the month? </a:t>
            </a:r>
          </a:p>
          <a:p>
            <a:endParaRPr lang="en-US" sz="2400" u="sng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Spring tide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Full moon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moon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large tidal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stronger currents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Neap tide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Half moon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small tidal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weaker currents</a:t>
            </a:r>
          </a:p>
        </p:txBody>
      </p:sp>
    </p:spTree>
    <p:extLst>
      <p:ext uri="{BB962C8B-B14F-4D97-AF65-F5344CB8AC3E}">
        <p14:creationId xmlns:p14="http://schemas.microsoft.com/office/powerpoint/2010/main" val="193420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WILDEST boating scene you'll ever see (Horizontal Falls - The Kimberley, WA)">
            <a:hlinkClick r:id="" action="ppaction://media"/>
            <a:extLst>
              <a:ext uri="{FF2B5EF4-FFF2-40B4-BE49-F238E27FC236}">
                <a16:creationId xmlns:a16="http://schemas.microsoft.com/office/drawing/2014/main" id="{827858E6-FAFB-6439-3056-B62DC85C50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9421" y="278233"/>
            <a:ext cx="11153158" cy="6301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4F2B6-9530-5F7D-60B2-2502574F39BE}"/>
              </a:ext>
            </a:extLst>
          </p:cNvPr>
          <p:cNvSpPr txBox="1"/>
          <p:nvPr/>
        </p:nvSpPr>
        <p:spPr>
          <a:xfrm>
            <a:off x="3259095" y="6579767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www.youtube.com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watch?v</a:t>
            </a:r>
            <a:r>
              <a:rPr lang="en-US" sz="1200" dirty="0">
                <a:solidFill>
                  <a:schemeClr val="bg1"/>
                </a:solidFill>
              </a:rPr>
              <a:t>=3dIhCmo3g0c</a:t>
            </a:r>
          </a:p>
        </p:txBody>
      </p:sp>
    </p:spTree>
    <p:extLst>
      <p:ext uri="{BB962C8B-B14F-4D97-AF65-F5344CB8AC3E}">
        <p14:creationId xmlns:p14="http://schemas.microsoft.com/office/powerpoint/2010/main" val="10078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cean Motion : Background : Tidal Currents">
            <a:extLst>
              <a:ext uri="{FF2B5EF4-FFF2-40B4-BE49-F238E27FC236}">
                <a16:creationId xmlns:a16="http://schemas.microsoft.com/office/drawing/2014/main" id="{23203634-9277-7760-F828-2A546699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40" y="0"/>
            <a:ext cx="10481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214D6-4997-F4F9-9EDE-072AD7A0DBAA}"/>
              </a:ext>
            </a:extLst>
          </p:cNvPr>
          <p:cNvSpPr txBox="1"/>
          <p:nvPr/>
        </p:nvSpPr>
        <p:spPr>
          <a:xfrm>
            <a:off x="271463" y="3666262"/>
            <a:ext cx="1438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Terminology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Ebb tide=  </a:t>
            </a:r>
            <a:r>
              <a:rPr lang="en-US" dirty="0">
                <a:solidFill>
                  <a:schemeClr val="bg1"/>
                </a:solidFill>
              </a:rPr>
              <a:t>going OUT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Flood tide= </a:t>
            </a:r>
            <a:r>
              <a:rPr lang="en-US" dirty="0">
                <a:solidFill>
                  <a:schemeClr val="bg1"/>
                </a:solidFill>
              </a:rPr>
              <a:t>coming IN</a:t>
            </a:r>
          </a:p>
        </p:txBody>
      </p:sp>
    </p:spTree>
    <p:extLst>
      <p:ext uri="{BB962C8B-B14F-4D97-AF65-F5344CB8AC3E}">
        <p14:creationId xmlns:p14="http://schemas.microsoft.com/office/powerpoint/2010/main" val="606905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lendar with numbers and a date&#10;&#10;Description automatically generated">
            <a:extLst>
              <a:ext uri="{FF2B5EF4-FFF2-40B4-BE49-F238E27FC236}">
                <a16:creationId xmlns:a16="http://schemas.microsoft.com/office/drawing/2014/main" id="{2E595FB9-4F30-5213-CF54-42827B022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9" b="191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6" name="Picture 4" descr="Heron Island Resort | Heron Island Snorkelling Tour">
            <a:extLst>
              <a:ext uri="{FF2B5EF4-FFF2-40B4-BE49-F238E27FC236}">
                <a16:creationId xmlns:a16="http://schemas.microsoft.com/office/drawing/2014/main" id="{89C17198-6221-0A61-F7D2-65B635034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31054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ocation and climate - Heron Island Research Station - University of  Queensland">
            <a:extLst>
              <a:ext uri="{FF2B5EF4-FFF2-40B4-BE49-F238E27FC236}">
                <a16:creationId xmlns:a16="http://schemas.microsoft.com/office/drawing/2014/main" id="{351FDA7D-4508-2EB8-9D54-34E814038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r="24103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403D78-DBF7-1191-B94E-5B335B50A327}"/>
              </a:ext>
            </a:extLst>
          </p:cNvPr>
          <p:cNvSpPr txBox="1"/>
          <p:nvPr/>
        </p:nvSpPr>
        <p:spPr>
          <a:xfrm>
            <a:off x="4300538" y="100013"/>
            <a:ext cx="3900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High tide vs Low tide</a:t>
            </a:r>
          </a:p>
          <a:p>
            <a:pPr algn="ctr"/>
            <a:r>
              <a:rPr lang="en-US" sz="3200" b="1" dirty="0"/>
              <a:t>activities</a:t>
            </a:r>
          </a:p>
          <a:p>
            <a:pPr algn="ctr"/>
            <a:r>
              <a:rPr lang="en-US" sz="1600" b="1" dirty="0"/>
              <a:t>(Heron Island) </a:t>
            </a:r>
          </a:p>
        </p:txBody>
      </p:sp>
    </p:spTree>
    <p:extLst>
      <p:ext uri="{BB962C8B-B14F-4D97-AF65-F5344CB8AC3E}">
        <p14:creationId xmlns:p14="http://schemas.microsoft.com/office/powerpoint/2010/main" val="310436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29F7-E9EF-CBB2-C4E9-F46F27B51591}"/>
              </a:ext>
            </a:extLst>
          </p:cNvPr>
          <p:cNvSpPr txBox="1"/>
          <p:nvPr/>
        </p:nvSpPr>
        <p:spPr>
          <a:xfrm>
            <a:off x="806104" y="2366334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If I want to snorkel the same tide height tomorrow, how much later in the day will it be?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12817-0ABC-F625-C979-126895134D88}"/>
              </a:ext>
            </a:extLst>
          </p:cNvPr>
          <p:cNvSpPr txBox="1"/>
          <p:nvPr/>
        </p:nvSpPr>
        <p:spPr>
          <a:xfrm>
            <a:off x="7626096" y="5486400"/>
            <a:ext cx="4459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High tide on Friday was at 12.53pm (1253)</a:t>
            </a:r>
          </a:p>
          <a:p>
            <a:r>
              <a:rPr lang="en-US" dirty="0">
                <a:solidFill>
                  <a:srgbClr val="FFFF00"/>
                </a:solidFill>
              </a:rPr>
              <a:t>On Saturday, high tide is at 2pm (1400). </a:t>
            </a:r>
          </a:p>
          <a:p>
            <a:r>
              <a:rPr lang="en-US" dirty="0">
                <a:solidFill>
                  <a:srgbClr val="FFFF00"/>
                </a:solidFill>
              </a:rPr>
              <a:t>That is </a:t>
            </a:r>
            <a:r>
              <a:rPr lang="en-US" i="1" dirty="0">
                <a:solidFill>
                  <a:srgbClr val="FFFF00"/>
                </a:solidFill>
              </a:rPr>
              <a:t>1hour 7minutes </a:t>
            </a:r>
            <a:r>
              <a:rPr lang="en-US" dirty="0">
                <a:solidFill>
                  <a:srgbClr val="FFFF00"/>
                </a:solidFill>
              </a:rPr>
              <a:t>later in the day. </a:t>
            </a:r>
          </a:p>
        </p:txBody>
      </p:sp>
      <p:pic>
        <p:nvPicPr>
          <p:cNvPr id="6" name="Picture 5" descr="A close-up of numbers&#10;&#10;Description automatically generated">
            <a:extLst>
              <a:ext uri="{FF2B5EF4-FFF2-40B4-BE49-F238E27FC236}">
                <a16:creationId xmlns:a16="http://schemas.microsoft.com/office/drawing/2014/main" id="{E823B8EB-7493-3C31-27A9-BD61D33B2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757"/>
          <a:stretch/>
        </p:blipFill>
        <p:spPr>
          <a:xfrm>
            <a:off x="8277251" y="1549278"/>
            <a:ext cx="2926192" cy="33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8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7D1619-445A-71F2-6FAB-5E29EE1A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71" y="181221"/>
            <a:ext cx="11577857" cy="64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42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302</Words>
  <Application>Microsoft Macintosh PowerPoint</Application>
  <PresentationFormat>Widescreen</PresentationFormat>
  <Paragraphs>55</Paragraphs>
  <Slides>14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291</cp:revision>
  <dcterms:created xsi:type="dcterms:W3CDTF">2023-09-23T08:38:28Z</dcterms:created>
  <dcterms:modified xsi:type="dcterms:W3CDTF">2024-04-10T17:18:13Z</dcterms:modified>
</cp:coreProperties>
</file>