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8"/>
  </p:notesMasterIdLst>
  <p:sldIdLst>
    <p:sldId id="284" r:id="rId2"/>
    <p:sldId id="259" r:id="rId3"/>
    <p:sldId id="285" r:id="rId4"/>
    <p:sldId id="300" r:id="rId5"/>
    <p:sldId id="313" r:id="rId6"/>
    <p:sldId id="260" r:id="rId7"/>
    <p:sldId id="261" r:id="rId8"/>
    <p:sldId id="263" r:id="rId9"/>
    <p:sldId id="265" r:id="rId10"/>
    <p:sldId id="266" r:id="rId11"/>
    <p:sldId id="267" r:id="rId12"/>
    <p:sldId id="262" r:id="rId13"/>
    <p:sldId id="264" r:id="rId14"/>
    <p:sldId id="268" r:id="rId15"/>
    <p:sldId id="269" r:id="rId16"/>
    <p:sldId id="270" r:id="rId17"/>
    <p:sldId id="271" r:id="rId18"/>
    <p:sldId id="272" r:id="rId19"/>
    <p:sldId id="273" r:id="rId20"/>
    <p:sldId id="274" r:id="rId21"/>
    <p:sldId id="286" r:id="rId22"/>
    <p:sldId id="278" r:id="rId23"/>
    <p:sldId id="281" r:id="rId24"/>
    <p:sldId id="282" r:id="rId25"/>
    <p:sldId id="283" r:id="rId26"/>
    <p:sldId id="28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947"/>
    <p:restoredTop sz="89919"/>
  </p:normalViewPr>
  <p:slideViewPr>
    <p:cSldViewPr snapToGrid="0">
      <p:cViewPr varScale="1">
        <p:scale>
          <a:sx n="78" d="100"/>
          <a:sy n="78" d="100"/>
        </p:scale>
        <p:origin x="200" y="5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ABC923-08BB-3442-8B25-8677E068E517}" type="datetimeFigureOut">
              <a:rPr lang="en-US" smtClean="0"/>
              <a:t>10/5/24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9A60AA-0504-9D43-9C67-9C1121590EC0}" type="slidenum">
              <a:rPr lang="en-US" smtClean="0"/>
              <a:t>‹#›</a:t>
            </a:fld>
            <a:endParaRPr lang="en-US"/>
          </a:p>
        </p:txBody>
      </p:sp>
    </p:spTree>
    <p:extLst>
      <p:ext uri="{BB962C8B-B14F-4D97-AF65-F5344CB8AC3E}">
        <p14:creationId xmlns:p14="http://schemas.microsoft.com/office/powerpoint/2010/main" val="2626484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www.cnbc.com</a:t>
            </a:r>
            <a:r>
              <a:rPr lang="en-US" dirty="0"/>
              <a:t>/2020/01/14/esg-funds-see-record-inflows-in-2019.html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D395D-65DB-C048-97FA-344F7E4587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44884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Indigenous Painting: https://</a:t>
            </a:r>
            <a:r>
              <a:rPr lang="en-US" dirty="0" err="1"/>
              <a:t>blog.qm.qld.gov.au</a:t>
            </a:r>
            <a:r>
              <a:rPr lang="en-US" dirty="0"/>
              <a:t>/2021/06/11/connections-to-the-land-and-sea/</a:t>
            </a:r>
          </a:p>
          <a:p>
            <a:r>
              <a:rPr lang="en-AU" b="0" i="0" dirty="0">
                <a:solidFill>
                  <a:srgbClr val="222222"/>
                </a:solidFill>
                <a:effectLst/>
                <a:latin typeface="Roboto" panose="02000000000000000000" pitchFamily="2" charset="0"/>
              </a:rPr>
              <a:t>In 2021, Museum of Tropical Queensland commissioned an artwork from local Townsville Indigenous artist, Jumbo Prior.</a:t>
            </a:r>
            <a:r>
              <a:rPr lang="en-US" b="0" i="0" dirty="0">
                <a:solidFill>
                  <a:srgbClr val="222222"/>
                </a:solidFill>
                <a:effectLst/>
                <a:latin typeface="Roboto" panose="02000000000000000000" pitchFamily="2" charset="0"/>
              </a:rPr>
              <a:t> Go to website to learn more about the painting. </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21</a:t>
            </a:fld>
            <a:endParaRPr lang="en-US"/>
          </a:p>
        </p:txBody>
      </p:sp>
    </p:spTree>
    <p:extLst>
      <p:ext uri="{BB962C8B-B14F-4D97-AF65-F5344CB8AC3E}">
        <p14:creationId xmlns:p14="http://schemas.microsoft.com/office/powerpoint/2010/main" val="3888945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 (TEV of mangroves): https://</a:t>
            </a:r>
            <a:r>
              <a:rPr lang="en-US" dirty="0" err="1"/>
              <a:t>parks.desi.qld.gov.au</a:t>
            </a:r>
            <a:r>
              <a:rPr lang="en-US" dirty="0"/>
              <a:t>/parks/</a:t>
            </a:r>
            <a:r>
              <a:rPr lang="en-US" dirty="0" err="1"/>
              <a:t>moreton</a:t>
            </a:r>
            <a:r>
              <a:rPr lang="en-US" dirty="0"/>
              <a:t>-bay/zoning/information-sheets/mangroves#:~:text=A%20United%20Nations%20Environment%20report,000%20per%20square%20kilometre%202.</a:t>
            </a:r>
          </a:p>
          <a:p>
            <a:r>
              <a:rPr lang="en-US" dirty="0"/>
              <a:t>Image: https://</a:t>
            </a:r>
            <a:r>
              <a:rPr lang="en-US" dirty="0" err="1"/>
              <a:t>www.barrierreef.org</a:t>
            </a:r>
            <a:r>
              <a:rPr lang="en-US" dirty="0"/>
              <a:t>/news/project-news/empowered-communities-care-for-mangroves-in-</a:t>
            </a:r>
            <a:r>
              <a:rPr lang="en-US" dirty="0" err="1"/>
              <a:t>queensland</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23</a:t>
            </a:fld>
            <a:endParaRPr lang="en-US"/>
          </a:p>
        </p:txBody>
      </p:sp>
    </p:spTree>
    <p:extLst>
      <p:ext uri="{BB962C8B-B14F-4D97-AF65-F5344CB8AC3E}">
        <p14:creationId xmlns:p14="http://schemas.microsoft.com/office/powerpoint/2010/main" val="4157850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 (GBR @56 Billion): https://</a:t>
            </a:r>
            <a:r>
              <a:rPr lang="en-US" dirty="0" err="1"/>
              <a:t>www.barrierreef.org</a:t>
            </a:r>
            <a:r>
              <a:rPr lang="en-US" dirty="0"/>
              <a:t>/the-reef/the-value#:~:text=More%20than%20the%20jobs%20it,of%20building%20Australia's%20new%20submarines.</a:t>
            </a:r>
          </a:p>
          <a:p>
            <a:r>
              <a:rPr lang="en-US" dirty="0"/>
              <a:t>Info (coal): https://</a:t>
            </a:r>
            <a:r>
              <a:rPr lang="en-US" dirty="0" err="1"/>
              <a:t>www.statista.com</a:t>
            </a:r>
            <a:r>
              <a:rPr lang="en-US" dirty="0"/>
              <a:t>/statistics/697085/</a:t>
            </a:r>
            <a:r>
              <a:rPr lang="en-US" dirty="0" err="1"/>
              <a:t>australia</a:t>
            </a:r>
            <a:r>
              <a:rPr lang="en-US" dirty="0"/>
              <a:t>-total-income-coal-mining-industry/#:~:text=In%20financial%20year%202022%2C%20the,recorded%20during%20the%20reported%20period.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https://</a:t>
            </a:r>
            <a:r>
              <a:rPr lang="en-US" dirty="0" err="1"/>
              <a:t>www.ozsail.com.au</a:t>
            </a:r>
            <a:r>
              <a:rPr lang="en-US" dirty="0"/>
              <a:t>/blog/the-great-barrier-reef/</a:t>
            </a:r>
          </a:p>
          <a:p>
            <a:endParaRPr lang="en-US" dirty="0"/>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24</a:t>
            </a:fld>
            <a:endParaRPr lang="en-US"/>
          </a:p>
        </p:txBody>
      </p:sp>
    </p:spTree>
    <p:extLst>
      <p:ext uri="{BB962C8B-B14F-4D97-AF65-F5344CB8AC3E}">
        <p14:creationId xmlns:p14="http://schemas.microsoft.com/office/powerpoint/2010/main" val="115409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www.cnbc.com</a:t>
            </a:r>
            <a:r>
              <a:rPr lang="en-US" dirty="0"/>
              <a:t>/2020/01/14/esg-funds-see-record-inflows-in-2019.html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D395D-65DB-C048-97FA-344F7E4587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6502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Indigenous Painting: https://</a:t>
            </a:r>
            <a:r>
              <a:rPr lang="en-US" dirty="0" err="1"/>
              <a:t>blog.qm.qld.gov.au</a:t>
            </a:r>
            <a:r>
              <a:rPr lang="en-US" dirty="0"/>
              <a:t>/2021/06/11/connections-to-the-land-and-sea/</a:t>
            </a:r>
          </a:p>
          <a:p>
            <a:r>
              <a:rPr lang="en-AU" b="0" i="0" dirty="0">
                <a:solidFill>
                  <a:srgbClr val="222222"/>
                </a:solidFill>
                <a:effectLst/>
                <a:latin typeface="Roboto" panose="02000000000000000000" pitchFamily="2" charset="0"/>
              </a:rPr>
              <a:t>In 2021, Museum of Tropical Queensland commissioned an artwork from local Townsville Indigenous artist, Jumbo Prior.</a:t>
            </a:r>
            <a:r>
              <a:rPr lang="en-US" b="0" i="0" dirty="0">
                <a:solidFill>
                  <a:srgbClr val="222222"/>
                </a:solidFill>
                <a:effectLst/>
                <a:latin typeface="Roboto" panose="02000000000000000000" pitchFamily="2" charset="0"/>
              </a:rPr>
              <a:t> Go to website to learn more about the painting. </a:t>
            </a:r>
          </a:p>
          <a:p>
            <a:r>
              <a:rPr lang="en-US" b="0" i="0" dirty="0">
                <a:solidFill>
                  <a:srgbClr val="222222"/>
                </a:solidFill>
                <a:effectLst/>
                <a:latin typeface="Roboto" panose="02000000000000000000" pitchFamily="2" charset="0"/>
              </a:rPr>
              <a:t>Seascape painting: https://</a:t>
            </a:r>
            <a:r>
              <a:rPr lang="en-US" b="0" i="0" dirty="0" err="1">
                <a:solidFill>
                  <a:srgbClr val="222222"/>
                </a:solidFill>
                <a:effectLst/>
                <a:latin typeface="Roboto" panose="02000000000000000000" pitchFamily="2" charset="0"/>
              </a:rPr>
              <a:t>gunaikurnai.org</a:t>
            </a:r>
            <a:r>
              <a:rPr lang="en-US" b="0" i="0" dirty="0">
                <a:solidFill>
                  <a:srgbClr val="222222"/>
                </a:solidFill>
                <a:effectLst/>
                <a:latin typeface="Roboto" panose="02000000000000000000" pitchFamily="2" charset="0"/>
              </a:rPr>
              <a:t>/our-country/sea-country/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1" i="0" dirty="0" err="1">
                <a:effectLst/>
                <a:latin typeface="verveine"/>
              </a:rPr>
              <a:t>Nanjet</a:t>
            </a:r>
            <a:r>
              <a:rPr lang="en-AU" b="1" i="0" dirty="0">
                <a:effectLst/>
                <a:latin typeface="verveine"/>
              </a:rPr>
              <a:t> to Mallacoota</a:t>
            </a:r>
            <a:br>
              <a:rPr lang="en-AU" b="1" i="0" dirty="0">
                <a:effectLst/>
                <a:latin typeface="verveine"/>
              </a:rPr>
            </a:br>
            <a:r>
              <a:rPr lang="en-AU" b="1" i="0" dirty="0">
                <a:effectLst/>
                <a:latin typeface="verveine"/>
              </a:rPr>
              <a:t>– Sea Country Indigenous Protection Area</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5</a:t>
            </a:fld>
            <a:endParaRPr lang="en-US"/>
          </a:p>
        </p:txBody>
      </p:sp>
    </p:spTree>
    <p:extLst>
      <p:ext uri="{BB962C8B-B14F-4D97-AF65-F5344CB8AC3E}">
        <p14:creationId xmlns:p14="http://schemas.microsoft.com/office/powerpoint/2010/main" val="2879015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www.msc.org</a:t>
            </a:r>
            <a:r>
              <a:rPr lang="en-US" dirty="0"/>
              <a:t>/</a:t>
            </a:r>
            <a:r>
              <a:rPr lang="en-US" dirty="0" err="1"/>
              <a:t>en</a:t>
            </a:r>
            <a:r>
              <a:rPr lang="en-US" dirty="0"/>
              <a:t>-au/what-we-are-doing/our-collective-impact/what-is-a-fishery</a:t>
            </a:r>
          </a:p>
        </p:txBody>
      </p:sp>
      <p:sp>
        <p:nvSpPr>
          <p:cNvPr id="4" name="Slide Number Placeholder 3"/>
          <p:cNvSpPr>
            <a:spLocks noGrp="1"/>
          </p:cNvSpPr>
          <p:nvPr>
            <p:ph type="sldNum" sz="quarter" idx="5"/>
          </p:nvPr>
        </p:nvSpPr>
        <p:spPr/>
        <p:txBody>
          <a:bodyPr/>
          <a:lstStyle/>
          <a:p>
            <a:fld id="{1E9A60AA-0504-9D43-9C67-9C1121590EC0}" type="slidenum">
              <a:rPr lang="en-US" smtClean="0"/>
              <a:t>8</a:t>
            </a:fld>
            <a:endParaRPr lang="en-US"/>
          </a:p>
        </p:txBody>
      </p:sp>
    </p:spTree>
    <p:extLst>
      <p:ext uri="{BB962C8B-B14F-4D97-AF65-F5344CB8AC3E}">
        <p14:creationId xmlns:p14="http://schemas.microsoft.com/office/powerpoint/2010/main" val="1608662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science.howstuffworks.com</a:t>
            </a:r>
            <a:r>
              <a:rPr lang="en-US" dirty="0"/>
              <a:t>/environmental/energy/offshore-</a:t>
            </a:r>
            <a:r>
              <a:rPr lang="en-US" dirty="0" err="1"/>
              <a:t>drilling.htm</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10</a:t>
            </a:fld>
            <a:endParaRPr lang="en-US"/>
          </a:p>
        </p:txBody>
      </p:sp>
    </p:spTree>
    <p:extLst>
      <p:ext uri="{BB962C8B-B14F-4D97-AF65-F5344CB8AC3E}">
        <p14:creationId xmlns:p14="http://schemas.microsoft.com/office/powerpoint/2010/main" val="725989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www.uminabeachyoga.com</a:t>
            </a:r>
            <a:r>
              <a:rPr lang="en-US" dirty="0"/>
              <a:t>/classes/yoga-meditation/</a:t>
            </a:r>
          </a:p>
        </p:txBody>
      </p:sp>
      <p:sp>
        <p:nvSpPr>
          <p:cNvPr id="4" name="Slide Number Placeholder 3"/>
          <p:cNvSpPr>
            <a:spLocks noGrp="1"/>
          </p:cNvSpPr>
          <p:nvPr>
            <p:ph type="sldNum" sz="quarter" idx="5"/>
          </p:nvPr>
        </p:nvSpPr>
        <p:spPr/>
        <p:txBody>
          <a:bodyPr/>
          <a:lstStyle/>
          <a:p>
            <a:fld id="{1E9A60AA-0504-9D43-9C67-9C1121590EC0}" type="slidenum">
              <a:rPr lang="en-US" smtClean="0"/>
              <a:t>13</a:t>
            </a:fld>
            <a:endParaRPr lang="en-US"/>
          </a:p>
        </p:txBody>
      </p:sp>
    </p:spTree>
    <p:extLst>
      <p:ext uri="{BB962C8B-B14F-4D97-AF65-F5344CB8AC3E}">
        <p14:creationId xmlns:p14="http://schemas.microsoft.com/office/powerpoint/2010/main" val="1643103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www.visitsealife.com</a:t>
            </a:r>
            <a:r>
              <a:rPr lang="en-US" dirty="0"/>
              <a:t>/</a:t>
            </a:r>
            <a:r>
              <a:rPr lang="en-US" dirty="0" err="1"/>
              <a:t>sydney</a:t>
            </a:r>
            <a:r>
              <a:rPr lang="en-US" dirty="0"/>
              <a:t>/</a:t>
            </a:r>
            <a:r>
              <a:rPr lang="en-US" dirty="0" err="1"/>
              <a:t>whats</a:t>
            </a:r>
            <a:r>
              <a:rPr lang="en-US" dirty="0"/>
              <a:t>-inside/animals/rock-pool-species/</a:t>
            </a:r>
          </a:p>
        </p:txBody>
      </p:sp>
      <p:sp>
        <p:nvSpPr>
          <p:cNvPr id="4" name="Slide Number Placeholder 3"/>
          <p:cNvSpPr>
            <a:spLocks noGrp="1"/>
          </p:cNvSpPr>
          <p:nvPr>
            <p:ph type="sldNum" sz="quarter" idx="5"/>
          </p:nvPr>
        </p:nvSpPr>
        <p:spPr/>
        <p:txBody>
          <a:bodyPr/>
          <a:lstStyle/>
          <a:p>
            <a:fld id="{1E9A60AA-0504-9D43-9C67-9C1121590EC0}" type="slidenum">
              <a:rPr lang="en-US" smtClean="0"/>
              <a:t>16</a:t>
            </a:fld>
            <a:endParaRPr lang="en-US"/>
          </a:p>
        </p:txBody>
      </p:sp>
    </p:spTree>
    <p:extLst>
      <p:ext uri="{BB962C8B-B14F-4D97-AF65-F5344CB8AC3E}">
        <p14:creationId xmlns:p14="http://schemas.microsoft.com/office/powerpoint/2010/main" val="1769612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www.youtube.com</a:t>
            </a:r>
            <a:r>
              <a:rPr lang="en-US" dirty="0"/>
              <a:t>/</a:t>
            </a:r>
            <a:r>
              <a:rPr lang="en-US" dirty="0" err="1"/>
              <a:t>watch?app</a:t>
            </a:r>
            <a:r>
              <a:rPr lang="en-US" dirty="0"/>
              <a:t>=</a:t>
            </a:r>
            <a:r>
              <a:rPr lang="en-US" dirty="0" err="1"/>
              <a:t>desktop&amp;v</a:t>
            </a:r>
            <a:r>
              <a:rPr lang="en-US" dirty="0"/>
              <a:t>=o32nvI3bIC8</a:t>
            </a:r>
          </a:p>
        </p:txBody>
      </p:sp>
      <p:sp>
        <p:nvSpPr>
          <p:cNvPr id="4" name="Slide Number Placeholder 3"/>
          <p:cNvSpPr>
            <a:spLocks noGrp="1"/>
          </p:cNvSpPr>
          <p:nvPr>
            <p:ph type="sldNum" sz="quarter" idx="5"/>
          </p:nvPr>
        </p:nvSpPr>
        <p:spPr/>
        <p:txBody>
          <a:bodyPr/>
          <a:lstStyle/>
          <a:p>
            <a:fld id="{1E9A60AA-0504-9D43-9C67-9C1121590EC0}" type="slidenum">
              <a:rPr lang="en-US" smtClean="0"/>
              <a:t>17</a:t>
            </a:fld>
            <a:endParaRPr lang="en-US"/>
          </a:p>
        </p:txBody>
      </p:sp>
    </p:spTree>
    <p:extLst>
      <p:ext uri="{BB962C8B-B14F-4D97-AF65-F5344CB8AC3E}">
        <p14:creationId xmlns:p14="http://schemas.microsoft.com/office/powerpoint/2010/main" val="2193991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(left): https://</a:t>
            </a:r>
            <a:r>
              <a:rPr lang="en-US" dirty="0" err="1"/>
              <a:t>www.pinterest.com.au</a:t>
            </a:r>
            <a:r>
              <a:rPr lang="en-US" dirty="0"/>
              <a:t>/pin/150941024987207037/</a:t>
            </a:r>
          </a:p>
          <a:p>
            <a:r>
              <a:rPr lang="en-US" dirty="0"/>
              <a:t>Image (right): https://</a:t>
            </a:r>
            <a:r>
              <a:rPr lang="en-US" dirty="0" err="1"/>
              <a:t>bluethumb.com.au</a:t>
            </a:r>
            <a:r>
              <a:rPr lang="en-US" dirty="0"/>
              <a:t>/peter-</a:t>
            </a:r>
            <a:r>
              <a:rPr lang="en-US" dirty="0" err="1"/>
              <a:t>clark</a:t>
            </a:r>
            <a:r>
              <a:rPr lang="en-US" dirty="0"/>
              <a:t>/Artwork/boats-in-the-harbour-623501</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18</a:t>
            </a:fld>
            <a:endParaRPr lang="en-US"/>
          </a:p>
        </p:txBody>
      </p:sp>
    </p:spTree>
    <p:extLst>
      <p:ext uri="{BB962C8B-B14F-4D97-AF65-F5344CB8AC3E}">
        <p14:creationId xmlns:p14="http://schemas.microsoft.com/office/powerpoint/2010/main" val="304711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islandsandicetravel.com</a:t>
            </a:r>
            <a:r>
              <a:rPr lang="en-US" dirty="0"/>
              <a:t>/tours/</a:t>
            </a:r>
            <a:r>
              <a:rPr lang="en-US" dirty="0" err="1"/>
              <a:t>hinchinbrook</a:t>
            </a:r>
            <a:r>
              <a:rPr lang="en-US" dirty="0"/>
              <a:t>-island-adventure</a:t>
            </a:r>
          </a:p>
        </p:txBody>
      </p:sp>
      <p:sp>
        <p:nvSpPr>
          <p:cNvPr id="4" name="Slide Number Placeholder 3"/>
          <p:cNvSpPr>
            <a:spLocks noGrp="1"/>
          </p:cNvSpPr>
          <p:nvPr>
            <p:ph type="sldNum" sz="quarter" idx="5"/>
          </p:nvPr>
        </p:nvSpPr>
        <p:spPr/>
        <p:txBody>
          <a:bodyPr/>
          <a:lstStyle/>
          <a:p>
            <a:fld id="{1E9A60AA-0504-9D43-9C67-9C1121590EC0}" type="slidenum">
              <a:rPr lang="en-US" smtClean="0"/>
              <a:t>19</a:t>
            </a:fld>
            <a:endParaRPr lang="en-US"/>
          </a:p>
        </p:txBody>
      </p:sp>
    </p:spTree>
    <p:extLst>
      <p:ext uri="{BB962C8B-B14F-4D97-AF65-F5344CB8AC3E}">
        <p14:creationId xmlns:p14="http://schemas.microsoft.com/office/powerpoint/2010/main" val="3032071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CCB00-3681-D81C-E8D3-23FBC34A666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E610184-31F4-4834-D108-16605C76A1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8F30A5D-9E6A-43DE-9877-5F9959C5C0E4}"/>
              </a:ext>
            </a:extLst>
          </p:cNvPr>
          <p:cNvSpPr>
            <a:spLocks noGrp="1"/>
          </p:cNvSpPr>
          <p:nvPr>
            <p:ph type="dt" sz="half" idx="10"/>
          </p:nvPr>
        </p:nvSpPr>
        <p:spPr/>
        <p:txBody>
          <a:bodyPr/>
          <a:lstStyle/>
          <a:p>
            <a:fld id="{A3873F5B-6CE6-524F-AA69-62F39574D03D}" type="datetimeFigureOut">
              <a:rPr lang="en-US" smtClean="0"/>
              <a:t>10/5/24</a:t>
            </a:fld>
            <a:endParaRPr lang="en-US"/>
          </a:p>
        </p:txBody>
      </p:sp>
      <p:sp>
        <p:nvSpPr>
          <p:cNvPr id="5" name="Footer Placeholder 4">
            <a:extLst>
              <a:ext uri="{FF2B5EF4-FFF2-40B4-BE49-F238E27FC236}">
                <a16:creationId xmlns:a16="http://schemas.microsoft.com/office/drawing/2014/main" id="{B1D8F991-04E9-FE0A-0A28-DBBA7BE936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E5ECFD-8BAA-B144-FE73-33006A839E53}"/>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09789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AF7ED-48F8-857F-0151-19BF6EC0C0C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3AD5A0A-EBD1-EC68-E0A4-1FECD4C2FEF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6BFC02C-56C0-926D-DC2D-C2C50BF3B41F}"/>
              </a:ext>
            </a:extLst>
          </p:cNvPr>
          <p:cNvSpPr>
            <a:spLocks noGrp="1"/>
          </p:cNvSpPr>
          <p:nvPr>
            <p:ph type="dt" sz="half" idx="10"/>
          </p:nvPr>
        </p:nvSpPr>
        <p:spPr/>
        <p:txBody>
          <a:bodyPr/>
          <a:lstStyle/>
          <a:p>
            <a:fld id="{A3873F5B-6CE6-524F-AA69-62F39574D03D}" type="datetimeFigureOut">
              <a:rPr lang="en-US" smtClean="0"/>
              <a:t>10/5/24</a:t>
            </a:fld>
            <a:endParaRPr lang="en-US"/>
          </a:p>
        </p:txBody>
      </p:sp>
      <p:sp>
        <p:nvSpPr>
          <p:cNvPr id="5" name="Footer Placeholder 4">
            <a:extLst>
              <a:ext uri="{FF2B5EF4-FFF2-40B4-BE49-F238E27FC236}">
                <a16:creationId xmlns:a16="http://schemas.microsoft.com/office/drawing/2014/main" id="{1FD347DB-0E7A-D877-62EF-707C95F7A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F5E8B-73D5-58B5-82B2-5B404F61E552}"/>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836693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B4E0C5-6AFD-2A44-D15C-92DDD3DA8E8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BF76A50-7649-C56E-DE10-F0D67D92229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65EE7A8-AFC9-4334-3D72-B605140DD838}"/>
              </a:ext>
            </a:extLst>
          </p:cNvPr>
          <p:cNvSpPr>
            <a:spLocks noGrp="1"/>
          </p:cNvSpPr>
          <p:nvPr>
            <p:ph type="dt" sz="half" idx="10"/>
          </p:nvPr>
        </p:nvSpPr>
        <p:spPr/>
        <p:txBody>
          <a:bodyPr/>
          <a:lstStyle/>
          <a:p>
            <a:fld id="{A3873F5B-6CE6-524F-AA69-62F39574D03D}" type="datetimeFigureOut">
              <a:rPr lang="en-US" smtClean="0"/>
              <a:t>10/5/24</a:t>
            </a:fld>
            <a:endParaRPr lang="en-US"/>
          </a:p>
        </p:txBody>
      </p:sp>
      <p:sp>
        <p:nvSpPr>
          <p:cNvPr id="5" name="Footer Placeholder 4">
            <a:extLst>
              <a:ext uri="{FF2B5EF4-FFF2-40B4-BE49-F238E27FC236}">
                <a16:creationId xmlns:a16="http://schemas.microsoft.com/office/drawing/2014/main" id="{8859FED6-C283-1B3C-E3E5-EE63AD44CC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1EECF5-E24C-2B96-3421-65EB3A69336D}"/>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944503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F7B04-3FDF-8531-8033-50BE46564E0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042B373-1A53-B65F-801C-7B2214DF09D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693F12D-D2DA-7CD0-4D47-FD2EF99CC56E}"/>
              </a:ext>
            </a:extLst>
          </p:cNvPr>
          <p:cNvSpPr>
            <a:spLocks noGrp="1"/>
          </p:cNvSpPr>
          <p:nvPr>
            <p:ph type="dt" sz="half" idx="10"/>
          </p:nvPr>
        </p:nvSpPr>
        <p:spPr/>
        <p:txBody>
          <a:bodyPr/>
          <a:lstStyle/>
          <a:p>
            <a:fld id="{A3873F5B-6CE6-524F-AA69-62F39574D03D}" type="datetimeFigureOut">
              <a:rPr lang="en-US" smtClean="0"/>
              <a:t>10/5/24</a:t>
            </a:fld>
            <a:endParaRPr lang="en-US"/>
          </a:p>
        </p:txBody>
      </p:sp>
      <p:sp>
        <p:nvSpPr>
          <p:cNvPr id="5" name="Footer Placeholder 4">
            <a:extLst>
              <a:ext uri="{FF2B5EF4-FFF2-40B4-BE49-F238E27FC236}">
                <a16:creationId xmlns:a16="http://schemas.microsoft.com/office/drawing/2014/main" id="{557E31C4-A141-A5BC-D3CF-28B2FC09A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6664F-AFAF-A4D8-FB34-798404AECA9F}"/>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3249945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7EA64-F975-4C24-0C58-BF88B713717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839D21D-59A1-FB87-B364-3EA5583DDF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71A666C-29EA-3DD2-580E-9A1194AD24DE}"/>
              </a:ext>
            </a:extLst>
          </p:cNvPr>
          <p:cNvSpPr>
            <a:spLocks noGrp="1"/>
          </p:cNvSpPr>
          <p:nvPr>
            <p:ph type="dt" sz="half" idx="10"/>
          </p:nvPr>
        </p:nvSpPr>
        <p:spPr/>
        <p:txBody>
          <a:bodyPr/>
          <a:lstStyle/>
          <a:p>
            <a:fld id="{A3873F5B-6CE6-524F-AA69-62F39574D03D}" type="datetimeFigureOut">
              <a:rPr lang="en-US" smtClean="0"/>
              <a:t>10/5/24</a:t>
            </a:fld>
            <a:endParaRPr lang="en-US"/>
          </a:p>
        </p:txBody>
      </p:sp>
      <p:sp>
        <p:nvSpPr>
          <p:cNvPr id="5" name="Footer Placeholder 4">
            <a:extLst>
              <a:ext uri="{FF2B5EF4-FFF2-40B4-BE49-F238E27FC236}">
                <a16:creationId xmlns:a16="http://schemas.microsoft.com/office/drawing/2014/main" id="{2D2317A1-CFCD-7D3F-EA0D-781DCD22D4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3EAB1D-98B7-88AE-9AF3-4308F170FC0B}"/>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587616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8058B-A77D-C907-AB48-0DD92FC270A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2919A4D-48C0-A7EB-524A-DCD87B9226A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3A4C157-6826-EFD8-9449-88F97E68192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FE173CB-3CD3-3215-A4C6-65FABEBBDB1B}"/>
              </a:ext>
            </a:extLst>
          </p:cNvPr>
          <p:cNvSpPr>
            <a:spLocks noGrp="1"/>
          </p:cNvSpPr>
          <p:nvPr>
            <p:ph type="dt" sz="half" idx="10"/>
          </p:nvPr>
        </p:nvSpPr>
        <p:spPr/>
        <p:txBody>
          <a:bodyPr/>
          <a:lstStyle/>
          <a:p>
            <a:fld id="{A3873F5B-6CE6-524F-AA69-62F39574D03D}" type="datetimeFigureOut">
              <a:rPr lang="en-US" smtClean="0"/>
              <a:t>10/5/24</a:t>
            </a:fld>
            <a:endParaRPr lang="en-US"/>
          </a:p>
        </p:txBody>
      </p:sp>
      <p:sp>
        <p:nvSpPr>
          <p:cNvPr id="6" name="Footer Placeholder 5">
            <a:extLst>
              <a:ext uri="{FF2B5EF4-FFF2-40B4-BE49-F238E27FC236}">
                <a16:creationId xmlns:a16="http://schemas.microsoft.com/office/drawing/2014/main" id="{E687CE9A-537A-2ED1-CF77-4C05AEEEE7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044D78-85FE-F049-D0B5-C67AC30EE7FF}"/>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72525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6D8DD-8F3C-A43C-00A3-753D849C3C6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1E0639B-95F7-F180-EAAB-23FAD6A9B2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AE35258-5285-2B03-0835-9605CA8ACF4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4837F36-5CE6-2ACD-2E52-207871933C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B0FF160-1983-EEFF-25FE-AE9ABF04CD3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F687847-084F-7291-A9D0-A0BE887CA035}"/>
              </a:ext>
            </a:extLst>
          </p:cNvPr>
          <p:cNvSpPr>
            <a:spLocks noGrp="1"/>
          </p:cNvSpPr>
          <p:nvPr>
            <p:ph type="dt" sz="half" idx="10"/>
          </p:nvPr>
        </p:nvSpPr>
        <p:spPr/>
        <p:txBody>
          <a:bodyPr/>
          <a:lstStyle/>
          <a:p>
            <a:fld id="{A3873F5B-6CE6-524F-AA69-62F39574D03D}" type="datetimeFigureOut">
              <a:rPr lang="en-US" smtClean="0"/>
              <a:t>10/5/24</a:t>
            </a:fld>
            <a:endParaRPr lang="en-US"/>
          </a:p>
        </p:txBody>
      </p:sp>
      <p:sp>
        <p:nvSpPr>
          <p:cNvPr id="8" name="Footer Placeholder 7">
            <a:extLst>
              <a:ext uri="{FF2B5EF4-FFF2-40B4-BE49-F238E27FC236}">
                <a16:creationId xmlns:a16="http://schemas.microsoft.com/office/drawing/2014/main" id="{0A15634E-8060-88E6-7043-2C7F3EAD53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1FA7C5-A7A0-D382-465B-95684513C59E}"/>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389418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A6C3C-1D3C-1FBB-5477-4A72C4B50F9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71A7C2D-C6FE-50C3-BB20-5C12080D21C0}"/>
              </a:ext>
            </a:extLst>
          </p:cNvPr>
          <p:cNvSpPr>
            <a:spLocks noGrp="1"/>
          </p:cNvSpPr>
          <p:nvPr>
            <p:ph type="dt" sz="half" idx="10"/>
          </p:nvPr>
        </p:nvSpPr>
        <p:spPr/>
        <p:txBody>
          <a:bodyPr/>
          <a:lstStyle/>
          <a:p>
            <a:fld id="{A3873F5B-6CE6-524F-AA69-62F39574D03D}" type="datetimeFigureOut">
              <a:rPr lang="en-US" smtClean="0"/>
              <a:t>10/5/24</a:t>
            </a:fld>
            <a:endParaRPr lang="en-US"/>
          </a:p>
        </p:txBody>
      </p:sp>
      <p:sp>
        <p:nvSpPr>
          <p:cNvPr id="4" name="Footer Placeholder 3">
            <a:extLst>
              <a:ext uri="{FF2B5EF4-FFF2-40B4-BE49-F238E27FC236}">
                <a16:creationId xmlns:a16="http://schemas.microsoft.com/office/drawing/2014/main" id="{46C80CA2-F867-3229-6314-A25F0215C1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E4A6FA-C283-5540-0BFD-DF42E44457F0}"/>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405705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4C7A72-5C7F-CF5E-07F5-34EEEAD0A360}"/>
              </a:ext>
            </a:extLst>
          </p:cNvPr>
          <p:cNvSpPr>
            <a:spLocks noGrp="1"/>
          </p:cNvSpPr>
          <p:nvPr>
            <p:ph type="dt" sz="half" idx="10"/>
          </p:nvPr>
        </p:nvSpPr>
        <p:spPr/>
        <p:txBody>
          <a:bodyPr/>
          <a:lstStyle/>
          <a:p>
            <a:fld id="{A3873F5B-6CE6-524F-AA69-62F39574D03D}" type="datetimeFigureOut">
              <a:rPr lang="en-US" smtClean="0"/>
              <a:t>10/5/24</a:t>
            </a:fld>
            <a:endParaRPr lang="en-US"/>
          </a:p>
        </p:txBody>
      </p:sp>
      <p:sp>
        <p:nvSpPr>
          <p:cNvPr id="3" name="Footer Placeholder 2">
            <a:extLst>
              <a:ext uri="{FF2B5EF4-FFF2-40B4-BE49-F238E27FC236}">
                <a16:creationId xmlns:a16="http://schemas.microsoft.com/office/drawing/2014/main" id="{97650DAB-D692-AB90-38BC-A385F71AF6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42F97-3157-3D76-6268-9419F8F701B2}"/>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198749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149E7-BD2B-EEC3-2A7F-9C99A4C552E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53BD6EF-F883-C5DD-B20F-E13E951C24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EC7BF00-AB59-5474-3AD6-7E5DDB0FFE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043674D-BF8C-0434-A75E-74C4A632644A}"/>
              </a:ext>
            </a:extLst>
          </p:cNvPr>
          <p:cNvSpPr>
            <a:spLocks noGrp="1"/>
          </p:cNvSpPr>
          <p:nvPr>
            <p:ph type="dt" sz="half" idx="10"/>
          </p:nvPr>
        </p:nvSpPr>
        <p:spPr/>
        <p:txBody>
          <a:bodyPr/>
          <a:lstStyle/>
          <a:p>
            <a:fld id="{A3873F5B-6CE6-524F-AA69-62F39574D03D}" type="datetimeFigureOut">
              <a:rPr lang="en-US" smtClean="0"/>
              <a:t>10/5/24</a:t>
            </a:fld>
            <a:endParaRPr lang="en-US"/>
          </a:p>
        </p:txBody>
      </p:sp>
      <p:sp>
        <p:nvSpPr>
          <p:cNvPr id="6" name="Footer Placeholder 5">
            <a:extLst>
              <a:ext uri="{FF2B5EF4-FFF2-40B4-BE49-F238E27FC236}">
                <a16:creationId xmlns:a16="http://schemas.microsoft.com/office/drawing/2014/main" id="{69279AA8-431F-02AD-DD9F-42667657DB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00049C-D5AB-3D65-B357-1EE328AD0FB9}"/>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6537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62FCC-528A-8A4C-793C-566BE7D1DA3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AEFF084-5A7F-3B79-1504-98B8B22EE1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99B21F-6907-332B-771E-0BDAE9821D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5504F51-03DE-1F5F-C855-44800EF8447F}"/>
              </a:ext>
            </a:extLst>
          </p:cNvPr>
          <p:cNvSpPr>
            <a:spLocks noGrp="1"/>
          </p:cNvSpPr>
          <p:nvPr>
            <p:ph type="dt" sz="half" idx="10"/>
          </p:nvPr>
        </p:nvSpPr>
        <p:spPr/>
        <p:txBody>
          <a:bodyPr/>
          <a:lstStyle/>
          <a:p>
            <a:fld id="{A3873F5B-6CE6-524F-AA69-62F39574D03D}" type="datetimeFigureOut">
              <a:rPr lang="en-US" smtClean="0"/>
              <a:t>10/5/24</a:t>
            </a:fld>
            <a:endParaRPr lang="en-US"/>
          </a:p>
        </p:txBody>
      </p:sp>
      <p:sp>
        <p:nvSpPr>
          <p:cNvPr id="6" name="Footer Placeholder 5">
            <a:extLst>
              <a:ext uri="{FF2B5EF4-FFF2-40B4-BE49-F238E27FC236}">
                <a16:creationId xmlns:a16="http://schemas.microsoft.com/office/drawing/2014/main" id="{C49ECA8D-0954-E5F4-132B-B83909BC5D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E80B50-74BB-1FA7-4725-9AE5EEE90608}"/>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706442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D41128-A5F0-6476-58DC-41F0FA5E5D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EC783F3-C75E-C1DE-9C35-A37B410C1F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56D37F9-4F1E-1510-51D2-F6AD9B167D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873F5B-6CE6-524F-AA69-62F39574D03D}" type="datetimeFigureOut">
              <a:rPr lang="en-US" smtClean="0"/>
              <a:t>10/5/24</a:t>
            </a:fld>
            <a:endParaRPr lang="en-US"/>
          </a:p>
        </p:txBody>
      </p:sp>
      <p:sp>
        <p:nvSpPr>
          <p:cNvPr id="5" name="Footer Placeholder 4">
            <a:extLst>
              <a:ext uri="{FF2B5EF4-FFF2-40B4-BE49-F238E27FC236}">
                <a16:creationId xmlns:a16="http://schemas.microsoft.com/office/drawing/2014/main" id="{113ABD11-53AB-54F2-CDAE-BFE4173E2C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FD9F28-8083-EAC6-E9DD-72D078BA53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E2A194-70AA-1C40-9239-EA61794B30EE}" type="slidenum">
              <a:rPr lang="en-US" smtClean="0"/>
              <a:t>‹#›</a:t>
            </a:fld>
            <a:endParaRPr lang="en-US"/>
          </a:p>
        </p:txBody>
      </p:sp>
    </p:spTree>
    <p:extLst>
      <p:ext uri="{BB962C8B-B14F-4D97-AF65-F5344CB8AC3E}">
        <p14:creationId xmlns:p14="http://schemas.microsoft.com/office/powerpoint/2010/main" val="3181432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0" name="Picture 2" descr="ESG funds see record inflows in 2019">
            <a:extLst>
              <a:ext uri="{FF2B5EF4-FFF2-40B4-BE49-F238E27FC236}">
                <a16:creationId xmlns:a16="http://schemas.microsoft.com/office/drawing/2014/main" id="{CFEB9749-653B-3845-BC89-795FBE3016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345"/>
          <a:stretch/>
        </p:blipFill>
        <p:spPr bwMode="auto">
          <a:xfrm>
            <a:off x="3379304" y="0"/>
            <a:ext cx="881269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9CE6042-4A5E-9103-C235-572F97655591}"/>
              </a:ext>
            </a:extLst>
          </p:cNvPr>
          <p:cNvSpPr txBox="1"/>
          <p:nvPr/>
        </p:nvSpPr>
        <p:spPr>
          <a:xfrm>
            <a:off x="418511" y="1382286"/>
            <a:ext cx="2496967" cy="40934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Learning Intention: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Describe the direct and indirect values of marine ecosystems of Australia.</a:t>
            </a:r>
            <a:b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b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Success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Complete Marine Education worksheet </a:t>
            </a:r>
            <a:r>
              <a:rPr kumimoji="0" lang="en-US" sz="2000" b="0" i="1"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‘2. Valuing Nature’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spTree>
    <p:extLst>
      <p:ext uri="{BB962C8B-B14F-4D97-AF65-F5344CB8AC3E}">
        <p14:creationId xmlns:p14="http://schemas.microsoft.com/office/powerpoint/2010/main" val="11801666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ow Offshore Drilling Works | HowStuffWorks">
            <a:extLst>
              <a:ext uri="{FF2B5EF4-FFF2-40B4-BE49-F238E27FC236}">
                <a16:creationId xmlns:a16="http://schemas.microsoft.com/office/drawing/2014/main" id="{29D0DC41-5FFF-F9C4-F9DA-B9EBEB8204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510460D-D6FD-D88B-B533-C8A56BBB8511}"/>
              </a:ext>
            </a:extLst>
          </p:cNvPr>
          <p:cNvSpPr txBox="1"/>
          <p:nvPr/>
        </p:nvSpPr>
        <p:spPr>
          <a:xfrm>
            <a:off x="9539416" y="123568"/>
            <a:ext cx="2458995" cy="369332"/>
          </a:xfrm>
          <a:prstGeom prst="rect">
            <a:avLst/>
          </a:prstGeom>
          <a:noFill/>
        </p:spPr>
        <p:txBody>
          <a:bodyPr wrap="square" rtlCol="0">
            <a:spAutoFit/>
          </a:bodyPr>
          <a:lstStyle/>
          <a:p>
            <a:pPr algn="r"/>
            <a:r>
              <a:rPr lang="en-US" dirty="0">
                <a:solidFill>
                  <a:schemeClr val="bg1"/>
                </a:solidFill>
              </a:rPr>
              <a:t>Oil and Gas</a:t>
            </a:r>
          </a:p>
        </p:txBody>
      </p:sp>
    </p:spTree>
    <p:extLst>
      <p:ext uri="{BB962C8B-B14F-4D97-AF65-F5344CB8AC3E}">
        <p14:creationId xmlns:p14="http://schemas.microsoft.com/office/powerpoint/2010/main" val="2186390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Glass Bottom Boat 18 Lady Musgrave Experience Great Barrier Reef -">
            <a:extLst>
              <a:ext uri="{FF2B5EF4-FFF2-40B4-BE49-F238E27FC236}">
                <a16:creationId xmlns:a16="http://schemas.microsoft.com/office/drawing/2014/main" id="{95E275A3-4B31-6FB0-E37E-0C483C425F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495"/>
          <a:stretch/>
        </p:blipFill>
        <p:spPr bwMode="auto">
          <a:xfrm>
            <a:off x="0" y="-1"/>
            <a:ext cx="12191999"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4A4919D-6CCE-5BD2-6672-C5B6278C18BE}"/>
              </a:ext>
            </a:extLst>
          </p:cNvPr>
          <p:cNvSpPr txBox="1"/>
          <p:nvPr/>
        </p:nvSpPr>
        <p:spPr>
          <a:xfrm>
            <a:off x="210065" y="247135"/>
            <a:ext cx="2458995" cy="369332"/>
          </a:xfrm>
          <a:prstGeom prst="rect">
            <a:avLst/>
          </a:prstGeom>
          <a:noFill/>
        </p:spPr>
        <p:txBody>
          <a:bodyPr wrap="square" rtlCol="0">
            <a:spAutoFit/>
          </a:bodyPr>
          <a:lstStyle/>
          <a:p>
            <a:r>
              <a:rPr lang="en-US" dirty="0">
                <a:solidFill>
                  <a:schemeClr val="bg1"/>
                </a:solidFill>
              </a:rPr>
              <a:t>Tourism</a:t>
            </a:r>
          </a:p>
        </p:txBody>
      </p:sp>
    </p:spTree>
    <p:extLst>
      <p:ext uri="{BB962C8B-B14F-4D97-AF65-F5344CB8AC3E}">
        <p14:creationId xmlns:p14="http://schemas.microsoft.com/office/powerpoint/2010/main" val="33266229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8D00C3-3C7A-C21D-E3F8-A8EB3CB3C667}"/>
              </a:ext>
            </a:extLst>
          </p:cNvPr>
          <p:cNvSpPr txBox="1"/>
          <p:nvPr/>
        </p:nvSpPr>
        <p:spPr>
          <a:xfrm>
            <a:off x="722698" y="2090172"/>
            <a:ext cx="10746603" cy="2677656"/>
          </a:xfrm>
          <a:prstGeom prst="rect">
            <a:avLst/>
          </a:prstGeom>
          <a:noFill/>
        </p:spPr>
        <p:txBody>
          <a:bodyPr wrap="square">
            <a:spAutoFit/>
          </a:bodyPr>
          <a:lstStyle/>
          <a:p>
            <a:pPr algn="ctr"/>
            <a:r>
              <a:rPr lang="en-AU" sz="4000" dirty="0"/>
              <a:t>Indirect use values</a:t>
            </a:r>
          </a:p>
          <a:p>
            <a:pPr algn="ctr"/>
            <a:endParaRPr lang="en-AU" sz="3200" dirty="0"/>
          </a:p>
          <a:p>
            <a:pPr algn="ctr"/>
            <a:r>
              <a:rPr lang="en-AU" sz="3200" dirty="0"/>
              <a:t>An </a:t>
            </a:r>
            <a:r>
              <a:rPr lang="en-AU" sz="3200" b="1" dirty="0"/>
              <a:t>indirect </a:t>
            </a:r>
            <a:r>
              <a:rPr lang="en-AU" sz="3200" dirty="0"/>
              <a:t>use value is the social and functional value of nature, when you still use it (indirectly) and benefit from it, but you don’t take anything from it, nor profit from it.</a:t>
            </a:r>
            <a:endParaRPr lang="en-US" sz="3200" dirty="0"/>
          </a:p>
        </p:txBody>
      </p:sp>
    </p:spTree>
    <p:extLst>
      <p:ext uri="{BB962C8B-B14F-4D97-AF65-F5344CB8AC3E}">
        <p14:creationId xmlns:p14="http://schemas.microsoft.com/office/powerpoint/2010/main" val="1203871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Yoga + Meditation - Umina Beach Yoga">
            <a:extLst>
              <a:ext uri="{FF2B5EF4-FFF2-40B4-BE49-F238E27FC236}">
                <a16:creationId xmlns:a16="http://schemas.microsoft.com/office/drawing/2014/main" id="{7A50B2B8-C092-F7F8-4149-B837416632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38"/>
          <a:stretch/>
        </p:blipFill>
        <p:spPr bwMode="auto">
          <a:xfrm>
            <a:off x="0" y="-2060"/>
            <a:ext cx="12192000" cy="68600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FDDA6C4-2F2C-3B5F-68A3-4510234E029A}"/>
              </a:ext>
            </a:extLst>
          </p:cNvPr>
          <p:cNvSpPr txBox="1"/>
          <p:nvPr/>
        </p:nvSpPr>
        <p:spPr>
          <a:xfrm>
            <a:off x="210065" y="247135"/>
            <a:ext cx="2458995" cy="369332"/>
          </a:xfrm>
          <a:prstGeom prst="rect">
            <a:avLst/>
          </a:prstGeom>
          <a:noFill/>
        </p:spPr>
        <p:txBody>
          <a:bodyPr wrap="square" rtlCol="0">
            <a:spAutoFit/>
          </a:bodyPr>
          <a:lstStyle/>
          <a:p>
            <a:r>
              <a:rPr lang="en-US" dirty="0"/>
              <a:t>Relaxation</a:t>
            </a:r>
          </a:p>
        </p:txBody>
      </p:sp>
    </p:spTree>
    <p:extLst>
      <p:ext uri="{BB962C8B-B14F-4D97-AF65-F5344CB8AC3E}">
        <p14:creationId xmlns:p14="http://schemas.microsoft.com/office/powerpoint/2010/main" val="26684432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descr="Breathing optional: Scientists develop injectable oxygen | Digital Trends">
            <a:extLst>
              <a:ext uri="{FF2B5EF4-FFF2-40B4-BE49-F238E27FC236}">
                <a16:creationId xmlns:a16="http://schemas.microsoft.com/office/drawing/2014/main" id="{A3DBB892-A37E-2D43-3614-67BD5130F5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0" y="393700"/>
            <a:ext cx="10160000" cy="6070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41FBDB6-8508-D7D2-BCEA-126BF1049152}"/>
              </a:ext>
            </a:extLst>
          </p:cNvPr>
          <p:cNvSpPr txBox="1"/>
          <p:nvPr/>
        </p:nvSpPr>
        <p:spPr>
          <a:xfrm>
            <a:off x="210065" y="247135"/>
            <a:ext cx="5399903" cy="369332"/>
          </a:xfrm>
          <a:prstGeom prst="rect">
            <a:avLst/>
          </a:prstGeom>
          <a:noFill/>
        </p:spPr>
        <p:txBody>
          <a:bodyPr wrap="square" rtlCol="0">
            <a:spAutoFit/>
          </a:bodyPr>
          <a:lstStyle/>
          <a:p>
            <a:r>
              <a:rPr lang="en-US" dirty="0">
                <a:solidFill>
                  <a:schemeClr val="bg1"/>
                </a:solidFill>
              </a:rPr>
              <a:t>Breathing (diatoms make oxygen)</a:t>
            </a:r>
          </a:p>
        </p:txBody>
      </p:sp>
    </p:spTree>
    <p:extLst>
      <p:ext uri="{BB962C8B-B14F-4D97-AF65-F5344CB8AC3E}">
        <p14:creationId xmlns:p14="http://schemas.microsoft.com/office/powerpoint/2010/main" val="981857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Portals of life: inside Australia's rock pools">
            <a:extLst>
              <a:ext uri="{FF2B5EF4-FFF2-40B4-BE49-F238E27FC236}">
                <a16:creationId xmlns:a16="http://schemas.microsoft.com/office/drawing/2014/main" id="{FBEF0B58-9FBA-57C2-A63F-8FEAB49580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686"/>
          <a:stretch/>
        </p:blipFill>
        <p:spPr bwMode="auto">
          <a:xfrm>
            <a:off x="1"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A0A6C20-7865-0B83-745A-CCEB910FD0C2}"/>
              </a:ext>
            </a:extLst>
          </p:cNvPr>
          <p:cNvSpPr txBox="1"/>
          <p:nvPr/>
        </p:nvSpPr>
        <p:spPr>
          <a:xfrm>
            <a:off x="210065" y="247135"/>
            <a:ext cx="5399903" cy="369332"/>
          </a:xfrm>
          <a:prstGeom prst="rect">
            <a:avLst/>
          </a:prstGeom>
          <a:noFill/>
        </p:spPr>
        <p:txBody>
          <a:bodyPr wrap="square" rtlCol="0">
            <a:spAutoFit/>
          </a:bodyPr>
          <a:lstStyle/>
          <a:p>
            <a:r>
              <a:rPr lang="en-US" dirty="0"/>
              <a:t>Wildlife encounters</a:t>
            </a:r>
          </a:p>
        </p:txBody>
      </p:sp>
    </p:spTree>
    <p:extLst>
      <p:ext uri="{BB962C8B-B14F-4D97-AF65-F5344CB8AC3E}">
        <p14:creationId xmlns:p14="http://schemas.microsoft.com/office/powerpoint/2010/main" val="32318281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Rock Pools Darling Harbour Aquarium | SEA LIFE Sydney">
            <a:extLst>
              <a:ext uri="{FF2B5EF4-FFF2-40B4-BE49-F238E27FC236}">
                <a16:creationId xmlns:a16="http://schemas.microsoft.com/office/drawing/2014/main" id="{F53BE68F-64BB-0468-EA68-1D6B735595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2784148-4C99-0D52-1415-5B0A9EE417D4}"/>
              </a:ext>
            </a:extLst>
          </p:cNvPr>
          <p:cNvSpPr txBox="1"/>
          <p:nvPr/>
        </p:nvSpPr>
        <p:spPr>
          <a:xfrm>
            <a:off x="420130" y="6488668"/>
            <a:ext cx="5399903" cy="369332"/>
          </a:xfrm>
          <a:prstGeom prst="rect">
            <a:avLst/>
          </a:prstGeom>
          <a:noFill/>
        </p:spPr>
        <p:txBody>
          <a:bodyPr wrap="square" rtlCol="0">
            <a:spAutoFit/>
          </a:bodyPr>
          <a:lstStyle/>
          <a:p>
            <a:r>
              <a:rPr lang="en-US" dirty="0"/>
              <a:t>Wildlife encounters</a:t>
            </a:r>
          </a:p>
        </p:txBody>
      </p:sp>
    </p:spTree>
    <p:extLst>
      <p:ext uri="{BB962C8B-B14F-4D97-AF65-F5344CB8AC3E}">
        <p14:creationId xmlns:p14="http://schemas.microsoft.com/office/powerpoint/2010/main" val="17587475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descr="Cyclone Sarai Fiji -yachts anchored in Mangroves for safety - YouTube">
            <a:extLst>
              <a:ext uri="{FF2B5EF4-FFF2-40B4-BE49-F238E27FC236}">
                <a16:creationId xmlns:a16="http://schemas.microsoft.com/office/drawing/2014/main" id="{8091A392-468B-0747-5442-316C20BCAA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9D24505-1BFE-D0B5-CF79-9D387E82843E}"/>
              </a:ext>
            </a:extLst>
          </p:cNvPr>
          <p:cNvSpPr txBox="1"/>
          <p:nvPr/>
        </p:nvSpPr>
        <p:spPr>
          <a:xfrm>
            <a:off x="308919" y="260862"/>
            <a:ext cx="5399903" cy="369332"/>
          </a:xfrm>
          <a:prstGeom prst="rect">
            <a:avLst/>
          </a:prstGeom>
          <a:noFill/>
        </p:spPr>
        <p:txBody>
          <a:bodyPr wrap="square" rtlCol="0">
            <a:spAutoFit/>
          </a:bodyPr>
          <a:lstStyle/>
          <a:p>
            <a:r>
              <a:rPr lang="en-US" dirty="0"/>
              <a:t>Storm protection</a:t>
            </a:r>
          </a:p>
        </p:txBody>
      </p:sp>
    </p:spTree>
    <p:extLst>
      <p:ext uri="{BB962C8B-B14F-4D97-AF65-F5344CB8AC3E}">
        <p14:creationId xmlns:p14="http://schemas.microsoft.com/office/powerpoint/2010/main" val="35766758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beginners paintings of boats and the sea - Google Search | Marine art, Boat  art, Art painting">
            <a:extLst>
              <a:ext uri="{FF2B5EF4-FFF2-40B4-BE49-F238E27FC236}">
                <a16:creationId xmlns:a16="http://schemas.microsoft.com/office/drawing/2014/main" id="{3968A709-FAF6-E727-6EBB-956DF7F8AC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720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65AD91F-AAB8-6D7C-33E6-0C1B4F4E6046}"/>
              </a:ext>
            </a:extLst>
          </p:cNvPr>
          <p:cNvSpPr txBox="1"/>
          <p:nvPr/>
        </p:nvSpPr>
        <p:spPr>
          <a:xfrm>
            <a:off x="308919" y="260862"/>
            <a:ext cx="5399903" cy="369332"/>
          </a:xfrm>
          <a:prstGeom prst="rect">
            <a:avLst/>
          </a:prstGeom>
          <a:noFill/>
        </p:spPr>
        <p:txBody>
          <a:bodyPr wrap="square" rtlCol="0">
            <a:spAutoFit/>
          </a:bodyPr>
          <a:lstStyle/>
          <a:p>
            <a:r>
              <a:rPr lang="en-US" dirty="0"/>
              <a:t>Art</a:t>
            </a:r>
          </a:p>
        </p:txBody>
      </p:sp>
      <p:pic>
        <p:nvPicPr>
          <p:cNvPr id="12292" name="Picture 4" descr="Boats in the Harbour by Peter Clark">
            <a:extLst>
              <a:ext uri="{FF2B5EF4-FFF2-40B4-BE49-F238E27FC236}">
                <a16:creationId xmlns:a16="http://schemas.microsoft.com/office/drawing/2014/main" id="{66245455-D4CA-2F4F-603C-746654269A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245"/>
          <a:stretch/>
        </p:blipFill>
        <p:spPr bwMode="auto">
          <a:xfrm>
            <a:off x="5072062" y="0"/>
            <a:ext cx="71199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4682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inchinbrook Island Adventure - Islands &amp; Ice Travel">
            <a:extLst>
              <a:ext uri="{FF2B5EF4-FFF2-40B4-BE49-F238E27FC236}">
                <a16:creationId xmlns:a16="http://schemas.microsoft.com/office/drawing/2014/main" id="{C88605D1-5810-4D71-39E8-D7DB6CD7D1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114" b="9847"/>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A5B9826-916F-3819-A20A-A54458F5F063}"/>
              </a:ext>
            </a:extLst>
          </p:cNvPr>
          <p:cNvSpPr txBox="1"/>
          <p:nvPr/>
        </p:nvSpPr>
        <p:spPr>
          <a:xfrm>
            <a:off x="308919" y="260862"/>
            <a:ext cx="5399903" cy="369332"/>
          </a:xfrm>
          <a:prstGeom prst="rect">
            <a:avLst/>
          </a:prstGeom>
          <a:noFill/>
        </p:spPr>
        <p:txBody>
          <a:bodyPr wrap="square" rtlCol="0">
            <a:spAutoFit/>
          </a:bodyPr>
          <a:lstStyle/>
          <a:p>
            <a:r>
              <a:rPr lang="en-US" dirty="0"/>
              <a:t>Recreation</a:t>
            </a:r>
          </a:p>
        </p:txBody>
      </p:sp>
    </p:spTree>
    <p:extLst>
      <p:ext uri="{BB962C8B-B14F-4D97-AF65-F5344CB8AC3E}">
        <p14:creationId xmlns:p14="http://schemas.microsoft.com/office/powerpoint/2010/main" val="1179743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ere does my money go | UniBank">
            <a:extLst>
              <a:ext uri="{FF2B5EF4-FFF2-40B4-BE49-F238E27FC236}">
                <a16:creationId xmlns:a16="http://schemas.microsoft.com/office/drawing/2014/main" id="{7E60AB2F-925C-E971-FFD4-CF90F41050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768"/>
          <a:stretch/>
        </p:blipFill>
        <p:spPr bwMode="auto">
          <a:xfrm>
            <a:off x="3027405" y="-5802"/>
            <a:ext cx="9164595" cy="68638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CFF5C6D-FDB2-D9AA-9AA7-59D94BF9E605}"/>
              </a:ext>
            </a:extLst>
          </p:cNvPr>
          <p:cNvSpPr txBox="1"/>
          <p:nvPr/>
        </p:nvSpPr>
        <p:spPr>
          <a:xfrm>
            <a:off x="367615" y="712225"/>
            <a:ext cx="2301446" cy="5632311"/>
          </a:xfrm>
          <a:prstGeom prst="rect">
            <a:avLst/>
          </a:prstGeom>
          <a:noFill/>
        </p:spPr>
        <p:txBody>
          <a:bodyPr wrap="square">
            <a:spAutoFit/>
          </a:bodyPr>
          <a:lstStyle/>
          <a:p>
            <a:pPr algn="ctr"/>
            <a:r>
              <a:rPr lang="en-AU" sz="2400" dirty="0"/>
              <a:t>We live in a world where </a:t>
            </a:r>
            <a:r>
              <a:rPr lang="en-AU" sz="2400" b="1" dirty="0"/>
              <a:t>money </a:t>
            </a:r>
            <a:r>
              <a:rPr lang="en-AU" sz="2400" dirty="0"/>
              <a:t>and economics influences so many of our decisions and behaviours.</a:t>
            </a:r>
          </a:p>
          <a:p>
            <a:pPr algn="ctr"/>
            <a:endParaRPr lang="en-AU" sz="2400" dirty="0"/>
          </a:p>
          <a:p>
            <a:pPr algn="ctr"/>
            <a:r>
              <a:rPr lang="en-AU" sz="2400" dirty="0"/>
              <a:t>Thus, ecosystem services are often assigned economic values ($) to assist decision-making.  </a:t>
            </a:r>
          </a:p>
        </p:txBody>
      </p:sp>
    </p:spTree>
    <p:extLst>
      <p:ext uri="{BB962C8B-B14F-4D97-AF65-F5344CB8AC3E}">
        <p14:creationId xmlns:p14="http://schemas.microsoft.com/office/powerpoint/2010/main" val="36003153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Snorkelling on the Great Barrier Reef ⋆ Reef Trip">
            <a:extLst>
              <a:ext uri="{FF2B5EF4-FFF2-40B4-BE49-F238E27FC236}">
                <a16:creationId xmlns:a16="http://schemas.microsoft.com/office/drawing/2014/main" id="{2C7FB98A-4A1F-1B2C-2C9A-152C7DCE69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2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2BC6E36-B4CA-4789-1D08-DE622AC24C1D}"/>
              </a:ext>
            </a:extLst>
          </p:cNvPr>
          <p:cNvSpPr txBox="1"/>
          <p:nvPr/>
        </p:nvSpPr>
        <p:spPr>
          <a:xfrm>
            <a:off x="282415" y="6250845"/>
            <a:ext cx="5399903" cy="369332"/>
          </a:xfrm>
          <a:prstGeom prst="rect">
            <a:avLst/>
          </a:prstGeom>
          <a:noFill/>
        </p:spPr>
        <p:txBody>
          <a:bodyPr wrap="square" rtlCol="0">
            <a:spAutoFit/>
          </a:bodyPr>
          <a:lstStyle/>
          <a:p>
            <a:r>
              <a:rPr lang="en-US" dirty="0">
                <a:solidFill>
                  <a:schemeClr val="bg1"/>
                </a:solidFill>
              </a:rPr>
              <a:t>experiences</a:t>
            </a:r>
          </a:p>
        </p:txBody>
      </p:sp>
    </p:spTree>
    <p:extLst>
      <p:ext uri="{BB962C8B-B14F-4D97-AF65-F5344CB8AC3E}">
        <p14:creationId xmlns:p14="http://schemas.microsoft.com/office/powerpoint/2010/main" val="38435588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nnections to the land and sea – Queensland Museum Blog">
            <a:extLst>
              <a:ext uri="{FF2B5EF4-FFF2-40B4-BE49-F238E27FC236}">
                <a16:creationId xmlns:a16="http://schemas.microsoft.com/office/drawing/2014/main" id="{BD398EF3-2EC3-9930-810E-64D5C993AE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29017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C5EF6FE-CE97-70C1-8076-73BDAD2923CF}"/>
              </a:ext>
            </a:extLst>
          </p:cNvPr>
          <p:cNvSpPr txBox="1"/>
          <p:nvPr/>
        </p:nvSpPr>
        <p:spPr>
          <a:xfrm>
            <a:off x="10429875" y="5497677"/>
            <a:ext cx="1647825" cy="1200329"/>
          </a:xfrm>
          <a:prstGeom prst="rect">
            <a:avLst/>
          </a:prstGeom>
          <a:noFill/>
        </p:spPr>
        <p:txBody>
          <a:bodyPr wrap="square">
            <a:spAutoFit/>
          </a:bodyPr>
          <a:lstStyle/>
          <a:p>
            <a:r>
              <a:rPr lang="en-AU" sz="2400" b="1" i="0" dirty="0">
                <a:solidFill>
                  <a:srgbClr val="222222"/>
                </a:solidFill>
                <a:effectLst/>
                <a:latin typeface="Roboto" panose="02000000000000000000" pitchFamily="2" charset="0"/>
              </a:rPr>
              <a:t>Artist: Jumbo Prior</a:t>
            </a:r>
            <a:endParaRPr lang="en-US" sz="2400" b="1" dirty="0"/>
          </a:p>
        </p:txBody>
      </p:sp>
    </p:spTree>
    <p:extLst>
      <p:ext uri="{BB962C8B-B14F-4D97-AF65-F5344CB8AC3E}">
        <p14:creationId xmlns:p14="http://schemas.microsoft.com/office/powerpoint/2010/main" val="31252036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C890A3-532B-682A-E757-843DCEC16F88}"/>
              </a:ext>
            </a:extLst>
          </p:cNvPr>
          <p:cNvSpPr txBox="1"/>
          <p:nvPr/>
        </p:nvSpPr>
        <p:spPr>
          <a:xfrm>
            <a:off x="841514" y="2967335"/>
            <a:ext cx="10721008" cy="769441"/>
          </a:xfrm>
          <a:prstGeom prst="rect">
            <a:avLst/>
          </a:prstGeom>
          <a:noFill/>
        </p:spPr>
        <p:txBody>
          <a:bodyPr wrap="square">
            <a:spAutoFit/>
          </a:bodyPr>
          <a:lstStyle/>
          <a:p>
            <a:pPr algn="ctr"/>
            <a:r>
              <a:rPr lang="en-AU" sz="4400" dirty="0"/>
              <a:t>How much are you </a:t>
            </a:r>
            <a:r>
              <a:rPr lang="en-AU" sz="4400" i="1" dirty="0"/>
              <a:t>willing to pay</a:t>
            </a:r>
            <a:r>
              <a:rPr lang="en-AU" sz="4400" dirty="0"/>
              <a:t>?</a:t>
            </a:r>
          </a:p>
        </p:txBody>
      </p:sp>
    </p:spTree>
    <p:extLst>
      <p:ext uri="{BB962C8B-B14F-4D97-AF65-F5344CB8AC3E}">
        <p14:creationId xmlns:p14="http://schemas.microsoft.com/office/powerpoint/2010/main" val="19487232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AE2179-9E44-8568-0650-FBA4C064D2B1}"/>
              </a:ext>
            </a:extLst>
          </p:cNvPr>
          <p:cNvSpPr txBox="1"/>
          <p:nvPr/>
        </p:nvSpPr>
        <p:spPr>
          <a:xfrm>
            <a:off x="702364" y="329222"/>
            <a:ext cx="11078819" cy="830997"/>
          </a:xfrm>
          <a:prstGeom prst="rect">
            <a:avLst/>
          </a:prstGeom>
          <a:noFill/>
        </p:spPr>
        <p:txBody>
          <a:bodyPr wrap="square">
            <a:spAutoFit/>
          </a:bodyPr>
          <a:lstStyle/>
          <a:p>
            <a:pPr algn="ctr"/>
            <a:r>
              <a:rPr lang="en-AU" sz="2400" b="0" i="0" dirty="0">
                <a:solidFill>
                  <a:srgbClr val="000000"/>
                </a:solidFill>
                <a:effectLst/>
              </a:rPr>
              <a:t>A United Nations Environment report estimated the TEV of mangroves to be worth USD$900 000 per km</a:t>
            </a:r>
            <a:r>
              <a:rPr lang="en-AU" sz="2400" b="0" i="0" baseline="30000" dirty="0">
                <a:solidFill>
                  <a:srgbClr val="000000"/>
                </a:solidFill>
                <a:effectLst/>
              </a:rPr>
              <a:t>2 </a:t>
            </a:r>
            <a:r>
              <a:rPr lang="en-AU" sz="2400" b="0" i="0" dirty="0">
                <a:solidFill>
                  <a:srgbClr val="000000"/>
                </a:solidFill>
                <a:effectLst/>
              </a:rPr>
              <a:t>(AUD$1.35millon)</a:t>
            </a:r>
            <a:endParaRPr lang="en-AU" sz="2400" b="0" i="0" baseline="30000" dirty="0">
              <a:solidFill>
                <a:srgbClr val="000000"/>
              </a:solidFill>
              <a:effectLst/>
            </a:endParaRPr>
          </a:p>
        </p:txBody>
      </p:sp>
      <p:pic>
        <p:nvPicPr>
          <p:cNvPr id="19462" name="Picture 6" descr="Empowered communities care for mangroves in Queensland - Great Barrier Reef  Foundation">
            <a:extLst>
              <a:ext uri="{FF2B5EF4-FFF2-40B4-BE49-F238E27FC236}">
                <a16:creationId xmlns:a16="http://schemas.microsoft.com/office/drawing/2014/main" id="{FD877F0C-383F-584F-A4C3-DAA4628F40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725" b="13302"/>
          <a:stretch/>
        </p:blipFill>
        <p:spPr bwMode="auto">
          <a:xfrm>
            <a:off x="0" y="1444487"/>
            <a:ext cx="12192000" cy="54135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quare Kilometer | Definition &amp; Meaning">
            <a:extLst>
              <a:ext uri="{FF2B5EF4-FFF2-40B4-BE49-F238E27FC236}">
                <a16:creationId xmlns:a16="http://schemas.microsoft.com/office/drawing/2014/main" id="{04BA4E57-93C7-EB20-15EC-C05E5200A59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127" t="4669" r="16632" b="6473"/>
          <a:stretch/>
        </p:blipFill>
        <p:spPr bwMode="auto">
          <a:xfrm>
            <a:off x="443946" y="1699668"/>
            <a:ext cx="1948069" cy="1729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2946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AE2179-9E44-8568-0650-FBA4C064D2B1}"/>
              </a:ext>
            </a:extLst>
          </p:cNvPr>
          <p:cNvSpPr txBox="1"/>
          <p:nvPr/>
        </p:nvSpPr>
        <p:spPr>
          <a:xfrm>
            <a:off x="649356" y="98287"/>
            <a:ext cx="11131827" cy="954107"/>
          </a:xfrm>
          <a:prstGeom prst="rect">
            <a:avLst/>
          </a:prstGeom>
          <a:noFill/>
        </p:spPr>
        <p:txBody>
          <a:bodyPr wrap="square">
            <a:spAutoFit/>
          </a:bodyPr>
          <a:lstStyle/>
          <a:p>
            <a:pPr algn="ctr"/>
            <a:r>
              <a:rPr lang="en-AU" sz="2400" dirty="0">
                <a:solidFill>
                  <a:srgbClr val="000000"/>
                </a:solidFill>
              </a:rPr>
              <a:t>T</a:t>
            </a:r>
            <a:r>
              <a:rPr lang="en-AU" sz="2400" b="0" i="0" dirty="0">
                <a:solidFill>
                  <a:srgbClr val="000000"/>
                </a:solidFill>
                <a:effectLst/>
              </a:rPr>
              <a:t>he Great Barrier Reef was valued at </a:t>
            </a:r>
            <a:r>
              <a:rPr lang="en-AU" sz="3200" b="0" i="0" dirty="0">
                <a:solidFill>
                  <a:srgbClr val="000000"/>
                </a:solidFill>
                <a:effectLst/>
              </a:rPr>
              <a:t>$56 billion </a:t>
            </a:r>
          </a:p>
          <a:p>
            <a:pPr algn="ctr"/>
            <a:r>
              <a:rPr lang="en-AU" sz="2400" b="0" i="0" dirty="0">
                <a:solidFill>
                  <a:srgbClr val="000000"/>
                </a:solidFill>
                <a:effectLst/>
              </a:rPr>
              <a:t>as an Australian economic, social and iconic asset </a:t>
            </a:r>
            <a:endParaRPr lang="en-US" sz="2400" dirty="0"/>
          </a:p>
        </p:txBody>
      </p:sp>
      <p:pic>
        <p:nvPicPr>
          <p:cNvPr id="20482" name="Picture 2" descr="The Great Barrier Reef | OzSail">
            <a:extLst>
              <a:ext uri="{FF2B5EF4-FFF2-40B4-BE49-F238E27FC236}">
                <a16:creationId xmlns:a16="http://schemas.microsoft.com/office/drawing/2014/main" id="{18CFD920-A663-0E34-5BAC-2F33BA0640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442" b="10724"/>
          <a:stretch/>
        </p:blipFill>
        <p:spPr bwMode="auto">
          <a:xfrm>
            <a:off x="0" y="1145159"/>
            <a:ext cx="12192000" cy="5749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2950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4239B5-BCBB-32B5-FB02-6B58984067BC}"/>
              </a:ext>
            </a:extLst>
          </p:cNvPr>
          <p:cNvSpPr txBox="1"/>
          <p:nvPr/>
        </p:nvSpPr>
        <p:spPr>
          <a:xfrm>
            <a:off x="973562" y="2767280"/>
            <a:ext cx="10721008" cy="1323439"/>
          </a:xfrm>
          <a:prstGeom prst="rect">
            <a:avLst/>
          </a:prstGeom>
          <a:noFill/>
        </p:spPr>
        <p:txBody>
          <a:bodyPr wrap="square">
            <a:spAutoFit/>
          </a:bodyPr>
          <a:lstStyle/>
          <a:p>
            <a:pPr algn="ctr"/>
            <a:r>
              <a:rPr lang="en-AU" sz="4000" dirty="0"/>
              <a:t>What do you think of the idea of putting a price </a:t>
            </a:r>
          </a:p>
          <a:p>
            <a:pPr algn="ctr"/>
            <a:r>
              <a:rPr lang="en-AU" sz="4000" dirty="0"/>
              <a:t>(a dollar value) on the environment?</a:t>
            </a:r>
          </a:p>
        </p:txBody>
      </p:sp>
    </p:spTree>
    <p:extLst>
      <p:ext uri="{BB962C8B-B14F-4D97-AF65-F5344CB8AC3E}">
        <p14:creationId xmlns:p14="http://schemas.microsoft.com/office/powerpoint/2010/main" val="21275544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0" name="Picture 2" descr="ESG funds see record inflows in 2019">
            <a:extLst>
              <a:ext uri="{FF2B5EF4-FFF2-40B4-BE49-F238E27FC236}">
                <a16:creationId xmlns:a16="http://schemas.microsoft.com/office/drawing/2014/main" id="{CFEB9749-653B-3845-BC89-795FBE3016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125" r="-1"/>
          <a:stretch/>
        </p:blipFill>
        <p:spPr bwMode="auto">
          <a:xfrm>
            <a:off x="4065814" y="0"/>
            <a:ext cx="492578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9CE6042-4A5E-9103-C235-572F97655591}"/>
              </a:ext>
            </a:extLst>
          </p:cNvPr>
          <p:cNvSpPr txBox="1"/>
          <p:nvPr/>
        </p:nvSpPr>
        <p:spPr>
          <a:xfrm>
            <a:off x="418511" y="1382286"/>
            <a:ext cx="2496967" cy="40934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Learning Intention: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Describe the direct and indirect values of marine ecosystems of Australia.</a:t>
            </a:r>
            <a:b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b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Success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Complete Marine Education worksheet </a:t>
            </a:r>
            <a:r>
              <a:rPr kumimoji="0" lang="en-US" sz="2000" b="0" i="1"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‘2. Valuing Nature’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pic>
        <p:nvPicPr>
          <p:cNvPr id="4" name="Picture 3" descr="A diagram of values and values&#10;&#10;Description automatically generated with medium confidence">
            <a:extLst>
              <a:ext uri="{FF2B5EF4-FFF2-40B4-BE49-F238E27FC236}">
                <a16:creationId xmlns:a16="http://schemas.microsoft.com/office/drawing/2014/main" id="{E161EF7E-7850-27B6-88D6-9D64F0A52728}"/>
              </a:ext>
            </a:extLst>
          </p:cNvPr>
          <p:cNvPicPr>
            <a:picLocks noChangeAspect="1"/>
          </p:cNvPicPr>
          <p:nvPr/>
        </p:nvPicPr>
        <p:blipFill>
          <a:blip r:embed="rId4"/>
          <a:stretch>
            <a:fillRect/>
          </a:stretch>
        </p:blipFill>
        <p:spPr>
          <a:xfrm>
            <a:off x="7212399" y="383721"/>
            <a:ext cx="4561090" cy="6090557"/>
          </a:xfrm>
          <a:prstGeom prst="rect">
            <a:avLst/>
          </a:prstGeom>
        </p:spPr>
      </p:pic>
    </p:spTree>
    <p:extLst>
      <p:ext uri="{BB962C8B-B14F-4D97-AF65-F5344CB8AC3E}">
        <p14:creationId xmlns:p14="http://schemas.microsoft.com/office/powerpoint/2010/main" val="40292852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ere does my money go | UniBank">
            <a:extLst>
              <a:ext uri="{FF2B5EF4-FFF2-40B4-BE49-F238E27FC236}">
                <a16:creationId xmlns:a16="http://schemas.microsoft.com/office/drawing/2014/main" id="{7E60AB2F-925C-E971-FFD4-CF90F41050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768"/>
          <a:stretch/>
        </p:blipFill>
        <p:spPr bwMode="auto">
          <a:xfrm>
            <a:off x="3027405" y="-5802"/>
            <a:ext cx="9164595" cy="68638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CFF5C6D-FDB2-D9AA-9AA7-59D94BF9E605}"/>
              </a:ext>
            </a:extLst>
          </p:cNvPr>
          <p:cNvSpPr txBox="1"/>
          <p:nvPr/>
        </p:nvSpPr>
        <p:spPr>
          <a:xfrm>
            <a:off x="383944" y="1625020"/>
            <a:ext cx="2301446" cy="4031873"/>
          </a:xfrm>
          <a:prstGeom prst="rect">
            <a:avLst/>
          </a:prstGeom>
          <a:noFill/>
        </p:spPr>
        <p:txBody>
          <a:bodyPr wrap="square">
            <a:spAutoFit/>
          </a:bodyPr>
          <a:lstStyle/>
          <a:p>
            <a:pPr algn="ctr"/>
            <a:r>
              <a:rPr lang="en-AU" sz="3200" dirty="0"/>
              <a:t>These values ($$)</a:t>
            </a:r>
          </a:p>
          <a:p>
            <a:pPr algn="ctr"/>
            <a:endParaRPr lang="en-AU" sz="3200" dirty="0"/>
          </a:p>
          <a:p>
            <a:pPr algn="ctr"/>
            <a:r>
              <a:rPr lang="en-AU" sz="3200" dirty="0"/>
              <a:t>are categorised as either DIRECT or INDIRECT</a:t>
            </a:r>
          </a:p>
        </p:txBody>
      </p:sp>
    </p:spTree>
    <p:extLst>
      <p:ext uri="{BB962C8B-B14F-4D97-AF65-F5344CB8AC3E}">
        <p14:creationId xmlns:p14="http://schemas.microsoft.com/office/powerpoint/2010/main" val="1279468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hat is a fishery | Marine Stewardship Council">
            <a:extLst>
              <a:ext uri="{FF2B5EF4-FFF2-40B4-BE49-F238E27FC236}">
                <a16:creationId xmlns:a16="http://schemas.microsoft.com/office/drawing/2014/main" id="{A417A518-F336-E9B5-39AA-C1F7BEF478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4A5BDF0-ABA1-E45A-26E0-8780E682C03C}"/>
              </a:ext>
            </a:extLst>
          </p:cNvPr>
          <p:cNvPicPr>
            <a:picLocks noChangeAspect="1"/>
          </p:cNvPicPr>
          <p:nvPr/>
        </p:nvPicPr>
        <p:blipFill>
          <a:blip r:embed="rId3"/>
          <a:stretch>
            <a:fillRect/>
          </a:stretch>
        </p:blipFill>
        <p:spPr>
          <a:xfrm>
            <a:off x="6009788" y="0"/>
            <a:ext cx="6182212" cy="3429000"/>
          </a:xfrm>
          <a:prstGeom prst="rect">
            <a:avLst/>
          </a:prstGeom>
        </p:spPr>
      </p:pic>
      <p:pic>
        <p:nvPicPr>
          <p:cNvPr id="7" name="Picture 2" descr="How Offshore Drilling Works | HowStuffWorks">
            <a:extLst>
              <a:ext uri="{FF2B5EF4-FFF2-40B4-BE49-F238E27FC236}">
                <a16:creationId xmlns:a16="http://schemas.microsoft.com/office/drawing/2014/main" id="{1CAB399D-8E57-93E2-43E6-17B3B7C17E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Glass Bottom Boat 18 Lady Musgrave Experience Great Barrier Reef -">
            <a:extLst>
              <a:ext uri="{FF2B5EF4-FFF2-40B4-BE49-F238E27FC236}">
                <a16:creationId xmlns:a16="http://schemas.microsoft.com/office/drawing/2014/main" id="{5A59E3B9-ADCE-19E1-E7F9-984E5BCA8C9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5495"/>
          <a:stretch/>
        </p:blipFill>
        <p:spPr bwMode="auto">
          <a:xfrm>
            <a:off x="6009788" y="3429000"/>
            <a:ext cx="6096000" cy="342900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C4F2DF6D-5BAD-33DA-BF26-F52CB33D7745}"/>
              </a:ext>
            </a:extLst>
          </p:cNvPr>
          <p:cNvSpPr/>
          <p:nvPr/>
        </p:nvSpPr>
        <p:spPr>
          <a:xfrm>
            <a:off x="4826000" y="2912533"/>
            <a:ext cx="2336800" cy="13208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000" dirty="0">
                <a:solidFill>
                  <a:schemeClr val="bg1"/>
                </a:solidFill>
              </a:rPr>
              <a:t>Direct Use Values</a:t>
            </a:r>
          </a:p>
        </p:txBody>
      </p:sp>
    </p:spTree>
    <p:extLst>
      <p:ext uri="{BB962C8B-B14F-4D97-AF65-F5344CB8AC3E}">
        <p14:creationId xmlns:p14="http://schemas.microsoft.com/office/powerpoint/2010/main" val="384007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Yoga + Meditation - Umina Beach Yoga">
            <a:extLst>
              <a:ext uri="{FF2B5EF4-FFF2-40B4-BE49-F238E27FC236}">
                <a16:creationId xmlns:a16="http://schemas.microsoft.com/office/drawing/2014/main" id="{E688C6A0-70D3-A8EB-6445-D8A14BF54B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38"/>
          <a:stretch/>
        </p:blipFill>
        <p:spPr bwMode="auto">
          <a:xfrm>
            <a:off x="0" y="-2060"/>
            <a:ext cx="6009788" cy="338152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norkelling on the Great Barrier Reef ⋆ Reef Trip">
            <a:extLst>
              <a:ext uri="{FF2B5EF4-FFF2-40B4-BE49-F238E27FC236}">
                <a16:creationId xmlns:a16="http://schemas.microsoft.com/office/drawing/2014/main" id="{0FD57CAD-45E5-1EF1-58EA-B0A71603C06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27"/>
          <a:stretch/>
        </p:blipFill>
        <p:spPr bwMode="auto">
          <a:xfrm>
            <a:off x="0" y="3429000"/>
            <a:ext cx="6095999" cy="342899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onnections to the land and sea – Queensland Museum Blog">
            <a:extLst>
              <a:ext uri="{FF2B5EF4-FFF2-40B4-BE49-F238E27FC236}">
                <a16:creationId xmlns:a16="http://schemas.microsoft.com/office/drawing/2014/main" id="{0C3C97CB-CDA1-E18F-8211-0923005E8A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9788" y="-24769"/>
            <a:ext cx="6182212" cy="412020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ea Country | Gunaikurnai Land and Waters Aboriginal Corporation">
            <a:extLst>
              <a:ext uri="{FF2B5EF4-FFF2-40B4-BE49-F238E27FC236}">
                <a16:creationId xmlns:a16="http://schemas.microsoft.com/office/drawing/2014/main" id="{D10E3BA6-45D4-4831-6FB9-0FD62D2196C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9435"/>
          <a:stretch/>
        </p:blipFill>
        <p:spPr bwMode="auto">
          <a:xfrm>
            <a:off x="6095998" y="4095434"/>
            <a:ext cx="6096001" cy="276256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0059B12-61DD-3106-342C-816C192D84A1}"/>
              </a:ext>
            </a:extLst>
          </p:cNvPr>
          <p:cNvSpPr/>
          <p:nvPr/>
        </p:nvSpPr>
        <p:spPr>
          <a:xfrm>
            <a:off x="4841388" y="2818140"/>
            <a:ext cx="2336800" cy="13208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000" dirty="0">
                <a:solidFill>
                  <a:schemeClr val="bg1"/>
                </a:solidFill>
              </a:rPr>
              <a:t>Indirect Use Values</a:t>
            </a:r>
          </a:p>
        </p:txBody>
      </p:sp>
    </p:spTree>
    <p:extLst>
      <p:ext uri="{BB962C8B-B14F-4D97-AF65-F5344CB8AC3E}">
        <p14:creationId xmlns:p14="http://schemas.microsoft.com/office/powerpoint/2010/main" val="3186320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901F6A-F26A-BB26-9DE0-43F704D8009C}"/>
              </a:ext>
            </a:extLst>
          </p:cNvPr>
          <p:cNvSpPr txBox="1"/>
          <p:nvPr/>
        </p:nvSpPr>
        <p:spPr>
          <a:xfrm>
            <a:off x="542747" y="665370"/>
            <a:ext cx="11119757" cy="707886"/>
          </a:xfrm>
          <a:prstGeom prst="rect">
            <a:avLst/>
          </a:prstGeom>
          <a:noFill/>
        </p:spPr>
        <p:txBody>
          <a:bodyPr wrap="square">
            <a:spAutoFit/>
          </a:bodyPr>
          <a:lstStyle/>
          <a:p>
            <a:pPr algn="ctr"/>
            <a:r>
              <a:rPr lang="en-AU" sz="3200" dirty="0"/>
              <a:t>The terms </a:t>
            </a:r>
            <a:r>
              <a:rPr lang="en-AU" sz="3200" b="1" dirty="0"/>
              <a:t>direct</a:t>
            </a:r>
            <a:r>
              <a:rPr lang="en-AU" sz="3200" dirty="0"/>
              <a:t> and </a:t>
            </a:r>
            <a:r>
              <a:rPr lang="en-AU" sz="3200" b="1" dirty="0"/>
              <a:t>indirect use values </a:t>
            </a:r>
            <a:r>
              <a:rPr lang="en-AU" sz="3200" dirty="0"/>
              <a:t>are </a:t>
            </a:r>
            <a:r>
              <a:rPr lang="en-AU" sz="4000" dirty="0"/>
              <a:t>economics </a:t>
            </a:r>
            <a:r>
              <a:rPr lang="en-AU" sz="3200" dirty="0"/>
              <a:t>terms</a:t>
            </a:r>
            <a:r>
              <a:rPr lang="en-AU" sz="2400" dirty="0"/>
              <a:t>.</a:t>
            </a:r>
          </a:p>
        </p:txBody>
      </p:sp>
      <p:sp>
        <p:nvSpPr>
          <p:cNvPr id="12" name="Right Arrow 11">
            <a:extLst>
              <a:ext uri="{FF2B5EF4-FFF2-40B4-BE49-F238E27FC236}">
                <a16:creationId xmlns:a16="http://schemas.microsoft.com/office/drawing/2014/main" id="{4E50D657-52A1-2B7C-AEE7-DB247D567D31}"/>
              </a:ext>
            </a:extLst>
          </p:cNvPr>
          <p:cNvSpPr/>
          <p:nvPr/>
        </p:nvSpPr>
        <p:spPr>
          <a:xfrm>
            <a:off x="1842052" y="5910470"/>
            <a:ext cx="8521148" cy="7686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Increasing difficulty of valuation</a:t>
            </a:r>
          </a:p>
        </p:txBody>
      </p:sp>
      <p:sp>
        <p:nvSpPr>
          <p:cNvPr id="19" name="Rectangle 18">
            <a:extLst>
              <a:ext uri="{FF2B5EF4-FFF2-40B4-BE49-F238E27FC236}">
                <a16:creationId xmlns:a16="http://schemas.microsoft.com/office/drawing/2014/main" id="{BE57AADA-7748-356E-60CC-5D46DB340388}"/>
              </a:ext>
            </a:extLst>
          </p:cNvPr>
          <p:cNvSpPr/>
          <p:nvPr/>
        </p:nvSpPr>
        <p:spPr>
          <a:xfrm>
            <a:off x="587829" y="2383971"/>
            <a:ext cx="11119757" cy="338001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EF6F654D-A615-31D2-2864-7BC82BFB5F5A}"/>
              </a:ext>
            </a:extLst>
          </p:cNvPr>
          <p:cNvPicPr>
            <a:picLocks noChangeAspect="1"/>
          </p:cNvPicPr>
          <p:nvPr/>
        </p:nvPicPr>
        <p:blipFill>
          <a:blip r:embed="rId2"/>
          <a:stretch>
            <a:fillRect/>
          </a:stretch>
        </p:blipFill>
        <p:spPr>
          <a:xfrm>
            <a:off x="2531684" y="2952750"/>
            <a:ext cx="7831516" cy="2531994"/>
          </a:xfrm>
          <a:prstGeom prst="rect">
            <a:avLst/>
          </a:prstGeom>
        </p:spPr>
      </p:pic>
    </p:spTree>
    <p:extLst>
      <p:ext uri="{BB962C8B-B14F-4D97-AF65-F5344CB8AC3E}">
        <p14:creationId xmlns:p14="http://schemas.microsoft.com/office/powerpoint/2010/main" val="11970713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FA16D4-744F-7BE0-43DE-370D7B7CE6FB}"/>
              </a:ext>
            </a:extLst>
          </p:cNvPr>
          <p:cNvSpPr txBox="1"/>
          <p:nvPr/>
        </p:nvSpPr>
        <p:spPr>
          <a:xfrm>
            <a:off x="837170" y="2424552"/>
            <a:ext cx="10185057" cy="2185214"/>
          </a:xfrm>
          <a:prstGeom prst="rect">
            <a:avLst/>
          </a:prstGeom>
          <a:noFill/>
        </p:spPr>
        <p:txBody>
          <a:bodyPr wrap="square">
            <a:spAutoFit/>
          </a:bodyPr>
          <a:lstStyle/>
          <a:p>
            <a:pPr algn="ctr"/>
            <a:r>
              <a:rPr lang="en-AU" sz="4000" dirty="0"/>
              <a:t>Direct use values</a:t>
            </a:r>
          </a:p>
          <a:p>
            <a:pPr algn="ctr"/>
            <a:endParaRPr lang="en-AU" sz="3200" dirty="0"/>
          </a:p>
          <a:p>
            <a:pPr algn="ctr"/>
            <a:r>
              <a:rPr lang="en-AU" sz="3200" dirty="0"/>
              <a:t>A </a:t>
            </a:r>
            <a:r>
              <a:rPr lang="en-AU" sz="3200" b="1" dirty="0"/>
              <a:t>direct</a:t>
            </a:r>
            <a:r>
              <a:rPr lang="en-AU" sz="3200" dirty="0"/>
              <a:t> use value is the </a:t>
            </a:r>
            <a:r>
              <a:rPr lang="en-AU" sz="3200" i="1" dirty="0"/>
              <a:t>product</a:t>
            </a:r>
            <a:r>
              <a:rPr lang="en-AU" sz="3200" dirty="0"/>
              <a:t> value of nature, when you remove or exploit something from it for money.</a:t>
            </a:r>
            <a:endParaRPr lang="en-US" sz="3200" dirty="0"/>
          </a:p>
        </p:txBody>
      </p:sp>
    </p:spTree>
    <p:extLst>
      <p:ext uri="{BB962C8B-B14F-4D97-AF65-F5344CB8AC3E}">
        <p14:creationId xmlns:p14="http://schemas.microsoft.com/office/powerpoint/2010/main" val="3453819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hat is a fishery | Marine Stewardship Council">
            <a:extLst>
              <a:ext uri="{FF2B5EF4-FFF2-40B4-BE49-F238E27FC236}">
                <a16:creationId xmlns:a16="http://schemas.microsoft.com/office/drawing/2014/main" id="{8E71A9B3-CE67-59C2-0C77-BCDF9634A4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1CE1266-9240-2F8F-7F5D-51C58ACF12F3}"/>
              </a:ext>
            </a:extLst>
          </p:cNvPr>
          <p:cNvSpPr txBox="1"/>
          <p:nvPr/>
        </p:nvSpPr>
        <p:spPr>
          <a:xfrm>
            <a:off x="9539416" y="123568"/>
            <a:ext cx="2458995" cy="369332"/>
          </a:xfrm>
          <a:prstGeom prst="rect">
            <a:avLst/>
          </a:prstGeom>
          <a:noFill/>
        </p:spPr>
        <p:txBody>
          <a:bodyPr wrap="square" rtlCol="0">
            <a:spAutoFit/>
          </a:bodyPr>
          <a:lstStyle/>
          <a:p>
            <a:pPr algn="r"/>
            <a:r>
              <a:rPr lang="en-US" dirty="0"/>
              <a:t>Food</a:t>
            </a:r>
          </a:p>
        </p:txBody>
      </p:sp>
    </p:spTree>
    <p:extLst>
      <p:ext uri="{BB962C8B-B14F-4D97-AF65-F5344CB8AC3E}">
        <p14:creationId xmlns:p14="http://schemas.microsoft.com/office/powerpoint/2010/main" val="1951415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6" name="Picture 4" descr="Clever Krill - Australian Geographic">
            <a:extLst>
              <a:ext uri="{FF2B5EF4-FFF2-40B4-BE49-F238E27FC236}">
                <a16:creationId xmlns:a16="http://schemas.microsoft.com/office/drawing/2014/main" id="{32B3B51D-0479-551A-2B52-7A12E19128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2094"/>
          <a:stretch/>
        </p:blipFill>
        <p:spPr bwMode="auto">
          <a:xfrm>
            <a:off x="3871151" y="907706"/>
            <a:ext cx="8220107" cy="55054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Ultra Krill Oil 1,000mg Capsules - Nature's Own Australia">
            <a:extLst>
              <a:ext uri="{FF2B5EF4-FFF2-40B4-BE49-F238E27FC236}">
                <a16:creationId xmlns:a16="http://schemas.microsoft.com/office/drawing/2014/main" id="{19D98808-1FEE-4E1C-A0B2-443EC9FBED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082" y="248333"/>
            <a:ext cx="3371507" cy="63613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A2D4773-D8FF-82C9-0B38-6CE676CE3E3C}"/>
              </a:ext>
            </a:extLst>
          </p:cNvPr>
          <p:cNvSpPr txBox="1"/>
          <p:nvPr/>
        </p:nvSpPr>
        <p:spPr>
          <a:xfrm>
            <a:off x="9539416" y="123568"/>
            <a:ext cx="2458995" cy="369332"/>
          </a:xfrm>
          <a:prstGeom prst="rect">
            <a:avLst/>
          </a:prstGeom>
          <a:noFill/>
        </p:spPr>
        <p:txBody>
          <a:bodyPr wrap="square" rtlCol="0">
            <a:spAutoFit/>
          </a:bodyPr>
          <a:lstStyle/>
          <a:p>
            <a:pPr algn="r"/>
            <a:r>
              <a:rPr lang="en-US" dirty="0">
                <a:solidFill>
                  <a:schemeClr val="bg1"/>
                </a:solidFill>
              </a:rPr>
              <a:t>Medicine</a:t>
            </a:r>
          </a:p>
        </p:txBody>
      </p:sp>
    </p:spTree>
    <p:extLst>
      <p:ext uri="{BB962C8B-B14F-4D97-AF65-F5344CB8AC3E}">
        <p14:creationId xmlns:p14="http://schemas.microsoft.com/office/powerpoint/2010/main" val="241221175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2684</TotalTime>
  <Words>738</Words>
  <Application>Microsoft Macintosh PowerPoint</Application>
  <PresentationFormat>Widescreen</PresentationFormat>
  <Paragraphs>81</Paragraphs>
  <Slides>26</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Arial Narrow</vt:lpstr>
      <vt:lpstr>Calibri</vt:lpstr>
      <vt:lpstr>Calibri Light</vt:lpstr>
      <vt:lpstr>Roboto</vt:lpstr>
      <vt:lpstr>verveine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Gail Riches</dc:creator>
  <cp:lastModifiedBy>Gail Riches</cp:lastModifiedBy>
  <cp:revision>410</cp:revision>
  <dcterms:created xsi:type="dcterms:W3CDTF">2023-09-23T08:38:28Z</dcterms:created>
  <dcterms:modified xsi:type="dcterms:W3CDTF">2024-10-04T19:35:54Z</dcterms:modified>
</cp:coreProperties>
</file>