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4" r:id="rId21"/>
    <p:sldId id="275" r:id="rId22"/>
    <p:sldId id="3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85"/>
    <p:restoredTop sz="95600"/>
  </p:normalViewPr>
  <p:slideViewPr>
    <p:cSldViewPr snapToGrid="0">
      <p:cViewPr varScale="1">
        <p:scale>
          <a:sx n="78" d="100"/>
          <a:sy n="78" d="100"/>
        </p:scale>
        <p:origin x="184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www.green.earth</a:t>
            </a:r>
            <a:r>
              <a:rPr lang="en-US" dirty="0"/>
              <a:t>/blog/what-is-sustainable-land-management#:~:text=Sustainable%20land%2Dmanagement%20practices%20such,infiltration%2C%20and%20reduce%20soil%20degradation.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14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3218507E-7031-FD98-BD72-53049FAC4E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D2589ECE-BA77-18F1-222B-6B00DA8C4F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E595EACE-832E-EAB2-9DA4-BDA86ACF5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8A440BF3-A0F6-8546-B038-1E925B7A6EE2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www.green.earth</a:t>
            </a:r>
            <a:r>
              <a:rPr lang="en-US" dirty="0"/>
              <a:t>/blog/what-is-sustainable-land-management#:~:text=Sustainable%20land%2Dmanagement%20practices%20such,infiltration%2C%20and%20reduce%20soil%20degradation.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96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https://</a:t>
            </a:r>
            <a:r>
              <a:rPr lang="en-US" dirty="0" err="1"/>
              <a:t>fba.org.au</a:t>
            </a:r>
            <a:r>
              <a:rPr lang="en-US" dirty="0"/>
              <a:t>/yeppoon-at-the-centrestage-for-2018-reef-champion-awards/</a:t>
            </a:r>
          </a:p>
          <a:p>
            <a:r>
              <a:rPr lang="en-US" dirty="0"/>
              <a:t>Sid’s award: https://</a:t>
            </a:r>
            <a:r>
              <a:rPr lang="en-US" dirty="0" err="1"/>
              <a:t>www.qff.org.au</a:t>
            </a:r>
            <a:r>
              <a:rPr lang="en-US" dirty="0"/>
              <a:t>/projects/reef-champion-awards/awards/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www.princes-trust.org.au</a:t>
            </a:r>
            <a:r>
              <a:rPr lang="en-US" dirty="0"/>
              <a:t>/post/2022-reef-champion-award-winners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4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www.researchgate.net</a:t>
            </a:r>
            <a:r>
              <a:rPr lang="en-US" dirty="0"/>
              <a:t>/figure/Four-R-nutrient-stewardship-model-for-best-management-practices-BMP_fig2_335919415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8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wikifarmer.com</a:t>
            </a:r>
            <a:r>
              <a:rPr lang="en-US" dirty="0"/>
              <a:t>/tillage-can-sometimes-help-but-usually-harm-soil-and-water-conservation/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86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coastbeat.com.au</a:t>
            </a:r>
            <a:r>
              <a:rPr lang="en-US" dirty="0"/>
              <a:t>/uncategorized/chef2farmer-ethical-produce-from-paddock-to-plate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71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/features/taking-the-fish-out-of-fish-feed/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2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www.seafoodnutrition.org</a:t>
            </a:r>
            <a:r>
              <a:rPr lang="en-US" dirty="0"/>
              <a:t>/seafood-research-oldpage2023/seafood-sustainability/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94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https://blog.strive2thrive.earth/eco-friendly-labels-genuine-or-misleading/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3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4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stainable land management, sustainable agriculture, agroforestry">
            <a:extLst>
              <a:ext uri="{FF2B5EF4-FFF2-40B4-BE49-F238E27FC236}">
                <a16:creationId xmlns:a16="http://schemas.microsoft.com/office/drawing/2014/main" id="{D2FB9266-103C-20CD-9632-7D086EC8C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4"/>
          <a:stretch/>
        </p:blipFill>
        <p:spPr bwMode="auto">
          <a:xfrm>
            <a:off x="3210791" y="0"/>
            <a:ext cx="8981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921C93-2BE4-5828-7D4F-64E18EF5DF72}"/>
              </a:ext>
            </a:extLst>
          </p:cNvPr>
          <p:cNvSpPr txBox="1"/>
          <p:nvPr/>
        </p:nvSpPr>
        <p:spPr>
          <a:xfrm>
            <a:off x="318075" y="817226"/>
            <a:ext cx="272992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cs typeface="Arial Narrow" panose="020B0604020202020204" pitchFamily="34" charset="0"/>
              </a:rPr>
              <a:t>Describe land management practices that contribute to the health of marine ecosystems, including siltation, algal blooms and agricultural practices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’20. Saving our soils and seas’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D36562-6D83-F8E9-9DD4-74BB31852C76}"/>
              </a:ext>
            </a:extLst>
          </p:cNvPr>
          <p:cNvSpPr txBox="1"/>
          <p:nvPr/>
        </p:nvSpPr>
        <p:spPr>
          <a:xfrm>
            <a:off x="4434015" y="292574"/>
            <a:ext cx="333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Banana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A67F1FB-0496-1534-8BE8-0B91A7276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9486"/>
          <a:stretch/>
        </p:blipFill>
        <p:spPr>
          <a:xfrm>
            <a:off x="560" y="1031481"/>
            <a:ext cx="12191440" cy="4953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00653-9E99-5B64-CE94-B7CE9C49F777}"/>
              </a:ext>
            </a:extLst>
          </p:cNvPr>
          <p:cNvSpPr txBox="1"/>
          <p:nvPr/>
        </p:nvSpPr>
        <p:spPr>
          <a:xfrm>
            <a:off x="3055487" y="61960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bmp.abgc.org.au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85587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7ADCA1-BD3E-767D-6202-9A8B20C120DA}"/>
              </a:ext>
            </a:extLst>
          </p:cNvPr>
          <p:cNvSpPr txBox="1"/>
          <p:nvPr/>
        </p:nvSpPr>
        <p:spPr>
          <a:xfrm>
            <a:off x="4434014" y="187216"/>
            <a:ext cx="333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Nursery</a:t>
            </a:r>
          </a:p>
        </p:txBody>
      </p:sp>
      <p:pic>
        <p:nvPicPr>
          <p:cNvPr id="4" name="Picture 3" descr="A close-up of a plant&#10;&#10;Description automatically generated">
            <a:extLst>
              <a:ext uri="{FF2B5EF4-FFF2-40B4-BE49-F238E27FC236}">
                <a16:creationId xmlns:a16="http://schemas.microsoft.com/office/drawing/2014/main" id="{B5D562FE-9466-2505-BE13-25E88275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794"/>
            <a:ext cx="12192000" cy="5397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BDF45-8BC2-A997-3AC6-683F595F90C2}"/>
              </a:ext>
            </a:extLst>
          </p:cNvPr>
          <p:cNvSpPr txBox="1"/>
          <p:nvPr/>
        </p:nvSpPr>
        <p:spPr>
          <a:xfrm>
            <a:off x="3055487" y="63014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www.greenlifeindustry.com.au</a:t>
            </a:r>
            <a:r>
              <a:rPr lang="en-US" dirty="0"/>
              <a:t>/</a:t>
            </a:r>
          </a:p>
        </p:txBody>
      </p:sp>
      <p:pic>
        <p:nvPicPr>
          <p:cNvPr id="8" name="Picture 7" descr="A close-up of logos&#10;&#10;Description automatically generated">
            <a:extLst>
              <a:ext uri="{FF2B5EF4-FFF2-40B4-BE49-F238E27FC236}">
                <a16:creationId xmlns:a16="http://schemas.microsoft.com/office/drawing/2014/main" id="{1D284AD9-37AA-C377-11B2-D333CD57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2129516"/>
            <a:ext cx="1814945" cy="232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97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41FFED-875B-9189-2D30-CE2BC3A37CFE}"/>
              </a:ext>
            </a:extLst>
          </p:cNvPr>
          <p:cNvSpPr txBox="1"/>
          <p:nvPr/>
        </p:nvSpPr>
        <p:spPr>
          <a:xfrm>
            <a:off x="2493819" y="2905780"/>
            <a:ext cx="692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Examples of Best Land Management Practices </a:t>
            </a:r>
          </a:p>
        </p:txBody>
      </p:sp>
    </p:spTree>
    <p:extLst>
      <p:ext uri="{BB962C8B-B14F-4D97-AF65-F5344CB8AC3E}">
        <p14:creationId xmlns:p14="http://schemas.microsoft.com/office/powerpoint/2010/main" val="2847454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ur-R nutrient stewardship model for best management practices (BMP). |  Download Scientific Diagram">
            <a:extLst>
              <a:ext uri="{FF2B5EF4-FFF2-40B4-BE49-F238E27FC236}">
                <a16:creationId xmlns:a16="http://schemas.microsoft.com/office/drawing/2014/main" id="{DCD0F2B8-D845-5341-157F-E936BFC8B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0" y="1565564"/>
            <a:ext cx="12192000" cy="463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6D3D8-E833-15FC-88FD-A3C3141FE6B8}"/>
              </a:ext>
            </a:extLst>
          </p:cNvPr>
          <p:cNvSpPr txBox="1"/>
          <p:nvPr/>
        </p:nvSpPr>
        <p:spPr>
          <a:xfrm>
            <a:off x="3367215" y="396998"/>
            <a:ext cx="5652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Nutrient management</a:t>
            </a:r>
          </a:p>
          <a:p>
            <a:pPr algn="ctr"/>
            <a:r>
              <a:rPr lang="en-US" sz="2800" dirty="0"/>
              <a:t>(4R approach)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F1DCF-3628-F151-6D8F-2EE98EDE55C7}"/>
              </a:ext>
            </a:extLst>
          </p:cNvPr>
          <p:cNvSpPr txBox="1"/>
          <p:nvPr/>
        </p:nvSpPr>
        <p:spPr>
          <a:xfrm>
            <a:off x="720716" y="6249329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0" dirty="0">
                <a:solidFill>
                  <a:srgbClr val="3D3D3D"/>
                </a:solidFill>
                <a:effectLst/>
              </a:rPr>
              <a:t>e.</a:t>
            </a:r>
            <a:r>
              <a:rPr lang="en-AU" sz="2400" dirty="0">
                <a:solidFill>
                  <a:srgbClr val="3D3D3D"/>
                </a:solidFill>
              </a:rPr>
              <a:t>g. </a:t>
            </a:r>
            <a:r>
              <a:rPr lang="en-AU" sz="2400" b="0" i="0" dirty="0">
                <a:solidFill>
                  <a:srgbClr val="3D3D3D"/>
                </a:solidFill>
                <a:effectLst/>
              </a:rPr>
              <a:t>timing, application and matching fertilisers to crop requirements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0460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F72C4D-A2C3-F1B5-EFB5-A1A329AB63FA}"/>
              </a:ext>
            </a:extLst>
          </p:cNvPr>
          <p:cNvSpPr txBox="1"/>
          <p:nvPr/>
        </p:nvSpPr>
        <p:spPr>
          <a:xfrm>
            <a:off x="3381069" y="270344"/>
            <a:ext cx="565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Water use efficiency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BCA329-B6DC-70D9-99C8-FB0FD58434C1}"/>
              </a:ext>
            </a:extLst>
          </p:cNvPr>
          <p:cNvSpPr txBox="1"/>
          <p:nvPr/>
        </p:nvSpPr>
        <p:spPr>
          <a:xfrm>
            <a:off x="2147456" y="6125991"/>
            <a:ext cx="8617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0" i="0" dirty="0">
                <a:solidFill>
                  <a:srgbClr val="3D3D3D"/>
                </a:solidFill>
                <a:effectLst/>
              </a:rPr>
              <a:t>e.</a:t>
            </a:r>
            <a:r>
              <a:rPr lang="en-AU" sz="2400" dirty="0">
                <a:solidFill>
                  <a:srgbClr val="3D3D3D"/>
                </a:solidFill>
              </a:rPr>
              <a:t>g. </a:t>
            </a:r>
            <a:r>
              <a:rPr lang="en-AU" sz="2400" b="0" i="0" dirty="0">
                <a:solidFill>
                  <a:srgbClr val="3D3D3D"/>
                </a:solidFill>
                <a:effectLst/>
              </a:rPr>
              <a:t>irrigation method and timing and water reuse where possible</a:t>
            </a:r>
            <a:endParaRPr lang="en-US" sz="2400" dirty="0"/>
          </a:p>
        </p:txBody>
      </p:sp>
      <p:pic>
        <p:nvPicPr>
          <p:cNvPr id="7170" name="Picture 2" descr="How Much Does an Irrigation System Cost in 2023? | Checkatrade">
            <a:extLst>
              <a:ext uri="{FF2B5EF4-FFF2-40B4-BE49-F238E27FC236}">
                <a16:creationId xmlns:a16="http://schemas.microsoft.com/office/drawing/2014/main" id="{711F71AC-F0DB-121C-B709-979088A48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10739"/>
          <a:stretch/>
        </p:blipFill>
        <p:spPr bwMode="auto">
          <a:xfrm>
            <a:off x="0" y="1094509"/>
            <a:ext cx="12192000" cy="489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F72C4D-A2C3-F1B5-EFB5-A1A329AB63FA}"/>
              </a:ext>
            </a:extLst>
          </p:cNvPr>
          <p:cNvSpPr txBox="1"/>
          <p:nvPr/>
        </p:nvSpPr>
        <p:spPr>
          <a:xfrm>
            <a:off x="3381069" y="270344"/>
            <a:ext cx="565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Soil and sediment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2D8EE-FB2F-EB1E-3C51-9BE5B0F8ED43}"/>
              </a:ext>
            </a:extLst>
          </p:cNvPr>
          <p:cNvSpPr txBox="1"/>
          <p:nvPr/>
        </p:nvSpPr>
        <p:spPr>
          <a:xfrm>
            <a:off x="1163782" y="6125991"/>
            <a:ext cx="9975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0" i="0" dirty="0">
                <a:solidFill>
                  <a:srgbClr val="3D3D3D"/>
                </a:solidFill>
                <a:effectLst/>
              </a:rPr>
              <a:t>e.g. minimum tillage, soil conservation, vegetated buffers, swales, and drains</a:t>
            </a:r>
            <a:endParaRPr lang="en-US" sz="2400" dirty="0"/>
          </a:p>
        </p:txBody>
      </p:sp>
      <p:pic>
        <p:nvPicPr>
          <p:cNvPr id="8194" name="Picture 2" descr="Tillage can sometimes help but usually harm soil and water conservation -  Wikifarmer">
            <a:extLst>
              <a:ext uri="{FF2B5EF4-FFF2-40B4-BE49-F238E27FC236}">
                <a16:creationId xmlns:a16="http://schemas.microsoft.com/office/drawing/2014/main" id="{B3FED442-EECA-1458-D31A-8032C877F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7" b="19574"/>
          <a:stretch/>
        </p:blipFill>
        <p:spPr bwMode="auto">
          <a:xfrm>
            <a:off x="0" y="1066800"/>
            <a:ext cx="12192000" cy="483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783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F72C4D-A2C3-F1B5-EFB5-A1A329AB63FA}"/>
              </a:ext>
            </a:extLst>
          </p:cNvPr>
          <p:cNvSpPr txBox="1"/>
          <p:nvPr/>
        </p:nvSpPr>
        <p:spPr>
          <a:xfrm>
            <a:off x="3381069" y="270344"/>
            <a:ext cx="565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weed and chemical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BAFF4-3931-CB4E-55A6-EEDDFA29777A}"/>
              </a:ext>
            </a:extLst>
          </p:cNvPr>
          <p:cNvSpPr txBox="1"/>
          <p:nvPr/>
        </p:nvSpPr>
        <p:spPr>
          <a:xfrm>
            <a:off x="1163782" y="6125991"/>
            <a:ext cx="9975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0" dirty="0">
                <a:solidFill>
                  <a:srgbClr val="3D3D3D"/>
                </a:solidFill>
                <a:effectLst/>
              </a:rPr>
              <a:t>e.g. integrated weed management, spray drift management</a:t>
            </a:r>
            <a:endParaRPr lang="en-US" sz="2400" dirty="0"/>
          </a:p>
        </p:txBody>
      </p:sp>
      <p:pic>
        <p:nvPicPr>
          <p:cNvPr id="9218" name="Picture 2" descr="How to avoid spray drift - ChemCERT">
            <a:extLst>
              <a:ext uri="{FF2B5EF4-FFF2-40B4-BE49-F238E27FC236}">
                <a16:creationId xmlns:a16="http://schemas.microsoft.com/office/drawing/2014/main" id="{59084B1D-DBA2-CB52-EB52-21BD227A4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7"/>
          <a:stretch/>
        </p:blipFill>
        <p:spPr bwMode="auto">
          <a:xfrm>
            <a:off x="0" y="923839"/>
            <a:ext cx="12192000" cy="51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01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F72C4D-A2C3-F1B5-EFB5-A1A329AB63FA}"/>
              </a:ext>
            </a:extLst>
          </p:cNvPr>
          <p:cNvSpPr txBox="1"/>
          <p:nvPr/>
        </p:nvSpPr>
        <p:spPr>
          <a:xfrm>
            <a:off x="3381069" y="270344"/>
            <a:ext cx="565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Grazing land and herd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DE880-FB19-077A-943F-99DB8B4D24C5}"/>
              </a:ext>
            </a:extLst>
          </p:cNvPr>
          <p:cNvSpPr txBox="1"/>
          <p:nvPr/>
        </p:nvSpPr>
        <p:spPr>
          <a:xfrm>
            <a:off x="1163782" y="6125991"/>
            <a:ext cx="9975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0" dirty="0">
                <a:solidFill>
                  <a:srgbClr val="3D3D3D"/>
                </a:solidFill>
                <a:effectLst/>
              </a:rPr>
              <a:t>e.g. stocking rates, spelling, controlling access to wetlands and waterways</a:t>
            </a:r>
            <a:endParaRPr lang="en-US" sz="2400" dirty="0"/>
          </a:p>
        </p:txBody>
      </p:sp>
      <p:pic>
        <p:nvPicPr>
          <p:cNvPr id="10242" name="Picture 2" descr="Chef2Farmer: Ethical Produce from Paddock to Plate | Coastbeat">
            <a:extLst>
              <a:ext uri="{FF2B5EF4-FFF2-40B4-BE49-F238E27FC236}">
                <a16:creationId xmlns:a16="http://schemas.microsoft.com/office/drawing/2014/main" id="{3D9ED0F7-A146-9EE0-5AD6-EA2FC0DC2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b="24608"/>
          <a:stretch/>
        </p:blipFill>
        <p:spPr bwMode="auto">
          <a:xfrm>
            <a:off x="0" y="1037949"/>
            <a:ext cx="12192000" cy="47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53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F72C4D-A2C3-F1B5-EFB5-A1A329AB63FA}"/>
              </a:ext>
            </a:extLst>
          </p:cNvPr>
          <p:cNvSpPr txBox="1"/>
          <p:nvPr/>
        </p:nvSpPr>
        <p:spPr>
          <a:xfrm>
            <a:off x="3381069" y="270344"/>
            <a:ext cx="565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Sustainable aquaculture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E230C-E923-55B5-9252-7393E05BCD09}"/>
              </a:ext>
            </a:extLst>
          </p:cNvPr>
          <p:cNvSpPr txBox="1"/>
          <p:nvPr/>
        </p:nvSpPr>
        <p:spPr>
          <a:xfrm>
            <a:off x="1163782" y="6125991"/>
            <a:ext cx="10335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0" dirty="0">
                <a:solidFill>
                  <a:srgbClr val="3D3D3D"/>
                </a:solidFill>
                <a:effectLst/>
              </a:rPr>
              <a:t>e.g. matching feed to production requirements, feed stock source is sustainable</a:t>
            </a:r>
            <a:endParaRPr lang="en-US" sz="2400" dirty="0"/>
          </a:p>
        </p:txBody>
      </p:sp>
      <p:pic>
        <p:nvPicPr>
          <p:cNvPr id="11266" name="Picture 2" descr="Taking the Fish Out of Fish Feed | Hakai Magazine">
            <a:extLst>
              <a:ext uri="{FF2B5EF4-FFF2-40B4-BE49-F238E27FC236}">
                <a16:creationId xmlns:a16="http://schemas.microsoft.com/office/drawing/2014/main" id="{67BA1E9D-FD62-2613-A79A-65C01A146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7" b="8705"/>
          <a:stretch/>
        </p:blipFill>
        <p:spPr bwMode="auto">
          <a:xfrm>
            <a:off x="0" y="1039091"/>
            <a:ext cx="12192000" cy="498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714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D1FEC6-BEFF-8DD7-2210-B5F33D5DC7A8}"/>
              </a:ext>
            </a:extLst>
          </p:cNvPr>
          <p:cNvSpPr txBox="1"/>
          <p:nvPr/>
        </p:nvSpPr>
        <p:spPr>
          <a:xfrm>
            <a:off x="1326713" y="389335"/>
            <a:ext cx="9538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Is it sustainable? Look for the badge. Make an informed choice.</a:t>
            </a:r>
          </a:p>
        </p:txBody>
      </p:sp>
      <p:pic>
        <p:nvPicPr>
          <p:cNvPr id="12292" name="Picture 4" descr="Seafood Sustainability - Seafood and the Environment - Seafood Nutrition">
            <a:extLst>
              <a:ext uri="{FF2B5EF4-FFF2-40B4-BE49-F238E27FC236}">
                <a16:creationId xmlns:a16="http://schemas.microsoft.com/office/drawing/2014/main" id="{5D350A43-6031-671F-BB0F-B4E157112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1471998"/>
            <a:ext cx="11776364" cy="24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ustainability labels on food products: Consumer motivation, understanding  and use - ScienceDirect">
            <a:extLst>
              <a:ext uri="{FF2B5EF4-FFF2-40B4-BE49-F238E27FC236}">
                <a16:creationId xmlns:a16="http://schemas.microsoft.com/office/drawing/2014/main" id="{88C6DC1D-C0BC-4A46-2750-FFAB82910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3978577"/>
            <a:ext cx="7044488" cy="23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-up of logos&#10;&#10;Description automatically generated">
            <a:extLst>
              <a:ext uri="{FF2B5EF4-FFF2-40B4-BE49-F238E27FC236}">
                <a16:creationId xmlns:a16="http://schemas.microsoft.com/office/drawing/2014/main" id="{C3BC1BB0-38B1-EBE3-E477-277A360FD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679" y="3978576"/>
            <a:ext cx="1856509" cy="2376055"/>
          </a:xfrm>
          <a:prstGeom prst="rect">
            <a:avLst/>
          </a:prstGeom>
        </p:spPr>
      </p:pic>
      <p:pic>
        <p:nvPicPr>
          <p:cNvPr id="12296" name="Picture 8" descr="Premium Photo | Different natural and sustainable product labels">
            <a:extLst>
              <a:ext uri="{FF2B5EF4-FFF2-40B4-BE49-F238E27FC236}">
                <a16:creationId xmlns:a16="http://schemas.microsoft.com/office/drawing/2014/main" id="{A4DCF287-439C-10FD-368D-5B2AEFEC4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7" b="14808"/>
          <a:stretch/>
        </p:blipFill>
        <p:spPr bwMode="auto">
          <a:xfrm>
            <a:off x="9257561" y="3978576"/>
            <a:ext cx="2726621" cy="23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728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Yeppoon at the centrestage for 2018 Reef Champion Awards - Fitzroy Basin  Association">
            <a:extLst>
              <a:ext uri="{FF2B5EF4-FFF2-40B4-BE49-F238E27FC236}">
                <a16:creationId xmlns:a16="http://schemas.microsoft.com/office/drawing/2014/main" id="{15A1AA36-E9F5-D2C1-6454-66857EFA7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"/>
          <a:stretch/>
        </p:blipFill>
        <p:spPr bwMode="auto">
          <a:xfrm>
            <a:off x="455138" y="0"/>
            <a:ext cx="9970407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ropLife Australia | Farming Stewardship On Show At 2022 QFF Reef Champion  Awards">
            <a:extLst>
              <a:ext uri="{FF2B5EF4-FFF2-40B4-BE49-F238E27FC236}">
                <a16:creationId xmlns:a16="http://schemas.microsoft.com/office/drawing/2014/main" id="{92939FE1-BBF0-15B0-11D2-71CAB483A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2755900"/>
            <a:ext cx="5442080" cy="346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D2097-E6F2-5CC5-798B-587CEF0DAC21}"/>
              </a:ext>
            </a:extLst>
          </p:cNvPr>
          <p:cNvSpPr txBox="1"/>
          <p:nvPr/>
        </p:nvSpPr>
        <p:spPr>
          <a:xfrm>
            <a:off x="734291" y="221810"/>
            <a:ext cx="63176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i="0" dirty="0">
                <a:effectLst/>
              </a:rPr>
              <a:t>Reef Champion Awards - celebrating landholders, individuals and community groups working to improve water quality draining into the Great Barrier Reef.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04C37-2CDD-802C-2C85-F3E01814E47D}"/>
              </a:ext>
            </a:extLst>
          </p:cNvPr>
          <p:cNvSpPr txBox="1"/>
          <p:nvPr/>
        </p:nvSpPr>
        <p:spPr>
          <a:xfrm>
            <a:off x="10584873" y="221810"/>
            <a:ext cx="151014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b="0" i="0" dirty="0">
                <a:effectLst/>
                <a:latin typeface="acumin-pro"/>
              </a:rPr>
              <a:t>10 year old </a:t>
            </a:r>
          </a:p>
          <a:p>
            <a:pPr algn="r"/>
            <a:r>
              <a:rPr lang="en-AU" b="0" i="0" dirty="0">
                <a:effectLst/>
                <a:latin typeface="acumin-pro"/>
              </a:rPr>
              <a:t>Sid Crawshaw was awarded the winner of the 2018 Reef Youth Champion Under 15 Award for reducing</a:t>
            </a:r>
          </a:p>
          <a:p>
            <a:pPr algn="r"/>
            <a:r>
              <a:rPr lang="en-AU" b="0" i="0" dirty="0">
                <a:effectLst/>
                <a:latin typeface="acumin-pro"/>
              </a:rPr>
              <a:t>single-use plastic straws in his coastal </a:t>
            </a:r>
          </a:p>
          <a:p>
            <a:pPr algn="r"/>
            <a:r>
              <a:rPr lang="en-AU" b="0" i="0" dirty="0">
                <a:effectLst/>
                <a:latin typeface="acumin-pro"/>
              </a:rPr>
              <a:t>home-town of </a:t>
            </a:r>
            <a:r>
              <a:rPr lang="en-AU" b="0" i="0" dirty="0" err="1">
                <a:effectLst/>
                <a:latin typeface="acumin-pro"/>
              </a:rPr>
              <a:t>Tannum</a:t>
            </a:r>
            <a:r>
              <a:rPr lang="en-AU" b="0" i="0" dirty="0">
                <a:effectLst/>
                <a:latin typeface="acumin-pro"/>
              </a:rPr>
              <a:t> Sands.  </a:t>
            </a:r>
            <a:endParaRPr lang="en-US" dirty="0"/>
          </a:p>
        </p:txBody>
      </p:sp>
      <p:pic>
        <p:nvPicPr>
          <p:cNvPr id="2054" name="Picture 6" descr="Sid Crawshaw">
            <a:extLst>
              <a:ext uri="{FF2B5EF4-FFF2-40B4-BE49-F238E27FC236}">
                <a16:creationId xmlns:a16="http://schemas.microsoft.com/office/drawing/2014/main" id="{488ECEA1-E919-D0B9-CC69-C3EAE2B47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5" t="33872" r="15504" b="29257"/>
          <a:stretch/>
        </p:blipFill>
        <p:spPr bwMode="auto">
          <a:xfrm>
            <a:off x="10684287" y="5023124"/>
            <a:ext cx="1311317" cy="161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277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D1FEC6-BEFF-8DD7-2210-B5F33D5DC7A8}"/>
              </a:ext>
            </a:extLst>
          </p:cNvPr>
          <p:cNvSpPr txBox="1"/>
          <p:nvPr/>
        </p:nvSpPr>
        <p:spPr>
          <a:xfrm>
            <a:off x="2437" y="2402505"/>
            <a:ext cx="36154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Greenwashing</a:t>
            </a:r>
          </a:p>
          <a:p>
            <a:pPr algn="ctr"/>
            <a:endParaRPr lang="en-US" sz="2800" dirty="0"/>
          </a:p>
          <a:p>
            <a:pPr algn="ctr"/>
            <a:r>
              <a:rPr lang="en-US" sz="4800" i="1" dirty="0"/>
              <a:t>Beware!</a:t>
            </a:r>
          </a:p>
        </p:txBody>
      </p:sp>
      <p:pic>
        <p:nvPicPr>
          <p:cNvPr id="13314" name="Picture 2" descr="Eco-friendly Labels: What's Really in the Package? - THRIVE blog">
            <a:extLst>
              <a:ext uri="{FF2B5EF4-FFF2-40B4-BE49-F238E27FC236}">
                <a16:creationId xmlns:a16="http://schemas.microsoft.com/office/drawing/2014/main" id="{F5FCB96E-D23A-FC20-12B2-68F9BCD6D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0"/>
            <a:ext cx="8574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621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8453AD46-03D8-7ABF-826A-D15E05638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3">
            <a:extLst>
              <a:ext uri="{FF2B5EF4-FFF2-40B4-BE49-F238E27FC236}">
                <a16:creationId xmlns:a16="http://schemas.microsoft.com/office/drawing/2014/main" id="{6499E7C5-BBAA-C3D6-76EA-68157DCFF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582612"/>
            <a:ext cx="7735887" cy="25860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5400" b="1">
                <a:solidFill>
                  <a:schemeClr val="bg1"/>
                </a:solidFill>
              </a:rPr>
              <a:t>T033 Land management and pollution </a:t>
            </a:r>
            <a:r>
              <a:rPr lang="en-AU" altLang="en-US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5400" b="1">
              <a:solidFill>
                <a:schemeClr val="bg1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7D62AE84-33B9-4B88-03A8-1D236CCF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5689600"/>
            <a:ext cx="2260600" cy="5857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Bob Moffatt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677A4B-146F-9832-09FA-DC454E14967E}"/>
              </a:ext>
            </a:extLst>
          </p:cNvPr>
          <p:cNvSpPr txBox="1"/>
          <p:nvPr/>
        </p:nvSpPr>
        <p:spPr>
          <a:xfrm>
            <a:off x="331930" y="2459504"/>
            <a:ext cx="131676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cs typeface="Arial Narrow" panose="020B0604020202020204" pitchFamily="34" charset="0"/>
              </a:rPr>
              <a:t>Next - v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iew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 this ppt made by Bob </a:t>
            </a:r>
            <a:r>
              <a:rPr lang="en-US" sz="2000" dirty="0">
                <a:cs typeface="Arial Narrow" panose="020B0604020202020204" pitchFamily="34" charset="0"/>
              </a:rPr>
              <a:t>Moffatt at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Wet Paper </a:t>
            </a:r>
            <a:endParaRPr kumimoji="0" lang="en-US" sz="2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stainable land management, sustainable agriculture, agroforestry">
            <a:extLst>
              <a:ext uri="{FF2B5EF4-FFF2-40B4-BE49-F238E27FC236}">
                <a16:creationId xmlns:a16="http://schemas.microsoft.com/office/drawing/2014/main" id="{D2FB9266-103C-20CD-9632-7D086EC8C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4"/>
          <a:stretch/>
        </p:blipFill>
        <p:spPr bwMode="auto">
          <a:xfrm>
            <a:off x="3210791" y="0"/>
            <a:ext cx="8981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921C93-2BE4-5828-7D4F-64E18EF5DF72}"/>
              </a:ext>
            </a:extLst>
          </p:cNvPr>
          <p:cNvSpPr txBox="1"/>
          <p:nvPr/>
        </p:nvSpPr>
        <p:spPr>
          <a:xfrm>
            <a:off x="318075" y="817226"/>
            <a:ext cx="272992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cs typeface="Arial Narrow" panose="020B0604020202020204" pitchFamily="34" charset="0"/>
              </a:rPr>
              <a:t>Describe land management practices that contribute to the health of marine ecosystems, including siltation, algal blooms and agricultural practices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’20. Saving our soils and seas’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black and white document with white text&#10;&#10;Description automatically generated">
            <a:extLst>
              <a:ext uri="{FF2B5EF4-FFF2-40B4-BE49-F238E27FC236}">
                <a16:creationId xmlns:a16="http://schemas.microsoft.com/office/drawing/2014/main" id="{3F92FC1C-32E8-B01C-AD05-86887CB1A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216" y="481693"/>
            <a:ext cx="4401224" cy="58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3A6875A-746E-15B4-9FB7-7367F71E5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/>
          <a:stretch/>
        </p:blipFill>
        <p:spPr bwMode="auto">
          <a:xfrm>
            <a:off x="243840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157830-FFDA-0D05-8044-B1018C72B3BD}"/>
              </a:ext>
            </a:extLst>
          </p:cNvPr>
          <p:cNvSpPr txBox="1"/>
          <p:nvPr/>
        </p:nvSpPr>
        <p:spPr>
          <a:xfrm>
            <a:off x="277090" y="1018238"/>
            <a:ext cx="20366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400" b="0" i="0" dirty="0">
                <a:solidFill>
                  <a:srgbClr val="0B4385"/>
                </a:solidFill>
                <a:effectLst/>
                <a:latin typeface="prenton"/>
              </a:rPr>
              <a:t>Reef Champion Award Winner Matt </a:t>
            </a:r>
            <a:r>
              <a:rPr lang="en-AU" sz="2400" b="0" i="0" dirty="0" err="1">
                <a:solidFill>
                  <a:srgbClr val="0B4385"/>
                </a:solidFill>
                <a:effectLst/>
                <a:latin typeface="prenton"/>
              </a:rPr>
              <a:t>Hinz</a:t>
            </a:r>
            <a:r>
              <a:rPr lang="en-AU" sz="2400" b="0" i="0" dirty="0">
                <a:solidFill>
                  <a:srgbClr val="0B4385"/>
                </a:solidFill>
                <a:effectLst/>
                <a:latin typeface="prenton"/>
              </a:rPr>
              <a:t> of Hillview, who reduces sediment running off his property by an estimated 5.71 tonnes every year.</a:t>
            </a:r>
          </a:p>
        </p:txBody>
      </p:sp>
    </p:spTree>
    <p:extLst>
      <p:ext uri="{BB962C8B-B14F-4D97-AF65-F5344CB8AC3E}">
        <p14:creationId xmlns:p14="http://schemas.microsoft.com/office/powerpoint/2010/main" val="3817349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8EB2104-3D83-1AB3-9EA9-CB1AADB4F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/>
          <a:stretch/>
        </p:blipFill>
        <p:spPr bwMode="auto">
          <a:xfrm>
            <a:off x="3144982" y="0"/>
            <a:ext cx="9047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EC13CA-807E-85B8-B19E-D45B5A9B2721}"/>
              </a:ext>
            </a:extLst>
          </p:cNvPr>
          <p:cNvSpPr txBox="1"/>
          <p:nvPr/>
        </p:nvSpPr>
        <p:spPr>
          <a:xfrm>
            <a:off x="318654" y="797510"/>
            <a:ext cx="256309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400" b="0" i="0" dirty="0">
                <a:solidFill>
                  <a:srgbClr val="0B4385"/>
                </a:solidFill>
                <a:effectLst/>
                <a:latin typeface="prenton"/>
              </a:rPr>
              <a:t>Reef Champion Award Winner Yeppoon Inlet Association who have volunteered their time to remove sunken and abandoned vessels and associated debris from the Figtree Creek inlet – in one year removing 57 tonnes.</a:t>
            </a:r>
          </a:p>
        </p:txBody>
      </p:sp>
    </p:spTree>
    <p:extLst>
      <p:ext uri="{BB962C8B-B14F-4D97-AF65-F5344CB8AC3E}">
        <p14:creationId xmlns:p14="http://schemas.microsoft.com/office/powerpoint/2010/main" val="412136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AD66EE9-37E3-A59B-2CC8-F3E63E2B9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7" b="4013"/>
          <a:stretch/>
        </p:blipFill>
        <p:spPr bwMode="auto">
          <a:xfrm>
            <a:off x="0" y="1498577"/>
            <a:ext cx="12192000" cy="451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78215-EB36-165B-E779-0974590757CC}"/>
              </a:ext>
            </a:extLst>
          </p:cNvPr>
          <p:cNvSpPr txBox="1"/>
          <p:nvPr/>
        </p:nvSpPr>
        <p:spPr>
          <a:xfrm>
            <a:off x="401782" y="141238"/>
            <a:ext cx="115962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solidFill>
                  <a:srgbClr val="18181D"/>
                </a:solidFill>
                <a:effectLst/>
                <a:latin typeface="Work Sans" pitchFamily="2" charset="77"/>
              </a:rPr>
              <a:t>Prince’s Trust Australia Environmental Leadership – Reef Sustainability Award</a:t>
            </a:r>
            <a:endParaRPr lang="en-AU" b="0" i="0" dirty="0">
              <a:solidFill>
                <a:srgbClr val="18181D"/>
              </a:solidFill>
              <a:effectLst/>
              <a:latin typeface="Work Sans" pitchFamily="2" charset="77"/>
            </a:endParaRPr>
          </a:p>
          <a:p>
            <a:pPr algn="l"/>
            <a:r>
              <a:rPr lang="en-AU" b="1" i="0" u="none" strike="noStrike" dirty="0">
                <a:solidFill>
                  <a:srgbClr val="323232"/>
                </a:solidFill>
                <a:effectLst/>
                <a:latin typeface="Steradian Regular"/>
              </a:rPr>
              <a:t>Tony Rossi</a:t>
            </a:r>
            <a:r>
              <a:rPr lang="en-AU" b="0" i="0" u="none" strike="noStrike" dirty="0">
                <a:solidFill>
                  <a:srgbClr val="323232"/>
                </a:solidFill>
                <a:effectLst/>
                <a:latin typeface="Steradian Regular"/>
              </a:rPr>
              <a:t>, Aloomba, for using his scientific skills on the farm; Tony was always interested in soil health, soil testing, developing precision agricultural techniques &amp; regional environmental issues, &amp; has become an advocate for demonstrating on-farm sustainable environmental practices to other farmers and industry.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6DDB90-0B40-91E4-ED07-9B808A2AF1BF}"/>
              </a:ext>
            </a:extLst>
          </p:cNvPr>
          <p:cNvSpPr txBox="1"/>
          <p:nvPr/>
        </p:nvSpPr>
        <p:spPr>
          <a:xfrm>
            <a:off x="277091" y="6008876"/>
            <a:ext cx="11845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0" i="1" dirty="0">
                <a:effectLst/>
                <a:latin typeface="Work Sans" pitchFamily="2" charset="77"/>
              </a:rPr>
              <a:t>"I see a real connection between farmers and First Nations people - I am so proud to work with our clan people, we all touch the earth.”  </a:t>
            </a:r>
            <a:r>
              <a:rPr lang="en-AU" sz="2000" b="0" dirty="0">
                <a:effectLst/>
                <a:latin typeface="Work Sans" pitchFamily="2" charset="77"/>
              </a:rPr>
              <a:t>Tony Rossi (Nth Qld)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9064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41FFED-875B-9189-2D30-CE2BC3A37CFE}"/>
              </a:ext>
            </a:extLst>
          </p:cNvPr>
          <p:cNvSpPr txBox="1"/>
          <p:nvPr/>
        </p:nvSpPr>
        <p:spPr>
          <a:xfrm>
            <a:off x="2493819" y="2905780"/>
            <a:ext cx="692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Industry Best Management Programs (Qld)</a:t>
            </a:r>
          </a:p>
        </p:txBody>
      </p:sp>
    </p:spTree>
    <p:extLst>
      <p:ext uri="{BB962C8B-B14F-4D97-AF65-F5344CB8AC3E}">
        <p14:creationId xmlns:p14="http://schemas.microsoft.com/office/powerpoint/2010/main" val="313426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in a field&#10;&#10;Description automatically generated">
            <a:extLst>
              <a:ext uri="{FF2B5EF4-FFF2-40B4-BE49-F238E27FC236}">
                <a16:creationId xmlns:a16="http://schemas.microsoft.com/office/drawing/2014/main" id="{7A4D739C-5A51-6C91-67B0-60AE40B6F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023"/>
            <a:ext cx="12206976" cy="5272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E839B0-F0A4-7110-5882-DADDA9252D9F}"/>
              </a:ext>
            </a:extLst>
          </p:cNvPr>
          <p:cNvSpPr txBox="1"/>
          <p:nvPr/>
        </p:nvSpPr>
        <p:spPr>
          <a:xfrm>
            <a:off x="4434015" y="292574"/>
            <a:ext cx="333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Sugarcane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40903-D9CA-72B3-CEC0-F49CBCBEF339}"/>
              </a:ext>
            </a:extLst>
          </p:cNvPr>
          <p:cNvSpPr txBox="1"/>
          <p:nvPr/>
        </p:nvSpPr>
        <p:spPr>
          <a:xfrm>
            <a:off x="2843645" y="6424368"/>
            <a:ext cx="6102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smartcane.com.au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86573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F8F677-E97C-61B0-310A-009E7A031EB7}"/>
              </a:ext>
            </a:extLst>
          </p:cNvPr>
          <p:cNvSpPr txBox="1"/>
          <p:nvPr/>
        </p:nvSpPr>
        <p:spPr>
          <a:xfrm>
            <a:off x="4434015" y="292574"/>
            <a:ext cx="333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Cotton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BFD19-3F92-ACE2-D46C-C5A95ED0A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156"/>
            <a:ext cx="12192001" cy="1458259"/>
          </a:xfrm>
          <a:prstGeom prst="rect">
            <a:avLst/>
          </a:prstGeom>
        </p:spPr>
      </p:pic>
      <p:pic>
        <p:nvPicPr>
          <p:cNvPr id="6" name="Picture 5" descr="A group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ADA9424F-77BE-20CA-2487-3B743C6B8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" y="2606415"/>
            <a:ext cx="12191440" cy="3543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C55D5-8429-2472-4A91-338A1176B09B}"/>
              </a:ext>
            </a:extLst>
          </p:cNvPr>
          <p:cNvSpPr txBox="1"/>
          <p:nvPr/>
        </p:nvSpPr>
        <p:spPr>
          <a:xfrm>
            <a:off x="3055487" y="63579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www.mybmp.com.au</a:t>
            </a:r>
            <a:r>
              <a:rPr lang="en-US" dirty="0"/>
              <a:t>/</a:t>
            </a:r>
            <a:r>
              <a:rPr lang="en-US" dirty="0" err="1"/>
              <a:t>home.aspx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45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F8F677-E97C-61B0-310A-009E7A031EB7}"/>
              </a:ext>
            </a:extLst>
          </p:cNvPr>
          <p:cNvSpPr txBox="1"/>
          <p:nvPr/>
        </p:nvSpPr>
        <p:spPr>
          <a:xfrm>
            <a:off x="4434015" y="292574"/>
            <a:ext cx="3338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Horticulture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C55D5-8429-2472-4A91-338A1176B09B}"/>
              </a:ext>
            </a:extLst>
          </p:cNvPr>
          <p:cNvSpPr txBox="1"/>
          <p:nvPr/>
        </p:nvSpPr>
        <p:spPr>
          <a:xfrm>
            <a:off x="3055487" y="63579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https://www.hort360.com.au/</a:t>
            </a: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497BA9B0-F466-6D42-432E-E55DA56E1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37"/>
          <a:stretch/>
        </p:blipFill>
        <p:spPr>
          <a:xfrm>
            <a:off x="0" y="952693"/>
            <a:ext cx="12192000" cy="524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2932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3743</TotalTime>
  <Words>709</Words>
  <Application>Microsoft Macintosh PowerPoint</Application>
  <PresentationFormat>Widescreen</PresentationFormat>
  <Paragraphs>78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ＭＳ Ｐゴシック</vt:lpstr>
      <vt:lpstr>acumin-pro</vt:lpstr>
      <vt:lpstr>Arial</vt:lpstr>
      <vt:lpstr>Arial Narrow</vt:lpstr>
      <vt:lpstr>Calibri</vt:lpstr>
      <vt:lpstr>Calibri Light</vt:lpstr>
      <vt:lpstr>prenton</vt:lpstr>
      <vt:lpstr>Steradian Regular</vt:lpstr>
      <vt:lpstr>Work Sans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553</cp:revision>
  <dcterms:created xsi:type="dcterms:W3CDTF">2023-09-23T08:38:28Z</dcterms:created>
  <dcterms:modified xsi:type="dcterms:W3CDTF">2024-04-10T21:41:43Z</dcterms:modified>
</cp:coreProperties>
</file>