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310" r:id="rId2"/>
    <p:sldId id="312" r:id="rId3"/>
    <p:sldId id="313" r:id="rId4"/>
    <p:sldId id="321" r:id="rId5"/>
    <p:sldId id="323" r:id="rId6"/>
    <p:sldId id="324" r:id="rId7"/>
    <p:sldId id="314" r:id="rId8"/>
    <p:sldId id="319" r:id="rId9"/>
    <p:sldId id="326" r:id="rId10"/>
    <p:sldId id="325" r:id="rId11"/>
    <p:sldId id="328" r:id="rId12"/>
    <p:sldId id="332" r:id="rId13"/>
    <p:sldId id="311" r:id="rId14"/>
    <p:sldId id="334" r:id="rId15"/>
    <p:sldId id="335" r:id="rId16"/>
    <p:sldId id="337" r:id="rId17"/>
    <p:sldId id="33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6"/>
    <p:restoredTop sz="90800"/>
  </p:normalViewPr>
  <p:slideViewPr>
    <p:cSldViewPr snapToGrid="0">
      <p:cViewPr varScale="1">
        <p:scale>
          <a:sx n="97" d="100"/>
          <a:sy n="97" d="100"/>
        </p:scale>
        <p:origin x="5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7/2/24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www.whoi.edu</a:t>
            </a:r>
            <a:r>
              <a:rPr lang="en-US" dirty="0"/>
              <a:t>/know-your-ocean/ocean-topics/how-the-ocean-works/ocean-zones/sunlit-zone/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8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Wet Paper Publications © Bob Moffatt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65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Wet Paper Publications © Bob Moffatt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48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www.jcu.edu.au</a:t>
            </a:r>
            <a:r>
              <a:rPr lang="en-US" dirty="0"/>
              <a:t>/news/releases/2022/</a:t>
            </a:r>
            <a:r>
              <a:rPr lang="en-US" dirty="0" err="1"/>
              <a:t>july</a:t>
            </a:r>
            <a:r>
              <a:rPr lang="en-US" dirty="0"/>
              <a:t>/gulf-mangrove-dieback-discovery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45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www.whoi.edu</a:t>
            </a:r>
            <a:r>
              <a:rPr lang="en-US" dirty="0"/>
              <a:t>/know-your-ocean/ocean-topics/how-the-ocean-works/ocean-zones/sunlit-zone/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69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quizlet.com</a:t>
            </a:r>
            <a:r>
              <a:rPr lang="en-US" dirty="0"/>
              <a:t>/233881335/chapter-11-intertidal-diagram/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97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www.researchgate.net</a:t>
            </a:r>
            <a:r>
              <a:rPr lang="en-US" dirty="0"/>
              <a:t>/publication/259649359_Vulnerability_of_mangroves_seagrasses_and_intertidal_flats_in_the_tropical_Pacific_to_climate_change</a:t>
            </a:r>
          </a:p>
          <a:p>
            <a:endParaRPr lang="en-US" dirty="0"/>
          </a:p>
          <a:p>
            <a:pPr algn="l"/>
            <a:r>
              <a:rPr lang="en-AU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Vulnerability of mangroves, seagrasses and intertidal flats in the tropical Pacific to climate change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var(--nova-font-family-sans-serif)"/>
              </a:rPr>
              <a:t>January 2011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var(--nova-font-family-sans-serif)"/>
              </a:rPr>
              <a:t>In book: Vulnerability of fisheries and aquaculture in the Pacific to climate change. (pp.97-168)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var(--nova-font-family-sans-serif)"/>
              </a:rPr>
              <a:t>Chapter: 6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var(--nova-font-family-sans-serif)"/>
              </a:rPr>
              <a:t>Publisher: Secretariat of the Pacific Community, Noumea, New Caledonia.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var(--nova-font-family-sans-serif)"/>
              </a:rPr>
              <a:t>Editors: J Bell, J Johnson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92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www.researchgate.net</a:t>
            </a:r>
            <a:r>
              <a:rPr lang="en-US" dirty="0"/>
              <a:t>/figure/Coral-reef-zonation_fig15_260855277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New Edition of the UNESCO-IOC International Tsunami Survey Team (ITST) Post-Tsunami Survey Field Guide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85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www.ritubiology.com</a:t>
            </a:r>
            <a:r>
              <a:rPr lang="en-US" dirty="0"/>
              <a:t>/2016/07/16/aquatic-microbiology-viii-horizontal-zonation-ocean-stratification-benthic-population/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43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(left): https://</a:t>
            </a:r>
            <a:r>
              <a:rPr lang="en-US" dirty="0" err="1"/>
              <a:t>stfranciskrommetrust.co.za</a:t>
            </a:r>
            <a:r>
              <a:rPr lang="en-US" dirty="0"/>
              <a:t>/coastal-treasure/rocky-shores/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5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Chthamalus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90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https://old-</a:t>
            </a:r>
            <a:r>
              <a:rPr lang="en-US" dirty="0" err="1"/>
              <a:t>ib.bioninja.com.au</a:t>
            </a:r>
            <a:r>
              <a:rPr lang="en-US" dirty="0"/>
              <a:t>/options/option-c-ecology-and-</a:t>
            </a:r>
            <a:r>
              <a:rPr lang="en-US" dirty="0" err="1"/>
              <a:t>conser</a:t>
            </a:r>
            <a:r>
              <a:rPr lang="en-US" dirty="0"/>
              <a:t>/c1-species-and-communities/ecological-</a:t>
            </a:r>
            <a:r>
              <a:rPr lang="en-US" dirty="0" err="1"/>
              <a:t>niche.html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90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https://old-</a:t>
            </a:r>
            <a:r>
              <a:rPr lang="en-US" dirty="0" err="1"/>
              <a:t>ib.bioninja.com.au</a:t>
            </a:r>
            <a:r>
              <a:rPr lang="en-US" dirty="0"/>
              <a:t>/options/option-c-ecology-and-</a:t>
            </a:r>
            <a:r>
              <a:rPr lang="en-US" dirty="0" err="1"/>
              <a:t>conser</a:t>
            </a:r>
            <a:r>
              <a:rPr lang="en-US" dirty="0"/>
              <a:t>/c1-species-and-communities/ecological-</a:t>
            </a:r>
            <a:r>
              <a:rPr lang="en-US" dirty="0" err="1"/>
              <a:t>niche.html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32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stfranciskrommetrust.co.za%2Fcoastal-treasure%2Frocky-shores%2F&amp;psig=AOvVaw1GMb_VO4ZSAoLkS96YfTJj&amp;ust=1712005439302000&amp;source=images&amp;cd=vfe&amp;opi=89978449&amp;ved=0CBAQjRxqFwoTCMDv5Lazn4UDFQAAAAAdAAAAABA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unlit Zone - Woods Hole Oceanographic Institution">
            <a:extLst>
              <a:ext uri="{FF2B5EF4-FFF2-40B4-BE49-F238E27FC236}">
                <a16:creationId xmlns:a16="http://schemas.microsoft.com/office/drawing/2014/main" id="{28EE8F5C-B72D-5BD2-B7D8-DA4212BC5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424F63-B3AA-09CE-41E3-AF499AFCB8A2}"/>
              </a:ext>
            </a:extLst>
          </p:cNvPr>
          <p:cNvSpPr txBox="1"/>
          <p:nvPr/>
        </p:nvSpPr>
        <p:spPr>
          <a:xfrm>
            <a:off x="245810" y="3429000"/>
            <a:ext cx="1093019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Interpret data to identify an organism’s tolerance limit, e.g. of intertidal organisms or mangrove zonation.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Success Criteria: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Complete Marine Education worksheet </a:t>
            </a:r>
            <a:r>
              <a:rPr lang="en-US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‘</a:t>
            </a:r>
            <a:r>
              <a:rPr lang="en-US" sz="2400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20. T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esting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 Tolerance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7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FADD3-5F0F-2038-907B-85ACE34DD425}"/>
              </a:ext>
            </a:extLst>
          </p:cNvPr>
          <p:cNvSpPr txBox="1"/>
          <p:nvPr/>
        </p:nvSpPr>
        <p:spPr>
          <a:xfrm>
            <a:off x="237064" y="340879"/>
            <a:ext cx="360680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For example,</a:t>
            </a:r>
          </a:p>
          <a:p>
            <a:pPr algn="ctr"/>
            <a:endParaRPr lang="en-US" sz="2400" dirty="0"/>
          </a:p>
          <a:p>
            <a:pPr algn="ctr"/>
            <a:r>
              <a:rPr lang="en-US" sz="3200" dirty="0"/>
              <a:t>The tolerance limit of the six-plated barnacle </a:t>
            </a:r>
          </a:p>
          <a:p>
            <a:pPr algn="ctr"/>
            <a:r>
              <a:rPr lang="en-US" sz="2400" dirty="0"/>
              <a:t>(</a:t>
            </a:r>
            <a:r>
              <a:rPr lang="en-US" sz="2400" i="1" dirty="0" err="1"/>
              <a:t>Chthamalus</a:t>
            </a:r>
            <a:r>
              <a:rPr lang="en-US" sz="2400" i="1" dirty="0"/>
              <a:t> sp.)</a:t>
            </a:r>
          </a:p>
          <a:p>
            <a:pPr algn="ctr"/>
            <a:endParaRPr lang="en-US" sz="2400" i="1" dirty="0"/>
          </a:p>
          <a:p>
            <a:pPr algn="ctr"/>
            <a:r>
              <a:rPr lang="en-US" sz="3200" dirty="0"/>
              <a:t>becomes evident when its competition - the northern acorn barnacle </a:t>
            </a:r>
          </a:p>
          <a:p>
            <a:pPr algn="ctr"/>
            <a:r>
              <a:rPr lang="en-US" sz="2400" dirty="0"/>
              <a:t>(</a:t>
            </a:r>
            <a:r>
              <a:rPr lang="en-US" sz="2400" i="1" dirty="0" err="1"/>
              <a:t>Semibalanus</a:t>
            </a:r>
            <a:r>
              <a:rPr lang="en-US" sz="2400" i="1" dirty="0"/>
              <a:t> sp.</a:t>
            </a:r>
            <a:r>
              <a:rPr lang="en-US" sz="2400" dirty="0"/>
              <a:t>)</a:t>
            </a:r>
            <a:endParaRPr lang="en-US" sz="2400" i="1" dirty="0"/>
          </a:p>
          <a:p>
            <a:pPr algn="ctr"/>
            <a:r>
              <a:rPr lang="en-US" sz="3200" dirty="0"/>
              <a:t>is removed.</a:t>
            </a:r>
          </a:p>
        </p:txBody>
      </p:sp>
      <p:pic>
        <p:nvPicPr>
          <p:cNvPr id="12290" name="Picture 2" descr="Chthamalus - Wikipedia">
            <a:extLst>
              <a:ext uri="{FF2B5EF4-FFF2-40B4-BE49-F238E27FC236}">
                <a16:creationId xmlns:a16="http://schemas.microsoft.com/office/drawing/2014/main" id="{FC773130-B5EF-03C3-4F40-D6F5DFC6D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b="40266"/>
          <a:stretch/>
        </p:blipFill>
        <p:spPr bwMode="auto">
          <a:xfrm>
            <a:off x="4097867" y="5646"/>
            <a:ext cx="8094134" cy="322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corn Barnacle - Semibalanus balanoides">
            <a:extLst>
              <a:ext uri="{FF2B5EF4-FFF2-40B4-BE49-F238E27FC236}">
                <a16:creationId xmlns:a16="http://schemas.microsoft.com/office/drawing/2014/main" id="{5CA80596-E55A-4C23-9378-F41DC2F16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6" b="13482"/>
          <a:stretch/>
        </p:blipFill>
        <p:spPr bwMode="auto">
          <a:xfrm>
            <a:off x="4097866" y="3429000"/>
            <a:ext cx="8094134" cy="342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16791B-34EC-B13A-7B97-CDA677FEA6E6}"/>
              </a:ext>
            </a:extLst>
          </p:cNvPr>
          <p:cNvSpPr txBox="1"/>
          <p:nvPr/>
        </p:nvSpPr>
        <p:spPr>
          <a:xfrm>
            <a:off x="10566401" y="2777636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highlight>
                  <a:srgbClr val="FFFF00"/>
                </a:highlight>
              </a:rPr>
              <a:t>Chthamalus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sp</a:t>
            </a:r>
            <a:endParaRPr lang="en-US" i="1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5521F-3072-AED7-0063-793998EE73BA}"/>
              </a:ext>
            </a:extLst>
          </p:cNvPr>
          <p:cNvSpPr txBox="1"/>
          <p:nvPr/>
        </p:nvSpPr>
        <p:spPr>
          <a:xfrm>
            <a:off x="10566401" y="3526367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highlight>
                  <a:srgbClr val="FFFF00"/>
                </a:highlight>
              </a:rPr>
              <a:t>Semibalanus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sp</a:t>
            </a:r>
            <a:endParaRPr lang="en-US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9786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F0F0A3-9D43-3251-41F7-9D610626D4FC}"/>
              </a:ext>
            </a:extLst>
          </p:cNvPr>
          <p:cNvSpPr/>
          <p:nvPr/>
        </p:nvSpPr>
        <p:spPr>
          <a:xfrm>
            <a:off x="5029200" y="0"/>
            <a:ext cx="716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iagram of a diagram showing the amount of chthallamus&#10;&#10;Description automatically generated with medium confidence">
            <a:extLst>
              <a:ext uri="{FF2B5EF4-FFF2-40B4-BE49-F238E27FC236}">
                <a16:creationId xmlns:a16="http://schemas.microsoft.com/office/drawing/2014/main" id="{BB2CE935-C31B-8D35-BD2B-673104FA1C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0000"/>
          <a:stretch/>
        </p:blipFill>
        <p:spPr>
          <a:xfrm>
            <a:off x="5384800" y="211666"/>
            <a:ext cx="6519335" cy="63481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A5FB16-3535-17EF-2D4C-5054A82D2597}"/>
              </a:ext>
            </a:extLst>
          </p:cNvPr>
          <p:cNvSpPr txBox="1"/>
          <p:nvPr/>
        </p:nvSpPr>
        <p:spPr>
          <a:xfrm>
            <a:off x="687755" y="458956"/>
            <a:ext cx="348826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When the acorn barnacle is </a:t>
            </a:r>
            <a:r>
              <a:rPr lang="en-US" sz="4400" dirty="0"/>
              <a:t>removed</a:t>
            </a:r>
            <a:r>
              <a:rPr lang="en-US" sz="3600" dirty="0"/>
              <a:t>,</a:t>
            </a:r>
          </a:p>
          <a:p>
            <a:pPr algn="ctr"/>
            <a:r>
              <a:rPr lang="en-US" sz="3600" dirty="0"/>
              <a:t>the six plated barnacle </a:t>
            </a:r>
            <a:r>
              <a:rPr lang="en-US" sz="2800" i="1" dirty="0" err="1"/>
              <a:t>Chthalamus</a:t>
            </a:r>
            <a:r>
              <a:rPr lang="en-US" sz="3600" dirty="0"/>
              <a:t> occupies the </a:t>
            </a:r>
            <a:r>
              <a:rPr lang="en-US" sz="4800" dirty="0"/>
              <a:t>entire</a:t>
            </a:r>
            <a:r>
              <a:rPr lang="en-US" sz="3600" dirty="0"/>
              <a:t> </a:t>
            </a:r>
          </a:p>
          <a:p>
            <a:pPr algn="ctr"/>
            <a:r>
              <a:rPr lang="en-US" sz="3600" dirty="0"/>
              <a:t>tidal zone </a:t>
            </a:r>
          </a:p>
          <a:p>
            <a:pPr algn="ctr"/>
            <a:r>
              <a:rPr lang="en-US" sz="2800" dirty="0"/>
              <a:t>(no competition)</a:t>
            </a:r>
          </a:p>
        </p:txBody>
      </p:sp>
    </p:spTree>
    <p:extLst>
      <p:ext uri="{BB962C8B-B14F-4D97-AF65-F5344CB8AC3E}">
        <p14:creationId xmlns:p14="http://schemas.microsoft.com/office/powerpoint/2010/main" val="368633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F0F0A3-9D43-3251-41F7-9D610626D4FC}"/>
              </a:ext>
            </a:extLst>
          </p:cNvPr>
          <p:cNvSpPr/>
          <p:nvPr/>
        </p:nvSpPr>
        <p:spPr>
          <a:xfrm>
            <a:off x="5029200" y="0"/>
            <a:ext cx="716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iagram of a diagram showing the amount of chthallamus&#10;&#10;Description automatically generated with medium confidence">
            <a:extLst>
              <a:ext uri="{FF2B5EF4-FFF2-40B4-BE49-F238E27FC236}">
                <a16:creationId xmlns:a16="http://schemas.microsoft.com/office/drawing/2014/main" id="{BB2CE935-C31B-8D35-BD2B-673104FA1C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8310" r="1167"/>
          <a:stretch/>
        </p:blipFill>
        <p:spPr>
          <a:xfrm>
            <a:off x="5198534" y="254909"/>
            <a:ext cx="6587066" cy="63481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A5FB16-3535-17EF-2D4C-5054A82D2597}"/>
              </a:ext>
            </a:extLst>
          </p:cNvPr>
          <p:cNvSpPr txBox="1"/>
          <p:nvPr/>
        </p:nvSpPr>
        <p:spPr>
          <a:xfrm>
            <a:off x="961944" y="724558"/>
            <a:ext cx="296333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When the acorn barnacle </a:t>
            </a:r>
            <a:r>
              <a:rPr lang="en-US" sz="4400" dirty="0"/>
              <a:t>returns</a:t>
            </a:r>
            <a:r>
              <a:rPr lang="en-US" sz="3600" dirty="0"/>
              <a:t>, </a:t>
            </a:r>
          </a:p>
          <a:p>
            <a:pPr algn="ctr"/>
            <a:r>
              <a:rPr lang="en-US" sz="3600" dirty="0"/>
              <a:t>the six plated barnacle</a:t>
            </a:r>
            <a:r>
              <a:rPr lang="en-US" sz="3600" i="1" dirty="0"/>
              <a:t> </a:t>
            </a:r>
            <a:r>
              <a:rPr lang="en-US" sz="2800" i="1" dirty="0" err="1"/>
              <a:t>Chthalamus</a:t>
            </a:r>
            <a:r>
              <a:rPr lang="en-US" sz="3600" dirty="0"/>
              <a:t> </a:t>
            </a:r>
          </a:p>
          <a:p>
            <a:pPr algn="ctr"/>
            <a:r>
              <a:rPr lang="en-US" sz="3600" dirty="0"/>
              <a:t>is only found in the </a:t>
            </a:r>
          </a:p>
          <a:p>
            <a:pPr algn="ctr"/>
            <a:r>
              <a:rPr lang="en-US" sz="4400" dirty="0"/>
              <a:t>high tide </a:t>
            </a:r>
            <a:r>
              <a:rPr lang="en-US" sz="3600" dirty="0"/>
              <a:t>zone</a:t>
            </a:r>
          </a:p>
        </p:txBody>
      </p:sp>
    </p:spTree>
    <p:extLst>
      <p:ext uri="{BB962C8B-B14F-4D97-AF65-F5344CB8AC3E}">
        <p14:creationId xmlns:p14="http://schemas.microsoft.com/office/powerpoint/2010/main" val="1560462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C50152-10FA-27DA-3969-3C1100FCCFFB}"/>
              </a:ext>
            </a:extLst>
          </p:cNvPr>
          <p:cNvSpPr txBox="1"/>
          <p:nvPr/>
        </p:nvSpPr>
        <p:spPr>
          <a:xfrm>
            <a:off x="1517374" y="1630018"/>
            <a:ext cx="91572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WARNING: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ETHICS IF AND WHEN TESTING AN ORGANISM’S TOLERANCE LIMIT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PAPERWORK MUST BE SUBMITTED AND PERMISSIONS MUST BE GRANTED BEFORE DOING ANY TOLERANCE LIMIT EXPERIMENTS  </a:t>
            </a:r>
          </a:p>
        </p:txBody>
      </p:sp>
    </p:spTree>
    <p:extLst>
      <p:ext uri="{BB962C8B-B14F-4D97-AF65-F5344CB8AC3E}">
        <p14:creationId xmlns:p14="http://schemas.microsoft.com/office/powerpoint/2010/main" val="1213302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B83006-0CA1-63D4-0B2A-686A94D4ACBA}"/>
              </a:ext>
            </a:extLst>
          </p:cNvPr>
          <p:cNvSpPr/>
          <p:nvPr/>
        </p:nvSpPr>
        <p:spPr>
          <a:xfrm>
            <a:off x="0" y="0"/>
            <a:ext cx="553971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aper with text and images of beakers&#10;&#10;Description automatically generated">
            <a:extLst>
              <a:ext uri="{FF2B5EF4-FFF2-40B4-BE49-F238E27FC236}">
                <a16:creationId xmlns:a16="http://schemas.microsoft.com/office/drawing/2014/main" id="{78886084-AE71-5390-64D3-DE539EEAAB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76" t="2314" r="48044" b="60000"/>
          <a:stretch/>
        </p:blipFill>
        <p:spPr>
          <a:xfrm>
            <a:off x="169332" y="533399"/>
            <a:ext cx="5201045" cy="5791201"/>
          </a:xfrm>
          <a:prstGeom prst="rect">
            <a:avLst/>
          </a:prstGeom>
        </p:spPr>
      </p:pic>
      <p:pic>
        <p:nvPicPr>
          <p:cNvPr id="7" name="Picture 6" descr="A paper with text and images of beakers&#10;&#10;Description automatically generated">
            <a:extLst>
              <a:ext uri="{FF2B5EF4-FFF2-40B4-BE49-F238E27FC236}">
                <a16:creationId xmlns:a16="http://schemas.microsoft.com/office/drawing/2014/main" id="{A1B62B4D-3078-C212-E4FD-C947F1709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71" t="25445" r="1889" b="41724"/>
          <a:stretch/>
        </p:blipFill>
        <p:spPr>
          <a:xfrm>
            <a:off x="5943600" y="215923"/>
            <a:ext cx="5926667" cy="64261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513630-7866-ED43-3218-7E2E9D5FAFBA}"/>
              </a:ext>
            </a:extLst>
          </p:cNvPr>
          <p:cNvSpPr txBox="1"/>
          <p:nvPr/>
        </p:nvSpPr>
        <p:spPr>
          <a:xfrm>
            <a:off x="457200" y="164067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Wet Paper Publications</a:t>
            </a:r>
          </a:p>
        </p:txBody>
      </p:sp>
    </p:spTree>
    <p:extLst>
      <p:ext uri="{BB962C8B-B14F-4D97-AF65-F5344CB8AC3E}">
        <p14:creationId xmlns:p14="http://schemas.microsoft.com/office/powerpoint/2010/main" val="2307261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B83006-0CA1-63D4-0B2A-686A94D4ACBA}"/>
              </a:ext>
            </a:extLst>
          </p:cNvPr>
          <p:cNvSpPr/>
          <p:nvPr/>
        </p:nvSpPr>
        <p:spPr>
          <a:xfrm>
            <a:off x="0" y="0"/>
            <a:ext cx="62145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aper with text and images of beakers&#10;&#10;Description automatically generated">
            <a:extLst>
              <a:ext uri="{FF2B5EF4-FFF2-40B4-BE49-F238E27FC236}">
                <a16:creationId xmlns:a16="http://schemas.microsoft.com/office/drawing/2014/main" id="{78886084-AE71-5390-64D3-DE539EEAAB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9672" r="45310" b="23588"/>
          <a:stretch/>
        </p:blipFill>
        <p:spPr>
          <a:xfrm>
            <a:off x="0" y="643466"/>
            <a:ext cx="6103949" cy="5909733"/>
          </a:xfrm>
          <a:prstGeom prst="rect">
            <a:avLst/>
          </a:prstGeom>
        </p:spPr>
      </p:pic>
      <p:pic>
        <p:nvPicPr>
          <p:cNvPr id="7" name="Picture 6" descr="A paper with text and images of beakers&#10;&#10;Description automatically generated">
            <a:extLst>
              <a:ext uri="{FF2B5EF4-FFF2-40B4-BE49-F238E27FC236}">
                <a16:creationId xmlns:a16="http://schemas.microsoft.com/office/drawing/2014/main" id="{A1B62B4D-3078-C212-E4FD-C947F1709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066" t="68175" b="757"/>
          <a:stretch/>
        </p:blipFill>
        <p:spPr>
          <a:xfrm>
            <a:off x="6637867" y="321733"/>
            <a:ext cx="5208396" cy="5190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23E656-AC4E-5BE4-47F8-2E2B660C064E}"/>
              </a:ext>
            </a:extLst>
          </p:cNvPr>
          <p:cNvSpPr txBox="1"/>
          <p:nvPr/>
        </p:nvSpPr>
        <p:spPr>
          <a:xfrm>
            <a:off x="6579997" y="5511799"/>
            <a:ext cx="5393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is the optimum range of tolerance of salinity for the germination of a mangrove seed?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89324-9CFA-9184-3539-E425D48166E4}"/>
              </a:ext>
            </a:extLst>
          </p:cNvPr>
          <p:cNvSpPr txBox="1"/>
          <p:nvPr/>
        </p:nvSpPr>
        <p:spPr>
          <a:xfrm>
            <a:off x="457200" y="164067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Wet Paper Publications</a:t>
            </a:r>
          </a:p>
        </p:txBody>
      </p:sp>
    </p:spTree>
    <p:extLst>
      <p:ext uri="{BB962C8B-B14F-4D97-AF65-F5344CB8AC3E}">
        <p14:creationId xmlns:p14="http://schemas.microsoft.com/office/powerpoint/2010/main" val="6153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2E50AE-0B20-CDA3-3E34-CA924A921822}"/>
              </a:ext>
            </a:extLst>
          </p:cNvPr>
          <p:cNvSpPr txBox="1"/>
          <p:nvPr/>
        </p:nvSpPr>
        <p:spPr>
          <a:xfrm>
            <a:off x="9849855" y="1026747"/>
            <a:ext cx="21717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Gulf of Carpentaria </a:t>
            </a:r>
            <a:r>
              <a:rPr lang="en-US" sz="3600" dirty="0"/>
              <a:t>Mangrove die-back</a:t>
            </a:r>
          </a:p>
          <a:p>
            <a:pPr algn="ctr"/>
            <a:r>
              <a:rPr lang="en-US" sz="2800" dirty="0"/>
              <a:t>2016</a:t>
            </a:r>
          </a:p>
          <a:p>
            <a:pPr algn="ctr"/>
            <a:endParaRPr lang="en-US" sz="3600" dirty="0"/>
          </a:p>
          <a:p>
            <a:pPr algn="ctr"/>
            <a:r>
              <a:rPr lang="en-US" sz="3600" i="1" dirty="0"/>
              <a:t>‘they died of thirst’ </a:t>
            </a:r>
          </a:p>
        </p:txBody>
      </p:sp>
      <p:pic>
        <p:nvPicPr>
          <p:cNvPr id="1026" name="Picture 2" descr="Mangrove dieback">
            <a:extLst>
              <a:ext uri="{FF2B5EF4-FFF2-40B4-BE49-F238E27FC236}">
                <a16:creationId xmlns:a16="http://schemas.microsoft.com/office/drawing/2014/main" id="{1F46A40D-852F-CB06-F573-8847D8BF1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0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6FBDC9C2-61C6-9D58-EEB8-A7145BA5F838}"/>
              </a:ext>
            </a:extLst>
          </p:cNvPr>
          <p:cNvSpPr/>
          <p:nvPr/>
        </p:nvSpPr>
        <p:spPr>
          <a:xfrm>
            <a:off x="10998200" y="5520636"/>
            <a:ext cx="393700" cy="491171"/>
          </a:xfrm>
          <a:custGeom>
            <a:avLst/>
            <a:gdLst>
              <a:gd name="connsiteX0" fmla="*/ 215900 w 393700"/>
              <a:gd name="connsiteY0" fmla="*/ 16564 h 491171"/>
              <a:gd name="connsiteX1" fmla="*/ 203200 w 393700"/>
              <a:gd name="connsiteY1" fmla="*/ 118164 h 491171"/>
              <a:gd name="connsiteX2" fmla="*/ 228600 w 393700"/>
              <a:gd name="connsiteY2" fmla="*/ 359464 h 491171"/>
              <a:gd name="connsiteX3" fmla="*/ 241300 w 393700"/>
              <a:gd name="connsiteY3" fmla="*/ 397564 h 491171"/>
              <a:gd name="connsiteX4" fmla="*/ 304800 w 393700"/>
              <a:gd name="connsiteY4" fmla="*/ 473764 h 491171"/>
              <a:gd name="connsiteX5" fmla="*/ 342900 w 393700"/>
              <a:gd name="connsiteY5" fmla="*/ 486464 h 491171"/>
              <a:gd name="connsiteX6" fmla="*/ 304800 w 393700"/>
              <a:gd name="connsiteY6" fmla="*/ 461064 h 491171"/>
              <a:gd name="connsiteX7" fmla="*/ 203200 w 393700"/>
              <a:gd name="connsiteY7" fmla="*/ 334064 h 491171"/>
              <a:gd name="connsiteX8" fmla="*/ 177800 w 393700"/>
              <a:gd name="connsiteY8" fmla="*/ 257864 h 491171"/>
              <a:gd name="connsiteX9" fmla="*/ 165100 w 393700"/>
              <a:gd name="connsiteY9" fmla="*/ 219764 h 491171"/>
              <a:gd name="connsiteX10" fmla="*/ 152400 w 393700"/>
              <a:gd name="connsiteY10" fmla="*/ 3864 h 491171"/>
              <a:gd name="connsiteX11" fmla="*/ 127000 w 393700"/>
              <a:gd name="connsiteY11" fmla="*/ 54664 h 491171"/>
              <a:gd name="connsiteX12" fmla="*/ 88900 w 393700"/>
              <a:gd name="connsiteY12" fmla="*/ 118164 h 491171"/>
              <a:gd name="connsiteX13" fmla="*/ 0 w 393700"/>
              <a:gd name="connsiteY13" fmla="*/ 232464 h 491171"/>
              <a:gd name="connsiteX14" fmla="*/ 12700 w 393700"/>
              <a:gd name="connsiteY14" fmla="*/ 194364 h 491171"/>
              <a:gd name="connsiteX15" fmla="*/ 76200 w 393700"/>
              <a:gd name="connsiteY15" fmla="*/ 105464 h 491171"/>
              <a:gd name="connsiteX16" fmla="*/ 127000 w 393700"/>
              <a:gd name="connsiteY16" fmla="*/ 54664 h 491171"/>
              <a:gd name="connsiteX17" fmla="*/ 152400 w 393700"/>
              <a:gd name="connsiteY17" fmla="*/ 16564 h 491171"/>
              <a:gd name="connsiteX18" fmla="*/ 190500 w 393700"/>
              <a:gd name="connsiteY18" fmla="*/ 29264 h 491171"/>
              <a:gd name="connsiteX19" fmla="*/ 279400 w 393700"/>
              <a:gd name="connsiteY19" fmla="*/ 118164 h 491171"/>
              <a:gd name="connsiteX20" fmla="*/ 355600 w 393700"/>
              <a:gd name="connsiteY20" fmla="*/ 143564 h 491171"/>
              <a:gd name="connsiteX21" fmla="*/ 393700 w 393700"/>
              <a:gd name="connsiteY21" fmla="*/ 156264 h 491171"/>
              <a:gd name="connsiteX22" fmla="*/ 355600 w 393700"/>
              <a:gd name="connsiteY22" fmla="*/ 143564 h 491171"/>
              <a:gd name="connsiteX23" fmla="*/ 279400 w 393700"/>
              <a:gd name="connsiteY23" fmla="*/ 92764 h 491171"/>
              <a:gd name="connsiteX24" fmla="*/ 241300 w 393700"/>
              <a:gd name="connsiteY24" fmla="*/ 67364 h 491171"/>
              <a:gd name="connsiteX25" fmla="*/ 203200 w 393700"/>
              <a:gd name="connsiteY25" fmla="*/ 41964 h 491171"/>
              <a:gd name="connsiteX26" fmla="*/ 215900 w 393700"/>
              <a:gd name="connsiteY26" fmla="*/ 16564 h 49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3700" h="491171">
                <a:moveTo>
                  <a:pt x="215900" y="16564"/>
                </a:moveTo>
                <a:cubicBezTo>
                  <a:pt x="211667" y="50431"/>
                  <a:pt x="203200" y="84034"/>
                  <a:pt x="203200" y="118164"/>
                </a:cubicBezTo>
                <a:cubicBezTo>
                  <a:pt x="203200" y="226274"/>
                  <a:pt x="204266" y="274296"/>
                  <a:pt x="228600" y="359464"/>
                </a:cubicBezTo>
                <a:cubicBezTo>
                  <a:pt x="232278" y="372336"/>
                  <a:pt x="235313" y="385590"/>
                  <a:pt x="241300" y="397564"/>
                </a:cubicBezTo>
                <a:cubicBezTo>
                  <a:pt x="253014" y="420992"/>
                  <a:pt x="283734" y="459720"/>
                  <a:pt x="304800" y="473764"/>
                </a:cubicBezTo>
                <a:cubicBezTo>
                  <a:pt x="315939" y="481190"/>
                  <a:pt x="342900" y="499851"/>
                  <a:pt x="342900" y="486464"/>
                </a:cubicBezTo>
                <a:cubicBezTo>
                  <a:pt x="342900" y="471200"/>
                  <a:pt x="316389" y="470997"/>
                  <a:pt x="304800" y="461064"/>
                </a:cubicBezTo>
                <a:cubicBezTo>
                  <a:pt x="272430" y="433318"/>
                  <a:pt x="216273" y="373284"/>
                  <a:pt x="203200" y="334064"/>
                </a:cubicBezTo>
                <a:lnTo>
                  <a:pt x="177800" y="257864"/>
                </a:lnTo>
                <a:lnTo>
                  <a:pt x="165100" y="219764"/>
                </a:lnTo>
                <a:cubicBezTo>
                  <a:pt x="160867" y="147797"/>
                  <a:pt x="168610" y="74109"/>
                  <a:pt x="152400" y="3864"/>
                </a:cubicBezTo>
                <a:cubicBezTo>
                  <a:pt x="148143" y="-14583"/>
                  <a:pt x="136194" y="38114"/>
                  <a:pt x="127000" y="54664"/>
                </a:cubicBezTo>
                <a:cubicBezTo>
                  <a:pt x="115012" y="76242"/>
                  <a:pt x="102152" y="97339"/>
                  <a:pt x="88900" y="118164"/>
                </a:cubicBezTo>
                <a:cubicBezTo>
                  <a:pt x="35733" y="201713"/>
                  <a:pt x="55217" y="177247"/>
                  <a:pt x="0" y="232464"/>
                </a:cubicBezTo>
                <a:cubicBezTo>
                  <a:pt x="4233" y="219764"/>
                  <a:pt x="6713" y="206338"/>
                  <a:pt x="12700" y="194364"/>
                </a:cubicBezTo>
                <a:cubicBezTo>
                  <a:pt x="20603" y="178559"/>
                  <a:pt x="69489" y="113134"/>
                  <a:pt x="76200" y="105464"/>
                </a:cubicBezTo>
                <a:cubicBezTo>
                  <a:pt x="91969" y="87442"/>
                  <a:pt x="111415" y="72846"/>
                  <a:pt x="127000" y="54664"/>
                </a:cubicBezTo>
                <a:cubicBezTo>
                  <a:pt x="136933" y="43075"/>
                  <a:pt x="143933" y="29264"/>
                  <a:pt x="152400" y="16564"/>
                </a:cubicBezTo>
                <a:cubicBezTo>
                  <a:pt x="165100" y="20797"/>
                  <a:pt x="180047" y="20901"/>
                  <a:pt x="190500" y="29264"/>
                </a:cubicBezTo>
                <a:cubicBezTo>
                  <a:pt x="223225" y="55444"/>
                  <a:pt x="239643" y="104912"/>
                  <a:pt x="279400" y="118164"/>
                </a:cubicBezTo>
                <a:lnTo>
                  <a:pt x="355600" y="143564"/>
                </a:lnTo>
                <a:lnTo>
                  <a:pt x="393700" y="156264"/>
                </a:lnTo>
                <a:cubicBezTo>
                  <a:pt x="393700" y="156264"/>
                  <a:pt x="366739" y="150990"/>
                  <a:pt x="355600" y="143564"/>
                </a:cubicBezTo>
                <a:lnTo>
                  <a:pt x="279400" y="92764"/>
                </a:lnTo>
                <a:lnTo>
                  <a:pt x="241300" y="67364"/>
                </a:lnTo>
                <a:cubicBezTo>
                  <a:pt x="228600" y="58897"/>
                  <a:pt x="216852" y="48790"/>
                  <a:pt x="203200" y="41964"/>
                </a:cubicBezTo>
                <a:lnTo>
                  <a:pt x="215900" y="16564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FDBDE-3217-26C2-9B73-23C4356AF1F7}"/>
              </a:ext>
            </a:extLst>
          </p:cNvPr>
          <p:cNvSpPr txBox="1"/>
          <p:nvPr/>
        </p:nvSpPr>
        <p:spPr>
          <a:xfrm>
            <a:off x="10454440" y="6007825"/>
            <a:ext cx="1604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Limiting factor: WATER!</a:t>
            </a:r>
          </a:p>
        </p:txBody>
      </p:sp>
    </p:spTree>
    <p:extLst>
      <p:ext uri="{BB962C8B-B14F-4D97-AF65-F5344CB8AC3E}">
        <p14:creationId xmlns:p14="http://schemas.microsoft.com/office/powerpoint/2010/main" val="755454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unlit Zone - Woods Hole Oceanographic Institution">
            <a:extLst>
              <a:ext uri="{FF2B5EF4-FFF2-40B4-BE49-F238E27FC236}">
                <a16:creationId xmlns:a16="http://schemas.microsoft.com/office/drawing/2014/main" id="{28EE8F5C-B72D-5BD2-B7D8-DA4212BC5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424F63-B3AA-09CE-41E3-AF499AFCB8A2}"/>
              </a:ext>
            </a:extLst>
          </p:cNvPr>
          <p:cNvSpPr txBox="1"/>
          <p:nvPr/>
        </p:nvSpPr>
        <p:spPr>
          <a:xfrm>
            <a:off x="245810" y="3429000"/>
            <a:ext cx="745370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Interpret data to identify an organism’s tolerance limit, e.g. of intertidal organisms or mangrove zonation.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Success Criteria: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Complete Marine Education worksheet </a:t>
            </a:r>
            <a:r>
              <a:rPr lang="en-US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‘</a:t>
            </a:r>
            <a:r>
              <a:rPr lang="en-US" sz="2400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20. T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esting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 Tolerance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5" name="Picture 4" descr="A black and white page of a diagram&#10;&#10;Description automatically generated">
            <a:extLst>
              <a:ext uri="{FF2B5EF4-FFF2-40B4-BE49-F238E27FC236}">
                <a16:creationId xmlns:a16="http://schemas.microsoft.com/office/drawing/2014/main" id="{866103BE-2B77-EE09-CD2D-165E2A30E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306" y="422742"/>
            <a:ext cx="4245634" cy="56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4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FADD3-5F0F-2038-907B-85ACE34DD425}"/>
              </a:ext>
            </a:extLst>
          </p:cNvPr>
          <p:cNvSpPr txBox="1"/>
          <p:nvPr/>
        </p:nvSpPr>
        <p:spPr>
          <a:xfrm>
            <a:off x="1397000" y="2343035"/>
            <a:ext cx="939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Zonation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BCC1F-4155-ADF3-B64B-65C36428A66C}"/>
              </a:ext>
            </a:extLst>
          </p:cNvPr>
          <p:cNvSpPr txBox="1"/>
          <p:nvPr/>
        </p:nvSpPr>
        <p:spPr>
          <a:xfrm>
            <a:off x="1397000" y="4131732"/>
            <a:ext cx="939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Patterns of species abundance and distribution</a:t>
            </a:r>
          </a:p>
        </p:txBody>
      </p:sp>
    </p:spTree>
    <p:extLst>
      <p:ext uri="{BB962C8B-B14F-4D97-AF65-F5344CB8AC3E}">
        <p14:creationId xmlns:p14="http://schemas.microsoft.com/office/powerpoint/2010/main" val="318456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FADD3-5F0F-2038-907B-85ACE34DD425}"/>
              </a:ext>
            </a:extLst>
          </p:cNvPr>
          <p:cNvSpPr txBox="1"/>
          <p:nvPr/>
        </p:nvSpPr>
        <p:spPr>
          <a:xfrm>
            <a:off x="567267" y="2354702"/>
            <a:ext cx="3344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Zones</a:t>
            </a:r>
            <a:r>
              <a:rPr lang="en-US" sz="3600" dirty="0"/>
              <a:t> in an intertidal</a:t>
            </a:r>
          </a:p>
          <a:p>
            <a:pPr algn="ctr"/>
            <a:r>
              <a:rPr lang="en-US" sz="3600" dirty="0"/>
              <a:t>(rocky shore) ecosystem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7DF9DF-3568-0FB2-39DC-90D1567024DF}"/>
              </a:ext>
            </a:extLst>
          </p:cNvPr>
          <p:cNvSpPr/>
          <p:nvPr/>
        </p:nvSpPr>
        <p:spPr>
          <a:xfrm>
            <a:off x="4250267" y="0"/>
            <a:ext cx="79417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hapter 11: Intertidal Diagram | Quizlet">
            <a:extLst>
              <a:ext uri="{FF2B5EF4-FFF2-40B4-BE49-F238E27FC236}">
                <a16:creationId xmlns:a16="http://schemas.microsoft.com/office/drawing/2014/main" id="{26C21197-2DBD-B0C7-F25A-4B54127CE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41" y="245533"/>
            <a:ext cx="7324921" cy="63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64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FADD3-5F0F-2038-907B-85ACE34DD425}"/>
              </a:ext>
            </a:extLst>
          </p:cNvPr>
          <p:cNvSpPr txBox="1"/>
          <p:nvPr/>
        </p:nvSpPr>
        <p:spPr>
          <a:xfrm>
            <a:off x="657225" y="388719"/>
            <a:ext cx="1087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Zones</a:t>
            </a:r>
            <a:r>
              <a:rPr lang="en-US" sz="3600" dirty="0"/>
              <a:t> in a mangrove ecosystem</a:t>
            </a:r>
          </a:p>
        </p:txBody>
      </p:sp>
      <p:pic>
        <p:nvPicPr>
          <p:cNvPr id="2050" name="Picture 2" descr="1 The three zones typical of mangrove habitats in the tropical Pacific, showing the differences in mangrove species typical of each zone.  ">
            <a:extLst>
              <a:ext uri="{FF2B5EF4-FFF2-40B4-BE49-F238E27FC236}">
                <a16:creationId xmlns:a16="http://schemas.microsoft.com/office/drawing/2014/main" id="{EF4820D7-42AC-AF78-AFFD-B69259BC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207"/>
            <a:ext cx="12191999" cy="554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87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B45931-E491-4F6F-5AE4-4B3F195CBD63}"/>
              </a:ext>
            </a:extLst>
          </p:cNvPr>
          <p:cNvSpPr/>
          <p:nvPr/>
        </p:nvSpPr>
        <p:spPr>
          <a:xfrm>
            <a:off x="0" y="1540933"/>
            <a:ext cx="12192000" cy="531706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B582F-60D4-8E7F-CAEA-73197F9D813F}"/>
              </a:ext>
            </a:extLst>
          </p:cNvPr>
          <p:cNvSpPr txBox="1"/>
          <p:nvPr/>
        </p:nvSpPr>
        <p:spPr>
          <a:xfrm>
            <a:off x="657225" y="388719"/>
            <a:ext cx="1087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Zones</a:t>
            </a:r>
            <a:r>
              <a:rPr lang="en-US" sz="3600" dirty="0"/>
              <a:t> on a coral reef</a:t>
            </a:r>
          </a:p>
        </p:txBody>
      </p:sp>
      <p:pic>
        <p:nvPicPr>
          <p:cNvPr id="6" name="Picture 4" descr="1. Coral reef zonation. | Download Scientific Diagram">
            <a:extLst>
              <a:ext uri="{FF2B5EF4-FFF2-40B4-BE49-F238E27FC236}">
                <a16:creationId xmlns:a16="http://schemas.microsoft.com/office/drawing/2014/main" id="{C1DBCEF4-D19C-14F8-F301-D83577A6A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4" y="1669069"/>
            <a:ext cx="11741151" cy="48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281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BB582F-60D4-8E7F-CAEA-73197F9D813F}"/>
              </a:ext>
            </a:extLst>
          </p:cNvPr>
          <p:cNvSpPr txBox="1"/>
          <p:nvPr/>
        </p:nvSpPr>
        <p:spPr>
          <a:xfrm>
            <a:off x="657225" y="2828835"/>
            <a:ext cx="2847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Zones</a:t>
            </a:r>
            <a:r>
              <a:rPr lang="en-US" sz="3600" dirty="0"/>
              <a:t> in the ocean</a:t>
            </a:r>
          </a:p>
        </p:txBody>
      </p:sp>
      <p:pic>
        <p:nvPicPr>
          <p:cNvPr id="5122" name="Picture 2" descr="Aquatic Microbiology VII – Horizontal zonation, Ocean stratification and  Benthic population – Ritu's Biology Hub">
            <a:extLst>
              <a:ext uri="{FF2B5EF4-FFF2-40B4-BE49-F238E27FC236}">
                <a16:creationId xmlns:a16="http://schemas.microsoft.com/office/drawing/2014/main" id="{B6168C93-DDC0-A3CD-5623-902E8BDFE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7" y="0"/>
            <a:ext cx="8043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2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FADD3-5F0F-2038-907B-85ACE34DD425}"/>
              </a:ext>
            </a:extLst>
          </p:cNvPr>
          <p:cNvSpPr txBox="1"/>
          <p:nvPr/>
        </p:nvSpPr>
        <p:spPr>
          <a:xfrm>
            <a:off x="1701800" y="2904066"/>
            <a:ext cx="939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Mechanisms underlying these patterns</a:t>
            </a:r>
          </a:p>
        </p:txBody>
      </p:sp>
    </p:spTree>
    <p:extLst>
      <p:ext uri="{BB962C8B-B14F-4D97-AF65-F5344CB8AC3E}">
        <p14:creationId xmlns:p14="http://schemas.microsoft.com/office/powerpoint/2010/main" val="135403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FADD3-5F0F-2038-907B-85ACE34DD425}"/>
              </a:ext>
            </a:extLst>
          </p:cNvPr>
          <p:cNvSpPr txBox="1"/>
          <p:nvPr/>
        </p:nvSpPr>
        <p:spPr>
          <a:xfrm>
            <a:off x="1807635" y="238934"/>
            <a:ext cx="939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Abiotic factors</a:t>
            </a:r>
          </a:p>
        </p:txBody>
      </p:sp>
      <p:pic>
        <p:nvPicPr>
          <p:cNvPr id="8196" name="Picture 4" descr="Collaborating to protect coastal saltmarsh at Corner Inlet | CES">
            <a:extLst>
              <a:ext uri="{FF2B5EF4-FFF2-40B4-BE49-F238E27FC236}">
                <a16:creationId xmlns:a16="http://schemas.microsoft.com/office/drawing/2014/main" id="{2BBDA6ED-2E0B-348F-E05D-9612FB020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0450"/>
            <a:ext cx="3937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7337A6-6FBE-4877-25C7-FAE850B35CEF}"/>
              </a:ext>
            </a:extLst>
          </p:cNvPr>
          <p:cNvSpPr txBox="1"/>
          <p:nvPr/>
        </p:nvSpPr>
        <p:spPr>
          <a:xfrm>
            <a:off x="833966" y="1060450"/>
            <a:ext cx="2269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</a:rPr>
              <a:t>Salinity</a:t>
            </a:r>
          </a:p>
        </p:txBody>
      </p:sp>
      <p:pic>
        <p:nvPicPr>
          <p:cNvPr id="8198" name="Picture 6" descr="Tidal inundation (Department of Environment, Science and Innovation)">
            <a:extLst>
              <a:ext uri="{FF2B5EF4-FFF2-40B4-BE49-F238E27FC236}">
                <a16:creationId xmlns:a16="http://schemas.microsoft.com/office/drawing/2014/main" id="{76993675-4441-77A3-C477-1055683CC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96"/>
          <a:stretch/>
        </p:blipFill>
        <p:spPr bwMode="auto">
          <a:xfrm>
            <a:off x="4131735" y="1060449"/>
            <a:ext cx="4334933" cy="295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B4D689-03EC-C88B-D3A5-B30B0A379386}"/>
              </a:ext>
            </a:extLst>
          </p:cNvPr>
          <p:cNvSpPr txBox="1"/>
          <p:nvPr/>
        </p:nvSpPr>
        <p:spPr>
          <a:xfrm>
            <a:off x="4542366" y="1071033"/>
            <a:ext cx="3704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</a:rPr>
              <a:t>Tidal inundation</a:t>
            </a:r>
          </a:p>
        </p:txBody>
      </p:sp>
      <p:pic>
        <p:nvPicPr>
          <p:cNvPr id="8200" name="Picture 8" descr="Dissolved Oxygen - Environmental Measurement Systems">
            <a:extLst>
              <a:ext uri="{FF2B5EF4-FFF2-40B4-BE49-F238E27FC236}">
                <a16:creationId xmlns:a16="http://schemas.microsoft.com/office/drawing/2014/main" id="{696F9895-F199-700D-9D7C-5A74CDA88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1" y="1071033"/>
            <a:ext cx="3543299" cy="295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C3013B-DE49-61ED-2C5E-2812DFF78C98}"/>
              </a:ext>
            </a:extLst>
          </p:cNvPr>
          <p:cNvSpPr txBox="1"/>
          <p:nvPr/>
        </p:nvSpPr>
        <p:spPr>
          <a:xfrm>
            <a:off x="8669866" y="1088794"/>
            <a:ext cx="3704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</a:rPr>
              <a:t>Dissolved O</a:t>
            </a:r>
            <a:r>
              <a:rPr lang="en-US" sz="2800" baseline="-25000" dirty="0">
                <a:highlight>
                  <a:srgbClr val="FFFF00"/>
                </a:highlight>
              </a:rPr>
              <a:t>2</a:t>
            </a:r>
          </a:p>
        </p:txBody>
      </p:sp>
      <p:pic>
        <p:nvPicPr>
          <p:cNvPr id="8202" name="Picture 10" descr="Sunlit Zone - Woods Hole Oceanographic Institution">
            <a:extLst>
              <a:ext uri="{FF2B5EF4-FFF2-40B4-BE49-F238E27FC236}">
                <a16:creationId xmlns:a16="http://schemas.microsoft.com/office/drawing/2014/main" id="{01488DA2-13C1-B8E8-EE5F-6066CCC90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652"/>
            <a:ext cx="3937000" cy="253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1E6690-3A21-CC5E-D7FC-6A9069AEB439}"/>
              </a:ext>
            </a:extLst>
          </p:cNvPr>
          <p:cNvSpPr txBox="1"/>
          <p:nvPr/>
        </p:nvSpPr>
        <p:spPr>
          <a:xfrm>
            <a:off x="833965" y="4304391"/>
            <a:ext cx="2269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</a:rPr>
              <a:t>Waves</a:t>
            </a:r>
          </a:p>
        </p:txBody>
      </p:sp>
      <p:pic>
        <p:nvPicPr>
          <p:cNvPr id="8204" name="Picture 12" descr="Characteristics of a Marine Biome | Sciencing">
            <a:extLst>
              <a:ext uri="{FF2B5EF4-FFF2-40B4-BE49-F238E27FC236}">
                <a16:creationId xmlns:a16="http://schemas.microsoft.com/office/drawing/2014/main" id="{7DF453F0-3CF3-C050-17BF-832933078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9"/>
          <a:stretch/>
        </p:blipFill>
        <p:spPr bwMode="auto">
          <a:xfrm>
            <a:off x="4131734" y="4286651"/>
            <a:ext cx="4334934" cy="257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4CAE4A-5746-FDC6-B265-BDE6ED2472F2}"/>
              </a:ext>
            </a:extLst>
          </p:cNvPr>
          <p:cNvSpPr txBox="1"/>
          <p:nvPr/>
        </p:nvSpPr>
        <p:spPr>
          <a:xfrm>
            <a:off x="4965702" y="4286651"/>
            <a:ext cx="308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</a:rPr>
              <a:t>Light availability</a:t>
            </a:r>
          </a:p>
        </p:txBody>
      </p:sp>
      <p:pic>
        <p:nvPicPr>
          <p:cNvPr id="8206" name="Picture 14" descr="Intertidal high energy over consolidated substrate (Department of  Environment, Science and Innovation)">
            <a:extLst>
              <a:ext uri="{FF2B5EF4-FFF2-40B4-BE49-F238E27FC236}">
                <a16:creationId xmlns:a16="http://schemas.microsoft.com/office/drawing/2014/main" id="{44E59739-F991-88BE-79B6-4729553CF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9" b="3029"/>
          <a:stretch/>
        </p:blipFill>
        <p:spPr bwMode="auto">
          <a:xfrm>
            <a:off x="8648701" y="4198966"/>
            <a:ext cx="3522134" cy="261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478CBA-B161-EAD7-2408-09E24B364989}"/>
              </a:ext>
            </a:extLst>
          </p:cNvPr>
          <p:cNvSpPr txBox="1"/>
          <p:nvPr/>
        </p:nvSpPr>
        <p:spPr>
          <a:xfrm>
            <a:off x="9482669" y="4304391"/>
            <a:ext cx="2269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</a:rPr>
              <a:t>Substrate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70028-A80F-7FB9-448E-11C2DF4C1479}"/>
              </a:ext>
            </a:extLst>
          </p:cNvPr>
          <p:cNvSpPr txBox="1"/>
          <p:nvPr/>
        </p:nvSpPr>
        <p:spPr>
          <a:xfrm rot="20818541">
            <a:off x="190499" y="212296"/>
            <a:ext cx="192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example…</a:t>
            </a:r>
          </a:p>
        </p:txBody>
      </p:sp>
    </p:spTree>
    <p:extLst>
      <p:ext uri="{BB962C8B-B14F-4D97-AF65-F5344CB8AC3E}">
        <p14:creationId xmlns:p14="http://schemas.microsoft.com/office/powerpoint/2010/main" val="248035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FADD3-5F0F-2038-907B-85ACE34DD425}"/>
              </a:ext>
            </a:extLst>
          </p:cNvPr>
          <p:cNvSpPr txBox="1"/>
          <p:nvPr/>
        </p:nvSpPr>
        <p:spPr>
          <a:xfrm>
            <a:off x="1752600" y="575733"/>
            <a:ext cx="939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Biotic factors</a:t>
            </a:r>
          </a:p>
        </p:txBody>
      </p:sp>
      <p:pic>
        <p:nvPicPr>
          <p:cNvPr id="11266" name="Picture 2" descr="Rocky Shores | Kromme Enviro Trust">
            <a:hlinkClick r:id="rId3"/>
            <a:extLst>
              <a:ext uri="{FF2B5EF4-FFF2-40B4-BE49-F238E27FC236}">
                <a16:creationId xmlns:a16="http://schemas.microsoft.com/office/drawing/2014/main" id="{E4F39826-29D6-01F9-FF49-6C1BBB014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1947333"/>
            <a:ext cx="3480993" cy="463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FCA92D-2913-F3AF-2A71-FA068CFE174D}"/>
              </a:ext>
            </a:extLst>
          </p:cNvPr>
          <p:cNvSpPr txBox="1"/>
          <p:nvPr/>
        </p:nvSpPr>
        <p:spPr>
          <a:xfrm>
            <a:off x="843029" y="2127250"/>
            <a:ext cx="2269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</a:rPr>
              <a:t>Intraspecific competition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EBE19D50-EC28-F4F0-35A5-5830446F3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3" r="19531"/>
          <a:stretch/>
        </p:blipFill>
        <p:spPr bwMode="auto">
          <a:xfrm>
            <a:off x="8851361" y="1947333"/>
            <a:ext cx="3086639" cy="463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The Confusing Social Lives Of Fiddler Crabs Hakai Magazine, 41% OFF">
            <a:extLst>
              <a:ext uri="{FF2B5EF4-FFF2-40B4-BE49-F238E27FC236}">
                <a16:creationId xmlns:a16="http://schemas.microsoft.com/office/drawing/2014/main" id="{7EB28156-7C42-99F4-ACF0-3CDD95A6A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77" y="1947333"/>
            <a:ext cx="4639734" cy="463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6F46E1-CC4D-158D-376E-85125CF07779}"/>
              </a:ext>
            </a:extLst>
          </p:cNvPr>
          <p:cNvSpPr txBox="1"/>
          <p:nvPr/>
        </p:nvSpPr>
        <p:spPr>
          <a:xfrm>
            <a:off x="5141710" y="2074733"/>
            <a:ext cx="2269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</a:rPr>
              <a:t>Reproduction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873F1-D548-6448-2BFB-11BE640E0E4D}"/>
              </a:ext>
            </a:extLst>
          </p:cNvPr>
          <p:cNvSpPr txBox="1"/>
          <p:nvPr/>
        </p:nvSpPr>
        <p:spPr>
          <a:xfrm>
            <a:off x="9260146" y="2081083"/>
            <a:ext cx="2269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</a:rPr>
              <a:t>Predation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1B6319-D403-C42B-6CFB-A5333B6E0485}"/>
              </a:ext>
            </a:extLst>
          </p:cNvPr>
          <p:cNvSpPr txBox="1"/>
          <p:nvPr/>
        </p:nvSpPr>
        <p:spPr>
          <a:xfrm rot="20818541">
            <a:off x="253909" y="555311"/>
            <a:ext cx="192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example…</a:t>
            </a:r>
          </a:p>
        </p:txBody>
      </p:sp>
    </p:spTree>
    <p:extLst>
      <p:ext uri="{BB962C8B-B14F-4D97-AF65-F5344CB8AC3E}">
        <p14:creationId xmlns:p14="http://schemas.microsoft.com/office/powerpoint/2010/main" val="29827907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18854</TotalTime>
  <Words>594</Words>
  <Application>Microsoft Macintosh PowerPoint</Application>
  <PresentationFormat>Widescreen</PresentationFormat>
  <Paragraphs>99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Roboto</vt:lpstr>
      <vt:lpstr>var(--nova-font-family-sans-serif)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1501</cp:revision>
  <dcterms:created xsi:type="dcterms:W3CDTF">2023-09-23T08:38:28Z</dcterms:created>
  <dcterms:modified xsi:type="dcterms:W3CDTF">2024-07-02T03:10:54Z</dcterms:modified>
</cp:coreProperties>
</file>