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339" r:id="rId2"/>
    <p:sldId id="341" r:id="rId3"/>
    <p:sldId id="342" r:id="rId4"/>
    <p:sldId id="358" r:id="rId5"/>
    <p:sldId id="344" r:id="rId6"/>
    <p:sldId id="346" r:id="rId7"/>
    <p:sldId id="345" r:id="rId8"/>
    <p:sldId id="347" r:id="rId9"/>
    <p:sldId id="348" r:id="rId10"/>
    <p:sldId id="349" r:id="rId11"/>
    <p:sldId id="350" r:id="rId12"/>
    <p:sldId id="351" r:id="rId13"/>
    <p:sldId id="352" r:id="rId14"/>
    <p:sldId id="359" r:id="rId15"/>
    <p:sldId id="354" r:id="rId16"/>
    <p:sldId id="355" r:id="rId17"/>
    <p:sldId id="356" r:id="rId18"/>
    <p:sldId id="36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C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02"/>
    <p:restoredTop sz="91840"/>
  </p:normalViewPr>
  <p:slideViewPr>
    <p:cSldViewPr snapToGrid="0">
      <p:cViewPr varScale="1">
        <p:scale>
          <a:sx n="98" d="100"/>
          <a:sy n="98" d="100"/>
        </p:scale>
        <p:origin x="48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ABC923-08BB-3442-8B25-8677E068E517}" type="datetimeFigureOut">
              <a:rPr lang="en-US" smtClean="0"/>
              <a:t>7/2/24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9A60AA-0504-9D43-9C67-9C1121590EC0}" type="slidenum">
              <a:rPr lang="en-US" smtClean="0"/>
              <a:t>‹#›</a:t>
            </a:fld>
            <a:endParaRPr lang="en-US"/>
          </a:p>
        </p:txBody>
      </p:sp>
    </p:spTree>
    <p:extLst>
      <p:ext uri="{BB962C8B-B14F-4D97-AF65-F5344CB8AC3E}">
        <p14:creationId xmlns:p14="http://schemas.microsoft.com/office/powerpoint/2010/main" val="2626484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www.mediastorehouse.com.au</a:t>
            </a:r>
            <a:r>
              <a:rPr lang="en-US" dirty="0"/>
              <a:t>/discover-images-by-awl/waves-crashing-rocks-north-curl-curl-rockpool-24271807.html</a:t>
            </a:r>
          </a:p>
        </p:txBody>
      </p:sp>
      <p:sp>
        <p:nvSpPr>
          <p:cNvPr id="4" name="Slide Number Placeholder 3"/>
          <p:cNvSpPr>
            <a:spLocks noGrp="1"/>
          </p:cNvSpPr>
          <p:nvPr>
            <p:ph type="sldNum" sz="quarter" idx="5"/>
          </p:nvPr>
        </p:nvSpPr>
        <p:spPr/>
        <p:txBody>
          <a:bodyPr/>
          <a:lstStyle/>
          <a:p>
            <a:fld id="{1E9A60AA-0504-9D43-9C67-9C1121590EC0}" type="slidenum">
              <a:rPr lang="en-US" smtClean="0"/>
              <a:t>1</a:t>
            </a:fld>
            <a:endParaRPr lang="en-US"/>
          </a:p>
        </p:txBody>
      </p:sp>
    </p:spTree>
    <p:extLst>
      <p:ext uri="{BB962C8B-B14F-4D97-AF65-F5344CB8AC3E}">
        <p14:creationId xmlns:p14="http://schemas.microsoft.com/office/powerpoint/2010/main" val="2436676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www.reddit.com</a:t>
            </a:r>
            <a:r>
              <a:rPr lang="en-US" dirty="0"/>
              <a:t>/r/</a:t>
            </a:r>
            <a:r>
              <a:rPr lang="en-US" dirty="0" err="1"/>
              <a:t>NatureIsFuckingLit</a:t>
            </a:r>
            <a:r>
              <a:rPr lang="en-US" dirty="0"/>
              <a:t>/comments/</a:t>
            </a:r>
            <a:r>
              <a:rPr lang="en-US" dirty="0" err="1"/>
              <a:t>jzcznc</a:t>
            </a:r>
            <a:r>
              <a:rPr lang="en-US" dirty="0"/>
              <a:t>/</a:t>
            </a:r>
            <a:r>
              <a:rPr lang="en-US" dirty="0" err="1"/>
              <a:t>blueringed_octopus_very_pretty_but_very_deadly</a:t>
            </a:r>
            <a:r>
              <a:rPr lang="en-US" dirty="0"/>
              <a:t>/</a:t>
            </a:r>
          </a:p>
        </p:txBody>
      </p:sp>
      <p:sp>
        <p:nvSpPr>
          <p:cNvPr id="4" name="Slide Number Placeholder 3"/>
          <p:cNvSpPr>
            <a:spLocks noGrp="1"/>
          </p:cNvSpPr>
          <p:nvPr>
            <p:ph type="sldNum" sz="quarter" idx="5"/>
          </p:nvPr>
        </p:nvSpPr>
        <p:spPr/>
        <p:txBody>
          <a:bodyPr/>
          <a:lstStyle/>
          <a:p>
            <a:fld id="{1E9A60AA-0504-9D43-9C67-9C1121590EC0}" type="slidenum">
              <a:rPr lang="en-US" smtClean="0"/>
              <a:t>12</a:t>
            </a:fld>
            <a:endParaRPr lang="en-US"/>
          </a:p>
        </p:txBody>
      </p:sp>
    </p:spTree>
    <p:extLst>
      <p:ext uri="{BB962C8B-B14F-4D97-AF65-F5344CB8AC3E}">
        <p14:creationId xmlns:p14="http://schemas.microsoft.com/office/powerpoint/2010/main" val="1456677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www.rosmaninhoazevedo.com</a:t>
            </a:r>
            <a:r>
              <a:rPr lang="en-US" dirty="0"/>
              <a:t>/?s=tropical-rock-crab-front-this-very-little-pale-lined-ee-787zm0HB</a:t>
            </a:r>
          </a:p>
        </p:txBody>
      </p:sp>
      <p:sp>
        <p:nvSpPr>
          <p:cNvPr id="4" name="Slide Number Placeholder 3"/>
          <p:cNvSpPr>
            <a:spLocks noGrp="1"/>
          </p:cNvSpPr>
          <p:nvPr>
            <p:ph type="sldNum" sz="quarter" idx="5"/>
          </p:nvPr>
        </p:nvSpPr>
        <p:spPr/>
        <p:txBody>
          <a:bodyPr/>
          <a:lstStyle/>
          <a:p>
            <a:fld id="{1E9A60AA-0504-9D43-9C67-9C1121590EC0}" type="slidenum">
              <a:rPr lang="en-US" smtClean="0"/>
              <a:t>14</a:t>
            </a:fld>
            <a:endParaRPr lang="en-US"/>
          </a:p>
        </p:txBody>
      </p:sp>
    </p:spTree>
    <p:extLst>
      <p:ext uri="{BB962C8B-B14F-4D97-AF65-F5344CB8AC3E}">
        <p14:creationId xmlns:p14="http://schemas.microsoft.com/office/powerpoint/2010/main" val="2976923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australian.museum</a:t>
            </a:r>
            <a:r>
              <a:rPr lang="en-US" dirty="0"/>
              <a:t>/learn/animals/</a:t>
            </a:r>
            <a:r>
              <a:rPr lang="en-US" dirty="0" err="1"/>
              <a:t>molluscs</a:t>
            </a:r>
            <a:r>
              <a:rPr lang="en-US" dirty="0"/>
              <a:t>/turban-snail/</a:t>
            </a:r>
          </a:p>
        </p:txBody>
      </p:sp>
      <p:sp>
        <p:nvSpPr>
          <p:cNvPr id="4" name="Slide Number Placeholder 3"/>
          <p:cNvSpPr>
            <a:spLocks noGrp="1"/>
          </p:cNvSpPr>
          <p:nvPr>
            <p:ph type="sldNum" sz="quarter" idx="5"/>
          </p:nvPr>
        </p:nvSpPr>
        <p:spPr/>
        <p:txBody>
          <a:bodyPr/>
          <a:lstStyle/>
          <a:p>
            <a:fld id="{1E9A60AA-0504-9D43-9C67-9C1121590EC0}" type="slidenum">
              <a:rPr lang="en-US" smtClean="0"/>
              <a:t>15</a:t>
            </a:fld>
            <a:endParaRPr lang="en-US"/>
          </a:p>
        </p:txBody>
      </p:sp>
    </p:spTree>
    <p:extLst>
      <p:ext uri="{BB962C8B-B14F-4D97-AF65-F5344CB8AC3E}">
        <p14:creationId xmlns:p14="http://schemas.microsoft.com/office/powerpoint/2010/main" val="1345486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marinewaters.fish.wa.gov.au</a:t>
            </a:r>
            <a:r>
              <a:rPr lang="en-US" dirty="0"/>
              <a:t>/resource/cleaning-station/</a:t>
            </a:r>
          </a:p>
        </p:txBody>
      </p:sp>
      <p:sp>
        <p:nvSpPr>
          <p:cNvPr id="4" name="Slide Number Placeholder 3"/>
          <p:cNvSpPr>
            <a:spLocks noGrp="1"/>
          </p:cNvSpPr>
          <p:nvPr>
            <p:ph type="sldNum" sz="quarter" idx="5"/>
          </p:nvPr>
        </p:nvSpPr>
        <p:spPr/>
        <p:txBody>
          <a:bodyPr/>
          <a:lstStyle/>
          <a:p>
            <a:fld id="{1E9A60AA-0504-9D43-9C67-9C1121590EC0}" type="slidenum">
              <a:rPr lang="en-US" smtClean="0"/>
              <a:t>16</a:t>
            </a:fld>
            <a:endParaRPr lang="en-US"/>
          </a:p>
        </p:txBody>
      </p:sp>
    </p:spTree>
    <p:extLst>
      <p:ext uri="{BB962C8B-B14F-4D97-AF65-F5344CB8AC3E}">
        <p14:creationId xmlns:p14="http://schemas.microsoft.com/office/powerpoint/2010/main" val="2563239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www.climatechangenews.com</a:t>
            </a:r>
            <a:r>
              <a:rPr lang="en-US" dirty="0"/>
              <a:t>/2016/10/14/the-creatures-of-tasmanias-disappearing-kelp-forests-in-pictures-2/</a:t>
            </a:r>
          </a:p>
        </p:txBody>
      </p:sp>
      <p:sp>
        <p:nvSpPr>
          <p:cNvPr id="4" name="Slide Number Placeholder 3"/>
          <p:cNvSpPr>
            <a:spLocks noGrp="1"/>
          </p:cNvSpPr>
          <p:nvPr>
            <p:ph type="sldNum" sz="quarter" idx="5"/>
          </p:nvPr>
        </p:nvSpPr>
        <p:spPr/>
        <p:txBody>
          <a:bodyPr/>
          <a:lstStyle/>
          <a:p>
            <a:fld id="{1E9A60AA-0504-9D43-9C67-9C1121590EC0}" type="slidenum">
              <a:rPr lang="en-US" smtClean="0"/>
              <a:t>17</a:t>
            </a:fld>
            <a:endParaRPr lang="en-US"/>
          </a:p>
        </p:txBody>
      </p:sp>
    </p:spTree>
    <p:extLst>
      <p:ext uri="{BB962C8B-B14F-4D97-AF65-F5344CB8AC3E}">
        <p14:creationId xmlns:p14="http://schemas.microsoft.com/office/powerpoint/2010/main" val="4217198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www.mediastorehouse.com.au</a:t>
            </a:r>
            <a:r>
              <a:rPr lang="en-US" dirty="0"/>
              <a:t>/discover-images-by-awl/waves-crashing-rocks-north-curl-curl-rockpool-24271807.html</a:t>
            </a:r>
          </a:p>
        </p:txBody>
      </p:sp>
      <p:sp>
        <p:nvSpPr>
          <p:cNvPr id="4" name="Slide Number Placeholder 3"/>
          <p:cNvSpPr>
            <a:spLocks noGrp="1"/>
          </p:cNvSpPr>
          <p:nvPr>
            <p:ph type="sldNum" sz="quarter" idx="5"/>
          </p:nvPr>
        </p:nvSpPr>
        <p:spPr/>
        <p:txBody>
          <a:bodyPr/>
          <a:lstStyle/>
          <a:p>
            <a:fld id="{1E9A60AA-0504-9D43-9C67-9C1121590EC0}" type="slidenum">
              <a:rPr lang="en-US" smtClean="0"/>
              <a:t>18</a:t>
            </a:fld>
            <a:endParaRPr lang="en-US"/>
          </a:p>
        </p:txBody>
      </p:sp>
    </p:spTree>
    <p:extLst>
      <p:ext uri="{BB962C8B-B14F-4D97-AF65-F5344CB8AC3E}">
        <p14:creationId xmlns:p14="http://schemas.microsoft.com/office/powerpoint/2010/main" val="2328355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www.freepik.com</a:t>
            </a:r>
            <a:r>
              <a:rPr lang="en-US" dirty="0"/>
              <a:t>/premium-ai-image/wave-breaking-rocky-shore-with-storm-background_68020433.htm</a:t>
            </a:r>
          </a:p>
        </p:txBody>
      </p:sp>
      <p:sp>
        <p:nvSpPr>
          <p:cNvPr id="4" name="Slide Number Placeholder 3"/>
          <p:cNvSpPr>
            <a:spLocks noGrp="1"/>
          </p:cNvSpPr>
          <p:nvPr>
            <p:ph type="sldNum" sz="quarter" idx="5"/>
          </p:nvPr>
        </p:nvSpPr>
        <p:spPr/>
        <p:txBody>
          <a:bodyPr/>
          <a:lstStyle/>
          <a:p>
            <a:fld id="{1E9A60AA-0504-9D43-9C67-9C1121590EC0}" type="slidenum">
              <a:rPr lang="en-US" smtClean="0"/>
              <a:t>2</a:t>
            </a:fld>
            <a:endParaRPr lang="en-US"/>
          </a:p>
        </p:txBody>
      </p:sp>
    </p:spTree>
    <p:extLst>
      <p:ext uri="{BB962C8B-B14F-4D97-AF65-F5344CB8AC3E}">
        <p14:creationId xmlns:p14="http://schemas.microsoft.com/office/powerpoint/2010/main" val="2518118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dirty="0">
                <a:solidFill>
                  <a:srgbClr val="212529"/>
                </a:solidFill>
                <a:effectLst/>
                <a:highlight>
                  <a:srgbClr val="FFFFFF"/>
                </a:highlight>
                <a:latin typeface="Helvetica Neue" panose="02000503000000020004" pitchFamily="2" charset="0"/>
              </a:rPr>
              <a:t>Image: https://</a:t>
            </a:r>
            <a:r>
              <a:rPr lang="en-AU" b="0" i="0" dirty="0" err="1">
                <a:solidFill>
                  <a:srgbClr val="212529"/>
                </a:solidFill>
                <a:effectLst/>
                <a:highlight>
                  <a:srgbClr val="FFFFFF"/>
                </a:highlight>
                <a:latin typeface="Helvetica Neue" panose="02000503000000020004" pitchFamily="2" charset="0"/>
              </a:rPr>
              <a:t>www.reefconservation.mu</a:t>
            </a:r>
            <a:r>
              <a:rPr lang="en-AU" b="0" i="0" dirty="0">
                <a:solidFill>
                  <a:srgbClr val="212529"/>
                </a:solidFill>
                <a:effectLst/>
                <a:highlight>
                  <a:srgbClr val="FFFFFF"/>
                </a:highlight>
                <a:latin typeface="Helvetica Neue" panose="02000503000000020004" pitchFamily="2" charset="0"/>
              </a:rPr>
              <a:t>/gallery/discover-the-marine-environment/rocky-shores/</a:t>
            </a:r>
            <a:endParaRPr lang="en-US" dirty="0"/>
          </a:p>
          <a:p>
            <a:endParaRPr lang="en-US" dirty="0"/>
          </a:p>
        </p:txBody>
      </p:sp>
      <p:sp>
        <p:nvSpPr>
          <p:cNvPr id="4" name="Slide Number Placeholder 3"/>
          <p:cNvSpPr>
            <a:spLocks noGrp="1"/>
          </p:cNvSpPr>
          <p:nvPr>
            <p:ph type="sldNum" sz="quarter" idx="5"/>
          </p:nvPr>
        </p:nvSpPr>
        <p:spPr/>
        <p:txBody>
          <a:bodyPr/>
          <a:lstStyle/>
          <a:p>
            <a:fld id="{1E9A60AA-0504-9D43-9C67-9C1121590EC0}" type="slidenum">
              <a:rPr lang="en-US" smtClean="0"/>
              <a:t>3</a:t>
            </a:fld>
            <a:endParaRPr lang="en-US"/>
          </a:p>
        </p:txBody>
      </p:sp>
    </p:spTree>
    <p:extLst>
      <p:ext uri="{BB962C8B-B14F-4D97-AF65-F5344CB8AC3E}">
        <p14:creationId xmlns:p14="http://schemas.microsoft.com/office/powerpoint/2010/main" val="4160195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twitter.com</a:t>
            </a:r>
            <a:r>
              <a:rPr lang="en-US" dirty="0"/>
              <a:t>/</a:t>
            </a:r>
            <a:r>
              <a:rPr lang="en-US" dirty="0" err="1"/>
              <a:t>theoceanagency</a:t>
            </a:r>
            <a:r>
              <a:rPr lang="en-US" dirty="0"/>
              <a:t>/status/1233074318097039360</a:t>
            </a:r>
          </a:p>
        </p:txBody>
      </p:sp>
      <p:sp>
        <p:nvSpPr>
          <p:cNvPr id="4" name="Slide Number Placeholder 3"/>
          <p:cNvSpPr>
            <a:spLocks noGrp="1"/>
          </p:cNvSpPr>
          <p:nvPr>
            <p:ph type="sldNum" sz="quarter" idx="5"/>
          </p:nvPr>
        </p:nvSpPr>
        <p:spPr/>
        <p:txBody>
          <a:bodyPr/>
          <a:lstStyle/>
          <a:p>
            <a:fld id="{1E9A60AA-0504-9D43-9C67-9C1121590EC0}" type="slidenum">
              <a:rPr lang="en-US" smtClean="0"/>
              <a:t>5</a:t>
            </a:fld>
            <a:endParaRPr lang="en-US"/>
          </a:p>
        </p:txBody>
      </p:sp>
    </p:spTree>
    <p:extLst>
      <p:ext uri="{BB962C8B-B14F-4D97-AF65-F5344CB8AC3E}">
        <p14:creationId xmlns:p14="http://schemas.microsoft.com/office/powerpoint/2010/main" val="2728582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scubadiverlife.com</a:t>
            </a:r>
            <a:r>
              <a:rPr lang="en-US" dirty="0"/>
              <a:t>/top-eight-underwater-masters-camouflage/</a:t>
            </a:r>
          </a:p>
        </p:txBody>
      </p:sp>
      <p:sp>
        <p:nvSpPr>
          <p:cNvPr id="4" name="Slide Number Placeholder 3"/>
          <p:cNvSpPr>
            <a:spLocks noGrp="1"/>
          </p:cNvSpPr>
          <p:nvPr>
            <p:ph type="sldNum" sz="quarter" idx="5"/>
          </p:nvPr>
        </p:nvSpPr>
        <p:spPr/>
        <p:txBody>
          <a:bodyPr/>
          <a:lstStyle/>
          <a:p>
            <a:fld id="{1E9A60AA-0504-9D43-9C67-9C1121590EC0}" type="slidenum">
              <a:rPr lang="en-US" smtClean="0"/>
              <a:t>6</a:t>
            </a:fld>
            <a:endParaRPr lang="en-US"/>
          </a:p>
        </p:txBody>
      </p:sp>
    </p:spTree>
    <p:extLst>
      <p:ext uri="{BB962C8B-B14F-4D97-AF65-F5344CB8AC3E}">
        <p14:creationId xmlns:p14="http://schemas.microsoft.com/office/powerpoint/2010/main" val="3518204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www.atlantis-bali-diving.com</a:t>
            </a:r>
            <a:r>
              <a:rPr lang="en-US" dirty="0"/>
              <a:t>/sea-creatures-most-amazing-camouflage/</a:t>
            </a:r>
          </a:p>
          <a:p>
            <a:r>
              <a:rPr lang="en-AU" b="0" i="0" dirty="0">
                <a:solidFill>
                  <a:srgbClr val="635C81"/>
                </a:solidFill>
                <a:effectLst/>
                <a:highlight>
                  <a:srgbClr val="F2F2F4"/>
                </a:highlight>
                <a:latin typeface="metropolis"/>
              </a:rPr>
              <a:t>The stargazer, also known as king of camouflage, can be found living worldwide in deep waters as well as shallow waters. Being able to bury themselves very rapidly in the sand, leaving only their eyes and mouth uncovered, the are very good in ambushing their predators. Besides this they have a lure they use to attract prey within striking distance, they feed on soft organisms such as fish, cuttlefish and octopus.</a:t>
            </a:r>
            <a:endParaRPr lang="en-US" dirty="0"/>
          </a:p>
        </p:txBody>
      </p:sp>
      <p:sp>
        <p:nvSpPr>
          <p:cNvPr id="4" name="Slide Number Placeholder 3"/>
          <p:cNvSpPr>
            <a:spLocks noGrp="1"/>
          </p:cNvSpPr>
          <p:nvPr>
            <p:ph type="sldNum" sz="quarter" idx="5"/>
          </p:nvPr>
        </p:nvSpPr>
        <p:spPr/>
        <p:txBody>
          <a:bodyPr/>
          <a:lstStyle/>
          <a:p>
            <a:fld id="{1E9A60AA-0504-9D43-9C67-9C1121590EC0}" type="slidenum">
              <a:rPr lang="en-US" smtClean="0"/>
              <a:t>7</a:t>
            </a:fld>
            <a:endParaRPr lang="en-US"/>
          </a:p>
        </p:txBody>
      </p:sp>
    </p:spTree>
    <p:extLst>
      <p:ext uri="{BB962C8B-B14F-4D97-AF65-F5344CB8AC3E}">
        <p14:creationId xmlns:p14="http://schemas.microsoft.com/office/powerpoint/2010/main" val="470176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https://e360.yale.edu/features/a-scientist-reveals-the-bioluminescent-magic-of-the-deep-sea-world</a:t>
            </a:r>
          </a:p>
          <a:p>
            <a:r>
              <a:rPr lang="en-AU" b="0" i="0" dirty="0">
                <a:solidFill>
                  <a:srgbClr val="7C7363"/>
                </a:solidFill>
                <a:effectLst/>
                <a:highlight>
                  <a:srgbClr val="FCFAF6"/>
                </a:highlight>
                <a:latin typeface="Moderat"/>
              </a:rPr>
              <a:t>A deep-sea shrimp spews bioluminescent chemicals at its predator, a viperfish.</a:t>
            </a:r>
            <a:r>
              <a:rPr lang="en-AU" b="0" i="0" dirty="0">
                <a:solidFill>
                  <a:srgbClr val="000000"/>
                </a:solidFill>
                <a:effectLst/>
                <a:highlight>
                  <a:srgbClr val="FCFAF6"/>
                </a:highlight>
                <a:latin typeface="Moderat"/>
              </a:rPr>
              <a:t> </a:t>
            </a:r>
            <a:r>
              <a:rPr lang="en-AU" b="0" i="0" cap="all" dirty="0">
                <a:solidFill>
                  <a:srgbClr val="7C7363"/>
                </a:solidFill>
                <a:effectLst/>
                <a:highlight>
                  <a:srgbClr val="FCFAF6"/>
                </a:highlight>
                <a:latin typeface="Moderat"/>
              </a:rPr>
              <a:t>EDITH WIDDER</a:t>
            </a:r>
            <a:endParaRPr lang="en-US" dirty="0"/>
          </a:p>
        </p:txBody>
      </p:sp>
      <p:sp>
        <p:nvSpPr>
          <p:cNvPr id="4" name="Slide Number Placeholder 3"/>
          <p:cNvSpPr>
            <a:spLocks noGrp="1"/>
          </p:cNvSpPr>
          <p:nvPr>
            <p:ph type="sldNum" sz="quarter" idx="5"/>
          </p:nvPr>
        </p:nvSpPr>
        <p:spPr/>
        <p:txBody>
          <a:bodyPr/>
          <a:lstStyle/>
          <a:p>
            <a:fld id="{1E9A60AA-0504-9D43-9C67-9C1121590EC0}" type="slidenum">
              <a:rPr lang="en-US" smtClean="0"/>
              <a:t>8</a:t>
            </a:fld>
            <a:endParaRPr lang="en-US"/>
          </a:p>
        </p:txBody>
      </p:sp>
    </p:spTree>
    <p:extLst>
      <p:ext uri="{BB962C8B-B14F-4D97-AF65-F5344CB8AC3E}">
        <p14:creationId xmlns:p14="http://schemas.microsoft.com/office/powerpoint/2010/main" val="3944248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www.tfhmagazine.com</a:t>
            </a:r>
            <a:r>
              <a:rPr lang="en-US" dirty="0"/>
              <a:t>/articles/saltwater/a-look-at-symbioses-in-the-marine-aquarium</a:t>
            </a:r>
          </a:p>
        </p:txBody>
      </p:sp>
      <p:sp>
        <p:nvSpPr>
          <p:cNvPr id="4" name="Slide Number Placeholder 3"/>
          <p:cNvSpPr>
            <a:spLocks noGrp="1"/>
          </p:cNvSpPr>
          <p:nvPr>
            <p:ph type="sldNum" sz="quarter" idx="5"/>
          </p:nvPr>
        </p:nvSpPr>
        <p:spPr/>
        <p:txBody>
          <a:bodyPr/>
          <a:lstStyle/>
          <a:p>
            <a:fld id="{1E9A60AA-0504-9D43-9C67-9C1121590EC0}" type="slidenum">
              <a:rPr lang="en-US" smtClean="0"/>
              <a:t>9</a:t>
            </a:fld>
            <a:endParaRPr lang="en-US"/>
          </a:p>
        </p:txBody>
      </p:sp>
    </p:spTree>
    <p:extLst>
      <p:ext uri="{BB962C8B-B14F-4D97-AF65-F5344CB8AC3E}">
        <p14:creationId xmlns:p14="http://schemas.microsoft.com/office/powerpoint/2010/main" val="2717117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twofishdivers.com</a:t>
            </a:r>
            <a:r>
              <a:rPr lang="en-US" dirty="0"/>
              <a:t>/blog/marine-symbiosis/</a:t>
            </a:r>
          </a:p>
        </p:txBody>
      </p:sp>
      <p:sp>
        <p:nvSpPr>
          <p:cNvPr id="4" name="Slide Number Placeholder 3"/>
          <p:cNvSpPr>
            <a:spLocks noGrp="1"/>
          </p:cNvSpPr>
          <p:nvPr>
            <p:ph type="sldNum" sz="quarter" idx="5"/>
          </p:nvPr>
        </p:nvSpPr>
        <p:spPr/>
        <p:txBody>
          <a:bodyPr/>
          <a:lstStyle/>
          <a:p>
            <a:fld id="{1E9A60AA-0504-9D43-9C67-9C1121590EC0}" type="slidenum">
              <a:rPr lang="en-US" smtClean="0"/>
              <a:t>10</a:t>
            </a:fld>
            <a:endParaRPr lang="en-US"/>
          </a:p>
        </p:txBody>
      </p:sp>
    </p:spTree>
    <p:extLst>
      <p:ext uri="{BB962C8B-B14F-4D97-AF65-F5344CB8AC3E}">
        <p14:creationId xmlns:p14="http://schemas.microsoft.com/office/powerpoint/2010/main" val="2576179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CCB00-3681-D81C-E8D3-23FBC34A666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E610184-31F4-4834-D108-16605C76A1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8F30A5D-9E6A-43DE-9877-5F9959C5C0E4}"/>
              </a:ext>
            </a:extLst>
          </p:cNvPr>
          <p:cNvSpPr>
            <a:spLocks noGrp="1"/>
          </p:cNvSpPr>
          <p:nvPr>
            <p:ph type="dt" sz="half" idx="10"/>
          </p:nvPr>
        </p:nvSpPr>
        <p:spPr/>
        <p:txBody>
          <a:bodyPr/>
          <a:lstStyle/>
          <a:p>
            <a:fld id="{A3873F5B-6CE6-524F-AA69-62F39574D03D}" type="datetimeFigureOut">
              <a:rPr lang="en-US" smtClean="0"/>
              <a:t>7/2/24</a:t>
            </a:fld>
            <a:endParaRPr lang="en-US"/>
          </a:p>
        </p:txBody>
      </p:sp>
      <p:sp>
        <p:nvSpPr>
          <p:cNvPr id="5" name="Footer Placeholder 4">
            <a:extLst>
              <a:ext uri="{FF2B5EF4-FFF2-40B4-BE49-F238E27FC236}">
                <a16:creationId xmlns:a16="http://schemas.microsoft.com/office/drawing/2014/main" id="{B1D8F991-04E9-FE0A-0A28-DBBA7BE936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E5ECFD-8BAA-B144-FE73-33006A839E53}"/>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109789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AF7ED-48F8-857F-0151-19BF6EC0C0C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3AD5A0A-EBD1-EC68-E0A4-1FECD4C2FEF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6BFC02C-56C0-926D-DC2D-C2C50BF3B41F}"/>
              </a:ext>
            </a:extLst>
          </p:cNvPr>
          <p:cNvSpPr>
            <a:spLocks noGrp="1"/>
          </p:cNvSpPr>
          <p:nvPr>
            <p:ph type="dt" sz="half" idx="10"/>
          </p:nvPr>
        </p:nvSpPr>
        <p:spPr/>
        <p:txBody>
          <a:bodyPr/>
          <a:lstStyle/>
          <a:p>
            <a:fld id="{A3873F5B-6CE6-524F-AA69-62F39574D03D}" type="datetimeFigureOut">
              <a:rPr lang="en-US" smtClean="0"/>
              <a:t>7/2/24</a:t>
            </a:fld>
            <a:endParaRPr lang="en-US"/>
          </a:p>
        </p:txBody>
      </p:sp>
      <p:sp>
        <p:nvSpPr>
          <p:cNvPr id="5" name="Footer Placeholder 4">
            <a:extLst>
              <a:ext uri="{FF2B5EF4-FFF2-40B4-BE49-F238E27FC236}">
                <a16:creationId xmlns:a16="http://schemas.microsoft.com/office/drawing/2014/main" id="{1FD347DB-0E7A-D877-62EF-707C95F7A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DF5E8B-73D5-58B5-82B2-5B404F61E552}"/>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1836693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B4E0C5-6AFD-2A44-D15C-92DDD3DA8E8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BF76A50-7649-C56E-DE10-F0D67D92229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65EE7A8-AFC9-4334-3D72-B605140DD838}"/>
              </a:ext>
            </a:extLst>
          </p:cNvPr>
          <p:cNvSpPr>
            <a:spLocks noGrp="1"/>
          </p:cNvSpPr>
          <p:nvPr>
            <p:ph type="dt" sz="half" idx="10"/>
          </p:nvPr>
        </p:nvSpPr>
        <p:spPr/>
        <p:txBody>
          <a:bodyPr/>
          <a:lstStyle/>
          <a:p>
            <a:fld id="{A3873F5B-6CE6-524F-AA69-62F39574D03D}" type="datetimeFigureOut">
              <a:rPr lang="en-US" smtClean="0"/>
              <a:t>7/2/24</a:t>
            </a:fld>
            <a:endParaRPr lang="en-US"/>
          </a:p>
        </p:txBody>
      </p:sp>
      <p:sp>
        <p:nvSpPr>
          <p:cNvPr id="5" name="Footer Placeholder 4">
            <a:extLst>
              <a:ext uri="{FF2B5EF4-FFF2-40B4-BE49-F238E27FC236}">
                <a16:creationId xmlns:a16="http://schemas.microsoft.com/office/drawing/2014/main" id="{8859FED6-C283-1B3C-E3E5-EE63AD44CC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1EECF5-E24C-2B96-3421-65EB3A69336D}"/>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1944503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F7B04-3FDF-8531-8033-50BE46564E0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042B373-1A53-B65F-801C-7B2214DF09D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693F12D-D2DA-7CD0-4D47-FD2EF99CC56E}"/>
              </a:ext>
            </a:extLst>
          </p:cNvPr>
          <p:cNvSpPr>
            <a:spLocks noGrp="1"/>
          </p:cNvSpPr>
          <p:nvPr>
            <p:ph type="dt" sz="half" idx="10"/>
          </p:nvPr>
        </p:nvSpPr>
        <p:spPr/>
        <p:txBody>
          <a:bodyPr/>
          <a:lstStyle/>
          <a:p>
            <a:fld id="{A3873F5B-6CE6-524F-AA69-62F39574D03D}" type="datetimeFigureOut">
              <a:rPr lang="en-US" smtClean="0"/>
              <a:t>7/2/24</a:t>
            </a:fld>
            <a:endParaRPr lang="en-US"/>
          </a:p>
        </p:txBody>
      </p:sp>
      <p:sp>
        <p:nvSpPr>
          <p:cNvPr id="5" name="Footer Placeholder 4">
            <a:extLst>
              <a:ext uri="{FF2B5EF4-FFF2-40B4-BE49-F238E27FC236}">
                <a16:creationId xmlns:a16="http://schemas.microsoft.com/office/drawing/2014/main" id="{557E31C4-A141-A5BC-D3CF-28B2FC09AB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A6664F-AFAF-A4D8-FB34-798404AECA9F}"/>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3249945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7EA64-F975-4C24-0C58-BF88B713717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839D21D-59A1-FB87-B364-3EA5583DDF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71A666C-29EA-3DD2-580E-9A1194AD24DE}"/>
              </a:ext>
            </a:extLst>
          </p:cNvPr>
          <p:cNvSpPr>
            <a:spLocks noGrp="1"/>
          </p:cNvSpPr>
          <p:nvPr>
            <p:ph type="dt" sz="half" idx="10"/>
          </p:nvPr>
        </p:nvSpPr>
        <p:spPr/>
        <p:txBody>
          <a:bodyPr/>
          <a:lstStyle/>
          <a:p>
            <a:fld id="{A3873F5B-6CE6-524F-AA69-62F39574D03D}" type="datetimeFigureOut">
              <a:rPr lang="en-US" smtClean="0"/>
              <a:t>7/2/24</a:t>
            </a:fld>
            <a:endParaRPr lang="en-US"/>
          </a:p>
        </p:txBody>
      </p:sp>
      <p:sp>
        <p:nvSpPr>
          <p:cNvPr id="5" name="Footer Placeholder 4">
            <a:extLst>
              <a:ext uri="{FF2B5EF4-FFF2-40B4-BE49-F238E27FC236}">
                <a16:creationId xmlns:a16="http://schemas.microsoft.com/office/drawing/2014/main" id="{2D2317A1-CFCD-7D3F-EA0D-781DCD22D4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3EAB1D-98B7-88AE-9AF3-4308F170FC0B}"/>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2587616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8058B-A77D-C907-AB48-0DD92FC270A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2919A4D-48C0-A7EB-524A-DCD87B9226A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3A4C157-6826-EFD8-9449-88F97E68192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FE173CB-3CD3-3215-A4C6-65FABEBBDB1B}"/>
              </a:ext>
            </a:extLst>
          </p:cNvPr>
          <p:cNvSpPr>
            <a:spLocks noGrp="1"/>
          </p:cNvSpPr>
          <p:nvPr>
            <p:ph type="dt" sz="half" idx="10"/>
          </p:nvPr>
        </p:nvSpPr>
        <p:spPr/>
        <p:txBody>
          <a:bodyPr/>
          <a:lstStyle/>
          <a:p>
            <a:fld id="{A3873F5B-6CE6-524F-AA69-62F39574D03D}" type="datetimeFigureOut">
              <a:rPr lang="en-US" smtClean="0"/>
              <a:t>7/2/24</a:t>
            </a:fld>
            <a:endParaRPr lang="en-US"/>
          </a:p>
        </p:txBody>
      </p:sp>
      <p:sp>
        <p:nvSpPr>
          <p:cNvPr id="6" name="Footer Placeholder 5">
            <a:extLst>
              <a:ext uri="{FF2B5EF4-FFF2-40B4-BE49-F238E27FC236}">
                <a16:creationId xmlns:a16="http://schemas.microsoft.com/office/drawing/2014/main" id="{E687CE9A-537A-2ED1-CF77-4C05AEEEE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044D78-85FE-F049-D0B5-C67AC30EE7FF}"/>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272525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6D8DD-8F3C-A43C-00A3-753D849C3C6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1E0639B-95F7-F180-EAAB-23FAD6A9B2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AE35258-5285-2B03-0835-9605CA8ACF4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4837F36-5CE6-2ACD-2E52-207871933C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B0FF160-1983-EEFF-25FE-AE9ABF04CD3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F687847-084F-7291-A9D0-A0BE887CA035}"/>
              </a:ext>
            </a:extLst>
          </p:cNvPr>
          <p:cNvSpPr>
            <a:spLocks noGrp="1"/>
          </p:cNvSpPr>
          <p:nvPr>
            <p:ph type="dt" sz="half" idx="10"/>
          </p:nvPr>
        </p:nvSpPr>
        <p:spPr/>
        <p:txBody>
          <a:bodyPr/>
          <a:lstStyle/>
          <a:p>
            <a:fld id="{A3873F5B-6CE6-524F-AA69-62F39574D03D}" type="datetimeFigureOut">
              <a:rPr lang="en-US" smtClean="0"/>
              <a:t>7/2/24</a:t>
            </a:fld>
            <a:endParaRPr lang="en-US"/>
          </a:p>
        </p:txBody>
      </p:sp>
      <p:sp>
        <p:nvSpPr>
          <p:cNvPr id="8" name="Footer Placeholder 7">
            <a:extLst>
              <a:ext uri="{FF2B5EF4-FFF2-40B4-BE49-F238E27FC236}">
                <a16:creationId xmlns:a16="http://schemas.microsoft.com/office/drawing/2014/main" id="{0A15634E-8060-88E6-7043-2C7F3EAD53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1FA7C5-A7A0-D382-465B-95684513C59E}"/>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389418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A6C3C-1D3C-1FBB-5477-4A72C4B50F9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71A7C2D-C6FE-50C3-BB20-5C12080D21C0}"/>
              </a:ext>
            </a:extLst>
          </p:cNvPr>
          <p:cNvSpPr>
            <a:spLocks noGrp="1"/>
          </p:cNvSpPr>
          <p:nvPr>
            <p:ph type="dt" sz="half" idx="10"/>
          </p:nvPr>
        </p:nvSpPr>
        <p:spPr/>
        <p:txBody>
          <a:bodyPr/>
          <a:lstStyle/>
          <a:p>
            <a:fld id="{A3873F5B-6CE6-524F-AA69-62F39574D03D}" type="datetimeFigureOut">
              <a:rPr lang="en-US" smtClean="0"/>
              <a:t>7/2/24</a:t>
            </a:fld>
            <a:endParaRPr lang="en-US"/>
          </a:p>
        </p:txBody>
      </p:sp>
      <p:sp>
        <p:nvSpPr>
          <p:cNvPr id="4" name="Footer Placeholder 3">
            <a:extLst>
              <a:ext uri="{FF2B5EF4-FFF2-40B4-BE49-F238E27FC236}">
                <a16:creationId xmlns:a16="http://schemas.microsoft.com/office/drawing/2014/main" id="{46C80CA2-F867-3229-6314-A25F0215C1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E4A6FA-C283-5540-0BFD-DF42E44457F0}"/>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2405705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4C7A72-5C7F-CF5E-07F5-34EEEAD0A360}"/>
              </a:ext>
            </a:extLst>
          </p:cNvPr>
          <p:cNvSpPr>
            <a:spLocks noGrp="1"/>
          </p:cNvSpPr>
          <p:nvPr>
            <p:ph type="dt" sz="half" idx="10"/>
          </p:nvPr>
        </p:nvSpPr>
        <p:spPr/>
        <p:txBody>
          <a:bodyPr/>
          <a:lstStyle/>
          <a:p>
            <a:fld id="{A3873F5B-6CE6-524F-AA69-62F39574D03D}" type="datetimeFigureOut">
              <a:rPr lang="en-US" smtClean="0"/>
              <a:t>7/2/24</a:t>
            </a:fld>
            <a:endParaRPr lang="en-US"/>
          </a:p>
        </p:txBody>
      </p:sp>
      <p:sp>
        <p:nvSpPr>
          <p:cNvPr id="3" name="Footer Placeholder 2">
            <a:extLst>
              <a:ext uri="{FF2B5EF4-FFF2-40B4-BE49-F238E27FC236}">
                <a16:creationId xmlns:a16="http://schemas.microsoft.com/office/drawing/2014/main" id="{97650DAB-D692-AB90-38BC-A385F71AF6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A42F97-3157-3D76-6268-9419F8F701B2}"/>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1198749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149E7-BD2B-EEC3-2A7F-9C99A4C552E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53BD6EF-F883-C5DD-B20F-E13E951C24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EC7BF00-AB59-5474-3AD6-7E5DDB0FFE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043674D-BF8C-0434-A75E-74C4A632644A}"/>
              </a:ext>
            </a:extLst>
          </p:cNvPr>
          <p:cNvSpPr>
            <a:spLocks noGrp="1"/>
          </p:cNvSpPr>
          <p:nvPr>
            <p:ph type="dt" sz="half" idx="10"/>
          </p:nvPr>
        </p:nvSpPr>
        <p:spPr/>
        <p:txBody>
          <a:bodyPr/>
          <a:lstStyle/>
          <a:p>
            <a:fld id="{A3873F5B-6CE6-524F-AA69-62F39574D03D}" type="datetimeFigureOut">
              <a:rPr lang="en-US" smtClean="0"/>
              <a:t>7/2/24</a:t>
            </a:fld>
            <a:endParaRPr lang="en-US"/>
          </a:p>
        </p:txBody>
      </p:sp>
      <p:sp>
        <p:nvSpPr>
          <p:cNvPr id="6" name="Footer Placeholder 5">
            <a:extLst>
              <a:ext uri="{FF2B5EF4-FFF2-40B4-BE49-F238E27FC236}">
                <a16:creationId xmlns:a16="http://schemas.microsoft.com/office/drawing/2014/main" id="{69279AA8-431F-02AD-DD9F-42667657DB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00049C-D5AB-3D65-B357-1EE328AD0FB9}"/>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6537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62FCC-528A-8A4C-793C-566BE7D1DA3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AEFF084-5A7F-3B79-1504-98B8B22EE1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99B21F-6907-332B-771E-0BDAE9821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5504F51-03DE-1F5F-C855-44800EF8447F}"/>
              </a:ext>
            </a:extLst>
          </p:cNvPr>
          <p:cNvSpPr>
            <a:spLocks noGrp="1"/>
          </p:cNvSpPr>
          <p:nvPr>
            <p:ph type="dt" sz="half" idx="10"/>
          </p:nvPr>
        </p:nvSpPr>
        <p:spPr/>
        <p:txBody>
          <a:bodyPr/>
          <a:lstStyle/>
          <a:p>
            <a:fld id="{A3873F5B-6CE6-524F-AA69-62F39574D03D}" type="datetimeFigureOut">
              <a:rPr lang="en-US" smtClean="0"/>
              <a:t>7/2/24</a:t>
            </a:fld>
            <a:endParaRPr lang="en-US"/>
          </a:p>
        </p:txBody>
      </p:sp>
      <p:sp>
        <p:nvSpPr>
          <p:cNvPr id="6" name="Footer Placeholder 5">
            <a:extLst>
              <a:ext uri="{FF2B5EF4-FFF2-40B4-BE49-F238E27FC236}">
                <a16:creationId xmlns:a16="http://schemas.microsoft.com/office/drawing/2014/main" id="{C49ECA8D-0954-E5F4-132B-B83909BC5D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E80B50-74BB-1FA7-4725-9AE5EEE90608}"/>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706442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D41128-A5F0-6476-58DC-41F0FA5E5D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EC783F3-C75E-C1DE-9C35-A37B410C1F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56D37F9-4F1E-1510-51D2-F6AD9B167D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873F5B-6CE6-524F-AA69-62F39574D03D}" type="datetimeFigureOut">
              <a:rPr lang="en-US" smtClean="0"/>
              <a:t>7/2/24</a:t>
            </a:fld>
            <a:endParaRPr lang="en-US"/>
          </a:p>
        </p:txBody>
      </p:sp>
      <p:sp>
        <p:nvSpPr>
          <p:cNvPr id="5" name="Footer Placeholder 4">
            <a:extLst>
              <a:ext uri="{FF2B5EF4-FFF2-40B4-BE49-F238E27FC236}">
                <a16:creationId xmlns:a16="http://schemas.microsoft.com/office/drawing/2014/main" id="{113ABD11-53AB-54F2-CDAE-BFE4173E2C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FD9F28-8083-EAC6-E9DD-72D078BA53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E2A194-70AA-1C40-9239-EA61794B30EE}" type="slidenum">
              <a:rPr lang="en-US" smtClean="0"/>
              <a:t>‹#›</a:t>
            </a:fld>
            <a:endParaRPr lang="en-US"/>
          </a:p>
        </p:txBody>
      </p:sp>
    </p:spTree>
    <p:extLst>
      <p:ext uri="{BB962C8B-B14F-4D97-AF65-F5344CB8AC3E}">
        <p14:creationId xmlns:p14="http://schemas.microsoft.com/office/powerpoint/2010/main" val="31814323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2F2855-49E0-32FD-87C2-DC7621C120F3}"/>
              </a:ext>
            </a:extLst>
          </p:cNvPr>
          <p:cNvSpPr txBox="1"/>
          <p:nvPr/>
        </p:nvSpPr>
        <p:spPr>
          <a:xfrm>
            <a:off x="222069" y="559858"/>
            <a:ext cx="2762699" cy="61247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rPr>
              <a:t>Learning Intention: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u="none" strike="noStrike" kern="120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rPr>
              <a:t>Describe the role of adaptation in enhancing an organism’s survival in a specific marine environment.</a:t>
            </a:r>
          </a:p>
          <a:p>
            <a:pPr marR="0" lvl="0" algn="l" defTabSz="914400" rtl="0" eaLnBrk="1" fontAlgn="auto" latinLnBrk="0" hangingPunct="1">
              <a:lnSpc>
                <a:spcPct val="100000"/>
              </a:lnSpc>
              <a:spcBef>
                <a:spcPts val="0"/>
              </a:spcBef>
              <a:spcAft>
                <a:spcPts val="0"/>
              </a:spcAft>
              <a:buClrTx/>
              <a:buSzTx/>
              <a:tabLst/>
              <a:defRPr/>
            </a:pPr>
            <a:endParaRPr kumimoji="0" lang="en-US" sz="3200" u="none" strike="noStrike" kern="120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rPr>
              <a:t>Success Criteria:</a:t>
            </a:r>
          </a:p>
          <a:p>
            <a:pPr marR="0" lvl="0" algn="l" defTabSz="914400" rtl="0" eaLnBrk="1" fontAlgn="auto" latinLnBrk="0" hangingPunct="1">
              <a:lnSpc>
                <a:spcPct val="100000"/>
              </a:lnSpc>
              <a:spcBef>
                <a:spcPts val="0"/>
              </a:spcBef>
              <a:spcAft>
                <a:spcPts val="0"/>
              </a:spcAft>
              <a:buClrTx/>
              <a:buSzTx/>
              <a:tabLst/>
              <a:defRPr/>
            </a:pPr>
            <a:endParaRPr kumimoji="0" lang="en-US" sz="2400" u="none" strike="noStrike" kern="120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rPr>
              <a:t>Complete Marine Education worksheet ‘25. </a:t>
            </a:r>
            <a:r>
              <a:rPr lang="en-US" sz="2400" i="1" dirty="0">
                <a:solidFill>
                  <a:schemeClr val="bg1"/>
                </a:solidFill>
                <a:latin typeface="Arial Narrow" panose="020B0604020202020204" pitchFamily="34" charset="0"/>
                <a:cs typeface="Arial Narrow" panose="020B0604020202020204" pitchFamily="34" charset="0"/>
              </a:rPr>
              <a:t>Life or Death’</a:t>
            </a:r>
            <a:endParaRPr kumimoji="0" lang="en-US" sz="2400" u="none" strike="noStrike" kern="120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effectLst/>
              <a:uLnTx/>
              <a:uFillTx/>
              <a:ea typeface="+mn-ea"/>
              <a:cs typeface="Arial Narrow" panose="020B0604020202020204" pitchFamily="34" charset="0"/>
            </a:endParaRPr>
          </a:p>
        </p:txBody>
      </p:sp>
      <p:pic>
        <p:nvPicPr>
          <p:cNvPr id="1028" name="Picture 4" descr="Waves crashing over rocks at North Curl Curl rockpool">
            <a:extLst>
              <a:ext uri="{FF2B5EF4-FFF2-40B4-BE49-F238E27FC236}">
                <a16:creationId xmlns:a16="http://schemas.microsoft.com/office/drawing/2014/main" id="{BB821D88-42DF-6BF4-B03C-6A921C0D66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49" r="9566"/>
          <a:stretch/>
        </p:blipFill>
        <p:spPr bwMode="auto">
          <a:xfrm>
            <a:off x="3272151" y="0"/>
            <a:ext cx="894805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565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Marine Biology and Symbiosis - Unlikely Pairs Working Together">
            <a:extLst>
              <a:ext uri="{FF2B5EF4-FFF2-40B4-BE49-F238E27FC236}">
                <a16:creationId xmlns:a16="http://schemas.microsoft.com/office/drawing/2014/main" id="{A2717628-ECE1-FFB5-8130-5FFCA016B4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511"/>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0DFE802-F4AE-3468-5E87-4A065E80AD43}"/>
              </a:ext>
            </a:extLst>
          </p:cNvPr>
          <p:cNvSpPr txBox="1"/>
          <p:nvPr/>
        </p:nvSpPr>
        <p:spPr>
          <a:xfrm>
            <a:off x="143690" y="6488667"/>
            <a:ext cx="4127863" cy="369332"/>
          </a:xfrm>
          <a:prstGeom prst="rect">
            <a:avLst/>
          </a:prstGeom>
          <a:noFill/>
        </p:spPr>
        <p:txBody>
          <a:bodyPr wrap="square" rtlCol="0">
            <a:spAutoFit/>
          </a:bodyPr>
          <a:lstStyle/>
          <a:p>
            <a:r>
              <a:rPr lang="en-US" dirty="0">
                <a:solidFill>
                  <a:schemeClr val="bg1"/>
                </a:solidFill>
              </a:rPr>
              <a:t>Cleaner shrimp servicing a moray eel</a:t>
            </a:r>
          </a:p>
        </p:txBody>
      </p:sp>
      <p:sp>
        <p:nvSpPr>
          <p:cNvPr id="3" name="TextBox 2">
            <a:extLst>
              <a:ext uri="{FF2B5EF4-FFF2-40B4-BE49-F238E27FC236}">
                <a16:creationId xmlns:a16="http://schemas.microsoft.com/office/drawing/2014/main" id="{B4428EF6-280D-23BF-B28C-A29CF455E846}"/>
              </a:ext>
            </a:extLst>
          </p:cNvPr>
          <p:cNvSpPr txBox="1"/>
          <p:nvPr/>
        </p:nvSpPr>
        <p:spPr>
          <a:xfrm>
            <a:off x="143690" y="205709"/>
            <a:ext cx="2877782" cy="646331"/>
          </a:xfrm>
          <a:prstGeom prst="rect">
            <a:avLst/>
          </a:prstGeom>
          <a:noFill/>
        </p:spPr>
        <p:txBody>
          <a:bodyPr wrap="square" rtlCol="0">
            <a:spAutoFit/>
          </a:bodyPr>
          <a:lstStyle/>
          <a:p>
            <a:pPr algn="ctr"/>
            <a:r>
              <a:rPr lang="en-US" sz="3600" dirty="0">
                <a:solidFill>
                  <a:schemeClr val="bg1"/>
                </a:solidFill>
              </a:rPr>
              <a:t>Mutualism</a:t>
            </a:r>
            <a:endParaRPr lang="en-US" sz="2000" dirty="0">
              <a:solidFill>
                <a:schemeClr val="bg1"/>
              </a:solidFill>
            </a:endParaRPr>
          </a:p>
        </p:txBody>
      </p:sp>
    </p:spTree>
    <p:extLst>
      <p:ext uri="{BB962C8B-B14F-4D97-AF65-F5344CB8AC3E}">
        <p14:creationId xmlns:p14="http://schemas.microsoft.com/office/powerpoint/2010/main" val="2404605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alse cleanerfish - Wikipedia">
            <a:extLst>
              <a:ext uri="{FF2B5EF4-FFF2-40B4-BE49-F238E27FC236}">
                <a16:creationId xmlns:a16="http://schemas.microsoft.com/office/drawing/2014/main" id="{EAC514C0-56F8-3F89-F2B0-FB52260654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0583" y="0"/>
            <a:ext cx="9161417" cy="68710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CE85ADB-6CF8-BF6E-9197-B83A7A630F42}"/>
              </a:ext>
            </a:extLst>
          </p:cNvPr>
          <p:cNvSpPr txBox="1"/>
          <p:nvPr/>
        </p:nvSpPr>
        <p:spPr>
          <a:xfrm>
            <a:off x="7850775" y="6096781"/>
            <a:ext cx="4127863" cy="584775"/>
          </a:xfrm>
          <a:prstGeom prst="rect">
            <a:avLst/>
          </a:prstGeom>
          <a:noFill/>
        </p:spPr>
        <p:txBody>
          <a:bodyPr wrap="square" rtlCol="0">
            <a:spAutoFit/>
          </a:bodyPr>
          <a:lstStyle/>
          <a:p>
            <a:pPr algn="r"/>
            <a:r>
              <a:rPr lang="en-US" sz="3200" i="1" dirty="0">
                <a:solidFill>
                  <a:schemeClr val="bg1"/>
                </a:solidFill>
              </a:rPr>
              <a:t>False</a:t>
            </a:r>
            <a:r>
              <a:rPr lang="en-US" sz="3200" dirty="0">
                <a:solidFill>
                  <a:schemeClr val="bg1"/>
                </a:solidFill>
              </a:rPr>
              <a:t> </a:t>
            </a:r>
            <a:r>
              <a:rPr lang="en-US" dirty="0">
                <a:solidFill>
                  <a:schemeClr val="bg1"/>
                </a:solidFill>
              </a:rPr>
              <a:t>cleaner wrasse</a:t>
            </a:r>
          </a:p>
        </p:txBody>
      </p:sp>
      <p:sp>
        <p:nvSpPr>
          <p:cNvPr id="3" name="TextBox 2">
            <a:extLst>
              <a:ext uri="{FF2B5EF4-FFF2-40B4-BE49-F238E27FC236}">
                <a16:creationId xmlns:a16="http://schemas.microsoft.com/office/drawing/2014/main" id="{F391FED9-D9C9-C47A-03DC-DE7E75EC1F72}"/>
              </a:ext>
            </a:extLst>
          </p:cNvPr>
          <p:cNvSpPr txBox="1"/>
          <p:nvPr/>
        </p:nvSpPr>
        <p:spPr>
          <a:xfrm>
            <a:off x="156755" y="2782669"/>
            <a:ext cx="2873828" cy="2062103"/>
          </a:xfrm>
          <a:prstGeom prst="rect">
            <a:avLst/>
          </a:prstGeom>
          <a:noFill/>
        </p:spPr>
        <p:txBody>
          <a:bodyPr wrap="square" rtlCol="0">
            <a:spAutoFit/>
          </a:bodyPr>
          <a:lstStyle/>
          <a:p>
            <a:pPr algn="ctr"/>
            <a:r>
              <a:rPr lang="en-US" sz="3600" dirty="0">
                <a:solidFill>
                  <a:schemeClr val="bg1"/>
                </a:solidFill>
              </a:rPr>
              <a:t>Mimicry</a:t>
            </a:r>
          </a:p>
          <a:p>
            <a:pPr algn="ctr"/>
            <a:endParaRPr lang="en-US" sz="3600" dirty="0">
              <a:solidFill>
                <a:schemeClr val="bg1"/>
              </a:solidFill>
            </a:endParaRPr>
          </a:p>
          <a:p>
            <a:pPr algn="ctr"/>
            <a:r>
              <a:rPr lang="en-US" sz="2800" dirty="0">
                <a:solidFill>
                  <a:schemeClr val="bg1"/>
                </a:solidFill>
              </a:rPr>
              <a:t>(pretending to be something else)</a:t>
            </a:r>
          </a:p>
        </p:txBody>
      </p:sp>
    </p:spTree>
    <p:extLst>
      <p:ext uri="{BB962C8B-B14F-4D97-AF65-F5344CB8AC3E}">
        <p14:creationId xmlns:p14="http://schemas.microsoft.com/office/powerpoint/2010/main" val="3324407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07F14B-5606-79E6-94A9-82DD7AB6F8E1}"/>
              </a:ext>
            </a:extLst>
          </p:cNvPr>
          <p:cNvSpPr txBox="1"/>
          <p:nvPr/>
        </p:nvSpPr>
        <p:spPr>
          <a:xfrm>
            <a:off x="1110344" y="1776830"/>
            <a:ext cx="2743199" cy="3847207"/>
          </a:xfrm>
          <a:prstGeom prst="rect">
            <a:avLst/>
          </a:prstGeom>
          <a:noFill/>
        </p:spPr>
        <p:txBody>
          <a:bodyPr wrap="square" rtlCol="0">
            <a:spAutoFit/>
          </a:bodyPr>
          <a:lstStyle/>
          <a:p>
            <a:pPr algn="ctr"/>
            <a:r>
              <a:rPr lang="en-US" sz="4000" dirty="0">
                <a:solidFill>
                  <a:schemeClr val="bg1"/>
                </a:solidFill>
              </a:rPr>
              <a:t>Aposematic </a:t>
            </a:r>
            <a:r>
              <a:rPr lang="en-US" sz="4000" dirty="0" err="1">
                <a:solidFill>
                  <a:schemeClr val="bg1"/>
                </a:solidFill>
              </a:rPr>
              <a:t>colouration</a:t>
            </a:r>
            <a:endParaRPr lang="en-US" sz="4000" dirty="0">
              <a:solidFill>
                <a:schemeClr val="bg1"/>
              </a:solidFill>
            </a:endParaRPr>
          </a:p>
          <a:p>
            <a:pPr algn="ctr"/>
            <a:endParaRPr lang="en-US" sz="3600" dirty="0">
              <a:solidFill>
                <a:schemeClr val="bg1"/>
              </a:solidFill>
            </a:endParaRPr>
          </a:p>
          <a:p>
            <a:pPr algn="ctr"/>
            <a:r>
              <a:rPr lang="en-US" sz="3200" dirty="0">
                <a:solidFill>
                  <a:schemeClr val="bg1"/>
                </a:solidFill>
              </a:rPr>
              <a:t>(warning </a:t>
            </a:r>
            <a:r>
              <a:rPr lang="en-US" sz="3200" dirty="0" err="1">
                <a:solidFill>
                  <a:schemeClr val="bg1"/>
                </a:solidFill>
              </a:rPr>
              <a:t>colours</a:t>
            </a:r>
            <a:r>
              <a:rPr lang="en-US" sz="3200" dirty="0">
                <a:solidFill>
                  <a:schemeClr val="bg1"/>
                </a:solidFill>
              </a:rPr>
              <a:t> to signal they’re dangerous)</a:t>
            </a:r>
            <a:endParaRPr lang="en-US" dirty="0">
              <a:solidFill>
                <a:schemeClr val="bg1"/>
              </a:solidFill>
            </a:endParaRPr>
          </a:p>
        </p:txBody>
      </p:sp>
      <p:pic>
        <p:nvPicPr>
          <p:cNvPr id="12290" name="Picture 2" descr="🔥 Blue-Ringed octopus. Very pretty but very deadly. : r/NatureIsFuckingLit">
            <a:extLst>
              <a:ext uri="{FF2B5EF4-FFF2-40B4-BE49-F238E27FC236}">
                <a16:creationId xmlns:a16="http://schemas.microsoft.com/office/drawing/2014/main" id="{44E76608-80EB-DBD7-8198-F68704CAE2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3337" y="0"/>
            <a:ext cx="70786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958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he Chambered Nautilus (Nautilus pompilius). - by Anotheca - JungleDragon">
            <a:extLst>
              <a:ext uri="{FF2B5EF4-FFF2-40B4-BE49-F238E27FC236}">
                <a16:creationId xmlns:a16="http://schemas.microsoft.com/office/drawing/2014/main" id="{D70ED64D-D609-7042-2D96-D473B5BA9E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433" t="9333" r="13316"/>
          <a:stretch/>
        </p:blipFill>
        <p:spPr bwMode="auto">
          <a:xfrm>
            <a:off x="836021" y="457200"/>
            <a:ext cx="7916093" cy="62179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3136AE1-5CC2-D140-251A-541DD541716C}"/>
              </a:ext>
            </a:extLst>
          </p:cNvPr>
          <p:cNvSpPr txBox="1"/>
          <p:nvPr/>
        </p:nvSpPr>
        <p:spPr>
          <a:xfrm>
            <a:off x="8908868" y="457200"/>
            <a:ext cx="3095897" cy="5570756"/>
          </a:xfrm>
          <a:prstGeom prst="rect">
            <a:avLst/>
          </a:prstGeom>
          <a:noFill/>
        </p:spPr>
        <p:txBody>
          <a:bodyPr wrap="square" rtlCol="0">
            <a:spAutoFit/>
          </a:bodyPr>
          <a:lstStyle/>
          <a:p>
            <a:pPr algn="ctr"/>
            <a:r>
              <a:rPr lang="en-US" sz="4000" dirty="0" err="1">
                <a:solidFill>
                  <a:schemeClr val="bg1"/>
                </a:solidFill>
              </a:rPr>
              <a:t>Duirnal</a:t>
            </a:r>
            <a:r>
              <a:rPr lang="en-US" sz="4000" dirty="0">
                <a:solidFill>
                  <a:schemeClr val="bg1"/>
                </a:solidFill>
              </a:rPr>
              <a:t> vertical migration</a:t>
            </a:r>
          </a:p>
          <a:p>
            <a:pPr algn="ctr"/>
            <a:endParaRPr lang="en-US" sz="4000" dirty="0">
              <a:solidFill>
                <a:schemeClr val="bg1"/>
              </a:solidFill>
            </a:endParaRPr>
          </a:p>
          <a:p>
            <a:pPr algn="ctr"/>
            <a:r>
              <a:rPr lang="en-US" sz="3600" dirty="0">
                <a:solidFill>
                  <a:schemeClr val="bg1"/>
                </a:solidFill>
              </a:rPr>
              <a:t> </a:t>
            </a:r>
            <a:r>
              <a:rPr lang="en-US" sz="3200" dirty="0">
                <a:solidFill>
                  <a:schemeClr val="bg1"/>
                </a:solidFill>
              </a:rPr>
              <a:t>(animals migrating to shallow waters at night-time in the cover of darkness)</a:t>
            </a:r>
            <a:endParaRPr lang="en-US" dirty="0">
              <a:solidFill>
                <a:schemeClr val="bg1"/>
              </a:solidFill>
            </a:endParaRPr>
          </a:p>
        </p:txBody>
      </p:sp>
      <p:sp>
        <p:nvSpPr>
          <p:cNvPr id="3" name="TextBox 2">
            <a:extLst>
              <a:ext uri="{FF2B5EF4-FFF2-40B4-BE49-F238E27FC236}">
                <a16:creationId xmlns:a16="http://schemas.microsoft.com/office/drawing/2014/main" id="{6C61B5ED-FB46-37BA-6456-5AF79CE09585}"/>
              </a:ext>
            </a:extLst>
          </p:cNvPr>
          <p:cNvSpPr txBox="1"/>
          <p:nvPr/>
        </p:nvSpPr>
        <p:spPr>
          <a:xfrm>
            <a:off x="104501" y="6400800"/>
            <a:ext cx="4127863" cy="400110"/>
          </a:xfrm>
          <a:prstGeom prst="rect">
            <a:avLst/>
          </a:prstGeom>
          <a:noFill/>
        </p:spPr>
        <p:txBody>
          <a:bodyPr wrap="square" rtlCol="0">
            <a:spAutoFit/>
          </a:bodyPr>
          <a:lstStyle/>
          <a:p>
            <a:r>
              <a:rPr lang="en-US" sz="2000" dirty="0">
                <a:solidFill>
                  <a:schemeClr val="bg1"/>
                </a:solidFill>
              </a:rPr>
              <a:t>nautilus</a:t>
            </a:r>
            <a:endParaRPr lang="en-US" sz="1200" dirty="0">
              <a:solidFill>
                <a:schemeClr val="bg1"/>
              </a:solidFill>
            </a:endParaRPr>
          </a:p>
        </p:txBody>
      </p:sp>
    </p:spTree>
    <p:extLst>
      <p:ext uri="{BB962C8B-B14F-4D97-AF65-F5344CB8AC3E}">
        <p14:creationId xmlns:p14="http://schemas.microsoft.com/office/powerpoint/2010/main" val="2896437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ropical Rock Crab, Front This Very Little Pale-lined, 42% OFF">
            <a:extLst>
              <a:ext uri="{FF2B5EF4-FFF2-40B4-BE49-F238E27FC236}">
                <a16:creationId xmlns:a16="http://schemas.microsoft.com/office/drawing/2014/main" id="{2A3C1436-B397-8944-03DB-25A1C53343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071" r="3893"/>
          <a:stretch/>
        </p:blipFill>
        <p:spPr bwMode="auto">
          <a:xfrm>
            <a:off x="3631474" y="0"/>
            <a:ext cx="8660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C5F20CB-A03D-4DEA-4D6F-318C5013D87A}"/>
              </a:ext>
            </a:extLst>
          </p:cNvPr>
          <p:cNvSpPr txBox="1"/>
          <p:nvPr/>
        </p:nvSpPr>
        <p:spPr>
          <a:xfrm>
            <a:off x="548640" y="1424133"/>
            <a:ext cx="2743199" cy="3785652"/>
          </a:xfrm>
          <a:prstGeom prst="rect">
            <a:avLst/>
          </a:prstGeom>
          <a:noFill/>
        </p:spPr>
        <p:txBody>
          <a:bodyPr wrap="square" rtlCol="0">
            <a:spAutoFit/>
          </a:bodyPr>
          <a:lstStyle/>
          <a:p>
            <a:pPr algn="ctr"/>
            <a:r>
              <a:rPr lang="en-US" sz="4000" dirty="0">
                <a:solidFill>
                  <a:schemeClr val="bg1"/>
                </a:solidFill>
              </a:rPr>
              <a:t>All these adaptations are designed to enhance survival rate</a:t>
            </a:r>
            <a:endParaRPr lang="en-US" dirty="0">
              <a:solidFill>
                <a:schemeClr val="bg1"/>
              </a:solidFill>
            </a:endParaRPr>
          </a:p>
        </p:txBody>
      </p:sp>
      <p:sp>
        <p:nvSpPr>
          <p:cNvPr id="4" name="TextBox 3">
            <a:extLst>
              <a:ext uri="{FF2B5EF4-FFF2-40B4-BE49-F238E27FC236}">
                <a16:creationId xmlns:a16="http://schemas.microsoft.com/office/drawing/2014/main" id="{4AF186A3-BD9A-02B7-1400-AFEEC5D9B781}"/>
              </a:ext>
            </a:extLst>
          </p:cNvPr>
          <p:cNvSpPr txBox="1"/>
          <p:nvPr/>
        </p:nvSpPr>
        <p:spPr>
          <a:xfrm>
            <a:off x="10241280" y="6488668"/>
            <a:ext cx="2521131" cy="369332"/>
          </a:xfrm>
          <a:prstGeom prst="rect">
            <a:avLst/>
          </a:prstGeom>
          <a:noFill/>
        </p:spPr>
        <p:txBody>
          <a:bodyPr wrap="square" rtlCol="0">
            <a:spAutoFit/>
          </a:bodyPr>
          <a:lstStyle/>
          <a:p>
            <a:r>
              <a:rPr lang="en-US" dirty="0">
                <a:solidFill>
                  <a:schemeClr val="bg1"/>
                </a:solidFill>
              </a:rPr>
              <a:t>Tropical rock crab</a:t>
            </a:r>
          </a:p>
        </p:txBody>
      </p:sp>
    </p:spTree>
    <p:extLst>
      <p:ext uri="{BB962C8B-B14F-4D97-AF65-F5344CB8AC3E}">
        <p14:creationId xmlns:p14="http://schemas.microsoft.com/office/powerpoint/2010/main" val="248724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Turban Snail - The Australian Museum">
            <a:extLst>
              <a:ext uri="{FF2B5EF4-FFF2-40B4-BE49-F238E27FC236}">
                <a16:creationId xmlns:a16="http://schemas.microsoft.com/office/drawing/2014/main" id="{D7411773-B7BF-363C-C11E-D5794B2705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3685"/>
          <a:stretch/>
        </p:blipFill>
        <p:spPr bwMode="auto">
          <a:xfrm>
            <a:off x="1985554" y="1826335"/>
            <a:ext cx="8451669" cy="4754065"/>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a:extLst>
              <a:ext uri="{FF2B5EF4-FFF2-40B4-BE49-F238E27FC236}">
                <a16:creationId xmlns:a16="http://schemas.microsoft.com/office/drawing/2014/main" id="{D4DC3890-F1DF-E3BA-A06B-A5437B759DE3}"/>
              </a:ext>
            </a:extLst>
          </p:cNvPr>
          <p:cNvSpPr/>
          <p:nvPr/>
        </p:nvSpPr>
        <p:spPr>
          <a:xfrm rot="2064986">
            <a:off x="6486118" y="2057543"/>
            <a:ext cx="1214846" cy="1045029"/>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9D51341-B197-ADD1-7243-6377173A356B}"/>
              </a:ext>
            </a:extLst>
          </p:cNvPr>
          <p:cNvSpPr txBox="1"/>
          <p:nvPr/>
        </p:nvSpPr>
        <p:spPr>
          <a:xfrm>
            <a:off x="805543" y="213586"/>
            <a:ext cx="11264537"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u="none" strike="noStrike" kern="120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rPr>
              <a:t>Activity: Describe the role of the </a:t>
            </a:r>
            <a:r>
              <a:rPr kumimoji="0" lang="en-US" sz="3600" i="1" u="none" strike="noStrike" kern="120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rPr>
              <a:t>operculum</a:t>
            </a:r>
            <a:r>
              <a:rPr kumimoji="0" lang="en-US" sz="3600" u="none" strike="noStrike" kern="120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rPr>
              <a:t> (‘cat’s eye’ or ‘trap door’) in enhancing a turban snail’s survival on a rocky shore</a:t>
            </a:r>
          </a:p>
        </p:txBody>
      </p:sp>
      <p:sp>
        <p:nvSpPr>
          <p:cNvPr id="5" name="TextBox 4">
            <a:extLst>
              <a:ext uri="{FF2B5EF4-FFF2-40B4-BE49-F238E27FC236}">
                <a16:creationId xmlns:a16="http://schemas.microsoft.com/office/drawing/2014/main" id="{B7B9EEF6-0E81-1A7F-30DA-D312C5E96F3C}"/>
              </a:ext>
            </a:extLst>
          </p:cNvPr>
          <p:cNvSpPr txBox="1"/>
          <p:nvPr/>
        </p:nvSpPr>
        <p:spPr>
          <a:xfrm>
            <a:off x="3553918" y="6531150"/>
            <a:ext cx="5486402" cy="276999"/>
          </a:xfrm>
          <a:prstGeom prst="rect">
            <a:avLst/>
          </a:prstGeom>
          <a:noFill/>
        </p:spPr>
        <p:txBody>
          <a:bodyPr wrap="square" rtlCol="0">
            <a:spAutoFit/>
          </a:bodyPr>
          <a:lstStyle/>
          <a:p>
            <a:pPr algn="ctr"/>
            <a:r>
              <a:rPr lang="en-US" sz="1200" dirty="0">
                <a:solidFill>
                  <a:schemeClr val="bg1">
                    <a:lumMod val="50000"/>
                  </a:schemeClr>
                </a:solidFill>
              </a:rPr>
              <a:t>Blocks out predators and traps in moisture</a:t>
            </a:r>
            <a:endParaRPr lang="en-US" sz="900" dirty="0">
              <a:solidFill>
                <a:schemeClr val="bg1">
                  <a:lumMod val="50000"/>
                </a:schemeClr>
              </a:solidFill>
            </a:endParaRPr>
          </a:p>
        </p:txBody>
      </p:sp>
    </p:spTree>
    <p:extLst>
      <p:ext uri="{BB962C8B-B14F-4D97-AF65-F5344CB8AC3E}">
        <p14:creationId xmlns:p14="http://schemas.microsoft.com/office/powerpoint/2010/main" val="2406296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312CCF-562A-2299-4584-96A8F042AFDA}"/>
              </a:ext>
            </a:extLst>
          </p:cNvPr>
          <p:cNvSpPr txBox="1"/>
          <p:nvPr/>
        </p:nvSpPr>
        <p:spPr>
          <a:xfrm>
            <a:off x="805543" y="213586"/>
            <a:ext cx="11264537"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u="none" strike="noStrike" kern="120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rPr>
              <a:t>Activity: Describe the role of cleaning stations in enhancing the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u="none" strike="noStrike" kern="120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rPr>
              <a:t> survival of fish on coral reefs</a:t>
            </a:r>
          </a:p>
        </p:txBody>
      </p:sp>
      <p:pic>
        <p:nvPicPr>
          <p:cNvPr id="16388" name="Picture 4" descr="Fun Fact Sheet: Cleaning Station • Department of Primary Industries and  Regional Development">
            <a:extLst>
              <a:ext uri="{FF2B5EF4-FFF2-40B4-BE49-F238E27FC236}">
                <a16:creationId xmlns:a16="http://schemas.microsoft.com/office/drawing/2014/main" id="{597492AE-A116-E84E-AC42-832AED052A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142" b="23915"/>
          <a:stretch/>
        </p:blipFill>
        <p:spPr bwMode="auto">
          <a:xfrm>
            <a:off x="-1143" y="1413915"/>
            <a:ext cx="12193143" cy="544408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022BA94-92E5-40FE-7D6F-AB5FC00E19B7}"/>
              </a:ext>
            </a:extLst>
          </p:cNvPr>
          <p:cNvSpPr txBox="1"/>
          <p:nvPr/>
        </p:nvSpPr>
        <p:spPr>
          <a:xfrm>
            <a:off x="3553918" y="6531150"/>
            <a:ext cx="5486402" cy="276999"/>
          </a:xfrm>
          <a:prstGeom prst="rect">
            <a:avLst/>
          </a:prstGeom>
          <a:noFill/>
        </p:spPr>
        <p:txBody>
          <a:bodyPr wrap="square" rtlCol="0">
            <a:spAutoFit/>
          </a:bodyPr>
          <a:lstStyle/>
          <a:p>
            <a:pPr algn="ctr"/>
            <a:r>
              <a:rPr lang="en-US" sz="1200" dirty="0">
                <a:solidFill>
                  <a:schemeClr val="bg1">
                    <a:lumMod val="50000"/>
                  </a:schemeClr>
                </a:solidFill>
              </a:rPr>
              <a:t>Removes potential parasites</a:t>
            </a:r>
            <a:endParaRPr lang="en-US" sz="900" dirty="0">
              <a:solidFill>
                <a:schemeClr val="bg1">
                  <a:lumMod val="50000"/>
                </a:schemeClr>
              </a:solidFill>
            </a:endParaRPr>
          </a:p>
        </p:txBody>
      </p:sp>
    </p:spTree>
    <p:extLst>
      <p:ext uri="{BB962C8B-B14F-4D97-AF65-F5344CB8AC3E}">
        <p14:creationId xmlns:p14="http://schemas.microsoft.com/office/powerpoint/2010/main" val="2079567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312CCF-562A-2299-4584-96A8F042AFDA}"/>
              </a:ext>
            </a:extLst>
          </p:cNvPr>
          <p:cNvSpPr txBox="1"/>
          <p:nvPr/>
        </p:nvSpPr>
        <p:spPr>
          <a:xfrm>
            <a:off x="374469" y="964229"/>
            <a:ext cx="2995748" cy="452431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u="none" strike="noStrike" kern="120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rPr>
              <a:t>Activity: Describe the role of camouflage in enhancing the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u="none" strike="noStrike" kern="120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rPr>
              <a:t> survival of an octopus in a kelp forest</a:t>
            </a:r>
          </a:p>
        </p:txBody>
      </p:sp>
      <p:pic>
        <p:nvPicPr>
          <p:cNvPr id="17414" name="Picture 6" descr="In pictures: creatures of Tasmania's disappearing kelp forests">
            <a:extLst>
              <a:ext uri="{FF2B5EF4-FFF2-40B4-BE49-F238E27FC236}">
                <a16:creationId xmlns:a16="http://schemas.microsoft.com/office/drawing/2014/main" id="{884E8EBE-C763-EDAA-4882-35F1E560D5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57" r="7243"/>
          <a:stretch/>
        </p:blipFill>
        <p:spPr bwMode="auto">
          <a:xfrm>
            <a:off x="3684998" y="0"/>
            <a:ext cx="850700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8EA4D3A-C209-AFF1-378B-2322B63F504E}"/>
              </a:ext>
            </a:extLst>
          </p:cNvPr>
          <p:cNvSpPr txBox="1"/>
          <p:nvPr/>
        </p:nvSpPr>
        <p:spPr>
          <a:xfrm>
            <a:off x="6593025" y="0"/>
            <a:ext cx="5486402" cy="276999"/>
          </a:xfrm>
          <a:prstGeom prst="rect">
            <a:avLst/>
          </a:prstGeom>
          <a:noFill/>
        </p:spPr>
        <p:txBody>
          <a:bodyPr wrap="square" rtlCol="0">
            <a:spAutoFit/>
          </a:bodyPr>
          <a:lstStyle/>
          <a:p>
            <a:pPr algn="r"/>
            <a:r>
              <a:rPr lang="en-US" sz="1200" dirty="0">
                <a:solidFill>
                  <a:schemeClr val="bg1">
                    <a:lumMod val="65000"/>
                  </a:schemeClr>
                </a:solidFill>
              </a:rPr>
              <a:t>Hide from predators and prey</a:t>
            </a:r>
            <a:endParaRPr lang="en-US" sz="900" dirty="0">
              <a:solidFill>
                <a:schemeClr val="bg1">
                  <a:lumMod val="65000"/>
                </a:schemeClr>
              </a:solidFill>
            </a:endParaRPr>
          </a:p>
        </p:txBody>
      </p:sp>
      <p:sp>
        <p:nvSpPr>
          <p:cNvPr id="4" name="TextBox 3">
            <a:extLst>
              <a:ext uri="{FF2B5EF4-FFF2-40B4-BE49-F238E27FC236}">
                <a16:creationId xmlns:a16="http://schemas.microsoft.com/office/drawing/2014/main" id="{620D5E2B-EB9E-F42F-A086-F07C2328FCFE}"/>
              </a:ext>
            </a:extLst>
          </p:cNvPr>
          <p:cNvSpPr txBox="1"/>
          <p:nvPr/>
        </p:nvSpPr>
        <p:spPr>
          <a:xfrm>
            <a:off x="-870858" y="6452773"/>
            <a:ext cx="5486402" cy="276999"/>
          </a:xfrm>
          <a:prstGeom prst="rect">
            <a:avLst/>
          </a:prstGeom>
          <a:noFill/>
        </p:spPr>
        <p:txBody>
          <a:bodyPr wrap="square" rtlCol="0">
            <a:spAutoFit/>
          </a:bodyPr>
          <a:lstStyle/>
          <a:p>
            <a:pPr algn="ctr"/>
            <a:r>
              <a:rPr lang="en-US" sz="1200" dirty="0">
                <a:solidFill>
                  <a:schemeClr val="bg1">
                    <a:lumMod val="50000"/>
                  </a:schemeClr>
                </a:solidFill>
              </a:rPr>
              <a:t>Hiding from predators (and potential prey)</a:t>
            </a:r>
            <a:endParaRPr lang="en-US" sz="900" dirty="0">
              <a:solidFill>
                <a:schemeClr val="bg1">
                  <a:lumMod val="50000"/>
                </a:schemeClr>
              </a:solidFill>
            </a:endParaRPr>
          </a:p>
        </p:txBody>
      </p:sp>
    </p:spTree>
    <p:extLst>
      <p:ext uri="{BB962C8B-B14F-4D97-AF65-F5344CB8AC3E}">
        <p14:creationId xmlns:p14="http://schemas.microsoft.com/office/powerpoint/2010/main" val="4221820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2F2855-49E0-32FD-87C2-DC7621C120F3}"/>
              </a:ext>
            </a:extLst>
          </p:cNvPr>
          <p:cNvSpPr txBox="1"/>
          <p:nvPr/>
        </p:nvSpPr>
        <p:spPr>
          <a:xfrm>
            <a:off x="222069" y="559858"/>
            <a:ext cx="2762699" cy="61247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rPr>
              <a:t>Learning Intention: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u="none" strike="noStrike" kern="120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rPr>
              <a:t>Describe the role of adaptation in enhancing an organism’s survival in a specific marine environment.</a:t>
            </a:r>
          </a:p>
          <a:p>
            <a:pPr marR="0" lvl="0" algn="l" defTabSz="914400" rtl="0" eaLnBrk="1" fontAlgn="auto" latinLnBrk="0" hangingPunct="1">
              <a:lnSpc>
                <a:spcPct val="100000"/>
              </a:lnSpc>
              <a:spcBef>
                <a:spcPts val="0"/>
              </a:spcBef>
              <a:spcAft>
                <a:spcPts val="0"/>
              </a:spcAft>
              <a:buClrTx/>
              <a:buSzTx/>
              <a:tabLst/>
              <a:defRPr/>
            </a:pPr>
            <a:endParaRPr kumimoji="0" lang="en-US" sz="3200" u="none" strike="noStrike" kern="120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rPr>
              <a:t>Success Criteria:</a:t>
            </a:r>
          </a:p>
          <a:p>
            <a:pPr marR="0" lvl="0" algn="l" defTabSz="914400" rtl="0" eaLnBrk="1" fontAlgn="auto" latinLnBrk="0" hangingPunct="1">
              <a:lnSpc>
                <a:spcPct val="100000"/>
              </a:lnSpc>
              <a:spcBef>
                <a:spcPts val="0"/>
              </a:spcBef>
              <a:spcAft>
                <a:spcPts val="0"/>
              </a:spcAft>
              <a:buClrTx/>
              <a:buSzTx/>
              <a:tabLst/>
              <a:defRPr/>
            </a:pPr>
            <a:endParaRPr kumimoji="0" lang="en-US" sz="2400" u="none" strike="noStrike" kern="120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rPr>
              <a:t>Complete Marine Education worksheet ‘25. </a:t>
            </a:r>
            <a:r>
              <a:rPr lang="en-US" sz="2400" i="1" dirty="0">
                <a:solidFill>
                  <a:schemeClr val="bg1"/>
                </a:solidFill>
                <a:latin typeface="Arial Narrow" panose="020B0604020202020204" pitchFamily="34" charset="0"/>
                <a:cs typeface="Arial Narrow" panose="020B0604020202020204" pitchFamily="34" charset="0"/>
              </a:rPr>
              <a:t>Life or Death’</a:t>
            </a:r>
            <a:endParaRPr kumimoji="0" lang="en-US" sz="2400" u="none" strike="noStrike" kern="120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effectLst/>
              <a:uLnTx/>
              <a:uFillTx/>
              <a:ea typeface="+mn-ea"/>
              <a:cs typeface="Arial Narrow" panose="020B0604020202020204" pitchFamily="34" charset="0"/>
            </a:endParaRPr>
          </a:p>
        </p:txBody>
      </p:sp>
      <p:pic>
        <p:nvPicPr>
          <p:cNvPr id="1028" name="Picture 4" descr="Waves crashing over rocks at North Curl Curl rockpool">
            <a:extLst>
              <a:ext uri="{FF2B5EF4-FFF2-40B4-BE49-F238E27FC236}">
                <a16:creationId xmlns:a16="http://schemas.microsoft.com/office/drawing/2014/main" id="{BB821D88-42DF-6BF4-B03C-6A921C0D66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49" r="9566"/>
          <a:stretch/>
        </p:blipFill>
        <p:spPr bwMode="auto">
          <a:xfrm>
            <a:off x="3272151" y="0"/>
            <a:ext cx="894805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lose-up of a hand holding a crab&#10;&#10;Description automatically generated">
            <a:extLst>
              <a:ext uri="{FF2B5EF4-FFF2-40B4-BE49-F238E27FC236}">
                <a16:creationId xmlns:a16="http://schemas.microsoft.com/office/drawing/2014/main" id="{E831DD66-A89F-AA8E-274C-9AF43ADF6E6A}"/>
              </a:ext>
            </a:extLst>
          </p:cNvPr>
          <p:cNvPicPr>
            <a:picLocks noChangeAspect="1"/>
          </p:cNvPicPr>
          <p:nvPr/>
        </p:nvPicPr>
        <p:blipFill>
          <a:blip r:embed="rId4"/>
          <a:stretch>
            <a:fillRect/>
          </a:stretch>
        </p:blipFill>
        <p:spPr>
          <a:xfrm>
            <a:off x="5584235" y="544183"/>
            <a:ext cx="4565606" cy="6140429"/>
          </a:xfrm>
          <a:prstGeom prst="rect">
            <a:avLst/>
          </a:prstGeom>
        </p:spPr>
      </p:pic>
    </p:spTree>
    <p:extLst>
      <p:ext uri="{BB962C8B-B14F-4D97-AF65-F5344CB8AC3E}">
        <p14:creationId xmlns:p14="http://schemas.microsoft.com/office/powerpoint/2010/main" val="265823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remium Photo | A wave breaking on a rocky shore with a storm in the  background.">
            <a:extLst>
              <a:ext uri="{FF2B5EF4-FFF2-40B4-BE49-F238E27FC236}">
                <a16:creationId xmlns:a16="http://schemas.microsoft.com/office/drawing/2014/main" id="{1F48E41B-B665-EE17-11DF-2A40280FC4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11538" cy="68470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E6ED2B1-8744-AC4A-C7A9-D5A8768B6F51}"/>
              </a:ext>
            </a:extLst>
          </p:cNvPr>
          <p:cNvSpPr txBox="1"/>
          <p:nvPr/>
        </p:nvSpPr>
        <p:spPr>
          <a:xfrm>
            <a:off x="483326" y="209005"/>
            <a:ext cx="5185954" cy="646331"/>
          </a:xfrm>
          <a:prstGeom prst="rect">
            <a:avLst/>
          </a:prstGeom>
          <a:noFill/>
        </p:spPr>
        <p:txBody>
          <a:bodyPr wrap="square" rtlCol="0">
            <a:spAutoFit/>
          </a:bodyPr>
          <a:lstStyle/>
          <a:p>
            <a:r>
              <a:rPr lang="en-US" sz="3600" dirty="0">
                <a:solidFill>
                  <a:schemeClr val="bg1"/>
                </a:solidFill>
              </a:rPr>
              <a:t>Life is not always easy…</a:t>
            </a:r>
          </a:p>
        </p:txBody>
      </p:sp>
    </p:spTree>
    <p:extLst>
      <p:ext uri="{BB962C8B-B14F-4D97-AF65-F5344CB8AC3E}">
        <p14:creationId xmlns:p14="http://schemas.microsoft.com/office/powerpoint/2010/main" val="2753482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ocky Shores - Reef ConservationReef Conservation">
            <a:extLst>
              <a:ext uri="{FF2B5EF4-FFF2-40B4-BE49-F238E27FC236}">
                <a16:creationId xmlns:a16="http://schemas.microsoft.com/office/drawing/2014/main" id="{3B239666-FD2D-DC44-918B-37ED4E0C16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41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D075871-61C6-C0DF-1228-F47509FB1A4C}"/>
              </a:ext>
            </a:extLst>
          </p:cNvPr>
          <p:cNvSpPr txBox="1"/>
          <p:nvPr/>
        </p:nvSpPr>
        <p:spPr>
          <a:xfrm>
            <a:off x="7132320" y="378822"/>
            <a:ext cx="5185954" cy="646331"/>
          </a:xfrm>
          <a:prstGeom prst="rect">
            <a:avLst/>
          </a:prstGeom>
          <a:noFill/>
        </p:spPr>
        <p:txBody>
          <a:bodyPr wrap="square" rtlCol="0">
            <a:spAutoFit/>
          </a:bodyPr>
          <a:lstStyle/>
          <a:p>
            <a:r>
              <a:rPr lang="en-US" sz="3600" dirty="0"/>
              <a:t>It can have its challenges</a:t>
            </a:r>
          </a:p>
        </p:txBody>
      </p:sp>
    </p:spTree>
    <p:extLst>
      <p:ext uri="{BB962C8B-B14F-4D97-AF65-F5344CB8AC3E}">
        <p14:creationId xmlns:p14="http://schemas.microsoft.com/office/powerpoint/2010/main" val="3712095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s this hairy crab the newest species found in the UK?">
            <a:extLst>
              <a:ext uri="{FF2B5EF4-FFF2-40B4-BE49-F238E27FC236}">
                <a16:creationId xmlns:a16="http://schemas.microsoft.com/office/drawing/2014/main" id="{AF7F2FE6-C904-EB02-D5BE-3E4445BB4B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750"/>
          <a:stretch/>
        </p:blipFill>
        <p:spPr bwMode="auto">
          <a:xfrm>
            <a:off x="822960" y="0"/>
            <a:ext cx="1136904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FB26420-DCAE-2359-CCCD-12492BACDFCC}"/>
              </a:ext>
            </a:extLst>
          </p:cNvPr>
          <p:cNvSpPr txBox="1"/>
          <p:nvPr/>
        </p:nvSpPr>
        <p:spPr>
          <a:xfrm>
            <a:off x="483326" y="209005"/>
            <a:ext cx="2416628" cy="4524315"/>
          </a:xfrm>
          <a:prstGeom prst="rect">
            <a:avLst/>
          </a:prstGeom>
          <a:noFill/>
        </p:spPr>
        <p:txBody>
          <a:bodyPr wrap="square" rtlCol="0">
            <a:spAutoFit/>
          </a:bodyPr>
          <a:lstStyle/>
          <a:p>
            <a:r>
              <a:rPr lang="en-US" sz="3600" dirty="0">
                <a:solidFill>
                  <a:schemeClr val="bg1"/>
                </a:solidFill>
              </a:rPr>
              <a:t>Organisms have adaptations that increase their chance of survival</a:t>
            </a:r>
          </a:p>
        </p:txBody>
      </p:sp>
    </p:spTree>
    <p:extLst>
      <p:ext uri="{BB962C8B-B14F-4D97-AF65-F5344CB8AC3E}">
        <p14:creationId xmlns:p14="http://schemas.microsoft.com/office/powerpoint/2010/main" val="1602510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0" name="Picture 10" descr="The Ocean Agency on X: &quot;Everyone has their nighttime routine. Before going  to sleep each night, parrotfish create a cocoon of mucus around themselves.  This not only helps them mask their scent">
            <a:extLst>
              <a:ext uri="{FF2B5EF4-FFF2-40B4-BE49-F238E27FC236}">
                <a16:creationId xmlns:a16="http://schemas.microsoft.com/office/drawing/2014/main" id="{56DDACC7-EF01-621C-D3DF-900FB4B419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035" r="3198"/>
          <a:stretch/>
        </p:blipFill>
        <p:spPr bwMode="auto">
          <a:xfrm>
            <a:off x="3331027" y="-6531"/>
            <a:ext cx="886097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A14421E-2089-58B7-288D-3DE0B8384C74}"/>
              </a:ext>
            </a:extLst>
          </p:cNvPr>
          <p:cNvSpPr txBox="1"/>
          <p:nvPr/>
        </p:nvSpPr>
        <p:spPr>
          <a:xfrm>
            <a:off x="365759" y="1160311"/>
            <a:ext cx="3122024" cy="4524315"/>
          </a:xfrm>
          <a:prstGeom prst="rect">
            <a:avLst/>
          </a:prstGeom>
          <a:noFill/>
        </p:spPr>
        <p:txBody>
          <a:bodyPr wrap="square" rtlCol="0">
            <a:spAutoFit/>
          </a:bodyPr>
          <a:lstStyle/>
          <a:p>
            <a:r>
              <a:rPr lang="en-US" sz="3600" dirty="0">
                <a:solidFill>
                  <a:schemeClr val="bg1"/>
                </a:solidFill>
              </a:rPr>
              <a:t>For example, the ‘snot bubble’ of a parrotfish to hide its smell from </a:t>
            </a:r>
          </a:p>
          <a:p>
            <a:r>
              <a:rPr lang="en-US" sz="3600" dirty="0">
                <a:solidFill>
                  <a:schemeClr val="bg1"/>
                </a:solidFill>
              </a:rPr>
              <a:t>night-time predators… </a:t>
            </a:r>
          </a:p>
        </p:txBody>
      </p:sp>
    </p:spTree>
    <p:extLst>
      <p:ext uri="{BB962C8B-B14F-4D97-AF65-F5344CB8AC3E}">
        <p14:creationId xmlns:p14="http://schemas.microsoft.com/office/powerpoint/2010/main" val="2904792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op Eight Underwater Masters of Camouflage • Scuba Diver Life">
            <a:extLst>
              <a:ext uri="{FF2B5EF4-FFF2-40B4-BE49-F238E27FC236}">
                <a16:creationId xmlns:a16="http://schemas.microsoft.com/office/drawing/2014/main" id="{CA1D72C9-EC3E-8AA1-1689-DB3BE1ED05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839"/>
          <a:stretch/>
        </p:blipFill>
        <p:spPr bwMode="auto">
          <a:xfrm>
            <a:off x="3631474" y="0"/>
            <a:ext cx="8560526"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61B7A99-0EB9-954C-7FB4-26ECECDD89DF}"/>
              </a:ext>
            </a:extLst>
          </p:cNvPr>
          <p:cNvSpPr/>
          <p:nvPr/>
        </p:nvSpPr>
        <p:spPr>
          <a:xfrm>
            <a:off x="2625634" y="0"/>
            <a:ext cx="2468880" cy="2168434"/>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968B3D3-8DEF-D3E4-3B51-D9DF6BCD01FD}"/>
              </a:ext>
            </a:extLst>
          </p:cNvPr>
          <p:cNvSpPr txBox="1"/>
          <p:nvPr/>
        </p:nvSpPr>
        <p:spPr>
          <a:xfrm>
            <a:off x="640080" y="617359"/>
            <a:ext cx="3709851" cy="646331"/>
          </a:xfrm>
          <a:prstGeom prst="rect">
            <a:avLst/>
          </a:prstGeom>
          <a:noFill/>
        </p:spPr>
        <p:txBody>
          <a:bodyPr wrap="square" rtlCol="0">
            <a:spAutoFit/>
          </a:bodyPr>
          <a:lstStyle/>
          <a:p>
            <a:r>
              <a:rPr lang="en-US" sz="3600" dirty="0">
                <a:solidFill>
                  <a:schemeClr val="bg1"/>
                </a:solidFill>
              </a:rPr>
              <a:t>…or </a:t>
            </a:r>
            <a:r>
              <a:rPr lang="en-US" sz="3600" dirty="0" err="1">
                <a:solidFill>
                  <a:schemeClr val="bg1"/>
                </a:solidFill>
              </a:rPr>
              <a:t>camouflauge</a:t>
            </a:r>
            <a:r>
              <a:rPr lang="en-US" sz="3600" dirty="0">
                <a:solidFill>
                  <a:schemeClr val="bg1"/>
                </a:solidFill>
              </a:rPr>
              <a:t> </a:t>
            </a:r>
          </a:p>
        </p:txBody>
      </p:sp>
    </p:spTree>
    <p:extLst>
      <p:ext uri="{BB962C8B-B14F-4D97-AF65-F5344CB8AC3E}">
        <p14:creationId xmlns:p14="http://schemas.microsoft.com/office/powerpoint/2010/main" val="1474393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ea Creatures' Most Amazing Camouflage | Atlantis Bali Diving">
            <a:extLst>
              <a:ext uri="{FF2B5EF4-FFF2-40B4-BE49-F238E27FC236}">
                <a16:creationId xmlns:a16="http://schemas.microsoft.com/office/drawing/2014/main" id="{F77D5AC0-7171-038A-4542-37470EB240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51" r="2989"/>
          <a:stretch/>
        </p:blipFill>
        <p:spPr bwMode="auto">
          <a:xfrm>
            <a:off x="0" y="19594"/>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0E34605-EB80-4581-777F-630020363A20}"/>
              </a:ext>
            </a:extLst>
          </p:cNvPr>
          <p:cNvSpPr txBox="1"/>
          <p:nvPr/>
        </p:nvSpPr>
        <p:spPr>
          <a:xfrm>
            <a:off x="640080" y="617359"/>
            <a:ext cx="3709851" cy="646331"/>
          </a:xfrm>
          <a:prstGeom prst="rect">
            <a:avLst/>
          </a:prstGeom>
          <a:noFill/>
        </p:spPr>
        <p:txBody>
          <a:bodyPr wrap="square" rtlCol="0">
            <a:spAutoFit/>
          </a:bodyPr>
          <a:lstStyle/>
          <a:p>
            <a:r>
              <a:rPr lang="en-US" sz="3600" dirty="0">
                <a:solidFill>
                  <a:schemeClr val="bg1"/>
                </a:solidFill>
              </a:rPr>
              <a:t>…and hiding</a:t>
            </a:r>
          </a:p>
        </p:txBody>
      </p:sp>
    </p:spTree>
    <p:extLst>
      <p:ext uri="{BB962C8B-B14F-4D97-AF65-F5344CB8AC3E}">
        <p14:creationId xmlns:p14="http://schemas.microsoft.com/office/powerpoint/2010/main" val="1859858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 Scientist Reveals the Bioluminescent Magic of the Deep-Sea World - Yale  E360">
            <a:extLst>
              <a:ext uri="{FF2B5EF4-FFF2-40B4-BE49-F238E27FC236}">
                <a16:creationId xmlns:a16="http://schemas.microsoft.com/office/drawing/2014/main" id="{C41FDD37-3B93-6B76-EB56-94402FE6E9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190" b="11048"/>
          <a:stretch/>
        </p:blipFill>
        <p:spPr bwMode="auto">
          <a:xfrm>
            <a:off x="23384" y="457200"/>
            <a:ext cx="12172958" cy="57345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A8632B9-528C-727F-0BA3-D4F3307CA4DD}"/>
              </a:ext>
            </a:extLst>
          </p:cNvPr>
          <p:cNvSpPr txBox="1"/>
          <p:nvPr/>
        </p:nvSpPr>
        <p:spPr>
          <a:xfrm>
            <a:off x="4790514" y="483326"/>
            <a:ext cx="4013851" cy="1261884"/>
          </a:xfrm>
          <a:prstGeom prst="rect">
            <a:avLst/>
          </a:prstGeom>
          <a:noFill/>
        </p:spPr>
        <p:txBody>
          <a:bodyPr wrap="square" rtlCol="0">
            <a:spAutoFit/>
          </a:bodyPr>
          <a:lstStyle/>
          <a:p>
            <a:pPr algn="ctr"/>
            <a:r>
              <a:rPr lang="en-US" sz="3600" dirty="0">
                <a:solidFill>
                  <a:schemeClr val="bg1"/>
                </a:solidFill>
              </a:rPr>
              <a:t>bioluminescence </a:t>
            </a:r>
          </a:p>
          <a:p>
            <a:pPr algn="ctr"/>
            <a:r>
              <a:rPr lang="en-US" sz="2000" dirty="0">
                <a:solidFill>
                  <a:schemeClr val="bg1"/>
                </a:solidFill>
              </a:rPr>
              <a:t>for communicating, hunting and defending</a:t>
            </a:r>
          </a:p>
        </p:txBody>
      </p:sp>
    </p:spTree>
    <p:extLst>
      <p:ext uri="{BB962C8B-B14F-4D97-AF65-F5344CB8AC3E}">
        <p14:creationId xmlns:p14="http://schemas.microsoft.com/office/powerpoint/2010/main" val="1879385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ymbioses in the Marine Aquarium | Tropical Fish Hobbyist Magazine">
            <a:extLst>
              <a:ext uri="{FF2B5EF4-FFF2-40B4-BE49-F238E27FC236}">
                <a16:creationId xmlns:a16="http://schemas.microsoft.com/office/drawing/2014/main" id="{A14F1123-E331-66AD-0965-E0F841D144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3406"/>
            <a:ext cx="12196108" cy="57345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EBACE78-0D63-2DD0-FB97-E6659D0861F7}"/>
              </a:ext>
            </a:extLst>
          </p:cNvPr>
          <p:cNvSpPr txBox="1"/>
          <p:nvPr/>
        </p:nvSpPr>
        <p:spPr>
          <a:xfrm>
            <a:off x="4089074" y="192645"/>
            <a:ext cx="4013851" cy="646331"/>
          </a:xfrm>
          <a:prstGeom prst="rect">
            <a:avLst/>
          </a:prstGeom>
          <a:noFill/>
        </p:spPr>
        <p:txBody>
          <a:bodyPr wrap="square" rtlCol="0">
            <a:spAutoFit/>
          </a:bodyPr>
          <a:lstStyle/>
          <a:p>
            <a:pPr algn="ctr"/>
            <a:r>
              <a:rPr lang="en-US" sz="3600" dirty="0">
                <a:solidFill>
                  <a:schemeClr val="bg1"/>
                </a:solidFill>
              </a:rPr>
              <a:t>Symbiosis</a:t>
            </a:r>
            <a:endParaRPr lang="en-US" sz="2000" dirty="0">
              <a:solidFill>
                <a:schemeClr val="bg1"/>
              </a:solidFill>
            </a:endParaRPr>
          </a:p>
        </p:txBody>
      </p:sp>
    </p:spTree>
    <p:extLst>
      <p:ext uri="{BB962C8B-B14F-4D97-AF65-F5344CB8AC3E}">
        <p14:creationId xmlns:p14="http://schemas.microsoft.com/office/powerpoint/2010/main" val="341567658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19946</TotalTime>
  <Words>610</Words>
  <Application>Microsoft Macintosh PowerPoint</Application>
  <PresentationFormat>Widescreen</PresentationFormat>
  <Paragraphs>80</Paragraphs>
  <Slides>18</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Arial Narrow</vt:lpstr>
      <vt:lpstr>Calibri</vt:lpstr>
      <vt:lpstr>Calibri Light</vt:lpstr>
      <vt:lpstr>Helvetica Neue</vt:lpstr>
      <vt:lpstr>metropolis</vt:lpstr>
      <vt:lpstr>Moderat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Gail Riches</dc:creator>
  <cp:lastModifiedBy>Gail Riches</cp:lastModifiedBy>
  <cp:revision>1876</cp:revision>
  <dcterms:created xsi:type="dcterms:W3CDTF">2023-09-23T08:38:28Z</dcterms:created>
  <dcterms:modified xsi:type="dcterms:W3CDTF">2024-07-02T03:39:04Z</dcterms:modified>
</cp:coreProperties>
</file>