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8" r:id="rId29"/>
    <p:sldId id="284" r:id="rId30"/>
    <p:sldId id="285" r:id="rId31"/>
    <p:sldId id="289" r:id="rId32"/>
    <p:sldId id="2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/>
    <p:restoredTop sz="95447"/>
  </p:normalViewPr>
  <p:slideViewPr>
    <p:cSldViewPr snapToGrid="0">
      <p:cViewPr varScale="1">
        <p:scale>
          <a:sx n="87" d="100"/>
          <a:sy n="87" d="100"/>
        </p:scale>
        <p:origin x="2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hakaimagazine.com</a:t>
            </a:r>
            <a:r>
              <a:rPr lang="en-US" dirty="0"/>
              <a:t>/news/this-mommy-shark-has-a-unique-way-of-making-babies/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www.ozsail.com.au</a:t>
            </a:r>
            <a:r>
              <a:rPr lang="en-US" dirty="0"/>
              <a:t>/blog/the-great-barrier-reef/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www.nps.gov</a:t>
            </a:r>
            <a:r>
              <a:rPr lang="en-US" dirty="0"/>
              <a:t>/subjects/oceans/open-</a:t>
            </a:r>
            <a:r>
              <a:rPr lang="en-US" dirty="0" err="1"/>
              <a:t>ocean.htm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www.australiangeographic.com.au</a:t>
            </a:r>
            <a:r>
              <a:rPr lang="en-US" dirty="0"/>
              <a:t>/topics/science-environment/2023/04/monsters-or-masters-of-the-deep-sea/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hakaimagazine.com</a:t>
            </a:r>
            <a:r>
              <a:rPr lang="en-US" dirty="0"/>
              <a:t>/news/this-mommy-shark-has-a-unique-way-of-making-babies/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1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</a:t>
            </a:r>
            <a:r>
              <a:rPr lang="en-US" dirty="0"/>
              <a:t>; https://</a:t>
            </a:r>
            <a:r>
              <a:rPr lang="en-US" dirty="0" err="1"/>
              <a:t>backpackerstours.com.au</a:t>
            </a:r>
            <a:r>
              <a:rPr lang="en-US" dirty="0"/>
              <a:t>/tours/fishing/cairns-fishing-estuaries/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</a:t>
            </a:r>
            <a:r>
              <a:rPr lang="en-US" dirty="0"/>
              <a:t>; https://</a:t>
            </a:r>
            <a:r>
              <a:rPr lang="en-US" dirty="0" err="1"/>
              <a:t>www.visitfrasercoast.com</a:t>
            </a:r>
            <a:r>
              <a:rPr lang="en-US" dirty="0"/>
              <a:t>/product/lake-</a:t>
            </a:r>
            <a:r>
              <a:rPr lang="en-US" dirty="0" err="1"/>
              <a:t>mckenzie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www.inaturalist.org</a:t>
            </a:r>
            <a:r>
              <a:rPr lang="en-US" dirty="0"/>
              <a:t>/</a:t>
            </a:r>
            <a:r>
              <a:rPr lang="en-US" dirty="0" err="1"/>
              <a:t>guide_taxa</a:t>
            </a:r>
            <a:r>
              <a:rPr lang="en-US" dirty="0"/>
              <a:t>/1325489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www.nature.org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-us/about-us/where-we-work/united-states/</a:t>
            </a:r>
            <a:r>
              <a:rPr lang="en-US" dirty="0" err="1"/>
              <a:t>florida</a:t>
            </a:r>
            <a:r>
              <a:rPr lang="en-US" dirty="0"/>
              <a:t>/stories-in-</a:t>
            </a:r>
            <a:r>
              <a:rPr lang="en-US" dirty="0" err="1"/>
              <a:t>florida</a:t>
            </a:r>
            <a:r>
              <a:rPr lang="en-US" dirty="0"/>
              <a:t>/why-mangroves-important/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www.pewtrusts.org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/research-and-analysis/articles/2020/04/29/conservation-efforts-boost-seagrass-meadows-and-their-value-to-nature-and-people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Rock pools of </a:t>
            </a:r>
            <a:r>
              <a:rPr lang="en-US" dirty="0" err="1"/>
              <a:t>Syndey</a:t>
            </a:r>
            <a:r>
              <a:rPr lang="en-US" dirty="0"/>
              <a:t> – National Geographic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www.sunshinecoast.qld.gov.au</a:t>
            </a:r>
            <a:r>
              <a:rPr lang="en-US" dirty="0"/>
              <a:t>/environment/education-resources-and-events/environment-resources-and-publications/coast-and-marine/rocky-shore-species-identification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phys.org</a:t>
            </a:r>
            <a:r>
              <a:rPr lang="en-US" dirty="0"/>
              <a:t>/news/2011-06-scientists-space.html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E2058C-D6D4-78F2-4EF2-444AE14D0C36}"/>
              </a:ext>
            </a:extLst>
          </p:cNvPr>
          <p:cNvSpPr txBox="1"/>
          <p:nvPr/>
        </p:nvSpPr>
        <p:spPr>
          <a:xfrm>
            <a:off x="356396" y="1033280"/>
            <a:ext cx="278785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the variety of ecosystems (e.g. estuaries, coastal lakes, saltmarshes, mangroves, seagrass, rocky shores, temperate reefs, coral reefs, lagoons, shelf and deep water) that constitute Australia’s marine biomes.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‘3. A Diverse Australia’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2" descr="Monsters or masters of the deep sea? - Australian Geographic">
            <a:extLst>
              <a:ext uri="{FF2B5EF4-FFF2-40B4-BE49-F238E27FC236}">
                <a16:creationId xmlns:a16="http://schemas.microsoft.com/office/drawing/2014/main" id="{A16D877E-21A1-7590-2087-F14AE7AC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 bwMode="auto">
          <a:xfrm>
            <a:off x="3272589" y="0"/>
            <a:ext cx="8919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ientists Say: Coral">
            <a:extLst>
              <a:ext uri="{FF2B5EF4-FFF2-40B4-BE49-F238E27FC236}">
                <a16:creationId xmlns:a16="http://schemas.microsoft.com/office/drawing/2014/main" id="{A1691947-5C1B-88E3-1679-073DF30F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9979E-2686-6909-E9BD-1A6EFA795272}"/>
              </a:ext>
            </a:extLst>
          </p:cNvPr>
          <p:cNvSpPr txBox="1"/>
          <p:nvPr/>
        </p:nvSpPr>
        <p:spPr>
          <a:xfrm>
            <a:off x="0" y="562273"/>
            <a:ext cx="593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Coral Reefs:  reefs made of coral </a:t>
            </a:r>
          </a:p>
        </p:txBody>
      </p:sp>
    </p:spTree>
    <p:extLst>
      <p:ext uri="{BB962C8B-B14F-4D97-AF65-F5344CB8AC3E}">
        <p14:creationId xmlns:p14="http://schemas.microsoft.com/office/powerpoint/2010/main" val="108534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view: Tropicalisation of temperate reefs: consequences for ecosystem  functions and management options – Functional Ecology: Plain Language  Summaries">
            <a:extLst>
              <a:ext uri="{FF2B5EF4-FFF2-40B4-BE49-F238E27FC236}">
                <a16:creationId xmlns:a16="http://schemas.microsoft.com/office/drawing/2014/main" id="{13C2A8DE-781E-B369-E403-027456F4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B93FD-214F-5658-A574-CBAFB5750DAD}"/>
              </a:ext>
            </a:extLst>
          </p:cNvPr>
          <p:cNvSpPr txBox="1"/>
          <p:nvPr/>
        </p:nvSpPr>
        <p:spPr>
          <a:xfrm>
            <a:off x="384208" y="1332295"/>
            <a:ext cx="22787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Temperate Reefs: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Reefs found in </a:t>
            </a:r>
            <a:r>
              <a:rPr lang="en-US" sz="4000" dirty="0">
                <a:solidFill>
                  <a:schemeClr val="bg1"/>
                </a:solidFill>
              </a:rPr>
              <a:t>cool</a:t>
            </a:r>
            <a:r>
              <a:rPr lang="en-US" sz="2800" dirty="0">
                <a:solidFill>
                  <a:schemeClr val="bg1"/>
                </a:solidFill>
              </a:rPr>
              <a:t> temperate waters between the tropics and the poles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6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E941C-CA56-CCBD-B0AC-00743436831D}"/>
              </a:ext>
            </a:extLst>
          </p:cNvPr>
          <p:cNvSpPr txBox="1"/>
          <p:nvPr/>
        </p:nvSpPr>
        <p:spPr>
          <a:xfrm>
            <a:off x="464418" y="1171875"/>
            <a:ext cx="2278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Lagoons: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(a.k.a. coral reef lagoons)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calm bodies of shallow water surrounded by barriers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Scientists find out what fear looks like from space">
            <a:extLst>
              <a:ext uri="{FF2B5EF4-FFF2-40B4-BE49-F238E27FC236}">
                <a16:creationId xmlns:a16="http://schemas.microsoft.com/office/drawing/2014/main" id="{D77FEDF3-3DA8-77EC-F5F8-29F2D69A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04" y="368968"/>
            <a:ext cx="9180096" cy="61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A77AB-C57F-558B-7F9C-8F57AC6B5B76}"/>
              </a:ext>
            </a:extLst>
          </p:cNvPr>
          <p:cNvSpPr txBox="1"/>
          <p:nvPr/>
        </p:nvSpPr>
        <p:spPr>
          <a:xfrm>
            <a:off x="7844589" y="3144253"/>
            <a:ext cx="231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Lagoon</a:t>
            </a:r>
          </a:p>
        </p:txBody>
      </p:sp>
    </p:spTree>
    <p:extLst>
      <p:ext uri="{BB962C8B-B14F-4D97-AF65-F5344CB8AC3E}">
        <p14:creationId xmlns:p14="http://schemas.microsoft.com/office/powerpoint/2010/main" val="298751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3BDEE-BE6F-5226-30FA-76331B5618C9}"/>
              </a:ext>
            </a:extLst>
          </p:cNvPr>
          <p:cNvSpPr txBox="1"/>
          <p:nvPr/>
        </p:nvSpPr>
        <p:spPr>
          <a:xfrm>
            <a:off x="753175" y="2391075"/>
            <a:ext cx="2278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Shelf Water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(a.k.a. continental shelf water)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Bottles of water on shelf at supermarket Stock Photo | Adobe Stock">
            <a:extLst>
              <a:ext uri="{FF2B5EF4-FFF2-40B4-BE49-F238E27FC236}">
                <a16:creationId xmlns:a16="http://schemas.microsoft.com/office/drawing/2014/main" id="{04CC7D2D-CC48-9C94-097A-D2B9B2552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/>
          <a:stretch/>
        </p:blipFill>
        <p:spPr bwMode="auto">
          <a:xfrm>
            <a:off x="3721768" y="0"/>
            <a:ext cx="8470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ace with Tears of Joy emoji - Wikipedia">
            <a:extLst>
              <a:ext uri="{FF2B5EF4-FFF2-40B4-BE49-F238E27FC236}">
                <a16:creationId xmlns:a16="http://schemas.microsoft.com/office/drawing/2014/main" id="{12A7D66C-5F63-C345-3C0D-9C1BFCA4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95" y="445168"/>
            <a:ext cx="1183105" cy="11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2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Great Barrier Reef | OzSail">
            <a:extLst>
              <a:ext uri="{FF2B5EF4-FFF2-40B4-BE49-F238E27FC236}">
                <a16:creationId xmlns:a16="http://schemas.microsoft.com/office/drawing/2014/main" id="{9AED9815-9108-1D06-115D-B60A0A9E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ep Water&quot; Images – Browse 5,534 Stock Photos, Vectors, and Video | Adobe  Stock">
            <a:extLst>
              <a:ext uri="{FF2B5EF4-FFF2-40B4-BE49-F238E27FC236}">
                <a16:creationId xmlns:a16="http://schemas.microsoft.com/office/drawing/2014/main" id="{998A192E-7164-7AD9-6072-9F2FE2229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C285F-2FAA-15CC-6291-449774519963}"/>
              </a:ext>
            </a:extLst>
          </p:cNvPr>
          <p:cNvSpPr txBox="1"/>
          <p:nvPr/>
        </p:nvSpPr>
        <p:spPr>
          <a:xfrm>
            <a:off x="1780272" y="6128883"/>
            <a:ext cx="977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Deep Water: occurring or existing in water of great depth. </a:t>
            </a:r>
          </a:p>
        </p:txBody>
      </p:sp>
    </p:spTree>
    <p:extLst>
      <p:ext uri="{BB962C8B-B14F-4D97-AF65-F5344CB8AC3E}">
        <p14:creationId xmlns:p14="http://schemas.microsoft.com/office/powerpoint/2010/main" val="45641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definition of the shallow-, deep-, and coastal rogue waves. | Download  Scientific Diagram">
            <a:extLst>
              <a:ext uri="{FF2B5EF4-FFF2-40B4-BE49-F238E27FC236}">
                <a16:creationId xmlns:a16="http://schemas.microsoft.com/office/drawing/2014/main" id="{0D695B23-B674-3A5D-F585-AE67D8AD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092200"/>
            <a:ext cx="81026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7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pen Ocean - Oceans, Coasts &amp; Seashores (U.S. National Park Service)">
            <a:extLst>
              <a:ext uri="{FF2B5EF4-FFF2-40B4-BE49-F238E27FC236}">
                <a16:creationId xmlns:a16="http://schemas.microsoft.com/office/drawing/2014/main" id="{2DEA69AE-D53B-C806-0545-669F7FA6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21" y="334969"/>
            <a:ext cx="9737558" cy="618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nsters or masters of the deep sea? - Australian Geographic">
            <a:extLst>
              <a:ext uri="{FF2B5EF4-FFF2-40B4-BE49-F238E27FC236}">
                <a16:creationId xmlns:a16="http://schemas.microsoft.com/office/drawing/2014/main" id="{9E832895-B61A-AED5-6975-701BCAC13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 bwMode="auto">
          <a:xfrm>
            <a:off x="3272589" y="0"/>
            <a:ext cx="8919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1EC98-7B71-E62A-ECAA-2C3DA4863977}"/>
              </a:ext>
            </a:extLst>
          </p:cNvPr>
          <p:cNvSpPr txBox="1"/>
          <p:nvPr/>
        </p:nvSpPr>
        <p:spPr>
          <a:xfrm>
            <a:off x="326690" y="2474456"/>
            <a:ext cx="275339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0" i="0" dirty="0">
                <a:solidFill>
                  <a:schemeClr val="bg1"/>
                </a:solidFill>
                <a:effectLst/>
              </a:rPr>
              <a:t>Sloane’s viperfish (</a:t>
            </a:r>
            <a:r>
              <a:rPr lang="en-AU" sz="2400" b="0" i="1" dirty="0" err="1">
                <a:solidFill>
                  <a:schemeClr val="bg1"/>
                </a:solidFill>
                <a:effectLst/>
              </a:rPr>
              <a:t>Chauliodus</a:t>
            </a:r>
            <a:r>
              <a:rPr lang="en-AU" sz="2400" b="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2400" b="0" i="1" dirty="0" err="1">
                <a:solidFill>
                  <a:schemeClr val="bg1"/>
                </a:solidFill>
                <a:effectLst/>
              </a:rPr>
              <a:t>sloani</a:t>
            </a:r>
            <a:r>
              <a:rPr lang="en-AU" sz="2400" b="0" dirty="0">
                <a:solidFill>
                  <a:schemeClr val="bg1"/>
                </a:solidFill>
                <a:effectLst/>
              </a:rPr>
              <a:t>)</a:t>
            </a:r>
          </a:p>
          <a:p>
            <a:pPr algn="ctr"/>
            <a:r>
              <a:rPr lang="en-AU" sz="2400" b="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2400" b="0" i="0" dirty="0">
                <a:solidFill>
                  <a:schemeClr val="bg1"/>
                </a:solidFill>
                <a:effectLst/>
              </a:rPr>
              <a:t>is an easily recognizable deep sea fish with its long fang-like teeth. </a:t>
            </a:r>
          </a:p>
          <a:p>
            <a:pPr algn="ctr"/>
            <a:r>
              <a:rPr lang="en-AU" sz="1200" b="0" i="0" dirty="0">
                <a:solidFill>
                  <a:schemeClr val="bg1"/>
                </a:solidFill>
                <a:effectLst/>
              </a:rPr>
              <a:t>Image credit: Diego </a:t>
            </a:r>
            <a:r>
              <a:rPr lang="en-AU" sz="1200" b="0" i="0" dirty="0" err="1">
                <a:solidFill>
                  <a:schemeClr val="bg1"/>
                </a:solidFill>
                <a:effectLst/>
              </a:rPr>
              <a:t>Grandi</a:t>
            </a:r>
            <a:r>
              <a:rPr lang="en-AU" sz="1200" b="0" i="0" dirty="0">
                <a:solidFill>
                  <a:schemeClr val="bg1"/>
                </a:solidFill>
                <a:effectLst/>
              </a:rPr>
              <a:t>/</a:t>
            </a:r>
            <a:r>
              <a:rPr lang="en-AU" sz="1200" b="0" i="0" dirty="0" err="1">
                <a:solidFill>
                  <a:schemeClr val="bg1"/>
                </a:solidFill>
                <a:effectLst/>
              </a:rPr>
              <a:t>shutterstock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4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8EBD-7AC2-E8E9-6618-28CFD13939E4}"/>
              </a:ext>
            </a:extLst>
          </p:cNvPr>
          <p:cNvSpPr txBox="1"/>
          <p:nvPr/>
        </p:nvSpPr>
        <p:spPr>
          <a:xfrm>
            <a:off x="1881739" y="1926618"/>
            <a:ext cx="790234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0" i="0" dirty="0">
                <a:solidFill>
                  <a:schemeClr val="bg1"/>
                </a:solidFill>
                <a:effectLst/>
              </a:rPr>
              <a:t>Worksheet Activity: Where does it live?</a:t>
            </a:r>
          </a:p>
          <a:p>
            <a:pPr algn="ctr"/>
            <a:r>
              <a:rPr lang="en-AU" sz="2800" b="0" i="0" dirty="0">
                <a:solidFill>
                  <a:schemeClr val="bg1"/>
                </a:solidFill>
                <a:effectLst/>
              </a:rPr>
              <a:t>(each species may occupy </a:t>
            </a:r>
            <a:r>
              <a:rPr lang="en-AU" sz="2800" b="0" i="1" dirty="0">
                <a:solidFill>
                  <a:schemeClr val="bg1"/>
                </a:solidFill>
                <a:effectLst/>
              </a:rPr>
              <a:t>more than </a:t>
            </a:r>
            <a:r>
              <a:rPr lang="en-AU" sz="2800" b="0" i="0" dirty="0">
                <a:solidFill>
                  <a:schemeClr val="bg1"/>
                </a:solidFill>
                <a:effectLst/>
              </a:rPr>
              <a:t>one ecosystem)</a:t>
            </a:r>
          </a:p>
          <a:p>
            <a:pPr algn="ctr"/>
            <a:endParaRPr lang="en-AU" sz="3600" dirty="0">
              <a:solidFill>
                <a:schemeClr val="bg1"/>
              </a:solidFill>
            </a:endParaRPr>
          </a:p>
          <a:p>
            <a:pPr algn="ctr"/>
            <a:r>
              <a:rPr lang="en-AU" sz="3600" dirty="0">
                <a:solidFill>
                  <a:schemeClr val="bg1"/>
                </a:solidFill>
              </a:rPr>
              <a:t>Are you ready?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irns Fishing">
            <a:extLst>
              <a:ext uri="{FF2B5EF4-FFF2-40B4-BE49-F238E27FC236}">
                <a16:creationId xmlns:a16="http://schemas.microsoft.com/office/drawing/2014/main" id="{B52FE52E-DF02-2998-016A-2AA1B17A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5"/>
            <a:ext cx="1219200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4F8C8-16BD-6FA3-9F50-C4F7134049EE}"/>
              </a:ext>
            </a:extLst>
          </p:cNvPr>
          <p:cNvSpPr txBox="1"/>
          <p:nvPr/>
        </p:nvSpPr>
        <p:spPr>
          <a:xfrm>
            <a:off x="624840" y="594360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Estuary: where a river meets the sea</a:t>
            </a:r>
          </a:p>
        </p:txBody>
      </p:sp>
    </p:spTree>
    <p:extLst>
      <p:ext uri="{BB962C8B-B14F-4D97-AF65-F5344CB8AC3E}">
        <p14:creationId xmlns:p14="http://schemas.microsoft.com/office/powerpoint/2010/main" val="175576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cropora pulchra - Marine Savers">
            <a:extLst>
              <a:ext uri="{FF2B5EF4-FFF2-40B4-BE49-F238E27FC236}">
                <a16:creationId xmlns:a16="http://schemas.microsoft.com/office/drawing/2014/main" id="{EE5B5808-C05A-3498-E8EE-31ED8FF2E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/>
          <a:stretch/>
        </p:blipFill>
        <p:spPr bwMode="auto">
          <a:xfrm>
            <a:off x="3297382" y="0"/>
            <a:ext cx="8894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25DEAB-380B-F107-176E-FAD45D25BD9B}"/>
              </a:ext>
            </a:extLst>
          </p:cNvPr>
          <p:cNvSpPr txBox="1"/>
          <p:nvPr/>
        </p:nvSpPr>
        <p:spPr>
          <a:xfrm>
            <a:off x="27214" y="519265"/>
            <a:ext cx="28394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Acropora pulchra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Staghorn coral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20221-6AB2-4542-59F7-4111564D34D3}"/>
              </a:ext>
            </a:extLst>
          </p:cNvPr>
          <p:cNvSpPr txBox="1"/>
          <p:nvPr/>
        </p:nvSpPr>
        <p:spPr>
          <a:xfrm>
            <a:off x="231567" y="4804685"/>
            <a:ext cx="340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13907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een turtle (Chelonia mydas) - NatureFiji - MareqetiViti">
            <a:extLst>
              <a:ext uri="{FF2B5EF4-FFF2-40B4-BE49-F238E27FC236}">
                <a16:creationId xmlns:a16="http://schemas.microsoft.com/office/drawing/2014/main" id="{DE61D053-F1C2-C318-82F5-49097382F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8883"/>
          <a:stretch/>
        </p:blipFill>
        <p:spPr bwMode="auto">
          <a:xfrm>
            <a:off x="1689801" y="6956"/>
            <a:ext cx="10502199" cy="68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05C02-5A73-8C7E-0896-4514FDF81577}"/>
              </a:ext>
            </a:extLst>
          </p:cNvPr>
          <p:cNvSpPr txBox="1"/>
          <p:nvPr/>
        </p:nvSpPr>
        <p:spPr>
          <a:xfrm>
            <a:off x="128155" y="500680"/>
            <a:ext cx="28394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Chelonia mydas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Green sea turtle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57D2-AE6A-33F4-2AE2-64BF6FE71DDB}"/>
              </a:ext>
            </a:extLst>
          </p:cNvPr>
          <p:cNvSpPr txBox="1"/>
          <p:nvPr/>
        </p:nvSpPr>
        <p:spPr>
          <a:xfrm>
            <a:off x="225137" y="3179618"/>
            <a:ext cx="3314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Estuaries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Coastal Lakes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Mangroves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Seagrass Beds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Temperate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2854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208547" y="437164"/>
            <a:ext cx="2839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Zostera </a:t>
            </a:r>
            <a:r>
              <a:rPr lang="en-US" sz="4000" i="1" dirty="0" err="1">
                <a:solidFill>
                  <a:schemeClr val="bg1"/>
                </a:solidFill>
              </a:rPr>
              <a:t>capricorni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Eelgrass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54" name="Picture 2" descr="Zostera capricorni · iNaturalist Canada">
            <a:extLst>
              <a:ext uri="{FF2B5EF4-FFF2-40B4-BE49-F238E27FC236}">
                <a16:creationId xmlns:a16="http://schemas.microsoft.com/office/drawing/2014/main" id="{C799F2D0-9202-0C9C-1207-6BC5FC49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7D520C-243E-B88D-65E6-A43514A5CD8C}"/>
              </a:ext>
            </a:extLst>
          </p:cNvPr>
          <p:cNvSpPr txBox="1"/>
          <p:nvPr/>
        </p:nvSpPr>
        <p:spPr>
          <a:xfrm>
            <a:off x="175889" y="3866292"/>
            <a:ext cx="3596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Estuaries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Coastal Lakes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Mangroves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Seagrass Beds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Temperate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</p:txBody>
      </p:sp>
    </p:spTree>
    <p:extLst>
      <p:ext uri="{BB962C8B-B14F-4D97-AF65-F5344CB8AC3E}">
        <p14:creationId xmlns:p14="http://schemas.microsoft.com/office/powerpoint/2010/main" val="21369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313823" y="421838"/>
            <a:ext cx="2839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Corallina officinalis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Calcified red seaweed</a:t>
            </a:r>
          </a:p>
        </p:txBody>
      </p:sp>
      <p:pic>
        <p:nvPicPr>
          <p:cNvPr id="24578" name="Picture 2" descr="Corallina officinalis - Marine Life Encyclopedia">
            <a:extLst>
              <a:ext uri="{FF2B5EF4-FFF2-40B4-BE49-F238E27FC236}">
                <a16:creationId xmlns:a16="http://schemas.microsoft.com/office/drawing/2014/main" id="{15CE72E6-4403-BC50-F54E-8EE8029E3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/>
          <a:stretch/>
        </p:blipFill>
        <p:spPr bwMode="auto">
          <a:xfrm>
            <a:off x="3422072" y="0"/>
            <a:ext cx="8769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5175BC-9290-8A7A-0343-32B5092726F3}"/>
              </a:ext>
            </a:extLst>
          </p:cNvPr>
          <p:cNvSpPr txBox="1"/>
          <p:nvPr/>
        </p:nvSpPr>
        <p:spPr>
          <a:xfrm>
            <a:off x="179424" y="4189393"/>
            <a:ext cx="3108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Rocky Shores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Temperate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6358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456471" y="384298"/>
            <a:ext cx="2839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chemeClr val="bg1"/>
                </a:solidFill>
              </a:rPr>
              <a:t>Holothuria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  <a:r>
              <a:rPr lang="en-US" sz="4000" i="1" dirty="0" err="1">
                <a:solidFill>
                  <a:schemeClr val="bg1"/>
                </a:solidFill>
              </a:rPr>
              <a:t>leucospilota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Black sea cucumber</a:t>
            </a:r>
          </a:p>
        </p:txBody>
      </p:sp>
      <p:pic>
        <p:nvPicPr>
          <p:cNvPr id="25602" name="Picture 2" descr="Black long sea cucumber (Holothuria leucospilota) | More abo… | Flickr">
            <a:extLst>
              <a:ext uri="{FF2B5EF4-FFF2-40B4-BE49-F238E27FC236}">
                <a16:creationId xmlns:a16="http://schemas.microsoft.com/office/drawing/2014/main" id="{C553BE6F-B9FB-C8F0-1552-AF9210533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8"/>
          <a:stretch/>
        </p:blipFill>
        <p:spPr bwMode="auto">
          <a:xfrm>
            <a:off x="3721769" y="0"/>
            <a:ext cx="8501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AD209-6A61-614C-9662-881C80FE170A}"/>
              </a:ext>
            </a:extLst>
          </p:cNvPr>
          <p:cNvSpPr txBox="1"/>
          <p:nvPr/>
        </p:nvSpPr>
        <p:spPr>
          <a:xfrm>
            <a:off x="187674" y="3672936"/>
            <a:ext cx="31082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Estuaries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Coastal Lakes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Seagrass Beds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Rocky Shores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1877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675961" y="619783"/>
            <a:ext cx="23997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Porites lutea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Boulder coral</a:t>
            </a:r>
          </a:p>
        </p:txBody>
      </p:sp>
      <p:pic>
        <p:nvPicPr>
          <p:cNvPr id="26628" name="Picture 4" descr="Porites lutea - Wikipedia">
            <a:extLst>
              <a:ext uri="{FF2B5EF4-FFF2-40B4-BE49-F238E27FC236}">
                <a16:creationId xmlns:a16="http://schemas.microsoft.com/office/drawing/2014/main" id="{4C34F514-54B7-D62E-A74E-AB41271EE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5758"/>
          <a:stretch/>
        </p:blipFill>
        <p:spPr bwMode="auto">
          <a:xfrm>
            <a:off x="3948546" y="0"/>
            <a:ext cx="8243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A9AFAB-8B58-255A-BE6C-1350132A422E}"/>
              </a:ext>
            </a:extLst>
          </p:cNvPr>
          <p:cNvSpPr txBox="1"/>
          <p:nvPr/>
        </p:nvSpPr>
        <p:spPr>
          <a:xfrm>
            <a:off x="439389" y="4804685"/>
            <a:ext cx="340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230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290946" y="342734"/>
            <a:ext cx="28394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Mugil </a:t>
            </a:r>
            <a:r>
              <a:rPr lang="en-US" sz="4000" i="1" dirty="0" err="1">
                <a:solidFill>
                  <a:schemeClr val="bg1"/>
                </a:solidFill>
              </a:rPr>
              <a:t>cephalus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Sea Mullet</a:t>
            </a:r>
          </a:p>
        </p:txBody>
      </p:sp>
      <p:pic>
        <p:nvPicPr>
          <p:cNvPr id="29698" name="Picture 2" descr="Black Mullet - Encyclopedia of Life">
            <a:extLst>
              <a:ext uri="{FF2B5EF4-FFF2-40B4-BE49-F238E27FC236}">
                <a16:creationId xmlns:a16="http://schemas.microsoft.com/office/drawing/2014/main" id="{59F65CB3-E8B2-1A59-6E91-E82545F9C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5"/>
          <a:stretch/>
        </p:blipFill>
        <p:spPr bwMode="auto">
          <a:xfrm>
            <a:off x="3477491" y="0"/>
            <a:ext cx="871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4E331-E950-BA37-FD94-F078E062D258}"/>
              </a:ext>
            </a:extLst>
          </p:cNvPr>
          <p:cNvSpPr txBox="1"/>
          <p:nvPr/>
        </p:nvSpPr>
        <p:spPr>
          <a:xfrm>
            <a:off x="290946" y="3429000"/>
            <a:ext cx="3407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Estuaries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Mangroves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Seagrass Beds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Temperate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21712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3A722-7AF7-A87D-D119-5CA9E8D0BFEB}"/>
              </a:ext>
            </a:extLst>
          </p:cNvPr>
          <p:cNvSpPr txBox="1"/>
          <p:nvPr/>
        </p:nvSpPr>
        <p:spPr>
          <a:xfrm>
            <a:off x="457930" y="564407"/>
            <a:ext cx="31121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Carcharhinus leucas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Bull shark</a:t>
            </a:r>
          </a:p>
        </p:txBody>
      </p:sp>
      <p:pic>
        <p:nvPicPr>
          <p:cNvPr id="30724" name="Picture 4" descr="Bull Shark (Carcharhinus leucas) - Bali Wildlife">
            <a:extLst>
              <a:ext uri="{FF2B5EF4-FFF2-40B4-BE49-F238E27FC236}">
                <a16:creationId xmlns:a16="http://schemas.microsoft.com/office/drawing/2014/main" id="{19775BAC-8E72-468D-347E-4CFF3144E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7861"/>
          <a:stretch/>
        </p:blipFill>
        <p:spPr bwMode="auto">
          <a:xfrm>
            <a:off x="3866147" y="0"/>
            <a:ext cx="8325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97DF1-B3DB-09E1-33FB-243D22FDAF8C}"/>
              </a:ext>
            </a:extLst>
          </p:cNvPr>
          <p:cNvSpPr txBox="1"/>
          <p:nvPr/>
        </p:nvSpPr>
        <p:spPr>
          <a:xfrm>
            <a:off x="255398" y="3553690"/>
            <a:ext cx="3314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Estuaries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Coastal Lakes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Mangroves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Seagrass Beds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17472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irrhipathes contorta, Marshall Islands">
            <a:extLst>
              <a:ext uri="{FF2B5EF4-FFF2-40B4-BE49-F238E27FC236}">
                <a16:creationId xmlns:a16="http://schemas.microsoft.com/office/drawing/2014/main" id="{09585FE7-41C2-AB49-6529-7C7FBE76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09" y="0"/>
            <a:ext cx="9504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A66127-8524-3347-3B33-F33B4EE77FA9}"/>
              </a:ext>
            </a:extLst>
          </p:cNvPr>
          <p:cNvSpPr txBox="1"/>
          <p:nvPr/>
        </p:nvSpPr>
        <p:spPr>
          <a:xfrm>
            <a:off x="304800" y="542532"/>
            <a:ext cx="28394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chemeClr val="bg1"/>
                </a:solidFill>
              </a:rPr>
              <a:t>Cirrhipathes</a:t>
            </a:r>
            <a:r>
              <a:rPr lang="en-US" sz="4000" i="1" dirty="0">
                <a:solidFill>
                  <a:schemeClr val="bg1"/>
                </a:solidFill>
              </a:rPr>
              <a:t> spiralis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Black coral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A0B3E-EFCA-BAFF-48EF-71C7E00AD524}"/>
              </a:ext>
            </a:extLst>
          </p:cNvPr>
          <p:cNvSpPr txBox="1"/>
          <p:nvPr/>
        </p:nvSpPr>
        <p:spPr>
          <a:xfrm>
            <a:off x="152399" y="4357254"/>
            <a:ext cx="3823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Temperate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Deep Water (mostly)</a:t>
            </a:r>
          </a:p>
        </p:txBody>
      </p:sp>
    </p:spTree>
    <p:extLst>
      <p:ext uri="{BB962C8B-B14F-4D97-AF65-F5344CB8AC3E}">
        <p14:creationId xmlns:p14="http://schemas.microsoft.com/office/powerpoint/2010/main" val="40822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ngrove Jack Species Guide - Fisho's Tackle World">
            <a:extLst>
              <a:ext uri="{FF2B5EF4-FFF2-40B4-BE49-F238E27FC236}">
                <a16:creationId xmlns:a16="http://schemas.microsoft.com/office/drawing/2014/main" id="{388DDCC3-C608-9552-E40F-C4D810E8D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 bwMode="auto">
          <a:xfrm>
            <a:off x="4058653" y="0"/>
            <a:ext cx="8133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F7D04-B033-F48C-20A7-51E593EB4793}"/>
              </a:ext>
            </a:extLst>
          </p:cNvPr>
          <p:cNvSpPr txBox="1"/>
          <p:nvPr/>
        </p:nvSpPr>
        <p:spPr>
          <a:xfrm>
            <a:off x="107191" y="508989"/>
            <a:ext cx="39784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Lutjanus </a:t>
            </a:r>
            <a:r>
              <a:rPr lang="en-US" sz="4000" i="1" dirty="0" err="1">
                <a:solidFill>
                  <a:schemeClr val="bg1"/>
                </a:solidFill>
              </a:rPr>
              <a:t>argentimaculatus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Mangrove Jack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D42FA-F555-25F5-F836-226A9F3E56DF}"/>
              </a:ext>
            </a:extLst>
          </p:cNvPr>
          <p:cNvSpPr txBox="1"/>
          <p:nvPr/>
        </p:nvSpPr>
        <p:spPr>
          <a:xfrm>
            <a:off x="294410" y="3567545"/>
            <a:ext cx="3314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Estuaries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Coastal Lakes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Mangroves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Seagrass Beds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Coral Reefs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Lagoons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Continental Shelf</a:t>
            </a:r>
          </a:p>
        </p:txBody>
      </p:sp>
    </p:spTree>
    <p:extLst>
      <p:ext uri="{BB962C8B-B14F-4D97-AF65-F5344CB8AC3E}">
        <p14:creationId xmlns:p14="http://schemas.microsoft.com/office/powerpoint/2010/main" val="1263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ke McKenzie | Visit Fraser Coast">
            <a:extLst>
              <a:ext uri="{FF2B5EF4-FFF2-40B4-BE49-F238E27FC236}">
                <a16:creationId xmlns:a16="http://schemas.microsoft.com/office/drawing/2014/main" id="{38658CC7-4AE9-883A-AFC5-7936D8E4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4AB0B-87C2-294D-08D5-EB5125E70397}"/>
              </a:ext>
            </a:extLst>
          </p:cNvPr>
          <p:cNvSpPr txBox="1"/>
          <p:nvPr/>
        </p:nvSpPr>
        <p:spPr>
          <a:xfrm>
            <a:off x="373380" y="365760"/>
            <a:ext cx="1181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Coastal Lake: body of water separated from the sea by a narrow barrier of land </a:t>
            </a:r>
          </a:p>
        </p:txBody>
      </p:sp>
    </p:spTree>
    <p:extLst>
      <p:ext uri="{BB962C8B-B14F-4D97-AF65-F5344CB8AC3E}">
        <p14:creationId xmlns:p14="http://schemas.microsoft.com/office/powerpoint/2010/main" val="171153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398865" y="356589"/>
            <a:ext cx="28394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Juncus </a:t>
            </a:r>
            <a:r>
              <a:rPr lang="en-US" sz="4000" i="1" dirty="0" err="1">
                <a:solidFill>
                  <a:schemeClr val="bg1"/>
                </a:solidFill>
              </a:rPr>
              <a:t>kraussii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Salt marsh rush</a:t>
            </a:r>
          </a:p>
        </p:txBody>
      </p:sp>
      <p:pic>
        <p:nvPicPr>
          <p:cNvPr id="28674" name="Picture 2" descr="Communtiy Type 6 co-dominated by Juncus kraussii and Phragmites australis.  | Download Scientific Diagram">
            <a:extLst>
              <a:ext uri="{FF2B5EF4-FFF2-40B4-BE49-F238E27FC236}">
                <a16:creationId xmlns:a16="http://schemas.microsoft.com/office/drawing/2014/main" id="{3EF4CD85-15BE-D148-62EE-D3A851990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9" b="6433"/>
          <a:stretch/>
        </p:blipFill>
        <p:spPr bwMode="auto">
          <a:xfrm>
            <a:off x="3598399" y="0"/>
            <a:ext cx="8593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92603-595B-C799-1A97-D8C866E19C25}"/>
              </a:ext>
            </a:extLst>
          </p:cNvPr>
          <p:cNvSpPr txBox="1"/>
          <p:nvPr/>
        </p:nvSpPr>
        <p:spPr>
          <a:xfrm>
            <a:off x="803562" y="5313217"/>
            <a:ext cx="382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Salt Marsh </a:t>
            </a:r>
          </a:p>
        </p:txBody>
      </p:sp>
    </p:spTree>
    <p:extLst>
      <p:ext uri="{BB962C8B-B14F-4D97-AF65-F5344CB8AC3E}">
        <p14:creationId xmlns:p14="http://schemas.microsoft.com/office/powerpoint/2010/main" val="18793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208547" y="585554"/>
            <a:ext cx="28394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chemeClr val="bg1"/>
                </a:solidFill>
              </a:rPr>
              <a:t>Avicennia</a:t>
            </a:r>
            <a:r>
              <a:rPr lang="en-US" sz="4000" i="1" dirty="0">
                <a:solidFill>
                  <a:schemeClr val="bg1"/>
                </a:solidFill>
              </a:rPr>
              <a:t> marina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Grey mangrove</a:t>
            </a:r>
          </a:p>
        </p:txBody>
      </p:sp>
      <p:pic>
        <p:nvPicPr>
          <p:cNvPr id="32772" name="Picture 4" descr="Grey Mangrove - ClimateWatch Australia- Citizen Science App">
            <a:extLst>
              <a:ext uri="{FF2B5EF4-FFF2-40B4-BE49-F238E27FC236}">
                <a16:creationId xmlns:a16="http://schemas.microsoft.com/office/drawing/2014/main" id="{E7D2AD06-EF14-F903-728C-5717A747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4A2B07-509C-3308-532C-7131C43BA122}"/>
              </a:ext>
            </a:extLst>
          </p:cNvPr>
          <p:cNvSpPr txBox="1"/>
          <p:nvPr/>
        </p:nvSpPr>
        <p:spPr>
          <a:xfrm>
            <a:off x="512617" y="5271654"/>
            <a:ext cx="268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Mangroves</a:t>
            </a:r>
          </a:p>
        </p:txBody>
      </p:sp>
    </p:spTree>
    <p:extLst>
      <p:ext uri="{BB962C8B-B14F-4D97-AF65-F5344CB8AC3E}">
        <p14:creationId xmlns:p14="http://schemas.microsoft.com/office/powerpoint/2010/main" val="12587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sters or masters of the deep sea? - Australian Geographic">
            <a:extLst>
              <a:ext uri="{FF2B5EF4-FFF2-40B4-BE49-F238E27FC236}">
                <a16:creationId xmlns:a16="http://schemas.microsoft.com/office/drawing/2014/main" id="{A16D877E-21A1-7590-2087-F14AE7AC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 bwMode="auto">
          <a:xfrm>
            <a:off x="3272589" y="0"/>
            <a:ext cx="8919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B679E5-35E3-9932-13E1-544E9FBAFA47}"/>
              </a:ext>
            </a:extLst>
          </p:cNvPr>
          <p:cNvSpPr txBox="1"/>
          <p:nvPr/>
        </p:nvSpPr>
        <p:spPr>
          <a:xfrm>
            <a:off x="356396" y="1033280"/>
            <a:ext cx="278785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the variety of ecosystems (e.g. estuaries, coastal lakes, saltmarshes, mangroves, seagrass, rocky shores, temperate reefs, coral reefs, lagoons, shelf and deep water) that constitute Australia’s marine biomes.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‘3. A Diverse Australia’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3" name="Picture 2" descr="A chart of marine life&#10;&#10;Description automatically generated with medium confidence">
            <a:extLst>
              <a:ext uri="{FF2B5EF4-FFF2-40B4-BE49-F238E27FC236}">
                <a16:creationId xmlns:a16="http://schemas.microsoft.com/office/drawing/2014/main" id="{CF1D62D0-AEEA-E1FC-0A1C-6E787BADA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703" y="416527"/>
            <a:ext cx="4506901" cy="60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lt Marsh, Parker River Wildlife Refuge Photograph by Adam Gladstone -  Fine Art America">
            <a:extLst>
              <a:ext uri="{FF2B5EF4-FFF2-40B4-BE49-F238E27FC236}">
                <a16:creationId xmlns:a16="http://schemas.microsoft.com/office/drawing/2014/main" id="{CC27A7FA-7A19-1560-B56D-A90558470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2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D0D16-6B2A-956C-6A63-86CF7F469659}"/>
              </a:ext>
            </a:extLst>
          </p:cNvPr>
          <p:cNvSpPr txBox="1"/>
          <p:nvPr/>
        </p:nvSpPr>
        <p:spPr>
          <a:xfrm>
            <a:off x="624840" y="433939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Salt Marsh: ‘</a:t>
            </a:r>
            <a:r>
              <a:rPr lang="en-US" sz="2800" i="1" dirty="0"/>
              <a:t>behind the mangroves</a:t>
            </a:r>
            <a:r>
              <a:rPr lang="en-US" sz="2800" dirty="0"/>
              <a:t>’ on the </a:t>
            </a:r>
            <a:r>
              <a:rPr lang="en-US" sz="2800" i="1" dirty="0"/>
              <a:t>upper</a:t>
            </a:r>
            <a:r>
              <a:rPr lang="en-US" sz="2800" dirty="0"/>
              <a:t> tidal zone, closer to land</a:t>
            </a:r>
          </a:p>
        </p:txBody>
      </p:sp>
    </p:spTree>
    <p:extLst>
      <p:ext uri="{BB962C8B-B14F-4D97-AF65-F5344CB8AC3E}">
        <p14:creationId xmlns:p14="http://schemas.microsoft.com/office/powerpoint/2010/main" val="24195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seed Glasswort (Tropical Salt marsh Plants of the Gladstone Region) ·  iNaturalist">
            <a:extLst>
              <a:ext uri="{FF2B5EF4-FFF2-40B4-BE49-F238E27FC236}">
                <a16:creationId xmlns:a16="http://schemas.microsoft.com/office/drawing/2014/main" id="{AB9C596D-8C82-D365-42D7-E5AD1E823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7957"/>
          <a:stretch/>
        </p:blipFill>
        <p:spPr bwMode="auto">
          <a:xfrm>
            <a:off x="3288631" y="0"/>
            <a:ext cx="8903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38499-77B9-7AF2-A4EB-A9F6569E69F5}"/>
              </a:ext>
            </a:extLst>
          </p:cNvPr>
          <p:cNvSpPr txBox="1"/>
          <p:nvPr/>
        </p:nvSpPr>
        <p:spPr>
          <a:xfrm>
            <a:off x="560672" y="1155833"/>
            <a:ext cx="23269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Salt Marsh </a:t>
            </a:r>
            <a:r>
              <a:rPr lang="en-US" sz="2800" i="1" dirty="0" err="1">
                <a:solidFill>
                  <a:schemeClr val="bg1"/>
                </a:solidFill>
              </a:rPr>
              <a:t>Tecticornia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pergranulata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(commonly known as the blackseed glasswort)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has a unique resistance to salinity and adversity.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3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AABC5-4060-BA01-3049-101D1C289401}"/>
              </a:ext>
            </a:extLst>
          </p:cNvPr>
          <p:cNvSpPr txBox="1"/>
          <p:nvPr/>
        </p:nvSpPr>
        <p:spPr>
          <a:xfrm>
            <a:off x="624840" y="433939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Mangroves: salt-tolerant, terrestrial plants between low and high tide zones</a:t>
            </a:r>
          </a:p>
        </p:txBody>
      </p:sp>
      <p:pic>
        <p:nvPicPr>
          <p:cNvPr id="5122" name="Picture 2" descr="Why Are Mangroves Important? | Benefits of Florida Mangroves">
            <a:extLst>
              <a:ext uri="{FF2B5EF4-FFF2-40B4-BE49-F238E27FC236}">
                <a16:creationId xmlns:a16="http://schemas.microsoft.com/office/drawing/2014/main" id="{6F7B230D-B41E-9ACA-D70A-C78F3D685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11663"/>
          <a:stretch/>
        </p:blipFill>
        <p:spPr bwMode="auto">
          <a:xfrm>
            <a:off x="0" y="1347537"/>
            <a:ext cx="12192000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1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servation Efforts Boost Seagrass Meadows—and Their Value to Nature and  People | The Pew Charitable Trusts">
            <a:extLst>
              <a:ext uri="{FF2B5EF4-FFF2-40B4-BE49-F238E27FC236}">
                <a16:creationId xmlns:a16="http://schemas.microsoft.com/office/drawing/2014/main" id="{FD08DCC5-8F36-2413-03FB-F9EC5C01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E02CC-ED2D-7BEA-5088-78DA53781515}"/>
              </a:ext>
            </a:extLst>
          </p:cNvPr>
          <p:cNvSpPr txBox="1"/>
          <p:nvPr/>
        </p:nvSpPr>
        <p:spPr>
          <a:xfrm>
            <a:off x="624840" y="433939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Seagrass meadows: an underwater ecosystem formed by seagrasses</a:t>
            </a:r>
          </a:p>
        </p:txBody>
      </p:sp>
    </p:spTree>
    <p:extLst>
      <p:ext uri="{BB962C8B-B14F-4D97-AF65-F5344CB8AC3E}">
        <p14:creationId xmlns:p14="http://schemas.microsoft.com/office/powerpoint/2010/main" val="35472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allery: Rock pools of Sydney - Australian Geographic">
            <a:extLst>
              <a:ext uri="{FF2B5EF4-FFF2-40B4-BE49-F238E27FC236}">
                <a16:creationId xmlns:a16="http://schemas.microsoft.com/office/drawing/2014/main" id="{FCD57790-7F86-88F0-33E7-D4D930E43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 bwMode="auto">
          <a:xfrm>
            <a:off x="9876" y="0"/>
            <a:ext cx="12182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E1D0C-9FDD-64F4-6382-A9724A6E4737}"/>
              </a:ext>
            </a:extLst>
          </p:cNvPr>
          <p:cNvSpPr txBox="1"/>
          <p:nvPr/>
        </p:nvSpPr>
        <p:spPr>
          <a:xfrm>
            <a:off x="0" y="6152949"/>
            <a:ext cx="1217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Rocky Shore: intertidal area of seacoasts where solid rock predominates </a:t>
            </a:r>
          </a:p>
        </p:txBody>
      </p:sp>
    </p:spTree>
    <p:extLst>
      <p:ext uri="{BB962C8B-B14F-4D97-AF65-F5344CB8AC3E}">
        <p14:creationId xmlns:p14="http://schemas.microsoft.com/office/powerpoint/2010/main" val="344548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cky shore species identification">
            <a:extLst>
              <a:ext uri="{FF2B5EF4-FFF2-40B4-BE49-F238E27FC236}">
                <a16:creationId xmlns:a16="http://schemas.microsoft.com/office/drawing/2014/main" id="{F606A56A-942A-4EA9-9513-C01B3136B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679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710</Words>
  <Application>Microsoft Macintosh PowerPoint</Application>
  <PresentationFormat>Widescreen</PresentationFormat>
  <Paragraphs>161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387</cp:revision>
  <dcterms:created xsi:type="dcterms:W3CDTF">2023-09-23T08:38:28Z</dcterms:created>
  <dcterms:modified xsi:type="dcterms:W3CDTF">2024-07-02T00:11:00Z</dcterms:modified>
</cp:coreProperties>
</file>