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28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7" r:id="rId20"/>
    <p:sldId id="280" r:id="rId21"/>
    <p:sldId id="275" r:id="rId22"/>
    <p:sldId id="276" r:id="rId23"/>
    <p:sldId id="282" r:id="rId24"/>
    <p:sldId id="283" r:id="rId25"/>
    <p:sldId id="284" r:id="rId26"/>
    <p:sldId id="279" r:id="rId27"/>
    <p:sldId id="281" r:id="rId28"/>
    <p:sldId id="285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/>
    <p:restoredTop sz="95447"/>
  </p:normalViewPr>
  <p:slideViewPr>
    <p:cSldViewPr snapToGrid="0">
      <p:cViewPr varScale="1">
        <p:scale>
          <a:sx n="95" d="100"/>
          <a:sy n="95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australian.museum</a:t>
            </a:r>
            <a:r>
              <a:rPr lang="en-US" dirty="0"/>
              <a:t>/learn/animals/plankton/zooplankton/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australian.museum</a:t>
            </a:r>
            <a:r>
              <a:rPr lang="en-US" dirty="0"/>
              <a:t>/learn/animals/plankton/meroplankton/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www.sciencenews.org</a:t>
            </a:r>
            <a:r>
              <a:rPr lang="en-US" dirty="0"/>
              <a:t>/article/underwater-photos-deep-sea-fish-larvae-capture-new-views-detail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0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www.sciencenews.org</a:t>
            </a:r>
            <a:r>
              <a:rPr lang="en-US" dirty="0"/>
              <a:t>/article/underwater-photos-deep-sea-fish-larvae-capture-new-views-detail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44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/figure/Larvae-development-of-mud-crab-from-Zoea-to-Crablet-stages_fig1_349156246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2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/figure/Oceanic-and-coastal-currents-of-Australia_fig1_230666486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45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www.underwatertribe.com</a:t>
            </a:r>
            <a:r>
              <a:rPr lang="en-US" dirty="0"/>
              <a:t>/tutorial/how-to-shoot-schooling-fish/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5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https://www.123rf.com/stock-photo/</a:t>
            </a:r>
            <a:r>
              <a:rPr lang="en-US" dirty="0" err="1"/>
              <a:t>pelagic_fish.html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4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australian.museum</a:t>
            </a:r>
            <a:r>
              <a:rPr lang="en-US" dirty="0"/>
              <a:t>/learn/animals/plankton/zooplankton/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4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Source:: AIMS</a:t>
            </a:r>
          </a:p>
          <a:p>
            <a:r>
              <a:rPr lang="en-US" dirty="0"/>
              <a:t>More info: https://</a:t>
            </a:r>
            <a:r>
              <a:rPr lang="en-US" dirty="0" err="1"/>
              <a:t>reefresilience.org</a:t>
            </a:r>
            <a:r>
              <a:rPr lang="en-US" dirty="0"/>
              <a:t>/management-strategies/marine-protected-areas-2/resilient-</a:t>
            </a:r>
            <a:r>
              <a:rPr lang="en-US" dirty="0" err="1"/>
              <a:t>mpa</a:t>
            </a:r>
            <a:r>
              <a:rPr lang="en-US" dirty="0"/>
              <a:t>-design/connectivity/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Source:: AIMS</a:t>
            </a:r>
          </a:p>
          <a:p>
            <a:r>
              <a:rPr lang="en-US" dirty="0"/>
              <a:t>More info: https://</a:t>
            </a:r>
            <a:r>
              <a:rPr lang="en-US" dirty="0" err="1"/>
              <a:t>reefresilience.org</a:t>
            </a:r>
            <a:r>
              <a:rPr lang="en-US" dirty="0"/>
              <a:t>/management-strategies/marine-protected-areas-2/resilient-</a:t>
            </a:r>
            <a:r>
              <a:rPr lang="en-US" dirty="0" err="1"/>
              <a:t>mpa</a:t>
            </a:r>
            <a:r>
              <a:rPr lang="en-US" dirty="0"/>
              <a:t>-design/connectivity/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0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phys.org</a:t>
            </a:r>
            <a:r>
              <a:rPr lang="en-US" dirty="0"/>
              <a:t>/news/2018-10-larval-fish-database-effects-climate.html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www.frankbaensch.com</a:t>
            </a:r>
            <a:r>
              <a:rPr lang="en-US" dirty="0"/>
              <a:t>/marine-aquarium-fish-culture/my-research/larval-fish-project/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www.frankbaensch.com</a:t>
            </a:r>
            <a:r>
              <a:rPr lang="en-US" dirty="0"/>
              <a:t>/marine-aquarium-fish-culture/my-research/larval-fish-project/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www.frankbaensch.com</a:t>
            </a:r>
            <a:r>
              <a:rPr lang="en-US" dirty="0"/>
              <a:t>/marine-aquarium-fish-culture/my-research/</a:t>
            </a:r>
            <a:r>
              <a:rPr lang="en-US" dirty="0" err="1"/>
              <a:t>blackedge</a:t>
            </a:r>
            <a:r>
              <a:rPr lang="en-US" dirty="0"/>
              <a:t>-cusk-eel-culture/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1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Image:https</a:t>
            </a:r>
            <a:r>
              <a:rPr lang="en-US" dirty="0"/>
              <a:t>://</a:t>
            </a:r>
            <a:r>
              <a:rPr lang="en-US" dirty="0" err="1"/>
              <a:t>www.frankbaensch.com</a:t>
            </a:r>
            <a:r>
              <a:rPr lang="en-US" dirty="0"/>
              <a:t>/marine-aquarium-fish-culture/my-research/saddled-butterflyfish-culture/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australian.museum</a:t>
            </a:r>
            <a:r>
              <a:rPr lang="en-US" dirty="0"/>
              <a:t>/learn/animals/plankton/meroplankton/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rebellid worm larva">
            <a:extLst>
              <a:ext uri="{FF2B5EF4-FFF2-40B4-BE49-F238E27FC236}">
                <a16:creationId xmlns:a16="http://schemas.microsoft.com/office/drawing/2014/main" id="{6CD0CD45-7083-B173-73EF-0739DA989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10869"/>
          <a:stretch/>
        </p:blipFill>
        <p:spPr bwMode="auto">
          <a:xfrm>
            <a:off x="-14280" y="-1"/>
            <a:ext cx="122062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FB334-E6E0-5600-F0F6-0F70A24924E8}"/>
              </a:ext>
            </a:extLst>
          </p:cNvPr>
          <p:cNvSpPr txBox="1"/>
          <p:nvPr/>
        </p:nvSpPr>
        <p:spPr>
          <a:xfrm>
            <a:off x="399549" y="3901829"/>
            <a:ext cx="559485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implications of connectivity to marine ecosystems, e.g. estuaries, mangroves, seagrass beds.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‘’4. Connect….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ivity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F2E48-A54E-3DEF-2865-FEAC0576D6C2}"/>
              </a:ext>
            </a:extLst>
          </p:cNvPr>
          <p:cNvSpPr txBox="1"/>
          <p:nvPr/>
        </p:nvSpPr>
        <p:spPr>
          <a:xfrm>
            <a:off x="9399457" y="102437"/>
            <a:ext cx="27019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1100" i="0" dirty="0">
                <a:solidFill>
                  <a:schemeClr val="bg1"/>
                </a:solidFill>
                <a:effectLst/>
                <a:latin typeface="apercu-pro"/>
              </a:rPr>
              <a:t>Terebellid worm larvae</a:t>
            </a:r>
          </a:p>
        </p:txBody>
      </p:sp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4670941-E77F-9317-7C40-C2DC0BBF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3C9B36-A1AF-6E3B-AF5E-1E746BA0CF5A}"/>
              </a:ext>
            </a:extLst>
          </p:cNvPr>
          <p:cNvSpPr txBox="1"/>
          <p:nvPr/>
        </p:nvSpPr>
        <p:spPr>
          <a:xfrm>
            <a:off x="824459" y="366011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Saddleback butterflyfish (</a:t>
            </a:r>
            <a:r>
              <a:rPr lang="en-US" sz="2400" i="1" dirty="0">
                <a:solidFill>
                  <a:schemeClr val="bg1"/>
                </a:solidFill>
              </a:rPr>
              <a:t>Chaetodon ephippium</a:t>
            </a:r>
            <a:r>
              <a:rPr lang="en-US" sz="2400" dirty="0">
                <a:solidFill>
                  <a:schemeClr val="bg1"/>
                </a:solidFill>
              </a:rPr>
              <a:t>) drift for 68 days</a:t>
            </a:r>
          </a:p>
        </p:txBody>
      </p:sp>
      <p:pic>
        <p:nvPicPr>
          <p:cNvPr id="7172" name="Picture 4" descr="Adult Saddled butterflyfish (C. ephippium) on a reef in PNG.">
            <a:extLst>
              <a:ext uri="{FF2B5EF4-FFF2-40B4-BE49-F238E27FC236}">
                <a16:creationId xmlns:a16="http://schemas.microsoft.com/office/drawing/2014/main" id="{0050ABDD-8175-843C-E99C-DB1C1F62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4820"/>
            <a:ext cx="2673532" cy="17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9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roplankton - The Australian Museum">
            <a:extLst>
              <a:ext uri="{FF2B5EF4-FFF2-40B4-BE49-F238E27FC236}">
                <a16:creationId xmlns:a16="http://schemas.microsoft.com/office/drawing/2014/main" id="{DA2DD3F2-E7AB-643A-396F-EA34CB58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0"/>
            <a:ext cx="1016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196BAC-2EFA-82CB-6EF5-48BC1B90ACDA}"/>
              </a:ext>
            </a:extLst>
          </p:cNvPr>
          <p:cNvSpPr txBox="1"/>
          <p:nvPr/>
        </p:nvSpPr>
        <p:spPr>
          <a:xfrm>
            <a:off x="209863" y="2828835"/>
            <a:ext cx="164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Tube anemone larvae</a:t>
            </a:r>
          </a:p>
        </p:txBody>
      </p:sp>
    </p:spTree>
    <p:extLst>
      <p:ext uri="{BB962C8B-B14F-4D97-AF65-F5344CB8AC3E}">
        <p14:creationId xmlns:p14="http://schemas.microsoft.com/office/powerpoint/2010/main" val="47505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ittle Star larva and Coral Planula">
            <a:extLst>
              <a:ext uri="{FF2B5EF4-FFF2-40B4-BE49-F238E27FC236}">
                <a16:creationId xmlns:a16="http://schemas.microsoft.com/office/drawing/2014/main" id="{7A2CF05D-55BE-F717-1475-9A326C8B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1162">
            <a:off x="4578767" y="-801135"/>
            <a:ext cx="5493298" cy="84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5B0B8-05C7-3DCF-09ED-932926EB3598}"/>
              </a:ext>
            </a:extLst>
          </p:cNvPr>
          <p:cNvSpPr txBox="1"/>
          <p:nvPr/>
        </p:nvSpPr>
        <p:spPr>
          <a:xfrm>
            <a:off x="884419" y="3428999"/>
            <a:ext cx="253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Brittle Star and Coral larvae</a:t>
            </a:r>
          </a:p>
        </p:txBody>
      </p:sp>
    </p:spTree>
    <p:extLst>
      <p:ext uri="{BB962C8B-B14F-4D97-AF65-F5344CB8AC3E}">
        <p14:creationId xmlns:p14="http://schemas.microsoft.com/office/powerpoint/2010/main" val="2231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ctopus larva">
            <a:extLst>
              <a:ext uri="{FF2B5EF4-FFF2-40B4-BE49-F238E27FC236}">
                <a16:creationId xmlns:a16="http://schemas.microsoft.com/office/drawing/2014/main" id="{465A913D-A3EA-A297-4E4D-664DA8DC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7" y="0"/>
            <a:ext cx="450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F78135-688D-367C-96D0-372705B95C8D}"/>
              </a:ext>
            </a:extLst>
          </p:cNvPr>
          <p:cNvSpPr txBox="1"/>
          <p:nvPr/>
        </p:nvSpPr>
        <p:spPr>
          <a:xfrm>
            <a:off x="2608287" y="3198167"/>
            <a:ext cx="253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Octopus larvae</a:t>
            </a:r>
          </a:p>
        </p:txBody>
      </p:sp>
    </p:spTree>
    <p:extLst>
      <p:ext uri="{BB962C8B-B14F-4D97-AF65-F5344CB8AC3E}">
        <p14:creationId xmlns:p14="http://schemas.microsoft.com/office/powerpoint/2010/main" val="124398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 - Slipper Lobster larva, Crustacean Metamorphoses. Image: Peter Parks/imagequest3d.com, Peter Parks   © Image Quest 3-D">
            <a:extLst>
              <a:ext uri="{FF2B5EF4-FFF2-40B4-BE49-F238E27FC236}">
                <a16:creationId xmlns:a16="http://schemas.microsoft.com/office/drawing/2014/main" id="{F98CEA62-430E-92F9-1CDD-93206AB7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0"/>
            <a:ext cx="4492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79B7A-3981-05B3-3D26-F25B8C4BB256}"/>
              </a:ext>
            </a:extLst>
          </p:cNvPr>
          <p:cNvSpPr txBox="1"/>
          <p:nvPr/>
        </p:nvSpPr>
        <p:spPr>
          <a:xfrm>
            <a:off x="3936842" y="3198166"/>
            <a:ext cx="376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Slipper Lobster larvae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AB80D-0B35-4999-5EAC-4943D898B89B}"/>
              </a:ext>
            </a:extLst>
          </p:cNvPr>
          <p:cNvSpPr/>
          <p:nvPr/>
        </p:nvSpPr>
        <p:spPr>
          <a:xfrm>
            <a:off x="0" y="0"/>
            <a:ext cx="393684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lipper Lobster – Hazel Adams Illustrations">
            <a:extLst>
              <a:ext uri="{FF2B5EF4-FFF2-40B4-BE49-F238E27FC236}">
                <a16:creationId xmlns:a16="http://schemas.microsoft.com/office/drawing/2014/main" id="{9F125CE7-44E5-8A00-CE47-78CB9D76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963117"/>
            <a:ext cx="3484200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4F360-B44E-1894-DBA9-E0D14CBF941F}"/>
              </a:ext>
            </a:extLst>
          </p:cNvPr>
          <p:cNvSpPr txBox="1"/>
          <p:nvPr/>
        </p:nvSpPr>
        <p:spPr>
          <a:xfrm>
            <a:off x="1488735" y="5111646"/>
            <a:ext cx="95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297974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ve pomfret larva riding a jellyfish viewed from three angles">
            <a:extLst>
              <a:ext uri="{FF2B5EF4-FFF2-40B4-BE49-F238E27FC236}">
                <a16:creationId xmlns:a16="http://schemas.microsoft.com/office/drawing/2014/main" id="{0CB4544B-B033-2E5F-2ABE-96051D00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67" y="0"/>
            <a:ext cx="1009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D1C6F1-57B2-F0C0-0F20-57F00BFDA621}"/>
              </a:ext>
            </a:extLst>
          </p:cNvPr>
          <p:cNvSpPr txBox="1"/>
          <p:nvPr/>
        </p:nvSpPr>
        <p:spPr>
          <a:xfrm>
            <a:off x="181496" y="5204617"/>
            <a:ext cx="24867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chemeClr val="bg1"/>
                </a:solidFill>
                <a:effectLst/>
                <a:latin typeface="museo-sans"/>
              </a:rPr>
              <a:t>A Pacific pomfret (</a:t>
            </a:r>
            <a:r>
              <a:rPr lang="en-AU" b="0" i="1" dirty="0">
                <a:solidFill>
                  <a:schemeClr val="bg1"/>
                </a:solidFill>
                <a:effectLst/>
                <a:latin typeface="inherit"/>
              </a:rPr>
              <a:t>Brama </a:t>
            </a:r>
            <a:r>
              <a:rPr lang="en-AU" b="0" i="1" dirty="0" err="1">
                <a:solidFill>
                  <a:schemeClr val="bg1"/>
                </a:solidFill>
                <a:effectLst/>
                <a:latin typeface="inherit"/>
              </a:rPr>
              <a:t>orcini</a:t>
            </a:r>
            <a:r>
              <a:rPr lang="en-AU" b="0" i="0" dirty="0">
                <a:solidFill>
                  <a:schemeClr val="bg1"/>
                </a:solidFill>
                <a:effectLst/>
                <a:latin typeface="museo-sans"/>
              </a:rPr>
              <a:t>) larva (pictured from 3 angles) in the ocean, riding a jellyfish</a:t>
            </a:r>
            <a:r>
              <a:rPr lang="en-AU" b="0" i="0" cap="all" dirty="0">
                <a:solidFill>
                  <a:schemeClr val="bg1"/>
                </a:solidFill>
                <a:effectLst/>
                <a:latin typeface="museo-sans"/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water photos capture dazzling new views of colorful fish larvae |  Science News">
            <a:extLst>
              <a:ext uri="{FF2B5EF4-FFF2-40B4-BE49-F238E27FC236}">
                <a16:creationId xmlns:a16="http://schemas.microsoft.com/office/drawing/2014/main" id="{3C526CE6-575C-3BE7-8A5C-CEDAC32E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3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arvae development of mud crab from Zoea to Crablet stages | Download  Scientific Diagram">
            <a:extLst>
              <a:ext uri="{FF2B5EF4-FFF2-40B4-BE49-F238E27FC236}">
                <a16:creationId xmlns:a16="http://schemas.microsoft.com/office/drawing/2014/main" id="{838C482A-BEBB-8A94-CFB9-CE3DA040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0971"/>
            <a:ext cx="12192000" cy="39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019B2-B292-8E67-F3B7-325862671EDF}"/>
              </a:ext>
            </a:extLst>
          </p:cNvPr>
          <p:cNvSpPr txBox="1"/>
          <p:nvPr/>
        </p:nvSpPr>
        <p:spPr>
          <a:xfrm>
            <a:off x="824459" y="740765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Larvae development of mud crab from Zoea to </a:t>
            </a:r>
            <a:r>
              <a:rPr lang="en-US" sz="2400" dirty="0" err="1">
                <a:solidFill>
                  <a:schemeClr val="bg1"/>
                </a:solidFill>
              </a:rPr>
              <a:t>crablet</a:t>
            </a:r>
            <a:r>
              <a:rPr lang="en-US" sz="2400" dirty="0">
                <a:solidFill>
                  <a:schemeClr val="bg1"/>
                </a:solidFill>
              </a:rPr>
              <a:t> stages</a:t>
            </a:r>
          </a:p>
        </p:txBody>
      </p:sp>
    </p:spTree>
    <p:extLst>
      <p:ext uri="{BB962C8B-B14F-4D97-AF65-F5344CB8AC3E}">
        <p14:creationId xmlns:p14="http://schemas.microsoft.com/office/powerpoint/2010/main" val="146599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onnectivity innovations | Airbus">
            <a:extLst>
              <a:ext uri="{FF2B5EF4-FFF2-40B4-BE49-F238E27FC236}">
                <a16:creationId xmlns:a16="http://schemas.microsoft.com/office/drawing/2014/main" id="{34C6F22C-B2C1-EB20-3728-02A9275D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" y="801974"/>
            <a:ext cx="12112051" cy="6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1B1BB-E2F6-081E-6DA7-07D5EA2E231F}"/>
              </a:ext>
            </a:extLst>
          </p:cNvPr>
          <p:cNvSpPr txBox="1"/>
          <p:nvPr/>
        </p:nvSpPr>
        <p:spPr>
          <a:xfrm>
            <a:off x="824459" y="340309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257134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Train Station Elimination, Day 26 There Have Been Further, 57% OFF">
            <a:extLst>
              <a:ext uri="{FF2B5EF4-FFF2-40B4-BE49-F238E27FC236}">
                <a16:creationId xmlns:a16="http://schemas.microsoft.com/office/drawing/2014/main" id="{297B4F9E-6236-AAA4-770F-3FB6B564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3AE62-2413-4ABD-C574-61EF283069A3}"/>
              </a:ext>
            </a:extLst>
          </p:cNvPr>
          <p:cNvSpPr txBox="1"/>
          <p:nvPr/>
        </p:nvSpPr>
        <p:spPr>
          <a:xfrm>
            <a:off x="5351488" y="2490281"/>
            <a:ext cx="633584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Think of </a:t>
            </a:r>
            <a:r>
              <a:rPr lang="en-US" sz="3600" dirty="0">
                <a:solidFill>
                  <a:schemeClr val="bg1"/>
                </a:solidFill>
              </a:rPr>
              <a:t>connectivity</a:t>
            </a:r>
            <a:r>
              <a:rPr lang="en-US" sz="2800" dirty="0">
                <a:solidFill>
                  <a:schemeClr val="bg1"/>
                </a:solidFill>
              </a:rPr>
              <a:t> as a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network of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train stations.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2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E36BA-7107-645B-AD7C-42B022DEB3D3}"/>
              </a:ext>
            </a:extLst>
          </p:cNvPr>
          <p:cNvSpPr txBox="1"/>
          <p:nvPr/>
        </p:nvSpPr>
        <p:spPr>
          <a:xfrm>
            <a:off x="2137675" y="833076"/>
            <a:ext cx="75784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Connectivity</a:t>
            </a:r>
            <a:r>
              <a:rPr lang="en-US" sz="2800" b="1" dirty="0">
                <a:solidFill>
                  <a:schemeClr val="bg1"/>
                </a:solidFill>
              </a:rPr>
              <a:t> is the </a:t>
            </a:r>
            <a:r>
              <a:rPr lang="en-US" sz="3600" b="1" dirty="0">
                <a:solidFill>
                  <a:schemeClr val="bg1"/>
                </a:solidFill>
              </a:rPr>
              <a:t>web of links, relationships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3600" b="1" dirty="0">
                <a:solidFill>
                  <a:schemeClr val="bg1"/>
                </a:solidFill>
              </a:rPr>
              <a:t>connections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that result from the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movement of individuals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(i.e. dispersal of eggs, larvae, juveniles and migration of adults)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and materials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(i.e. nutrients)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between spatially separated populations.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5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54923-4E2F-1D8E-D4E9-FB8E8F4932E6}"/>
              </a:ext>
            </a:extLst>
          </p:cNvPr>
          <p:cNvSpPr txBox="1"/>
          <p:nvPr/>
        </p:nvSpPr>
        <p:spPr>
          <a:xfrm>
            <a:off x="6385810" y="865932"/>
            <a:ext cx="58061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water currents are the trains.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larvae are the </a:t>
            </a:r>
            <a:r>
              <a:rPr lang="en-US" sz="2800" dirty="0" err="1">
                <a:solidFill>
                  <a:schemeClr val="bg1"/>
                </a:solidFill>
              </a:rPr>
              <a:t>travellers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ecosystems are the stations.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environmental managers are security. </a:t>
            </a:r>
          </a:p>
        </p:txBody>
      </p:sp>
      <p:pic>
        <p:nvPicPr>
          <p:cNvPr id="22532" name="Picture 4" descr="Do Mammals Eat Fish? | Dinosaur Train Videos | PBS KIDS">
            <a:extLst>
              <a:ext uri="{FF2B5EF4-FFF2-40B4-BE49-F238E27FC236}">
                <a16:creationId xmlns:a16="http://schemas.microsoft.com/office/drawing/2014/main" id="{BE09AF84-9725-CD3E-DBB7-786BD09BD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151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olorful characters take undersea trip">
            <a:extLst>
              <a:ext uri="{FF2B5EF4-FFF2-40B4-BE49-F238E27FC236}">
                <a16:creationId xmlns:a16="http://schemas.microsoft.com/office/drawing/2014/main" id="{C619720D-661F-848B-D7DC-E6C952ED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8698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3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Oceanic and coastal currents of Australia | Download Scientific Diagram">
            <a:extLst>
              <a:ext uri="{FF2B5EF4-FFF2-40B4-BE49-F238E27FC236}">
                <a16:creationId xmlns:a16="http://schemas.microsoft.com/office/drawing/2014/main" id="{4B95C7DC-A6D4-6D74-DFBF-AE596222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733373"/>
            <a:ext cx="1079500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5073A4-32C2-4776-EE17-C9C62311F24F}"/>
              </a:ext>
            </a:extLst>
          </p:cNvPr>
          <p:cNvSpPr txBox="1"/>
          <p:nvPr/>
        </p:nvSpPr>
        <p:spPr>
          <a:xfrm>
            <a:off x="554636" y="210153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‘</a:t>
            </a:r>
            <a:r>
              <a:rPr lang="en-US" sz="2800" i="1" dirty="0"/>
              <a:t>trains</a:t>
            </a:r>
            <a:r>
              <a:rPr lang="en-US" sz="28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349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irculation and Upwelling | eAtlas">
            <a:extLst>
              <a:ext uri="{FF2B5EF4-FFF2-40B4-BE49-F238E27FC236}">
                <a16:creationId xmlns:a16="http://schemas.microsoft.com/office/drawing/2014/main" id="{7A7F57E3-D056-9C7F-3C0E-D6B627B4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24" y="580869"/>
            <a:ext cx="7519247" cy="6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484A7-6AD5-54DB-9BC6-C985A6BF8A25}"/>
              </a:ext>
            </a:extLst>
          </p:cNvPr>
          <p:cNvSpPr txBox="1"/>
          <p:nvPr/>
        </p:nvSpPr>
        <p:spPr>
          <a:xfrm>
            <a:off x="732429" y="2951946"/>
            <a:ext cx="2458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Timetables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F33FF-23A0-9DCA-7B3D-B04220EDC361}"/>
              </a:ext>
            </a:extLst>
          </p:cNvPr>
          <p:cNvSpPr txBox="1"/>
          <p:nvPr/>
        </p:nvSpPr>
        <p:spPr>
          <a:xfrm>
            <a:off x="4638681" y="428668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Trade winds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8B06B-5C3C-0F09-9DAF-BA50071095DA}"/>
              </a:ext>
            </a:extLst>
          </p:cNvPr>
          <p:cNvSpPr txBox="1"/>
          <p:nvPr/>
        </p:nvSpPr>
        <p:spPr>
          <a:xfrm>
            <a:off x="7795425" y="428668"/>
            <a:ext cx="329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Monsoon season</a:t>
            </a:r>
          </a:p>
        </p:txBody>
      </p:sp>
    </p:spTree>
    <p:extLst>
      <p:ext uri="{BB962C8B-B14F-4D97-AF65-F5344CB8AC3E}">
        <p14:creationId xmlns:p14="http://schemas.microsoft.com/office/powerpoint/2010/main" val="1991763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484A7-6AD5-54DB-9BC6-C985A6BF8A25}"/>
              </a:ext>
            </a:extLst>
          </p:cNvPr>
          <p:cNvSpPr txBox="1"/>
          <p:nvPr/>
        </p:nvSpPr>
        <p:spPr>
          <a:xfrm>
            <a:off x="1009630" y="2521059"/>
            <a:ext cx="1866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ecosystems are the ‘stations’</a:t>
            </a:r>
          </a:p>
        </p:txBody>
      </p:sp>
      <p:pic>
        <p:nvPicPr>
          <p:cNvPr id="25604" name="Picture 4" descr="Natural and Powerful Coastal Defences Against Climate Change Impacts">
            <a:extLst>
              <a:ext uri="{FF2B5EF4-FFF2-40B4-BE49-F238E27FC236}">
                <a16:creationId xmlns:a16="http://schemas.microsoft.com/office/drawing/2014/main" id="{B6661276-4184-089A-1FF8-267260FA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r="10502"/>
          <a:stretch/>
        </p:blipFill>
        <p:spPr bwMode="auto">
          <a:xfrm>
            <a:off x="4034590" y="0"/>
            <a:ext cx="8157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8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484A7-6AD5-54DB-9BC6-C985A6BF8A25}"/>
              </a:ext>
            </a:extLst>
          </p:cNvPr>
          <p:cNvSpPr txBox="1"/>
          <p:nvPr/>
        </p:nvSpPr>
        <p:spPr>
          <a:xfrm>
            <a:off x="1659335" y="2521059"/>
            <a:ext cx="2623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environmental managers are security</a:t>
            </a:r>
          </a:p>
        </p:txBody>
      </p:sp>
      <p:pic>
        <p:nvPicPr>
          <p:cNvPr id="3" name="Picture 2" descr="Know The Zones: Moreton Bay Marine Park | Boat Gold Coast">
            <a:extLst>
              <a:ext uri="{FF2B5EF4-FFF2-40B4-BE49-F238E27FC236}">
                <a16:creationId xmlns:a16="http://schemas.microsoft.com/office/drawing/2014/main" id="{456B1F7C-B986-AED3-E983-FD5552A8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46" y="-46294"/>
            <a:ext cx="6345654" cy="31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Victoria Fisheries Authority officers patrol Port Phillip Bay waters for  sustainable future | Geelong Advertiser">
            <a:extLst>
              <a:ext uri="{FF2B5EF4-FFF2-40B4-BE49-F238E27FC236}">
                <a16:creationId xmlns:a16="http://schemas.microsoft.com/office/drawing/2014/main" id="{792EFDB6-2326-8C93-776B-582BECEA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46" y="3192317"/>
            <a:ext cx="6345654" cy="35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5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ABE62E-BFE8-BC86-613B-B7540A8C43FB}"/>
              </a:ext>
            </a:extLst>
          </p:cNvPr>
          <p:cNvSpPr txBox="1"/>
          <p:nvPr/>
        </p:nvSpPr>
        <p:spPr>
          <a:xfrm>
            <a:off x="416073" y="2136048"/>
            <a:ext cx="2206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so passengers can reach their destinations safely</a:t>
            </a:r>
          </a:p>
        </p:txBody>
      </p:sp>
      <p:pic>
        <p:nvPicPr>
          <p:cNvPr id="27654" name="Picture 6" descr="OPINION | Reeling in illegal fishing is crucial to Australia's maritime  security - Baird Maritime">
            <a:extLst>
              <a:ext uri="{FF2B5EF4-FFF2-40B4-BE49-F238E27FC236}">
                <a16:creationId xmlns:a16="http://schemas.microsoft.com/office/drawing/2014/main" id="{BA874BEC-AF9E-4429-D536-012099EA2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6404"/>
          <a:stretch/>
        </p:blipFill>
        <p:spPr bwMode="auto">
          <a:xfrm>
            <a:off x="2903621" y="0"/>
            <a:ext cx="9288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34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ral reefs 'can recover quickly after bleaching' - Asia &amp; Pacific">
            <a:extLst>
              <a:ext uri="{FF2B5EF4-FFF2-40B4-BE49-F238E27FC236}">
                <a16:creationId xmlns:a16="http://schemas.microsoft.com/office/drawing/2014/main" id="{33405405-A260-F431-D101-724A515B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30"/>
          <a:stretch/>
        </p:blipFill>
        <p:spPr bwMode="auto">
          <a:xfrm>
            <a:off x="35718" y="0"/>
            <a:ext cx="12156282" cy="69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5D524-DC38-C204-7F03-B8A236D48B6D}"/>
              </a:ext>
            </a:extLst>
          </p:cNvPr>
          <p:cNvSpPr txBox="1"/>
          <p:nvPr/>
        </p:nvSpPr>
        <p:spPr>
          <a:xfrm>
            <a:off x="1119636" y="241244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 help save (re-seed) a dying reef</a:t>
            </a:r>
          </a:p>
        </p:txBody>
      </p:sp>
    </p:spTree>
    <p:extLst>
      <p:ext uri="{BB962C8B-B14F-4D97-AF65-F5344CB8AC3E}">
        <p14:creationId xmlns:p14="http://schemas.microsoft.com/office/powerpoint/2010/main" val="166004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w To? Shoot Schooling Fish - Underwater Tribe">
            <a:extLst>
              <a:ext uri="{FF2B5EF4-FFF2-40B4-BE49-F238E27FC236}">
                <a16:creationId xmlns:a16="http://schemas.microsoft.com/office/drawing/2014/main" id="{1F64D497-40BD-710C-A120-C8F18E55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0"/>
            <a:ext cx="1036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D016A-5C19-8A19-F50B-5E203BB557F6}"/>
              </a:ext>
            </a:extLst>
          </p:cNvPr>
          <p:cNvSpPr txBox="1"/>
          <p:nvPr/>
        </p:nvSpPr>
        <p:spPr>
          <a:xfrm>
            <a:off x="238392" y="2474778"/>
            <a:ext cx="1593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and maintain healthy ones</a:t>
            </a:r>
          </a:p>
        </p:txBody>
      </p:sp>
    </p:spTree>
    <p:extLst>
      <p:ext uri="{BB962C8B-B14F-4D97-AF65-F5344CB8AC3E}">
        <p14:creationId xmlns:p14="http://schemas.microsoft.com/office/powerpoint/2010/main" val="150514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elagic Fish Stock Photos and Images - 123RF">
            <a:extLst>
              <a:ext uri="{FF2B5EF4-FFF2-40B4-BE49-F238E27FC236}">
                <a16:creationId xmlns:a16="http://schemas.microsoft.com/office/drawing/2014/main" id="{75844C9F-163B-4E56-3D11-883D7BDF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4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rebellid worm larva">
            <a:extLst>
              <a:ext uri="{FF2B5EF4-FFF2-40B4-BE49-F238E27FC236}">
                <a16:creationId xmlns:a16="http://schemas.microsoft.com/office/drawing/2014/main" id="{6CD0CD45-7083-B173-73EF-0739DA989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10869"/>
          <a:stretch/>
        </p:blipFill>
        <p:spPr bwMode="auto">
          <a:xfrm>
            <a:off x="-14280" y="-1"/>
            <a:ext cx="122062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FB334-E6E0-5600-F0F6-0F70A24924E8}"/>
              </a:ext>
            </a:extLst>
          </p:cNvPr>
          <p:cNvSpPr txBox="1"/>
          <p:nvPr/>
        </p:nvSpPr>
        <p:spPr>
          <a:xfrm>
            <a:off x="399549" y="3901829"/>
            <a:ext cx="559485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implications of connectivity to marine ecosystems, e.g. estuaries, mangroves, seagrass beds.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‘’4. Connect….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ivity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F2E48-A54E-3DEF-2865-FEAC0576D6C2}"/>
              </a:ext>
            </a:extLst>
          </p:cNvPr>
          <p:cNvSpPr txBox="1"/>
          <p:nvPr/>
        </p:nvSpPr>
        <p:spPr>
          <a:xfrm>
            <a:off x="9399457" y="102437"/>
            <a:ext cx="27019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1100" i="0" dirty="0">
                <a:solidFill>
                  <a:schemeClr val="bg1"/>
                </a:solidFill>
                <a:effectLst/>
                <a:latin typeface="apercu-pro"/>
              </a:rPr>
              <a:t>Terebellid worm larvae</a:t>
            </a:r>
          </a:p>
        </p:txBody>
      </p:sp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A4702C3C-39E6-B0EB-59BD-E9D2F82C8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791" y="458469"/>
            <a:ext cx="4536096" cy="60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E36BA-7107-645B-AD7C-42B022DEB3D3}"/>
              </a:ext>
            </a:extLst>
          </p:cNvPr>
          <p:cNvSpPr txBox="1"/>
          <p:nvPr/>
        </p:nvSpPr>
        <p:spPr>
          <a:xfrm>
            <a:off x="1759120" y="1228397"/>
            <a:ext cx="8673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Connectivity</a:t>
            </a:r>
            <a:r>
              <a:rPr lang="en-US" sz="3200" dirty="0">
                <a:solidFill>
                  <a:schemeClr val="bg1"/>
                </a:solidFill>
              </a:rPr>
              <a:t> is also the process by which local marine populations </a:t>
            </a:r>
            <a:r>
              <a:rPr lang="en-US" sz="4000" b="1" dirty="0">
                <a:solidFill>
                  <a:schemeClr val="bg1"/>
                </a:solidFill>
              </a:rPr>
              <a:t>recruit larvae </a:t>
            </a:r>
            <a:r>
              <a:rPr lang="en-US" sz="3200" dirty="0">
                <a:solidFill>
                  <a:schemeClr val="bg1"/>
                </a:solidFill>
              </a:rPr>
              <a:t>from distant sources via the </a:t>
            </a:r>
            <a:r>
              <a:rPr lang="en-US" sz="4000" b="1" dirty="0">
                <a:solidFill>
                  <a:schemeClr val="bg1"/>
                </a:solidFill>
              </a:rPr>
              <a:t>currents</a:t>
            </a:r>
            <a:r>
              <a:rPr lang="en-US" sz="3200" dirty="0">
                <a:solidFill>
                  <a:schemeClr val="bg1"/>
                </a:solidFill>
              </a:rPr>
              <a:t> that connect one part of the ocean with another.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It is essential for maintaining the genetic diversity and resilience of these populations.</a:t>
            </a:r>
          </a:p>
        </p:txBody>
      </p:sp>
    </p:spTree>
    <p:extLst>
      <p:ext uri="{BB962C8B-B14F-4D97-AF65-F5344CB8AC3E}">
        <p14:creationId xmlns:p14="http://schemas.microsoft.com/office/powerpoint/2010/main" val="386603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commodating and Leveraging Ecological Connectivity in Marine Conservation  and Management, Dr. Mark Carr | Middlebury Institute of International  Studies at Monterey">
            <a:extLst>
              <a:ext uri="{FF2B5EF4-FFF2-40B4-BE49-F238E27FC236}">
                <a16:creationId xmlns:a16="http://schemas.microsoft.com/office/drawing/2014/main" id="{2DB71C73-32D7-269C-1B32-D8F530F6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78153"/>
            <a:ext cx="10699750" cy="63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6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rval fish database to show effects of climate change on fisheries">
            <a:extLst>
              <a:ext uri="{FF2B5EF4-FFF2-40B4-BE49-F238E27FC236}">
                <a16:creationId xmlns:a16="http://schemas.microsoft.com/office/drawing/2014/main" id="{9650DDC5-6170-C83A-257B-76A49857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7" y="229270"/>
            <a:ext cx="9075305" cy="63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0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rval Fish Project - Fish Culture Research">
            <a:extLst>
              <a:ext uri="{FF2B5EF4-FFF2-40B4-BE49-F238E27FC236}">
                <a16:creationId xmlns:a16="http://schemas.microsoft.com/office/drawing/2014/main" id="{865F10C2-7A89-8D14-62DB-02DA684B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9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ltured orangeband surgeonfish juvenile">
            <a:extLst>
              <a:ext uri="{FF2B5EF4-FFF2-40B4-BE49-F238E27FC236}">
                <a16:creationId xmlns:a16="http://schemas.microsoft.com/office/drawing/2014/main" id="{AB6A716A-FB0D-1791-4455-1DE1B3E6D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"/>
          <a:stretch/>
        </p:blipFill>
        <p:spPr bwMode="auto">
          <a:xfrm>
            <a:off x="0" y="1049310"/>
            <a:ext cx="12192000" cy="58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EDBAB-C23D-BFD7-8341-205211589F5A}"/>
              </a:ext>
            </a:extLst>
          </p:cNvPr>
          <p:cNvSpPr txBox="1"/>
          <p:nvPr/>
        </p:nvSpPr>
        <p:spPr>
          <a:xfrm>
            <a:off x="1628932" y="314793"/>
            <a:ext cx="93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Orange band Surgeonfish larvae (</a:t>
            </a:r>
            <a:r>
              <a:rPr lang="en-US" sz="2400" i="1" dirty="0" err="1">
                <a:solidFill>
                  <a:schemeClr val="bg1"/>
                </a:solidFill>
              </a:rPr>
              <a:t>Acanthurus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olivaceus</a:t>
            </a:r>
            <a:r>
              <a:rPr lang="en-US" sz="2400" dirty="0">
                <a:solidFill>
                  <a:schemeClr val="bg1"/>
                </a:solidFill>
              </a:rPr>
              <a:t>) drift for 130 days</a:t>
            </a:r>
          </a:p>
        </p:txBody>
      </p:sp>
      <p:pic>
        <p:nvPicPr>
          <p:cNvPr id="3" name="Picture 2" descr="Two adult orangeband surgeonfishes dislaying dark and olive color phase">
            <a:extLst>
              <a:ext uri="{FF2B5EF4-FFF2-40B4-BE49-F238E27FC236}">
                <a16:creationId xmlns:a16="http://schemas.microsoft.com/office/drawing/2014/main" id="{84E8944A-706D-B273-662A-E3ADC5C3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6656"/>
            <a:ext cx="2640791" cy="17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8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0-day-old blackedge cusk eel larva.">
            <a:extLst>
              <a:ext uri="{FF2B5EF4-FFF2-40B4-BE49-F238E27FC236}">
                <a16:creationId xmlns:a16="http://schemas.microsoft.com/office/drawing/2014/main" id="{ADCED8D2-6E43-45FD-F4CB-BE4847E8E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/>
          <a:stretch/>
        </p:blipFill>
        <p:spPr bwMode="auto">
          <a:xfrm>
            <a:off x="0" y="1349114"/>
            <a:ext cx="12192000" cy="55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39969-9A86-67FF-8BD9-EB31C12E41C0}"/>
              </a:ext>
            </a:extLst>
          </p:cNvPr>
          <p:cNvSpPr txBox="1"/>
          <p:nvPr/>
        </p:nvSpPr>
        <p:spPr>
          <a:xfrm>
            <a:off x="1628932" y="314793"/>
            <a:ext cx="93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Blackedge</a:t>
            </a:r>
            <a:r>
              <a:rPr lang="en-US" sz="2400" dirty="0">
                <a:solidFill>
                  <a:schemeClr val="bg1"/>
                </a:solidFill>
              </a:rPr>
              <a:t> cusk larvae (</a:t>
            </a:r>
            <a:r>
              <a:rPr lang="en-US" sz="2400" i="1" dirty="0" err="1">
                <a:solidFill>
                  <a:schemeClr val="bg1"/>
                </a:solidFill>
              </a:rPr>
              <a:t>Ophidion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muraenolepis</a:t>
            </a:r>
            <a:r>
              <a:rPr lang="en-US" sz="2400" dirty="0">
                <a:solidFill>
                  <a:schemeClr val="bg1"/>
                </a:solidFill>
              </a:rPr>
              <a:t>) drift for 34 days</a:t>
            </a:r>
          </a:p>
        </p:txBody>
      </p:sp>
      <p:pic>
        <p:nvPicPr>
          <p:cNvPr id="5126" name="Picture 6" descr="cusk eel juvenile">
            <a:extLst>
              <a:ext uri="{FF2B5EF4-FFF2-40B4-BE49-F238E27FC236}">
                <a16:creationId xmlns:a16="http://schemas.microsoft.com/office/drawing/2014/main" id="{7B3F0410-E5B8-68DE-8038-7A30DD8A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4805"/>
            <a:ext cx="2553610" cy="17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7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F4A48FB-2D0D-B2BB-021B-A763F5EA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9" y="1095530"/>
            <a:ext cx="10792918" cy="53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AA733-067B-405E-DD3D-892E7576B639}"/>
              </a:ext>
            </a:extLst>
          </p:cNvPr>
          <p:cNvSpPr txBox="1"/>
          <p:nvPr/>
        </p:nvSpPr>
        <p:spPr>
          <a:xfrm>
            <a:off x="824459" y="366011"/>
            <a:ext cx="99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Squirrelfish larvae (</a:t>
            </a:r>
            <a:r>
              <a:rPr lang="en-US" sz="2400" i="1" dirty="0" err="1">
                <a:solidFill>
                  <a:schemeClr val="bg1"/>
                </a:solidFill>
              </a:rPr>
              <a:t>Sargocentron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xantherythrum</a:t>
            </a:r>
            <a:r>
              <a:rPr lang="en-US" sz="2400" dirty="0">
                <a:solidFill>
                  <a:schemeClr val="bg1"/>
                </a:solidFill>
              </a:rPr>
              <a:t>) drift for 50 days</a:t>
            </a:r>
          </a:p>
        </p:txBody>
      </p:sp>
      <p:pic>
        <p:nvPicPr>
          <p:cNvPr id="6148" name="Picture 4" descr="Adult Hawaiian Squirrefish (Sargocentron xantherythrum) on the a reef in Hawaii.">
            <a:extLst>
              <a:ext uri="{FF2B5EF4-FFF2-40B4-BE49-F238E27FC236}">
                <a16:creationId xmlns:a16="http://schemas.microsoft.com/office/drawing/2014/main" id="{D97C1858-26F9-A8C0-C9F5-CA38D7C3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141626"/>
            <a:ext cx="3048551" cy="1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278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626</Words>
  <Application>Microsoft Macintosh PowerPoint</Application>
  <PresentationFormat>Widescreen</PresentationFormat>
  <Paragraphs>93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apercu-pro</vt:lpstr>
      <vt:lpstr>Arial</vt:lpstr>
      <vt:lpstr>Arial Narrow</vt:lpstr>
      <vt:lpstr>Calibri</vt:lpstr>
      <vt:lpstr>Calibri Light</vt:lpstr>
      <vt:lpstr>inherit</vt:lpstr>
      <vt:lpstr>museo-sans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424</cp:revision>
  <dcterms:created xsi:type="dcterms:W3CDTF">2023-09-23T08:38:28Z</dcterms:created>
  <dcterms:modified xsi:type="dcterms:W3CDTF">2024-07-02T00:13:21Z</dcterms:modified>
</cp:coreProperties>
</file>