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8" r:id="rId2"/>
    <p:sldId id="263" r:id="rId3"/>
    <p:sldId id="297" r:id="rId4"/>
    <p:sldId id="264" r:id="rId5"/>
    <p:sldId id="265" r:id="rId6"/>
    <p:sldId id="267" r:id="rId7"/>
    <p:sldId id="260" r:id="rId8"/>
    <p:sldId id="261" r:id="rId9"/>
    <p:sldId id="268" r:id="rId10"/>
    <p:sldId id="270" r:id="rId11"/>
    <p:sldId id="272" r:id="rId12"/>
    <p:sldId id="288" r:id="rId13"/>
    <p:sldId id="292" r:id="rId14"/>
    <p:sldId id="293" r:id="rId15"/>
    <p:sldId id="286" r:id="rId16"/>
    <p:sldId id="291" r:id="rId17"/>
    <p:sldId id="256" r:id="rId18"/>
    <p:sldId id="296" r:id="rId19"/>
    <p:sldId id="280" r:id="rId20"/>
    <p:sldId id="300" r:id="rId21"/>
    <p:sldId id="304" r:id="rId22"/>
    <p:sldId id="282" r:id="rId23"/>
    <p:sldId id="311" r:id="rId24"/>
    <p:sldId id="301" r:id="rId25"/>
    <p:sldId id="302" r:id="rId26"/>
    <p:sldId id="306" r:id="rId27"/>
    <p:sldId id="307" r:id="rId28"/>
    <p:sldId id="308" r:id="rId29"/>
    <p:sldId id="309" r:id="rId30"/>
    <p:sldId id="295" r:id="rId31"/>
    <p:sldId id="3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40"/>
    <p:restoredTop sz="95469"/>
  </p:normalViewPr>
  <p:slideViewPr>
    <p:cSldViewPr snapToGrid="0">
      <p:cViewPr>
        <p:scale>
          <a:sx n="50" d="100"/>
          <a:sy n="50" d="100"/>
        </p:scale>
        <p:origin x="712" y="1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sf.gov/news/mmg/mmg_disp.jsp?med_id=6334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sf.gov/news/mmg/mmg_disp.jsp?med_id=63348"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AU" dirty="0">
                <a:effectLst/>
              </a:rPr>
              <a:t>An ocean circulation model shows the Antarctic Circumpolar Current swirling around Antarctica, with slow-moving water in blue and warmer </a:t>
            </a:r>
            <a:r>
              <a:rPr lang="en-AU" dirty="0" err="1">
                <a:effectLst/>
              </a:rPr>
              <a:t>colors</a:t>
            </a:r>
            <a:r>
              <a:rPr lang="en-AU" dirty="0">
                <a:effectLst/>
              </a:rPr>
              <a:t> indicating faster speeds (red represents speeds above 1 mile per hour). But how much water is really flowing through the current? Recent fieldwork provides unexpected results. Credit: </a:t>
            </a:r>
            <a:r>
              <a:rPr lang="en-AU" u="none" strike="noStrike" dirty="0">
                <a:effectLst/>
                <a:hlinkClick r:id="rId3"/>
              </a:rPr>
              <a:t>M. Mazloff, MIT; Source: San Diego Supercomputer Center, UC San Diego</a:t>
            </a:r>
            <a:r>
              <a:rPr lang="en-AU" u="none" strike="noStrike" dirty="0">
                <a:effectLst/>
              </a:rPr>
              <a:t>. https://</a:t>
            </a:r>
            <a:r>
              <a:rPr lang="en-AU" u="none" strike="noStrike" dirty="0" err="1">
                <a:effectLst/>
              </a:rPr>
              <a:t>eos.org</a:t>
            </a:r>
            <a:r>
              <a:rPr lang="en-AU" u="none" strike="noStrike" dirty="0">
                <a:effectLst/>
              </a:rPr>
              <a:t>/research-spotlights/notorious-ocean-current-is-far-stronger-than-previously-thought</a:t>
            </a:r>
            <a:br>
              <a:rPr lang="en-AU" dirty="0">
                <a:effectLst/>
              </a:rPr>
            </a:br>
            <a:endParaRPr lang="en-AU"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5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(and quote by Dave Mosher): https://</a:t>
            </a:r>
            <a:r>
              <a:rPr lang="en-US" dirty="0" err="1"/>
              <a:t>www.businessinsider.com</a:t>
            </a:r>
            <a:r>
              <a:rPr lang="en-US" dirty="0"/>
              <a:t>/how-ocean-tides-work-lunar-gravity-2017-6.</a:t>
            </a:r>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821133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physics.stackexchange.com</a:t>
            </a:r>
            <a:r>
              <a:rPr lang="en-US" dirty="0"/>
              <a:t>/questions/121830/does-earth-really-have-two-high-tide-bulges-on-opposite-sides</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3536494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www.esa.int</a:t>
            </a:r>
            <a:r>
              <a:rPr lang="en-US" dirty="0"/>
              <a:t>/</a:t>
            </a:r>
            <a:r>
              <a:rPr lang="en-US" dirty="0" err="1"/>
              <a:t>ESA_Multimedia</a:t>
            </a:r>
            <a:r>
              <a:rPr lang="en-US" dirty="0"/>
              <a:t>/Videos/2016/01/</a:t>
            </a:r>
            <a:r>
              <a:rPr lang="en-US" dirty="0" err="1"/>
              <a:t>Best_view_yet_of_global_gravity</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2842888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AU" dirty="0">
                <a:effectLst/>
              </a:rPr>
              <a:t>An ocean circulation model shows the Antarctic Circumpolar Current swirling around Antarctica, with slow-moving water in blue and warmer </a:t>
            </a:r>
            <a:r>
              <a:rPr lang="en-AU" dirty="0" err="1">
                <a:effectLst/>
              </a:rPr>
              <a:t>colors</a:t>
            </a:r>
            <a:r>
              <a:rPr lang="en-AU" dirty="0">
                <a:effectLst/>
              </a:rPr>
              <a:t> indicating faster speeds (red represents speeds above 1 mile per hour). But how much water is really flowing through the current? Recent fieldwork provides unexpected results. Credit: </a:t>
            </a:r>
            <a:r>
              <a:rPr lang="en-AU" u="none" strike="noStrike" dirty="0">
                <a:effectLst/>
                <a:hlinkClick r:id="rId3"/>
              </a:rPr>
              <a:t>M. Mazloff, MIT; Source: San Diego Supercomputer Center, UC San Diego</a:t>
            </a:r>
            <a:r>
              <a:rPr lang="en-AU" u="none" strike="noStrike" dirty="0">
                <a:effectLst/>
              </a:rPr>
              <a:t>. https://</a:t>
            </a:r>
            <a:r>
              <a:rPr lang="en-AU" u="none" strike="noStrike" dirty="0" err="1">
                <a:effectLst/>
              </a:rPr>
              <a:t>eos.org</a:t>
            </a:r>
            <a:r>
              <a:rPr lang="en-AU" u="none" strike="noStrike" dirty="0">
                <a:effectLst/>
              </a:rPr>
              <a:t>/research-spotlights/notorious-ocean-current-is-far-stronger-than-previously-thought</a:t>
            </a:r>
            <a:br>
              <a:rPr lang="en-AU" dirty="0">
                <a:effectLst/>
              </a:rPr>
            </a:br>
            <a:endParaRPr lang="en-AU"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228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www.newscientist.com</a:t>
            </a:r>
            <a:r>
              <a:rPr lang="en-US" dirty="0"/>
              <a:t>/</a:t>
            </a:r>
            <a:r>
              <a:rPr lang="en-US" dirty="0" err="1"/>
              <a:t>lastword</a:t>
            </a:r>
            <a:r>
              <a:rPr lang="en-US" dirty="0"/>
              <a:t>/mg25133501-900-what-would-earth-be-like-if-life-had-never-existed/</a:t>
            </a:r>
          </a:p>
          <a:p>
            <a:r>
              <a:rPr lang="en-AU" b="1" i="0" dirty="0" err="1">
                <a:solidFill>
                  <a:srgbClr val="000000"/>
                </a:solidFill>
                <a:effectLst/>
                <a:latin typeface="ff-enzo-web"/>
              </a:rPr>
              <a:t>Worldspec</a:t>
            </a:r>
            <a:r>
              <a:rPr lang="en-AU" b="1" i="0" dirty="0">
                <a:solidFill>
                  <a:srgbClr val="000000"/>
                </a:solidFill>
                <a:effectLst/>
                <a:latin typeface="ff-enzo-web"/>
              </a:rPr>
              <a:t>/NASA / </a:t>
            </a:r>
            <a:r>
              <a:rPr lang="en-AU" b="1" i="0" dirty="0" err="1">
                <a:solidFill>
                  <a:srgbClr val="000000"/>
                </a:solidFill>
                <a:effectLst/>
                <a:latin typeface="ff-enzo-web"/>
              </a:rPr>
              <a:t>Alamy</a:t>
            </a:r>
            <a:r>
              <a:rPr lang="en-AU" b="1" i="0" dirty="0">
                <a:solidFill>
                  <a:srgbClr val="000000"/>
                </a:solidFill>
                <a:effectLst/>
                <a:latin typeface="ff-enzo-web"/>
              </a:rPr>
              <a:t> Stock Photo</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94644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www.earthsurfaceprocesses.com</a:t>
            </a:r>
            <a:r>
              <a:rPr lang="en-US" dirty="0"/>
              <a:t>/3b4-E-El%20Nino.html</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13804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www.earthsurfaceprocesses.com</a:t>
            </a:r>
            <a:r>
              <a:rPr lang="en-US" dirty="0"/>
              <a:t>/3b4-E-El%20Nino.html</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102582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=k4lQ9zvAE4U</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306104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etc.usf.edu</a:t>
            </a:r>
            <a:r>
              <a:rPr lang="en-US" dirty="0"/>
              <a:t>/maps/pages/4300/4374/4374.htm</a:t>
            </a:r>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74953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svs.gsfc.nasa.gov</a:t>
            </a:r>
            <a:r>
              <a:rPr lang="en-US" dirty="0"/>
              <a:t>/3912</a:t>
            </a:r>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3073878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Image/simulation: NASA (https://</a:t>
            </a:r>
            <a:r>
              <a:rPr lang="en-US" sz="1200" u="none" kern="1200" baseline="0" dirty="0" err="1">
                <a:solidFill>
                  <a:schemeClr val="tx1"/>
                </a:solidFill>
                <a:latin typeface="+mn-lt"/>
                <a:ea typeface="+mn-ea"/>
                <a:cs typeface="+mn-cs"/>
              </a:rPr>
              <a:t>svs.gsfc.nasa.gov</a:t>
            </a:r>
            <a:r>
              <a:rPr lang="en-US" sz="1200" u="none" kern="1200" baseline="0" dirty="0">
                <a:solidFill>
                  <a:schemeClr val="tx1"/>
                </a:solidFill>
                <a:latin typeface="+mn-lt"/>
                <a:ea typeface="+mn-ea"/>
                <a:cs typeface="+mn-cs"/>
              </a:rPr>
              <a:t>/3912). The sun continually heats our planet, but the heating is unevenly distributed over Earth’s surface. The tropics receive more energy than they emit and the polar regions emit more energy than they receive. Things are out of balance. Ocean water near the equator gets hotter and hotter while ocean water near the poles gets colder and colder. Nature won’t stand for that kind of imbalance for very long. Its solution: the wind. Surface winds blow from areas of high pressure to low pressure, and help to steer ocean currents that transport heat in our oceans from the tropics to the poles. Scientists use model simulations like this one—produced by the Estimating the Circulation and Climate of the Ocean, Phase II (ECCO2)—to help resolve ocean eddies and other narrow-current systems that transport heat (and carbon) in our oceans. In this animation, from March 25, 2007 to March 3, 2008, colors represent sea surface temperatures while the flow lines represent sea surface currents.</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Model: EECO 2The sun continually heats our planet, but the heating is unevenly distributed over Earth’s surface. The tropics receive more energy than they emit and the polar regions emit more energy than they receive. Things are out of balance. Ocean water near the equator gets hotter and hotter while ocean water near the poles gets colder and colder. Nature won’t stand for that kind of imbalance for very long. Its solution: the wind. Surface winds blow from areas of low pressure to high pressure, and help to steer ocean currents that transport heat in our oceans from the tropics to the poles. Scientists use model simulations like this one—produced by the Estimating the Circulation and Climate of the Ocean, Phase II (ECCO2)—to help resolve ocean eddies and other narrow-current systems that transport heat (and carbon) in our oceans. In this animation, from March 25, 2007 to March 3, 2008, colors represent sea surface temperatures while the flow lines represent sea surface currents.</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Model: EECO 2</a:t>
            </a:r>
            <a:endParaRPr lang="en-US" dirty="0"/>
          </a:p>
        </p:txBody>
      </p:sp>
      <p:sp>
        <p:nvSpPr>
          <p:cNvPr id="4" name="Slide Number Placeholder 3"/>
          <p:cNvSpPr>
            <a:spLocks noGrp="1"/>
          </p:cNvSpPr>
          <p:nvPr>
            <p:ph type="sldNum" sz="quarter" idx="10"/>
          </p:nvPr>
        </p:nvSpPr>
        <p:spPr/>
        <p:txBody>
          <a:bodyPr/>
          <a:lstStyle/>
          <a:p>
            <a:fld id="{D4ADB765-B21A-964C-BFF7-572CEB762851}" type="slidenum">
              <a:rPr lang="en-US" smtClean="0"/>
              <a:t>17</a:t>
            </a:fld>
            <a:endParaRPr lang="en-US"/>
          </a:p>
        </p:txBody>
      </p:sp>
    </p:spTree>
    <p:extLst>
      <p:ext uri="{BB962C8B-B14F-4D97-AF65-F5344CB8AC3E}">
        <p14:creationId xmlns:p14="http://schemas.microsoft.com/office/powerpoint/2010/main" val="332043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sos.noaa.gov</a:t>
            </a:r>
            <a:r>
              <a:rPr lang="en-US" dirty="0"/>
              <a:t>/catalog/datasets/sea-surface-currents-and-temperature-vegetation-on-land/</a:t>
            </a: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410158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k4lQ9zvAE4U?feature=oembed"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RjB_J5vIn6A?feature=oembed" TargetMode="Externa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research indicates the Antarctic Circumpolar Current is more powerful than scientists realized.">
            <a:extLst>
              <a:ext uri="{FF2B5EF4-FFF2-40B4-BE49-F238E27FC236}">
                <a16:creationId xmlns:a16="http://schemas.microsoft.com/office/drawing/2014/main" id="{0FE6E929-D0EE-2679-10D5-B8299A5747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870"/>
          <a:stretch/>
        </p:blipFill>
        <p:spPr bwMode="auto">
          <a:xfrm>
            <a:off x="0" y="0"/>
            <a:ext cx="7235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80004F-4E62-9D32-1984-8A88A067CAF5}"/>
              </a:ext>
            </a:extLst>
          </p:cNvPr>
          <p:cNvSpPr txBox="1"/>
          <p:nvPr/>
        </p:nvSpPr>
        <p:spPr>
          <a:xfrm>
            <a:off x="7593497" y="1518865"/>
            <a:ext cx="4355489"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Describe how surface ocean currents are driven by temperature, wind and gravity</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(as opposed to ‘deep’ ocean currents driven by temperature &amp; salinity)</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‘4. Water in 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294275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8BAEDB-EF84-9072-D11D-603881D4BF92}"/>
              </a:ext>
            </a:extLst>
          </p:cNvPr>
          <p:cNvSpPr txBox="1"/>
          <p:nvPr/>
        </p:nvSpPr>
        <p:spPr>
          <a:xfrm>
            <a:off x="2398644" y="189721"/>
            <a:ext cx="8282608" cy="455446"/>
          </a:xfrm>
          <a:prstGeom prst="rect">
            <a:avLst/>
          </a:prstGeom>
          <a:noFill/>
        </p:spPr>
        <p:txBody>
          <a:bodyPr wrap="square">
            <a:spAutoFit/>
          </a:bodyPr>
          <a:lstStyle/>
          <a:p>
            <a:pPr algn="just">
              <a:lnSpc>
                <a:spcPct val="150000"/>
              </a:lnSpc>
            </a:pPr>
            <a:r>
              <a:rPr lang="en-US" sz="1800" dirty="0">
                <a:solidFill>
                  <a:schemeClr val="bg1"/>
                </a:solidFill>
                <a:latin typeface="Arial Narrow" pitchFamily="34" charset="0"/>
              </a:rPr>
              <a:t>Pressure readings are measured at sea level in hectopascals (</a:t>
            </a:r>
            <a:r>
              <a:rPr lang="en-US" sz="1800" dirty="0" err="1">
                <a:solidFill>
                  <a:schemeClr val="bg1"/>
                </a:solidFill>
                <a:latin typeface="Arial Narrow" pitchFamily="34" charset="0"/>
              </a:rPr>
              <a:t>hPa</a:t>
            </a:r>
            <a:r>
              <a:rPr lang="en-US" sz="1800" dirty="0">
                <a:solidFill>
                  <a:schemeClr val="bg1"/>
                </a:solidFill>
                <a:latin typeface="Arial Narrow" pitchFamily="34" charset="0"/>
              </a:rPr>
              <a:t>) using a barometer.   </a:t>
            </a:r>
          </a:p>
        </p:txBody>
      </p:sp>
      <p:pic>
        <p:nvPicPr>
          <p:cNvPr id="5" name="Online Media 4" descr="Building a Barometer">
            <a:hlinkClick r:id="" action="ppaction://media"/>
            <a:extLst>
              <a:ext uri="{FF2B5EF4-FFF2-40B4-BE49-F238E27FC236}">
                <a16:creationId xmlns:a16="http://schemas.microsoft.com/office/drawing/2014/main" id="{5C09C10E-032C-4619-59BB-FF6CA6A65DD9}"/>
              </a:ext>
            </a:extLst>
          </p:cNvPr>
          <p:cNvPicPr>
            <a:picLocks noRot="1" noChangeAspect="1"/>
          </p:cNvPicPr>
          <p:nvPr>
            <a:videoFile r:link="rId1"/>
          </p:nvPr>
        </p:nvPicPr>
        <p:blipFill>
          <a:blip r:embed="rId4"/>
          <a:stretch>
            <a:fillRect/>
          </a:stretch>
        </p:blipFill>
        <p:spPr>
          <a:xfrm>
            <a:off x="1073426" y="860249"/>
            <a:ext cx="10045148" cy="5675509"/>
          </a:xfrm>
          <a:prstGeom prst="rect">
            <a:avLst/>
          </a:prstGeom>
        </p:spPr>
      </p:pic>
    </p:spTree>
    <p:extLst>
      <p:ext uri="{BB962C8B-B14F-4D97-AF65-F5344CB8AC3E}">
        <p14:creationId xmlns:p14="http://schemas.microsoft.com/office/powerpoint/2010/main" val="32919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EC311-9DE9-3705-E5F2-C998EB50F4E6}"/>
              </a:ext>
            </a:extLst>
          </p:cNvPr>
          <p:cNvSpPr txBox="1"/>
          <p:nvPr/>
        </p:nvSpPr>
        <p:spPr>
          <a:xfrm>
            <a:off x="8989017" y="2153304"/>
            <a:ext cx="2106646" cy="1701941"/>
          </a:xfrm>
          <a:prstGeom prst="rect">
            <a:avLst/>
          </a:prstGeom>
          <a:noFill/>
        </p:spPr>
        <p:txBody>
          <a:bodyPr wrap="square">
            <a:spAutoFit/>
          </a:bodyPr>
          <a:lstStyle/>
          <a:p>
            <a:pPr algn="ctr">
              <a:lnSpc>
                <a:spcPct val="150000"/>
              </a:lnSpc>
            </a:pPr>
            <a:r>
              <a:rPr lang="en-US" sz="1800" dirty="0">
                <a:solidFill>
                  <a:schemeClr val="bg1"/>
                </a:solidFill>
                <a:latin typeface="Arial Narrow" pitchFamily="34" charset="0"/>
              </a:rPr>
              <a:t>Isobars are the lines on a weather map that join areas of equal pressure.</a:t>
            </a:r>
          </a:p>
        </p:txBody>
      </p:sp>
      <p:pic>
        <p:nvPicPr>
          <p:cNvPr id="7" name="Picture 6" descr="A map of the world&#10;&#10;Description automatically generated">
            <a:extLst>
              <a:ext uri="{FF2B5EF4-FFF2-40B4-BE49-F238E27FC236}">
                <a16:creationId xmlns:a16="http://schemas.microsoft.com/office/drawing/2014/main" id="{EF5FBAEA-6A52-792C-3F45-00913BC7B7A5}"/>
              </a:ext>
            </a:extLst>
          </p:cNvPr>
          <p:cNvPicPr>
            <a:picLocks noChangeAspect="1"/>
          </p:cNvPicPr>
          <p:nvPr/>
        </p:nvPicPr>
        <p:blipFill>
          <a:blip r:embed="rId2"/>
          <a:stretch>
            <a:fillRect/>
          </a:stretch>
        </p:blipFill>
        <p:spPr>
          <a:xfrm>
            <a:off x="0" y="0"/>
            <a:ext cx="7639570" cy="6858000"/>
          </a:xfrm>
          <a:prstGeom prst="rect">
            <a:avLst/>
          </a:prstGeom>
        </p:spPr>
      </p:pic>
    </p:spTree>
    <p:extLst>
      <p:ext uri="{BB962C8B-B14F-4D97-AF65-F5344CB8AC3E}">
        <p14:creationId xmlns:p14="http://schemas.microsoft.com/office/powerpoint/2010/main" val="1140130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EC311-9DE9-3705-E5F2-C998EB50F4E6}"/>
              </a:ext>
            </a:extLst>
          </p:cNvPr>
          <p:cNvSpPr txBox="1"/>
          <p:nvPr/>
        </p:nvSpPr>
        <p:spPr>
          <a:xfrm>
            <a:off x="657984" y="238701"/>
            <a:ext cx="10892427" cy="870944"/>
          </a:xfrm>
          <a:prstGeom prst="rect">
            <a:avLst/>
          </a:prstGeom>
          <a:noFill/>
        </p:spPr>
        <p:txBody>
          <a:bodyPr wrap="square">
            <a:spAutoFit/>
          </a:bodyPr>
          <a:lstStyle/>
          <a:p>
            <a:pPr algn="ctr">
              <a:lnSpc>
                <a:spcPct val="150000"/>
              </a:lnSpc>
            </a:pPr>
            <a:r>
              <a:rPr lang="en-US" sz="1800" dirty="0">
                <a:solidFill>
                  <a:schemeClr val="bg1"/>
                </a:solidFill>
                <a:latin typeface="Arial Narrow" pitchFamily="34" charset="0"/>
              </a:rPr>
              <a:t>Air always moves</a:t>
            </a:r>
            <a:r>
              <a:rPr lang="en-US" sz="1800" i="1" dirty="0">
                <a:solidFill>
                  <a:schemeClr val="bg1"/>
                </a:solidFill>
                <a:latin typeface="Arial Narrow" pitchFamily="34" charset="0"/>
              </a:rPr>
              <a:t> from </a:t>
            </a:r>
            <a:r>
              <a:rPr lang="en-US" sz="1800" dirty="0">
                <a:solidFill>
                  <a:schemeClr val="bg1"/>
                </a:solidFill>
                <a:latin typeface="Arial Narrow" pitchFamily="34" charset="0"/>
              </a:rPr>
              <a:t>areas of high pressure </a:t>
            </a:r>
            <a:r>
              <a:rPr lang="en-US" sz="1800" i="1" dirty="0">
                <a:solidFill>
                  <a:schemeClr val="bg1"/>
                </a:solidFill>
                <a:latin typeface="Arial Narrow" pitchFamily="34" charset="0"/>
              </a:rPr>
              <a:t>to</a:t>
            </a:r>
            <a:r>
              <a:rPr lang="en-US" sz="1800" dirty="0">
                <a:solidFill>
                  <a:schemeClr val="bg1"/>
                </a:solidFill>
                <a:latin typeface="Arial Narrow" pitchFamily="34" charset="0"/>
              </a:rPr>
              <a:t> areas of low pressure (remember the balloon analogy) </a:t>
            </a:r>
          </a:p>
          <a:p>
            <a:pPr algn="ctr">
              <a:lnSpc>
                <a:spcPct val="150000"/>
              </a:lnSpc>
            </a:pPr>
            <a:r>
              <a:rPr lang="en-US" sz="1800" dirty="0">
                <a:solidFill>
                  <a:schemeClr val="bg1"/>
                </a:solidFill>
                <a:latin typeface="Arial Narrow" pitchFamily="34" charset="0"/>
              </a:rPr>
              <a:t>with a little twist anticlockwise in the southern hemisphere (and clockwise in the northern hemisphere) due to the Coriolis effect</a:t>
            </a:r>
          </a:p>
        </p:txBody>
      </p:sp>
      <p:sp>
        <p:nvSpPr>
          <p:cNvPr id="11" name="Rectangle 10">
            <a:extLst>
              <a:ext uri="{FF2B5EF4-FFF2-40B4-BE49-F238E27FC236}">
                <a16:creationId xmlns:a16="http://schemas.microsoft.com/office/drawing/2014/main" id="{82AFD4EA-5C82-64BB-BAC7-E44B2F24569E}"/>
              </a:ext>
            </a:extLst>
          </p:cNvPr>
          <p:cNvSpPr/>
          <p:nvPr/>
        </p:nvSpPr>
        <p:spPr>
          <a:xfrm>
            <a:off x="545322" y="1255366"/>
            <a:ext cx="11117752" cy="49284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descr="Prevailing winds - Wikipedia">
            <a:extLst>
              <a:ext uri="{FF2B5EF4-FFF2-40B4-BE49-F238E27FC236}">
                <a16:creationId xmlns:a16="http://schemas.microsoft.com/office/drawing/2014/main" id="{48A31EEF-7A97-7A39-5F76-EBAF8DBF8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151" y="1634838"/>
            <a:ext cx="5085059" cy="412302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Which Direction Is Prevailing Wind | lifescienceglobal.com">
            <a:extLst>
              <a:ext uri="{FF2B5EF4-FFF2-40B4-BE49-F238E27FC236}">
                <a16:creationId xmlns:a16="http://schemas.microsoft.com/office/drawing/2014/main" id="{68ADAB74-2A03-8F93-9671-475607396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645" y="1825285"/>
            <a:ext cx="4057135" cy="39325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4994590-4AD6-C958-D2F9-ACF114FD504F}"/>
              </a:ext>
            </a:extLst>
          </p:cNvPr>
          <p:cNvSpPr txBox="1"/>
          <p:nvPr/>
        </p:nvSpPr>
        <p:spPr>
          <a:xfrm>
            <a:off x="1072264" y="6183827"/>
            <a:ext cx="10590809" cy="415050"/>
          </a:xfrm>
          <a:prstGeom prst="rect">
            <a:avLst/>
          </a:prstGeom>
          <a:noFill/>
        </p:spPr>
        <p:txBody>
          <a:bodyPr wrap="square">
            <a:spAutoFit/>
          </a:bodyPr>
          <a:lstStyle/>
          <a:p>
            <a:pPr algn="ctr">
              <a:lnSpc>
                <a:spcPct val="150000"/>
              </a:lnSpc>
            </a:pPr>
            <a:r>
              <a:rPr lang="en-US" sz="1600" dirty="0">
                <a:solidFill>
                  <a:schemeClr val="bg1"/>
                </a:solidFill>
                <a:latin typeface="Arial Narrow" pitchFamily="34" charset="0"/>
              </a:rPr>
              <a:t>(Remember, pressure is measured at ground level)</a:t>
            </a:r>
          </a:p>
        </p:txBody>
      </p:sp>
    </p:spTree>
    <p:extLst>
      <p:ext uri="{BB962C8B-B14F-4D97-AF65-F5344CB8AC3E}">
        <p14:creationId xmlns:p14="http://schemas.microsoft.com/office/powerpoint/2010/main" val="3990910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4044F7-DEAB-2D8C-6E74-268FE90677B6}"/>
              </a:ext>
            </a:extLst>
          </p:cNvPr>
          <p:cNvSpPr txBox="1"/>
          <p:nvPr/>
        </p:nvSpPr>
        <p:spPr>
          <a:xfrm>
            <a:off x="649786" y="316193"/>
            <a:ext cx="11268411" cy="870944"/>
          </a:xfrm>
          <a:prstGeom prst="rect">
            <a:avLst/>
          </a:prstGeom>
          <a:noFill/>
        </p:spPr>
        <p:txBody>
          <a:bodyPr wrap="square">
            <a:spAutoFit/>
          </a:bodyPr>
          <a:lstStyle/>
          <a:p>
            <a:pPr algn="ctr">
              <a:lnSpc>
                <a:spcPct val="150000"/>
              </a:lnSpc>
            </a:pPr>
            <a:r>
              <a:rPr lang="en-US" sz="1800" dirty="0">
                <a:solidFill>
                  <a:schemeClr val="bg1"/>
                </a:solidFill>
                <a:latin typeface="Arial Narrow" pitchFamily="34" charset="0"/>
              </a:rPr>
              <a:t>The Easterly</a:t>
            </a:r>
            <a:r>
              <a:rPr lang="en-US" sz="1800" i="1" dirty="0">
                <a:solidFill>
                  <a:schemeClr val="bg1"/>
                </a:solidFill>
                <a:latin typeface="Arial Narrow" pitchFamily="34" charset="0"/>
              </a:rPr>
              <a:t> TRADE Winds </a:t>
            </a:r>
            <a:r>
              <a:rPr lang="en-US" sz="1800" dirty="0">
                <a:solidFill>
                  <a:schemeClr val="bg1"/>
                </a:solidFill>
                <a:latin typeface="Arial Narrow" pitchFamily="34" charset="0"/>
              </a:rPr>
              <a:t>would consistently blow sailing boats EAST across the globe, enabling them to conduct TRADE.</a:t>
            </a:r>
            <a:r>
              <a:rPr lang="en-US" sz="1800" dirty="0">
                <a:solidFill>
                  <a:schemeClr val="bg1"/>
                </a:solidFill>
                <a:latin typeface="Arial Narrow" pitchFamily="34" charset="0"/>
                <a:sym typeface="Wingdings" pitchFamily="2" charset="2"/>
              </a:rPr>
              <a:t> </a:t>
            </a:r>
          </a:p>
          <a:p>
            <a:pPr algn="ctr">
              <a:lnSpc>
                <a:spcPct val="150000"/>
              </a:lnSpc>
            </a:pPr>
            <a:r>
              <a:rPr lang="en-US" dirty="0">
                <a:solidFill>
                  <a:schemeClr val="bg1"/>
                </a:solidFill>
                <a:latin typeface="Arial Narrow" pitchFamily="34" charset="0"/>
                <a:sym typeface="Wingdings" pitchFamily="2" charset="2"/>
              </a:rPr>
              <a:t>H</a:t>
            </a:r>
            <a:r>
              <a:rPr lang="en-US" sz="1800" dirty="0">
                <a:solidFill>
                  <a:schemeClr val="bg1"/>
                </a:solidFill>
                <a:latin typeface="Arial Narrow" pitchFamily="34" charset="0"/>
                <a:sym typeface="Wingdings" pitchFamily="2" charset="2"/>
              </a:rPr>
              <a:t>ence the name. </a:t>
            </a:r>
            <a:endParaRPr lang="en-US" sz="1800" dirty="0">
              <a:solidFill>
                <a:schemeClr val="bg1"/>
              </a:solidFill>
              <a:latin typeface="Arial Narrow" pitchFamily="34" charset="0"/>
            </a:endParaRPr>
          </a:p>
        </p:txBody>
      </p:sp>
      <p:pic>
        <p:nvPicPr>
          <p:cNvPr id="39938" name="Picture 2">
            <a:extLst>
              <a:ext uri="{FF2B5EF4-FFF2-40B4-BE49-F238E27FC236}">
                <a16:creationId xmlns:a16="http://schemas.microsoft.com/office/drawing/2014/main" id="{FEF36B46-7C0C-BF10-E443-317CAAB5F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68" y="1864747"/>
            <a:ext cx="8255000" cy="40894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Ship - Navigation, Sailing, Design | Britannica">
            <a:extLst>
              <a:ext uri="{FF2B5EF4-FFF2-40B4-BE49-F238E27FC236}">
                <a16:creationId xmlns:a16="http://schemas.microsoft.com/office/drawing/2014/main" id="{A2C31260-3236-C138-D533-0CC938AA8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954" y="1864747"/>
            <a:ext cx="3035244" cy="408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380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4044F7-DEAB-2D8C-6E74-268FE90677B6}"/>
              </a:ext>
            </a:extLst>
          </p:cNvPr>
          <p:cNvSpPr txBox="1"/>
          <p:nvPr/>
        </p:nvSpPr>
        <p:spPr>
          <a:xfrm>
            <a:off x="649786" y="316193"/>
            <a:ext cx="10892427" cy="455446"/>
          </a:xfrm>
          <a:prstGeom prst="rect">
            <a:avLst/>
          </a:prstGeom>
          <a:noFill/>
        </p:spPr>
        <p:txBody>
          <a:bodyPr wrap="square">
            <a:spAutoFit/>
          </a:bodyPr>
          <a:lstStyle/>
          <a:p>
            <a:pPr algn="ctr">
              <a:lnSpc>
                <a:spcPct val="150000"/>
              </a:lnSpc>
            </a:pPr>
            <a:r>
              <a:rPr lang="en-US" sz="1800" dirty="0">
                <a:solidFill>
                  <a:schemeClr val="bg1"/>
                </a:solidFill>
                <a:latin typeface="Arial Narrow" pitchFamily="34" charset="0"/>
              </a:rPr>
              <a:t>The </a:t>
            </a:r>
            <a:r>
              <a:rPr lang="en-US" sz="1800" i="1" dirty="0">
                <a:solidFill>
                  <a:schemeClr val="bg1"/>
                </a:solidFill>
                <a:latin typeface="Arial Narrow" pitchFamily="34" charset="0"/>
              </a:rPr>
              <a:t>prevailing WESTERLIES </a:t>
            </a:r>
            <a:r>
              <a:rPr lang="en-US" sz="1800" dirty="0">
                <a:solidFill>
                  <a:schemeClr val="bg1"/>
                </a:solidFill>
                <a:latin typeface="Arial Narrow" pitchFamily="34" charset="0"/>
              </a:rPr>
              <a:t>would consistently blow sailing boats WEST across the globe to return sailors back home.</a:t>
            </a:r>
          </a:p>
        </p:txBody>
      </p:sp>
      <p:pic>
        <p:nvPicPr>
          <p:cNvPr id="4" name="Picture 3" descr="A map of the world&#10;&#10;Description automatically generated">
            <a:extLst>
              <a:ext uri="{FF2B5EF4-FFF2-40B4-BE49-F238E27FC236}">
                <a16:creationId xmlns:a16="http://schemas.microsoft.com/office/drawing/2014/main" id="{C8953561-132F-96A1-5652-9C45B5C97C02}"/>
              </a:ext>
            </a:extLst>
          </p:cNvPr>
          <p:cNvPicPr>
            <a:picLocks noChangeAspect="1"/>
          </p:cNvPicPr>
          <p:nvPr/>
        </p:nvPicPr>
        <p:blipFill>
          <a:blip r:embed="rId3"/>
          <a:stretch>
            <a:fillRect/>
          </a:stretch>
        </p:blipFill>
        <p:spPr>
          <a:xfrm>
            <a:off x="2209799" y="946425"/>
            <a:ext cx="7772400" cy="5486894"/>
          </a:xfrm>
          <a:prstGeom prst="rect">
            <a:avLst/>
          </a:prstGeom>
        </p:spPr>
      </p:pic>
    </p:spTree>
    <p:extLst>
      <p:ext uri="{BB962C8B-B14F-4D97-AF65-F5344CB8AC3E}">
        <p14:creationId xmlns:p14="http://schemas.microsoft.com/office/powerpoint/2010/main" val="1645871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EC311-9DE9-3705-E5F2-C998EB50F4E6}"/>
              </a:ext>
            </a:extLst>
          </p:cNvPr>
          <p:cNvSpPr txBox="1"/>
          <p:nvPr/>
        </p:nvSpPr>
        <p:spPr>
          <a:xfrm>
            <a:off x="1956717" y="346396"/>
            <a:ext cx="9091889" cy="455446"/>
          </a:xfrm>
          <a:prstGeom prst="rect">
            <a:avLst/>
          </a:prstGeom>
          <a:noFill/>
        </p:spPr>
        <p:txBody>
          <a:bodyPr wrap="square">
            <a:spAutoFit/>
          </a:bodyPr>
          <a:lstStyle/>
          <a:p>
            <a:pPr algn="ctr">
              <a:lnSpc>
                <a:spcPct val="150000"/>
              </a:lnSpc>
            </a:pPr>
            <a:r>
              <a:rPr lang="en-US" i="1" dirty="0">
                <a:solidFill>
                  <a:schemeClr val="bg1"/>
                </a:solidFill>
                <a:latin typeface="Arial Narrow" pitchFamily="34" charset="0"/>
              </a:rPr>
              <a:t>Global wind patterns</a:t>
            </a:r>
            <a:r>
              <a:rPr lang="en-US" sz="1800" i="1" dirty="0">
                <a:solidFill>
                  <a:schemeClr val="bg1"/>
                </a:solidFill>
                <a:latin typeface="Arial Narrow" pitchFamily="34" charset="0"/>
              </a:rPr>
              <a:t> </a:t>
            </a:r>
            <a:r>
              <a:rPr lang="en-US" sz="1800" dirty="0">
                <a:solidFill>
                  <a:schemeClr val="bg1"/>
                </a:solidFill>
                <a:latin typeface="Arial Narrow" pitchFamily="34" charset="0"/>
              </a:rPr>
              <a:t>blow for long periods of time in the same direction. </a:t>
            </a:r>
          </a:p>
        </p:txBody>
      </p:sp>
      <p:pic>
        <p:nvPicPr>
          <p:cNvPr id="3" name="Picture 2" descr="Equatorial Countercurrent - Oceanic Currents - Geography Notes">
            <a:extLst>
              <a:ext uri="{FF2B5EF4-FFF2-40B4-BE49-F238E27FC236}">
                <a16:creationId xmlns:a16="http://schemas.microsoft.com/office/drawing/2014/main" id="{C8051F7A-8226-4447-D886-613B2E0C0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375" y="1085818"/>
            <a:ext cx="6168146" cy="43851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3D78FE-0C8C-8D1E-77C5-B095F0179151}"/>
              </a:ext>
            </a:extLst>
          </p:cNvPr>
          <p:cNvSpPr txBox="1"/>
          <p:nvPr/>
        </p:nvSpPr>
        <p:spPr>
          <a:xfrm>
            <a:off x="1033512" y="5754961"/>
            <a:ext cx="10753872" cy="736933"/>
          </a:xfrm>
          <a:prstGeom prst="rect">
            <a:avLst/>
          </a:prstGeom>
          <a:noFill/>
        </p:spPr>
        <p:txBody>
          <a:bodyPr wrap="square">
            <a:spAutoFit/>
          </a:bodyPr>
          <a:lstStyle/>
          <a:p>
            <a:pPr algn="ctr">
              <a:lnSpc>
                <a:spcPct val="150000"/>
              </a:lnSpc>
            </a:pPr>
            <a:r>
              <a:rPr lang="en-US" sz="3200" b="1" u="sng" dirty="0">
                <a:solidFill>
                  <a:schemeClr val="bg1"/>
                </a:solidFill>
                <a:latin typeface="Arial Narrow" pitchFamily="34" charset="0"/>
              </a:rPr>
              <a:t>This is enough energy to push the surface ocean currents along. </a:t>
            </a:r>
          </a:p>
        </p:txBody>
      </p:sp>
    </p:spTree>
    <p:extLst>
      <p:ext uri="{BB962C8B-B14F-4D97-AF65-F5344CB8AC3E}">
        <p14:creationId xmlns:p14="http://schemas.microsoft.com/office/powerpoint/2010/main" val="1522629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eather&#10;&#10;Description automatically generated with medium confidence">
            <a:extLst>
              <a:ext uri="{FF2B5EF4-FFF2-40B4-BE49-F238E27FC236}">
                <a16:creationId xmlns:a16="http://schemas.microsoft.com/office/drawing/2014/main" id="{5DC6E58C-123F-FD40-518E-10983CAEA05B}"/>
              </a:ext>
            </a:extLst>
          </p:cNvPr>
          <p:cNvPicPr>
            <a:picLocks noChangeAspect="1"/>
          </p:cNvPicPr>
          <p:nvPr/>
        </p:nvPicPr>
        <p:blipFill>
          <a:blip r:embed="rId2"/>
          <a:stretch>
            <a:fillRect/>
          </a:stretch>
        </p:blipFill>
        <p:spPr>
          <a:xfrm>
            <a:off x="0" y="54244"/>
            <a:ext cx="12192000" cy="6749512"/>
          </a:xfrm>
          <a:prstGeom prst="rect">
            <a:avLst/>
          </a:prstGeom>
        </p:spPr>
      </p:pic>
    </p:spTree>
    <p:extLst>
      <p:ext uri="{BB962C8B-B14F-4D97-AF65-F5344CB8AC3E}">
        <p14:creationId xmlns:p14="http://schemas.microsoft.com/office/powerpoint/2010/main" val="3106743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F45126-AC99-FAEF-F4B9-58AF78360093}"/>
              </a:ext>
            </a:extLst>
          </p:cNvPr>
          <p:cNvSpPr txBox="1"/>
          <p:nvPr/>
        </p:nvSpPr>
        <p:spPr>
          <a:xfrm>
            <a:off x="3629891" y="209536"/>
            <a:ext cx="6096000" cy="369332"/>
          </a:xfrm>
          <a:prstGeom prst="rect">
            <a:avLst/>
          </a:prstGeom>
          <a:noFill/>
        </p:spPr>
        <p:txBody>
          <a:bodyPr wrap="square">
            <a:spAutoFit/>
          </a:bodyPr>
          <a:lstStyle/>
          <a:p>
            <a:r>
              <a:rPr lang="en-US" dirty="0">
                <a:solidFill>
                  <a:schemeClr val="bg1"/>
                </a:solidFill>
              </a:rPr>
              <a:t>Click on link to play - https://</a:t>
            </a:r>
            <a:r>
              <a:rPr lang="en-US" dirty="0" err="1">
                <a:solidFill>
                  <a:schemeClr val="bg1"/>
                </a:solidFill>
              </a:rPr>
              <a:t>svs.gsfc.nasa.gov</a:t>
            </a:r>
            <a:r>
              <a:rPr lang="en-US" dirty="0">
                <a:solidFill>
                  <a:schemeClr val="bg1"/>
                </a:solidFill>
              </a:rPr>
              <a:t>/3912</a:t>
            </a:r>
          </a:p>
        </p:txBody>
      </p:sp>
      <p:pic>
        <p:nvPicPr>
          <p:cNvPr id="8" name="Picture 7" descr="A screenshot of a computer screen&#10;&#10;Description automatically generated">
            <a:extLst>
              <a:ext uri="{FF2B5EF4-FFF2-40B4-BE49-F238E27FC236}">
                <a16:creationId xmlns:a16="http://schemas.microsoft.com/office/drawing/2014/main" id="{C6120490-01C8-8EE0-99DA-A5826ED229A9}"/>
              </a:ext>
            </a:extLst>
          </p:cNvPr>
          <p:cNvPicPr>
            <a:picLocks noChangeAspect="1"/>
          </p:cNvPicPr>
          <p:nvPr/>
        </p:nvPicPr>
        <p:blipFill>
          <a:blip r:embed="rId3"/>
          <a:stretch>
            <a:fillRect/>
          </a:stretch>
        </p:blipFill>
        <p:spPr>
          <a:xfrm>
            <a:off x="1115291" y="833445"/>
            <a:ext cx="9961418" cy="5445687"/>
          </a:xfrm>
          <a:prstGeom prst="rect">
            <a:avLst/>
          </a:prstGeom>
        </p:spPr>
      </p:pic>
    </p:spTree>
    <p:extLst>
      <p:ext uri="{BB962C8B-B14F-4D97-AF65-F5344CB8AC3E}">
        <p14:creationId xmlns:p14="http://schemas.microsoft.com/office/powerpoint/2010/main" val="985207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62165954-F0B6-E476-DDC3-97E04A84D703}"/>
              </a:ext>
            </a:extLst>
          </p:cNvPr>
          <p:cNvPicPr>
            <a:picLocks noChangeAspect="1"/>
          </p:cNvPicPr>
          <p:nvPr/>
        </p:nvPicPr>
        <p:blipFill>
          <a:blip r:embed="rId3"/>
          <a:stretch>
            <a:fillRect/>
          </a:stretch>
        </p:blipFill>
        <p:spPr>
          <a:xfrm>
            <a:off x="166254" y="6397211"/>
            <a:ext cx="1408840" cy="188348"/>
          </a:xfrm>
          <a:prstGeom prst="rect">
            <a:avLst/>
          </a:prstGeom>
        </p:spPr>
      </p:pic>
      <p:sp>
        <p:nvSpPr>
          <p:cNvPr id="7" name="TextBox 6">
            <a:extLst>
              <a:ext uri="{FF2B5EF4-FFF2-40B4-BE49-F238E27FC236}">
                <a16:creationId xmlns:a16="http://schemas.microsoft.com/office/drawing/2014/main" id="{27D0000E-3E14-EE96-4189-BE52A19291D8}"/>
              </a:ext>
            </a:extLst>
          </p:cNvPr>
          <p:cNvSpPr txBox="1"/>
          <p:nvPr/>
        </p:nvSpPr>
        <p:spPr>
          <a:xfrm>
            <a:off x="533399" y="231269"/>
            <a:ext cx="11457709" cy="923330"/>
          </a:xfrm>
          <a:prstGeom prst="rect">
            <a:avLst/>
          </a:prstGeom>
          <a:noFill/>
        </p:spPr>
        <p:txBody>
          <a:bodyPr wrap="square">
            <a:spAutoFit/>
          </a:bodyPr>
          <a:lstStyle/>
          <a:p>
            <a:r>
              <a:rPr lang="en-US" dirty="0">
                <a:solidFill>
                  <a:schemeClr val="bg1"/>
                </a:solidFill>
              </a:rPr>
              <a:t>Click on link to play - https://</a:t>
            </a:r>
            <a:r>
              <a:rPr lang="en-US" dirty="0" err="1">
                <a:solidFill>
                  <a:schemeClr val="bg1"/>
                </a:solidFill>
              </a:rPr>
              <a:t>sos.noaa.gov</a:t>
            </a:r>
            <a:r>
              <a:rPr lang="en-US" dirty="0">
                <a:solidFill>
                  <a:schemeClr val="bg1"/>
                </a:solidFill>
              </a:rPr>
              <a:t>/catalog/datasets/sea-surface-currents-and-temperature-vegetation-on-land/</a:t>
            </a:r>
          </a:p>
          <a:p>
            <a:endParaRPr lang="en-US" dirty="0">
              <a:solidFill>
                <a:schemeClr val="bg1"/>
              </a:solidFill>
            </a:endParaRPr>
          </a:p>
          <a:p>
            <a:endParaRPr lang="en-US" dirty="0">
              <a:solidFill>
                <a:schemeClr val="bg1"/>
              </a:solidFill>
            </a:endParaRPr>
          </a:p>
        </p:txBody>
      </p:sp>
      <p:pic>
        <p:nvPicPr>
          <p:cNvPr id="9" name="Picture 8" descr="A screenshot of a planet&#10;&#10;Description automatically generated">
            <a:extLst>
              <a:ext uri="{FF2B5EF4-FFF2-40B4-BE49-F238E27FC236}">
                <a16:creationId xmlns:a16="http://schemas.microsoft.com/office/drawing/2014/main" id="{E9631B1C-F1E5-3EC8-51CA-689A1164FF21}"/>
              </a:ext>
            </a:extLst>
          </p:cNvPr>
          <p:cNvPicPr>
            <a:picLocks noChangeAspect="1"/>
          </p:cNvPicPr>
          <p:nvPr/>
        </p:nvPicPr>
        <p:blipFill>
          <a:blip r:embed="rId4"/>
          <a:stretch>
            <a:fillRect/>
          </a:stretch>
        </p:blipFill>
        <p:spPr>
          <a:xfrm>
            <a:off x="3116407" y="813955"/>
            <a:ext cx="5959186" cy="5916314"/>
          </a:xfrm>
          <a:prstGeom prst="rect">
            <a:avLst/>
          </a:prstGeom>
        </p:spPr>
      </p:pic>
    </p:spTree>
    <p:extLst>
      <p:ext uri="{BB962C8B-B14F-4D97-AF65-F5344CB8AC3E}">
        <p14:creationId xmlns:p14="http://schemas.microsoft.com/office/powerpoint/2010/main" val="2035312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9D0046-B889-25D3-C8F7-C64315ABAEC0}"/>
              </a:ext>
            </a:extLst>
          </p:cNvPr>
          <p:cNvSpPr txBox="1"/>
          <p:nvPr/>
        </p:nvSpPr>
        <p:spPr>
          <a:xfrm>
            <a:off x="9903977" y="749186"/>
            <a:ext cx="1683028" cy="657168"/>
          </a:xfrm>
          <a:prstGeom prst="rect">
            <a:avLst/>
          </a:prstGeom>
          <a:noFill/>
        </p:spPr>
        <p:txBody>
          <a:bodyPr wrap="square">
            <a:spAutoFit/>
          </a:bodyPr>
          <a:lstStyle/>
          <a:p>
            <a:pPr algn="just">
              <a:lnSpc>
                <a:spcPct val="150000"/>
              </a:lnSpc>
            </a:pPr>
            <a:r>
              <a:rPr lang="en-US" sz="2800" dirty="0">
                <a:solidFill>
                  <a:schemeClr val="bg1"/>
                </a:solidFill>
                <a:latin typeface="Arial Narrow" pitchFamily="34" charset="0"/>
              </a:rPr>
              <a:t>TIDES</a:t>
            </a:r>
          </a:p>
        </p:txBody>
      </p:sp>
      <p:sp>
        <p:nvSpPr>
          <p:cNvPr id="3" name="TextBox 2">
            <a:extLst>
              <a:ext uri="{FF2B5EF4-FFF2-40B4-BE49-F238E27FC236}">
                <a16:creationId xmlns:a16="http://schemas.microsoft.com/office/drawing/2014/main" id="{2A6438C9-2BE8-E1CB-4435-E1BB43AA37D2}"/>
              </a:ext>
            </a:extLst>
          </p:cNvPr>
          <p:cNvSpPr txBox="1"/>
          <p:nvPr/>
        </p:nvSpPr>
        <p:spPr>
          <a:xfrm>
            <a:off x="8903777" y="3130657"/>
            <a:ext cx="2977696" cy="1477328"/>
          </a:xfrm>
          <a:prstGeom prst="rect">
            <a:avLst/>
          </a:prstGeom>
          <a:noFill/>
        </p:spPr>
        <p:txBody>
          <a:bodyPr wrap="square">
            <a:spAutoFit/>
          </a:bodyPr>
          <a:lstStyle/>
          <a:p>
            <a:pPr algn="ctr"/>
            <a:r>
              <a:rPr lang="en-AU" b="0" i="0" dirty="0">
                <a:solidFill>
                  <a:schemeClr val="bg1"/>
                </a:solidFill>
                <a:effectLst/>
                <a:latin typeface="TiemposTextWeb"/>
              </a:rPr>
              <a:t>“</a:t>
            </a:r>
            <a:r>
              <a:rPr lang="en-AU" b="0" i="1" dirty="0">
                <a:solidFill>
                  <a:schemeClr val="bg1"/>
                </a:solidFill>
                <a:effectLst/>
                <a:latin typeface="TiemposTextWeb"/>
              </a:rPr>
              <a:t>Our tidal bulges are actually the product of a complex dance of gravity between the moon, Earth, and sun</a:t>
            </a:r>
            <a:r>
              <a:rPr lang="en-AU" b="0" i="0" dirty="0">
                <a:solidFill>
                  <a:schemeClr val="bg1"/>
                </a:solidFill>
                <a:effectLst/>
                <a:latin typeface="TiemposTextWeb"/>
              </a:rPr>
              <a:t>” </a:t>
            </a:r>
          </a:p>
          <a:p>
            <a:pPr algn="ctr"/>
            <a:r>
              <a:rPr lang="en-AU" b="0" i="0" dirty="0">
                <a:solidFill>
                  <a:schemeClr val="bg1"/>
                </a:solidFill>
                <a:effectLst/>
                <a:latin typeface="TiemposTextWeb"/>
              </a:rPr>
              <a:t>(Dave Mosher). </a:t>
            </a:r>
            <a:endParaRPr lang="en-US" dirty="0">
              <a:solidFill>
                <a:schemeClr val="bg1"/>
              </a:solidFill>
            </a:endParaRPr>
          </a:p>
        </p:txBody>
      </p:sp>
      <p:pic>
        <p:nvPicPr>
          <p:cNvPr id="24580" name="Picture 4" descr="moon water ocean waves moonrise moonset shutterstock_435146179">
            <a:extLst>
              <a:ext uri="{FF2B5EF4-FFF2-40B4-BE49-F238E27FC236}">
                <a16:creationId xmlns:a16="http://schemas.microsoft.com/office/drawing/2014/main" id="{F04101DB-5045-E92F-4201-52ABB8D60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39"/>
            <a:ext cx="8609309" cy="683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57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3D442E-E43D-49C8-FF97-BC9DF1E7E23F}"/>
              </a:ext>
            </a:extLst>
          </p:cNvPr>
          <p:cNvSpPr txBox="1"/>
          <p:nvPr/>
        </p:nvSpPr>
        <p:spPr>
          <a:xfrm>
            <a:off x="684725" y="259908"/>
            <a:ext cx="11136214" cy="4957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Human beings live at the bottom of an ocean of air. </a:t>
            </a:r>
          </a:p>
        </p:txBody>
      </p:sp>
      <p:pic>
        <p:nvPicPr>
          <p:cNvPr id="3074" name="Picture 2" descr="56 Storm Quotes To Weather the Storm and Emerge Stronger">
            <a:extLst>
              <a:ext uri="{FF2B5EF4-FFF2-40B4-BE49-F238E27FC236}">
                <a16:creationId xmlns:a16="http://schemas.microsoft.com/office/drawing/2014/main" id="{CC2A3C98-AF80-1990-71BF-DC94E54F0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7147"/>
            <a:ext cx="12192000"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71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D23216-1970-EFFB-ABEF-4B19D8B8FD91}"/>
              </a:ext>
            </a:extLst>
          </p:cNvPr>
          <p:cNvSpPr txBox="1"/>
          <p:nvPr/>
        </p:nvSpPr>
        <p:spPr>
          <a:xfrm>
            <a:off x="9205992" y="1735352"/>
            <a:ext cx="2619214" cy="2308324"/>
          </a:xfrm>
          <a:prstGeom prst="rect">
            <a:avLst/>
          </a:prstGeom>
          <a:noFill/>
        </p:spPr>
        <p:txBody>
          <a:bodyPr wrap="square">
            <a:spAutoFit/>
          </a:bodyPr>
          <a:lstStyle/>
          <a:p>
            <a:pPr algn="ctr"/>
            <a:r>
              <a:rPr lang="en-AU" dirty="0">
                <a:solidFill>
                  <a:schemeClr val="bg1"/>
                </a:solidFill>
                <a:latin typeface="TiemposTextWeb"/>
              </a:rPr>
              <a:t>Gravity is the attraction, or pull, between any two objects with mass.</a:t>
            </a:r>
          </a:p>
          <a:p>
            <a:pPr algn="ctr"/>
            <a:endParaRPr lang="en-AU" dirty="0">
              <a:solidFill>
                <a:schemeClr val="bg1"/>
              </a:solidFill>
              <a:latin typeface="TiemposTextWeb"/>
            </a:endParaRPr>
          </a:p>
          <a:p>
            <a:pPr algn="ctr"/>
            <a:r>
              <a:rPr lang="en-AU" dirty="0">
                <a:solidFill>
                  <a:schemeClr val="bg1"/>
                </a:solidFill>
                <a:latin typeface="TiemposTextWeb"/>
              </a:rPr>
              <a:t> The bigger the mass, </a:t>
            </a:r>
          </a:p>
          <a:p>
            <a:pPr algn="ctr"/>
            <a:r>
              <a:rPr lang="en-AU" dirty="0">
                <a:solidFill>
                  <a:schemeClr val="bg1"/>
                </a:solidFill>
                <a:latin typeface="TiemposTextWeb"/>
              </a:rPr>
              <a:t>and the closer they are,</a:t>
            </a:r>
          </a:p>
          <a:p>
            <a:pPr algn="ctr"/>
            <a:r>
              <a:rPr lang="en-AU" dirty="0">
                <a:solidFill>
                  <a:schemeClr val="bg1"/>
                </a:solidFill>
                <a:latin typeface="TiemposTextWeb"/>
              </a:rPr>
              <a:t>the bigger the attraction. </a:t>
            </a:r>
          </a:p>
          <a:p>
            <a:pPr algn="ctr"/>
            <a:endParaRPr lang="en-AU" dirty="0">
              <a:solidFill>
                <a:schemeClr val="bg1"/>
              </a:solidFill>
              <a:latin typeface="TiemposTextWeb"/>
            </a:endParaRPr>
          </a:p>
        </p:txBody>
      </p:sp>
      <p:pic>
        <p:nvPicPr>
          <p:cNvPr id="48130" name="Picture 2" descr="What is gravity? | Live Science">
            <a:extLst>
              <a:ext uri="{FF2B5EF4-FFF2-40B4-BE49-F238E27FC236}">
                <a16:creationId xmlns:a16="http://schemas.microsoft.com/office/drawing/2014/main" id="{9BC09886-1C6D-C983-D452-8D9DCF8DB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89" r="14099"/>
          <a:stretch/>
        </p:blipFill>
        <p:spPr bwMode="auto">
          <a:xfrm>
            <a:off x="0" y="0"/>
            <a:ext cx="90355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21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D23216-1970-EFFB-ABEF-4B19D8B8FD91}"/>
              </a:ext>
            </a:extLst>
          </p:cNvPr>
          <p:cNvSpPr txBox="1"/>
          <p:nvPr/>
        </p:nvSpPr>
        <p:spPr>
          <a:xfrm>
            <a:off x="8245098" y="2136338"/>
            <a:ext cx="3456122" cy="2585323"/>
          </a:xfrm>
          <a:prstGeom prst="rect">
            <a:avLst/>
          </a:prstGeom>
          <a:noFill/>
        </p:spPr>
        <p:txBody>
          <a:bodyPr wrap="square">
            <a:spAutoFit/>
          </a:bodyPr>
          <a:lstStyle/>
          <a:p>
            <a:pPr algn="ctr"/>
            <a:endParaRPr lang="en-AU" dirty="0">
              <a:solidFill>
                <a:schemeClr val="bg1"/>
              </a:solidFill>
              <a:latin typeface="TiemposTextWeb"/>
            </a:endParaRPr>
          </a:p>
          <a:p>
            <a:pPr algn="ctr"/>
            <a:r>
              <a:rPr lang="en-AU" dirty="0">
                <a:solidFill>
                  <a:schemeClr val="bg1"/>
                </a:solidFill>
                <a:latin typeface="TiemposTextWeb"/>
              </a:rPr>
              <a:t>The sun is bigger than the moon, </a:t>
            </a:r>
          </a:p>
          <a:p>
            <a:pPr algn="ctr"/>
            <a:r>
              <a:rPr lang="en-AU" dirty="0">
                <a:solidFill>
                  <a:schemeClr val="bg1"/>
                </a:solidFill>
                <a:latin typeface="TiemposTextWeb"/>
              </a:rPr>
              <a:t>but the moon is closer. </a:t>
            </a:r>
          </a:p>
          <a:p>
            <a:pPr algn="ctr"/>
            <a:endParaRPr lang="en-AU" dirty="0">
              <a:solidFill>
                <a:schemeClr val="bg1"/>
              </a:solidFill>
              <a:latin typeface="TiemposTextWeb"/>
            </a:endParaRPr>
          </a:p>
          <a:p>
            <a:pPr algn="ctr"/>
            <a:r>
              <a:rPr lang="en-AU" dirty="0">
                <a:solidFill>
                  <a:schemeClr val="bg1"/>
                </a:solidFill>
                <a:latin typeface="TiemposTextWeb"/>
              </a:rPr>
              <a:t>Therefore, the effect of the moon’s gravitational pull on Earth is much greater than the effect of the Sun’s gravitational pull on Earth.</a:t>
            </a:r>
          </a:p>
          <a:p>
            <a:pPr algn="ctr"/>
            <a:endParaRPr lang="en-AU" dirty="0">
              <a:solidFill>
                <a:schemeClr val="bg1"/>
              </a:solidFill>
              <a:latin typeface="TiemposTextWeb"/>
            </a:endParaRPr>
          </a:p>
        </p:txBody>
      </p:sp>
      <p:pic>
        <p:nvPicPr>
          <p:cNvPr id="3" name="Picture 2" descr="How Do You Tell the Difference Between Total, Annular, Solar, and Lunar  Eclipses? | Britannica">
            <a:extLst>
              <a:ext uri="{FF2B5EF4-FFF2-40B4-BE49-F238E27FC236}">
                <a16:creationId xmlns:a16="http://schemas.microsoft.com/office/drawing/2014/main" id="{A173CF16-D2CF-1A15-E9C8-51F294F492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87" r="11335"/>
          <a:stretch/>
        </p:blipFill>
        <p:spPr bwMode="auto">
          <a:xfrm>
            <a:off x="0" y="0"/>
            <a:ext cx="77491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3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2" name="Picture 4" descr="I know that the gravity of the moon causes ocean tides on earth. How does  centrifugal force cause the far-side bulge? | Science Questions with  Surprising Answers">
            <a:extLst>
              <a:ext uri="{FF2B5EF4-FFF2-40B4-BE49-F238E27FC236}">
                <a16:creationId xmlns:a16="http://schemas.microsoft.com/office/drawing/2014/main" id="{B97BE4FA-2B2E-AC78-BF00-0173D3EBE8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49"/>
          <a:stretch/>
        </p:blipFill>
        <p:spPr bwMode="auto">
          <a:xfrm>
            <a:off x="318576" y="139484"/>
            <a:ext cx="9292096" cy="60004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0E8E87-BA88-89E4-5179-8CAE3021DD27}"/>
              </a:ext>
            </a:extLst>
          </p:cNvPr>
          <p:cNvSpPr txBox="1"/>
          <p:nvPr/>
        </p:nvSpPr>
        <p:spPr>
          <a:xfrm>
            <a:off x="7848600" y="3139699"/>
            <a:ext cx="4042045" cy="3693319"/>
          </a:xfrm>
          <a:prstGeom prst="rect">
            <a:avLst/>
          </a:prstGeom>
          <a:noFill/>
        </p:spPr>
        <p:txBody>
          <a:bodyPr wrap="square">
            <a:spAutoFit/>
          </a:bodyPr>
          <a:lstStyle/>
          <a:p>
            <a:pPr algn="ctr"/>
            <a:r>
              <a:rPr lang="en-AU" dirty="0">
                <a:solidFill>
                  <a:schemeClr val="bg1"/>
                </a:solidFill>
                <a:latin typeface="TiemposTextWeb"/>
              </a:rPr>
              <a:t>Water on earth will bulge towards the gravitational pull of the moon.</a:t>
            </a:r>
          </a:p>
          <a:p>
            <a:pPr algn="ctr"/>
            <a:endParaRPr lang="en-AU" dirty="0">
              <a:solidFill>
                <a:schemeClr val="bg1"/>
              </a:solidFill>
              <a:latin typeface="TiemposTextWeb"/>
            </a:endParaRPr>
          </a:p>
          <a:p>
            <a:pPr algn="ctr"/>
            <a:r>
              <a:rPr lang="en-AU" dirty="0">
                <a:solidFill>
                  <a:schemeClr val="bg1"/>
                </a:solidFill>
                <a:latin typeface="TiemposTextWeb"/>
              </a:rPr>
              <a:t>This is called the </a:t>
            </a:r>
            <a:r>
              <a:rPr lang="en-AU" i="1" dirty="0">
                <a:solidFill>
                  <a:schemeClr val="bg1"/>
                </a:solidFill>
                <a:latin typeface="TiemposTextWeb"/>
              </a:rPr>
              <a:t>tidal bulge.</a:t>
            </a:r>
          </a:p>
          <a:p>
            <a:pPr algn="ctr"/>
            <a:endParaRPr lang="en-AU" i="1" dirty="0">
              <a:solidFill>
                <a:schemeClr val="bg1"/>
              </a:solidFill>
              <a:latin typeface="TiemposTextWeb"/>
            </a:endParaRPr>
          </a:p>
          <a:p>
            <a:pPr algn="ctr"/>
            <a:r>
              <a:rPr lang="en-AU" dirty="0">
                <a:solidFill>
                  <a:schemeClr val="bg1"/>
                </a:solidFill>
                <a:latin typeface="TiemposTextWeb"/>
              </a:rPr>
              <a:t>The moon rotates around the Earth </a:t>
            </a:r>
          </a:p>
          <a:p>
            <a:pPr algn="ctr"/>
            <a:r>
              <a:rPr lang="en-AU" dirty="0">
                <a:solidFill>
                  <a:schemeClr val="bg1"/>
                </a:solidFill>
                <a:latin typeface="TiemposTextWeb"/>
              </a:rPr>
              <a:t>once every 28days.  </a:t>
            </a:r>
          </a:p>
          <a:p>
            <a:pPr algn="ctr"/>
            <a:endParaRPr lang="en-AU" dirty="0">
              <a:solidFill>
                <a:schemeClr val="bg1"/>
              </a:solidFill>
              <a:latin typeface="TiemposTextWeb"/>
            </a:endParaRPr>
          </a:p>
          <a:p>
            <a:pPr algn="ctr"/>
            <a:r>
              <a:rPr lang="en-AU" dirty="0">
                <a:solidFill>
                  <a:schemeClr val="bg1"/>
                </a:solidFill>
                <a:latin typeface="TiemposTextWeb"/>
              </a:rPr>
              <a:t>The tidal bulge follows the moon</a:t>
            </a:r>
          </a:p>
          <a:p>
            <a:pPr algn="ctr"/>
            <a:endParaRPr lang="en-AU" dirty="0">
              <a:solidFill>
                <a:schemeClr val="bg1"/>
              </a:solidFill>
              <a:latin typeface="TiemposTextWeb"/>
            </a:endParaRPr>
          </a:p>
          <a:p>
            <a:pPr algn="ctr"/>
            <a:r>
              <a:rPr lang="en-AU" dirty="0">
                <a:solidFill>
                  <a:schemeClr val="bg1"/>
                </a:solidFill>
                <a:latin typeface="TiemposTextWeb"/>
              </a:rPr>
              <a:t>(with a second tidal bulge on the opposite side of the earth).</a:t>
            </a:r>
          </a:p>
          <a:p>
            <a:pPr algn="ctr"/>
            <a:endParaRPr lang="en-AU" dirty="0">
              <a:solidFill>
                <a:schemeClr val="bg1"/>
              </a:solidFill>
              <a:latin typeface="TiemposTextWeb"/>
            </a:endParaRPr>
          </a:p>
        </p:txBody>
      </p:sp>
    </p:spTree>
    <p:extLst>
      <p:ext uri="{BB962C8B-B14F-4D97-AF65-F5344CB8AC3E}">
        <p14:creationId xmlns:p14="http://schemas.microsoft.com/office/powerpoint/2010/main" val="3197746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2" name="Picture 4" descr="I know that the gravity of the moon causes ocean tides on earth. How does  centrifugal force cause the far-side bulge? | Science Questions with  Surprising Answers">
            <a:extLst>
              <a:ext uri="{FF2B5EF4-FFF2-40B4-BE49-F238E27FC236}">
                <a16:creationId xmlns:a16="http://schemas.microsoft.com/office/drawing/2014/main" id="{B97BE4FA-2B2E-AC78-BF00-0173D3EBE8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49"/>
          <a:stretch/>
        </p:blipFill>
        <p:spPr bwMode="auto">
          <a:xfrm>
            <a:off x="318576" y="139484"/>
            <a:ext cx="9292096" cy="60004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0E8E87-BA88-89E4-5179-8CAE3021DD27}"/>
              </a:ext>
            </a:extLst>
          </p:cNvPr>
          <p:cNvSpPr txBox="1"/>
          <p:nvPr/>
        </p:nvSpPr>
        <p:spPr>
          <a:xfrm>
            <a:off x="7264012" y="3652233"/>
            <a:ext cx="4533913" cy="2585323"/>
          </a:xfrm>
          <a:prstGeom prst="rect">
            <a:avLst/>
          </a:prstGeom>
          <a:noFill/>
        </p:spPr>
        <p:txBody>
          <a:bodyPr wrap="square">
            <a:spAutoFit/>
          </a:bodyPr>
          <a:lstStyle/>
          <a:p>
            <a:pPr algn="ctr"/>
            <a:r>
              <a:rPr lang="en-AU" dirty="0">
                <a:solidFill>
                  <a:schemeClr val="bg1"/>
                </a:solidFill>
                <a:latin typeface="TiemposTextWeb"/>
              </a:rPr>
              <a:t>Water on earth will also bulge towards the gravitational pull of the sun.</a:t>
            </a:r>
          </a:p>
          <a:p>
            <a:pPr algn="ctr"/>
            <a:endParaRPr lang="en-AU" dirty="0">
              <a:solidFill>
                <a:schemeClr val="bg1"/>
              </a:solidFill>
              <a:latin typeface="TiemposTextWeb"/>
            </a:endParaRPr>
          </a:p>
          <a:p>
            <a:pPr algn="ctr"/>
            <a:r>
              <a:rPr lang="en-AU" dirty="0">
                <a:solidFill>
                  <a:schemeClr val="bg1"/>
                </a:solidFill>
                <a:latin typeface="TiemposTextWeb"/>
              </a:rPr>
              <a:t>The sun’s tidal bulge is a </a:t>
            </a:r>
          </a:p>
          <a:p>
            <a:pPr algn="ctr"/>
            <a:r>
              <a:rPr lang="en-AU" dirty="0">
                <a:solidFill>
                  <a:schemeClr val="bg1"/>
                </a:solidFill>
                <a:latin typeface="TiemposTextWeb"/>
              </a:rPr>
              <a:t>MUCH, MUCH SMALLER ONE!</a:t>
            </a:r>
          </a:p>
          <a:p>
            <a:pPr algn="ctr"/>
            <a:endParaRPr lang="en-AU" dirty="0">
              <a:solidFill>
                <a:schemeClr val="bg1"/>
              </a:solidFill>
              <a:latin typeface="TiemposTextWeb"/>
            </a:endParaRPr>
          </a:p>
          <a:p>
            <a:pPr algn="ctr"/>
            <a:r>
              <a:rPr lang="en-AU" dirty="0">
                <a:solidFill>
                  <a:schemeClr val="bg1"/>
                </a:solidFill>
                <a:latin typeface="TiemposTextWeb"/>
              </a:rPr>
              <a:t>The earth rotates around the sun </a:t>
            </a:r>
          </a:p>
          <a:p>
            <a:pPr algn="ctr"/>
            <a:r>
              <a:rPr lang="en-AU" dirty="0">
                <a:solidFill>
                  <a:schemeClr val="bg1"/>
                </a:solidFill>
                <a:latin typeface="TiemposTextWeb"/>
              </a:rPr>
              <a:t>once every 365 days.</a:t>
            </a:r>
          </a:p>
          <a:p>
            <a:pPr algn="ctr"/>
            <a:endParaRPr lang="en-AU" dirty="0">
              <a:solidFill>
                <a:schemeClr val="bg1"/>
              </a:solidFill>
              <a:latin typeface="TiemposTextWeb"/>
            </a:endParaRPr>
          </a:p>
        </p:txBody>
      </p:sp>
      <p:sp>
        <p:nvSpPr>
          <p:cNvPr id="2" name="6-point Star 1">
            <a:extLst>
              <a:ext uri="{FF2B5EF4-FFF2-40B4-BE49-F238E27FC236}">
                <a16:creationId xmlns:a16="http://schemas.microsoft.com/office/drawing/2014/main" id="{DCF9C4E9-7E81-A96B-2153-A1F2B43DF049}"/>
              </a:ext>
            </a:extLst>
          </p:cNvPr>
          <p:cNvSpPr/>
          <p:nvPr/>
        </p:nvSpPr>
        <p:spPr>
          <a:xfrm>
            <a:off x="7574280" y="620444"/>
            <a:ext cx="1295400" cy="1369795"/>
          </a:xfrm>
          <a:prstGeom prst="star6">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sun</a:t>
            </a:r>
          </a:p>
        </p:txBody>
      </p:sp>
      <p:sp>
        <p:nvSpPr>
          <p:cNvPr id="4" name="Freeform 3">
            <a:extLst>
              <a:ext uri="{FF2B5EF4-FFF2-40B4-BE49-F238E27FC236}">
                <a16:creationId xmlns:a16="http://schemas.microsoft.com/office/drawing/2014/main" id="{05FAD3B4-9F5D-6C8B-283A-63E072E01C02}"/>
              </a:ext>
            </a:extLst>
          </p:cNvPr>
          <p:cNvSpPr/>
          <p:nvPr/>
        </p:nvSpPr>
        <p:spPr>
          <a:xfrm>
            <a:off x="3611880" y="1889760"/>
            <a:ext cx="1630680" cy="2174576"/>
          </a:xfrm>
          <a:custGeom>
            <a:avLst/>
            <a:gdLst>
              <a:gd name="connsiteX0" fmla="*/ 0 w 1630680"/>
              <a:gd name="connsiteY0" fmla="*/ 76200 h 2174576"/>
              <a:gd name="connsiteX1" fmla="*/ 106680 w 1630680"/>
              <a:gd name="connsiteY1" fmla="*/ 167640 h 2174576"/>
              <a:gd name="connsiteX2" fmla="*/ 198120 w 1630680"/>
              <a:gd name="connsiteY2" fmla="*/ 228600 h 2174576"/>
              <a:gd name="connsiteX3" fmla="*/ 228600 w 1630680"/>
              <a:gd name="connsiteY3" fmla="*/ 274320 h 2174576"/>
              <a:gd name="connsiteX4" fmla="*/ 274320 w 1630680"/>
              <a:gd name="connsiteY4" fmla="*/ 289560 h 2174576"/>
              <a:gd name="connsiteX5" fmla="*/ 365760 w 1630680"/>
              <a:gd name="connsiteY5" fmla="*/ 350520 h 2174576"/>
              <a:gd name="connsiteX6" fmla="*/ 411480 w 1630680"/>
              <a:gd name="connsiteY6" fmla="*/ 381000 h 2174576"/>
              <a:gd name="connsiteX7" fmla="*/ 457200 w 1630680"/>
              <a:gd name="connsiteY7" fmla="*/ 411480 h 2174576"/>
              <a:gd name="connsiteX8" fmla="*/ 579120 w 1630680"/>
              <a:gd name="connsiteY8" fmla="*/ 518160 h 2174576"/>
              <a:gd name="connsiteX9" fmla="*/ 624840 w 1630680"/>
              <a:gd name="connsiteY9" fmla="*/ 548640 h 2174576"/>
              <a:gd name="connsiteX10" fmla="*/ 746760 w 1630680"/>
              <a:gd name="connsiteY10" fmla="*/ 655320 h 2174576"/>
              <a:gd name="connsiteX11" fmla="*/ 792480 w 1630680"/>
              <a:gd name="connsiteY11" fmla="*/ 685800 h 2174576"/>
              <a:gd name="connsiteX12" fmla="*/ 868680 w 1630680"/>
              <a:gd name="connsiteY12" fmla="*/ 762000 h 2174576"/>
              <a:gd name="connsiteX13" fmla="*/ 899160 w 1630680"/>
              <a:gd name="connsiteY13" fmla="*/ 807720 h 2174576"/>
              <a:gd name="connsiteX14" fmla="*/ 990600 w 1630680"/>
              <a:gd name="connsiteY14" fmla="*/ 883920 h 2174576"/>
              <a:gd name="connsiteX15" fmla="*/ 1051560 w 1630680"/>
              <a:gd name="connsiteY15" fmla="*/ 975360 h 2174576"/>
              <a:gd name="connsiteX16" fmla="*/ 1082040 w 1630680"/>
              <a:gd name="connsiteY16" fmla="*/ 1021080 h 2174576"/>
              <a:gd name="connsiteX17" fmla="*/ 1158240 w 1630680"/>
              <a:gd name="connsiteY17" fmla="*/ 1249680 h 2174576"/>
              <a:gd name="connsiteX18" fmla="*/ 1173480 w 1630680"/>
              <a:gd name="connsiteY18" fmla="*/ 1295400 h 2174576"/>
              <a:gd name="connsiteX19" fmla="*/ 1188720 w 1630680"/>
              <a:gd name="connsiteY19" fmla="*/ 1341120 h 2174576"/>
              <a:gd name="connsiteX20" fmla="*/ 1203960 w 1630680"/>
              <a:gd name="connsiteY20" fmla="*/ 1402080 h 2174576"/>
              <a:gd name="connsiteX21" fmla="*/ 1249680 w 1630680"/>
              <a:gd name="connsiteY21" fmla="*/ 1722120 h 2174576"/>
              <a:gd name="connsiteX22" fmla="*/ 1264920 w 1630680"/>
              <a:gd name="connsiteY22" fmla="*/ 2164080 h 2174576"/>
              <a:gd name="connsiteX23" fmla="*/ 1371600 w 1630680"/>
              <a:gd name="connsiteY23" fmla="*/ 2057400 h 2174576"/>
              <a:gd name="connsiteX24" fmla="*/ 1463040 w 1630680"/>
              <a:gd name="connsiteY24" fmla="*/ 1981200 h 2174576"/>
              <a:gd name="connsiteX25" fmla="*/ 1508760 w 1630680"/>
              <a:gd name="connsiteY25" fmla="*/ 1889760 h 2174576"/>
              <a:gd name="connsiteX26" fmla="*/ 1524000 w 1630680"/>
              <a:gd name="connsiteY26" fmla="*/ 1844040 h 2174576"/>
              <a:gd name="connsiteX27" fmla="*/ 1554480 w 1630680"/>
              <a:gd name="connsiteY27" fmla="*/ 1783080 h 2174576"/>
              <a:gd name="connsiteX28" fmla="*/ 1584960 w 1630680"/>
              <a:gd name="connsiteY28" fmla="*/ 1645920 h 2174576"/>
              <a:gd name="connsiteX29" fmla="*/ 1600200 w 1630680"/>
              <a:gd name="connsiteY29" fmla="*/ 1600200 h 2174576"/>
              <a:gd name="connsiteX30" fmla="*/ 1630680 w 1630680"/>
              <a:gd name="connsiteY30" fmla="*/ 1386840 h 2174576"/>
              <a:gd name="connsiteX31" fmla="*/ 1615440 w 1630680"/>
              <a:gd name="connsiteY31" fmla="*/ 1036320 h 2174576"/>
              <a:gd name="connsiteX32" fmla="*/ 1600200 w 1630680"/>
              <a:gd name="connsiteY32" fmla="*/ 990600 h 2174576"/>
              <a:gd name="connsiteX33" fmla="*/ 1584960 w 1630680"/>
              <a:gd name="connsiteY33" fmla="*/ 899160 h 2174576"/>
              <a:gd name="connsiteX34" fmla="*/ 1524000 w 1630680"/>
              <a:gd name="connsiteY34" fmla="*/ 762000 h 2174576"/>
              <a:gd name="connsiteX35" fmla="*/ 1493520 w 1630680"/>
              <a:gd name="connsiteY35" fmla="*/ 624840 h 2174576"/>
              <a:gd name="connsiteX36" fmla="*/ 1463040 w 1630680"/>
              <a:gd name="connsiteY36" fmla="*/ 579120 h 2174576"/>
              <a:gd name="connsiteX37" fmla="*/ 1386840 w 1630680"/>
              <a:gd name="connsiteY37" fmla="*/ 411480 h 2174576"/>
              <a:gd name="connsiteX38" fmla="*/ 1280160 w 1630680"/>
              <a:gd name="connsiteY38" fmla="*/ 304800 h 2174576"/>
              <a:gd name="connsiteX39" fmla="*/ 1264920 w 1630680"/>
              <a:gd name="connsiteY39" fmla="*/ 259080 h 2174576"/>
              <a:gd name="connsiteX40" fmla="*/ 1158240 w 1630680"/>
              <a:gd name="connsiteY40" fmla="*/ 167640 h 2174576"/>
              <a:gd name="connsiteX41" fmla="*/ 1112520 w 1630680"/>
              <a:gd name="connsiteY41" fmla="*/ 121920 h 2174576"/>
              <a:gd name="connsiteX42" fmla="*/ 1051560 w 1630680"/>
              <a:gd name="connsiteY42" fmla="*/ 91440 h 2174576"/>
              <a:gd name="connsiteX43" fmla="*/ 1005840 w 1630680"/>
              <a:gd name="connsiteY43" fmla="*/ 60960 h 2174576"/>
              <a:gd name="connsiteX44" fmla="*/ 960120 w 1630680"/>
              <a:gd name="connsiteY44" fmla="*/ 45720 h 2174576"/>
              <a:gd name="connsiteX45" fmla="*/ 868680 w 1630680"/>
              <a:gd name="connsiteY45" fmla="*/ 0 h 2174576"/>
              <a:gd name="connsiteX46" fmla="*/ 716280 w 1630680"/>
              <a:gd name="connsiteY46" fmla="*/ 15240 h 2174576"/>
              <a:gd name="connsiteX47" fmla="*/ 670560 w 1630680"/>
              <a:gd name="connsiteY47" fmla="*/ 60960 h 2174576"/>
              <a:gd name="connsiteX48" fmla="*/ 579120 w 1630680"/>
              <a:gd name="connsiteY48" fmla="*/ 121920 h 2174576"/>
              <a:gd name="connsiteX49" fmla="*/ 487680 w 1630680"/>
              <a:gd name="connsiteY49" fmla="*/ 167640 h 2174576"/>
              <a:gd name="connsiteX50" fmla="*/ 411480 w 1630680"/>
              <a:gd name="connsiteY50" fmla="*/ 259080 h 2174576"/>
              <a:gd name="connsiteX51" fmla="*/ 320040 w 1630680"/>
              <a:gd name="connsiteY51" fmla="*/ 304800 h 2174576"/>
              <a:gd name="connsiteX52" fmla="*/ 289560 w 1630680"/>
              <a:gd name="connsiteY52" fmla="*/ 350520 h 2174576"/>
              <a:gd name="connsiteX53" fmla="*/ 304800 w 1630680"/>
              <a:gd name="connsiteY53" fmla="*/ 441960 h 2174576"/>
              <a:gd name="connsiteX54" fmla="*/ 304800 w 1630680"/>
              <a:gd name="connsiteY54" fmla="*/ 457200 h 217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30680" h="2174576">
                <a:moveTo>
                  <a:pt x="0" y="76200"/>
                </a:moveTo>
                <a:cubicBezTo>
                  <a:pt x="35560" y="106680"/>
                  <a:pt x="69557" y="139084"/>
                  <a:pt x="106680" y="167640"/>
                </a:cubicBezTo>
                <a:cubicBezTo>
                  <a:pt x="135716" y="189975"/>
                  <a:pt x="198120" y="228600"/>
                  <a:pt x="198120" y="228600"/>
                </a:cubicBezTo>
                <a:cubicBezTo>
                  <a:pt x="208280" y="243840"/>
                  <a:pt x="214297" y="262878"/>
                  <a:pt x="228600" y="274320"/>
                </a:cubicBezTo>
                <a:cubicBezTo>
                  <a:pt x="241144" y="284355"/>
                  <a:pt x="260277" y="281758"/>
                  <a:pt x="274320" y="289560"/>
                </a:cubicBezTo>
                <a:cubicBezTo>
                  <a:pt x="306342" y="307350"/>
                  <a:pt x="335280" y="330200"/>
                  <a:pt x="365760" y="350520"/>
                </a:cubicBezTo>
                <a:lnTo>
                  <a:pt x="411480" y="381000"/>
                </a:lnTo>
                <a:lnTo>
                  <a:pt x="457200" y="411480"/>
                </a:lnTo>
                <a:cubicBezTo>
                  <a:pt x="508000" y="487680"/>
                  <a:pt x="472440" y="447040"/>
                  <a:pt x="579120" y="518160"/>
                </a:cubicBezTo>
                <a:lnTo>
                  <a:pt x="624840" y="548640"/>
                </a:lnTo>
                <a:cubicBezTo>
                  <a:pt x="675640" y="624840"/>
                  <a:pt x="640080" y="584200"/>
                  <a:pt x="746760" y="655320"/>
                </a:cubicBezTo>
                <a:lnTo>
                  <a:pt x="792480" y="685800"/>
                </a:lnTo>
                <a:cubicBezTo>
                  <a:pt x="873760" y="807720"/>
                  <a:pt x="767080" y="660400"/>
                  <a:pt x="868680" y="762000"/>
                </a:cubicBezTo>
                <a:cubicBezTo>
                  <a:pt x="881632" y="774952"/>
                  <a:pt x="887434" y="793649"/>
                  <a:pt x="899160" y="807720"/>
                </a:cubicBezTo>
                <a:cubicBezTo>
                  <a:pt x="935830" y="851724"/>
                  <a:pt x="945645" y="853950"/>
                  <a:pt x="990600" y="883920"/>
                </a:cubicBezTo>
                <a:lnTo>
                  <a:pt x="1051560" y="975360"/>
                </a:lnTo>
                <a:cubicBezTo>
                  <a:pt x="1061720" y="990600"/>
                  <a:pt x="1076248" y="1003704"/>
                  <a:pt x="1082040" y="1021080"/>
                </a:cubicBezTo>
                <a:lnTo>
                  <a:pt x="1158240" y="1249680"/>
                </a:lnTo>
                <a:lnTo>
                  <a:pt x="1173480" y="1295400"/>
                </a:lnTo>
                <a:cubicBezTo>
                  <a:pt x="1178560" y="1310640"/>
                  <a:pt x="1184824" y="1325535"/>
                  <a:pt x="1188720" y="1341120"/>
                </a:cubicBezTo>
                <a:cubicBezTo>
                  <a:pt x="1193800" y="1361440"/>
                  <a:pt x="1200853" y="1381366"/>
                  <a:pt x="1203960" y="1402080"/>
                </a:cubicBezTo>
                <a:cubicBezTo>
                  <a:pt x="1264607" y="1806394"/>
                  <a:pt x="1209852" y="1522980"/>
                  <a:pt x="1249680" y="1722120"/>
                </a:cubicBezTo>
                <a:cubicBezTo>
                  <a:pt x="1254760" y="1869440"/>
                  <a:pt x="1214544" y="2025547"/>
                  <a:pt x="1264920" y="2164080"/>
                </a:cubicBezTo>
                <a:cubicBezTo>
                  <a:pt x="1282106" y="2211342"/>
                  <a:pt x="1329757" y="2085296"/>
                  <a:pt x="1371600" y="2057400"/>
                </a:cubicBezTo>
                <a:cubicBezTo>
                  <a:pt x="1435253" y="2014965"/>
                  <a:pt x="1404368" y="2039872"/>
                  <a:pt x="1463040" y="1981200"/>
                </a:cubicBezTo>
                <a:cubicBezTo>
                  <a:pt x="1501346" y="1866282"/>
                  <a:pt x="1449674" y="2007933"/>
                  <a:pt x="1508760" y="1889760"/>
                </a:cubicBezTo>
                <a:cubicBezTo>
                  <a:pt x="1515944" y="1875392"/>
                  <a:pt x="1517672" y="1858805"/>
                  <a:pt x="1524000" y="1844040"/>
                </a:cubicBezTo>
                <a:cubicBezTo>
                  <a:pt x="1532949" y="1823158"/>
                  <a:pt x="1546503" y="1804352"/>
                  <a:pt x="1554480" y="1783080"/>
                </a:cubicBezTo>
                <a:cubicBezTo>
                  <a:pt x="1566214" y="1751791"/>
                  <a:pt x="1577718" y="1674888"/>
                  <a:pt x="1584960" y="1645920"/>
                </a:cubicBezTo>
                <a:cubicBezTo>
                  <a:pt x="1588856" y="1630335"/>
                  <a:pt x="1596304" y="1615785"/>
                  <a:pt x="1600200" y="1600200"/>
                </a:cubicBezTo>
                <a:cubicBezTo>
                  <a:pt x="1619609" y="1522563"/>
                  <a:pt x="1621197" y="1472189"/>
                  <a:pt x="1630680" y="1386840"/>
                </a:cubicBezTo>
                <a:cubicBezTo>
                  <a:pt x="1625600" y="1270000"/>
                  <a:pt x="1624410" y="1152926"/>
                  <a:pt x="1615440" y="1036320"/>
                </a:cubicBezTo>
                <a:cubicBezTo>
                  <a:pt x="1614208" y="1020303"/>
                  <a:pt x="1603685" y="1006282"/>
                  <a:pt x="1600200" y="990600"/>
                </a:cubicBezTo>
                <a:cubicBezTo>
                  <a:pt x="1593497" y="960435"/>
                  <a:pt x="1593090" y="928972"/>
                  <a:pt x="1584960" y="899160"/>
                </a:cubicBezTo>
                <a:cubicBezTo>
                  <a:pt x="1573285" y="856351"/>
                  <a:pt x="1544091" y="802182"/>
                  <a:pt x="1524000" y="762000"/>
                </a:cubicBezTo>
                <a:cubicBezTo>
                  <a:pt x="1521288" y="748438"/>
                  <a:pt x="1501591" y="643672"/>
                  <a:pt x="1493520" y="624840"/>
                </a:cubicBezTo>
                <a:cubicBezTo>
                  <a:pt x="1486305" y="608005"/>
                  <a:pt x="1470479" y="595858"/>
                  <a:pt x="1463040" y="579120"/>
                </a:cubicBezTo>
                <a:cubicBezTo>
                  <a:pt x="1424740" y="492944"/>
                  <a:pt x="1447664" y="484469"/>
                  <a:pt x="1386840" y="411480"/>
                </a:cubicBezTo>
                <a:cubicBezTo>
                  <a:pt x="1354645" y="372847"/>
                  <a:pt x="1280160" y="304800"/>
                  <a:pt x="1280160" y="304800"/>
                </a:cubicBezTo>
                <a:cubicBezTo>
                  <a:pt x="1275080" y="289560"/>
                  <a:pt x="1273831" y="272446"/>
                  <a:pt x="1264920" y="259080"/>
                </a:cubicBezTo>
                <a:cubicBezTo>
                  <a:pt x="1239709" y="221264"/>
                  <a:pt x="1191105" y="195810"/>
                  <a:pt x="1158240" y="167640"/>
                </a:cubicBezTo>
                <a:cubicBezTo>
                  <a:pt x="1141876" y="153614"/>
                  <a:pt x="1130058" y="134447"/>
                  <a:pt x="1112520" y="121920"/>
                </a:cubicBezTo>
                <a:cubicBezTo>
                  <a:pt x="1094033" y="108715"/>
                  <a:pt x="1071285" y="102712"/>
                  <a:pt x="1051560" y="91440"/>
                </a:cubicBezTo>
                <a:cubicBezTo>
                  <a:pt x="1035657" y="82353"/>
                  <a:pt x="1022223" y="69151"/>
                  <a:pt x="1005840" y="60960"/>
                </a:cubicBezTo>
                <a:cubicBezTo>
                  <a:pt x="991472" y="53776"/>
                  <a:pt x="974488" y="52904"/>
                  <a:pt x="960120" y="45720"/>
                </a:cubicBezTo>
                <a:cubicBezTo>
                  <a:pt x="841947" y="-13366"/>
                  <a:pt x="983598" y="38306"/>
                  <a:pt x="868680" y="0"/>
                </a:cubicBezTo>
                <a:cubicBezTo>
                  <a:pt x="817880" y="5080"/>
                  <a:pt x="765076" y="226"/>
                  <a:pt x="716280" y="15240"/>
                </a:cubicBezTo>
                <a:cubicBezTo>
                  <a:pt x="695680" y="21578"/>
                  <a:pt x="687573" y="47728"/>
                  <a:pt x="670560" y="60960"/>
                </a:cubicBezTo>
                <a:cubicBezTo>
                  <a:pt x="641644" y="83450"/>
                  <a:pt x="613873" y="110336"/>
                  <a:pt x="579120" y="121920"/>
                </a:cubicBezTo>
                <a:cubicBezTo>
                  <a:pt x="533298" y="137194"/>
                  <a:pt x="527071" y="134814"/>
                  <a:pt x="487680" y="167640"/>
                </a:cubicBezTo>
                <a:cubicBezTo>
                  <a:pt x="337880" y="292474"/>
                  <a:pt x="531360" y="139200"/>
                  <a:pt x="411480" y="259080"/>
                </a:cubicBezTo>
                <a:cubicBezTo>
                  <a:pt x="381937" y="288623"/>
                  <a:pt x="357225" y="292405"/>
                  <a:pt x="320040" y="304800"/>
                </a:cubicBezTo>
                <a:cubicBezTo>
                  <a:pt x="309880" y="320040"/>
                  <a:pt x="291583" y="332316"/>
                  <a:pt x="289560" y="350520"/>
                </a:cubicBezTo>
                <a:cubicBezTo>
                  <a:pt x="286148" y="381231"/>
                  <a:pt x="300430" y="411370"/>
                  <a:pt x="304800" y="441960"/>
                </a:cubicBezTo>
                <a:cubicBezTo>
                  <a:pt x="305518" y="446989"/>
                  <a:pt x="304800" y="452120"/>
                  <a:pt x="304800" y="457200"/>
                </a:cubicBezTo>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CC5CCF9-66DE-F34A-171D-9E07561F2643}"/>
              </a:ext>
            </a:extLst>
          </p:cNvPr>
          <p:cNvSpPr/>
          <p:nvPr/>
        </p:nvSpPr>
        <p:spPr>
          <a:xfrm>
            <a:off x="899160" y="1889760"/>
            <a:ext cx="4770120" cy="3977640"/>
          </a:xfrm>
          <a:prstGeom prst="ellipse">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B41F948-3BC6-3128-88EF-F1525CFD3B52}"/>
              </a:ext>
            </a:extLst>
          </p:cNvPr>
          <p:cNvSpPr/>
          <p:nvPr/>
        </p:nvSpPr>
        <p:spPr>
          <a:xfrm rot="20144385">
            <a:off x="2012981" y="2446439"/>
            <a:ext cx="2621280" cy="217146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F30D244-42C8-CF35-26C6-08EA65D2115B}"/>
              </a:ext>
            </a:extLst>
          </p:cNvPr>
          <p:cNvSpPr/>
          <p:nvPr/>
        </p:nvSpPr>
        <p:spPr>
          <a:xfrm>
            <a:off x="2122364" y="2402672"/>
            <a:ext cx="2428928" cy="22964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24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4E3126-CBF3-FC9E-7094-424BFE7D0CFF}"/>
              </a:ext>
            </a:extLst>
          </p:cNvPr>
          <p:cNvSpPr txBox="1"/>
          <p:nvPr/>
        </p:nvSpPr>
        <p:spPr>
          <a:xfrm>
            <a:off x="588935" y="270630"/>
            <a:ext cx="11205275" cy="1477328"/>
          </a:xfrm>
          <a:prstGeom prst="rect">
            <a:avLst/>
          </a:prstGeom>
          <a:noFill/>
        </p:spPr>
        <p:txBody>
          <a:bodyPr wrap="square">
            <a:spAutoFit/>
          </a:bodyPr>
          <a:lstStyle/>
          <a:p>
            <a:pPr algn="ctr"/>
            <a:r>
              <a:rPr lang="en-AU" dirty="0">
                <a:solidFill>
                  <a:schemeClr val="bg1"/>
                </a:solidFill>
                <a:latin typeface="TiemposTextWeb"/>
              </a:rPr>
              <a:t>The earth makes one full rotation every day.</a:t>
            </a:r>
          </a:p>
          <a:p>
            <a:pPr algn="ctr"/>
            <a:endParaRPr lang="en-AU" dirty="0">
              <a:solidFill>
                <a:schemeClr val="bg1"/>
              </a:solidFill>
              <a:latin typeface="TiemposTextWeb"/>
            </a:endParaRPr>
          </a:p>
          <a:p>
            <a:pPr algn="ctr"/>
            <a:r>
              <a:rPr lang="en-AU" dirty="0">
                <a:solidFill>
                  <a:schemeClr val="bg1"/>
                </a:solidFill>
                <a:latin typeface="TiemposTextWeb"/>
              </a:rPr>
              <a:t>As a coastline rotates into the tidal bulge caused by the</a:t>
            </a:r>
            <a:r>
              <a:rPr lang="en-AU" i="1" dirty="0">
                <a:solidFill>
                  <a:schemeClr val="bg1"/>
                </a:solidFill>
                <a:latin typeface="TiemposTextWeb"/>
              </a:rPr>
              <a:t> moon</a:t>
            </a:r>
            <a:r>
              <a:rPr lang="en-AU" dirty="0">
                <a:solidFill>
                  <a:schemeClr val="bg1"/>
                </a:solidFill>
                <a:latin typeface="TiemposTextWeb"/>
              </a:rPr>
              <a:t>, the tide rises. </a:t>
            </a:r>
          </a:p>
          <a:p>
            <a:pPr algn="ctr"/>
            <a:endParaRPr lang="en-AU" dirty="0">
              <a:solidFill>
                <a:schemeClr val="bg1"/>
              </a:solidFill>
              <a:latin typeface="TiemposTextWeb"/>
            </a:endParaRPr>
          </a:p>
          <a:p>
            <a:pPr algn="ctr"/>
            <a:r>
              <a:rPr lang="en-AU" dirty="0">
                <a:solidFill>
                  <a:schemeClr val="bg1"/>
                </a:solidFill>
                <a:latin typeface="TiemposTextWeb"/>
              </a:rPr>
              <a:t>As it rotates out, the tide falls. </a:t>
            </a:r>
          </a:p>
        </p:txBody>
      </p:sp>
      <p:sp>
        <p:nvSpPr>
          <p:cNvPr id="3" name="Rectangle 2">
            <a:extLst>
              <a:ext uri="{FF2B5EF4-FFF2-40B4-BE49-F238E27FC236}">
                <a16:creationId xmlns:a16="http://schemas.microsoft.com/office/drawing/2014/main" id="{612C7978-4FC1-BF15-9040-BDAE4706EE36}"/>
              </a:ext>
            </a:extLst>
          </p:cNvPr>
          <p:cNvSpPr/>
          <p:nvPr/>
        </p:nvSpPr>
        <p:spPr>
          <a:xfrm>
            <a:off x="0" y="2222457"/>
            <a:ext cx="12192000" cy="46184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newtonian gravity - Does Earth really have two high-tide bulges on opposite  sides? - Physics Stack Exchange">
            <a:extLst>
              <a:ext uri="{FF2B5EF4-FFF2-40B4-BE49-F238E27FC236}">
                <a16:creationId xmlns:a16="http://schemas.microsoft.com/office/drawing/2014/main" id="{1696C12E-2841-CE28-C5C3-A20801931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063" y="2402664"/>
            <a:ext cx="8989017" cy="425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185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4006E-28A3-9834-7332-0248FDC181D9}"/>
              </a:ext>
            </a:extLst>
          </p:cNvPr>
          <p:cNvSpPr txBox="1"/>
          <p:nvPr/>
        </p:nvSpPr>
        <p:spPr>
          <a:xfrm>
            <a:off x="8389749" y="600559"/>
            <a:ext cx="3363133" cy="5355312"/>
          </a:xfrm>
          <a:prstGeom prst="rect">
            <a:avLst/>
          </a:prstGeom>
          <a:noFill/>
        </p:spPr>
        <p:txBody>
          <a:bodyPr wrap="square">
            <a:spAutoFit/>
          </a:bodyPr>
          <a:lstStyle/>
          <a:p>
            <a:pPr algn="ctr"/>
            <a:r>
              <a:rPr lang="en-AU" dirty="0">
                <a:solidFill>
                  <a:schemeClr val="bg1"/>
                </a:solidFill>
                <a:latin typeface="TiemposTextWeb"/>
              </a:rPr>
              <a:t>When the sun, moon and Earth are in alignment during a full moon or new moon, the tidal bulge is extra LARGE.</a:t>
            </a:r>
          </a:p>
          <a:p>
            <a:pPr algn="ctr"/>
            <a:endParaRPr lang="en-AU" dirty="0">
              <a:solidFill>
                <a:schemeClr val="bg1"/>
              </a:solidFill>
              <a:latin typeface="TiemposTextWeb"/>
            </a:endParaRPr>
          </a:p>
          <a:p>
            <a:pPr algn="ctr"/>
            <a:r>
              <a:rPr lang="en-AU" dirty="0">
                <a:solidFill>
                  <a:schemeClr val="bg1"/>
                </a:solidFill>
                <a:latin typeface="TiemposTextWeb"/>
              </a:rPr>
              <a:t>This is because when the tidal bulge from the moon and the tidal bulge from the sun are in alignment, they double up.</a:t>
            </a:r>
          </a:p>
          <a:p>
            <a:pPr algn="ctr"/>
            <a:endParaRPr lang="en-AU" dirty="0">
              <a:solidFill>
                <a:schemeClr val="bg1"/>
              </a:solidFill>
              <a:latin typeface="TiemposTextWeb"/>
            </a:endParaRPr>
          </a:p>
          <a:p>
            <a:pPr algn="ctr"/>
            <a:r>
              <a:rPr lang="en-AU" dirty="0">
                <a:solidFill>
                  <a:schemeClr val="bg1"/>
                </a:solidFill>
                <a:latin typeface="TiemposTextWeb"/>
              </a:rPr>
              <a:t>Tidal currents are strongest on a </a:t>
            </a:r>
          </a:p>
          <a:p>
            <a:pPr algn="ctr"/>
            <a:r>
              <a:rPr lang="en-AU" dirty="0">
                <a:solidFill>
                  <a:schemeClr val="bg1"/>
                </a:solidFill>
                <a:latin typeface="TiemposTextWeb"/>
              </a:rPr>
              <a:t>full moon and a new moon,</a:t>
            </a:r>
          </a:p>
          <a:p>
            <a:pPr algn="ctr"/>
            <a:r>
              <a:rPr lang="en-AU" dirty="0">
                <a:solidFill>
                  <a:schemeClr val="bg1"/>
                </a:solidFill>
                <a:latin typeface="TiemposTextWeb"/>
              </a:rPr>
              <a:t>called a SPRING tide.</a:t>
            </a:r>
          </a:p>
          <a:p>
            <a:pPr algn="ctr"/>
            <a:endParaRPr lang="en-AU" dirty="0">
              <a:solidFill>
                <a:schemeClr val="bg1"/>
              </a:solidFill>
              <a:latin typeface="TiemposTextWeb"/>
            </a:endParaRPr>
          </a:p>
          <a:p>
            <a:pPr algn="ctr"/>
            <a:r>
              <a:rPr lang="en-AU" dirty="0">
                <a:solidFill>
                  <a:schemeClr val="bg1"/>
                </a:solidFill>
                <a:latin typeface="TiemposTextWeb"/>
              </a:rPr>
              <a:t>The opposite to a spring tide is a NEAP tide. </a:t>
            </a:r>
          </a:p>
          <a:p>
            <a:pPr algn="ctr"/>
            <a:endParaRPr lang="en-AU" dirty="0">
              <a:solidFill>
                <a:schemeClr val="bg1"/>
              </a:solidFill>
              <a:latin typeface="TiemposTextWeb"/>
            </a:endParaRPr>
          </a:p>
          <a:p>
            <a:pPr algn="ctr"/>
            <a:r>
              <a:rPr lang="en-AU" dirty="0">
                <a:solidFill>
                  <a:schemeClr val="bg1"/>
                </a:solidFill>
                <a:latin typeface="TiemposTextWeb"/>
              </a:rPr>
              <a:t>Tidal currents are weakest </a:t>
            </a:r>
          </a:p>
          <a:p>
            <a:pPr algn="ctr"/>
            <a:r>
              <a:rPr lang="en-AU" dirty="0">
                <a:solidFill>
                  <a:schemeClr val="bg1"/>
                </a:solidFill>
                <a:latin typeface="TiemposTextWeb"/>
              </a:rPr>
              <a:t>on NEAP tides (half moon).</a:t>
            </a:r>
          </a:p>
        </p:txBody>
      </p:sp>
      <p:pic>
        <p:nvPicPr>
          <p:cNvPr id="50178" name="Picture 2" descr="What are spring and neap tides?">
            <a:extLst>
              <a:ext uri="{FF2B5EF4-FFF2-40B4-BE49-F238E27FC236}">
                <a16:creationId xmlns:a16="http://schemas.microsoft.com/office/drawing/2014/main" id="{876064EB-3142-73C4-FA3A-52870C2A5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18" y="600559"/>
            <a:ext cx="7542508" cy="56568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20C418-8149-3B5B-6559-E96A187B31B9}"/>
              </a:ext>
            </a:extLst>
          </p:cNvPr>
          <p:cNvSpPr txBox="1"/>
          <p:nvPr/>
        </p:nvSpPr>
        <p:spPr>
          <a:xfrm>
            <a:off x="439118" y="6325868"/>
            <a:ext cx="3218482" cy="276999"/>
          </a:xfrm>
          <a:prstGeom prst="rect">
            <a:avLst/>
          </a:prstGeom>
          <a:noFill/>
        </p:spPr>
        <p:txBody>
          <a:bodyPr wrap="square" rtlCol="0">
            <a:spAutoFit/>
          </a:bodyPr>
          <a:lstStyle/>
          <a:p>
            <a:r>
              <a:rPr lang="en-US" sz="1200" dirty="0">
                <a:solidFill>
                  <a:schemeClr val="bg1"/>
                </a:solidFill>
              </a:rPr>
              <a:t>Plays automatically</a:t>
            </a:r>
          </a:p>
        </p:txBody>
      </p:sp>
    </p:spTree>
    <p:extLst>
      <p:ext uri="{BB962C8B-B14F-4D97-AF65-F5344CB8AC3E}">
        <p14:creationId xmlns:p14="http://schemas.microsoft.com/office/powerpoint/2010/main" val="2356023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atamaran stranded on a reef in Kimberley region, WA | Daily Mail Online">
            <a:extLst>
              <a:ext uri="{FF2B5EF4-FFF2-40B4-BE49-F238E27FC236}">
                <a16:creationId xmlns:a16="http://schemas.microsoft.com/office/drawing/2014/main" id="{C58A25CC-BCD6-39F7-7C21-20E2E7B63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22"/>
            <a:ext cx="12192000" cy="68676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4ADE71-C48C-BCF4-1CFE-2CFB8A9F40B9}"/>
              </a:ext>
            </a:extLst>
          </p:cNvPr>
          <p:cNvSpPr txBox="1"/>
          <p:nvPr/>
        </p:nvSpPr>
        <p:spPr>
          <a:xfrm>
            <a:off x="10001573" y="170481"/>
            <a:ext cx="2190427" cy="369332"/>
          </a:xfrm>
          <a:prstGeom prst="rect">
            <a:avLst/>
          </a:prstGeom>
          <a:noFill/>
        </p:spPr>
        <p:txBody>
          <a:bodyPr wrap="square" rtlCol="0">
            <a:spAutoFit/>
          </a:bodyPr>
          <a:lstStyle/>
          <a:p>
            <a:r>
              <a:rPr lang="en-US" dirty="0"/>
              <a:t>Know your tides</a:t>
            </a:r>
          </a:p>
        </p:txBody>
      </p:sp>
    </p:spTree>
    <p:extLst>
      <p:ext uri="{BB962C8B-B14F-4D97-AF65-F5344CB8AC3E}">
        <p14:creationId xmlns:p14="http://schemas.microsoft.com/office/powerpoint/2010/main" val="295438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Bay of Fundy, Nova Scotia, Canada. See the highest tides in the world">
            <a:extLst>
              <a:ext uri="{FF2B5EF4-FFF2-40B4-BE49-F238E27FC236}">
                <a16:creationId xmlns:a16="http://schemas.microsoft.com/office/drawing/2014/main" id="{E6838699-0C0E-E89D-C6DB-4AE3E4B1AD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97"/>
          <a:stretch/>
        </p:blipFill>
        <p:spPr bwMode="auto">
          <a:xfrm>
            <a:off x="1" y="0"/>
            <a:ext cx="121651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572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King Tides are ready to roll onto Oregon Coast - OPB">
            <a:extLst>
              <a:ext uri="{FF2B5EF4-FFF2-40B4-BE49-F238E27FC236}">
                <a16:creationId xmlns:a16="http://schemas.microsoft.com/office/drawing/2014/main" id="{4CD45C58-1E67-7A6B-21A9-6CCE02AC23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321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ailing through overfalls">
            <a:extLst>
              <a:ext uri="{FF2B5EF4-FFF2-40B4-BE49-F238E27FC236}">
                <a16:creationId xmlns:a16="http://schemas.microsoft.com/office/drawing/2014/main" id="{8FC984E2-B0A0-AC0D-7C8A-D6D3705B45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D37D84-4714-5E10-D009-3635E20C1FA6}"/>
              </a:ext>
            </a:extLst>
          </p:cNvPr>
          <p:cNvSpPr txBox="1"/>
          <p:nvPr/>
        </p:nvSpPr>
        <p:spPr>
          <a:xfrm>
            <a:off x="5367580" y="185980"/>
            <a:ext cx="3295973" cy="369332"/>
          </a:xfrm>
          <a:prstGeom prst="rect">
            <a:avLst/>
          </a:prstGeom>
          <a:noFill/>
        </p:spPr>
        <p:txBody>
          <a:bodyPr wrap="square" rtlCol="0">
            <a:spAutoFit/>
          </a:bodyPr>
          <a:lstStyle/>
          <a:p>
            <a:r>
              <a:rPr lang="en-US" dirty="0"/>
              <a:t>Wind against tide = choppy</a:t>
            </a:r>
          </a:p>
        </p:txBody>
      </p:sp>
    </p:spTree>
    <p:extLst>
      <p:ext uri="{BB962C8B-B14F-4D97-AF65-F5344CB8AC3E}">
        <p14:creationId xmlns:p14="http://schemas.microsoft.com/office/powerpoint/2010/main" val="361863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What would Earth be like if life had never existed? | New Scientist">
            <a:extLst>
              <a:ext uri="{FF2B5EF4-FFF2-40B4-BE49-F238E27FC236}">
                <a16:creationId xmlns:a16="http://schemas.microsoft.com/office/drawing/2014/main" id="{CD11F6A3-5A5F-6874-9777-2F68A3989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54A320-406D-66CF-30EC-76D62471449C}"/>
              </a:ext>
            </a:extLst>
          </p:cNvPr>
          <p:cNvSpPr txBox="1"/>
          <p:nvPr/>
        </p:nvSpPr>
        <p:spPr>
          <a:xfrm>
            <a:off x="7826643" y="2026949"/>
            <a:ext cx="3475738" cy="28041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This ocean of air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(the atmosphere)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is in contact with water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(the hydrosphere)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over an area that covers more than 70% of Earth. </a:t>
            </a:r>
          </a:p>
        </p:txBody>
      </p:sp>
    </p:spTree>
    <p:extLst>
      <p:ext uri="{BB962C8B-B14F-4D97-AF65-F5344CB8AC3E}">
        <p14:creationId xmlns:p14="http://schemas.microsoft.com/office/powerpoint/2010/main" val="3597127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9D755F-1EAB-F8D0-A85D-DFA7484E5F2B}"/>
              </a:ext>
            </a:extLst>
          </p:cNvPr>
          <p:cNvSpPr txBox="1"/>
          <p:nvPr/>
        </p:nvSpPr>
        <p:spPr>
          <a:xfrm>
            <a:off x="8164284" y="491653"/>
            <a:ext cx="3608616" cy="5909310"/>
          </a:xfrm>
          <a:prstGeom prst="rect">
            <a:avLst/>
          </a:prstGeom>
          <a:noFill/>
        </p:spPr>
        <p:txBody>
          <a:bodyPr wrap="square">
            <a:spAutoFit/>
          </a:bodyPr>
          <a:lstStyle/>
          <a:p>
            <a:pPr algn="ctr"/>
            <a:r>
              <a:rPr lang="en-AU" dirty="0">
                <a:solidFill>
                  <a:schemeClr val="bg1"/>
                </a:solidFill>
                <a:latin typeface="TiemposTextWeb"/>
              </a:rPr>
              <a:t>Earth has a gravitational pull.</a:t>
            </a:r>
          </a:p>
          <a:p>
            <a:pPr algn="ctr"/>
            <a:endParaRPr lang="en-AU" dirty="0">
              <a:solidFill>
                <a:schemeClr val="bg1"/>
              </a:solidFill>
              <a:latin typeface="TiemposTextWeb"/>
            </a:endParaRPr>
          </a:p>
          <a:p>
            <a:pPr algn="ctr"/>
            <a:r>
              <a:rPr lang="en-AU" dirty="0">
                <a:solidFill>
                  <a:schemeClr val="bg1"/>
                </a:solidFill>
                <a:latin typeface="TiemposTextWeb"/>
              </a:rPr>
              <a:t> It’s what pulls us towards its centre and stops us from flying off into space!</a:t>
            </a:r>
          </a:p>
          <a:p>
            <a:pPr algn="ctr"/>
            <a:endParaRPr lang="en-AU" dirty="0">
              <a:solidFill>
                <a:schemeClr val="bg1"/>
              </a:solidFill>
              <a:latin typeface="TiemposTextWeb"/>
            </a:endParaRPr>
          </a:p>
          <a:p>
            <a:pPr algn="ctr"/>
            <a:r>
              <a:rPr lang="en-AU" dirty="0">
                <a:solidFill>
                  <a:schemeClr val="bg1"/>
                </a:solidFill>
                <a:latin typeface="TiemposTextWeb"/>
              </a:rPr>
              <a:t>It’s pretty close to us, </a:t>
            </a:r>
          </a:p>
          <a:p>
            <a:pPr algn="ctr"/>
            <a:r>
              <a:rPr lang="en-AU" dirty="0">
                <a:solidFill>
                  <a:schemeClr val="bg1"/>
                </a:solidFill>
                <a:latin typeface="TiemposTextWeb"/>
              </a:rPr>
              <a:t>so it’s also strong.</a:t>
            </a:r>
          </a:p>
          <a:p>
            <a:pPr algn="ctr"/>
            <a:endParaRPr lang="en-AU" dirty="0">
              <a:solidFill>
                <a:schemeClr val="bg1"/>
              </a:solidFill>
              <a:latin typeface="TiemposTextWeb"/>
            </a:endParaRPr>
          </a:p>
          <a:p>
            <a:pPr algn="ctr"/>
            <a:r>
              <a:rPr lang="en-AU" dirty="0">
                <a:solidFill>
                  <a:schemeClr val="bg1"/>
                </a:solidFill>
                <a:latin typeface="TiemposTextWeb"/>
              </a:rPr>
              <a:t>Water is influenced by gravity, albeit from the Earth, the moon and the sun.</a:t>
            </a:r>
          </a:p>
          <a:p>
            <a:pPr algn="ctr"/>
            <a:endParaRPr lang="en-AU" dirty="0">
              <a:solidFill>
                <a:schemeClr val="bg1"/>
              </a:solidFill>
              <a:latin typeface="TiemposTextWeb"/>
            </a:endParaRPr>
          </a:p>
          <a:p>
            <a:pPr algn="ctr"/>
            <a:r>
              <a:rPr lang="en-AU" dirty="0">
                <a:solidFill>
                  <a:schemeClr val="bg1"/>
                </a:solidFill>
                <a:latin typeface="TiemposTextWeb"/>
              </a:rPr>
              <a:t>A geoid model of earth reveals how Earth’s gravitational pull influences the flow of water on Earth in the absence of the moon or sun. The model describes a place removed of tides, currents or waves whereby the water seeks its own mean sea level relative to (only) Earth’s gravity.</a:t>
            </a:r>
          </a:p>
        </p:txBody>
      </p:sp>
      <p:sp>
        <p:nvSpPr>
          <p:cNvPr id="4" name="TextBox 3">
            <a:extLst>
              <a:ext uri="{FF2B5EF4-FFF2-40B4-BE49-F238E27FC236}">
                <a16:creationId xmlns:a16="http://schemas.microsoft.com/office/drawing/2014/main" id="{202B5713-89B9-C104-74DB-F9E4B2671B94}"/>
              </a:ext>
            </a:extLst>
          </p:cNvPr>
          <p:cNvSpPr txBox="1"/>
          <p:nvPr/>
        </p:nvSpPr>
        <p:spPr>
          <a:xfrm>
            <a:off x="351851" y="58991"/>
            <a:ext cx="3564610" cy="400110"/>
          </a:xfrm>
          <a:prstGeom prst="rect">
            <a:avLst/>
          </a:prstGeom>
          <a:noFill/>
        </p:spPr>
        <p:txBody>
          <a:bodyPr wrap="square" rtlCol="0">
            <a:spAutoFit/>
          </a:bodyPr>
          <a:lstStyle/>
          <a:p>
            <a:r>
              <a:rPr lang="en-US" sz="2000" dirty="0">
                <a:solidFill>
                  <a:schemeClr val="bg1"/>
                </a:solidFill>
              </a:rPr>
              <a:t>Global Gravity – Earth Geoid </a:t>
            </a:r>
          </a:p>
        </p:txBody>
      </p:sp>
      <p:pic>
        <p:nvPicPr>
          <p:cNvPr id="5" name="Online Media 1" descr="Earth Rotating Geoid">
            <a:hlinkClick r:id="" action="ppaction://media"/>
            <a:extLst>
              <a:ext uri="{FF2B5EF4-FFF2-40B4-BE49-F238E27FC236}">
                <a16:creationId xmlns:a16="http://schemas.microsoft.com/office/drawing/2014/main" id="{CB3C3B2E-D545-77FD-2CC7-B99F1BD9729B}"/>
              </a:ext>
            </a:extLst>
          </p:cNvPr>
          <p:cNvPicPr>
            <a:picLocks noRot="1" noChangeAspect="1"/>
          </p:cNvPicPr>
          <p:nvPr>
            <a:videoFile r:link="rId1"/>
          </p:nvPr>
        </p:nvPicPr>
        <p:blipFill>
          <a:blip r:embed="rId4"/>
          <a:stretch>
            <a:fillRect/>
          </a:stretch>
        </p:blipFill>
        <p:spPr>
          <a:xfrm>
            <a:off x="0" y="491653"/>
            <a:ext cx="7832923" cy="5874693"/>
          </a:xfrm>
          <a:prstGeom prst="rect">
            <a:avLst/>
          </a:prstGeom>
        </p:spPr>
      </p:pic>
      <p:sp>
        <p:nvSpPr>
          <p:cNvPr id="6" name="TextBox 5">
            <a:extLst>
              <a:ext uri="{FF2B5EF4-FFF2-40B4-BE49-F238E27FC236}">
                <a16:creationId xmlns:a16="http://schemas.microsoft.com/office/drawing/2014/main" id="{5A00C11D-44EA-4103-5F4A-3CD579823103}"/>
              </a:ext>
            </a:extLst>
          </p:cNvPr>
          <p:cNvSpPr txBox="1"/>
          <p:nvPr/>
        </p:nvSpPr>
        <p:spPr>
          <a:xfrm>
            <a:off x="0" y="6364682"/>
            <a:ext cx="1022888" cy="369332"/>
          </a:xfrm>
          <a:prstGeom prst="rect">
            <a:avLst/>
          </a:prstGeom>
          <a:noFill/>
        </p:spPr>
        <p:txBody>
          <a:bodyPr wrap="square" rtlCol="0">
            <a:spAutoFit/>
          </a:bodyPr>
          <a:lstStyle/>
          <a:p>
            <a:r>
              <a:rPr lang="en-US" dirty="0">
                <a:solidFill>
                  <a:schemeClr val="bg1"/>
                </a:solidFill>
              </a:rPr>
              <a:t>Play </a:t>
            </a:r>
            <a:r>
              <a:rPr lang="en-US" dirty="0">
                <a:solidFill>
                  <a:schemeClr val="bg1"/>
                </a:solidFill>
                <a:sym typeface="Wingdings" pitchFamily="2" charset="2"/>
              </a:rPr>
              <a:t></a:t>
            </a:r>
            <a:endParaRPr lang="en-US" dirty="0">
              <a:solidFill>
                <a:schemeClr val="bg1"/>
              </a:solidFill>
            </a:endParaRPr>
          </a:p>
        </p:txBody>
      </p:sp>
    </p:spTree>
    <p:extLst>
      <p:ext uri="{BB962C8B-B14F-4D97-AF65-F5344CB8AC3E}">
        <p14:creationId xmlns:p14="http://schemas.microsoft.com/office/powerpoint/2010/main" val="147864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80004F-4E62-9D32-1984-8A88A067CAF5}"/>
              </a:ext>
            </a:extLst>
          </p:cNvPr>
          <p:cNvSpPr txBox="1"/>
          <p:nvPr/>
        </p:nvSpPr>
        <p:spPr>
          <a:xfrm>
            <a:off x="6989063" y="1565360"/>
            <a:ext cx="4355489"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Describe how surface ocean currents are driven by temperature, wind and gravity</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(as opposed to ‘deep’ ocean currents driven by temperature &amp; salinity)</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‘4. Water in 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7" name="Picture 6" descr="A close-up of a paper&#10;&#10;Description automatically generated">
            <a:extLst>
              <a:ext uri="{FF2B5EF4-FFF2-40B4-BE49-F238E27FC236}">
                <a16:creationId xmlns:a16="http://schemas.microsoft.com/office/drawing/2014/main" id="{1B05FF12-B2CE-DFD8-1017-8844A91897B6}"/>
              </a:ext>
            </a:extLst>
          </p:cNvPr>
          <p:cNvPicPr>
            <a:picLocks noChangeAspect="1"/>
          </p:cNvPicPr>
          <p:nvPr/>
        </p:nvPicPr>
        <p:blipFill>
          <a:blip r:embed="rId3"/>
          <a:stretch>
            <a:fillRect/>
          </a:stretch>
        </p:blipFill>
        <p:spPr>
          <a:xfrm>
            <a:off x="619947" y="599606"/>
            <a:ext cx="4174619" cy="5658788"/>
          </a:xfrm>
          <a:prstGeom prst="rect">
            <a:avLst/>
          </a:prstGeom>
        </p:spPr>
      </p:pic>
    </p:spTree>
    <p:extLst>
      <p:ext uri="{BB962C8B-B14F-4D97-AF65-F5344CB8AC3E}">
        <p14:creationId xmlns:p14="http://schemas.microsoft.com/office/powerpoint/2010/main" val="1643760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3D442E-E43D-49C8-FF97-BC9DF1E7E23F}"/>
              </a:ext>
            </a:extLst>
          </p:cNvPr>
          <p:cNvSpPr txBox="1"/>
          <p:nvPr/>
        </p:nvSpPr>
        <p:spPr>
          <a:xfrm>
            <a:off x="684725" y="538203"/>
            <a:ext cx="11136214" cy="9574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As air molecules are dragged across the sea surface in a wind,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they collide with water molecules at the ocean’s surface. </a:t>
            </a:r>
          </a:p>
        </p:txBody>
      </p:sp>
      <p:pic>
        <p:nvPicPr>
          <p:cNvPr id="7170" name="Picture 2" descr="The oceans: 4.2 The effect of the wind on the oceans - OpenLearn - Open  University">
            <a:extLst>
              <a:ext uri="{FF2B5EF4-FFF2-40B4-BE49-F238E27FC236}">
                <a16:creationId xmlns:a16="http://schemas.microsoft.com/office/drawing/2014/main" id="{9CA46F01-DA9D-31D1-42E8-1434FA496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72" b="25503"/>
          <a:stretch/>
        </p:blipFill>
        <p:spPr bwMode="auto">
          <a:xfrm>
            <a:off x="1228" y="2179982"/>
            <a:ext cx="12190772" cy="467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13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D1FAB7-C4F4-22E8-1AC8-47B026D10FE8}"/>
              </a:ext>
            </a:extLst>
          </p:cNvPr>
          <p:cNvSpPr txBox="1"/>
          <p:nvPr/>
        </p:nvSpPr>
        <p:spPr>
          <a:xfrm>
            <a:off x="289355" y="1729437"/>
            <a:ext cx="2400837" cy="29887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This process,</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if prolonged, </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generate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surface currents</a:t>
            </a:r>
          </a:p>
        </p:txBody>
      </p:sp>
      <p:pic>
        <p:nvPicPr>
          <p:cNvPr id="5" name="Picture 4" descr="A colorful planet with black background&#10;&#10;Description automatically generated">
            <a:extLst>
              <a:ext uri="{FF2B5EF4-FFF2-40B4-BE49-F238E27FC236}">
                <a16:creationId xmlns:a16="http://schemas.microsoft.com/office/drawing/2014/main" id="{EC0548AE-DEFC-73ED-7F7C-21044CF458FD}"/>
              </a:ext>
            </a:extLst>
          </p:cNvPr>
          <p:cNvPicPr>
            <a:picLocks noChangeAspect="1"/>
          </p:cNvPicPr>
          <p:nvPr/>
        </p:nvPicPr>
        <p:blipFill rotWithShape="1">
          <a:blip r:embed="rId3"/>
          <a:srcRect l="22412" r="30991"/>
          <a:stretch/>
        </p:blipFill>
        <p:spPr>
          <a:xfrm>
            <a:off x="3394128" y="0"/>
            <a:ext cx="8797871" cy="6858000"/>
          </a:xfrm>
          <a:prstGeom prst="rect">
            <a:avLst/>
          </a:prstGeom>
        </p:spPr>
      </p:pic>
      <p:sp>
        <p:nvSpPr>
          <p:cNvPr id="7" name="Left Arrow 6">
            <a:extLst>
              <a:ext uri="{FF2B5EF4-FFF2-40B4-BE49-F238E27FC236}">
                <a16:creationId xmlns:a16="http://schemas.microsoft.com/office/drawing/2014/main" id="{6723800C-0810-6CAF-8A82-DA573172F9B8}"/>
              </a:ext>
            </a:extLst>
          </p:cNvPr>
          <p:cNvSpPr/>
          <p:nvPr/>
        </p:nvSpPr>
        <p:spPr>
          <a:xfrm>
            <a:off x="3887493" y="3610075"/>
            <a:ext cx="1208868" cy="914400"/>
          </a:xfrm>
          <a:prstGeom prst="leftArrow">
            <a:avLst/>
          </a:prstGeom>
          <a:solidFill>
            <a:srgbClr val="FF0000"/>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693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3B7DAD-BA77-94E0-DD6C-D70C9B2638E7}"/>
              </a:ext>
            </a:extLst>
          </p:cNvPr>
          <p:cNvSpPr txBox="1"/>
          <p:nvPr/>
        </p:nvSpPr>
        <p:spPr>
          <a:xfrm>
            <a:off x="8825948" y="2743609"/>
            <a:ext cx="2610678" cy="1015663"/>
          </a:xfrm>
          <a:prstGeom prst="rect">
            <a:avLst/>
          </a:prstGeom>
          <a:noFill/>
        </p:spPr>
        <p:txBody>
          <a:bodyPr wrap="square">
            <a:spAutoFit/>
          </a:bodyPr>
          <a:lstStyle/>
          <a:p>
            <a:pPr algn="ctr"/>
            <a:r>
              <a:rPr lang="en-US" sz="2000" dirty="0">
                <a:solidFill>
                  <a:schemeClr val="bg1"/>
                </a:solidFill>
                <a:latin typeface="Arial Narrow" pitchFamily="34" charset="0"/>
              </a:rPr>
              <a:t>If wind makes currents,</a:t>
            </a:r>
          </a:p>
          <a:p>
            <a:pPr algn="ctr"/>
            <a:endParaRPr lang="en-US" sz="2000" dirty="0">
              <a:solidFill>
                <a:schemeClr val="bg1"/>
              </a:solidFill>
              <a:latin typeface="Arial Narrow" pitchFamily="34" charset="0"/>
            </a:endParaRPr>
          </a:p>
          <a:p>
            <a:pPr algn="ctr"/>
            <a:r>
              <a:rPr lang="en-US" sz="2000" dirty="0">
                <a:solidFill>
                  <a:schemeClr val="bg1"/>
                </a:solidFill>
                <a:latin typeface="Arial Narrow" pitchFamily="34" charset="0"/>
              </a:rPr>
              <a:t>what makes wind?</a:t>
            </a:r>
          </a:p>
        </p:txBody>
      </p:sp>
      <p:pic>
        <p:nvPicPr>
          <p:cNvPr id="10242" name="Picture 2" descr="Weather Forecasting With a Barometer - ALL AT SEA">
            <a:extLst>
              <a:ext uri="{FF2B5EF4-FFF2-40B4-BE49-F238E27FC236}">
                <a16:creationId xmlns:a16="http://schemas.microsoft.com/office/drawing/2014/main" id="{78078F7F-E7A9-4D66-2E92-CC57D801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8070574" cy="687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32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7C77F6-156D-51CB-5B1C-B5CEFFC271ED}"/>
              </a:ext>
            </a:extLst>
          </p:cNvPr>
          <p:cNvSpPr txBox="1"/>
          <p:nvPr/>
        </p:nvSpPr>
        <p:spPr>
          <a:xfrm>
            <a:off x="543339" y="838200"/>
            <a:ext cx="3048000" cy="5025928"/>
          </a:xfrm>
          <a:prstGeom prst="rect">
            <a:avLst/>
          </a:prstGeom>
          <a:noFill/>
        </p:spPr>
        <p:txBody>
          <a:bodyPr wrap="square">
            <a:spAutoFit/>
          </a:bodyPr>
          <a:lstStyle/>
          <a:p>
            <a:pPr algn="just">
              <a:lnSpc>
                <a:spcPct val="150000"/>
              </a:lnSpc>
            </a:pPr>
            <a:r>
              <a:rPr lang="en-US" sz="1800" dirty="0">
                <a:solidFill>
                  <a:schemeClr val="bg1"/>
                </a:solidFill>
                <a:latin typeface="Arial Narrow" pitchFamily="34" charset="0"/>
              </a:rPr>
              <a:t>PRESSURE </a:t>
            </a:r>
          </a:p>
          <a:p>
            <a:pPr algn="just">
              <a:lnSpc>
                <a:spcPct val="150000"/>
              </a:lnSpc>
            </a:pPr>
            <a:endParaRPr lang="en-US" dirty="0">
              <a:solidFill>
                <a:schemeClr val="bg1"/>
              </a:solidFill>
              <a:latin typeface="Arial Narrow" pitchFamily="34" charset="0"/>
            </a:endParaRPr>
          </a:p>
          <a:p>
            <a:pPr algn="just">
              <a:lnSpc>
                <a:spcPct val="150000"/>
              </a:lnSpc>
            </a:pPr>
            <a:r>
              <a:rPr lang="en-US" sz="1800" dirty="0">
                <a:solidFill>
                  <a:schemeClr val="bg1"/>
                </a:solidFill>
                <a:latin typeface="Arial Narrow" pitchFamily="34" charset="0"/>
              </a:rPr>
              <a:t>Wind is simply air moving from an area of high pressure (H) to an area of low pressure (L).</a:t>
            </a:r>
          </a:p>
          <a:p>
            <a:pPr>
              <a:lnSpc>
                <a:spcPct val="150000"/>
              </a:lnSpc>
            </a:pPr>
            <a:r>
              <a:rPr lang="en-US" sz="1800" dirty="0">
                <a:solidFill>
                  <a:schemeClr val="bg1"/>
                </a:solidFill>
                <a:latin typeface="Arial Narrow" pitchFamily="34" charset="0"/>
              </a:rPr>
              <a:t> </a:t>
            </a:r>
            <a:br>
              <a:rPr lang="en-US" sz="1800" dirty="0">
                <a:solidFill>
                  <a:schemeClr val="bg1"/>
                </a:solidFill>
                <a:latin typeface="Arial Narrow" pitchFamily="34" charset="0"/>
              </a:rPr>
            </a:br>
            <a:r>
              <a:rPr lang="en-US" sz="1800" dirty="0">
                <a:solidFill>
                  <a:schemeClr val="bg1"/>
                </a:solidFill>
                <a:latin typeface="Arial Narrow" pitchFamily="34" charset="0"/>
              </a:rPr>
              <a:t>For example, when you release air from a balloon, the air travels from an area of high pressure (inside the balloon) to an area of low pressure (outside the balloon) felt as wind.</a:t>
            </a:r>
          </a:p>
        </p:txBody>
      </p:sp>
      <p:pic>
        <p:nvPicPr>
          <p:cNvPr id="4100" name="Picture 4" descr="Boy Blows Up Balloon Stock Photo - Download Image Now - Balloon, Inflating,  Blowing - iStock">
            <a:extLst>
              <a:ext uri="{FF2B5EF4-FFF2-40B4-BE49-F238E27FC236}">
                <a16:creationId xmlns:a16="http://schemas.microsoft.com/office/drawing/2014/main" id="{7E18D98E-65B4-594B-3753-8967EACF0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5409" y="838200"/>
            <a:ext cx="7772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AC4D79-2C11-1BC2-A67D-61D824D0E268}"/>
              </a:ext>
            </a:extLst>
          </p:cNvPr>
          <p:cNvSpPr txBox="1"/>
          <p:nvPr/>
        </p:nvSpPr>
        <p:spPr>
          <a:xfrm>
            <a:off x="8772939" y="2721114"/>
            <a:ext cx="874644" cy="707886"/>
          </a:xfrm>
          <a:prstGeom prst="rect">
            <a:avLst/>
          </a:prstGeom>
          <a:noFill/>
        </p:spPr>
        <p:txBody>
          <a:bodyPr wrap="square" rtlCol="0">
            <a:spAutoFit/>
          </a:bodyPr>
          <a:lstStyle/>
          <a:p>
            <a:r>
              <a:rPr lang="en-US" sz="4000" dirty="0">
                <a:solidFill>
                  <a:schemeClr val="bg1"/>
                </a:solidFill>
              </a:rPr>
              <a:t>H</a:t>
            </a:r>
            <a:r>
              <a:rPr lang="en-US" sz="1400" dirty="0">
                <a:solidFill>
                  <a:schemeClr val="bg1"/>
                </a:solidFill>
              </a:rPr>
              <a:t>igh</a:t>
            </a:r>
            <a:endParaRPr lang="en-US" sz="4000" dirty="0">
              <a:solidFill>
                <a:schemeClr val="bg1"/>
              </a:solidFill>
            </a:endParaRPr>
          </a:p>
        </p:txBody>
      </p:sp>
      <p:sp>
        <p:nvSpPr>
          <p:cNvPr id="5" name="TextBox 4">
            <a:extLst>
              <a:ext uri="{FF2B5EF4-FFF2-40B4-BE49-F238E27FC236}">
                <a16:creationId xmlns:a16="http://schemas.microsoft.com/office/drawing/2014/main" id="{6C2B77D2-C8C1-E445-F845-26CD76C1A952}"/>
              </a:ext>
            </a:extLst>
          </p:cNvPr>
          <p:cNvSpPr txBox="1"/>
          <p:nvPr/>
        </p:nvSpPr>
        <p:spPr>
          <a:xfrm>
            <a:off x="10409582" y="1747080"/>
            <a:ext cx="636105" cy="707886"/>
          </a:xfrm>
          <a:prstGeom prst="rect">
            <a:avLst/>
          </a:prstGeom>
          <a:noFill/>
        </p:spPr>
        <p:txBody>
          <a:bodyPr wrap="square" rtlCol="0">
            <a:spAutoFit/>
          </a:bodyPr>
          <a:lstStyle/>
          <a:p>
            <a:r>
              <a:rPr lang="en-US" sz="4000" dirty="0">
                <a:solidFill>
                  <a:schemeClr val="bg1"/>
                </a:solidFill>
              </a:rPr>
              <a:t>L</a:t>
            </a:r>
            <a:r>
              <a:rPr lang="en-US" sz="1200" dirty="0">
                <a:solidFill>
                  <a:schemeClr val="bg1"/>
                </a:solidFill>
              </a:rPr>
              <a:t>ow</a:t>
            </a:r>
          </a:p>
        </p:txBody>
      </p:sp>
    </p:spTree>
    <p:extLst>
      <p:ext uri="{BB962C8B-B14F-4D97-AF65-F5344CB8AC3E}">
        <p14:creationId xmlns:p14="http://schemas.microsoft.com/office/powerpoint/2010/main" val="1522577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9D0046-B889-25D3-C8F7-C64315ABAEC0}"/>
              </a:ext>
            </a:extLst>
          </p:cNvPr>
          <p:cNvSpPr txBox="1"/>
          <p:nvPr/>
        </p:nvSpPr>
        <p:spPr>
          <a:xfrm>
            <a:off x="556591" y="951112"/>
            <a:ext cx="3379304" cy="5441426"/>
          </a:xfrm>
          <a:prstGeom prst="rect">
            <a:avLst/>
          </a:prstGeom>
          <a:noFill/>
        </p:spPr>
        <p:txBody>
          <a:bodyPr wrap="square">
            <a:spAutoFit/>
          </a:bodyPr>
          <a:lstStyle/>
          <a:p>
            <a:pPr algn="just">
              <a:lnSpc>
                <a:spcPct val="150000"/>
              </a:lnSpc>
            </a:pPr>
            <a:r>
              <a:rPr lang="en-US" sz="1800" dirty="0">
                <a:solidFill>
                  <a:schemeClr val="bg1"/>
                </a:solidFill>
                <a:latin typeface="Arial Narrow" pitchFamily="34" charset="0"/>
              </a:rPr>
              <a:t>TEMPERATURE</a:t>
            </a:r>
          </a:p>
          <a:p>
            <a:pPr algn="just">
              <a:lnSpc>
                <a:spcPct val="150000"/>
              </a:lnSpc>
            </a:pPr>
            <a:endParaRPr lang="en-US" dirty="0">
              <a:solidFill>
                <a:schemeClr val="bg1"/>
              </a:solidFill>
              <a:latin typeface="Arial Narrow" pitchFamily="34" charset="0"/>
            </a:endParaRPr>
          </a:p>
          <a:p>
            <a:pPr algn="just">
              <a:lnSpc>
                <a:spcPct val="150000"/>
              </a:lnSpc>
            </a:pPr>
            <a:r>
              <a:rPr lang="en-US" sz="1800" dirty="0">
                <a:solidFill>
                  <a:schemeClr val="bg1"/>
                </a:solidFill>
                <a:latin typeface="Arial Narrow" pitchFamily="34" charset="0"/>
              </a:rPr>
              <a:t>Temperature differences in the atmosphere initially create the areas of high &amp; low pressure. </a:t>
            </a:r>
          </a:p>
          <a:p>
            <a:pPr algn="just">
              <a:lnSpc>
                <a:spcPct val="150000"/>
              </a:lnSpc>
            </a:pPr>
            <a:endParaRPr lang="en-US" dirty="0">
              <a:solidFill>
                <a:schemeClr val="bg1"/>
              </a:solidFill>
              <a:latin typeface="Arial Narrow" pitchFamily="34" charset="0"/>
            </a:endParaRPr>
          </a:p>
          <a:p>
            <a:pPr algn="just">
              <a:lnSpc>
                <a:spcPct val="150000"/>
              </a:lnSpc>
            </a:pPr>
            <a:r>
              <a:rPr lang="en-US" sz="1800" dirty="0">
                <a:solidFill>
                  <a:schemeClr val="bg1"/>
                </a:solidFill>
                <a:latin typeface="Arial Narrow" pitchFamily="34" charset="0"/>
              </a:rPr>
              <a:t>Areas of high pressure (H) are created by air that is cold and sinking.</a:t>
            </a:r>
          </a:p>
          <a:p>
            <a:pPr algn="just">
              <a:lnSpc>
                <a:spcPct val="150000"/>
              </a:lnSpc>
            </a:pPr>
            <a:endParaRPr lang="en-US" dirty="0">
              <a:solidFill>
                <a:schemeClr val="bg1"/>
              </a:solidFill>
              <a:latin typeface="Arial Narrow" pitchFamily="34" charset="0"/>
            </a:endParaRPr>
          </a:p>
          <a:p>
            <a:pPr algn="just">
              <a:lnSpc>
                <a:spcPct val="150000"/>
              </a:lnSpc>
            </a:pPr>
            <a:r>
              <a:rPr lang="en-US" sz="1800" dirty="0">
                <a:solidFill>
                  <a:schemeClr val="bg1"/>
                </a:solidFill>
                <a:latin typeface="Arial Narrow" pitchFamily="34" charset="0"/>
              </a:rPr>
              <a:t>Because the air is cold &amp; sinking, it weighs more, with more downward pressure on Earth.</a:t>
            </a:r>
          </a:p>
          <a:p>
            <a:pPr algn="just">
              <a:lnSpc>
                <a:spcPct val="150000"/>
              </a:lnSpc>
            </a:pPr>
            <a:endParaRPr lang="en-US" sz="1800" dirty="0">
              <a:solidFill>
                <a:schemeClr val="bg1"/>
              </a:solidFill>
              <a:latin typeface="Arial Narrow" pitchFamily="34" charset="0"/>
            </a:endParaRPr>
          </a:p>
        </p:txBody>
      </p:sp>
      <p:pic>
        <p:nvPicPr>
          <p:cNvPr id="11268" name="Picture 4" descr="Pressure Systems - AOPA">
            <a:extLst>
              <a:ext uri="{FF2B5EF4-FFF2-40B4-BE49-F238E27FC236}">
                <a16:creationId xmlns:a16="http://schemas.microsoft.com/office/drawing/2014/main" id="{01135241-49FD-4896-F232-DC6E8D36E6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99" r="9950"/>
          <a:stretch/>
        </p:blipFill>
        <p:spPr bwMode="auto">
          <a:xfrm>
            <a:off x="4956312" y="1154002"/>
            <a:ext cx="6500191" cy="477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486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9D0046-B889-25D3-C8F7-C64315ABAEC0}"/>
              </a:ext>
            </a:extLst>
          </p:cNvPr>
          <p:cNvSpPr txBox="1"/>
          <p:nvPr/>
        </p:nvSpPr>
        <p:spPr>
          <a:xfrm>
            <a:off x="649354" y="1139687"/>
            <a:ext cx="3564837" cy="4610429"/>
          </a:xfrm>
          <a:prstGeom prst="rect">
            <a:avLst/>
          </a:prstGeom>
          <a:noFill/>
        </p:spPr>
        <p:txBody>
          <a:bodyPr wrap="square">
            <a:spAutoFit/>
          </a:bodyPr>
          <a:lstStyle/>
          <a:p>
            <a:pPr algn="just">
              <a:lnSpc>
                <a:spcPct val="150000"/>
              </a:lnSpc>
            </a:pPr>
            <a:endParaRPr lang="en-US" dirty="0">
              <a:solidFill>
                <a:schemeClr val="bg1"/>
              </a:solidFill>
              <a:latin typeface="Arial Narrow" pitchFamily="34" charset="0"/>
            </a:endParaRPr>
          </a:p>
          <a:p>
            <a:pPr algn="just">
              <a:lnSpc>
                <a:spcPct val="150000"/>
              </a:lnSpc>
            </a:pPr>
            <a:endParaRPr lang="en-US" dirty="0">
              <a:solidFill>
                <a:schemeClr val="bg1"/>
              </a:solidFill>
              <a:latin typeface="Arial Narrow" pitchFamily="34" charset="0"/>
            </a:endParaRPr>
          </a:p>
          <a:p>
            <a:pPr algn="just">
              <a:lnSpc>
                <a:spcPct val="150000"/>
              </a:lnSpc>
            </a:pPr>
            <a:r>
              <a:rPr lang="en-US" dirty="0">
                <a:solidFill>
                  <a:schemeClr val="bg1"/>
                </a:solidFill>
                <a:latin typeface="Arial Narrow" pitchFamily="34" charset="0"/>
              </a:rPr>
              <a:t>A</a:t>
            </a:r>
            <a:r>
              <a:rPr lang="en-US" sz="1800" dirty="0">
                <a:solidFill>
                  <a:schemeClr val="bg1"/>
                </a:solidFill>
                <a:latin typeface="Arial Narrow" pitchFamily="34" charset="0"/>
              </a:rPr>
              <a:t>reas of low pressure (L) are created by air that is warm and rising. </a:t>
            </a:r>
          </a:p>
          <a:p>
            <a:pPr algn="just">
              <a:lnSpc>
                <a:spcPct val="150000"/>
              </a:lnSpc>
            </a:pPr>
            <a:endParaRPr lang="en-US" dirty="0">
              <a:solidFill>
                <a:schemeClr val="bg1"/>
              </a:solidFill>
              <a:latin typeface="Arial Narrow" pitchFamily="34" charset="0"/>
            </a:endParaRPr>
          </a:p>
          <a:p>
            <a:pPr algn="just">
              <a:lnSpc>
                <a:spcPct val="150000"/>
              </a:lnSpc>
            </a:pPr>
            <a:r>
              <a:rPr lang="en-US" sz="1800" dirty="0">
                <a:solidFill>
                  <a:schemeClr val="bg1"/>
                </a:solidFill>
                <a:latin typeface="Arial Narrow" pitchFamily="34" charset="0"/>
              </a:rPr>
              <a:t>Because the air is warm &amp; rising, </a:t>
            </a:r>
          </a:p>
          <a:p>
            <a:pPr algn="just">
              <a:lnSpc>
                <a:spcPct val="150000"/>
              </a:lnSpc>
            </a:pPr>
            <a:r>
              <a:rPr lang="en-US" sz="1800" dirty="0">
                <a:solidFill>
                  <a:schemeClr val="bg1"/>
                </a:solidFill>
                <a:latin typeface="Arial Narrow" pitchFamily="34" charset="0"/>
              </a:rPr>
              <a:t>it weighs less, with less downward pressure on Earth. </a:t>
            </a:r>
          </a:p>
          <a:p>
            <a:pPr algn="just">
              <a:lnSpc>
                <a:spcPct val="150000"/>
              </a:lnSpc>
            </a:pPr>
            <a:endParaRPr lang="en-US" dirty="0">
              <a:solidFill>
                <a:schemeClr val="bg1"/>
              </a:solidFill>
              <a:latin typeface="Arial Narrow" pitchFamily="34" charset="0"/>
            </a:endParaRPr>
          </a:p>
          <a:p>
            <a:pPr algn="just">
              <a:lnSpc>
                <a:spcPct val="150000"/>
              </a:lnSpc>
            </a:pPr>
            <a:endParaRPr lang="en-US" dirty="0">
              <a:solidFill>
                <a:schemeClr val="bg1"/>
              </a:solidFill>
              <a:latin typeface="Arial Narrow" pitchFamily="34" charset="0"/>
            </a:endParaRPr>
          </a:p>
          <a:p>
            <a:pPr algn="just">
              <a:lnSpc>
                <a:spcPct val="150000"/>
              </a:lnSpc>
            </a:pPr>
            <a:endParaRPr lang="en-US" sz="1800" dirty="0">
              <a:solidFill>
                <a:schemeClr val="bg1"/>
              </a:solidFill>
              <a:latin typeface="Arial Narrow" pitchFamily="34" charset="0"/>
            </a:endParaRPr>
          </a:p>
        </p:txBody>
      </p:sp>
      <p:pic>
        <p:nvPicPr>
          <p:cNvPr id="12290" name="Picture 2" descr="Pressure Systems - AOPA">
            <a:extLst>
              <a:ext uri="{FF2B5EF4-FFF2-40B4-BE49-F238E27FC236}">
                <a16:creationId xmlns:a16="http://schemas.microsoft.com/office/drawing/2014/main" id="{CCB7F3D4-B836-FCFC-FB6D-C9117C6CAC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64" r="10854"/>
          <a:stretch/>
        </p:blipFill>
        <p:spPr bwMode="auto">
          <a:xfrm>
            <a:off x="4757531" y="956522"/>
            <a:ext cx="6785114" cy="494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45625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2047</TotalTime>
  <Words>1691</Words>
  <Application>Microsoft Macintosh PowerPoint</Application>
  <PresentationFormat>Widescreen</PresentationFormat>
  <Paragraphs>155</Paragraphs>
  <Slides>31</Slides>
  <Notes>13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Narrow</vt:lpstr>
      <vt:lpstr>Calibri</vt:lpstr>
      <vt:lpstr>Calibri Light</vt:lpstr>
      <vt:lpstr>ff-enzo-web</vt:lpstr>
      <vt:lpstr>TiemposTextWeb</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224</cp:revision>
  <dcterms:created xsi:type="dcterms:W3CDTF">2023-09-23T08:38:28Z</dcterms:created>
  <dcterms:modified xsi:type="dcterms:W3CDTF">2024-04-10T02:14:40Z</dcterms:modified>
</cp:coreProperties>
</file>