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8" r:id="rId2"/>
    <p:sldId id="262" r:id="rId3"/>
    <p:sldId id="259" r:id="rId4"/>
    <p:sldId id="265" r:id="rId5"/>
    <p:sldId id="266" r:id="rId6"/>
    <p:sldId id="267" r:id="rId7"/>
    <p:sldId id="268" r:id="rId8"/>
    <p:sldId id="269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98"/>
    <p:restoredTop sz="95707"/>
  </p:normalViewPr>
  <p:slideViewPr>
    <p:cSldViewPr snapToGrid="0">
      <p:cViewPr varScale="1">
        <p:scale>
          <a:sx n="64" d="100"/>
          <a:sy n="64" d="100"/>
        </p:scale>
        <p:origin x="184" y="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=loRr97fOWdg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55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watch?app</a:t>
            </a:r>
            <a:r>
              <a:rPr lang="en-US" dirty="0"/>
              <a:t>=</a:t>
            </a:r>
            <a:r>
              <a:rPr lang="en-US" dirty="0" err="1"/>
              <a:t>desktop&amp;v</a:t>
            </a:r>
            <a:r>
              <a:rPr lang="en-US" dirty="0"/>
              <a:t>=loRr97fOWdg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29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terference Patterns - Wolfram Demonstrations Project">
            <a:extLst>
              <a:ext uri="{FF2B5EF4-FFF2-40B4-BE49-F238E27FC236}">
                <a16:creationId xmlns:a16="http://schemas.microsoft.com/office/drawing/2014/main" id="{5EC41632-B7BC-B3C8-DD3F-E2CA6589A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t="9480" r="5782" b="5479"/>
          <a:stretch/>
        </p:blipFill>
        <p:spPr bwMode="auto">
          <a:xfrm>
            <a:off x="5338119" y="0"/>
            <a:ext cx="6853881" cy="685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F21340-DA29-781B-020C-8C2AAE84646B}"/>
              </a:ext>
            </a:extLst>
          </p:cNvPr>
          <p:cNvSpPr txBox="1"/>
          <p:nvPr/>
        </p:nvSpPr>
        <p:spPr>
          <a:xfrm>
            <a:off x="728855" y="1564892"/>
            <a:ext cx="417332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Contrast refraction, reflection and diffraction</a:t>
            </a:r>
            <a:b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‘4. Wave wrap’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75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ackwash Surfing">
            <a:extLst>
              <a:ext uri="{FF2B5EF4-FFF2-40B4-BE49-F238E27FC236}">
                <a16:creationId xmlns:a16="http://schemas.microsoft.com/office/drawing/2014/main" id="{D3EEA183-545C-502D-2104-24F78340D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5" y="1502537"/>
            <a:ext cx="2644345" cy="231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Wave collision on a vertical wall - Coastal Wiki">
            <a:extLst>
              <a:ext uri="{FF2B5EF4-FFF2-40B4-BE49-F238E27FC236}">
                <a16:creationId xmlns:a16="http://schemas.microsoft.com/office/drawing/2014/main" id="{ABB73E31-8F0A-20A7-DE72-73FE6216FE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031" r="4646"/>
          <a:stretch/>
        </p:blipFill>
        <p:spPr bwMode="auto">
          <a:xfrm>
            <a:off x="593125" y="4015946"/>
            <a:ext cx="2644345" cy="19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9DB639-237B-5FB0-F6B1-E45DAA3FC2F2}"/>
              </a:ext>
            </a:extLst>
          </p:cNvPr>
          <p:cNvSpPr txBox="1"/>
          <p:nvPr/>
        </p:nvSpPr>
        <p:spPr>
          <a:xfrm>
            <a:off x="593125" y="650837"/>
            <a:ext cx="2652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Reflection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2" descr="What is wave diffraction?">
            <a:extLst>
              <a:ext uri="{FF2B5EF4-FFF2-40B4-BE49-F238E27FC236}">
                <a16:creationId xmlns:a16="http://schemas.microsoft.com/office/drawing/2014/main" id="{CB9A09E8-7D69-3B7D-437A-75E8FE9BD6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" b="13451"/>
          <a:stretch/>
        </p:blipFill>
        <p:spPr bwMode="auto">
          <a:xfrm>
            <a:off x="3880022" y="2659438"/>
            <a:ext cx="3445574" cy="196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F49E87-6F8B-03CA-BF07-4E42F7D85BBD}"/>
              </a:ext>
            </a:extLst>
          </p:cNvPr>
          <p:cNvSpPr txBox="1"/>
          <p:nvPr/>
        </p:nvSpPr>
        <p:spPr>
          <a:xfrm>
            <a:off x="4276512" y="1964773"/>
            <a:ext cx="2652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Refraction</a:t>
            </a:r>
          </a:p>
        </p:txBody>
      </p:sp>
      <p:pic>
        <p:nvPicPr>
          <p:cNvPr id="7" name="Picture 2" descr="4.1 Single-Slit Diffraction - University Physics Volume 3 | OpenStax">
            <a:extLst>
              <a:ext uri="{FF2B5EF4-FFF2-40B4-BE49-F238E27FC236}">
                <a16:creationId xmlns:a16="http://schemas.microsoft.com/office/drawing/2014/main" id="{CA59FBCC-2418-9AEB-455D-0B5C11F5E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4"/>
          <a:stretch/>
        </p:blipFill>
        <p:spPr bwMode="auto">
          <a:xfrm>
            <a:off x="8204887" y="2426438"/>
            <a:ext cx="3248123" cy="2437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EF4F1A-9B82-CD59-CB15-D80A219E63A4}"/>
              </a:ext>
            </a:extLst>
          </p:cNvPr>
          <p:cNvSpPr txBox="1"/>
          <p:nvPr/>
        </p:nvSpPr>
        <p:spPr>
          <a:xfrm>
            <a:off x="8502651" y="1541571"/>
            <a:ext cx="2652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Diffraction</a:t>
            </a:r>
          </a:p>
        </p:txBody>
      </p:sp>
    </p:spTree>
    <p:extLst>
      <p:ext uri="{BB962C8B-B14F-4D97-AF65-F5344CB8AC3E}">
        <p14:creationId xmlns:p14="http://schemas.microsoft.com/office/powerpoint/2010/main" val="390405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nterference Patterns - Wolfram Demonstrations Project">
            <a:extLst>
              <a:ext uri="{FF2B5EF4-FFF2-40B4-BE49-F238E27FC236}">
                <a16:creationId xmlns:a16="http://schemas.microsoft.com/office/drawing/2014/main" id="{5EC41632-B7BC-B3C8-DD3F-E2CA6589A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" t="9480" r="5782" b="5479"/>
          <a:stretch/>
        </p:blipFill>
        <p:spPr bwMode="auto">
          <a:xfrm>
            <a:off x="5338119" y="0"/>
            <a:ext cx="6853881" cy="685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F21340-DA29-781B-020C-8C2AAE84646B}"/>
              </a:ext>
            </a:extLst>
          </p:cNvPr>
          <p:cNvSpPr txBox="1"/>
          <p:nvPr/>
        </p:nvSpPr>
        <p:spPr>
          <a:xfrm>
            <a:off x="728855" y="1564892"/>
            <a:ext cx="4173328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Contrast refraction, reflection and diffraction</a:t>
            </a:r>
            <a:b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</a:b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‘4. Wave wrap’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5" name="Picture 4" descr="A paper with text and images&#10;&#10;Description automatically generated with medium confidence">
            <a:extLst>
              <a:ext uri="{FF2B5EF4-FFF2-40B4-BE49-F238E27FC236}">
                <a16:creationId xmlns:a16="http://schemas.microsoft.com/office/drawing/2014/main" id="{34AF50C0-7227-A02D-70C0-D0D651B01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256" y="422079"/>
            <a:ext cx="4505605" cy="600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1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Wave-Coast Interactions | manoa.hawaii.edu/ExploringOurFluidEarth">
            <a:extLst>
              <a:ext uri="{FF2B5EF4-FFF2-40B4-BE49-F238E27FC236}">
                <a16:creationId xmlns:a16="http://schemas.microsoft.com/office/drawing/2014/main" id="{78990977-3EB8-3CE3-34CB-2F2866490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4" b="30569"/>
          <a:stretch/>
        </p:blipFill>
        <p:spPr bwMode="auto">
          <a:xfrm>
            <a:off x="0" y="0"/>
            <a:ext cx="12234260" cy="64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494056-DAFC-14EA-E7D2-326481617F47}"/>
              </a:ext>
            </a:extLst>
          </p:cNvPr>
          <p:cNvSpPr/>
          <p:nvPr/>
        </p:nvSpPr>
        <p:spPr>
          <a:xfrm>
            <a:off x="0" y="6141308"/>
            <a:ext cx="12188952" cy="71669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112805-61D3-E074-03F6-7382937159B1}"/>
              </a:ext>
            </a:extLst>
          </p:cNvPr>
          <p:cNvSpPr txBox="1"/>
          <p:nvPr/>
        </p:nvSpPr>
        <p:spPr>
          <a:xfrm>
            <a:off x="370703" y="6141308"/>
            <a:ext cx="273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Refraction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330914-4F3E-825E-12F2-FD94CF2C31CA}"/>
              </a:ext>
            </a:extLst>
          </p:cNvPr>
          <p:cNvSpPr txBox="1"/>
          <p:nvPr/>
        </p:nvSpPr>
        <p:spPr>
          <a:xfrm>
            <a:off x="3351065" y="6150114"/>
            <a:ext cx="847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0" i="0" u="none" strike="noStrike" kern="1200" baseline="0" dirty="0">
                <a:solidFill>
                  <a:schemeClr val="bg1"/>
                </a:solidFill>
                <a:ea typeface="+mn-ea"/>
                <a:cs typeface="+mn-cs"/>
              </a:rPr>
              <a:t>The wave changes direction after passing from one medium to another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0" i="0" u="none" strike="noStrike" kern="1200" baseline="0" dirty="0">
                <a:solidFill>
                  <a:schemeClr val="bg1"/>
                </a:solidFill>
                <a:ea typeface="+mn-ea"/>
                <a:cs typeface="+mn-cs"/>
              </a:rPr>
              <a:t>(i.e. deep to shallow water)</a:t>
            </a:r>
          </a:p>
        </p:txBody>
      </p:sp>
    </p:spTree>
    <p:extLst>
      <p:ext uri="{BB962C8B-B14F-4D97-AF65-F5344CB8AC3E}">
        <p14:creationId xmlns:p14="http://schemas.microsoft.com/office/powerpoint/2010/main" val="381335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9B6A81E7-2A43-4366-8431-1FA7A780A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Wave-Coast Interactions | manoa.hawaii.edu/ExploringOurFluidEarth">
            <a:extLst>
              <a:ext uri="{FF2B5EF4-FFF2-40B4-BE49-F238E27FC236}">
                <a16:creationId xmlns:a16="http://schemas.microsoft.com/office/drawing/2014/main" id="{FEB660BA-EA53-459F-D753-25DF4827B1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1" r="-2" b="10774"/>
          <a:stretch/>
        </p:blipFill>
        <p:spPr bwMode="auto">
          <a:xfrm>
            <a:off x="20" y="10"/>
            <a:ext cx="5409897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D09B7001-6C15-47E8-8C3B-A6EB53C98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200" y="1"/>
            <a:ext cx="6781801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7D3D7337-C310-4B2B-BE2D-98E9D6EC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565" y="685800"/>
            <a:ext cx="5409636" cy="5486400"/>
          </a:xfrm>
          <a:prstGeom prst="rect">
            <a:avLst/>
          </a:prstGeom>
          <a:solidFill>
            <a:schemeClr val="tx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2E2A45-7118-BEE9-6940-5DDFFE20A91F}"/>
              </a:ext>
            </a:extLst>
          </p:cNvPr>
          <p:cNvSpPr txBox="1"/>
          <p:nvPr/>
        </p:nvSpPr>
        <p:spPr>
          <a:xfrm>
            <a:off x="7396004" y="2496764"/>
            <a:ext cx="4110198" cy="30754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R="0" lvl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5400" b="1" dirty="0">
                <a:solidFill>
                  <a:schemeClr val="bg1"/>
                </a:solidFill>
              </a:rPr>
              <a:t>  </a:t>
            </a:r>
            <a:r>
              <a:rPr lang="en-US" sz="4400" b="1" dirty="0">
                <a:solidFill>
                  <a:schemeClr val="bg1"/>
                </a:solidFill>
              </a:rPr>
              <a:t>R</a:t>
            </a:r>
            <a:r>
              <a:rPr kumimoji="0" lang="en-US" sz="4400" b="1" i="0" u="none" strike="noStrike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eflection</a:t>
            </a:r>
            <a:endParaRPr kumimoji="0" lang="en-US" sz="54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1D2901-3961-AA22-F472-19FA4172C89B}"/>
              </a:ext>
            </a:extLst>
          </p:cNvPr>
          <p:cNvSpPr txBox="1"/>
          <p:nvPr/>
        </p:nvSpPr>
        <p:spPr>
          <a:xfrm>
            <a:off x="6709356" y="4034504"/>
            <a:ext cx="459259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000" b="0" i="0" u="none" strike="noStrike" kern="1200" baseline="0" dirty="0">
                <a:solidFill>
                  <a:schemeClr val="bg1"/>
                </a:solidFill>
                <a:ea typeface="+mn-ea"/>
                <a:cs typeface="+mn-cs"/>
              </a:rPr>
              <a:t>The wave changes direction after bouncing off a barrier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93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922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Diffraction – wave spreading around an edge | John Vagabond's Physics and  Chemistry Blog">
            <a:extLst>
              <a:ext uri="{FF2B5EF4-FFF2-40B4-BE49-F238E27FC236}">
                <a16:creationId xmlns:a16="http://schemas.microsoft.com/office/drawing/2014/main" id="{CE61410E-29F0-1F46-6FBA-64D2B5CA8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3046" r="5314" b="2884"/>
          <a:stretch/>
        </p:blipFill>
        <p:spPr bwMode="auto">
          <a:xfrm>
            <a:off x="20" y="-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6DC6132-2A81-C2B2-8D80-CA5AC99F9749}"/>
              </a:ext>
            </a:extLst>
          </p:cNvPr>
          <p:cNvSpPr/>
          <p:nvPr/>
        </p:nvSpPr>
        <p:spPr>
          <a:xfrm>
            <a:off x="0" y="6141308"/>
            <a:ext cx="12188952" cy="71669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C6C883-81F5-E29F-4DDD-86B8246BD6E5}"/>
              </a:ext>
            </a:extLst>
          </p:cNvPr>
          <p:cNvSpPr txBox="1"/>
          <p:nvPr/>
        </p:nvSpPr>
        <p:spPr>
          <a:xfrm>
            <a:off x="3231616" y="6257834"/>
            <a:ext cx="87091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0" i="0" u="none" strike="noStrike" kern="1200" baseline="0" dirty="0">
                <a:solidFill>
                  <a:schemeClr val="bg1"/>
                </a:solidFill>
                <a:ea typeface="+mn-ea"/>
                <a:cs typeface="+mn-cs"/>
              </a:rPr>
              <a:t>The wave changes direction after passing through an opening or around a barrier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EA73D1-705B-9368-2AE8-B18AF5B2573F}"/>
              </a:ext>
            </a:extLst>
          </p:cNvPr>
          <p:cNvSpPr txBox="1"/>
          <p:nvPr/>
        </p:nvSpPr>
        <p:spPr>
          <a:xfrm>
            <a:off x="252567" y="6150114"/>
            <a:ext cx="27308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Diffraction</a:t>
            </a:r>
          </a:p>
        </p:txBody>
      </p:sp>
    </p:spTree>
    <p:extLst>
      <p:ext uri="{BB962C8B-B14F-4D97-AF65-F5344CB8AC3E}">
        <p14:creationId xmlns:p14="http://schemas.microsoft.com/office/powerpoint/2010/main" val="3108944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57DFA9-B6FD-7656-5AF9-CF4352BEA108}"/>
              </a:ext>
            </a:extLst>
          </p:cNvPr>
          <p:cNvSpPr txBox="1"/>
          <p:nvPr/>
        </p:nvSpPr>
        <p:spPr>
          <a:xfrm>
            <a:off x="1863811" y="2310714"/>
            <a:ext cx="84643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Guess the wave interference pattern…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Is it reflection, refraction or diffraction?</a:t>
            </a:r>
          </a:p>
        </p:txBody>
      </p:sp>
    </p:spTree>
    <p:extLst>
      <p:ext uri="{BB962C8B-B14F-4D97-AF65-F5344CB8AC3E}">
        <p14:creationId xmlns:p14="http://schemas.microsoft.com/office/powerpoint/2010/main" val="149938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ckwash Surfing">
            <a:extLst>
              <a:ext uri="{FF2B5EF4-FFF2-40B4-BE49-F238E27FC236}">
                <a16:creationId xmlns:a16="http://schemas.microsoft.com/office/drawing/2014/main" id="{138EE39D-FF2A-2C23-E868-B14931658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32981"/>
            <a:ext cx="5720158" cy="5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ave collision on a vertical wall - Coastal Wiki">
            <a:extLst>
              <a:ext uri="{FF2B5EF4-FFF2-40B4-BE49-F238E27FC236}">
                <a16:creationId xmlns:a16="http://schemas.microsoft.com/office/drawing/2014/main" id="{40483547-C507-08B1-8BDB-C90A5D1146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4031" r="4646"/>
          <a:stretch/>
        </p:blipFill>
        <p:spPr bwMode="auto">
          <a:xfrm>
            <a:off x="5428160" y="1032981"/>
            <a:ext cx="6751387" cy="5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E78BD7-2A43-57BF-99CC-B717ABEBC303}"/>
              </a:ext>
            </a:extLst>
          </p:cNvPr>
          <p:cNvSpPr txBox="1"/>
          <p:nvPr/>
        </p:nvSpPr>
        <p:spPr>
          <a:xfrm>
            <a:off x="2671130" y="358216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Is it reflection, refraction or diffraction?</a:t>
            </a:r>
          </a:p>
        </p:txBody>
      </p:sp>
    </p:spTree>
    <p:extLst>
      <p:ext uri="{BB962C8B-B14F-4D97-AF65-F5344CB8AC3E}">
        <p14:creationId xmlns:p14="http://schemas.microsoft.com/office/powerpoint/2010/main" val="1433523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hat is wave diffraction?">
            <a:extLst>
              <a:ext uri="{FF2B5EF4-FFF2-40B4-BE49-F238E27FC236}">
                <a16:creationId xmlns:a16="http://schemas.microsoft.com/office/drawing/2014/main" id="{84F716BA-41D5-EBDC-13DD-5AC57C25A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" b="13451"/>
          <a:stretch/>
        </p:blipFill>
        <p:spPr bwMode="auto">
          <a:xfrm>
            <a:off x="0" y="0"/>
            <a:ext cx="12192000" cy="69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C4250A-5307-3DDE-5227-486A37C90846}"/>
              </a:ext>
            </a:extLst>
          </p:cNvPr>
          <p:cNvSpPr txBox="1"/>
          <p:nvPr/>
        </p:nvSpPr>
        <p:spPr>
          <a:xfrm>
            <a:off x="2671130" y="358216"/>
            <a:ext cx="6098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Is it reflection, refraction or diffraction?</a:t>
            </a:r>
          </a:p>
        </p:txBody>
      </p:sp>
    </p:spTree>
    <p:extLst>
      <p:ext uri="{BB962C8B-B14F-4D97-AF65-F5344CB8AC3E}">
        <p14:creationId xmlns:p14="http://schemas.microsoft.com/office/powerpoint/2010/main" val="1906829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4.1 Single-Slit Diffraction - University Physics Volume 3 | OpenStax">
            <a:extLst>
              <a:ext uri="{FF2B5EF4-FFF2-40B4-BE49-F238E27FC236}">
                <a16:creationId xmlns:a16="http://schemas.microsoft.com/office/drawing/2014/main" id="{48F33978-4349-29FC-4DAF-AC1F026DFF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4"/>
          <a:stretch/>
        </p:blipFill>
        <p:spPr bwMode="auto">
          <a:xfrm>
            <a:off x="1" y="0"/>
            <a:ext cx="9160042" cy="687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685088-E7E1-81B6-C3D5-AE7FDA90CDD5}"/>
              </a:ext>
            </a:extLst>
          </p:cNvPr>
          <p:cNvSpPr txBox="1"/>
          <p:nvPr/>
        </p:nvSpPr>
        <p:spPr>
          <a:xfrm>
            <a:off x="9440562" y="2828835"/>
            <a:ext cx="265259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Is it reflection, refraction or diffraction?</a:t>
            </a:r>
          </a:p>
        </p:txBody>
      </p:sp>
    </p:spTree>
    <p:extLst>
      <p:ext uri="{BB962C8B-B14F-4D97-AF65-F5344CB8AC3E}">
        <p14:creationId xmlns:p14="http://schemas.microsoft.com/office/powerpoint/2010/main" val="177297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A510E-6742-8673-CF50-066154356213}"/>
              </a:ext>
            </a:extLst>
          </p:cNvPr>
          <p:cNvSpPr txBox="1"/>
          <p:nvPr/>
        </p:nvSpPr>
        <p:spPr>
          <a:xfrm>
            <a:off x="4769703" y="2913099"/>
            <a:ext cx="26525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How did you go?</a:t>
            </a:r>
          </a:p>
        </p:txBody>
      </p:sp>
    </p:spTree>
    <p:extLst>
      <p:ext uri="{BB962C8B-B14F-4D97-AF65-F5344CB8AC3E}">
        <p14:creationId xmlns:p14="http://schemas.microsoft.com/office/powerpoint/2010/main" val="22162593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2544</TotalTime>
  <Words>175</Words>
  <Application>Microsoft Macintosh PowerPoint</Application>
  <PresentationFormat>Widescreen</PresentationFormat>
  <Paragraphs>33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319</cp:revision>
  <dcterms:created xsi:type="dcterms:W3CDTF">2023-09-23T08:38:28Z</dcterms:created>
  <dcterms:modified xsi:type="dcterms:W3CDTF">2024-04-10T17:20:49Z</dcterms:modified>
</cp:coreProperties>
</file>