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4" r:id="rId26"/>
    <p:sldId id="285" r:id="rId27"/>
    <p:sldId id="286" r:id="rId28"/>
    <p:sldId id="287" r:id="rId29"/>
    <p:sldId id="283" r:id="rId30"/>
    <p:sldId id="289" r:id="rId31"/>
    <p:sldId id="281" r:id="rId32"/>
    <p:sldId id="288" r:id="rId33"/>
    <p:sldId id="290" r:id="rId34"/>
    <p:sldId id="291" r:id="rId35"/>
    <p:sldId id="292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5"/>
    <p:restoredTop sz="95447"/>
  </p:normalViewPr>
  <p:slideViewPr>
    <p:cSldViewPr snapToGrid="0">
      <p:cViewPr varScale="1">
        <p:scale>
          <a:sx n="93" d="100"/>
          <a:sy n="93" d="100"/>
        </p:scale>
        <p:origin x="24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/learn/animals/plankton/zooplankton/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/news/2009-03-13/oil-spill-</a:t>
            </a:r>
            <a:r>
              <a:rPr lang="en-US" dirty="0" err="1"/>
              <a:t>qld</a:t>
            </a:r>
            <a:r>
              <a:rPr lang="en-US" dirty="0"/>
              <a:t>-beaches-declared-disaster-zones/1617238</a:t>
            </a:r>
            <a:r>
              <a:rPr lang="en-AU" b="0" i="0" dirty="0">
                <a:solidFill>
                  <a:srgbClr val="000000"/>
                </a:solidFill>
                <a:effectLst/>
                <a:latin typeface="abcsans"/>
              </a:rPr>
              <a:t>Sixty kilometres of coastline is covered in the slick, which came from the Pacific Adventurer after it was damaged earlier this week in rough seas whipped up by cyclone Hamish.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0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greentumble.com</a:t>
            </a:r>
            <a:r>
              <a:rPr lang="en-US" dirty="0"/>
              <a:t>/top-10-most-polluted-rivers-in-the-world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91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www.ecowatch.com</a:t>
            </a:r>
            <a:r>
              <a:rPr lang="en-US" dirty="0"/>
              <a:t>/overfishing-facts-</a:t>
            </a:r>
            <a:r>
              <a:rPr lang="en-US" dirty="0" err="1"/>
              <a:t>ecowatch.html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99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www.fishforward.eu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/topics/facts-figures/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www.fao.org</a:t>
            </a:r>
            <a:r>
              <a:rPr lang="en-US" dirty="0"/>
              <a:t>/3/cc0461en/online/</a:t>
            </a:r>
            <a:r>
              <a:rPr lang="en-US" dirty="0" err="1"/>
              <a:t>sofia</a:t>
            </a:r>
            <a:r>
              <a:rPr lang="en-US" dirty="0"/>
              <a:t>/2022/status-of-fishery-</a:t>
            </a:r>
            <a:r>
              <a:rPr lang="en-US" dirty="0" err="1"/>
              <a:t>resources.html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71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 : Tangaroa Blue </a:t>
            </a:r>
            <a:r>
              <a:rPr lang="en-US" dirty="0" err="1"/>
              <a:t>facebook</a:t>
            </a:r>
            <a:r>
              <a:rPr lang="en-US" dirty="0"/>
              <a:t> page post - https://</a:t>
            </a:r>
            <a:r>
              <a:rPr lang="en-US" dirty="0" err="1"/>
              <a:t>www.facebook.com</a:t>
            </a:r>
            <a:r>
              <a:rPr lang="en-US" dirty="0"/>
              <a:t>/photo/?</a:t>
            </a:r>
            <a:r>
              <a:rPr lang="en-US" dirty="0" err="1"/>
              <a:t>fbid</a:t>
            </a:r>
            <a:r>
              <a:rPr lang="en-US" dirty="0"/>
              <a:t>=5029558630433749&amp;set=pcb.5029552603767685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(right): https://</a:t>
            </a:r>
            <a:r>
              <a:rPr lang="en-US" dirty="0" err="1"/>
              <a:t>www.researchgate.net</a:t>
            </a:r>
            <a:r>
              <a:rPr lang="en-US" dirty="0"/>
              <a:t>/figure/A-fisherman-squirts-cyanide-solution-on-corals-while-another-waits-for-stunned-fish-to_fig2_238791896 - </a:t>
            </a:r>
            <a:r>
              <a:rPr lang="en-AU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fisherman squirts cyanide solution on corals while another waits for stunned fish to come out. Photo by Ferdinand Cruz of East Asia Seas Initiatives.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5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www.dpi.nsw.gov.au</a:t>
            </a:r>
            <a:r>
              <a:rPr lang="en-US" dirty="0"/>
              <a:t>/dpi/</a:t>
            </a:r>
            <a:r>
              <a:rPr lang="en-US" dirty="0" err="1"/>
              <a:t>bfs</a:t>
            </a:r>
            <a:r>
              <a:rPr lang="en-US" dirty="0"/>
              <a:t>/aquatic-biosecurity/aquatic-pests-and-diseases/marine-pests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22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Image: https://</a:t>
            </a:r>
            <a:r>
              <a:rPr lang="en-US" dirty="0" err="1"/>
              <a:t>www.treehugger.com</a:t>
            </a:r>
            <a:r>
              <a:rPr lang="en-US" dirty="0"/>
              <a:t>/what-is-ballast-water-5179976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34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boatingnz.co.nz</a:t>
            </a:r>
            <a:r>
              <a:rPr lang="en-US" dirty="0"/>
              <a:t>/</a:t>
            </a:r>
            <a:r>
              <a:rPr lang="en-US" dirty="0" err="1"/>
              <a:t>haulout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04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www.marinepests.gov.au</a:t>
            </a:r>
            <a:r>
              <a:rPr lang="en-US" dirty="0"/>
              <a:t>/pests/map</a:t>
            </a:r>
          </a:p>
          <a:p>
            <a:r>
              <a:rPr lang="en-US" dirty="0"/>
              <a:t>Image: https://</a:t>
            </a:r>
            <a:r>
              <a:rPr lang="en-US" dirty="0" err="1"/>
              <a:t>www.dpi.nsw.gov.au</a:t>
            </a:r>
            <a:r>
              <a:rPr lang="en-US" dirty="0"/>
              <a:t>/dpi/</a:t>
            </a:r>
            <a:r>
              <a:rPr lang="en-US" dirty="0" err="1"/>
              <a:t>bfs</a:t>
            </a:r>
            <a:r>
              <a:rPr lang="en-US" dirty="0"/>
              <a:t>/aquatic-biosecurity/aquatic-pests-and-diseases/marine-pests/bivalve-</a:t>
            </a:r>
            <a:r>
              <a:rPr lang="en-US" dirty="0" err="1"/>
              <a:t>molluscs</a:t>
            </a:r>
            <a:r>
              <a:rPr lang="en-US" dirty="0"/>
              <a:t>/</a:t>
            </a:r>
            <a:r>
              <a:rPr lang="en-US" dirty="0" err="1"/>
              <a:t>asian</a:t>
            </a:r>
            <a:r>
              <a:rPr lang="en-US" dirty="0"/>
              <a:t>-green-mussel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35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sz="800" dirty="0">
                <a:latin typeface="Arial Narrow" panose="020B0606020202030204" pitchFamily="34" charset="0"/>
              </a:rPr>
              <a:t>From Connell, J. H. (1978). Diversity in Tropical Rain Forests and Coral Reefs.</a:t>
            </a:r>
            <a:r>
              <a:rPr lang="en-AU" sz="800" i="1" dirty="0">
                <a:latin typeface="Arial Narrow" panose="020B0606020202030204" pitchFamily="34" charset="0"/>
              </a:rPr>
              <a:t> Science, New Series, Vol. 199. No. 4335. DOI: DOI: 10.1126/science.199.4335.1302. </a:t>
            </a:r>
            <a:r>
              <a:rPr lang="en-AU" sz="800" dirty="0">
                <a:latin typeface="Arial Narrow" panose="020B0606020202030204" pitchFamily="34" charset="0"/>
              </a:rPr>
              <a:t>Reprinted with permission from AAAS.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64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www.aims.gov.au</a:t>
            </a:r>
            <a:r>
              <a:rPr lang="en-US" dirty="0"/>
              <a:t>/docs/research/biodiversity-ecology/threats/coral-</a:t>
            </a:r>
            <a:r>
              <a:rPr lang="en-US" dirty="0" err="1"/>
              <a:t>disease.html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9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www.snexplores.org</a:t>
            </a:r>
            <a:r>
              <a:rPr lang="en-US" dirty="0"/>
              <a:t>/article/mystery-disease-killing-</a:t>
            </a:r>
            <a:r>
              <a:rPr lang="en-US" dirty="0" err="1"/>
              <a:t>caribbean</a:t>
            </a:r>
            <a:r>
              <a:rPr lang="en-US" dirty="0"/>
              <a:t>-corals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6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thefishsite.com</a:t>
            </a:r>
            <a:r>
              <a:rPr lang="en-US" dirty="0"/>
              <a:t>/disease-guide/white-spot-syndrome-virus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www.newcastleherald.com.au</a:t>
            </a:r>
            <a:r>
              <a:rPr lang="en-US" dirty="0"/>
              <a:t>/story/7559921/red-spot-disease-looms-over-myall-lakes/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78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Turtle_fibropapillomatosis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7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/learn/animals/plankton/zooplankton/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5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sz="800" dirty="0">
                <a:latin typeface="Arial Narrow" panose="020B0606020202030204" pitchFamily="34" charset="0"/>
              </a:rPr>
              <a:t>From Connell, J. H. (1978). Diversity in Tropical Rain Forests and Coral Reefs.</a:t>
            </a:r>
            <a:r>
              <a:rPr lang="en-AU" sz="800" i="1" dirty="0">
                <a:latin typeface="Arial Narrow" panose="020B0606020202030204" pitchFamily="34" charset="0"/>
              </a:rPr>
              <a:t> Science, New Series, Vol. 199. No. 4335. DOI: DOI: 10.1126/science.199.4335.1302. </a:t>
            </a:r>
            <a:r>
              <a:rPr lang="en-AU" sz="800" dirty="0">
                <a:latin typeface="Arial Narrow" panose="020B0606020202030204" pitchFamily="34" charset="0"/>
              </a:rPr>
              <a:t>Reprinted with permission from AAAS.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9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sz="800" dirty="0">
                <a:latin typeface="Arial Narrow" panose="020B0606020202030204" pitchFamily="34" charset="0"/>
              </a:rPr>
              <a:t>From Connell, J. H. (1978). Diversity in Tropical Rain Forests and Coral Reefs.</a:t>
            </a:r>
            <a:r>
              <a:rPr lang="en-AU" sz="800" i="1" dirty="0">
                <a:latin typeface="Arial Narrow" panose="020B0606020202030204" pitchFamily="34" charset="0"/>
              </a:rPr>
              <a:t> Science, New Series, Vol. 199. No. 4335. DOI: DOI: 10.1126/science.199.4335.1302. </a:t>
            </a:r>
            <a:r>
              <a:rPr lang="en-AU" sz="800" dirty="0">
                <a:latin typeface="Arial Narrow" panose="020B0606020202030204" pitchFamily="34" charset="0"/>
              </a:rPr>
              <a:t>Reprinted with permission from AAAS.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2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www.qhatlas.com.au</a:t>
            </a:r>
            <a:r>
              <a:rPr lang="en-US" dirty="0"/>
              <a:t>/content/tropical-cyclones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www.australiangeographic.com.au</a:t>
            </a:r>
            <a:r>
              <a:rPr lang="en-US" dirty="0"/>
              <a:t>/topics/science-environment/2011/08/cyclone-tracking-</a:t>
            </a:r>
            <a:r>
              <a:rPr lang="en-US" dirty="0" err="1"/>
              <a:t>australias</a:t>
            </a:r>
            <a:r>
              <a:rPr lang="en-US" dirty="0"/>
              <a:t>-worst-storms/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3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Poster: BOM</a:t>
            </a:r>
          </a:p>
          <a:p>
            <a:r>
              <a:rPr lang="en-US" dirty="0"/>
              <a:t>Image: https://</a:t>
            </a:r>
            <a:r>
              <a:rPr lang="en-US" dirty="0" err="1"/>
              <a:t>www.dailymail.co.uk</a:t>
            </a:r>
            <a:r>
              <a:rPr lang="en-US" dirty="0"/>
              <a:t>/news/article-6708755/Incredible-photos-massive-plumes-polluted-water-pose-threat-Great-Barrier-Reef.html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7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eatlas.org.au</a:t>
            </a:r>
            <a:r>
              <a:rPr lang="en-US" dirty="0"/>
              <a:t>/media/568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/extreme-weather-likely-behind-worst-recorded-mangrove-dieback-in-northern-australia-71880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8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www.outsideonline.com</a:t>
            </a:r>
            <a:r>
              <a:rPr lang="en-US" dirty="0"/>
              <a:t>/outdoor-adventure/gulf-oil-spill-left-gigantic-ring-seafloor/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7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igns That You're About to Suffer a Security Breach">
            <a:extLst>
              <a:ext uri="{FF2B5EF4-FFF2-40B4-BE49-F238E27FC236}">
                <a16:creationId xmlns:a16="http://schemas.microsoft.com/office/drawing/2014/main" id="{00BB7F6A-BC36-DCDC-2DCD-348A2591F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0B300-7615-13F2-02D9-95414A7C5816}"/>
              </a:ext>
            </a:extLst>
          </p:cNvPr>
          <p:cNvSpPr txBox="1"/>
          <p:nvPr/>
        </p:nvSpPr>
        <p:spPr>
          <a:xfrm>
            <a:off x="7066358" y="1256563"/>
            <a:ext cx="45049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factors that lead to a loss of diversity, e.g. natural hazard, loss/fragmentation of habitat, pollution, exploitation, introduction of new species, disease.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5. Security Breach</a:t>
            </a: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loss/fragmentation of habitat</a:t>
            </a:r>
          </a:p>
        </p:txBody>
      </p:sp>
    </p:spTree>
    <p:extLst>
      <p:ext uri="{BB962C8B-B14F-4D97-AF65-F5344CB8AC3E}">
        <p14:creationId xmlns:p14="http://schemas.microsoft.com/office/powerpoint/2010/main" val="1418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ubble bank created during Tropical Cyclone Hamish | eAtlas">
            <a:extLst>
              <a:ext uri="{FF2B5EF4-FFF2-40B4-BE49-F238E27FC236}">
                <a16:creationId xmlns:a16="http://schemas.microsoft.com/office/drawing/2014/main" id="{E1856F27-7334-031A-273E-B5E81A7D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AA837A-5C14-616D-725E-8F2EAABAD8A7}"/>
              </a:ext>
            </a:extLst>
          </p:cNvPr>
          <p:cNvSpPr txBox="1"/>
          <p:nvPr/>
        </p:nvSpPr>
        <p:spPr>
          <a:xfrm>
            <a:off x="9474811" y="1585636"/>
            <a:ext cx="23625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Coral rubble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(result of category 5 Tropical Cyclone Hamish in 2009)</a:t>
            </a:r>
          </a:p>
        </p:txBody>
      </p:sp>
    </p:spTree>
    <p:extLst>
      <p:ext uri="{BB962C8B-B14F-4D97-AF65-F5344CB8AC3E}">
        <p14:creationId xmlns:p14="http://schemas.microsoft.com/office/powerpoint/2010/main" val="169160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Extreme weather likely behind worst recorded mangrove dieback in northern  Australia">
            <a:extLst>
              <a:ext uri="{FF2B5EF4-FFF2-40B4-BE49-F238E27FC236}">
                <a16:creationId xmlns:a16="http://schemas.microsoft.com/office/drawing/2014/main" id="{C7D3936D-BAFC-9F9D-9795-AA062907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450"/>
            <a:ext cx="1219200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C9375-3702-B524-3519-0F5EA427E44B}"/>
              </a:ext>
            </a:extLst>
          </p:cNvPr>
          <p:cNvSpPr txBox="1"/>
          <p:nvPr/>
        </p:nvSpPr>
        <p:spPr>
          <a:xfrm>
            <a:off x="543097" y="623496"/>
            <a:ext cx="1110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Massive Mangrove Forest Die-back in the Gulf 2015-16</a:t>
            </a:r>
          </a:p>
        </p:txBody>
      </p:sp>
    </p:spTree>
    <p:extLst>
      <p:ext uri="{BB962C8B-B14F-4D97-AF65-F5344CB8AC3E}">
        <p14:creationId xmlns:p14="http://schemas.microsoft.com/office/powerpoint/2010/main" val="79617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pollution</a:t>
            </a:r>
          </a:p>
        </p:txBody>
      </p:sp>
    </p:spTree>
    <p:extLst>
      <p:ext uri="{BB962C8B-B14F-4D97-AF65-F5344CB8AC3E}">
        <p14:creationId xmlns:p14="http://schemas.microsoft.com/office/powerpoint/2010/main" val="320152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ulf Oil Spill Left Gigantic &quot;Ring&quot; on Seafloor">
            <a:extLst>
              <a:ext uri="{FF2B5EF4-FFF2-40B4-BE49-F238E27FC236}">
                <a16:creationId xmlns:a16="http://schemas.microsoft.com/office/drawing/2014/main" id="{BDC9AC73-E8B1-E8AA-CC46-A6A35217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3C4C9-D5E7-C4AE-BEBD-EC493D8B8B73}"/>
              </a:ext>
            </a:extLst>
          </p:cNvPr>
          <p:cNvSpPr txBox="1"/>
          <p:nvPr/>
        </p:nvSpPr>
        <p:spPr>
          <a:xfrm>
            <a:off x="266005" y="0"/>
            <a:ext cx="631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 </a:t>
            </a:r>
            <a:r>
              <a:rPr lang="en-US" i="1" dirty="0"/>
              <a:t>Deepwater Horizon </a:t>
            </a:r>
            <a:r>
              <a:rPr lang="en-US" dirty="0"/>
              <a:t>Oil Spill Disaster, Gulf of Mexico, 2010</a:t>
            </a:r>
          </a:p>
        </p:txBody>
      </p:sp>
    </p:spTree>
    <p:extLst>
      <p:ext uri="{BB962C8B-B14F-4D97-AF65-F5344CB8AC3E}">
        <p14:creationId xmlns:p14="http://schemas.microsoft.com/office/powerpoint/2010/main" val="2328884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il spill: Qld beaches declared disaster zones - ABC News">
            <a:extLst>
              <a:ext uri="{FF2B5EF4-FFF2-40B4-BE49-F238E27FC236}">
                <a16:creationId xmlns:a16="http://schemas.microsoft.com/office/drawing/2014/main" id="{6106BAA5-9783-72A2-B5EF-910320CA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9"/>
            <a:ext cx="12192000" cy="68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214EF-EB80-0D19-D36E-107406B18494}"/>
              </a:ext>
            </a:extLst>
          </p:cNvPr>
          <p:cNvSpPr txBox="1"/>
          <p:nvPr/>
        </p:nvSpPr>
        <p:spPr>
          <a:xfrm>
            <a:off x="236912" y="228291"/>
            <a:ext cx="6226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bcsans"/>
              </a:rPr>
              <a:t>60km of SE Qld coastline was covered in </a:t>
            </a:r>
            <a:r>
              <a:rPr lang="en-AU" dirty="0">
                <a:solidFill>
                  <a:schemeClr val="bg1"/>
                </a:solidFill>
                <a:highlight>
                  <a:srgbClr val="000000"/>
                </a:highlight>
                <a:latin typeface="abcsans"/>
              </a:rPr>
              <a:t>oil</a:t>
            </a:r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bcsans"/>
              </a:rPr>
              <a:t>, which came from the Pacific Adventurer after it was damaged by rough seas </a:t>
            </a:r>
            <a:r>
              <a:rPr lang="en-AU" dirty="0">
                <a:solidFill>
                  <a:schemeClr val="bg1"/>
                </a:solidFill>
                <a:highlight>
                  <a:srgbClr val="000000"/>
                </a:highlight>
                <a:latin typeface="abcsans"/>
              </a:rPr>
              <a:t>from</a:t>
            </a:r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bcsans"/>
              </a:rPr>
              <a:t> cyclone Hamish.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544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op 10 Most Polluted Rivers in the World | Greentumble">
            <a:extLst>
              <a:ext uri="{FF2B5EF4-FFF2-40B4-BE49-F238E27FC236}">
                <a16:creationId xmlns:a16="http://schemas.microsoft.com/office/drawing/2014/main" id="{B1A9F71A-7EE2-4F9E-E314-D8EC898A8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3"/>
          <a:stretch/>
        </p:blipFill>
        <p:spPr bwMode="auto">
          <a:xfrm>
            <a:off x="26324" y="0"/>
            <a:ext cx="121656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8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rbon Dioxide &amp; CO | Definition &amp; Uses | What Is It?">
            <a:extLst>
              <a:ext uri="{FF2B5EF4-FFF2-40B4-BE49-F238E27FC236}">
                <a16:creationId xmlns:a16="http://schemas.microsoft.com/office/drawing/2014/main" id="{F249BB7B-CED7-4FE2-31CD-367CE2332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4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hat were CO2 levels 10,000 years ago? - Quora">
            <a:extLst>
              <a:ext uri="{FF2B5EF4-FFF2-40B4-BE49-F238E27FC236}">
                <a16:creationId xmlns:a16="http://schemas.microsoft.com/office/drawing/2014/main" id="{7ABF6EF1-63E4-8808-482D-F7671AD7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49" y="739698"/>
            <a:ext cx="8695113" cy="58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9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08729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24515-35A6-D4AB-49BD-990BF5EDDFF3}"/>
              </a:ext>
            </a:extLst>
          </p:cNvPr>
          <p:cNvSpPr txBox="1"/>
          <p:nvPr/>
        </p:nvSpPr>
        <p:spPr>
          <a:xfrm>
            <a:off x="8046720" y="1690062"/>
            <a:ext cx="29593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Question: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When is biodiversity highest?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05A4B-598C-78CD-A027-4A1BFC174F69}"/>
              </a:ext>
            </a:extLst>
          </p:cNvPr>
          <p:cNvSpPr/>
          <p:nvPr/>
        </p:nvSpPr>
        <p:spPr>
          <a:xfrm>
            <a:off x="0" y="0"/>
            <a:ext cx="691618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E43FB-169F-5952-D58D-BDC2B23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05" y="379436"/>
            <a:ext cx="6008097" cy="6099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1C7AE-C6E0-435C-F089-0CFD60BC780B}"/>
              </a:ext>
            </a:extLst>
          </p:cNvPr>
          <p:cNvSpPr txBox="1"/>
          <p:nvPr/>
        </p:nvSpPr>
        <p:spPr>
          <a:xfrm>
            <a:off x="1499063" y="148603"/>
            <a:ext cx="519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Intermediate Disturbance Hypothesis</a:t>
            </a:r>
          </a:p>
        </p:txBody>
      </p:sp>
    </p:spTree>
    <p:extLst>
      <p:ext uri="{BB962C8B-B14F-4D97-AF65-F5344CB8AC3E}">
        <p14:creationId xmlns:p14="http://schemas.microsoft.com/office/powerpoint/2010/main" val="4018568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verfishing 101: Everything You Need to Know - EcoWatch">
            <a:extLst>
              <a:ext uri="{FF2B5EF4-FFF2-40B4-BE49-F238E27FC236}">
                <a16:creationId xmlns:a16="http://schemas.microsoft.com/office/drawing/2014/main" id="{626A5F04-2F96-5D34-CC87-F6C0AD2DC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6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3D16D9-4BA0-71B1-A321-57A3849BD9C3}"/>
              </a:ext>
            </a:extLst>
          </p:cNvPr>
          <p:cNvSpPr txBox="1"/>
          <p:nvPr/>
        </p:nvSpPr>
        <p:spPr>
          <a:xfrm>
            <a:off x="764771" y="133004"/>
            <a:ext cx="372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Shark fins, Hong Kong</a:t>
            </a:r>
          </a:p>
        </p:txBody>
      </p:sp>
    </p:spTree>
    <p:extLst>
      <p:ext uri="{BB962C8B-B14F-4D97-AF65-F5344CB8AC3E}">
        <p14:creationId xmlns:p14="http://schemas.microsoft.com/office/powerpoint/2010/main" val="1234208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acts &amp; Figures: The cold hard facts about overfishing - Fish Forward (WWF)">
            <a:extLst>
              <a:ext uri="{FF2B5EF4-FFF2-40B4-BE49-F238E27FC236}">
                <a16:creationId xmlns:a16="http://schemas.microsoft.com/office/drawing/2014/main" id="{0EF86102-3D5A-1BC0-F3AB-B0A81F21E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CABE6B-E577-DE1E-3779-02E370B4814C}"/>
              </a:ext>
            </a:extLst>
          </p:cNvPr>
          <p:cNvSpPr txBox="1"/>
          <p:nvPr/>
        </p:nvSpPr>
        <p:spPr>
          <a:xfrm>
            <a:off x="149630" y="3075057"/>
            <a:ext cx="1995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Deep Sea Fish Orange </a:t>
            </a:r>
            <a:r>
              <a:rPr lang="en-US" sz="2000" dirty="0" err="1">
                <a:solidFill>
                  <a:schemeClr val="bg1"/>
                </a:solidFill>
              </a:rPr>
              <a:t>Roughy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9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he status of fishery resources">
            <a:extLst>
              <a:ext uri="{FF2B5EF4-FFF2-40B4-BE49-F238E27FC236}">
                <a16:creationId xmlns:a16="http://schemas.microsoft.com/office/drawing/2014/main" id="{B6FB47FD-32F8-2941-2339-51651CE3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30" y="347960"/>
            <a:ext cx="10097539" cy="61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32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o photo description available.">
            <a:extLst>
              <a:ext uri="{FF2B5EF4-FFF2-40B4-BE49-F238E27FC236}">
                <a16:creationId xmlns:a16="http://schemas.microsoft.com/office/drawing/2014/main" id="{007F813E-2DE7-7427-500B-731F266A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3565"/>
            <a:ext cx="5329323" cy="5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A fisherman squirts cyanide solution on corals while another waits for... |  Download Scientific Diagram">
            <a:extLst>
              <a:ext uri="{FF2B5EF4-FFF2-40B4-BE49-F238E27FC236}">
                <a16:creationId xmlns:a16="http://schemas.microsoft.com/office/drawing/2014/main" id="{234A58B3-D566-3529-BF5C-31EC56AD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23" y="1713565"/>
            <a:ext cx="6862677" cy="5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4488A-FB21-0ACC-5979-0FD3F1987982}"/>
              </a:ext>
            </a:extLst>
          </p:cNvPr>
          <p:cNvSpPr txBox="1"/>
          <p:nvPr/>
        </p:nvSpPr>
        <p:spPr>
          <a:xfrm>
            <a:off x="543097" y="623496"/>
            <a:ext cx="1110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Cyanide fishing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27DA8-F0AC-8EF7-5DD4-2EE172504B99}"/>
              </a:ext>
            </a:extLst>
          </p:cNvPr>
          <p:cNvSpPr txBox="1"/>
          <p:nvPr/>
        </p:nvSpPr>
        <p:spPr>
          <a:xfrm>
            <a:off x="149629" y="1805046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KKK Bottles found by Tangaroa Blue</a:t>
            </a:r>
          </a:p>
        </p:txBody>
      </p:sp>
    </p:spTree>
    <p:extLst>
      <p:ext uri="{BB962C8B-B14F-4D97-AF65-F5344CB8AC3E}">
        <p14:creationId xmlns:p14="http://schemas.microsoft.com/office/powerpoint/2010/main" val="100363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introduction of new species</a:t>
            </a:r>
          </a:p>
        </p:txBody>
      </p:sp>
    </p:spTree>
    <p:extLst>
      <p:ext uri="{BB962C8B-B14F-4D97-AF65-F5344CB8AC3E}">
        <p14:creationId xmlns:p14="http://schemas.microsoft.com/office/powerpoint/2010/main" val="259556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arine pests | Department of Primary Industries">
            <a:extLst>
              <a:ext uri="{FF2B5EF4-FFF2-40B4-BE49-F238E27FC236}">
                <a16:creationId xmlns:a16="http://schemas.microsoft.com/office/drawing/2014/main" id="{2606881E-D977-F7D9-2425-BF918396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98" y="523261"/>
            <a:ext cx="8921404" cy="58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3E718B-73B5-F6A4-5F5C-64A831941A5D}"/>
              </a:ext>
            </a:extLst>
          </p:cNvPr>
          <p:cNvSpPr txBox="1"/>
          <p:nvPr/>
        </p:nvSpPr>
        <p:spPr>
          <a:xfrm>
            <a:off x="407323" y="338595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The European fan worm (</a:t>
            </a:r>
            <a:r>
              <a:rPr lang="en-AU" b="0" i="1" dirty="0">
                <a:solidFill>
                  <a:schemeClr val="bg1"/>
                </a:solidFill>
                <a:effectLst/>
                <a:latin typeface="Montserrat" pitchFamily="2" charset="77"/>
              </a:rPr>
              <a:t>Sabella </a:t>
            </a:r>
            <a:r>
              <a:rPr lang="en-AU" b="0" i="1" dirty="0" err="1">
                <a:solidFill>
                  <a:schemeClr val="bg1"/>
                </a:solidFill>
                <a:effectLst/>
                <a:latin typeface="Montserrat" pitchFamily="2" charset="77"/>
              </a:rPr>
              <a:t>spallanzanii</a:t>
            </a:r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)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7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What Is Ballast Water? Why Is It a Problem?">
            <a:extLst>
              <a:ext uri="{FF2B5EF4-FFF2-40B4-BE49-F238E27FC236}">
                <a16:creationId xmlns:a16="http://schemas.microsoft.com/office/drawing/2014/main" id="{A33CEBB7-064C-FA8B-312B-07CADBA76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5"/>
          <a:stretch/>
        </p:blipFill>
        <p:spPr bwMode="auto">
          <a:xfrm>
            <a:off x="1" y="0"/>
            <a:ext cx="9376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C1681-8CE5-12F7-0823-AD64C3115F31}"/>
              </a:ext>
            </a:extLst>
          </p:cNvPr>
          <p:cNvSpPr txBox="1"/>
          <p:nvPr/>
        </p:nvSpPr>
        <p:spPr>
          <a:xfrm>
            <a:off x="9509760" y="1559943"/>
            <a:ext cx="26822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“Hitchhikers” in ship ballast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water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B770E2-7604-EC3C-20A3-C5D73377F6A5}"/>
              </a:ext>
            </a:extLst>
          </p:cNvPr>
          <p:cNvSpPr txBox="1"/>
          <p:nvPr/>
        </p:nvSpPr>
        <p:spPr>
          <a:xfrm>
            <a:off x="7464831" y="2479700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“hitchhikers” on boat hulls</a:t>
            </a:r>
          </a:p>
        </p:txBody>
      </p:sp>
      <p:pic>
        <p:nvPicPr>
          <p:cNvPr id="28680" name="Picture 8" descr="Playing foul? ~ Boating NZ">
            <a:extLst>
              <a:ext uri="{FF2B5EF4-FFF2-40B4-BE49-F238E27FC236}">
                <a16:creationId xmlns:a16="http://schemas.microsoft.com/office/drawing/2014/main" id="{6A86436B-FB7B-5862-93E7-67001817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77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52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Asian green mussel | Department of Primary Industries">
            <a:extLst>
              <a:ext uri="{FF2B5EF4-FFF2-40B4-BE49-F238E27FC236}">
                <a16:creationId xmlns:a16="http://schemas.microsoft.com/office/drawing/2014/main" id="{38CE9CA4-1B1B-6D4C-1C54-E875F1F8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082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FEDE2-B28C-B165-26CF-B74E51936AD8}"/>
              </a:ext>
            </a:extLst>
          </p:cNvPr>
          <p:cNvSpPr txBox="1"/>
          <p:nvPr/>
        </p:nvSpPr>
        <p:spPr>
          <a:xfrm>
            <a:off x="407323" y="338595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Asian Green Mussel ((</a:t>
            </a:r>
            <a:r>
              <a:rPr lang="en-AU" b="0" i="0" dirty="0" err="1">
                <a:solidFill>
                  <a:schemeClr val="bg1"/>
                </a:solidFill>
                <a:effectLst/>
                <a:latin typeface="Montserrat" pitchFamily="2" charset="77"/>
              </a:rPr>
              <a:t>Perna</a:t>
            </a:r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 </a:t>
            </a:r>
            <a:r>
              <a:rPr lang="en-AU" b="0" i="0" dirty="0" err="1">
                <a:solidFill>
                  <a:schemeClr val="bg1"/>
                </a:solidFill>
                <a:effectLst/>
                <a:latin typeface="Montserrat" pitchFamily="2" charset="77"/>
              </a:rPr>
              <a:t>viridis</a:t>
            </a:r>
            <a:r>
              <a:rPr lang="en-AU" b="0" i="0" dirty="0">
                <a:solidFill>
                  <a:schemeClr val="bg1"/>
                </a:solidFill>
                <a:effectLst/>
                <a:latin typeface="Montserrat" pitchFamily="2" charset="77"/>
              </a:rPr>
              <a:t>)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95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1454728" y="2336393"/>
            <a:ext cx="98339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33861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24515-35A6-D4AB-49BD-990BF5EDDFF3}"/>
              </a:ext>
            </a:extLst>
          </p:cNvPr>
          <p:cNvSpPr txBox="1"/>
          <p:nvPr/>
        </p:nvSpPr>
        <p:spPr>
          <a:xfrm>
            <a:off x="7137860" y="920621"/>
            <a:ext cx="4528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Answer: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when there is only an ‘</a:t>
            </a:r>
            <a:r>
              <a:rPr lang="en-US" sz="4000" i="1" dirty="0">
                <a:solidFill>
                  <a:schemeClr val="bg1"/>
                </a:solidFill>
              </a:rPr>
              <a:t>intermediate</a:t>
            </a:r>
            <a:r>
              <a:rPr lang="en-US" sz="4000" dirty="0">
                <a:solidFill>
                  <a:schemeClr val="bg1"/>
                </a:solidFill>
              </a:rPr>
              <a:t>’ level of damage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(enough to make space for other species)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05A4B-598C-78CD-A027-4A1BFC174F69}"/>
              </a:ext>
            </a:extLst>
          </p:cNvPr>
          <p:cNvSpPr/>
          <p:nvPr/>
        </p:nvSpPr>
        <p:spPr>
          <a:xfrm>
            <a:off x="0" y="0"/>
            <a:ext cx="684968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E43FB-169F-5952-D58D-BDC2B23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05" y="379436"/>
            <a:ext cx="6008097" cy="609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62C62-4FDF-6EDF-CE48-353D67C29D45}"/>
              </a:ext>
            </a:extLst>
          </p:cNvPr>
          <p:cNvSpPr txBox="1"/>
          <p:nvPr/>
        </p:nvSpPr>
        <p:spPr>
          <a:xfrm>
            <a:off x="1499063" y="148603"/>
            <a:ext cx="519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Intermediate Disturbance Hypothesis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C74E4444-4982-CADA-1054-D145B1811ED2}"/>
              </a:ext>
            </a:extLst>
          </p:cNvPr>
          <p:cNvSpPr/>
          <p:nvPr/>
        </p:nvSpPr>
        <p:spPr>
          <a:xfrm rot="10800000">
            <a:off x="2596342" y="1629294"/>
            <a:ext cx="698270" cy="6650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4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oral Disease | AIMS">
            <a:extLst>
              <a:ext uri="{FF2B5EF4-FFF2-40B4-BE49-F238E27FC236}">
                <a16:creationId xmlns:a16="http://schemas.microsoft.com/office/drawing/2014/main" id="{92DABF0E-00E9-D46A-2437-2632E23D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63"/>
            <a:ext cx="12192000" cy="56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0451F-8D4F-9C5E-66C6-C1752BDE2999}"/>
              </a:ext>
            </a:extLst>
          </p:cNvPr>
          <p:cNvSpPr txBox="1"/>
          <p:nvPr/>
        </p:nvSpPr>
        <p:spPr>
          <a:xfrm>
            <a:off x="676101" y="357488"/>
            <a:ext cx="1110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Coral diseases</a:t>
            </a:r>
          </a:p>
        </p:txBody>
      </p:sp>
    </p:spTree>
    <p:extLst>
      <p:ext uri="{BB962C8B-B14F-4D97-AF65-F5344CB8AC3E}">
        <p14:creationId xmlns:p14="http://schemas.microsoft.com/office/powerpoint/2010/main" val="58872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ystery disease is killing Caribbean corals">
            <a:extLst>
              <a:ext uri="{FF2B5EF4-FFF2-40B4-BE49-F238E27FC236}">
                <a16:creationId xmlns:a16="http://schemas.microsoft.com/office/drawing/2014/main" id="{38485813-EEE4-81FF-46AB-DCE5A2123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ral Diseases: Corals Tutorial">
            <a:extLst>
              <a:ext uri="{FF2B5EF4-FFF2-40B4-BE49-F238E27FC236}">
                <a16:creationId xmlns:a16="http://schemas.microsoft.com/office/drawing/2014/main" id="{DFC18228-901C-A600-6E75-0B2CEBAC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52" y="208597"/>
            <a:ext cx="8030095" cy="64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57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White spot syndrome virus | Disease guide | The Fish Site">
            <a:extLst>
              <a:ext uri="{FF2B5EF4-FFF2-40B4-BE49-F238E27FC236}">
                <a16:creationId xmlns:a16="http://schemas.microsoft.com/office/drawing/2014/main" id="{A1552A7D-B667-53B7-6954-D20F6620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215"/>
            <a:ext cx="12186448" cy="53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04D8B1-EBCE-224C-CDFA-BDEFBF98354C}"/>
              </a:ext>
            </a:extLst>
          </p:cNvPr>
          <p:cNvSpPr txBox="1"/>
          <p:nvPr/>
        </p:nvSpPr>
        <p:spPr>
          <a:xfrm>
            <a:off x="676101" y="257736"/>
            <a:ext cx="11105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White spot disease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(caused by white spot syndrome virus or WSSV)</a:t>
            </a:r>
          </a:p>
        </p:txBody>
      </p:sp>
    </p:spTree>
    <p:extLst>
      <p:ext uri="{BB962C8B-B14F-4D97-AF65-F5344CB8AC3E}">
        <p14:creationId xmlns:p14="http://schemas.microsoft.com/office/powerpoint/2010/main" val="467623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epartment of Primary Industries is investigating a new outbreak of red  spot disease | Newcastle Herald | Newcastle, NSW">
            <a:extLst>
              <a:ext uri="{FF2B5EF4-FFF2-40B4-BE49-F238E27FC236}">
                <a16:creationId xmlns:a16="http://schemas.microsoft.com/office/drawing/2014/main" id="{D2E47526-A383-8144-463B-22FCB564E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299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4C218-73FB-7796-7429-7C42B7C5CC16}"/>
              </a:ext>
            </a:extLst>
          </p:cNvPr>
          <p:cNvSpPr txBox="1"/>
          <p:nvPr/>
        </p:nvSpPr>
        <p:spPr>
          <a:xfrm>
            <a:off x="4572000" y="540368"/>
            <a:ext cx="681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Red spot disease </a:t>
            </a:r>
          </a:p>
        </p:txBody>
      </p:sp>
    </p:spTree>
    <p:extLst>
      <p:ext uri="{BB962C8B-B14F-4D97-AF65-F5344CB8AC3E}">
        <p14:creationId xmlns:p14="http://schemas.microsoft.com/office/powerpoint/2010/main" val="1355210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rtle fibropapillomatosis - Wikipedia">
            <a:extLst>
              <a:ext uri="{FF2B5EF4-FFF2-40B4-BE49-F238E27FC236}">
                <a16:creationId xmlns:a16="http://schemas.microsoft.com/office/drawing/2014/main" id="{ABD64AC7-4BA6-E098-869A-C7B395CD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803FD-6C49-B35C-74D8-A85E9A91120B}"/>
              </a:ext>
            </a:extLst>
          </p:cNvPr>
          <p:cNvSpPr txBox="1"/>
          <p:nvPr/>
        </p:nvSpPr>
        <p:spPr>
          <a:xfrm>
            <a:off x="548640" y="224484"/>
            <a:ext cx="6810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Turtle </a:t>
            </a:r>
            <a:r>
              <a:rPr lang="en-US" sz="3600" dirty="0" err="1">
                <a:solidFill>
                  <a:schemeClr val="bg1"/>
                </a:solidFill>
              </a:rPr>
              <a:t>fibropapillomatosis</a:t>
            </a:r>
            <a:r>
              <a:rPr lang="en-US" sz="3600" dirty="0">
                <a:solidFill>
                  <a:schemeClr val="bg1"/>
                </a:solidFill>
              </a:rPr>
              <a:t> (FP)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(caused by herpes virus)</a:t>
            </a:r>
          </a:p>
        </p:txBody>
      </p:sp>
    </p:spTree>
    <p:extLst>
      <p:ext uri="{BB962C8B-B14F-4D97-AF65-F5344CB8AC3E}">
        <p14:creationId xmlns:p14="http://schemas.microsoft.com/office/powerpoint/2010/main" val="1876918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igns That You're About to Suffer a Security Breach">
            <a:extLst>
              <a:ext uri="{FF2B5EF4-FFF2-40B4-BE49-F238E27FC236}">
                <a16:creationId xmlns:a16="http://schemas.microsoft.com/office/drawing/2014/main" id="{00BB7F6A-BC36-DCDC-2DCD-348A2591F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0B300-7615-13F2-02D9-95414A7C5816}"/>
              </a:ext>
            </a:extLst>
          </p:cNvPr>
          <p:cNvSpPr txBox="1"/>
          <p:nvPr/>
        </p:nvSpPr>
        <p:spPr>
          <a:xfrm>
            <a:off x="7066358" y="1256563"/>
            <a:ext cx="45049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factors that lead to a loss of diversity, e.g. natural hazard, loss/fragmentation of habitat, pollution, exploitation, introduction of new species, disease.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5. Security Breach</a:t>
            </a: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poster with text&#10;&#10;Description automatically generated">
            <a:extLst>
              <a:ext uri="{FF2B5EF4-FFF2-40B4-BE49-F238E27FC236}">
                <a16:creationId xmlns:a16="http://schemas.microsoft.com/office/drawing/2014/main" id="{7C5FEE96-2599-48CF-7E64-A68D2CA8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" y="505267"/>
            <a:ext cx="4504960" cy="602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0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624515-35A6-D4AB-49BD-990BF5EDDFF3}"/>
              </a:ext>
            </a:extLst>
          </p:cNvPr>
          <p:cNvSpPr txBox="1"/>
          <p:nvPr/>
        </p:nvSpPr>
        <p:spPr>
          <a:xfrm>
            <a:off x="7004857" y="926152"/>
            <a:ext cx="48666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Loss of diversity </a:t>
            </a:r>
            <a:r>
              <a:rPr lang="en-US" sz="4000" dirty="0">
                <a:solidFill>
                  <a:schemeClr val="bg1"/>
                </a:solidFill>
              </a:rPr>
              <a:t>occurs when the damage is too </a:t>
            </a:r>
          </a:p>
          <a:p>
            <a:pPr algn="ctr"/>
            <a:r>
              <a:rPr lang="en-US" sz="4800" b="1" dirty="0">
                <a:solidFill>
                  <a:srgbClr val="00B0F0"/>
                </a:solidFill>
              </a:rPr>
              <a:t>frequent </a:t>
            </a:r>
            <a:r>
              <a:rPr lang="en-US" sz="4000" b="1" dirty="0">
                <a:solidFill>
                  <a:schemeClr val="bg1"/>
                </a:solidFill>
              </a:rPr>
              <a:t>or</a:t>
            </a:r>
            <a:r>
              <a:rPr lang="en-US" sz="4800" b="1" dirty="0">
                <a:solidFill>
                  <a:srgbClr val="00B0F0"/>
                </a:solidFill>
              </a:rPr>
              <a:t> severe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as well as when disturbances are few and far between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(allowing one species to dominate)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05A4B-598C-78CD-A027-4A1BFC174F69}"/>
              </a:ext>
            </a:extLst>
          </p:cNvPr>
          <p:cNvSpPr/>
          <p:nvPr/>
        </p:nvSpPr>
        <p:spPr>
          <a:xfrm>
            <a:off x="0" y="0"/>
            <a:ext cx="684968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E43FB-169F-5952-D58D-BDC2B234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05" y="379436"/>
            <a:ext cx="6008097" cy="609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62C62-4FDF-6EDF-CE48-353D67C29D45}"/>
              </a:ext>
            </a:extLst>
          </p:cNvPr>
          <p:cNvSpPr txBox="1"/>
          <p:nvPr/>
        </p:nvSpPr>
        <p:spPr>
          <a:xfrm>
            <a:off x="1499063" y="148603"/>
            <a:ext cx="519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Intermediate Disturbance Hypothesis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F62CFDA-D0B4-D734-3F22-EF183F4013BE}"/>
              </a:ext>
            </a:extLst>
          </p:cNvPr>
          <p:cNvSpPr/>
          <p:nvPr/>
        </p:nvSpPr>
        <p:spPr>
          <a:xfrm>
            <a:off x="1149928" y="1512916"/>
            <a:ext cx="698270" cy="6650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FBDA992-E4D8-5B0D-48AD-A99C3723159B}"/>
              </a:ext>
            </a:extLst>
          </p:cNvPr>
          <p:cNvSpPr/>
          <p:nvPr/>
        </p:nvSpPr>
        <p:spPr>
          <a:xfrm>
            <a:off x="5476702" y="1512915"/>
            <a:ext cx="698270" cy="6650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9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58DBE-7DA3-3D1D-675C-79DB2C109F37}"/>
              </a:ext>
            </a:extLst>
          </p:cNvPr>
          <p:cNvSpPr txBox="1"/>
          <p:nvPr/>
        </p:nvSpPr>
        <p:spPr>
          <a:xfrm>
            <a:off x="2751513" y="2151040"/>
            <a:ext cx="70907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For example,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frequent or severe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natural hazards</a:t>
            </a:r>
          </a:p>
        </p:txBody>
      </p:sp>
    </p:spTree>
    <p:extLst>
      <p:ext uri="{BB962C8B-B14F-4D97-AF65-F5344CB8AC3E}">
        <p14:creationId xmlns:p14="http://schemas.microsoft.com/office/powerpoint/2010/main" val="222297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atural disasters on the rise: risk mitigation strategies for lumber  professionals">
            <a:extLst>
              <a:ext uri="{FF2B5EF4-FFF2-40B4-BE49-F238E27FC236}">
                <a16:creationId xmlns:a16="http://schemas.microsoft.com/office/drawing/2014/main" id="{6E214142-FD6E-28C7-C8A3-1B4FBC2D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1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ropical cyclones | Queensland Historical Atlas">
            <a:extLst>
              <a:ext uri="{FF2B5EF4-FFF2-40B4-BE49-F238E27FC236}">
                <a16:creationId xmlns:a16="http://schemas.microsoft.com/office/drawing/2014/main" id="{3B747448-0993-1B14-B774-85FA992D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897"/>
            <a:ext cx="5203767" cy="43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70F9EFE-AA39-7E51-23BF-1CFE83FF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85" y="1459897"/>
            <a:ext cx="6929415" cy="43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46646-317F-8EF3-8211-219037F23023}"/>
              </a:ext>
            </a:extLst>
          </p:cNvPr>
          <p:cNvSpPr txBox="1"/>
          <p:nvPr/>
        </p:nvSpPr>
        <p:spPr>
          <a:xfrm>
            <a:off x="615142" y="5918662"/>
            <a:ext cx="37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100 years of cyclones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C6636-83E8-5BC1-8746-FF05488A59C9}"/>
              </a:ext>
            </a:extLst>
          </p:cNvPr>
          <p:cNvSpPr txBox="1"/>
          <p:nvPr/>
        </p:nvSpPr>
        <p:spPr>
          <a:xfrm>
            <a:off x="6873554" y="5900112"/>
            <a:ext cx="37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worst 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EE0B6-8F63-B250-813E-25F3A19CD519}"/>
              </a:ext>
            </a:extLst>
          </p:cNvPr>
          <p:cNvSpPr txBox="1"/>
          <p:nvPr/>
        </p:nvSpPr>
        <p:spPr>
          <a:xfrm>
            <a:off x="4006736" y="266007"/>
            <a:ext cx="430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Cyclones</a:t>
            </a:r>
          </a:p>
        </p:txBody>
      </p:sp>
    </p:spTree>
    <p:extLst>
      <p:ext uri="{BB962C8B-B14F-4D97-AF65-F5344CB8AC3E}">
        <p14:creationId xmlns:p14="http://schemas.microsoft.com/office/powerpoint/2010/main" val="950643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6D5D50-B268-18BA-4E94-0B68C35569B6}"/>
              </a:ext>
            </a:extLst>
          </p:cNvPr>
          <p:cNvSpPr txBox="1"/>
          <p:nvPr/>
        </p:nvSpPr>
        <p:spPr>
          <a:xfrm>
            <a:off x="6234547" y="332509"/>
            <a:ext cx="430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Floods</a:t>
            </a:r>
          </a:p>
        </p:txBody>
      </p:sp>
      <p:pic>
        <p:nvPicPr>
          <p:cNvPr id="4" name="Picture 3" descr="A screenshot of a chart&#10;&#10;Description automatically generated">
            <a:extLst>
              <a:ext uri="{FF2B5EF4-FFF2-40B4-BE49-F238E27FC236}">
                <a16:creationId xmlns:a16="http://schemas.microsoft.com/office/drawing/2014/main" id="{9F45E40D-8C77-5AC3-51E2-AB070011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0"/>
            <a:ext cx="4522124" cy="619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E260C-1403-0CFC-D00C-053702D70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6190120"/>
            <a:ext cx="4522124" cy="442835"/>
          </a:xfrm>
          <a:prstGeom prst="rect">
            <a:avLst/>
          </a:prstGeom>
        </p:spPr>
      </p:pic>
      <p:pic>
        <p:nvPicPr>
          <p:cNvPr id="7170" name="Picture 2" descr="Incredible photos show massive plumes of polluted water pose threat to the  Great Barrier Reef | Daily Mail Online">
            <a:extLst>
              <a:ext uri="{FF2B5EF4-FFF2-40B4-BE49-F238E27FC236}">
                <a16:creationId xmlns:a16="http://schemas.microsoft.com/office/drawing/2014/main" id="{B0F698E3-BF3D-BBFD-015A-9EA9AF12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14" y="1821994"/>
            <a:ext cx="6217458" cy="45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9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6D5D50-B268-18BA-4E94-0B68C35569B6}"/>
              </a:ext>
            </a:extLst>
          </p:cNvPr>
          <p:cNvSpPr txBox="1"/>
          <p:nvPr/>
        </p:nvSpPr>
        <p:spPr>
          <a:xfrm>
            <a:off x="4006736" y="266007"/>
            <a:ext cx="4305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Heat Waves</a:t>
            </a:r>
          </a:p>
        </p:txBody>
      </p:sp>
      <p:pic>
        <p:nvPicPr>
          <p:cNvPr id="8196" name="Picture 4" descr="What is Coral Bleaching and Why Should You Care? - Coral Reef Alliance">
            <a:extLst>
              <a:ext uri="{FF2B5EF4-FFF2-40B4-BE49-F238E27FC236}">
                <a16:creationId xmlns:a16="http://schemas.microsoft.com/office/drawing/2014/main" id="{D34C063C-F1C1-6F7B-A18D-529B90B73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8"/>
          <a:stretch/>
        </p:blipFill>
        <p:spPr bwMode="auto">
          <a:xfrm>
            <a:off x="0" y="1828799"/>
            <a:ext cx="12192000" cy="50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3068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1025</Words>
  <Application>Microsoft Macintosh PowerPoint</Application>
  <PresentationFormat>Widescreen</PresentationFormat>
  <Paragraphs>126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abcsans</vt:lpstr>
      <vt:lpstr>Arial</vt:lpstr>
      <vt:lpstr>Arial Narrow</vt:lpstr>
      <vt:lpstr>Calibri</vt:lpstr>
      <vt:lpstr>Calibri Light</vt:lpstr>
      <vt:lpstr>Montserrat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468</cp:revision>
  <dcterms:created xsi:type="dcterms:W3CDTF">2023-09-23T08:38:28Z</dcterms:created>
  <dcterms:modified xsi:type="dcterms:W3CDTF">2024-07-02T00:14:38Z</dcterms:modified>
</cp:coreProperties>
</file>