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296" r:id="rId2"/>
    <p:sldId id="273" r:id="rId3"/>
    <p:sldId id="343" r:id="rId4"/>
    <p:sldId id="346" r:id="rId5"/>
    <p:sldId id="354" r:id="rId6"/>
    <p:sldId id="359" r:id="rId7"/>
    <p:sldId id="298" r:id="rId8"/>
    <p:sldId id="300" r:id="rId9"/>
    <p:sldId id="304" r:id="rId10"/>
    <p:sldId id="305" r:id="rId11"/>
    <p:sldId id="361" r:id="rId12"/>
    <p:sldId id="318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09" r:id="rId23"/>
    <p:sldId id="319" r:id="rId24"/>
    <p:sldId id="321" r:id="rId25"/>
    <p:sldId id="325" r:id="rId26"/>
    <p:sldId id="320" r:id="rId27"/>
    <p:sldId id="322" r:id="rId28"/>
    <p:sldId id="317" r:id="rId29"/>
    <p:sldId id="326" r:id="rId30"/>
    <p:sldId id="323" r:id="rId31"/>
    <p:sldId id="310" r:id="rId32"/>
    <p:sldId id="327" r:id="rId33"/>
    <p:sldId id="311" r:id="rId34"/>
    <p:sldId id="312" r:id="rId35"/>
    <p:sldId id="349" r:id="rId36"/>
    <p:sldId id="351" r:id="rId37"/>
    <p:sldId id="330" r:id="rId38"/>
    <p:sldId id="348" r:id="rId39"/>
    <p:sldId id="355" r:id="rId40"/>
    <p:sldId id="358" r:id="rId41"/>
    <p:sldId id="341" r:id="rId42"/>
    <p:sldId id="306" r:id="rId43"/>
    <p:sldId id="313" r:id="rId44"/>
    <p:sldId id="347" r:id="rId45"/>
    <p:sldId id="307" r:id="rId46"/>
    <p:sldId id="308" r:id="rId47"/>
    <p:sldId id="345" r:id="rId48"/>
    <p:sldId id="352" r:id="rId49"/>
    <p:sldId id="342" r:id="rId50"/>
    <p:sldId id="333" r:id="rId51"/>
    <p:sldId id="331" r:id="rId52"/>
    <p:sldId id="335" r:id="rId53"/>
    <p:sldId id="336" r:id="rId54"/>
    <p:sldId id="334" r:id="rId55"/>
    <p:sldId id="353" r:id="rId56"/>
    <p:sldId id="356" r:id="rId57"/>
    <p:sldId id="360" r:id="rId58"/>
    <p:sldId id="357" r:id="rId59"/>
    <p:sldId id="344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59"/>
    <p:restoredTop sz="90000"/>
  </p:normalViewPr>
  <p:slideViewPr>
    <p:cSldViewPr snapToGrid="0">
      <p:cViewPr varScale="1">
        <p:scale>
          <a:sx n="94" d="100"/>
          <a:sy n="94" d="100"/>
        </p:scale>
        <p:origin x="2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www.volunteerworld.com</a:t>
            </a:r>
            <a:r>
              <a:rPr lang="en-US" dirty="0"/>
              <a:t>/se/volunteer-program/</a:t>
            </a:r>
            <a:r>
              <a:rPr lang="en-US" dirty="0" err="1"/>
              <a:t>biorock</a:t>
            </a:r>
            <a:r>
              <a:rPr lang="en-US" dirty="0"/>
              <a:t>-coral-reef-restoration-in-</a:t>
            </a:r>
            <a:r>
              <a:rPr lang="en-US" dirty="0" err="1"/>
              <a:t>indonesia</a:t>
            </a:r>
            <a:r>
              <a:rPr lang="en-US" dirty="0"/>
              <a:t>-</a:t>
            </a:r>
            <a:r>
              <a:rPr lang="en-US" dirty="0" err="1"/>
              <a:t>gili-trawangan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75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</a:t>
            </a:r>
            <a:r>
              <a:rPr lang="en-AU" sz="1200" b="0" i="0" dirty="0">
                <a:solidFill>
                  <a:srgbClr val="2E414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Nash, K.L., Graham, N.A., Jennings, S., Wilson, S.K., &amp; Bellwood, D.R. (2016). Herbivore cross‐scale redundancy supports response diversity and promotes coral reef resilience. </a:t>
            </a:r>
            <a:r>
              <a:rPr lang="en-AU" sz="1200" b="0" i="1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Journal of Applied Ecology, 53</a:t>
            </a:r>
            <a:r>
              <a:rPr lang="en-AU" sz="1200" b="0" i="0" dirty="0">
                <a:solidFill>
                  <a:srgbClr val="2E414F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, 646-655.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80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communities.springernature.com</a:t>
            </a:r>
            <a:r>
              <a:rPr lang="en-US" dirty="0"/>
              <a:t>/posts/does-more-coral-necessarily-equate-to-more-fish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9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news.climate.columbia.edu</a:t>
            </a:r>
            <a:r>
              <a:rPr lang="en-US" dirty="0"/>
              <a:t>/2015/08/17/can-we-save-coral-reefs/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83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www.mediastorehouse.com.au</a:t>
            </a:r>
            <a:r>
              <a:rPr lang="en-US" dirty="0"/>
              <a:t>/science-photo-library/parrotfish-feeding-reef-c014-2918-9211735.html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01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floridascoralreef.org</a:t>
            </a:r>
            <a:r>
              <a:rPr lang="en-US" dirty="0"/>
              <a:t>/the-reef/facts-and-history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16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www.newsweek.com</a:t>
            </a:r>
            <a:r>
              <a:rPr lang="en-US" dirty="0"/>
              <a:t>/fish-poo-vital-coral-survival-1794525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54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hoteliermaldives.com</a:t>
            </a:r>
            <a:r>
              <a:rPr lang="en-US" dirty="0"/>
              <a:t>/parrotfish-play-pivotal-role-coral-reef-island-building/</a:t>
            </a:r>
          </a:p>
          <a:p>
            <a:r>
              <a:rPr lang="en-US" dirty="0"/>
              <a:t>Image (right): https://new77.ecole-peg.ch/?w=facts-about-parrotfish-coral-reefs-ee-G513bnhG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4411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</a:t>
            </a:r>
            <a:r>
              <a:rPr lang="en-US" dirty="0" err="1"/>
              <a:t>btn</a:t>
            </a:r>
            <a:r>
              <a:rPr lang="en-US" dirty="0"/>
              <a:t>/classroom/coral-bleaching/13811232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2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news.mongabay.com</a:t>
            </a:r>
            <a:r>
              <a:rPr lang="en-US" dirty="0"/>
              <a:t>/2022/03/the-great-barrier-reef-is-bleaching-once-again-and-over-a-larger-area/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31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www.wptv.com</a:t>
            </a:r>
            <a:r>
              <a:rPr lang="en-US" dirty="0"/>
              <a:t>/what-can-florida-s-dying-corals-tell-us-about-the-shifting-climate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11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www.researchgate.net</a:t>
            </a:r>
            <a:r>
              <a:rPr lang="en-US" dirty="0"/>
              <a:t>/figure/Graphical-depiction-of-resistance-versus-resilience-in-response-to-functional-service_fig1_261797595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99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grist.org</a:t>
            </a:r>
            <a:r>
              <a:rPr lang="en-US" dirty="0"/>
              <a:t>/science/world-4th-coral-bleaching-event-official-climate/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03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medium.com</a:t>
            </a:r>
            <a:r>
              <a:rPr lang="en-US" dirty="0"/>
              <a:t>/@</a:t>
            </a:r>
            <a:r>
              <a:rPr lang="en-US" dirty="0" err="1"/>
              <a:t>TheEcoAdventure</a:t>
            </a:r>
            <a:r>
              <a:rPr lang="en-US" dirty="0"/>
              <a:t>/great-barrier-reef-is-dying-643e91f08772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445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www.employmentplus.com.au</a:t>
            </a:r>
            <a:r>
              <a:rPr lang="en-US" dirty="0"/>
              <a:t>/news/seven-ways-to-ease-the-burden-of-staffing-shortages 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www.nytimes.com</a:t>
            </a:r>
            <a:r>
              <a:rPr lang="en-US" dirty="0"/>
              <a:t>/2020/04/06/world/</a:t>
            </a:r>
            <a:r>
              <a:rPr lang="en-US" dirty="0" err="1"/>
              <a:t>australia</a:t>
            </a:r>
            <a:r>
              <a:rPr lang="en-US" dirty="0"/>
              <a:t>/great-barrier-reefs-bleaching-</a:t>
            </a:r>
            <a:r>
              <a:rPr lang="en-US" dirty="0" err="1"/>
              <a:t>dying.html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92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www.smh.com.au</a:t>
            </a:r>
            <a:r>
              <a:rPr lang="en-US" dirty="0"/>
              <a:t>/politics/</a:t>
            </a:r>
            <a:r>
              <a:rPr lang="en-US" dirty="0" err="1"/>
              <a:t>queensland</a:t>
            </a:r>
            <a:r>
              <a:rPr lang="en-US" dirty="0"/>
              <a:t>/woolies-blames-terrible-it-problem-for-empty-shelves-in-brisbane-20240513-p5jd9f.html</a:t>
            </a:r>
          </a:p>
          <a:p>
            <a:r>
              <a:rPr lang="en-US" dirty="0"/>
              <a:t>Image (right): https://www.123rf.com/stock-photo/</a:t>
            </a:r>
            <a:r>
              <a:rPr lang="en-US" dirty="0" err="1"/>
              <a:t>fishing_net_old.html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72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theconversation.com</a:t>
            </a:r>
            <a:r>
              <a:rPr lang="en-US" dirty="0"/>
              <a:t>/how-much-coral-has-died-in-the-great-barrier-reefs-worst-bleaching-event-69494</a:t>
            </a:r>
          </a:p>
          <a:p>
            <a:r>
              <a:rPr lang="en-AU" b="0" i="0" dirty="0">
                <a:solidFill>
                  <a:srgbClr val="4B4B4E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Dead table corals killed by bleaching in the north, November 2016. </a:t>
            </a:r>
            <a:r>
              <a:rPr lang="en-AU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Greg </a:t>
            </a:r>
            <a:r>
              <a:rPr lang="en-AU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Torda</a:t>
            </a:r>
            <a:r>
              <a:rPr lang="en-AU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Helvetica Neue" panose="02000503000000020004" pitchFamily="2" charset="0"/>
              </a:rPr>
              <a:t>, ARC Centre of Excellence for Coral Reef Studies.,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84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www.aljazeera.com</a:t>
            </a:r>
            <a:r>
              <a:rPr lang="en-US" dirty="0"/>
              <a:t>/features/2018/1/29/why-are-coral-reefs-important-and-why-are-they-dying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6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english.hani.co.kr</a:t>
            </a:r>
            <a:r>
              <a:rPr lang="en-US" dirty="0"/>
              <a:t>/arti/</a:t>
            </a:r>
            <a:r>
              <a:rPr lang="en-US" dirty="0" err="1"/>
              <a:t>english_edition</a:t>
            </a:r>
            <a:r>
              <a:rPr lang="en-US" dirty="0"/>
              <a:t>/</a:t>
            </a:r>
            <a:r>
              <a:rPr lang="en-US" dirty="0" err="1"/>
              <a:t>e_national</a:t>
            </a:r>
            <a:r>
              <a:rPr lang="en-US" dirty="0"/>
              <a:t>/855957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10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earth.org</a:t>
            </a:r>
            <a:r>
              <a:rPr lang="en-US" dirty="0"/>
              <a:t>/the-consequences-of-rising-sea-surface-temperatures-on-wildlife-and-coastal-communities/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351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www.cbc.ca</a:t>
            </a:r>
            <a:r>
              <a:rPr lang="en-US" dirty="0"/>
              <a:t>/</a:t>
            </a:r>
            <a:r>
              <a:rPr lang="en-US" dirty="0" err="1"/>
              <a:t>natureofthings</a:t>
            </a:r>
            <a:r>
              <a:rPr lang="en-US" dirty="0"/>
              <a:t>/features/saving-the-worlds-coral-reefs-by-speeding-up-evolution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62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www.vifmall.com</a:t>
            </a:r>
            <a:r>
              <a:rPr lang="en-US" dirty="0"/>
              <a:t>/?</a:t>
            </a:r>
            <a:r>
              <a:rPr lang="en-US" dirty="0" err="1"/>
              <a:t>ggcid</a:t>
            </a:r>
            <a:r>
              <a:rPr lang="en-US" dirty="0"/>
              <a:t>=1743491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21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www.hit.com.au</a:t>
            </a:r>
            <a:r>
              <a:rPr lang="en-US" dirty="0"/>
              <a:t>/story/climate-report-queensland-bears-the-brunt-of-natural-disasters-210830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764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www.aquaread.com</a:t>
            </a:r>
            <a:r>
              <a:rPr lang="en-US" dirty="0"/>
              <a:t>/blog/global-warming-impacts-of-rising-sea-temperature/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9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grist.org</a:t>
            </a:r>
            <a:r>
              <a:rPr lang="en-US" dirty="0"/>
              <a:t>/climate/rumors-of-this-corals-survival-were-greatly-exaggerated/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7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www.the-scientist.com</a:t>
            </a:r>
            <a:r>
              <a:rPr lang="en-US" dirty="0"/>
              <a:t>/deepwater-coral-reefs-unlikely-to-welcome-shallow-water-animals--64531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37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www.smh.com.au</a:t>
            </a:r>
            <a:r>
              <a:rPr lang="en-US" dirty="0"/>
              <a:t>/politics/federal/mass-coral-bleaching-on-great-barrier-reef-sparks-fear-of-global-event-20240308-p5fauh.html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536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www.aljazeera.com</a:t>
            </a:r>
            <a:r>
              <a:rPr lang="en-US" dirty="0"/>
              <a:t>/news/2024/4/17/</a:t>
            </a:r>
            <a:r>
              <a:rPr lang="en-US" dirty="0" err="1"/>
              <a:t>australias</a:t>
            </a:r>
            <a:r>
              <a:rPr lang="en-US" dirty="0"/>
              <a:t>-great-barrier-reef-suffers-worst-bleaching-on-record</a:t>
            </a:r>
          </a:p>
          <a:p>
            <a:r>
              <a:rPr lang="en-AU" b="0" i="0" dirty="0">
                <a:solidFill>
                  <a:srgbClr val="595959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Bleached and dead coral around Lizard Island on the Great Barrier Reef [David Gray/AFP]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220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84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450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690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210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98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climatefeedback.org</a:t>
            </a:r>
            <a:r>
              <a:rPr lang="en-US" dirty="0"/>
              <a:t>/</a:t>
            </a:r>
            <a:r>
              <a:rPr lang="en-US" dirty="0" err="1"/>
              <a:t>claimreview</a:t>
            </a:r>
            <a:r>
              <a:rPr lang="en-US" dirty="0"/>
              <a:t>/sea-temperatures-around-the-great-barrier-reef-have-increased-over-the-last-150-years-contrary-to-claim-at-wattsupwiththat/ sourced from the Bureau of Meteorology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614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https://</a:t>
            </a:r>
            <a:r>
              <a:rPr lang="en-US" dirty="0" err="1"/>
              <a:t>www.nemo.eco</a:t>
            </a:r>
            <a:r>
              <a:rPr lang="en-US" dirty="0"/>
              <a:t>/coral-hub/corals-for-conservation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575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www.volunteerworld.com</a:t>
            </a:r>
            <a:r>
              <a:rPr lang="en-US" dirty="0"/>
              <a:t>/se/volunteer-program/</a:t>
            </a:r>
            <a:r>
              <a:rPr lang="en-US" dirty="0" err="1"/>
              <a:t>biorock</a:t>
            </a:r>
            <a:r>
              <a:rPr lang="en-US" dirty="0"/>
              <a:t>-coral-reef-restoration-in-</a:t>
            </a:r>
            <a:r>
              <a:rPr lang="en-US" dirty="0" err="1"/>
              <a:t>indonesia</a:t>
            </a:r>
            <a:r>
              <a:rPr lang="en-US" dirty="0"/>
              <a:t>-</a:t>
            </a:r>
            <a:r>
              <a:rPr lang="en-US" dirty="0" err="1"/>
              <a:t>gili-trawangan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91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(left): https://</a:t>
            </a:r>
            <a:r>
              <a:rPr lang="en-US" dirty="0" err="1"/>
              <a:t>reefbites.com</a:t>
            </a:r>
            <a:r>
              <a:rPr lang="en-US" dirty="0"/>
              <a:t>/2020/04/22/coral-bleaching-in-2020-the-great-barrier-reef-and-beyond/</a:t>
            </a:r>
          </a:p>
          <a:p>
            <a:r>
              <a:rPr lang="en-US" dirty="0"/>
              <a:t>Image (right): https://</a:t>
            </a:r>
            <a:r>
              <a:rPr lang="en-US" dirty="0" err="1"/>
              <a:t>www.reddit.com</a:t>
            </a:r>
            <a:r>
              <a:rPr lang="en-US" dirty="0"/>
              <a:t>/r/</a:t>
            </a:r>
            <a:r>
              <a:rPr lang="en-US" dirty="0" err="1"/>
              <a:t>dataisbeautiful</a:t>
            </a:r>
            <a:r>
              <a:rPr lang="en-US" dirty="0"/>
              <a:t>/comments/1bddj0o/oc_global_sea_surface_temperatures_19842024/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36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www.eurekalert.org</a:t>
            </a:r>
            <a:r>
              <a:rPr lang="en-US" dirty="0"/>
              <a:t>/multimedia/1007403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850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dlnr.hawaii.gov</a:t>
            </a:r>
            <a:r>
              <a:rPr lang="en-US" dirty="0"/>
              <a:t>/</a:t>
            </a:r>
            <a:r>
              <a:rPr lang="en-US" dirty="0" err="1"/>
              <a:t>holomua</a:t>
            </a:r>
            <a:r>
              <a:rPr lang="en-US" dirty="0"/>
              <a:t>/</a:t>
            </a:r>
            <a:r>
              <a:rPr lang="en-US" dirty="0" err="1"/>
              <a:t>herbivoremanagement</a:t>
            </a:r>
            <a:r>
              <a:rPr lang="en-US" dirty="0"/>
              <a:t>/participate-in-the-process/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34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Image; https://</a:t>
            </a:r>
            <a:r>
              <a:rPr lang="en-US" dirty="0" err="1"/>
              <a:t>phys.org</a:t>
            </a:r>
            <a:r>
              <a:rPr lang="en-US" dirty="0"/>
              <a:t>/news/2016-12-reef-fish-grazing-behaviors-coral.html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62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www.smh.com.au</a:t>
            </a:r>
            <a:r>
              <a:rPr lang="en-US" dirty="0"/>
              <a:t>/environment/sustainability/on-a-remote-australian-island-a-small-patch-of-reef-is-as-good-as-scientists-have-ever-seen-it-20220826-p5bcyb.html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4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FF7FEC-B290-75D2-A3C9-1066E855D74B}"/>
              </a:ext>
            </a:extLst>
          </p:cNvPr>
          <p:cNvSpPr txBox="1"/>
          <p:nvPr/>
        </p:nvSpPr>
        <p:spPr>
          <a:xfrm>
            <a:off x="375770" y="1228397"/>
            <a:ext cx="30167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Apply the terms ecosystem resilience, disturbance and recovery as indicators of ‘health’ of marine environments to a chosen case study.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6. Marine Diagnosis’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60418" name="Picture 2" descr="Biorock Coral Reef Restoration | Volontärarbete i Indonesia 2024">
            <a:extLst>
              <a:ext uri="{FF2B5EF4-FFF2-40B4-BE49-F238E27FC236}">
                <a16:creationId xmlns:a16="http://schemas.microsoft.com/office/drawing/2014/main" id="{5984EFB8-C1A4-1892-C1DD-905130DAC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786" y="0"/>
            <a:ext cx="8640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101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udy analyzed reef fish grazing behaviors to understand coral reef health">
            <a:extLst>
              <a:ext uri="{FF2B5EF4-FFF2-40B4-BE49-F238E27FC236}">
                <a16:creationId xmlns:a16="http://schemas.microsoft.com/office/drawing/2014/main" id="{742D5F77-A15F-A764-042C-CA4CF4F3C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9A177C-672E-3BC5-F66E-386A7C923BDA}"/>
              </a:ext>
            </a:extLst>
          </p:cNvPr>
          <p:cNvSpPr txBox="1"/>
          <p:nvPr/>
        </p:nvSpPr>
        <p:spPr>
          <a:xfrm>
            <a:off x="185530" y="195789"/>
            <a:ext cx="1182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Thus, reef productivity and performance is maintained</a:t>
            </a:r>
          </a:p>
        </p:txBody>
      </p:sp>
    </p:spTree>
    <p:extLst>
      <p:ext uri="{BB962C8B-B14F-4D97-AF65-F5344CB8AC3E}">
        <p14:creationId xmlns:p14="http://schemas.microsoft.com/office/powerpoint/2010/main" val="378095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65CDF-9CD7-B64F-A81F-2A5A44430446}"/>
              </a:ext>
            </a:extLst>
          </p:cNvPr>
          <p:cNvSpPr txBox="1"/>
          <p:nvPr/>
        </p:nvSpPr>
        <p:spPr>
          <a:xfrm>
            <a:off x="185530" y="195789"/>
            <a:ext cx="11820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…and the reef can make a speedy recovery</a:t>
            </a:r>
          </a:p>
        </p:txBody>
      </p:sp>
      <p:pic>
        <p:nvPicPr>
          <p:cNvPr id="3078" name="Picture 6" descr="Climate change: Coral, marine life return to Lizard Island on Great Barrier  Reef after mass bleaching events">
            <a:extLst>
              <a:ext uri="{FF2B5EF4-FFF2-40B4-BE49-F238E27FC236}">
                <a16:creationId xmlns:a16="http://schemas.microsoft.com/office/drawing/2014/main" id="{E65C7EB4-008F-B825-0359-F2E1B379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299" y="1408546"/>
            <a:ext cx="7391400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FF268E-4600-D99B-ED70-8D438A0C8587}"/>
              </a:ext>
            </a:extLst>
          </p:cNvPr>
          <p:cNvSpPr txBox="1"/>
          <p:nvPr/>
        </p:nvSpPr>
        <p:spPr>
          <a:xfrm>
            <a:off x="5500255" y="6336146"/>
            <a:ext cx="1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Lizard Island 2022</a:t>
            </a:r>
          </a:p>
        </p:txBody>
      </p:sp>
    </p:spTree>
    <p:extLst>
      <p:ext uri="{BB962C8B-B14F-4D97-AF65-F5344CB8AC3E}">
        <p14:creationId xmlns:p14="http://schemas.microsoft.com/office/powerpoint/2010/main" val="17675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2CAD113-0B88-8FED-1F96-C13C92742820}"/>
              </a:ext>
            </a:extLst>
          </p:cNvPr>
          <p:cNvSpPr/>
          <p:nvPr/>
        </p:nvSpPr>
        <p:spPr>
          <a:xfrm>
            <a:off x="0" y="1088476"/>
            <a:ext cx="12192000" cy="5082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Figure 1 from Herbivore cross‐scale redundancy supports response diversity  and promotes coral reef resilience | Semantic Scholar">
            <a:extLst>
              <a:ext uri="{FF2B5EF4-FFF2-40B4-BE49-F238E27FC236}">
                <a16:creationId xmlns:a16="http://schemas.microsoft.com/office/drawing/2014/main" id="{37096C5C-0303-E500-288A-7050D726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264" y="1297750"/>
            <a:ext cx="11575472" cy="442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6E536A-B14C-43CE-6FEE-C0064D61E33C}"/>
              </a:ext>
            </a:extLst>
          </p:cNvPr>
          <p:cNvSpPr txBox="1"/>
          <p:nvPr/>
        </p:nvSpPr>
        <p:spPr>
          <a:xfrm>
            <a:off x="110836" y="6186986"/>
            <a:ext cx="11499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 adapted from: Nash, K.L., Graham, N.A., Jennings, S., Wilson, S.K., &amp; Bellwood, D.R. (2016). Herbivore cross‐scale redundancy supports response diversity and promotes coral reef resilience. Journal of Applied Ecology, 53, 646-655.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E3582A-1F14-5A12-3886-28A4F4F143D6}"/>
              </a:ext>
            </a:extLst>
          </p:cNvPr>
          <p:cNvSpPr txBox="1"/>
          <p:nvPr/>
        </p:nvSpPr>
        <p:spPr>
          <a:xfrm>
            <a:off x="13252" y="183143"/>
            <a:ext cx="1217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High functional redundancy </a:t>
            </a:r>
            <a:r>
              <a:rPr lang="en-US" sz="3600" b="1" dirty="0">
                <a:sym typeface="Wingdings" pitchFamily="2" charset="2"/>
              </a:rPr>
              <a:t> Reef recovery</a:t>
            </a:r>
            <a:endParaRPr lang="en-US" sz="3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ED697-0EB5-FFF4-7B25-C5D153A66017}"/>
              </a:ext>
            </a:extLst>
          </p:cNvPr>
          <p:cNvSpPr txBox="1"/>
          <p:nvPr/>
        </p:nvSpPr>
        <p:spPr>
          <a:xfrm>
            <a:off x="215499" y="2880633"/>
            <a:ext cx="34686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LOW Functional diversity and LOW Functional redundancy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9FD79-5124-DD52-5E83-11E1569B4AC5}"/>
              </a:ext>
            </a:extLst>
          </p:cNvPr>
          <p:cNvSpPr txBox="1"/>
          <p:nvPr/>
        </p:nvSpPr>
        <p:spPr>
          <a:xfrm>
            <a:off x="215499" y="5375446"/>
            <a:ext cx="346860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HIGH Functional diversity and HIGH Functional redundancy</a:t>
            </a:r>
          </a:p>
        </p:txBody>
      </p:sp>
    </p:spTree>
    <p:extLst>
      <p:ext uri="{BB962C8B-B14F-4D97-AF65-F5344CB8AC3E}">
        <p14:creationId xmlns:p14="http://schemas.microsoft.com/office/powerpoint/2010/main" val="3181030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A90C34-511D-900A-183A-6CE408DEE789}"/>
              </a:ext>
            </a:extLst>
          </p:cNvPr>
          <p:cNvSpPr txBox="1"/>
          <p:nvPr/>
        </p:nvSpPr>
        <p:spPr>
          <a:xfrm>
            <a:off x="185530" y="580051"/>
            <a:ext cx="118209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Examples of key functional groups (role descriptions)</a:t>
            </a:r>
          </a:p>
          <a:p>
            <a:pPr algn="ctr"/>
            <a:r>
              <a:rPr lang="en-US" sz="2400" b="1" dirty="0"/>
              <a:t>with redundant members</a:t>
            </a:r>
          </a:p>
        </p:txBody>
      </p:sp>
      <p:pic>
        <p:nvPicPr>
          <p:cNvPr id="15" name="Picture 14" descr="A close-up of several different colored squares&#10;&#10;Description automatically generated">
            <a:extLst>
              <a:ext uri="{FF2B5EF4-FFF2-40B4-BE49-F238E27FC236}">
                <a16:creationId xmlns:a16="http://schemas.microsoft.com/office/drawing/2014/main" id="{9D0BEC28-B8A6-A2BD-72A4-6E4121A04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2085"/>
            <a:ext cx="12192000" cy="445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99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24789-FC50-16D5-CA54-934840FC0863}"/>
              </a:ext>
            </a:extLst>
          </p:cNvPr>
          <p:cNvSpPr txBox="1"/>
          <p:nvPr/>
        </p:nvSpPr>
        <p:spPr>
          <a:xfrm>
            <a:off x="363254" y="240417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Primary Producers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carry out photosynthesis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A collage of different plants&#10;&#10;Description automatically generated">
            <a:extLst>
              <a:ext uri="{FF2B5EF4-FFF2-40B4-BE49-F238E27FC236}">
                <a16:creationId xmlns:a16="http://schemas.microsoft.com/office/drawing/2014/main" id="{65C6245A-62D3-EA90-D504-1F5228A0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2766"/>
            <a:ext cx="12216522" cy="53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B24789-FC50-16D5-CA54-934840FC0863}"/>
              </a:ext>
            </a:extLst>
          </p:cNvPr>
          <p:cNvSpPr txBox="1"/>
          <p:nvPr/>
        </p:nvSpPr>
        <p:spPr>
          <a:xfrm>
            <a:off x="350993" y="214291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</a:rPr>
              <a:t>Planktivores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Feed on plankton - capture and retain nutrients from the ocean</a:t>
            </a:r>
          </a:p>
        </p:txBody>
      </p:sp>
      <p:pic>
        <p:nvPicPr>
          <p:cNvPr id="4" name="Picture 3" descr="A collage of different fish and corals&#10;&#10;Description automatically generated">
            <a:extLst>
              <a:ext uri="{FF2B5EF4-FFF2-40B4-BE49-F238E27FC236}">
                <a16:creationId xmlns:a16="http://schemas.microsoft.com/office/drawing/2014/main" id="{B26C7160-E071-08E0-7266-F03514CAA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813"/>
            <a:ext cx="12192000" cy="52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02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22C09D-E815-AA78-9B88-89FB1386E600}"/>
              </a:ext>
            </a:extLst>
          </p:cNvPr>
          <p:cNvSpPr txBox="1"/>
          <p:nvPr/>
        </p:nvSpPr>
        <p:spPr>
          <a:xfrm>
            <a:off x="350993" y="227354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Green and Red Macroalgae consumers</a:t>
            </a:r>
          </a:p>
          <a:p>
            <a:pPr algn="ctr"/>
            <a:r>
              <a:rPr lang="en-US" sz="2400" b="1" dirty="0"/>
              <a:t>Pictured below are the rabbitfish (there are more to this group)</a:t>
            </a:r>
            <a:endParaRPr lang="en-US" sz="1400" b="1" dirty="0"/>
          </a:p>
        </p:txBody>
      </p:sp>
      <p:pic>
        <p:nvPicPr>
          <p:cNvPr id="6" name="Picture 5" descr="A collage of fish and coral&#10;&#10;Description automatically generated">
            <a:extLst>
              <a:ext uri="{FF2B5EF4-FFF2-40B4-BE49-F238E27FC236}">
                <a16:creationId xmlns:a16="http://schemas.microsoft.com/office/drawing/2014/main" id="{044AEB97-2F27-0E15-9371-813DBFC1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6102"/>
            <a:ext cx="12192000" cy="538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86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630D50-CB2D-6299-9269-AF6C09C1883E}"/>
              </a:ext>
            </a:extLst>
          </p:cNvPr>
          <p:cNvSpPr txBox="1"/>
          <p:nvPr/>
        </p:nvSpPr>
        <p:spPr>
          <a:xfrm>
            <a:off x="350993" y="227354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Reef hole cleaners and maintenance crew</a:t>
            </a:r>
          </a:p>
          <a:p>
            <a:pPr algn="ctr"/>
            <a:r>
              <a:rPr lang="en-US" sz="2400" b="1" dirty="0"/>
              <a:t>vital for maintaining reef holes as microhabitats</a:t>
            </a:r>
            <a:endParaRPr lang="en-US" sz="1400" b="1" dirty="0"/>
          </a:p>
        </p:txBody>
      </p:sp>
      <p:pic>
        <p:nvPicPr>
          <p:cNvPr id="4" name="Picture 3" descr="A collage of fish and coral&#10;&#10;Description automatically generated">
            <a:extLst>
              <a:ext uri="{FF2B5EF4-FFF2-40B4-BE49-F238E27FC236}">
                <a16:creationId xmlns:a16="http://schemas.microsoft.com/office/drawing/2014/main" id="{3D3C80F5-1C9B-3009-796F-A0C3FDFE7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" y="1489398"/>
            <a:ext cx="12176906" cy="5368602"/>
          </a:xfrm>
          <a:prstGeom prst="rect">
            <a:avLst/>
          </a:prstGeom>
        </p:spPr>
      </p:pic>
      <p:pic>
        <p:nvPicPr>
          <p:cNvPr id="4110" name="Picture 14" descr="Burrowing Beauty: Yellowhead Jawfish (Opistognathus aurifrons) | Reef  Builders | The Reef and Saltwater Aquarium Blog">
            <a:extLst>
              <a:ext uri="{FF2B5EF4-FFF2-40B4-BE49-F238E27FC236}">
                <a16:creationId xmlns:a16="http://schemas.microsoft.com/office/drawing/2014/main" id="{0C4158F7-3F57-B2F4-7923-3D2CFD35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0" y="1489399"/>
            <a:ext cx="41148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429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9618CF-3E50-B41D-D4DF-CF5038D7C43C}"/>
              </a:ext>
            </a:extLst>
          </p:cNvPr>
          <p:cNvSpPr txBox="1"/>
          <p:nvPr/>
        </p:nvSpPr>
        <p:spPr>
          <a:xfrm>
            <a:off x="350992" y="248195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Reef rock bioeroders (excavators) and sand producers</a:t>
            </a:r>
          </a:p>
          <a:p>
            <a:pPr algn="ctr"/>
            <a:r>
              <a:rPr lang="en-US" sz="2400" b="1" dirty="0"/>
              <a:t>graze on dead corals and coralline algae, then excrete sand, which makes more sand!</a:t>
            </a:r>
            <a:endParaRPr lang="en-US" sz="1400" b="1" dirty="0"/>
          </a:p>
        </p:txBody>
      </p:sp>
      <p:pic>
        <p:nvPicPr>
          <p:cNvPr id="7" name="Picture 6" descr="A collage of sea animals&#10;&#10;Description automatically generated">
            <a:extLst>
              <a:ext uri="{FF2B5EF4-FFF2-40B4-BE49-F238E27FC236}">
                <a16:creationId xmlns:a16="http://schemas.microsoft.com/office/drawing/2014/main" id="{3233C000-7DE4-7C5A-BA85-A95285741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0"/>
          <a:stretch/>
        </p:blipFill>
        <p:spPr>
          <a:xfrm>
            <a:off x="-1" y="1619060"/>
            <a:ext cx="12192001" cy="523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47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90614-A731-D2FB-96CD-4A4906871045}"/>
              </a:ext>
            </a:extLst>
          </p:cNvPr>
          <p:cNvSpPr txBox="1"/>
          <p:nvPr/>
        </p:nvSpPr>
        <p:spPr>
          <a:xfrm>
            <a:off x="481621" y="339635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Brown macroalgae consumers</a:t>
            </a:r>
          </a:p>
          <a:p>
            <a:pPr algn="ctr"/>
            <a:r>
              <a:rPr lang="en-US" sz="2400" b="1" dirty="0"/>
              <a:t>Not many do this important job. Low functional redundancy. </a:t>
            </a:r>
            <a:endParaRPr lang="en-US" sz="1000" b="1" dirty="0"/>
          </a:p>
        </p:txBody>
      </p:sp>
      <p:pic>
        <p:nvPicPr>
          <p:cNvPr id="1026" name="Picture 2" descr="Naso unicornis">
            <a:extLst>
              <a:ext uri="{FF2B5EF4-FFF2-40B4-BE49-F238E27FC236}">
                <a16:creationId xmlns:a16="http://schemas.microsoft.com/office/drawing/2014/main" id="{3BA35FF1-3D19-C1B9-B9B3-543832441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44" y="2514600"/>
            <a:ext cx="514191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CB8901-E734-C8CA-F931-9F943AE87152}"/>
              </a:ext>
            </a:extLst>
          </p:cNvPr>
          <p:cNvSpPr txBox="1"/>
          <p:nvPr/>
        </p:nvSpPr>
        <p:spPr>
          <a:xfrm>
            <a:off x="3525044" y="2514600"/>
            <a:ext cx="283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Blue spine </a:t>
            </a:r>
            <a:r>
              <a:rPr lang="en-US" dirty="0" err="1">
                <a:solidFill>
                  <a:schemeClr val="bg1"/>
                </a:solidFill>
              </a:rPr>
              <a:t>unicornfish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040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7B2020-40EE-506D-F965-94673EB02A3D}"/>
              </a:ext>
            </a:extLst>
          </p:cNvPr>
          <p:cNvSpPr/>
          <p:nvPr/>
        </p:nvSpPr>
        <p:spPr>
          <a:xfrm>
            <a:off x="0" y="1643271"/>
            <a:ext cx="12192000" cy="521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diagram of a recovery&#10;&#10;Description automatically generated">
            <a:extLst>
              <a:ext uri="{FF2B5EF4-FFF2-40B4-BE49-F238E27FC236}">
                <a16:creationId xmlns:a16="http://schemas.microsoft.com/office/drawing/2014/main" id="{72046F93-6360-F218-5BC9-5B4B8C477F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734" y="2229196"/>
            <a:ext cx="7795590" cy="44182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960882E-C387-D3D3-E67A-50BE972CF4A5}"/>
              </a:ext>
            </a:extLst>
          </p:cNvPr>
          <p:cNvSpPr txBox="1"/>
          <p:nvPr/>
        </p:nvSpPr>
        <p:spPr>
          <a:xfrm>
            <a:off x="371059" y="31603"/>
            <a:ext cx="591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recap, in your Marine Education workbook, it reads….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AEF690-73C6-F423-6DD3-B7F1D598F974}"/>
              </a:ext>
            </a:extLst>
          </p:cNvPr>
          <p:cNvSpPr txBox="1"/>
          <p:nvPr/>
        </p:nvSpPr>
        <p:spPr>
          <a:xfrm>
            <a:off x="-1" y="1600027"/>
            <a:ext cx="1463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CD70AD-F05F-4B6F-3B64-95B077295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59" y="373559"/>
            <a:ext cx="10016397" cy="11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81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90614-A731-D2FB-96CD-4A4906871045}"/>
              </a:ext>
            </a:extLst>
          </p:cNvPr>
          <p:cNvSpPr txBox="1"/>
          <p:nvPr/>
        </p:nvSpPr>
        <p:spPr>
          <a:xfrm>
            <a:off x="481620" y="519371"/>
            <a:ext cx="1149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COTS predators</a:t>
            </a:r>
          </a:p>
          <a:p>
            <a:pPr algn="ctr"/>
            <a:r>
              <a:rPr lang="en-US" sz="2400" b="1" dirty="0"/>
              <a:t>Not many do this important job. Low functional redundancy. </a:t>
            </a:r>
            <a:endParaRPr lang="en-US" sz="1100" b="1" dirty="0"/>
          </a:p>
        </p:txBody>
      </p:sp>
      <p:pic>
        <p:nvPicPr>
          <p:cNvPr id="2050" name="Picture 2" descr="Sea Wonder: Humphead Wrasse | National Marine Sanctuary Foundation">
            <a:extLst>
              <a:ext uri="{FF2B5EF4-FFF2-40B4-BE49-F238E27FC236}">
                <a16:creationId xmlns:a16="http://schemas.microsoft.com/office/drawing/2014/main" id="{AD732AC0-B542-B085-4FB3-738966F00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198"/>
            <a:ext cx="6226627" cy="41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ant Triton - Great Barrier Reef Foundation">
            <a:extLst>
              <a:ext uri="{FF2B5EF4-FFF2-40B4-BE49-F238E27FC236}">
                <a16:creationId xmlns:a16="http://schemas.microsoft.com/office/drawing/2014/main" id="{DC42D904-6E72-E198-92C8-862CA1B6F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r="6958"/>
          <a:stretch/>
        </p:blipFill>
        <p:spPr bwMode="auto">
          <a:xfrm>
            <a:off x="6095999" y="2135199"/>
            <a:ext cx="6096001" cy="41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3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E90614-A731-D2FB-96CD-4A4906871045}"/>
              </a:ext>
            </a:extLst>
          </p:cNvPr>
          <p:cNvSpPr txBox="1"/>
          <p:nvPr/>
        </p:nvSpPr>
        <p:spPr>
          <a:xfrm>
            <a:off x="481621" y="339635"/>
            <a:ext cx="11490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Sediment bioturbators/aerators</a:t>
            </a:r>
            <a:endParaRPr lang="en-US" sz="1400" b="1" dirty="0"/>
          </a:p>
        </p:txBody>
      </p:sp>
      <p:pic>
        <p:nvPicPr>
          <p:cNvPr id="5" name="Picture 4" descr="A collage of different marine animals&#10;&#10;Description automatically generated">
            <a:extLst>
              <a:ext uri="{FF2B5EF4-FFF2-40B4-BE49-F238E27FC236}">
                <a16:creationId xmlns:a16="http://schemas.microsoft.com/office/drawing/2014/main" id="{EDF5CA90-97BE-7CE2-2445-2C28F1CF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85"/>
          <a:stretch/>
        </p:blipFill>
        <p:spPr>
          <a:xfrm>
            <a:off x="0" y="1731649"/>
            <a:ext cx="12192000" cy="512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07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225287" y="874454"/>
            <a:ext cx="225287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Corals are important because they create </a:t>
            </a:r>
            <a:r>
              <a:rPr lang="en-US" sz="4400" b="1" dirty="0"/>
              <a:t>habitat</a:t>
            </a:r>
            <a:endParaRPr lang="en-US" b="1" dirty="0"/>
          </a:p>
          <a:p>
            <a:pPr algn="ctr"/>
            <a:r>
              <a:rPr lang="en-US" sz="2800" b="1" i="1" dirty="0"/>
              <a:t>for</a:t>
            </a:r>
            <a:r>
              <a:rPr lang="en-US" sz="2800" b="1" dirty="0"/>
              <a:t> the functional groups</a:t>
            </a:r>
          </a:p>
        </p:txBody>
      </p:sp>
      <p:pic>
        <p:nvPicPr>
          <p:cNvPr id="15362" name="Picture 2" descr="Does more coral necessarily equate to more fish? | Research Communities by  Springer Nature">
            <a:extLst>
              <a:ext uri="{FF2B5EF4-FFF2-40B4-BE49-F238E27FC236}">
                <a16:creationId xmlns:a16="http://schemas.microsoft.com/office/drawing/2014/main" id="{3132124F-E7EC-33AC-1FBF-B5F8E37E8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76939" y="0"/>
            <a:ext cx="95018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888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an We Save Coral Reefs? – State of the Planet">
            <a:extLst>
              <a:ext uri="{FF2B5EF4-FFF2-40B4-BE49-F238E27FC236}">
                <a16:creationId xmlns:a16="http://schemas.microsoft.com/office/drawing/2014/main" id="{60D13136-B527-2476-9973-42537BF9DE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1400D-0925-2297-B67A-2048AD1DC516}"/>
              </a:ext>
            </a:extLst>
          </p:cNvPr>
          <p:cNvSpPr txBox="1"/>
          <p:nvPr/>
        </p:nvSpPr>
        <p:spPr>
          <a:xfrm>
            <a:off x="308414" y="1166842"/>
            <a:ext cx="2252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In return, functional groups like ‘grazers’ keep the habitat nice and healthy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705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arrotfish feeding on a reef C014 / 2918 Our beautiful Wall Art and Photo  Gifts include Framed Prints, Photo Prints, Poster Prints, Canvas Prints,  Jigsaw Puzzles, Metal Prints and so much more">
            <a:extLst>
              <a:ext uri="{FF2B5EF4-FFF2-40B4-BE49-F238E27FC236}">
                <a16:creationId xmlns:a16="http://schemas.microsoft.com/office/drawing/2014/main" id="{9DF55D68-51F6-5891-2696-4F1A58351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4175" y="0"/>
            <a:ext cx="9607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ECB805-4532-4BF5-FFEB-B8591C716E43}"/>
              </a:ext>
            </a:extLst>
          </p:cNvPr>
          <p:cNvSpPr txBox="1"/>
          <p:nvPr/>
        </p:nvSpPr>
        <p:spPr>
          <a:xfrm>
            <a:off x="198783" y="458956"/>
            <a:ext cx="203179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E.g. Grazers have the job of eating </a:t>
            </a:r>
            <a:r>
              <a:rPr lang="en-US" sz="4400" b="1" dirty="0"/>
              <a:t>algae </a:t>
            </a:r>
          </a:p>
          <a:p>
            <a:pPr algn="ctr"/>
            <a:r>
              <a:rPr lang="en-US" sz="2800" b="1" dirty="0"/>
              <a:t>that compete with coral for space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(grazers are the </a:t>
            </a:r>
            <a:r>
              <a:rPr lang="en-US" sz="2800" b="1" i="1" dirty="0"/>
              <a:t>lawn-mowers</a:t>
            </a:r>
            <a:r>
              <a:rPr lang="en-US" sz="2800" b="1" dirty="0"/>
              <a:t> of the sea)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51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acts and History - Florida's Coral Reef">
            <a:extLst>
              <a:ext uri="{FF2B5EF4-FFF2-40B4-BE49-F238E27FC236}">
                <a16:creationId xmlns:a16="http://schemas.microsoft.com/office/drawing/2014/main" id="{0D3968F0-B6C8-80F8-D678-0F3A68F0A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C58228-E946-35D2-17C5-E433655888FE}"/>
              </a:ext>
            </a:extLst>
          </p:cNvPr>
          <p:cNvSpPr txBox="1"/>
          <p:nvPr/>
        </p:nvSpPr>
        <p:spPr>
          <a:xfrm>
            <a:off x="9939129" y="158837"/>
            <a:ext cx="2252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Corals provide the habitat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049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Why Fish Poo Could Be Vital for Coral Survival - Newsweek">
            <a:extLst>
              <a:ext uri="{FF2B5EF4-FFF2-40B4-BE49-F238E27FC236}">
                <a16:creationId xmlns:a16="http://schemas.microsoft.com/office/drawing/2014/main" id="{C2AEBF3D-B310-259A-345F-C4C3C60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0906" y="0"/>
            <a:ext cx="96410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D548F-4ABC-210F-40DC-EFF69125E4E0}"/>
              </a:ext>
            </a:extLst>
          </p:cNvPr>
          <p:cNvSpPr txBox="1"/>
          <p:nvPr/>
        </p:nvSpPr>
        <p:spPr>
          <a:xfrm>
            <a:off x="98651" y="1997839"/>
            <a:ext cx="24522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Functional groups keep it healthy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98778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Research shows parrotfish are critical to coral reef island building –  Hotelier Maldives">
            <a:extLst>
              <a:ext uri="{FF2B5EF4-FFF2-40B4-BE49-F238E27FC236}">
                <a16:creationId xmlns:a16="http://schemas.microsoft.com/office/drawing/2014/main" id="{183C29DD-3059-99B6-AA37-A921A3B5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1374" cy="6851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Facts About Parrotfish Coral Reefs, 54% OFF">
            <a:extLst>
              <a:ext uri="{FF2B5EF4-FFF2-40B4-BE49-F238E27FC236}">
                <a16:creationId xmlns:a16="http://schemas.microsoft.com/office/drawing/2014/main" id="{A3EC2F4A-BB02-F0BD-87DB-105A5849F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-6626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651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463826" y="195789"/>
            <a:ext cx="1159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But, not all corals are doing so well in these heat waves.</a:t>
            </a:r>
          </a:p>
        </p:txBody>
      </p:sp>
      <p:pic>
        <p:nvPicPr>
          <p:cNvPr id="26628" name="Picture 4" descr="Coral Bleaching - Behind The News">
            <a:extLst>
              <a:ext uri="{FF2B5EF4-FFF2-40B4-BE49-F238E27FC236}">
                <a16:creationId xmlns:a16="http://schemas.microsoft.com/office/drawing/2014/main" id="{3FD71DFB-773E-E4AC-8C97-A3EBB3A668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03300"/>
            <a:ext cx="12192000" cy="585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065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he Great Barrier Reef is bleaching — once again — and over a larger area">
            <a:extLst>
              <a:ext uri="{FF2B5EF4-FFF2-40B4-BE49-F238E27FC236}">
                <a16:creationId xmlns:a16="http://schemas.microsoft.com/office/drawing/2014/main" id="{6D94FC20-CAB5-34AE-A8BC-F45B375FA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45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6E86B5-5AEB-F09A-AD76-E7F2A338FEE0}"/>
              </a:ext>
            </a:extLst>
          </p:cNvPr>
          <p:cNvSpPr txBox="1"/>
          <p:nvPr/>
        </p:nvSpPr>
        <p:spPr>
          <a:xfrm>
            <a:off x="922888" y="483703"/>
            <a:ext cx="1033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Disturbances</a:t>
            </a:r>
          </a:p>
        </p:txBody>
      </p:sp>
      <p:pic>
        <p:nvPicPr>
          <p:cNvPr id="59396" name="Picture 4" descr="Climate Report: Queensland Bears The Brunt Of Natural Disasters | Hit  Network">
            <a:extLst>
              <a:ext uri="{FF2B5EF4-FFF2-40B4-BE49-F238E27FC236}">
                <a16:creationId xmlns:a16="http://schemas.microsoft.com/office/drawing/2014/main" id="{F128B97E-E1F6-1814-52BB-1705E3E6D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89044"/>
            <a:ext cx="12182475" cy="43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072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ising ocean temps contributing to Florida's dying coral reefs">
            <a:extLst>
              <a:ext uri="{FF2B5EF4-FFF2-40B4-BE49-F238E27FC236}">
                <a16:creationId xmlns:a16="http://schemas.microsoft.com/office/drawing/2014/main" id="{F442B83E-FB36-35EB-9539-DA9CAB8FD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0378F9-3348-A395-2107-50AB45812D4A}"/>
              </a:ext>
            </a:extLst>
          </p:cNvPr>
          <p:cNvSpPr txBox="1"/>
          <p:nvPr/>
        </p:nvSpPr>
        <p:spPr>
          <a:xfrm>
            <a:off x="477079" y="129528"/>
            <a:ext cx="1159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Even the toughest corals are now struggling</a:t>
            </a:r>
          </a:p>
        </p:txBody>
      </p:sp>
    </p:spTree>
    <p:extLst>
      <p:ext uri="{BB962C8B-B14F-4D97-AF65-F5344CB8AC3E}">
        <p14:creationId xmlns:p14="http://schemas.microsoft.com/office/powerpoint/2010/main" val="2666389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The world's 4th coral bleaching event has officially arrived | Grist">
            <a:extLst>
              <a:ext uri="{FF2B5EF4-FFF2-40B4-BE49-F238E27FC236}">
                <a16:creationId xmlns:a16="http://schemas.microsoft.com/office/drawing/2014/main" id="{4302D958-D2D9-32DB-AE35-736DE5D29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593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at Barrier Reef is Dying!. The Great Barrier Reef is perhaps on… | by  EcoAdventure | Medium">
            <a:extLst>
              <a:ext uri="{FF2B5EF4-FFF2-40B4-BE49-F238E27FC236}">
                <a16:creationId xmlns:a16="http://schemas.microsoft.com/office/drawing/2014/main" id="{C0C56167-1809-20DD-8361-E87615AA0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4350" y="0"/>
            <a:ext cx="9137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88214-23C2-5224-2174-D96D026B403B}"/>
              </a:ext>
            </a:extLst>
          </p:cNvPr>
          <p:cNvSpPr txBox="1"/>
          <p:nvPr/>
        </p:nvSpPr>
        <p:spPr>
          <a:xfrm>
            <a:off x="290946" y="363915"/>
            <a:ext cx="257694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Functional groups have left.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dirty="0"/>
              <a:t>The ‘</a:t>
            </a:r>
            <a:r>
              <a:rPr lang="en-US" sz="3600" b="1" i="1" dirty="0"/>
              <a:t>employees</a:t>
            </a:r>
            <a:r>
              <a:rPr lang="en-US" sz="3600" b="1" dirty="0"/>
              <a:t>’ are gone and jobs are not getting done.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95169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757E25-543A-266D-4D38-E73F9638A50C}"/>
              </a:ext>
            </a:extLst>
          </p:cNvPr>
          <p:cNvSpPr txBox="1"/>
          <p:nvPr/>
        </p:nvSpPr>
        <p:spPr>
          <a:xfrm>
            <a:off x="940904" y="500588"/>
            <a:ext cx="10628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What happens to a workplace (ecosystem) that hasn’t got enough staff (marine life) doing their jobs?</a:t>
            </a:r>
          </a:p>
        </p:txBody>
      </p:sp>
      <p:pic>
        <p:nvPicPr>
          <p:cNvPr id="17410" name="Picture 2" descr="Employment Plus | Seven ways to ease the burden of staffing shortages">
            <a:extLst>
              <a:ext uri="{FF2B5EF4-FFF2-40B4-BE49-F238E27FC236}">
                <a16:creationId xmlns:a16="http://schemas.microsoft.com/office/drawing/2014/main" id="{F8F28109-151A-7924-245F-55FBBC6E3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66730"/>
            <a:ext cx="6255026" cy="46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Great Barrier Reef Is Bleaching Again. It's Getting More Widespread. - The  New York Times">
            <a:extLst>
              <a:ext uri="{FF2B5EF4-FFF2-40B4-BE49-F238E27FC236}">
                <a16:creationId xmlns:a16="http://schemas.microsoft.com/office/drawing/2014/main" id="{1421EED6-3248-4693-6E47-BAABE5FBA5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55026" y="2166730"/>
            <a:ext cx="5936974" cy="468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89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4F55AF-C73F-83B2-0136-72B8D4F489F6}"/>
              </a:ext>
            </a:extLst>
          </p:cNvPr>
          <p:cNvSpPr txBox="1"/>
          <p:nvPr/>
        </p:nvSpPr>
        <p:spPr>
          <a:xfrm>
            <a:off x="901147" y="725875"/>
            <a:ext cx="106282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Eco</a:t>
            </a:r>
            <a:r>
              <a:rPr lang="en-US" sz="4400" b="1" dirty="0"/>
              <a:t>systems</a:t>
            </a:r>
            <a:r>
              <a:rPr lang="en-US" sz="3600" b="1" dirty="0"/>
              <a:t> go Bankrupt</a:t>
            </a:r>
          </a:p>
        </p:txBody>
      </p:sp>
      <p:pic>
        <p:nvPicPr>
          <p:cNvPr id="18434" name="Picture 2" descr="Woolworths blames 'terrible IT problem' for empty shelves in Brisbane  supermarkets">
            <a:extLst>
              <a:ext uri="{FF2B5EF4-FFF2-40B4-BE49-F238E27FC236}">
                <a16:creationId xmlns:a16="http://schemas.microsoft.com/office/drawing/2014/main" id="{0CE4F36F-1A2B-C70E-EA52-F6F1FC9C7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61510"/>
            <a:ext cx="6096000" cy="471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ishing Net Old Stock Photos and Images - 123RF">
            <a:extLst>
              <a:ext uri="{FF2B5EF4-FFF2-40B4-BE49-F238E27FC236}">
                <a16:creationId xmlns:a16="http://schemas.microsoft.com/office/drawing/2014/main" id="{97A95722-65CF-D906-4CD1-4F606ECF2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45861"/>
            <a:ext cx="6096000" cy="472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940606-A85B-0173-9E37-47C861E54CEA}"/>
              </a:ext>
            </a:extLst>
          </p:cNvPr>
          <p:cNvSpPr txBox="1"/>
          <p:nvPr/>
        </p:nvSpPr>
        <p:spPr>
          <a:xfrm>
            <a:off x="11251095" y="3429000"/>
            <a:ext cx="116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 fish caught</a:t>
            </a:r>
          </a:p>
        </p:txBody>
      </p:sp>
    </p:spTree>
    <p:extLst>
      <p:ext uri="{BB962C8B-B14F-4D97-AF65-F5344CB8AC3E}">
        <p14:creationId xmlns:p14="http://schemas.microsoft.com/office/powerpoint/2010/main" val="3684833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ow much coral has died in the Great Barrier Reef's worst bleaching event?">
            <a:extLst>
              <a:ext uri="{FF2B5EF4-FFF2-40B4-BE49-F238E27FC236}">
                <a16:creationId xmlns:a16="http://schemas.microsoft.com/office/drawing/2014/main" id="{FBCB791C-E302-2396-0CB6-4386FD7449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E96B8F-5B12-2414-F4C1-B24B5C33DC83}"/>
              </a:ext>
            </a:extLst>
          </p:cNvPr>
          <p:cNvSpPr txBox="1"/>
          <p:nvPr/>
        </p:nvSpPr>
        <p:spPr>
          <a:xfrm>
            <a:off x="4240695" y="2544417"/>
            <a:ext cx="3975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CLOSED for business</a:t>
            </a:r>
          </a:p>
        </p:txBody>
      </p:sp>
    </p:spTree>
    <p:extLst>
      <p:ext uri="{BB962C8B-B14F-4D97-AF65-F5344CB8AC3E}">
        <p14:creationId xmlns:p14="http://schemas.microsoft.com/office/powerpoint/2010/main" val="32201233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Why are coral reefs important, and why are they dying? | Environment | Al  Jazeera">
            <a:extLst>
              <a:ext uri="{FF2B5EF4-FFF2-40B4-BE49-F238E27FC236}">
                <a16:creationId xmlns:a16="http://schemas.microsoft.com/office/drawing/2014/main" id="{6E522DAB-389F-B591-4221-C0B362E69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CB5AD8-B2E8-ED48-122C-04EE8E55B05C}"/>
              </a:ext>
            </a:extLst>
          </p:cNvPr>
          <p:cNvSpPr txBox="1"/>
          <p:nvPr/>
        </p:nvSpPr>
        <p:spPr>
          <a:xfrm>
            <a:off x="2902226" y="805389"/>
            <a:ext cx="9395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reefs become too WEAK to recover</a:t>
            </a:r>
          </a:p>
        </p:txBody>
      </p:sp>
    </p:spTree>
    <p:extLst>
      <p:ext uri="{BB962C8B-B14F-4D97-AF65-F5344CB8AC3E}">
        <p14:creationId xmlns:p14="http://schemas.microsoft.com/office/powerpoint/2010/main" val="3140004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hoto] Heat wave causes fish market to empty fish displays on ice">
            <a:extLst>
              <a:ext uri="{FF2B5EF4-FFF2-40B4-BE49-F238E27FC236}">
                <a16:creationId xmlns:a16="http://schemas.microsoft.com/office/drawing/2014/main" id="{FAF0EFDD-15B5-3533-3DC4-7627CD80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03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he Consequences of Rising Sea Surface Temperatures on Wildlife and Coastal  Communities | Earth.Org">
            <a:extLst>
              <a:ext uri="{FF2B5EF4-FFF2-40B4-BE49-F238E27FC236}">
                <a16:creationId xmlns:a16="http://schemas.microsoft.com/office/drawing/2014/main" id="{1B189703-A144-3704-2E67-14E3BCDD8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3FAE08-5F6B-20FF-193B-F32A40EF53AF}"/>
              </a:ext>
            </a:extLst>
          </p:cNvPr>
          <p:cNvSpPr txBox="1"/>
          <p:nvPr/>
        </p:nvSpPr>
        <p:spPr>
          <a:xfrm>
            <a:off x="172279" y="5470151"/>
            <a:ext cx="11648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But, most of the time, the damage bill goes largely unseen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(hidden underwater)</a:t>
            </a:r>
          </a:p>
        </p:txBody>
      </p:sp>
    </p:spTree>
    <p:extLst>
      <p:ext uri="{BB962C8B-B14F-4D97-AF65-F5344CB8AC3E}">
        <p14:creationId xmlns:p14="http://schemas.microsoft.com/office/powerpoint/2010/main" val="5536838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7EA35-05EB-9BF1-7A99-BC7CEF59033D}"/>
              </a:ext>
            </a:extLst>
          </p:cNvPr>
          <p:cNvSpPr txBox="1"/>
          <p:nvPr/>
        </p:nvSpPr>
        <p:spPr>
          <a:xfrm>
            <a:off x="3445565" y="2797217"/>
            <a:ext cx="5300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Insert the latest data for the Great Barrier Reef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E.g. AIMS Long Term Monitoring Data graphs</a:t>
            </a:r>
          </a:p>
        </p:txBody>
      </p:sp>
    </p:spTree>
    <p:extLst>
      <p:ext uri="{BB962C8B-B14F-4D97-AF65-F5344CB8AC3E}">
        <p14:creationId xmlns:p14="http://schemas.microsoft.com/office/powerpoint/2010/main" val="93233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65DE0385-6ACD-811A-89B6-9B17BC3F1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12898"/>
            <a:ext cx="12196606" cy="38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466CF5-6B91-6534-9BDC-D08FF8F2B9F2}"/>
              </a:ext>
            </a:extLst>
          </p:cNvPr>
          <p:cNvSpPr txBox="1"/>
          <p:nvPr/>
        </p:nvSpPr>
        <p:spPr>
          <a:xfrm>
            <a:off x="1121670" y="5930345"/>
            <a:ext cx="10460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E.g. more mass bleaching events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52C19-71F2-3374-62C9-6CA7ED3805B4}"/>
              </a:ext>
            </a:extLst>
          </p:cNvPr>
          <p:cNvSpPr txBox="1"/>
          <p:nvPr/>
        </p:nvSpPr>
        <p:spPr>
          <a:xfrm>
            <a:off x="922888" y="483703"/>
            <a:ext cx="10336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Disturbances</a:t>
            </a:r>
          </a:p>
        </p:txBody>
      </p:sp>
    </p:spTree>
    <p:extLst>
      <p:ext uri="{BB962C8B-B14F-4D97-AF65-F5344CB8AC3E}">
        <p14:creationId xmlns:p14="http://schemas.microsoft.com/office/powerpoint/2010/main" val="1625048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0695BA-69D2-4CA8-F2E7-A398F3E7AC01}"/>
              </a:ext>
            </a:extLst>
          </p:cNvPr>
          <p:cNvSpPr txBox="1"/>
          <p:nvPr/>
        </p:nvSpPr>
        <p:spPr>
          <a:xfrm>
            <a:off x="715617" y="404693"/>
            <a:ext cx="11052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If we act now, we can throw the reef a lifeline….</a:t>
            </a:r>
            <a:endParaRPr lang="en-US" sz="3200" b="1" dirty="0"/>
          </a:p>
        </p:txBody>
      </p:sp>
      <p:pic>
        <p:nvPicPr>
          <p:cNvPr id="2054" name="Picture 6" descr="Taylor Made Foam Ring Buoy - Safety Life Ring">
            <a:extLst>
              <a:ext uri="{FF2B5EF4-FFF2-40B4-BE49-F238E27FC236}">
                <a16:creationId xmlns:a16="http://schemas.microsoft.com/office/drawing/2014/main" id="{B2021D69-2C39-B4BC-07A6-E7E6C81CC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4805" y="1884132"/>
            <a:ext cx="5642389" cy="375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364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it Noosa | Lady Elliot Island">
            <a:extLst>
              <a:ext uri="{FF2B5EF4-FFF2-40B4-BE49-F238E27FC236}">
                <a16:creationId xmlns:a16="http://schemas.microsoft.com/office/drawing/2014/main" id="{DE5223AC-9A7E-3BE2-8C33-5FB517B8F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988364"/>
            <a:ext cx="12192001" cy="38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880AC-286B-C180-6CFA-61DFB81467DA}"/>
              </a:ext>
            </a:extLst>
          </p:cNvPr>
          <p:cNvSpPr txBox="1"/>
          <p:nvPr/>
        </p:nvSpPr>
        <p:spPr>
          <a:xfrm>
            <a:off x="304798" y="288555"/>
            <a:ext cx="1171492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coral reef is resilient and quickly recovers from disturbances if it has:</a:t>
            </a:r>
          </a:p>
          <a:p>
            <a:pPr algn="ctr"/>
            <a:endParaRPr lang="en-US" sz="2000" b="1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High functional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biodiversity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4800" b="1" dirty="0"/>
              <a:t>Heat resistant ‘super’ corals</a:t>
            </a:r>
          </a:p>
        </p:txBody>
      </p:sp>
    </p:spTree>
    <p:extLst>
      <p:ext uri="{BB962C8B-B14F-4D97-AF65-F5344CB8AC3E}">
        <p14:creationId xmlns:p14="http://schemas.microsoft.com/office/powerpoint/2010/main" val="183085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Saving the world's coral reefs by speeding up evolution | Nature of Things">
            <a:extLst>
              <a:ext uri="{FF2B5EF4-FFF2-40B4-BE49-F238E27FC236}">
                <a16:creationId xmlns:a16="http://schemas.microsoft.com/office/drawing/2014/main" id="{039FB323-F930-48F2-2AE4-C44D2DA42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84AA6-34D8-0458-F500-4A4F280114C3}"/>
              </a:ext>
            </a:extLst>
          </p:cNvPr>
          <p:cNvSpPr txBox="1"/>
          <p:nvPr/>
        </p:nvSpPr>
        <p:spPr>
          <a:xfrm>
            <a:off x="543338" y="209042"/>
            <a:ext cx="11105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Heat resistant ’super’ corals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are corals that have adapted to already elevated temperatures (due to where they live)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3853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0DC89-D370-19DD-F236-447E013D15C4}"/>
              </a:ext>
            </a:extLst>
          </p:cNvPr>
          <p:cNvSpPr txBox="1"/>
          <p:nvPr/>
        </p:nvSpPr>
        <p:spPr>
          <a:xfrm>
            <a:off x="424069" y="1074509"/>
            <a:ext cx="30877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Heat resistant ‘super’ corals</a:t>
            </a:r>
          </a:p>
          <a:p>
            <a:pPr algn="ctr"/>
            <a:endParaRPr lang="en-US" sz="4000" b="1" dirty="0"/>
          </a:p>
          <a:p>
            <a:pPr algn="ctr"/>
            <a:r>
              <a:rPr lang="en-US" sz="2800" b="1" dirty="0"/>
              <a:t>are usually found in </a:t>
            </a:r>
            <a:r>
              <a:rPr lang="en-US" sz="3600" b="1" dirty="0"/>
              <a:t>warm</a:t>
            </a:r>
            <a:r>
              <a:rPr lang="en-US" sz="2800" b="1" dirty="0"/>
              <a:t>, wide shallow reef flats and </a:t>
            </a:r>
            <a:r>
              <a:rPr lang="en-US" sz="3600" b="1" dirty="0"/>
              <a:t>warm</a:t>
            </a:r>
            <a:r>
              <a:rPr lang="en-US" sz="2800" b="1" dirty="0"/>
              <a:t>, closed shallow lagoons</a:t>
            </a:r>
          </a:p>
        </p:txBody>
      </p:sp>
      <p:pic>
        <p:nvPicPr>
          <p:cNvPr id="22532" name="Picture 4" descr="Coral Reef Shallow Water Top Sellers | lmffc.fr">
            <a:extLst>
              <a:ext uri="{FF2B5EF4-FFF2-40B4-BE49-F238E27FC236}">
                <a16:creationId xmlns:a16="http://schemas.microsoft.com/office/drawing/2014/main" id="{82301AA8-B10A-EBE7-B310-F9773807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2035" y="1074509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38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Global Warming: The Impacts of Rising Sea Water Temperature">
            <a:extLst>
              <a:ext uri="{FF2B5EF4-FFF2-40B4-BE49-F238E27FC236}">
                <a16:creationId xmlns:a16="http://schemas.microsoft.com/office/drawing/2014/main" id="{61DC5413-3BE9-0D28-20BD-37FC2FA0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2192000" cy="683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1480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-145773" y="253313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Heat resistant ‘super’ corals</a:t>
            </a:r>
          </a:p>
          <a:p>
            <a:pPr algn="ctr"/>
            <a:r>
              <a:rPr lang="en-US" sz="3200" b="1" dirty="0"/>
              <a:t>like all corals, provide </a:t>
            </a:r>
            <a:r>
              <a:rPr lang="en-US" sz="4000" b="1" dirty="0"/>
              <a:t>habitat</a:t>
            </a:r>
            <a:r>
              <a:rPr lang="en-US" sz="3200" b="1" dirty="0"/>
              <a:t> for functional groups to live </a:t>
            </a:r>
            <a:endParaRPr lang="en-US" sz="4000" b="1" dirty="0"/>
          </a:p>
        </p:txBody>
      </p:sp>
      <p:pic>
        <p:nvPicPr>
          <p:cNvPr id="12290" name="Picture 2" descr="Rumors of this coral's survival were greatly exaggerated | Grist">
            <a:extLst>
              <a:ext uri="{FF2B5EF4-FFF2-40B4-BE49-F238E27FC236}">
                <a16:creationId xmlns:a16="http://schemas.microsoft.com/office/drawing/2014/main" id="{A95504C3-2CDD-E409-C7C7-B79BDABBF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40067"/>
            <a:ext cx="12192000" cy="501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939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epwater Coral Reefs Unlikely to Welcome Shallow-Water Animals | The  Scientist Magazine®">
            <a:extLst>
              <a:ext uri="{FF2B5EF4-FFF2-40B4-BE49-F238E27FC236}">
                <a16:creationId xmlns:a16="http://schemas.microsoft.com/office/drawing/2014/main" id="{C5BF1291-F8EE-39EA-1971-8D63BD626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7EDBDB-FA97-1C73-9650-CCACAA139D81}"/>
              </a:ext>
            </a:extLst>
          </p:cNvPr>
          <p:cNvSpPr txBox="1"/>
          <p:nvPr/>
        </p:nvSpPr>
        <p:spPr>
          <a:xfrm>
            <a:off x="1470992" y="341564"/>
            <a:ext cx="95415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Thus, </a:t>
            </a:r>
            <a:r>
              <a:rPr lang="en-US" sz="3600" b="1" i="1" dirty="0">
                <a:solidFill>
                  <a:schemeClr val="bg1"/>
                </a:solidFill>
              </a:rPr>
              <a:t>promoting </a:t>
            </a:r>
            <a:r>
              <a:rPr lang="en-US" sz="3600" b="1" dirty="0">
                <a:solidFill>
                  <a:schemeClr val="bg1"/>
                </a:solidFill>
              </a:rPr>
              <a:t>high functional diversity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and, therefore, high functional redundancy</a:t>
            </a:r>
          </a:p>
        </p:txBody>
      </p:sp>
    </p:spTree>
    <p:extLst>
      <p:ext uri="{BB962C8B-B14F-4D97-AF65-F5344CB8AC3E}">
        <p14:creationId xmlns:p14="http://schemas.microsoft.com/office/powerpoint/2010/main" val="32585217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4" descr="Climate change: Mass coral bleaching on Great Barrier Reef sparks fear of  global event">
            <a:extLst>
              <a:ext uri="{FF2B5EF4-FFF2-40B4-BE49-F238E27FC236}">
                <a16:creationId xmlns:a16="http://schemas.microsoft.com/office/drawing/2014/main" id="{E9C20A29-79B3-B7DD-418C-33D8BD3E5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52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E94B39-EA64-57C2-898F-2E2A2B0D470D}"/>
              </a:ext>
            </a:extLst>
          </p:cNvPr>
          <p:cNvSpPr txBox="1"/>
          <p:nvPr/>
        </p:nvSpPr>
        <p:spPr>
          <a:xfrm>
            <a:off x="649356" y="225555"/>
            <a:ext cx="112510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But even ‘super’ corals have a bleaching threshold temperature.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9084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ustralia's Great Barrier Reef suffers worst bleaching on record |  Environment News | Al Jazeera">
            <a:extLst>
              <a:ext uri="{FF2B5EF4-FFF2-40B4-BE49-F238E27FC236}">
                <a16:creationId xmlns:a16="http://schemas.microsoft.com/office/drawing/2014/main" id="{2C13139A-0391-905F-F7D4-580D6460D0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72A22-BCBB-759D-B0E6-2F8FFD89157A}"/>
              </a:ext>
            </a:extLst>
          </p:cNvPr>
          <p:cNvSpPr txBox="1"/>
          <p:nvPr/>
        </p:nvSpPr>
        <p:spPr>
          <a:xfrm>
            <a:off x="132522" y="106017"/>
            <a:ext cx="2623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Bleached and dead coral around Lizard Island on the Great Barrier Reef [David Gray/AFP]</a:t>
            </a:r>
          </a:p>
        </p:txBody>
      </p:sp>
    </p:spTree>
    <p:extLst>
      <p:ext uri="{BB962C8B-B14F-4D97-AF65-F5344CB8AC3E}">
        <p14:creationId xmlns:p14="http://schemas.microsoft.com/office/powerpoint/2010/main" val="40270176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B0DC89-D370-19DD-F236-447E013D15C4}"/>
              </a:ext>
            </a:extLst>
          </p:cNvPr>
          <p:cNvSpPr txBox="1"/>
          <p:nvPr/>
        </p:nvSpPr>
        <p:spPr>
          <a:xfrm>
            <a:off x="119269" y="181957"/>
            <a:ext cx="2928731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Thus, </a:t>
            </a:r>
          </a:p>
          <a:p>
            <a:pPr algn="ctr"/>
            <a:r>
              <a:rPr lang="en-US" sz="4000" b="1" dirty="0"/>
              <a:t>‘super’ corals</a:t>
            </a:r>
          </a:p>
          <a:p>
            <a:pPr algn="ctr"/>
            <a:endParaRPr lang="en-US" sz="1600" b="1" dirty="0"/>
          </a:p>
          <a:p>
            <a:pPr algn="ctr"/>
            <a:r>
              <a:rPr lang="en-US" sz="3200" b="1" dirty="0"/>
              <a:t>need to be moved to </a:t>
            </a:r>
          </a:p>
          <a:p>
            <a:pPr algn="ctr"/>
            <a:r>
              <a:rPr lang="en-US" sz="3200" b="1" dirty="0"/>
              <a:t>gene bank nurseries in cooler waters NOW</a:t>
            </a:r>
          </a:p>
          <a:p>
            <a:pPr algn="ctr"/>
            <a:r>
              <a:rPr lang="en-US" sz="1600" b="1" dirty="0"/>
              <a:t> </a:t>
            </a:r>
          </a:p>
          <a:p>
            <a:pPr algn="ctr"/>
            <a:r>
              <a:rPr lang="en-US" sz="2400" b="1" dirty="0"/>
              <a:t>to withstand future bleaching events and be preserved.</a:t>
            </a:r>
            <a:endParaRPr lang="en-US" sz="4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6A8A6-0D08-B9AD-7F61-519EDB62C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Taylor Made Foam Ring Buoy - Safety Life Ring">
            <a:extLst>
              <a:ext uri="{FF2B5EF4-FFF2-40B4-BE49-F238E27FC236}">
                <a16:creationId xmlns:a16="http://schemas.microsoft.com/office/drawing/2014/main" id="{A0ABED0B-F62A-D39D-0C48-64A4FD9F9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5097" y="0"/>
            <a:ext cx="2086903" cy="138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46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62AF3C-8FFA-5536-BFEC-6F2C011725A5}"/>
              </a:ext>
            </a:extLst>
          </p:cNvPr>
          <p:cNvSpPr txBox="1"/>
          <p:nvPr/>
        </p:nvSpPr>
        <p:spPr>
          <a:xfrm>
            <a:off x="852965" y="547040"/>
            <a:ext cx="10486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Case study: the most recent Great Barrier Reef mass bleaching events</a:t>
            </a:r>
          </a:p>
        </p:txBody>
      </p:sp>
      <p:pic>
        <p:nvPicPr>
          <p:cNvPr id="1026" name="Picture 2" descr="Coral bleaching in 2020: The Great Barrier Reef and beyond – Reefbites">
            <a:extLst>
              <a:ext uri="{FF2B5EF4-FFF2-40B4-BE49-F238E27FC236}">
                <a16:creationId xmlns:a16="http://schemas.microsoft.com/office/drawing/2014/main" id="{2D77D3D8-021B-097B-C61E-C9F4ED4C5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321" y="2597655"/>
            <a:ext cx="5658679" cy="33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C] Global Sea Surface Temperatures 1984-2024 : r/dataisbeautiful">
            <a:extLst>
              <a:ext uri="{FF2B5EF4-FFF2-40B4-BE49-F238E27FC236}">
                <a16:creationId xmlns:a16="http://schemas.microsoft.com/office/drawing/2014/main" id="{D5B02967-83C9-8F1E-DC4F-F01F6EC31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895" y="2597656"/>
            <a:ext cx="4844889" cy="334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7E91B4-A8D0-C023-ECEE-FE1883588C8B}"/>
              </a:ext>
            </a:extLst>
          </p:cNvPr>
          <p:cNvSpPr txBox="1"/>
          <p:nvPr/>
        </p:nvSpPr>
        <p:spPr>
          <a:xfrm>
            <a:off x="10218645" y="3429000"/>
            <a:ext cx="75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3F4CE-8E14-F252-B80B-336B0F574883}"/>
              </a:ext>
            </a:extLst>
          </p:cNvPr>
          <p:cNvSpPr txBox="1"/>
          <p:nvPr/>
        </p:nvSpPr>
        <p:spPr>
          <a:xfrm>
            <a:off x="7480853" y="3059668"/>
            <a:ext cx="755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656B2-F620-DDA4-8898-DE48592D869E}"/>
              </a:ext>
            </a:extLst>
          </p:cNvPr>
          <p:cNvSpPr txBox="1"/>
          <p:nvPr/>
        </p:nvSpPr>
        <p:spPr>
          <a:xfrm>
            <a:off x="10974019" y="5633850"/>
            <a:ext cx="1404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…..(update)</a:t>
            </a:r>
          </a:p>
        </p:txBody>
      </p:sp>
    </p:spTree>
    <p:extLst>
      <p:ext uri="{BB962C8B-B14F-4D97-AF65-F5344CB8AC3E}">
        <p14:creationId xmlns:p14="http://schemas.microsoft.com/office/powerpoint/2010/main" val="7714288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C6B75F17-B8FD-A6C7-750D-E7CCD4AF7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95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orals for Conservation - Fiji | The Coral Hub Nemo">
            <a:extLst>
              <a:ext uri="{FF2B5EF4-FFF2-40B4-BE49-F238E27FC236}">
                <a16:creationId xmlns:a16="http://schemas.microsoft.com/office/drawing/2014/main" id="{FE3B3FD7-9FB4-B14E-7286-D33234412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22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1BFF9437-CC58-D20B-3F09-FD051C7D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1207273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1382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939B496D-81E3-2D6A-D48F-64F567BA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47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0758DAB0-E0C7-3C3F-CC35-81DFF27AE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0539" y="0"/>
            <a:ext cx="73814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C3C199-08B3-1EE3-3AAA-0D1E3613F58F}"/>
              </a:ext>
            </a:extLst>
          </p:cNvPr>
          <p:cNvSpPr txBox="1"/>
          <p:nvPr/>
        </p:nvSpPr>
        <p:spPr>
          <a:xfrm>
            <a:off x="493644" y="101554"/>
            <a:ext cx="38232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Gene bank nurseries have already been set up in Fiji and other places around the world (not so much on the GBR) </a:t>
            </a:r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99D92552-B663-48B7-EC05-BED6D32EE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50096"/>
            <a:ext cx="4810539" cy="36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154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99736-132A-E779-4AF7-274E16941134}"/>
              </a:ext>
            </a:extLst>
          </p:cNvPr>
          <p:cNvSpPr txBox="1"/>
          <p:nvPr/>
        </p:nvSpPr>
        <p:spPr>
          <a:xfrm>
            <a:off x="0" y="2405631"/>
            <a:ext cx="3823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Case Study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(Fiji)</a:t>
            </a:r>
          </a:p>
        </p:txBody>
      </p:sp>
      <p:pic>
        <p:nvPicPr>
          <p:cNvPr id="4" name="Picture 3" descr="A group of people swimming in the water&#10;&#10;Description automatically generated">
            <a:extLst>
              <a:ext uri="{FF2B5EF4-FFF2-40B4-BE49-F238E27FC236}">
                <a16:creationId xmlns:a16="http://schemas.microsoft.com/office/drawing/2014/main" id="{5C784D7E-DC14-D099-78C9-8E9ABE0F59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233" y="413946"/>
            <a:ext cx="7772400" cy="5553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769CD8-4F31-FBE6-B6FB-9336787F3E28}"/>
              </a:ext>
            </a:extLst>
          </p:cNvPr>
          <p:cNvSpPr txBox="1"/>
          <p:nvPr/>
        </p:nvSpPr>
        <p:spPr>
          <a:xfrm>
            <a:off x="5433391" y="60449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KuOWxwnFZnk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9495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2346F-8F53-706D-57E6-A294ACEF4F9C}"/>
              </a:ext>
            </a:extLst>
          </p:cNvPr>
          <p:cNvSpPr txBox="1"/>
          <p:nvPr/>
        </p:nvSpPr>
        <p:spPr>
          <a:xfrm>
            <a:off x="284921" y="0"/>
            <a:ext cx="11740825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 urgently need gene bank nurseries on the Great Barrier Reef</a:t>
            </a:r>
          </a:p>
          <a:p>
            <a:pPr algn="ctr"/>
            <a:endParaRPr lang="en-US" sz="3200" b="1" dirty="0"/>
          </a:p>
          <a:p>
            <a:pPr algn="ctr"/>
            <a:r>
              <a:rPr lang="en-US" sz="2800" b="1" dirty="0">
                <a:highlight>
                  <a:srgbClr val="FFFF00"/>
                </a:highlight>
              </a:rPr>
              <a:t>Activity: </a:t>
            </a:r>
            <a:r>
              <a:rPr lang="en-US" sz="2800" b="1" dirty="0"/>
              <a:t>search Google Earth to locate ‘hot pocket’ reefs where super corals may be found on the GBR, as well as potential gene bank nursery sites.</a:t>
            </a:r>
          </a:p>
          <a:p>
            <a:pPr algn="ctr"/>
            <a:endParaRPr lang="en-US" b="1" dirty="0"/>
          </a:p>
          <a:p>
            <a:r>
              <a:rPr lang="en-US" sz="2400" b="1" dirty="0"/>
              <a:t>What to look for (Source: Corals4Conservation):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“hot pocket” reefs are often dominated by </a:t>
            </a:r>
            <a:r>
              <a:rPr lang="en-US" sz="2000" i="1" u="sng" dirty="0"/>
              <a:t>shallow waters less than one meter deep </a:t>
            </a:r>
            <a:r>
              <a:rPr lang="en-US" sz="2000" dirty="0"/>
              <a:t>at low tide.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“hot pocket” reefs are </a:t>
            </a:r>
            <a:r>
              <a:rPr lang="en-US" sz="2000" i="1" u="sng" dirty="0"/>
              <a:t>regularly exposed </a:t>
            </a:r>
            <a:r>
              <a:rPr lang="en-US" sz="2000" dirty="0"/>
              <a:t>to extremely hot waters at low tide and may also the air during extreme low tides and thus impacted by heavy rainfall and drying by the sun and wind.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Follow the general principle that </a:t>
            </a:r>
            <a:r>
              <a:rPr lang="en-US" sz="2000" i="1" u="sng" dirty="0"/>
              <a:t>nearshore reefs </a:t>
            </a:r>
            <a:r>
              <a:rPr lang="en-US" sz="2000" dirty="0"/>
              <a:t>are warmer than cooler </a:t>
            </a:r>
            <a:r>
              <a:rPr lang="en-US" sz="2000" i="1" dirty="0"/>
              <a:t>offshore</a:t>
            </a:r>
            <a:r>
              <a:rPr lang="en-US" sz="2000" dirty="0"/>
              <a:t> waters.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u="sng" dirty="0"/>
              <a:t>Wide </a:t>
            </a:r>
            <a:r>
              <a:rPr lang="en-US" sz="2000" dirty="0"/>
              <a:t>reef flats accumulate hot water during low tide more than narrow reef flats do.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u="sng" dirty="0"/>
              <a:t>Large</a:t>
            </a:r>
            <a:r>
              <a:rPr lang="en-US" sz="2000" dirty="0"/>
              <a:t> reefs with extensive shallow areas will be warmer than small reefs with less shallow water.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u="sng" dirty="0"/>
              <a:t>Leeward</a:t>
            </a:r>
            <a:r>
              <a:rPr lang="en-US" sz="2000" dirty="0"/>
              <a:t> (protected) sides of islands and reef flats sheltered from waves and winds will be warmer than their windward sides.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 bank nurseries should be located behind a narrow reef flat, which breaks the waves and protects the nursery, but it needs to be able to do so from </a:t>
            </a:r>
            <a:r>
              <a:rPr lang="en-US" sz="2000" i="1" dirty="0"/>
              <a:t>all </a:t>
            </a:r>
            <a:r>
              <a:rPr lang="en-US" sz="2000" dirty="0"/>
              <a:t>sides (not just the prevailing wind side).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 bank nurseries should be at least 1-2 meters deeper than the reef flat and situated close-up against the reef, where fish can gain access to clean the nursery corals (and not be afraid to swim there).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GBRMPA permitting process requires fragmentation to occur in the </a:t>
            </a:r>
            <a:r>
              <a:rPr lang="en-US" sz="2000" i="1" u="sng" dirty="0"/>
              <a:t>same reef complex and same gene pool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highlight>
                  <a:srgbClr val="FFFF00"/>
                </a:highlight>
              </a:rPr>
              <a:t>CLOSE TO </a:t>
            </a:r>
            <a:r>
              <a:rPr lang="en-US" sz="2000">
                <a:highlight>
                  <a:srgbClr val="FFFF00"/>
                </a:highlight>
              </a:rPr>
              <a:t>ACCOMODATION and/or EASY TO ACCESS 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4" name="Picture 3" descr="A logo with text and a leaf&#10;&#10;Description automatically generated">
            <a:extLst>
              <a:ext uri="{FF2B5EF4-FFF2-40B4-BE49-F238E27FC236}">
                <a16:creationId xmlns:a16="http://schemas.microsoft.com/office/drawing/2014/main" id="{F751B493-935F-8E9D-D5C4-0AB3B58F12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2764" y="2153046"/>
            <a:ext cx="1112982" cy="7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460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C7AA97-E428-8495-6A0A-714F64C1A658}"/>
              </a:ext>
            </a:extLst>
          </p:cNvPr>
          <p:cNvSpPr/>
          <p:nvPr/>
        </p:nvSpPr>
        <p:spPr>
          <a:xfrm>
            <a:off x="1394088" y="9695"/>
            <a:ext cx="10797912" cy="6848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map of a sea&#10;&#10;Description automatically generated">
            <a:extLst>
              <a:ext uri="{FF2B5EF4-FFF2-40B4-BE49-F238E27FC236}">
                <a16:creationId xmlns:a16="http://schemas.microsoft.com/office/drawing/2014/main" id="{128147C4-1C0B-8A1E-66F8-EBA45567DC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45" y="181140"/>
            <a:ext cx="10403032" cy="5933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ACA31-3BD9-A704-36BA-76F82EAB8E52}"/>
              </a:ext>
            </a:extLst>
          </p:cNvPr>
          <p:cNvSpPr txBox="1"/>
          <p:nvPr/>
        </p:nvSpPr>
        <p:spPr>
          <a:xfrm>
            <a:off x="1662545" y="5971340"/>
            <a:ext cx="10403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Potential hot-pocket coral populations are circled in pink as potential collecting sites.</a:t>
            </a:r>
          </a:p>
          <a:p>
            <a:r>
              <a:rPr lang="en-AU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Potential gene bank nurseries are circled in blue.</a:t>
            </a:r>
            <a:endParaRPr lang="en-AU" sz="16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logo with text and a leaf&#10;&#10;Description automatically generated">
            <a:extLst>
              <a:ext uri="{FF2B5EF4-FFF2-40B4-BE49-F238E27FC236}">
                <a16:creationId xmlns:a16="http://schemas.microsoft.com/office/drawing/2014/main" id="{C67730F1-E766-2CA5-492C-BC95640E6CD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309" y="5601795"/>
            <a:ext cx="1112982" cy="739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8A17A6-BAC0-7FA0-D8C4-6BF46D24CE0B}"/>
              </a:ext>
            </a:extLst>
          </p:cNvPr>
          <p:cNvSpPr txBox="1"/>
          <p:nvPr/>
        </p:nvSpPr>
        <p:spPr>
          <a:xfrm rot="20305419">
            <a:off x="87444" y="209068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For example:</a:t>
            </a:r>
          </a:p>
        </p:txBody>
      </p:sp>
    </p:spTree>
    <p:extLst>
      <p:ext uri="{BB962C8B-B14F-4D97-AF65-F5344CB8AC3E}">
        <p14:creationId xmlns:p14="http://schemas.microsoft.com/office/powerpoint/2010/main" val="16440954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2346F-8F53-706D-57E6-A294ACEF4F9C}"/>
              </a:ext>
            </a:extLst>
          </p:cNvPr>
          <p:cNvSpPr txBox="1"/>
          <p:nvPr/>
        </p:nvSpPr>
        <p:spPr>
          <a:xfrm>
            <a:off x="282811" y="1112391"/>
            <a:ext cx="1162637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Permits</a:t>
            </a:r>
          </a:p>
          <a:p>
            <a:pPr algn="ctr"/>
            <a:endParaRPr lang="en-US" sz="1400" b="1" dirty="0"/>
          </a:p>
          <a:p>
            <a:pPr algn="ctr"/>
            <a:r>
              <a:rPr lang="en-US" sz="2800" b="1" dirty="0"/>
              <a:t>In Fiji, you only need permission from traditional owners to start a nursery.</a:t>
            </a:r>
          </a:p>
          <a:p>
            <a:pPr algn="ctr"/>
            <a:endParaRPr lang="en-US" sz="1600" b="1" dirty="0"/>
          </a:p>
          <a:p>
            <a:pPr algn="ctr"/>
            <a:r>
              <a:rPr lang="en-US" sz="3200" b="1" dirty="0"/>
              <a:t>In Australia, you need a permit from the government </a:t>
            </a:r>
          </a:p>
          <a:p>
            <a:pPr algn="ctr"/>
            <a:r>
              <a:rPr lang="en-US" b="1" dirty="0"/>
              <a:t>(for them to assess the risks involved with the activity)</a:t>
            </a:r>
            <a:endParaRPr lang="en-US" sz="3200" b="1" dirty="0"/>
          </a:p>
        </p:txBody>
      </p:sp>
      <p:pic>
        <p:nvPicPr>
          <p:cNvPr id="2052" name="Picture 4" descr="Stop sign icon transparent background 12042306 PNG">
            <a:extLst>
              <a:ext uri="{FF2B5EF4-FFF2-40B4-BE49-F238E27FC236}">
                <a16:creationId xmlns:a16="http://schemas.microsoft.com/office/drawing/2014/main" id="{A5ACBF66-F16E-A6DB-3079-1938EDE8F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5998" y="231626"/>
            <a:ext cx="1020001" cy="102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0274842-5567-C40A-ADE1-B6C00804E2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34" y="3871838"/>
            <a:ext cx="3801570" cy="2540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DF126A-6816-9AA9-D9E0-E4C3F1073F08}"/>
              </a:ext>
            </a:extLst>
          </p:cNvPr>
          <p:cNvSpPr txBox="1"/>
          <p:nvPr/>
        </p:nvSpPr>
        <p:spPr>
          <a:xfrm>
            <a:off x="29031" y="6472485"/>
            <a:ext cx="119162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For more information, watch video </a:t>
            </a:r>
            <a:r>
              <a:rPr lang="en-US" sz="1400" b="1" i="1" dirty="0"/>
              <a:t>“Permitting advice for coral restoration projects in the GBR”: https://</a:t>
            </a:r>
            <a:r>
              <a:rPr lang="en-US" sz="1400" b="1" i="1" dirty="0" err="1"/>
              <a:t>www.youtube.com</a:t>
            </a:r>
            <a:r>
              <a:rPr lang="en-US" sz="1400" b="1" i="1" dirty="0"/>
              <a:t>/</a:t>
            </a:r>
            <a:r>
              <a:rPr lang="en-US" sz="1400" b="1" i="1" dirty="0" err="1"/>
              <a:t>watch?v</a:t>
            </a:r>
            <a:r>
              <a:rPr lang="en-US" sz="1400" b="1" i="1" dirty="0"/>
              <a:t>=GNOii47yX2M</a:t>
            </a:r>
          </a:p>
        </p:txBody>
      </p:sp>
      <p:pic>
        <p:nvPicPr>
          <p:cNvPr id="8" name="Picture 7" descr="A screenshot of a video&#10;&#10;Description automatically generated">
            <a:extLst>
              <a:ext uri="{FF2B5EF4-FFF2-40B4-BE49-F238E27FC236}">
                <a16:creationId xmlns:a16="http://schemas.microsoft.com/office/drawing/2014/main" id="{20C14073-7C30-555A-198F-8A46FF076E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388" y="3875974"/>
            <a:ext cx="3756970" cy="25362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7592A-473F-3F03-7653-909784B26C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742" y="3887601"/>
            <a:ext cx="3713008" cy="252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1820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FF7FEC-B290-75D2-A3C9-1066E855D74B}"/>
              </a:ext>
            </a:extLst>
          </p:cNvPr>
          <p:cNvSpPr txBox="1"/>
          <p:nvPr/>
        </p:nvSpPr>
        <p:spPr>
          <a:xfrm>
            <a:off x="375770" y="1228397"/>
            <a:ext cx="30167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Apply the terms ecosystem resilience, disturbance and recovery as indicators of ‘health’ of marine environments to a chosen case study.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‘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6. Marine Diagnosis’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60418" name="Picture 2" descr="Biorock Coral Reef Restoration | Volontärarbete i Indonesia 2024">
            <a:extLst>
              <a:ext uri="{FF2B5EF4-FFF2-40B4-BE49-F238E27FC236}">
                <a16:creationId xmlns:a16="http://schemas.microsoft.com/office/drawing/2014/main" id="{5984EFB8-C1A4-1892-C1DD-905130DAC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8786" y="0"/>
            <a:ext cx="8640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04FBE182-04A9-2E5C-F188-3A2D159D0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921" y="334367"/>
            <a:ext cx="4600501" cy="618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88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35E89F-A0FA-527A-2086-50535C75EC1A}"/>
              </a:ext>
            </a:extLst>
          </p:cNvPr>
          <p:cNvSpPr txBox="1"/>
          <p:nvPr/>
        </p:nvSpPr>
        <p:spPr>
          <a:xfrm>
            <a:off x="3081130" y="2956912"/>
            <a:ext cx="60297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Add pictures/news articles/journal articles of the most recent mass bleaching event/s here</a:t>
            </a:r>
          </a:p>
        </p:txBody>
      </p:sp>
    </p:spTree>
    <p:extLst>
      <p:ext uri="{BB962C8B-B14F-4D97-AF65-F5344CB8AC3E}">
        <p14:creationId xmlns:p14="http://schemas.microsoft.com/office/powerpoint/2010/main" val="3895201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it Noosa | Lady Elliot Island">
            <a:extLst>
              <a:ext uri="{FF2B5EF4-FFF2-40B4-BE49-F238E27FC236}">
                <a16:creationId xmlns:a16="http://schemas.microsoft.com/office/drawing/2014/main" id="{DE5223AC-9A7E-3BE2-8C33-5FB517B8F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988364"/>
            <a:ext cx="12192001" cy="386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6880AC-286B-C180-6CFA-61DFB81467DA}"/>
              </a:ext>
            </a:extLst>
          </p:cNvPr>
          <p:cNvSpPr txBox="1"/>
          <p:nvPr/>
        </p:nvSpPr>
        <p:spPr>
          <a:xfrm>
            <a:off x="304799" y="288555"/>
            <a:ext cx="11887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coral reef is resilient and quickly recovers from disturbances if it has:</a:t>
            </a:r>
          </a:p>
          <a:p>
            <a:pPr algn="ctr"/>
            <a:endParaRPr lang="en-US" sz="2400" b="1" dirty="0"/>
          </a:p>
          <a:p>
            <a:pPr marL="571500" indent="-571500">
              <a:buFont typeface="Wingdings" pitchFamily="2" charset="2"/>
              <a:buChar char="ü"/>
            </a:pPr>
            <a:r>
              <a:rPr lang="en-US" sz="4800" b="1" dirty="0"/>
              <a:t>High functional</a:t>
            </a:r>
            <a:r>
              <a:rPr lang="en-US" sz="3600" b="1" dirty="0"/>
              <a:t> </a:t>
            </a:r>
            <a:r>
              <a:rPr lang="en-US" sz="4800" b="1" dirty="0"/>
              <a:t>diversity</a:t>
            </a:r>
          </a:p>
          <a:p>
            <a:pPr marL="571500" indent="-571500">
              <a:buFont typeface="Wingdings" pitchFamily="2" charset="2"/>
              <a:buChar char="ü"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Heat resistant ‘super’ corals</a:t>
            </a:r>
          </a:p>
        </p:txBody>
      </p:sp>
    </p:spTree>
    <p:extLst>
      <p:ext uri="{BB962C8B-B14F-4D97-AF65-F5344CB8AC3E}">
        <p14:creationId xmlns:p14="http://schemas.microsoft.com/office/powerpoint/2010/main" val="3007947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1086678" y="275303"/>
            <a:ext cx="10336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/>
              <a:t>High</a:t>
            </a:r>
            <a:r>
              <a:rPr lang="en-US" sz="4000" b="1" dirty="0"/>
              <a:t> functional diversity</a:t>
            </a:r>
          </a:p>
          <a:p>
            <a:pPr algn="ctr"/>
            <a:r>
              <a:rPr lang="en-US" sz="2400" b="1" dirty="0"/>
              <a:t>(</a:t>
            </a:r>
            <a:r>
              <a:rPr lang="en-US" sz="2400" b="1" i="1" dirty="0"/>
              <a:t>high</a:t>
            </a:r>
            <a:r>
              <a:rPr lang="en-US" sz="2400" b="1" dirty="0"/>
              <a:t> number of species performing the same function – e.g. grazing)</a:t>
            </a:r>
            <a:endParaRPr lang="en-US" sz="3200" b="1" dirty="0"/>
          </a:p>
        </p:txBody>
      </p:sp>
      <p:pic>
        <p:nvPicPr>
          <p:cNvPr id="5122" name="Picture 2" descr="Herbivorous fish are critical [IMAGE] | EurekAlert! Science News Releases">
            <a:extLst>
              <a:ext uri="{FF2B5EF4-FFF2-40B4-BE49-F238E27FC236}">
                <a16:creationId xmlns:a16="http://schemas.microsoft.com/office/drawing/2014/main" id="{4181195C-A2CA-DD25-8C2B-14606B34C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49894"/>
            <a:ext cx="12192000" cy="52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92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98268-C34F-9D0F-996E-7DEBAD091829}"/>
              </a:ext>
            </a:extLst>
          </p:cNvPr>
          <p:cNvSpPr txBox="1"/>
          <p:nvPr/>
        </p:nvSpPr>
        <p:spPr>
          <a:xfrm>
            <a:off x="1086678" y="275303"/>
            <a:ext cx="1033669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If one dies, another can take its place</a:t>
            </a:r>
          </a:p>
          <a:p>
            <a:pPr algn="ctr"/>
            <a:r>
              <a:rPr lang="en-US" sz="2800" b="1" dirty="0"/>
              <a:t>Called </a:t>
            </a:r>
            <a:r>
              <a:rPr lang="en-US" sz="2800" b="1" i="1" dirty="0"/>
              <a:t>functional redundancy</a:t>
            </a:r>
          </a:p>
        </p:txBody>
      </p:sp>
      <p:pic>
        <p:nvPicPr>
          <p:cNvPr id="9218" name="Picture 2" descr="Holomua Marine Initiative | Herbivore Management">
            <a:extLst>
              <a:ext uri="{FF2B5EF4-FFF2-40B4-BE49-F238E27FC236}">
                <a16:creationId xmlns:a16="http://schemas.microsoft.com/office/drawing/2014/main" id="{FAFCF638-06DC-7A60-F151-88A8448B3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29" y="1822173"/>
            <a:ext cx="12171071" cy="50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7740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7259</TotalTime>
  <Words>1981</Words>
  <Application>Microsoft Macintosh PowerPoint</Application>
  <PresentationFormat>Widescreen</PresentationFormat>
  <Paragraphs>221</Paragraphs>
  <Slides>59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Arial Narrow</vt:lpstr>
      <vt:lpstr>Calibri</vt:lpstr>
      <vt:lpstr>Calibri Light</vt:lpstr>
      <vt:lpstr>Helvetica Neue</vt:lpstr>
      <vt:lpstr>Roboto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716</cp:revision>
  <dcterms:created xsi:type="dcterms:W3CDTF">2023-09-23T08:38:28Z</dcterms:created>
  <dcterms:modified xsi:type="dcterms:W3CDTF">2024-07-23T00:23:10Z</dcterms:modified>
</cp:coreProperties>
</file>