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sldIdLst>
    <p:sldId id="258" r:id="rId2"/>
    <p:sldId id="263" r:id="rId3"/>
    <p:sldId id="264" r:id="rId4"/>
    <p:sldId id="270" r:id="rId5"/>
    <p:sldId id="271" r:id="rId6"/>
    <p:sldId id="268" r:id="rId7"/>
    <p:sldId id="317" r:id="rId8"/>
    <p:sldId id="265" r:id="rId9"/>
    <p:sldId id="276" r:id="rId10"/>
    <p:sldId id="269" r:id="rId11"/>
    <p:sldId id="273" r:id="rId12"/>
    <p:sldId id="260" r:id="rId13"/>
    <p:sldId id="267" r:id="rId14"/>
    <p:sldId id="303" r:id="rId15"/>
    <p:sldId id="279" r:id="rId16"/>
    <p:sldId id="280" r:id="rId17"/>
    <p:sldId id="281" r:id="rId18"/>
    <p:sldId id="283" r:id="rId19"/>
    <p:sldId id="274" r:id="rId20"/>
    <p:sldId id="261" r:id="rId21"/>
    <p:sldId id="282" r:id="rId22"/>
    <p:sldId id="259" r:id="rId23"/>
    <p:sldId id="293" r:id="rId24"/>
    <p:sldId id="294" r:id="rId25"/>
    <p:sldId id="299" r:id="rId26"/>
    <p:sldId id="290" r:id="rId27"/>
    <p:sldId id="295" r:id="rId28"/>
    <p:sldId id="296" r:id="rId29"/>
    <p:sldId id="297" r:id="rId30"/>
    <p:sldId id="298" r:id="rId31"/>
    <p:sldId id="286" r:id="rId32"/>
    <p:sldId id="285" r:id="rId33"/>
    <p:sldId id="284" r:id="rId34"/>
    <p:sldId id="300" r:id="rId35"/>
    <p:sldId id="287" r:id="rId36"/>
    <p:sldId id="301" r:id="rId37"/>
    <p:sldId id="305" r:id="rId38"/>
    <p:sldId id="308" r:id="rId39"/>
    <p:sldId id="314" r:id="rId40"/>
    <p:sldId id="304" r:id="rId41"/>
    <p:sldId id="310" r:id="rId42"/>
    <p:sldId id="311" r:id="rId43"/>
    <p:sldId id="312" r:id="rId44"/>
    <p:sldId id="31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6"/>
    <p:restoredTop sz="95469"/>
  </p:normalViewPr>
  <p:slideViewPr>
    <p:cSldViewPr snapToGrid="0">
      <p:cViewPr varScale="1">
        <p:scale>
          <a:sx n="103" d="100"/>
          <a:sy n="103" d="100"/>
        </p:scale>
        <p:origin x="4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4/10/24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cinergee.com.au</a:t>
            </a:r>
            <a:r>
              <a:rPr lang="en-US" dirty="0"/>
              <a:t>/blog/the-amazing-effects-of-water-on-our-body/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5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15</a:t>
            </a:fld>
            <a:endParaRPr lang="en-US"/>
          </a:p>
        </p:txBody>
      </p:sp>
    </p:spTree>
    <p:extLst>
      <p:ext uri="{BB962C8B-B14F-4D97-AF65-F5344CB8AC3E}">
        <p14:creationId xmlns:p14="http://schemas.microsoft.com/office/powerpoint/2010/main" val="48670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https://www.ck12.org/biology/structure-and-properties-of-water/lesson/biochemical-properties-of-water-advanced-bio-adv/</a:t>
            </a:r>
          </a:p>
        </p:txBody>
      </p:sp>
      <p:sp>
        <p:nvSpPr>
          <p:cNvPr id="4" name="Slide Number Placeholder 3"/>
          <p:cNvSpPr>
            <a:spLocks noGrp="1"/>
          </p:cNvSpPr>
          <p:nvPr>
            <p:ph type="sldNum" sz="quarter" idx="5"/>
          </p:nvPr>
        </p:nvSpPr>
        <p:spPr/>
        <p:txBody>
          <a:bodyPr/>
          <a:lstStyle/>
          <a:p>
            <a:fld id="{1E9A60AA-0504-9D43-9C67-9C1121590EC0}" type="slidenum">
              <a:rPr lang="en-US" smtClean="0"/>
              <a:t>20</a:t>
            </a:fld>
            <a:endParaRPr lang="en-US"/>
          </a:p>
        </p:txBody>
      </p:sp>
    </p:spTree>
    <p:extLst>
      <p:ext uri="{BB962C8B-B14F-4D97-AF65-F5344CB8AC3E}">
        <p14:creationId xmlns:p14="http://schemas.microsoft.com/office/powerpoint/2010/main" val="2386084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www.ozmo.io</a:t>
            </a:r>
            <a:r>
              <a:rPr lang="en-US" dirty="0"/>
              <a:t>/how-to-describe-the-structure-of-the-water-molecule-kids/</a:t>
            </a:r>
          </a:p>
        </p:txBody>
      </p:sp>
      <p:sp>
        <p:nvSpPr>
          <p:cNvPr id="4" name="Slide Number Placeholder 3"/>
          <p:cNvSpPr>
            <a:spLocks noGrp="1"/>
          </p:cNvSpPr>
          <p:nvPr>
            <p:ph type="sldNum" sz="quarter" idx="5"/>
          </p:nvPr>
        </p:nvSpPr>
        <p:spPr/>
        <p:txBody>
          <a:bodyPr/>
          <a:lstStyle/>
          <a:p>
            <a:fld id="{1E9A60AA-0504-9D43-9C67-9C1121590EC0}" type="slidenum">
              <a:rPr lang="en-US" smtClean="0"/>
              <a:t>22</a:t>
            </a:fld>
            <a:endParaRPr lang="en-US"/>
          </a:p>
        </p:txBody>
      </p:sp>
    </p:spTree>
    <p:extLst>
      <p:ext uri="{BB962C8B-B14F-4D97-AF65-F5344CB8AC3E}">
        <p14:creationId xmlns:p14="http://schemas.microsoft.com/office/powerpoint/2010/main" val="3464501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uk.m.wikipedia.org</a:t>
            </a:r>
            <a:r>
              <a:rPr lang="en-US" dirty="0"/>
              <a:t>/wiki/%D0%A4%D0%B0%D0%B9%D0%BB:Sea_salt-e_hg.png</a:t>
            </a:r>
          </a:p>
        </p:txBody>
      </p:sp>
      <p:sp>
        <p:nvSpPr>
          <p:cNvPr id="4" name="Slide Number Placeholder 3"/>
          <p:cNvSpPr>
            <a:spLocks noGrp="1"/>
          </p:cNvSpPr>
          <p:nvPr>
            <p:ph type="sldNum" sz="quarter" idx="5"/>
          </p:nvPr>
        </p:nvSpPr>
        <p:spPr/>
        <p:txBody>
          <a:bodyPr/>
          <a:lstStyle/>
          <a:p>
            <a:fld id="{1E9A60AA-0504-9D43-9C67-9C1121590EC0}" type="slidenum">
              <a:rPr lang="en-US" smtClean="0"/>
              <a:t>23</a:t>
            </a:fld>
            <a:endParaRPr lang="en-US"/>
          </a:p>
        </p:txBody>
      </p:sp>
    </p:spTree>
    <p:extLst>
      <p:ext uri="{BB962C8B-B14F-4D97-AF65-F5344CB8AC3E}">
        <p14:creationId xmlns:p14="http://schemas.microsoft.com/office/powerpoint/2010/main" val="3951583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slideplayer.com</a:t>
            </a:r>
            <a:r>
              <a:rPr lang="en-US" dirty="0"/>
              <a:t>/slide/13751592/</a:t>
            </a:r>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3598622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alearningfamily.com</a:t>
            </a:r>
            <a:r>
              <a:rPr lang="en-US" dirty="0"/>
              <a:t>/main/iceberg-more-than-the-eye-can-see/</a:t>
            </a:r>
          </a:p>
        </p:txBody>
      </p:sp>
      <p:sp>
        <p:nvSpPr>
          <p:cNvPr id="4" name="Slide Number Placeholder 3"/>
          <p:cNvSpPr>
            <a:spLocks noGrp="1"/>
          </p:cNvSpPr>
          <p:nvPr>
            <p:ph type="sldNum" sz="quarter" idx="5"/>
          </p:nvPr>
        </p:nvSpPr>
        <p:spPr/>
        <p:txBody>
          <a:bodyPr/>
          <a:lstStyle/>
          <a:p>
            <a:fld id="{1E9A60AA-0504-9D43-9C67-9C1121590EC0}" type="slidenum">
              <a:rPr lang="en-US" smtClean="0"/>
              <a:t>25</a:t>
            </a:fld>
            <a:endParaRPr lang="en-US"/>
          </a:p>
        </p:txBody>
      </p:sp>
    </p:spTree>
    <p:extLst>
      <p:ext uri="{BB962C8B-B14F-4D97-AF65-F5344CB8AC3E}">
        <p14:creationId xmlns:p14="http://schemas.microsoft.com/office/powerpoint/2010/main" val="3703443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www.economist.com</a:t>
            </a:r>
            <a:r>
              <a:rPr lang="en-US" dirty="0"/>
              <a:t>/the-economist-explains/2017/06/26/why-newfoundland-has-so-many-icebergs-this-year</a:t>
            </a:r>
          </a:p>
        </p:txBody>
      </p:sp>
      <p:sp>
        <p:nvSpPr>
          <p:cNvPr id="4" name="Slide Number Placeholder 3"/>
          <p:cNvSpPr>
            <a:spLocks noGrp="1"/>
          </p:cNvSpPr>
          <p:nvPr>
            <p:ph type="sldNum" sz="quarter" idx="5"/>
          </p:nvPr>
        </p:nvSpPr>
        <p:spPr/>
        <p:txBody>
          <a:bodyPr/>
          <a:lstStyle/>
          <a:p>
            <a:fld id="{1E9A60AA-0504-9D43-9C67-9C1121590EC0}" type="slidenum">
              <a:rPr lang="en-US" smtClean="0"/>
              <a:t>26</a:t>
            </a:fld>
            <a:endParaRPr lang="en-US"/>
          </a:p>
        </p:txBody>
      </p:sp>
    </p:spTree>
    <p:extLst>
      <p:ext uri="{BB962C8B-B14F-4D97-AF65-F5344CB8AC3E}">
        <p14:creationId xmlns:p14="http://schemas.microsoft.com/office/powerpoint/2010/main" val="3989762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www.sciencenews.org</a:t>
            </a:r>
            <a:r>
              <a:rPr lang="en-US" dirty="0"/>
              <a:t>/article/young-emperor-penguins-brave-icy-winter-waters-their-first-year</a:t>
            </a:r>
          </a:p>
          <a:p>
            <a:pPr algn="l" fontAlgn="base"/>
            <a:r>
              <a:rPr lang="en-AU" b="1" i="0" dirty="0">
                <a:solidFill>
                  <a:srgbClr val="31313B"/>
                </a:solidFill>
                <a:effectLst/>
                <a:latin typeface="inherit"/>
              </a:rPr>
              <a:t>JUMP RIGHT IN  </a:t>
            </a:r>
            <a:r>
              <a:rPr lang="en-AU" b="0" i="0" dirty="0">
                <a:solidFill>
                  <a:srgbClr val="31313B"/>
                </a:solidFill>
                <a:effectLst/>
                <a:latin typeface="inherit"/>
              </a:rPr>
              <a:t>Although on their own at five months old and not yet knowing how to swim, dive or hunt, young emperor penguins quickly learn skills needed to survive Antarctica’s ice-strewn waters.</a:t>
            </a:r>
          </a:p>
          <a:p>
            <a:pPr algn="l" fontAlgn="base"/>
            <a:r>
              <a:rPr lang="en-AU" b="0" i="0" cap="all" dirty="0">
                <a:solidFill>
                  <a:srgbClr val="31313B"/>
                </a:solidFill>
                <a:effectLst/>
                <a:latin typeface="inherit"/>
              </a:rPr>
              <a:t>VINCENT MUNIER</a:t>
            </a:r>
          </a:p>
          <a:p>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27</a:t>
            </a:fld>
            <a:endParaRPr lang="en-US"/>
          </a:p>
        </p:txBody>
      </p:sp>
    </p:spTree>
    <p:extLst>
      <p:ext uri="{BB962C8B-B14F-4D97-AF65-F5344CB8AC3E}">
        <p14:creationId xmlns:p14="http://schemas.microsoft.com/office/powerpoint/2010/main" val="3163274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www.abercrombiekent.com</a:t>
            </a:r>
            <a:r>
              <a:rPr lang="en-US" dirty="0"/>
              <a:t>/blog/reasons-to-go/wildlife-bucket-list-8-whales-and-seals-to-see-in-antarctica</a:t>
            </a:r>
          </a:p>
        </p:txBody>
      </p:sp>
      <p:sp>
        <p:nvSpPr>
          <p:cNvPr id="4" name="Slide Number Placeholder 3"/>
          <p:cNvSpPr>
            <a:spLocks noGrp="1"/>
          </p:cNvSpPr>
          <p:nvPr>
            <p:ph type="sldNum" sz="quarter" idx="5"/>
          </p:nvPr>
        </p:nvSpPr>
        <p:spPr/>
        <p:txBody>
          <a:bodyPr/>
          <a:lstStyle/>
          <a:p>
            <a:fld id="{1E9A60AA-0504-9D43-9C67-9C1121590EC0}" type="slidenum">
              <a:rPr lang="en-US" smtClean="0"/>
              <a:t>28</a:t>
            </a:fld>
            <a:endParaRPr lang="en-US"/>
          </a:p>
        </p:txBody>
      </p:sp>
    </p:spTree>
    <p:extLst>
      <p:ext uri="{BB962C8B-B14F-4D97-AF65-F5344CB8AC3E}">
        <p14:creationId xmlns:p14="http://schemas.microsoft.com/office/powerpoint/2010/main" val="540383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www.pbs.org</a:t>
            </a:r>
            <a:r>
              <a:rPr lang="en-US" dirty="0"/>
              <a:t>/</a:t>
            </a:r>
            <a:r>
              <a:rPr lang="en-US" dirty="0" err="1"/>
              <a:t>wgbh</a:t>
            </a:r>
            <a:r>
              <a:rPr lang="en-US" dirty="0"/>
              <a:t>/nova/video/</a:t>
            </a:r>
            <a:r>
              <a:rPr lang="en-US" dirty="0" err="1"/>
              <a:t>antarctic</a:t>
            </a:r>
            <a:r>
              <a:rPr lang="en-US" dirty="0"/>
              <a:t>-extremes-</a:t>
            </a:r>
            <a:r>
              <a:rPr lang="en-US" dirty="0" err="1"/>
              <a:t>weddell</a:t>
            </a:r>
            <a:r>
              <a:rPr lang="en-US" dirty="0"/>
              <a:t>-seals/</a:t>
            </a:r>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4226025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www.mysearch.org.uk</a:t>
            </a:r>
            <a:r>
              <a:rPr lang="en-US" dirty="0"/>
              <a:t>/website1/html/211.Bohr.html</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536781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www.antarctica.gov.au</a:t>
            </a:r>
            <a:r>
              <a:rPr lang="en-US" dirty="0"/>
              <a:t>/</a:t>
            </a:r>
            <a:r>
              <a:rPr lang="en-US" dirty="0" err="1"/>
              <a:t>antarctic</a:t>
            </a:r>
            <a:r>
              <a:rPr lang="en-US" dirty="0"/>
              <a:t>-operations/stations/</a:t>
            </a:r>
          </a:p>
        </p:txBody>
      </p:sp>
      <p:sp>
        <p:nvSpPr>
          <p:cNvPr id="4" name="Slide Number Placeholder 3"/>
          <p:cNvSpPr>
            <a:spLocks noGrp="1"/>
          </p:cNvSpPr>
          <p:nvPr>
            <p:ph type="sldNum" sz="quarter" idx="5"/>
          </p:nvPr>
        </p:nvSpPr>
        <p:spPr/>
        <p:txBody>
          <a:bodyPr/>
          <a:lstStyle/>
          <a:p>
            <a:fld id="{1E9A60AA-0504-9D43-9C67-9C1121590EC0}" type="slidenum">
              <a:rPr lang="en-US" smtClean="0"/>
              <a:t>30</a:t>
            </a:fld>
            <a:endParaRPr lang="en-US"/>
          </a:p>
        </p:txBody>
      </p:sp>
    </p:spTree>
    <p:extLst>
      <p:ext uri="{BB962C8B-B14F-4D97-AF65-F5344CB8AC3E}">
        <p14:creationId xmlns:p14="http://schemas.microsoft.com/office/powerpoint/2010/main" val="1014882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worldoceanreview.com</a:t>
            </a:r>
            <a:r>
              <a:rPr lang="en-US" dirty="0"/>
              <a:t>/</a:t>
            </a:r>
            <a:r>
              <a:rPr lang="en-US" dirty="0" err="1"/>
              <a:t>en</a:t>
            </a:r>
            <a:r>
              <a:rPr lang="en-US" dirty="0"/>
              <a:t>/wor-1/climate-system/great-ocean-currents/water-a-unique-molecule/</a:t>
            </a:r>
          </a:p>
        </p:txBody>
      </p:sp>
      <p:sp>
        <p:nvSpPr>
          <p:cNvPr id="4" name="Slide Number Placeholder 3"/>
          <p:cNvSpPr>
            <a:spLocks noGrp="1"/>
          </p:cNvSpPr>
          <p:nvPr>
            <p:ph type="sldNum" sz="quarter" idx="5"/>
          </p:nvPr>
        </p:nvSpPr>
        <p:spPr/>
        <p:txBody>
          <a:bodyPr/>
          <a:lstStyle/>
          <a:p>
            <a:fld id="{1E9A60AA-0504-9D43-9C67-9C1121590EC0}" type="slidenum">
              <a:rPr lang="en-US" smtClean="0"/>
              <a:t>31</a:t>
            </a:fld>
            <a:endParaRPr lang="en-US"/>
          </a:p>
        </p:txBody>
      </p:sp>
    </p:spTree>
    <p:extLst>
      <p:ext uri="{BB962C8B-B14F-4D97-AF65-F5344CB8AC3E}">
        <p14:creationId xmlns:p14="http://schemas.microsoft.com/office/powerpoint/2010/main" val="1283564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www.livescience.com</a:t>
            </a:r>
            <a:r>
              <a:rPr lang="en-US" dirty="0"/>
              <a:t>/planet-earth/plants/tropical-rainforests-could-get-too-hot-for-photosynthesis-and-die-if-climate-crisis-continues-scientists-warn</a:t>
            </a:r>
          </a:p>
        </p:txBody>
      </p:sp>
      <p:sp>
        <p:nvSpPr>
          <p:cNvPr id="4" name="Slide Number Placeholder 3"/>
          <p:cNvSpPr>
            <a:spLocks noGrp="1"/>
          </p:cNvSpPr>
          <p:nvPr>
            <p:ph type="sldNum" sz="quarter" idx="5"/>
          </p:nvPr>
        </p:nvSpPr>
        <p:spPr/>
        <p:txBody>
          <a:bodyPr/>
          <a:lstStyle/>
          <a:p>
            <a:fld id="{1E9A60AA-0504-9D43-9C67-9C1121590EC0}" type="slidenum">
              <a:rPr lang="en-US" smtClean="0"/>
              <a:t>34</a:t>
            </a:fld>
            <a:endParaRPr lang="en-US"/>
          </a:p>
        </p:txBody>
      </p:sp>
    </p:spTree>
    <p:extLst>
      <p:ext uri="{BB962C8B-B14F-4D97-AF65-F5344CB8AC3E}">
        <p14:creationId xmlns:p14="http://schemas.microsoft.com/office/powerpoint/2010/main" val="985373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why is because the energy is being used to break the hydrogen bonds instead of raise the temperature.</a:t>
            </a:r>
          </a:p>
        </p:txBody>
      </p:sp>
      <p:sp>
        <p:nvSpPr>
          <p:cNvPr id="4" name="Slide Number Placeholder 3"/>
          <p:cNvSpPr>
            <a:spLocks noGrp="1"/>
          </p:cNvSpPr>
          <p:nvPr>
            <p:ph type="sldNum" sz="quarter" idx="5"/>
          </p:nvPr>
        </p:nvSpPr>
        <p:spPr/>
        <p:txBody>
          <a:bodyPr/>
          <a:lstStyle/>
          <a:p>
            <a:fld id="{1E9A60AA-0504-9D43-9C67-9C1121590EC0}" type="slidenum">
              <a:rPr lang="en-US" smtClean="0"/>
              <a:t>35</a:t>
            </a:fld>
            <a:endParaRPr lang="en-US"/>
          </a:p>
        </p:txBody>
      </p:sp>
    </p:spTree>
    <p:extLst>
      <p:ext uri="{BB962C8B-B14F-4D97-AF65-F5344CB8AC3E}">
        <p14:creationId xmlns:p14="http://schemas.microsoft.com/office/powerpoint/2010/main" val="1377057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www.bom.gov.au</a:t>
            </a:r>
            <a:r>
              <a:rPr lang="en-US" dirty="0"/>
              <a:t>/oceanography/forecasts/idyoc300.shtml?region=</a:t>
            </a:r>
            <a:r>
              <a:rPr lang="en-US" dirty="0" err="1"/>
              <a:t>SEQLD&amp;forecast</a:t>
            </a:r>
            <a:r>
              <a:rPr lang="en-US" dirty="0"/>
              <a:t>=</a:t>
            </a:r>
            <a:r>
              <a:rPr lang="en-US" dirty="0" err="1"/>
              <a:t>SSTCur</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39</a:t>
            </a:fld>
            <a:endParaRPr lang="en-US"/>
          </a:p>
        </p:txBody>
      </p:sp>
    </p:spTree>
    <p:extLst>
      <p:ext uri="{BB962C8B-B14F-4D97-AF65-F5344CB8AC3E}">
        <p14:creationId xmlns:p14="http://schemas.microsoft.com/office/powerpoint/2010/main" val="2684505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blog.csiro.au</a:t>
            </a:r>
            <a:r>
              <a:rPr lang="en-US" dirty="0"/>
              <a:t>/explainer-</a:t>
            </a:r>
            <a:r>
              <a:rPr lang="en-US" dirty="0" err="1"/>
              <a:t>el</a:t>
            </a:r>
            <a:r>
              <a:rPr lang="en-US" dirty="0"/>
              <a:t>-</a:t>
            </a:r>
            <a:r>
              <a:rPr lang="en-US" dirty="0" err="1"/>
              <a:t>nino</a:t>
            </a:r>
            <a:r>
              <a:rPr lang="en-US" dirty="0"/>
              <a:t>-and-la-</a:t>
            </a:r>
            <a:r>
              <a:rPr lang="en-US" dirty="0" err="1"/>
              <a:t>nina</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42</a:t>
            </a:fld>
            <a:endParaRPr lang="en-US"/>
          </a:p>
        </p:txBody>
      </p:sp>
    </p:spTree>
    <p:extLst>
      <p:ext uri="{BB962C8B-B14F-4D97-AF65-F5344CB8AC3E}">
        <p14:creationId xmlns:p14="http://schemas.microsoft.com/office/powerpoint/2010/main" val="2260928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cinergee.com.au</a:t>
            </a:r>
            <a:r>
              <a:rPr lang="en-US" dirty="0"/>
              <a:t>/blog/the-amazing-effects-of-water-on-our-body/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159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chemistrytalk.org</a:t>
            </a:r>
            <a:r>
              <a:rPr lang="en-US" dirty="0"/>
              <a:t>/</a:t>
            </a:r>
            <a:r>
              <a:rPr lang="en-US" dirty="0" err="1"/>
              <a:t>bohr</a:t>
            </a:r>
            <a:r>
              <a:rPr lang="en-US" dirty="0"/>
              <a:t>-atomic-model/</a:t>
            </a:r>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1077736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1512364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www.bizneworleans.com</a:t>
            </a:r>
            <a:r>
              <a:rPr lang="en-US" dirty="0"/>
              <a:t>/states-companies-compete-for-billions-to-make-hydrogen/</a:t>
            </a:r>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2038900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www.mysearch.org.uk</a:t>
            </a:r>
            <a:r>
              <a:rPr lang="en-US" dirty="0"/>
              <a:t>/website1/html/211.Bohr.html</a:t>
            </a:r>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253906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chemistrytalk.org</a:t>
            </a:r>
            <a:r>
              <a:rPr lang="en-US" dirty="0"/>
              <a:t>/</a:t>
            </a:r>
            <a:r>
              <a:rPr lang="en-US" dirty="0" err="1"/>
              <a:t>bohr</a:t>
            </a:r>
            <a:r>
              <a:rPr lang="en-US" dirty="0"/>
              <a:t>-atomic-model/</a:t>
            </a:r>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2498112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socratic.org</a:t>
            </a:r>
            <a:r>
              <a:rPr lang="en-US" dirty="0"/>
              <a:t>/questions/what-is-the-molecular-structure-of-h-2o</a:t>
            </a:r>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1068464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actu.epfl.ch</a:t>
            </a:r>
            <a:r>
              <a:rPr lang="en-US" dirty="0"/>
              <a:t>/news/liquid-flow-is-influenced-by-a-quantum-effect-in-3/</a:t>
            </a:r>
          </a:p>
        </p:txBody>
      </p:sp>
      <p:sp>
        <p:nvSpPr>
          <p:cNvPr id="4" name="Slide Number Placeholder 3"/>
          <p:cNvSpPr>
            <a:spLocks noGrp="1"/>
          </p:cNvSpPr>
          <p:nvPr>
            <p:ph type="sldNum" sz="quarter" idx="5"/>
          </p:nvPr>
        </p:nvSpPr>
        <p:spPr/>
        <p:txBody>
          <a:bodyPr/>
          <a:lstStyle/>
          <a:p>
            <a:fld id="{1E9A60AA-0504-9D43-9C67-9C1121590EC0}" type="slidenum">
              <a:rPr lang="en-US" smtClean="0"/>
              <a:t>14</a:t>
            </a:fld>
            <a:endParaRPr lang="en-US"/>
          </a:p>
        </p:txBody>
      </p:sp>
    </p:spTree>
    <p:extLst>
      <p:ext uri="{BB962C8B-B14F-4D97-AF65-F5344CB8AC3E}">
        <p14:creationId xmlns:p14="http://schemas.microsoft.com/office/powerpoint/2010/main" val="1213060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Amazing Effects of Water on Our Body | Cinergee">
            <a:extLst>
              <a:ext uri="{FF2B5EF4-FFF2-40B4-BE49-F238E27FC236}">
                <a16:creationId xmlns:a16="http://schemas.microsoft.com/office/drawing/2014/main" id="{2030B0B1-737E-C1DC-22C7-77A1911118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6" b="9896"/>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25006F6-5DD6-2A38-B543-2FCBB3BC9D58}"/>
              </a:ext>
            </a:extLst>
          </p:cNvPr>
          <p:cNvSpPr txBox="1"/>
          <p:nvPr/>
        </p:nvSpPr>
        <p:spPr>
          <a:xfrm>
            <a:off x="694436" y="2855719"/>
            <a:ext cx="4203028"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Describe the physical and chemical properties of water, including structure, hydrogen bonding, polarity, action as a solvent, heat capacity and density</a:t>
            </a:r>
            <a:b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‘6. Wacky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294275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A8F18B-98D8-709E-3B65-CE2B007801FE}"/>
              </a:ext>
            </a:extLst>
          </p:cNvPr>
          <p:cNvSpPr txBox="1"/>
          <p:nvPr/>
        </p:nvSpPr>
        <p:spPr>
          <a:xfrm>
            <a:off x="8827008" y="2982724"/>
            <a:ext cx="3364992"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Oxygen atom</a:t>
            </a:r>
            <a:endParaRPr kumimoji="0" lang="en-US" sz="3200" b="0" i="1"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8196" name="Picture 8195" descr="A diagram of a atom&#10;&#10;Description automatically generated">
            <a:extLst>
              <a:ext uri="{FF2B5EF4-FFF2-40B4-BE49-F238E27FC236}">
                <a16:creationId xmlns:a16="http://schemas.microsoft.com/office/drawing/2014/main" id="{02C22AD0-A2DB-71F6-DFCC-1193673A3B88}"/>
              </a:ext>
            </a:extLst>
          </p:cNvPr>
          <p:cNvPicPr>
            <a:picLocks noChangeAspect="1"/>
          </p:cNvPicPr>
          <p:nvPr/>
        </p:nvPicPr>
        <p:blipFill>
          <a:blip r:embed="rId3"/>
          <a:stretch>
            <a:fillRect/>
          </a:stretch>
        </p:blipFill>
        <p:spPr>
          <a:xfrm>
            <a:off x="1926783" y="567331"/>
            <a:ext cx="6749828" cy="5999847"/>
          </a:xfrm>
          <a:prstGeom prst="rect">
            <a:avLst/>
          </a:prstGeom>
        </p:spPr>
      </p:pic>
      <p:pic>
        <p:nvPicPr>
          <p:cNvPr id="8197" name="Picture 2" descr="Bohr Model of the Atom | ChemTalk">
            <a:extLst>
              <a:ext uri="{FF2B5EF4-FFF2-40B4-BE49-F238E27FC236}">
                <a16:creationId xmlns:a16="http://schemas.microsoft.com/office/drawing/2014/main" id="{EFF906C8-15F9-747D-F2EC-10DB088C03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74" t="52338" r="67580" b="42662"/>
          <a:stretch/>
        </p:blipFill>
        <p:spPr bwMode="auto">
          <a:xfrm>
            <a:off x="439126" y="382665"/>
            <a:ext cx="416989" cy="369333"/>
          </a:xfrm>
          <a:prstGeom prst="ellipse">
            <a:avLst/>
          </a:prstGeom>
          <a:noFill/>
          <a:extLst>
            <a:ext uri="{909E8E84-426E-40DD-AFC4-6F175D3DCCD1}">
              <a14:hiddenFill xmlns:a14="http://schemas.microsoft.com/office/drawing/2010/main">
                <a:solidFill>
                  <a:srgbClr val="FFFFFF"/>
                </a:solidFill>
              </a14:hiddenFill>
            </a:ext>
          </a:extLst>
        </p:spPr>
      </p:pic>
      <p:pic>
        <p:nvPicPr>
          <p:cNvPr id="8198" name="Picture 2" descr="Bohr Model of the Atom | ChemTalk">
            <a:extLst>
              <a:ext uri="{FF2B5EF4-FFF2-40B4-BE49-F238E27FC236}">
                <a16:creationId xmlns:a16="http://schemas.microsoft.com/office/drawing/2014/main" id="{2336C2CC-48F0-0FA0-51DA-FB16509BED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741" t="39926" r="40863" b="40205"/>
          <a:stretch/>
        </p:blipFill>
        <p:spPr bwMode="auto">
          <a:xfrm>
            <a:off x="353239" y="797253"/>
            <a:ext cx="628327" cy="643652"/>
          </a:xfrm>
          <a:prstGeom prst="ellipse">
            <a:avLst/>
          </a:prstGeom>
          <a:noFill/>
          <a:extLst>
            <a:ext uri="{909E8E84-426E-40DD-AFC4-6F175D3DCCD1}">
              <a14:hiddenFill xmlns:a14="http://schemas.microsoft.com/office/drawing/2010/main">
                <a:solidFill>
                  <a:srgbClr val="FFFFFF"/>
                </a:solidFill>
              </a14:hiddenFill>
            </a:ext>
          </a:extLst>
        </p:spPr>
      </p:pic>
      <p:sp>
        <p:nvSpPr>
          <p:cNvPr id="8199" name="TextBox 8198">
            <a:extLst>
              <a:ext uri="{FF2B5EF4-FFF2-40B4-BE49-F238E27FC236}">
                <a16:creationId xmlns:a16="http://schemas.microsoft.com/office/drawing/2014/main" id="{6C84226C-D2AD-E9E1-149D-54C5836A2261}"/>
              </a:ext>
            </a:extLst>
          </p:cNvPr>
          <p:cNvSpPr txBox="1"/>
          <p:nvPr/>
        </p:nvSpPr>
        <p:spPr>
          <a:xfrm>
            <a:off x="981566" y="415747"/>
            <a:ext cx="1341010" cy="369332"/>
          </a:xfrm>
          <a:prstGeom prst="rect">
            <a:avLst/>
          </a:prstGeom>
          <a:noFill/>
        </p:spPr>
        <p:txBody>
          <a:bodyPr wrap="square" rtlCol="0">
            <a:spAutoFit/>
          </a:bodyPr>
          <a:lstStyle/>
          <a:p>
            <a:pPr algn="ctr"/>
            <a:r>
              <a:rPr lang="en-US" dirty="0"/>
              <a:t>electron</a:t>
            </a:r>
          </a:p>
        </p:txBody>
      </p:sp>
      <p:sp>
        <p:nvSpPr>
          <p:cNvPr id="8200" name="TextBox 8199">
            <a:extLst>
              <a:ext uri="{FF2B5EF4-FFF2-40B4-BE49-F238E27FC236}">
                <a16:creationId xmlns:a16="http://schemas.microsoft.com/office/drawing/2014/main" id="{B71668B0-5BB5-24DA-4C3B-12D91E5D8CF8}"/>
              </a:ext>
            </a:extLst>
          </p:cNvPr>
          <p:cNvSpPr txBox="1"/>
          <p:nvPr/>
        </p:nvSpPr>
        <p:spPr>
          <a:xfrm>
            <a:off x="972386" y="1028244"/>
            <a:ext cx="1341010" cy="369332"/>
          </a:xfrm>
          <a:prstGeom prst="rect">
            <a:avLst/>
          </a:prstGeom>
          <a:noFill/>
        </p:spPr>
        <p:txBody>
          <a:bodyPr wrap="square" rtlCol="0">
            <a:spAutoFit/>
          </a:bodyPr>
          <a:lstStyle/>
          <a:p>
            <a:pPr algn="ctr"/>
            <a:r>
              <a:rPr lang="en-US" dirty="0"/>
              <a:t>proton</a:t>
            </a:r>
          </a:p>
        </p:txBody>
      </p:sp>
      <p:sp>
        <p:nvSpPr>
          <p:cNvPr id="8201" name="Oval 8200">
            <a:extLst>
              <a:ext uri="{FF2B5EF4-FFF2-40B4-BE49-F238E27FC236}">
                <a16:creationId xmlns:a16="http://schemas.microsoft.com/office/drawing/2014/main" id="{D1CC503D-916E-0050-756C-F7DC32086E82}"/>
              </a:ext>
            </a:extLst>
          </p:cNvPr>
          <p:cNvSpPr/>
          <p:nvPr/>
        </p:nvSpPr>
        <p:spPr>
          <a:xfrm>
            <a:off x="382240" y="1507754"/>
            <a:ext cx="599327" cy="498382"/>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202" name="TextBox 8201">
            <a:extLst>
              <a:ext uri="{FF2B5EF4-FFF2-40B4-BE49-F238E27FC236}">
                <a16:creationId xmlns:a16="http://schemas.microsoft.com/office/drawing/2014/main" id="{D59B7DAC-B44F-C354-85E4-B1FFE968F88B}"/>
              </a:ext>
            </a:extLst>
          </p:cNvPr>
          <p:cNvSpPr txBox="1"/>
          <p:nvPr/>
        </p:nvSpPr>
        <p:spPr>
          <a:xfrm>
            <a:off x="972386" y="1617548"/>
            <a:ext cx="1341010" cy="369332"/>
          </a:xfrm>
          <a:prstGeom prst="rect">
            <a:avLst/>
          </a:prstGeom>
          <a:noFill/>
        </p:spPr>
        <p:txBody>
          <a:bodyPr wrap="square" rtlCol="0">
            <a:spAutoFit/>
          </a:bodyPr>
          <a:lstStyle/>
          <a:p>
            <a:pPr algn="ctr"/>
            <a:r>
              <a:rPr lang="en-US" dirty="0"/>
              <a:t>neutron</a:t>
            </a:r>
          </a:p>
        </p:txBody>
      </p:sp>
      <p:sp>
        <p:nvSpPr>
          <p:cNvPr id="8205" name="Rectangle 8204">
            <a:extLst>
              <a:ext uri="{FF2B5EF4-FFF2-40B4-BE49-F238E27FC236}">
                <a16:creationId xmlns:a16="http://schemas.microsoft.com/office/drawing/2014/main" id="{0AE44FDB-75FF-F88B-A625-BD5CFC8688F7}"/>
              </a:ext>
            </a:extLst>
          </p:cNvPr>
          <p:cNvSpPr/>
          <p:nvPr/>
        </p:nvSpPr>
        <p:spPr>
          <a:xfrm>
            <a:off x="4315968" y="2578608"/>
            <a:ext cx="2011680" cy="18288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06" name="Picture 8205" descr="A group of red and black spheres&#10;&#10;Description automatically generated">
            <a:extLst>
              <a:ext uri="{FF2B5EF4-FFF2-40B4-BE49-F238E27FC236}">
                <a16:creationId xmlns:a16="http://schemas.microsoft.com/office/drawing/2014/main" id="{F098413A-01E4-2477-85AF-465FE34EF3D1}"/>
              </a:ext>
            </a:extLst>
          </p:cNvPr>
          <p:cNvPicPr>
            <a:picLocks noChangeAspect="1"/>
          </p:cNvPicPr>
          <p:nvPr/>
        </p:nvPicPr>
        <p:blipFill>
          <a:blip r:embed="rId5"/>
          <a:stretch>
            <a:fillRect/>
          </a:stretch>
        </p:blipFill>
        <p:spPr>
          <a:xfrm>
            <a:off x="4293540" y="2851328"/>
            <a:ext cx="2056535" cy="1649300"/>
          </a:xfrm>
          <a:prstGeom prst="rect">
            <a:avLst/>
          </a:prstGeom>
        </p:spPr>
      </p:pic>
      <p:pic>
        <p:nvPicPr>
          <p:cNvPr id="8207" name="Picture 8206">
            <a:extLst>
              <a:ext uri="{FF2B5EF4-FFF2-40B4-BE49-F238E27FC236}">
                <a16:creationId xmlns:a16="http://schemas.microsoft.com/office/drawing/2014/main" id="{36206440-1F23-EF76-64BB-03F3C1CDFF4C}"/>
              </a:ext>
            </a:extLst>
          </p:cNvPr>
          <p:cNvPicPr>
            <a:picLocks noChangeAspect="1"/>
          </p:cNvPicPr>
          <p:nvPr/>
        </p:nvPicPr>
        <p:blipFill>
          <a:blip r:embed="rId6"/>
          <a:stretch>
            <a:fillRect/>
          </a:stretch>
        </p:blipFill>
        <p:spPr>
          <a:xfrm>
            <a:off x="10660814" y="212354"/>
            <a:ext cx="1117600" cy="1295400"/>
          </a:xfrm>
          <a:prstGeom prst="rect">
            <a:avLst/>
          </a:prstGeom>
          <a:ln w="57150">
            <a:solidFill>
              <a:schemeClr val="tx1"/>
            </a:solidFill>
          </a:ln>
        </p:spPr>
      </p:pic>
    </p:spTree>
    <p:extLst>
      <p:ext uri="{BB962C8B-B14F-4D97-AF65-F5344CB8AC3E}">
        <p14:creationId xmlns:p14="http://schemas.microsoft.com/office/powerpoint/2010/main" val="1670701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Baby Crying Stock Photo - Download Image Now - Crying, Baby - Human Age,  Shouting - iStock">
            <a:extLst>
              <a:ext uri="{FF2B5EF4-FFF2-40B4-BE49-F238E27FC236}">
                <a16:creationId xmlns:a16="http://schemas.microsoft.com/office/drawing/2014/main" id="{7D0323F3-27EC-9A95-9581-093FD3632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900" y="1817120"/>
            <a:ext cx="4847514" cy="32237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3DE95C-6FD0-3420-DF0C-B41F767CD94D}"/>
              </a:ext>
            </a:extLst>
          </p:cNvPr>
          <p:cNvSpPr txBox="1"/>
          <p:nvPr/>
        </p:nvSpPr>
        <p:spPr>
          <a:xfrm>
            <a:off x="7071974" y="5935851"/>
            <a:ext cx="4847514" cy="646331"/>
          </a:xfrm>
          <a:prstGeom prst="rect">
            <a:avLst/>
          </a:prstGeom>
          <a:noFill/>
        </p:spPr>
        <p:txBody>
          <a:bodyPr wrap="square" rtlCol="0">
            <a:spAutoFit/>
          </a:bodyPr>
          <a:lstStyle/>
          <a:p>
            <a:pPr algn="ctr"/>
            <a:r>
              <a:rPr lang="en-US" dirty="0"/>
              <a:t>A full outer shell has 8 electrons (happy atom).</a:t>
            </a:r>
          </a:p>
          <a:p>
            <a:pPr algn="ctr"/>
            <a:r>
              <a:rPr lang="en-US" dirty="0"/>
              <a:t>Oxygen only has 6 </a:t>
            </a:r>
            <a:r>
              <a:rPr lang="en-US" dirty="0">
                <a:sym typeface="Wingdings" pitchFamily="2" charset="2"/>
              </a:rPr>
              <a:t></a:t>
            </a:r>
            <a:r>
              <a:rPr lang="en-US" dirty="0"/>
              <a:t>.</a:t>
            </a:r>
          </a:p>
        </p:txBody>
      </p:sp>
      <p:sp>
        <p:nvSpPr>
          <p:cNvPr id="12" name="Cloud Callout 11">
            <a:extLst>
              <a:ext uri="{FF2B5EF4-FFF2-40B4-BE49-F238E27FC236}">
                <a16:creationId xmlns:a16="http://schemas.microsoft.com/office/drawing/2014/main" id="{41892276-FD07-AA57-0EB5-823C9FF1F684}"/>
              </a:ext>
            </a:extLst>
          </p:cNvPr>
          <p:cNvSpPr/>
          <p:nvPr/>
        </p:nvSpPr>
        <p:spPr>
          <a:xfrm>
            <a:off x="7392692" y="1952806"/>
            <a:ext cx="1239864" cy="1124929"/>
          </a:xfrm>
          <a:prstGeom prst="cloudCallout">
            <a:avLst>
              <a:gd name="adj1" fmla="val 75417"/>
              <a:gd name="adj2" fmla="val 2530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Bohr Model of the Atom | ChemTalk">
            <a:extLst>
              <a:ext uri="{FF2B5EF4-FFF2-40B4-BE49-F238E27FC236}">
                <a16:creationId xmlns:a16="http://schemas.microsoft.com/office/drawing/2014/main" id="{5C06A808-46D6-9773-888F-7E604A450A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74" t="52338" r="67580" b="42662"/>
          <a:stretch/>
        </p:blipFill>
        <p:spPr bwMode="auto">
          <a:xfrm>
            <a:off x="8056919" y="2154972"/>
            <a:ext cx="381937" cy="338287"/>
          </a:xfrm>
          <a:prstGeom prst="ellipse">
            <a:avLst/>
          </a:prstGeom>
          <a:noFill/>
          <a:extLst>
            <a:ext uri="{909E8E84-426E-40DD-AFC4-6F175D3DCCD1}">
              <a14:hiddenFill xmlns:a14="http://schemas.microsoft.com/office/drawing/2010/main">
                <a:solidFill>
                  <a:srgbClr val="FFFFFF"/>
                </a:solidFill>
              </a14:hiddenFill>
            </a:ext>
          </a:extLst>
        </p:spPr>
      </p:pic>
      <p:pic>
        <p:nvPicPr>
          <p:cNvPr id="16" name="Picture 2" descr="Bohr Model of the Atom | ChemTalk">
            <a:extLst>
              <a:ext uri="{FF2B5EF4-FFF2-40B4-BE49-F238E27FC236}">
                <a16:creationId xmlns:a16="http://schemas.microsoft.com/office/drawing/2014/main" id="{D3CA56E3-B2F6-A152-D77F-26A1ACD04C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74" t="52338" r="67580" b="42662"/>
          <a:stretch/>
        </p:blipFill>
        <p:spPr bwMode="auto">
          <a:xfrm>
            <a:off x="7674982" y="2459799"/>
            <a:ext cx="381937" cy="338287"/>
          </a:xfrm>
          <a:prstGeom prst="ellipse">
            <a:avLst/>
          </a:prstGeom>
          <a:noFill/>
          <a:extLst>
            <a:ext uri="{909E8E84-426E-40DD-AFC4-6F175D3DCCD1}">
              <a14:hiddenFill xmlns:a14="http://schemas.microsoft.com/office/drawing/2010/main">
                <a:solidFill>
                  <a:srgbClr val="FFFFFF"/>
                </a:solidFill>
              </a14:hiddenFill>
            </a:ext>
          </a:extLst>
        </p:spPr>
      </p:pic>
      <p:pic>
        <p:nvPicPr>
          <p:cNvPr id="49" name="Picture 48" descr="A diagram of a atom&#10;&#10;Description automatically generated">
            <a:extLst>
              <a:ext uri="{FF2B5EF4-FFF2-40B4-BE49-F238E27FC236}">
                <a16:creationId xmlns:a16="http://schemas.microsoft.com/office/drawing/2014/main" id="{CA775278-9CC2-62E9-2E32-B8A87C4E8A68}"/>
              </a:ext>
            </a:extLst>
          </p:cNvPr>
          <p:cNvPicPr>
            <a:picLocks noChangeAspect="1"/>
          </p:cNvPicPr>
          <p:nvPr/>
        </p:nvPicPr>
        <p:blipFill>
          <a:blip r:embed="rId5"/>
          <a:stretch>
            <a:fillRect/>
          </a:stretch>
        </p:blipFill>
        <p:spPr>
          <a:xfrm>
            <a:off x="147466" y="531461"/>
            <a:ext cx="6348871" cy="5795075"/>
          </a:xfrm>
          <a:prstGeom prst="rect">
            <a:avLst/>
          </a:prstGeom>
        </p:spPr>
      </p:pic>
      <p:pic>
        <p:nvPicPr>
          <p:cNvPr id="50" name="Picture 49">
            <a:extLst>
              <a:ext uri="{FF2B5EF4-FFF2-40B4-BE49-F238E27FC236}">
                <a16:creationId xmlns:a16="http://schemas.microsoft.com/office/drawing/2014/main" id="{ED0A5863-44F8-84F1-BEEF-A75CB1D742F6}"/>
              </a:ext>
            </a:extLst>
          </p:cNvPr>
          <p:cNvPicPr>
            <a:picLocks noChangeAspect="1"/>
          </p:cNvPicPr>
          <p:nvPr/>
        </p:nvPicPr>
        <p:blipFill>
          <a:blip r:embed="rId6"/>
          <a:stretch>
            <a:fillRect/>
          </a:stretch>
        </p:blipFill>
        <p:spPr>
          <a:xfrm>
            <a:off x="10660814" y="212354"/>
            <a:ext cx="1117600" cy="1295400"/>
          </a:xfrm>
          <a:prstGeom prst="rect">
            <a:avLst/>
          </a:prstGeom>
          <a:ln w="57150">
            <a:solidFill>
              <a:schemeClr val="tx1"/>
            </a:solidFill>
          </a:ln>
        </p:spPr>
      </p:pic>
    </p:spTree>
    <p:extLst>
      <p:ext uri="{BB962C8B-B14F-4D97-AF65-F5344CB8AC3E}">
        <p14:creationId xmlns:p14="http://schemas.microsoft.com/office/powerpoint/2010/main" val="1885109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8 Ways To Show Your Dog You Love Them So They Understand">
            <a:extLst>
              <a:ext uri="{FF2B5EF4-FFF2-40B4-BE49-F238E27FC236}">
                <a16:creationId xmlns:a16="http://schemas.microsoft.com/office/drawing/2014/main" id="{8DC3B183-C1D9-39C6-B7FB-377AAD354A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07"/>
          <a:stretch/>
        </p:blipFill>
        <p:spPr bwMode="auto">
          <a:xfrm>
            <a:off x="6871264" y="1068984"/>
            <a:ext cx="4941233" cy="42345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diagram of a molecule&#10;&#10;Description automatically generated">
            <a:extLst>
              <a:ext uri="{FF2B5EF4-FFF2-40B4-BE49-F238E27FC236}">
                <a16:creationId xmlns:a16="http://schemas.microsoft.com/office/drawing/2014/main" id="{1B4748A2-DC4E-59A8-C256-5FFF2899C83F}"/>
              </a:ext>
            </a:extLst>
          </p:cNvPr>
          <p:cNvPicPr>
            <a:picLocks noChangeAspect="1"/>
          </p:cNvPicPr>
          <p:nvPr/>
        </p:nvPicPr>
        <p:blipFill>
          <a:blip r:embed="rId4"/>
          <a:stretch>
            <a:fillRect/>
          </a:stretch>
        </p:blipFill>
        <p:spPr>
          <a:xfrm>
            <a:off x="537942" y="546791"/>
            <a:ext cx="5955848" cy="5884091"/>
          </a:xfrm>
          <a:prstGeom prst="rect">
            <a:avLst/>
          </a:prstGeom>
        </p:spPr>
      </p:pic>
      <p:sp>
        <p:nvSpPr>
          <p:cNvPr id="32" name="TextBox 31">
            <a:extLst>
              <a:ext uri="{FF2B5EF4-FFF2-40B4-BE49-F238E27FC236}">
                <a16:creationId xmlns:a16="http://schemas.microsoft.com/office/drawing/2014/main" id="{0F07751C-75B1-1909-19D9-2C4617B1BE55}"/>
              </a:ext>
            </a:extLst>
          </p:cNvPr>
          <p:cNvSpPr txBox="1"/>
          <p:nvPr/>
        </p:nvSpPr>
        <p:spPr>
          <a:xfrm>
            <a:off x="1714526" y="6126543"/>
            <a:ext cx="9265920" cy="369332"/>
          </a:xfrm>
          <a:prstGeom prst="rect">
            <a:avLst/>
          </a:prstGeom>
          <a:noFill/>
        </p:spPr>
        <p:txBody>
          <a:bodyPr wrap="square" rtlCol="0">
            <a:spAutoFit/>
          </a:bodyPr>
          <a:lstStyle/>
          <a:p>
            <a:pPr algn="ctr"/>
            <a:r>
              <a:rPr lang="en-US" dirty="0"/>
              <a:t>Hydrogen (x2) joined with oxygen (x1) and they all have full shells </a:t>
            </a:r>
            <a:r>
              <a:rPr lang="en-US" dirty="0">
                <a:sym typeface="Wingdings" pitchFamily="2" charset="2"/>
              </a:rPr>
              <a:t></a:t>
            </a:r>
            <a:endParaRPr lang="en-US" dirty="0"/>
          </a:p>
        </p:txBody>
      </p:sp>
    </p:spTree>
    <p:extLst>
      <p:ext uri="{BB962C8B-B14F-4D97-AF65-F5344CB8AC3E}">
        <p14:creationId xmlns:p14="http://schemas.microsoft.com/office/powerpoint/2010/main" val="2008775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correct electron dot structure of water molecule is :(A) \n \n \n \n \n  (B) \n \n \n \n \n (C) \n \n \n \n \n (D) \n \n \n \n \">
            <a:extLst>
              <a:ext uri="{FF2B5EF4-FFF2-40B4-BE49-F238E27FC236}">
                <a16:creationId xmlns:a16="http://schemas.microsoft.com/office/drawing/2014/main" id="{70F14D7B-DEE9-E9BC-5F28-B0820E1BE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756" y="1125457"/>
            <a:ext cx="9184449" cy="460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586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 iStock">
            <a:extLst>
              <a:ext uri="{FF2B5EF4-FFF2-40B4-BE49-F238E27FC236}">
                <a16:creationId xmlns:a16="http://schemas.microsoft.com/office/drawing/2014/main" id="{5398E038-AA99-DD34-16B3-A75B7D76B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255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molecule&#10;&#10;Description automatically generated">
            <a:extLst>
              <a:ext uri="{FF2B5EF4-FFF2-40B4-BE49-F238E27FC236}">
                <a16:creationId xmlns:a16="http://schemas.microsoft.com/office/drawing/2014/main" id="{66B4BE8C-B4D0-1294-D9C7-64CE496034FD}"/>
              </a:ext>
            </a:extLst>
          </p:cNvPr>
          <p:cNvPicPr>
            <a:picLocks noChangeAspect="1"/>
          </p:cNvPicPr>
          <p:nvPr/>
        </p:nvPicPr>
        <p:blipFill>
          <a:blip r:embed="rId3"/>
          <a:stretch>
            <a:fillRect/>
          </a:stretch>
        </p:blipFill>
        <p:spPr>
          <a:xfrm rot="10800000">
            <a:off x="830550" y="648665"/>
            <a:ext cx="5955848" cy="5884091"/>
          </a:xfrm>
          <a:prstGeom prst="rect">
            <a:avLst/>
          </a:prstGeom>
        </p:spPr>
      </p:pic>
      <p:pic>
        <p:nvPicPr>
          <p:cNvPr id="26626" name="Picture 2" descr="Mickey Mouse | Disney Wiki | Fandom">
            <a:extLst>
              <a:ext uri="{FF2B5EF4-FFF2-40B4-BE49-F238E27FC236}">
                <a16:creationId xmlns:a16="http://schemas.microsoft.com/office/drawing/2014/main" id="{93A730E4-4893-4540-BD7B-0831D2534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7399" y="648666"/>
            <a:ext cx="2974051" cy="48011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FFADD39-179B-98A0-2118-9A0149F9CC0C}"/>
              </a:ext>
            </a:extLst>
          </p:cNvPr>
          <p:cNvSpPr txBox="1"/>
          <p:nvPr/>
        </p:nvSpPr>
        <p:spPr>
          <a:xfrm>
            <a:off x="7622268" y="5714079"/>
            <a:ext cx="4847514" cy="369332"/>
          </a:xfrm>
          <a:prstGeom prst="rect">
            <a:avLst/>
          </a:prstGeom>
          <a:noFill/>
        </p:spPr>
        <p:txBody>
          <a:bodyPr wrap="square" rtlCol="0">
            <a:spAutoFit/>
          </a:bodyPr>
          <a:lstStyle/>
          <a:p>
            <a:pPr algn="ctr"/>
            <a:r>
              <a:rPr lang="en-US" dirty="0"/>
              <a:t>Mickey Mouse ears</a:t>
            </a:r>
          </a:p>
        </p:txBody>
      </p:sp>
      <p:pic>
        <p:nvPicPr>
          <p:cNvPr id="26628" name="Picture 4">
            <a:extLst>
              <a:ext uri="{FF2B5EF4-FFF2-40B4-BE49-F238E27FC236}">
                <a16:creationId xmlns:a16="http://schemas.microsoft.com/office/drawing/2014/main" id="{A8C93EDF-DE71-B2D3-B9CE-5A19714A5E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96805" flipH="1">
            <a:off x="135605" y="188323"/>
            <a:ext cx="914400" cy="920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molecule&#10;&#10;Description automatically generated">
            <a:extLst>
              <a:ext uri="{FF2B5EF4-FFF2-40B4-BE49-F238E27FC236}">
                <a16:creationId xmlns:a16="http://schemas.microsoft.com/office/drawing/2014/main" id="{66B4BE8C-B4D0-1294-D9C7-64CE496034FD}"/>
              </a:ext>
            </a:extLst>
          </p:cNvPr>
          <p:cNvPicPr>
            <a:picLocks noChangeAspect="1"/>
          </p:cNvPicPr>
          <p:nvPr/>
        </p:nvPicPr>
        <p:blipFill>
          <a:blip r:embed="rId2"/>
          <a:stretch>
            <a:fillRect/>
          </a:stretch>
        </p:blipFill>
        <p:spPr>
          <a:xfrm rot="10800000">
            <a:off x="446502" y="486954"/>
            <a:ext cx="5955848" cy="5884091"/>
          </a:xfrm>
          <a:prstGeom prst="rect">
            <a:avLst/>
          </a:prstGeom>
        </p:spPr>
      </p:pic>
      <p:pic>
        <p:nvPicPr>
          <p:cNvPr id="4" name="Picture 2" descr="Bohr Model of the Atom | ChemTalk">
            <a:extLst>
              <a:ext uri="{FF2B5EF4-FFF2-40B4-BE49-F238E27FC236}">
                <a16:creationId xmlns:a16="http://schemas.microsoft.com/office/drawing/2014/main" id="{93415863-4070-7EB2-C7FC-21862A0075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74" t="52338" r="67580" b="42662"/>
          <a:stretch/>
        </p:blipFill>
        <p:spPr bwMode="auto">
          <a:xfrm>
            <a:off x="7456096" y="3151473"/>
            <a:ext cx="542440" cy="480447"/>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2" descr="Bohr Model of the Atom | ChemTalk">
            <a:extLst>
              <a:ext uri="{FF2B5EF4-FFF2-40B4-BE49-F238E27FC236}">
                <a16:creationId xmlns:a16="http://schemas.microsoft.com/office/drawing/2014/main" id="{A9368600-105D-EB40-CFEA-6F24DFDA0D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741" t="39926" r="40863" b="40205"/>
          <a:stretch/>
        </p:blipFill>
        <p:spPr bwMode="auto">
          <a:xfrm>
            <a:off x="7370209" y="3706737"/>
            <a:ext cx="714213" cy="731633"/>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879B23-D1A1-BA0B-6699-6F7D6CDB64B2}"/>
              </a:ext>
            </a:extLst>
          </p:cNvPr>
          <p:cNvSpPr txBox="1"/>
          <p:nvPr/>
        </p:nvSpPr>
        <p:spPr>
          <a:xfrm>
            <a:off x="8240850" y="3167390"/>
            <a:ext cx="4675048" cy="523220"/>
          </a:xfrm>
          <a:prstGeom prst="rect">
            <a:avLst/>
          </a:prstGeom>
          <a:noFill/>
        </p:spPr>
        <p:txBody>
          <a:bodyPr wrap="square" rtlCol="0">
            <a:spAutoFit/>
          </a:bodyPr>
          <a:lstStyle/>
          <a:p>
            <a:r>
              <a:rPr lang="en-US" dirty="0"/>
              <a:t>Electrons are </a:t>
            </a:r>
            <a:r>
              <a:rPr lang="en-US" sz="2800" dirty="0"/>
              <a:t>negatively</a:t>
            </a:r>
            <a:r>
              <a:rPr lang="en-US" dirty="0"/>
              <a:t> charged </a:t>
            </a:r>
          </a:p>
        </p:txBody>
      </p:sp>
      <p:sp>
        <p:nvSpPr>
          <p:cNvPr id="8" name="TextBox 7">
            <a:extLst>
              <a:ext uri="{FF2B5EF4-FFF2-40B4-BE49-F238E27FC236}">
                <a16:creationId xmlns:a16="http://schemas.microsoft.com/office/drawing/2014/main" id="{E63E6E47-6340-CF34-3F8D-EF4D062D370E}"/>
              </a:ext>
            </a:extLst>
          </p:cNvPr>
          <p:cNvSpPr txBox="1"/>
          <p:nvPr/>
        </p:nvSpPr>
        <p:spPr>
          <a:xfrm>
            <a:off x="8240850" y="3810176"/>
            <a:ext cx="4675048" cy="523220"/>
          </a:xfrm>
          <a:prstGeom prst="rect">
            <a:avLst/>
          </a:prstGeom>
          <a:noFill/>
        </p:spPr>
        <p:txBody>
          <a:bodyPr wrap="square" rtlCol="0">
            <a:spAutoFit/>
          </a:bodyPr>
          <a:lstStyle/>
          <a:p>
            <a:r>
              <a:rPr lang="en-US" dirty="0"/>
              <a:t>protons are </a:t>
            </a:r>
            <a:r>
              <a:rPr lang="en-US" sz="2800" dirty="0"/>
              <a:t>positively</a:t>
            </a:r>
            <a:r>
              <a:rPr lang="en-US" dirty="0"/>
              <a:t> charged </a:t>
            </a:r>
          </a:p>
        </p:txBody>
      </p:sp>
    </p:spTree>
    <p:extLst>
      <p:ext uri="{BB962C8B-B14F-4D97-AF65-F5344CB8AC3E}">
        <p14:creationId xmlns:p14="http://schemas.microsoft.com/office/powerpoint/2010/main" val="3151085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molecule&#10;&#10;Description automatically generated">
            <a:extLst>
              <a:ext uri="{FF2B5EF4-FFF2-40B4-BE49-F238E27FC236}">
                <a16:creationId xmlns:a16="http://schemas.microsoft.com/office/drawing/2014/main" id="{66B4BE8C-B4D0-1294-D9C7-64CE496034FD}"/>
              </a:ext>
            </a:extLst>
          </p:cNvPr>
          <p:cNvPicPr>
            <a:picLocks noChangeAspect="1"/>
          </p:cNvPicPr>
          <p:nvPr/>
        </p:nvPicPr>
        <p:blipFill>
          <a:blip r:embed="rId2"/>
          <a:stretch>
            <a:fillRect/>
          </a:stretch>
        </p:blipFill>
        <p:spPr>
          <a:xfrm rot="10800000">
            <a:off x="976822" y="929277"/>
            <a:ext cx="5060415" cy="4999446"/>
          </a:xfrm>
          <a:prstGeom prst="rect">
            <a:avLst/>
          </a:prstGeom>
        </p:spPr>
      </p:pic>
      <p:sp>
        <p:nvSpPr>
          <p:cNvPr id="3" name="TextBox 2">
            <a:extLst>
              <a:ext uri="{FF2B5EF4-FFF2-40B4-BE49-F238E27FC236}">
                <a16:creationId xmlns:a16="http://schemas.microsoft.com/office/drawing/2014/main" id="{2D2C125C-BEF1-304F-AD36-0A73D93314D0}"/>
              </a:ext>
            </a:extLst>
          </p:cNvPr>
          <p:cNvSpPr txBox="1"/>
          <p:nvPr/>
        </p:nvSpPr>
        <p:spPr>
          <a:xfrm>
            <a:off x="570708" y="630991"/>
            <a:ext cx="5872642" cy="646331"/>
          </a:xfrm>
          <a:prstGeom prst="rect">
            <a:avLst/>
          </a:prstGeom>
          <a:noFill/>
        </p:spPr>
        <p:txBody>
          <a:bodyPr wrap="square" rtlCol="0">
            <a:spAutoFit/>
          </a:bodyPr>
          <a:lstStyle/>
          <a:p>
            <a:pPr algn="ctr"/>
            <a:r>
              <a:rPr lang="en-US" dirty="0"/>
              <a:t>This is the POSITVE end of the water molecule </a:t>
            </a:r>
          </a:p>
          <a:p>
            <a:pPr algn="ctr"/>
            <a:r>
              <a:rPr lang="en-US" dirty="0"/>
              <a:t>(due to both hydrogen atoms being close together on top)</a:t>
            </a:r>
          </a:p>
        </p:txBody>
      </p:sp>
      <p:sp>
        <p:nvSpPr>
          <p:cNvPr id="7" name="TextBox 6">
            <a:extLst>
              <a:ext uri="{FF2B5EF4-FFF2-40B4-BE49-F238E27FC236}">
                <a16:creationId xmlns:a16="http://schemas.microsoft.com/office/drawing/2014/main" id="{8AB53E54-AACB-9291-B968-B8F332B06D50}"/>
              </a:ext>
            </a:extLst>
          </p:cNvPr>
          <p:cNvSpPr txBox="1"/>
          <p:nvPr/>
        </p:nvSpPr>
        <p:spPr>
          <a:xfrm>
            <a:off x="1052171" y="6001644"/>
            <a:ext cx="4909716" cy="369332"/>
          </a:xfrm>
          <a:prstGeom prst="rect">
            <a:avLst/>
          </a:prstGeom>
          <a:noFill/>
        </p:spPr>
        <p:txBody>
          <a:bodyPr wrap="square" rtlCol="0">
            <a:spAutoFit/>
          </a:bodyPr>
          <a:lstStyle/>
          <a:p>
            <a:pPr algn="ctr"/>
            <a:r>
              <a:rPr lang="en-US" dirty="0"/>
              <a:t>This is the NEGATIVE end of the water molecule</a:t>
            </a:r>
          </a:p>
        </p:txBody>
      </p:sp>
      <p:sp>
        <p:nvSpPr>
          <p:cNvPr id="20" name="Rectangle 19">
            <a:extLst>
              <a:ext uri="{FF2B5EF4-FFF2-40B4-BE49-F238E27FC236}">
                <a16:creationId xmlns:a16="http://schemas.microsoft.com/office/drawing/2014/main" id="{B427C69B-04BF-6CCB-53EC-16F6499437B2}"/>
              </a:ext>
            </a:extLst>
          </p:cNvPr>
          <p:cNvSpPr/>
          <p:nvPr/>
        </p:nvSpPr>
        <p:spPr>
          <a:xfrm>
            <a:off x="6319357" y="-18288"/>
            <a:ext cx="5872643"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Why is water consider a dipole-dipole force? - Quora">
            <a:extLst>
              <a:ext uri="{FF2B5EF4-FFF2-40B4-BE49-F238E27FC236}">
                <a16:creationId xmlns:a16="http://schemas.microsoft.com/office/drawing/2014/main" id="{8044ECF7-8EEA-8261-DAD3-0E0BE09200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879" t="13698" b="35515"/>
          <a:stretch/>
        </p:blipFill>
        <p:spPr bwMode="auto">
          <a:xfrm rot="10800000">
            <a:off x="6804123" y="1603092"/>
            <a:ext cx="5207431" cy="420624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1439892-F4D6-FC7E-1AF8-AE041087809B}"/>
              </a:ext>
            </a:extLst>
          </p:cNvPr>
          <p:cNvSpPr txBox="1"/>
          <p:nvPr/>
        </p:nvSpPr>
        <p:spPr>
          <a:xfrm>
            <a:off x="8502582" y="-315593"/>
            <a:ext cx="1225296" cy="2215991"/>
          </a:xfrm>
          <a:prstGeom prst="rect">
            <a:avLst/>
          </a:prstGeom>
          <a:noFill/>
        </p:spPr>
        <p:txBody>
          <a:bodyPr wrap="square" rtlCol="0">
            <a:spAutoFit/>
          </a:bodyPr>
          <a:lstStyle/>
          <a:p>
            <a:r>
              <a:rPr lang="en-US" sz="13800" dirty="0"/>
              <a:t>+</a:t>
            </a:r>
          </a:p>
        </p:txBody>
      </p:sp>
      <p:sp>
        <p:nvSpPr>
          <p:cNvPr id="23" name="TextBox 22">
            <a:extLst>
              <a:ext uri="{FF2B5EF4-FFF2-40B4-BE49-F238E27FC236}">
                <a16:creationId xmlns:a16="http://schemas.microsoft.com/office/drawing/2014/main" id="{1D6089FB-0141-8D00-C280-04B879A6EAF8}"/>
              </a:ext>
            </a:extLst>
          </p:cNvPr>
          <p:cNvSpPr txBox="1"/>
          <p:nvPr/>
        </p:nvSpPr>
        <p:spPr>
          <a:xfrm>
            <a:off x="8795190" y="4921027"/>
            <a:ext cx="1225296" cy="2215991"/>
          </a:xfrm>
          <a:prstGeom prst="rect">
            <a:avLst/>
          </a:prstGeom>
          <a:noFill/>
        </p:spPr>
        <p:txBody>
          <a:bodyPr wrap="square" rtlCol="0">
            <a:spAutoFit/>
          </a:bodyPr>
          <a:lstStyle/>
          <a:p>
            <a:r>
              <a:rPr lang="en-US" sz="13800" dirty="0"/>
              <a:t>-</a:t>
            </a:r>
          </a:p>
        </p:txBody>
      </p:sp>
    </p:spTree>
    <p:extLst>
      <p:ext uri="{BB962C8B-B14F-4D97-AF65-F5344CB8AC3E}">
        <p14:creationId xmlns:p14="http://schemas.microsoft.com/office/powerpoint/2010/main" val="407495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2C125C-BEF1-304F-AD36-0A73D93314D0}"/>
              </a:ext>
            </a:extLst>
          </p:cNvPr>
          <p:cNvSpPr txBox="1"/>
          <p:nvPr/>
        </p:nvSpPr>
        <p:spPr>
          <a:xfrm>
            <a:off x="798337" y="3167390"/>
            <a:ext cx="4909716" cy="523220"/>
          </a:xfrm>
          <a:prstGeom prst="rect">
            <a:avLst/>
          </a:prstGeom>
          <a:noFill/>
        </p:spPr>
        <p:txBody>
          <a:bodyPr wrap="square" rtlCol="0">
            <a:spAutoFit/>
          </a:bodyPr>
          <a:lstStyle/>
          <a:p>
            <a:pPr algn="ctr"/>
            <a:r>
              <a:rPr lang="en-US" sz="2800" dirty="0"/>
              <a:t>“</a:t>
            </a:r>
            <a:r>
              <a:rPr lang="en-US" sz="2800" i="1" dirty="0"/>
              <a:t>Dipole</a:t>
            </a:r>
            <a:r>
              <a:rPr lang="en-US" sz="2800" dirty="0"/>
              <a:t>” (two pole) structure</a:t>
            </a:r>
          </a:p>
        </p:txBody>
      </p:sp>
      <p:sp>
        <p:nvSpPr>
          <p:cNvPr id="10" name="Rectangle 9">
            <a:extLst>
              <a:ext uri="{FF2B5EF4-FFF2-40B4-BE49-F238E27FC236}">
                <a16:creationId xmlns:a16="http://schemas.microsoft.com/office/drawing/2014/main" id="{6CBC2D80-A917-5CD9-68C8-B2683E1793C7}"/>
              </a:ext>
            </a:extLst>
          </p:cNvPr>
          <p:cNvSpPr/>
          <p:nvPr/>
        </p:nvSpPr>
        <p:spPr>
          <a:xfrm>
            <a:off x="6319356" y="0"/>
            <a:ext cx="5872643"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Why is water consider a dipole-dipole force? - Quora">
            <a:extLst>
              <a:ext uri="{FF2B5EF4-FFF2-40B4-BE49-F238E27FC236}">
                <a16:creationId xmlns:a16="http://schemas.microsoft.com/office/drawing/2014/main" id="{6A80082F-4391-F1D7-C798-E2AC3422CD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879" t="13698" b="35515"/>
          <a:stretch/>
        </p:blipFill>
        <p:spPr bwMode="auto">
          <a:xfrm rot="10800000">
            <a:off x="6804122" y="1621380"/>
            <a:ext cx="5207431" cy="420624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777EFB5-DDAB-58CB-D6BC-C93881B53666}"/>
              </a:ext>
            </a:extLst>
          </p:cNvPr>
          <p:cNvSpPr txBox="1"/>
          <p:nvPr/>
        </p:nvSpPr>
        <p:spPr>
          <a:xfrm>
            <a:off x="8502581" y="-297305"/>
            <a:ext cx="1225296" cy="2215991"/>
          </a:xfrm>
          <a:prstGeom prst="rect">
            <a:avLst/>
          </a:prstGeom>
          <a:noFill/>
        </p:spPr>
        <p:txBody>
          <a:bodyPr wrap="square" rtlCol="0">
            <a:spAutoFit/>
          </a:bodyPr>
          <a:lstStyle/>
          <a:p>
            <a:r>
              <a:rPr lang="en-US" sz="13800" dirty="0">
                <a:solidFill>
                  <a:srgbClr val="FF0000"/>
                </a:solidFill>
              </a:rPr>
              <a:t>+</a:t>
            </a:r>
          </a:p>
        </p:txBody>
      </p:sp>
      <p:sp>
        <p:nvSpPr>
          <p:cNvPr id="15" name="TextBox 14">
            <a:extLst>
              <a:ext uri="{FF2B5EF4-FFF2-40B4-BE49-F238E27FC236}">
                <a16:creationId xmlns:a16="http://schemas.microsoft.com/office/drawing/2014/main" id="{4BC07FA2-7F4A-3F3F-A6CF-AF76B0F3EB94}"/>
              </a:ext>
            </a:extLst>
          </p:cNvPr>
          <p:cNvSpPr txBox="1"/>
          <p:nvPr/>
        </p:nvSpPr>
        <p:spPr>
          <a:xfrm>
            <a:off x="8795189" y="4939315"/>
            <a:ext cx="1225296" cy="2215991"/>
          </a:xfrm>
          <a:prstGeom prst="rect">
            <a:avLst/>
          </a:prstGeom>
          <a:noFill/>
        </p:spPr>
        <p:txBody>
          <a:bodyPr wrap="square" rtlCol="0">
            <a:spAutoFit/>
          </a:bodyPr>
          <a:lstStyle/>
          <a:p>
            <a:r>
              <a:rPr lang="en-US" sz="13800" dirty="0">
                <a:solidFill>
                  <a:srgbClr val="0070C0"/>
                </a:solidFill>
              </a:rPr>
              <a:t>-</a:t>
            </a:r>
          </a:p>
        </p:txBody>
      </p:sp>
      <p:sp>
        <p:nvSpPr>
          <p:cNvPr id="4" name="TextBox 3">
            <a:extLst>
              <a:ext uri="{FF2B5EF4-FFF2-40B4-BE49-F238E27FC236}">
                <a16:creationId xmlns:a16="http://schemas.microsoft.com/office/drawing/2014/main" id="{740D1F20-9D7E-96EB-3173-8E812E96F060}"/>
              </a:ext>
            </a:extLst>
          </p:cNvPr>
          <p:cNvSpPr txBox="1"/>
          <p:nvPr/>
        </p:nvSpPr>
        <p:spPr>
          <a:xfrm>
            <a:off x="9330507" y="600029"/>
            <a:ext cx="1655853" cy="646331"/>
          </a:xfrm>
          <a:prstGeom prst="rect">
            <a:avLst/>
          </a:prstGeom>
          <a:noFill/>
        </p:spPr>
        <p:txBody>
          <a:bodyPr wrap="square" rtlCol="0">
            <a:spAutoFit/>
          </a:bodyPr>
          <a:lstStyle/>
          <a:p>
            <a:pPr algn="ctr"/>
            <a:r>
              <a:rPr lang="en-US" sz="3600" b="1" dirty="0">
                <a:solidFill>
                  <a:srgbClr val="FF0000"/>
                </a:solidFill>
              </a:rPr>
              <a:t>pole</a:t>
            </a:r>
          </a:p>
        </p:txBody>
      </p:sp>
      <p:sp>
        <p:nvSpPr>
          <p:cNvPr id="5" name="TextBox 4">
            <a:extLst>
              <a:ext uri="{FF2B5EF4-FFF2-40B4-BE49-F238E27FC236}">
                <a16:creationId xmlns:a16="http://schemas.microsoft.com/office/drawing/2014/main" id="{F7341130-56D7-4B1F-26BB-BEE6F00D4B60}"/>
              </a:ext>
            </a:extLst>
          </p:cNvPr>
          <p:cNvSpPr txBox="1"/>
          <p:nvPr/>
        </p:nvSpPr>
        <p:spPr>
          <a:xfrm>
            <a:off x="9351571" y="5858179"/>
            <a:ext cx="1664448" cy="646331"/>
          </a:xfrm>
          <a:prstGeom prst="rect">
            <a:avLst/>
          </a:prstGeom>
          <a:noFill/>
        </p:spPr>
        <p:txBody>
          <a:bodyPr wrap="square" rtlCol="0">
            <a:spAutoFit/>
          </a:bodyPr>
          <a:lstStyle/>
          <a:p>
            <a:pPr algn="ctr"/>
            <a:r>
              <a:rPr lang="en-US" sz="3600" b="1" dirty="0">
                <a:solidFill>
                  <a:srgbClr val="0070C0"/>
                </a:solidFill>
              </a:rPr>
              <a:t>pole</a:t>
            </a:r>
          </a:p>
        </p:txBody>
      </p:sp>
    </p:spTree>
    <p:extLst>
      <p:ext uri="{BB962C8B-B14F-4D97-AF65-F5344CB8AC3E}">
        <p14:creationId xmlns:p14="http://schemas.microsoft.com/office/powerpoint/2010/main" val="905826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1271AD-4987-8065-1551-7C74FAE57698}"/>
              </a:ext>
            </a:extLst>
          </p:cNvPr>
          <p:cNvSpPr/>
          <p:nvPr/>
        </p:nvSpPr>
        <p:spPr>
          <a:xfrm>
            <a:off x="4573736" y="0"/>
            <a:ext cx="7618264"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ydrogen Bonding | CK-12 Foundation">
            <a:extLst>
              <a:ext uri="{FF2B5EF4-FFF2-40B4-BE49-F238E27FC236}">
                <a16:creationId xmlns:a16="http://schemas.microsoft.com/office/drawing/2014/main" id="{EACADBD0-4E4F-1FAA-BE57-8017F58C4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2868" y="286280"/>
            <a:ext cx="6440000" cy="62854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7B16D2-142D-79E0-8C1B-C4B11ECD0B75}"/>
              </a:ext>
            </a:extLst>
          </p:cNvPr>
          <p:cNvSpPr txBox="1"/>
          <p:nvPr/>
        </p:nvSpPr>
        <p:spPr>
          <a:xfrm>
            <a:off x="652272" y="1090952"/>
            <a:ext cx="3241242" cy="461665"/>
          </a:xfrm>
          <a:prstGeom prst="rect">
            <a:avLst/>
          </a:prstGeom>
          <a:noFill/>
        </p:spPr>
        <p:txBody>
          <a:bodyPr wrap="square" rtlCol="0">
            <a:spAutoFit/>
          </a:bodyPr>
          <a:lstStyle/>
          <a:p>
            <a:pPr algn="ctr"/>
            <a:r>
              <a:rPr lang="en-US" sz="2400" dirty="0"/>
              <a:t>Opposites attract</a:t>
            </a:r>
          </a:p>
        </p:txBody>
      </p:sp>
      <p:pic>
        <p:nvPicPr>
          <p:cNvPr id="6" name="Picture 6" descr="What Are Magnetic Poles? How Can You Tell Which Pole is Which? | Dowling  Magnets">
            <a:extLst>
              <a:ext uri="{FF2B5EF4-FFF2-40B4-BE49-F238E27FC236}">
                <a16:creationId xmlns:a16="http://schemas.microsoft.com/office/drawing/2014/main" id="{8464B979-E8C1-6A03-7BEE-CA915E1C6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304" y="3009987"/>
            <a:ext cx="2524760" cy="2726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055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ydrogen big on periodic Table of the Elements with atomic number, symbol  and weight with color delimitation on white background vector Stock Vector  | Adobe Stock">
            <a:extLst>
              <a:ext uri="{FF2B5EF4-FFF2-40B4-BE49-F238E27FC236}">
                <a16:creationId xmlns:a16="http://schemas.microsoft.com/office/drawing/2014/main" id="{23518152-40A1-8BA5-79C1-0AE0788BC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067864-676F-033C-2B1F-614E07C78175}"/>
              </a:ext>
            </a:extLst>
          </p:cNvPr>
          <p:cNvSpPr txBox="1"/>
          <p:nvPr/>
        </p:nvSpPr>
        <p:spPr>
          <a:xfrm>
            <a:off x="7988972" y="2854708"/>
            <a:ext cx="4203028"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Hydrogen atom</a:t>
            </a:r>
            <a:endParaRPr kumimoji="0" lang="en-US" sz="3200" b="0" i="1"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2514955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9DEA3D-1E2A-2E3F-B2C6-DBF7A86278F0}"/>
              </a:ext>
            </a:extLst>
          </p:cNvPr>
          <p:cNvSpPr/>
          <p:nvPr/>
        </p:nvSpPr>
        <p:spPr>
          <a:xfrm>
            <a:off x="3395472" y="0"/>
            <a:ext cx="8796528"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iochemical Properties of Water - Advanced ( Read ) | Biology | CK-12  Foundation">
            <a:extLst>
              <a:ext uri="{FF2B5EF4-FFF2-40B4-BE49-F238E27FC236}">
                <a16:creationId xmlns:a16="http://schemas.microsoft.com/office/drawing/2014/main" id="{F6428139-3320-4E46-3A46-5A3E6DB6C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222" y="361948"/>
            <a:ext cx="7399028" cy="63187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F2E29F-AD2B-C5A1-634C-0C59F12F2F5B}"/>
              </a:ext>
            </a:extLst>
          </p:cNvPr>
          <p:cNvSpPr txBox="1"/>
          <p:nvPr/>
        </p:nvSpPr>
        <p:spPr>
          <a:xfrm>
            <a:off x="154230" y="3198167"/>
            <a:ext cx="3241242" cy="461665"/>
          </a:xfrm>
          <a:prstGeom prst="rect">
            <a:avLst/>
          </a:prstGeom>
          <a:noFill/>
        </p:spPr>
        <p:txBody>
          <a:bodyPr wrap="square" rtlCol="0">
            <a:spAutoFit/>
          </a:bodyPr>
          <a:lstStyle/>
          <a:p>
            <a:pPr algn="ctr"/>
            <a:r>
              <a:rPr lang="en-US" sz="2400" dirty="0"/>
              <a:t>Hydrogen bonds </a:t>
            </a:r>
          </a:p>
        </p:txBody>
      </p:sp>
    </p:spTree>
    <p:extLst>
      <p:ext uri="{BB962C8B-B14F-4D97-AF65-F5344CB8AC3E}">
        <p14:creationId xmlns:p14="http://schemas.microsoft.com/office/powerpoint/2010/main" val="2423433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26C3F8-DB08-4707-F525-E4EC970962FF}"/>
              </a:ext>
            </a:extLst>
          </p:cNvPr>
          <p:cNvSpPr txBox="1"/>
          <p:nvPr/>
        </p:nvSpPr>
        <p:spPr>
          <a:xfrm>
            <a:off x="3214116" y="1228397"/>
            <a:ext cx="6099048" cy="4401205"/>
          </a:xfrm>
          <a:prstGeom prst="rect">
            <a:avLst/>
          </a:prstGeom>
          <a:noFill/>
        </p:spPr>
        <p:txBody>
          <a:bodyPr wrap="square">
            <a:spAutoFit/>
          </a:bodyPr>
          <a:lstStyle/>
          <a:p>
            <a:pPr algn="just"/>
            <a:r>
              <a:rPr lang="en-US" sz="2800" dirty="0"/>
              <a:t>One of water’s special properties is its tremendous solvent power – it’s ability to dissolve stuff. The dipole structure of the H</a:t>
            </a:r>
            <a:r>
              <a:rPr lang="en-US" sz="1400" dirty="0"/>
              <a:t>2</a:t>
            </a:r>
            <a:r>
              <a:rPr lang="en-US" sz="2800" dirty="0"/>
              <a:t>O molecule accounts for its unsurpassed properties as a solvent, attracting (not only other H</a:t>
            </a:r>
            <a:r>
              <a:rPr lang="en-US" sz="1400" dirty="0"/>
              <a:t>2</a:t>
            </a:r>
            <a:r>
              <a:rPr lang="en-US" sz="2800" dirty="0"/>
              <a:t>O molecules but also) other positively or negatively charged atoms, called </a:t>
            </a:r>
            <a:r>
              <a:rPr lang="en-US" sz="2800" b="1" dirty="0"/>
              <a:t>ions</a:t>
            </a:r>
            <a:r>
              <a:rPr lang="en-US" sz="2800" dirty="0"/>
              <a:t>, such as SALT ions Sodium (+) and Chloride (-) ions. </a:t>
            </a:r>
          </a:p>
          <a:p>
            <a:pPr algn="just"/>
            <a:r>
              <a:rPr lang="en-US" sz="2800" dirty="0"/>
              <a:t>That’s why sea water tastes so salty! </a:t>
            </a:r>
          </a:p>
        </p:txBody>
      </p:sp>
    </p:spTree>
    <p:extLst>
      <p:ext uri="{BB962C8B-B14F-4D97-AF65-F5344CB8AC3E}">
        <p14:creationId xmlns:p14="http://schemas.microsoft.com/office/powerpoint/2010/main" val="3411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WC 0.02 - How Does Water Dissolve Mineral Salts? - Barista Hustle">
            <a:extLst>
              <a:ext uri="{FF2B5EF4-FFF2-40B4-BE49-F238E27FC236}">
                <a16:creationId xmlns:a16="http://schemas.microsoft.com/office/drawing/2014/main" id="{872AE3A5-7C72-7700-9ED0-4D9A4924D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96" y="1013658"/>
            <a:ext cx="10808208" cy="516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106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40" name="Picture 4">
            <a:extLst>
              <a:ext uri="{FF2B5EF4-FFF2-40B4-BE49-F238E27FC236}">
                <a16:creationId xmlns:a16="http://schemas.microsoft.com/office/drawing/2014/main" id="{F9AD93F3-3E2E-3C38-E973-1FC866B620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71" b="8971"/>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AC134E9-178E-A468-3887-3084E337B804}"/>
              </a:ext>
            </a:extLst>
          </p:cNvPr>
          <p:cNvSpPr txBox="1"/>
          <p:nvPr/>
        </p:nvSpPr>
        <p:spPr>
          <a:xfrm>
            <a:off x="6931152" y="217881"/>
            <a:ext cx="2121408" cy="646331"/>
          </a:xfrm>
          <a:prstGeom prst="rect">
            <a:avLst/>
          </a:prstGeom>
          <a:noFill/>
        </p:spPr>
        <p:txBody>
          <a:bodyPr wrap="square" rtlCol="0">
            <a:spAutoFit/>
          </a:bodyPr>
          <a:lstStyle/>
          <a:p>
            <a:r>
              <a:rPr lang="en-US" sz="3600" b="1" dirty="0">
                <a:solidFill>
                  <a:srgbClr val="00B0F0"/>
                </a:solidFill>
              </a:rPr>
              <a:t>1kg</a:t>
            </a:r>
          </a:p>
        </p:txBody>
      </p:sp>
    </p:spTree>
    <p:extLst>
      <p:ext uri="{BB962C8B-B14F-4D97-AF65-F5344CB8AC3E}">
        <p14:creationId xmlns:p14="http://schemas.microsoft.com/office/powerpoint/2010/main" val="1218210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2" descr="A. Composition of Ocean Water - ppt download">
            <a:extLst>
              <a:ext uri="{FF2B5EF4-FFF2-40B4-BE49-F238E27FC236}">
                <a16:creationId xmlns:a16="http://schemas.microsoft.com/office/drawing/2014/main" id="{1A0E1729-76A0-526B-75DB-7AE970DC7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240" y="297180"/>
            <a:ext cx="8351520" cy="6263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BD5CE50-9119-21AE-CA23-6F449F4AD80A}"/>
              </a:ext>
            </a:extLst>
          </p:cNvPr>
          <p:cNvSpPr/>
          <p:nvPr/>
        </p:nvSpPr>
        <p:spPr>
          <a:xfrm>
            <a:off x="2578608" y="297180"/>
            <a:ext cx="640080" cy="9464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46FC7AA-7998-569F-459F-4FF201464A43}"/>
              </a:ext>
            </a:extLst>
          </p:cNvPr>
          <p:cNvSpPr/>
          <p:nvPr/>
        </p:nvSpPr>
        <p:spPr>
          <a:xfrm>
            <a:off x="1591056" y="1389888"/>
            <a:ext cx="3749040" cy="3108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675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Iceberg: More Than the Eye Can See - A Learning Family">
            <a:extLst>
              <a:ext uri="{FF2B5EF4-FFF2-40B4-BE49-F238E27FC236}">
                <a16:creationId xmlns:a16="http://schemas.microsoft.com/office/drawing/2014/main" id="{691A0094-AD75-0138-205A-2B33ACA1F9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88" b="803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A83846-127E-0165-EAD9-AF1E2EE2C48C}"/>
              </a:ext>
            </a:extLst>
          </p:cNvPr>
          <p:cNvSpPr txBox="1"/>
          <p:nvPr/>
        </p:nvSpPr>
        <p:spPr>
          <a:xfrm>
            <a:off x="4758690" y="6129581"/>
            <a:ext cx="7283196" cy="523220"/>
          </a:xfrm>
          <a:prstGeom prst="rect">
            <a:avLst/>
          </a:prstGeom>
          <a:noFill/>
        </p:spPr>
        <p:txBody>
          <a:bodyPr wrap="square">
            <a:spAutoFit/>
          </a:bodyPr>
          <a:lstStyle/>
          <a:p>
            <a:pPr algn="just"/>
            <a:r>
              <a:rPr lang="en-US" sz="2800" dirty="0">
                <a:solidFill>
                  <a:schemeClr val="bg1"/>
                </a:solidFill>
              </a:rPr>
              <a:t>Ice is less dense than water. This means it floats.</a:t>
            </a:r>
          </a:p>
        </p:txBody>
      </p:sp>
    </p:spTree>
    <p:extLst>
      <p:ext uri="{BB962C8B-B14F-4D97-AF65-F5344CB8AC3E}">
        <p14:creationId xmlns:p14="http://schemas.microsoft.com/office/powerpoint/2010/main" val="193712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Why Newfoundland has so many icebergs this year">
            <a:extLst>
              <a:ext uri="{FF2B5EF4-FFF2-40B4-BE49-F238E27FC236}">
                <a16:creationId xmlns:a16="http://schemas.microsoft.com/office/drawing/2014/main" id="{14427DB6-8BB4-EE58-51A0-16256C6133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33" b="45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620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Young emperor penguins brave icy, winter waters in their first year">
            <a:extLst>
              <a:ext uri="{FF2B5EF4-FFF2-40B4-BE49-F238E27FC236}">
                <a16:creationId xmlns:a16="http://schemas.microsoft.com/office/drawing/2014/main" id="{B01B0140-E58A-1290-D7AE-8D28003694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54"/>
          <a:stretch/>
        </p:blipFill>
        <p:spPr bwMode="auto">
          <a:xfrm>
            <a:off x="-7025" y="0"/>
            <a:ext cx="12199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444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8 Incredible Whales and Seals of Antarctica | Abercrombie &amp; Kent">
            <a:extLst>
              <a:ext uri="{FF2B5EF4-FFF2-40B4-BE49-F238E27FC236}">
                <a16:creationId xmlns:a16="http://schemas.microsoft.com/office/drawing/2014/main" id="{51629537-AC4B-82FC-7A47-6FB043361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32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ow Antarctica's Cutest Baby Seals Grow Up | NOVA | PBS">
            <a:extLst>
              <a:ext uri="{FF2B5EF4-FFF2-40B4-BE49-F238E27FC236}">
                <a16:creationId xmlns:a16="http://schemas.microsoft.com/office/drawing/2014/main" id="{F5B7E5D4-17DD-E5A1-E5F3-8C56CE4E8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1044" cy="6852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967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211.The Bohr Model">
            <a:extLst>
              <a:ext uri="{FF2B5EF4-FFF2-40B4-BE49-F238E27FC236}">
                <a16:creationId xmlns:a16="http://schemas.microsoft.com/office/drawing/2014/main" id="{0415DA52-EAA4-F836-AA09-2B8FEE3AD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477000" cy="68632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A8F18B-98D8-709E-3B65-CE2B007801FE}"/>
              </a:ext>
            </a:extLst>
          </p:cNvPr>
          <p:cNvSpPr txBox="1"/>
          <p:nvPr/>
        </p:nvSpPr>
        <p:spPr>
          <a:xfrm>
            <a:off x="7261378" y="3359012"/>
            <a:ext cx="4203028"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Hydrogen atom</a:t>
            </a:r>
            <a:endParaRPr kumimoji="0" lang="en-US" sz="3200" b="0" i="1"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6" name="Picture 5" descr="A green and black sign with a letter h and black text&#10;&#10;Description automatically generated">
            <a:extLst>
              <a:ext uri="{FF2B5EF4-FFF2-40B4-BE49-F238E27FC236}">
                <a16:creationId xmlns:a16="http://schemas.microsoft.com/office/drawing/2014/main" id="{DB79FFCD-229C-0FEC-DC25-D318A06C1327}"/>
              </a:ext>
            </a:extLst>
          </p:cNvPr>
          <p:cNvPicPr>
            <a:picLocks noChangeAspect="1"/>
          </p:cNvPicPr>
          <p:nvPr/>
        </p:nvPicPr>
        <p:blipFill rotWithShape="1">
          <a:blip r:embed="rId4"/>
          <a:srcRect l="3278" t="4806" r="4286" b="4446"/>
          <a:stretch/>
        </p:blipFill>
        <p:spPr>
          <a:xfrm>
            <a:off x="10698480" y="318657"/>
            <a:ext cx="1096336" cy="1289205"/>
          </a:xfrm>
          <a:prstGeom prst="rect">
            <a:avLst/>
          </a:prstGeom>
          <a:ln w="57150">
            <a:solidFill>
              <a:schemeClr val="tx1"/>
            </a:solidFill>
          </a:ln>
        </p:spPr>
      </p:pic>
    </p:spTree>
    <p:extLst>
      <p:ext uri="{BB962C8B-B14F-4D97-AF65-F5344CB8AC3E}">
        <p14:creationId xmlns:p14="http://schemas.microsoft.com/office/powerpoint/2010/main" val="229677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ocean with red lines&#10;&#10;Description automatically generated">
            <a:extLst>
              <a:ext uri="{FF2B5EF4-FFF2-40B4-BE49-F238E27FC236}">
                <a16:creationId xmlns:a16="http://schemas.microsoft.com/office/drawing/2014/main" id="{55F32E8B-BF3D-459D-B178-012E615A5FD2}"/>
              </a:ext>
            </a:extLst>
          </p:cNvPr>
          <p:cNvPicPr>
            <a:picLocks noChangeAspect="1"/>
          </p:cNvPicPr>
          <p:nvPr/>
        </p:nvPicPr>
        <p:blipFill rotWithShape="1">
          <a:blip r:embed="rId3"/>
          <a:srcRect/>
          <a:stretch/>
        </p:blipFill>
        <p:spPr>
          <a:xfrm>
            <a:off x="0" y="-47941"/>
            <a:ext cx="12192000" cy="6905941"/>
          </a:xfrm>
          <a:prstGeom prst="rect">
            <a:avLst/>
          </a:prstGeom>
        </p:spPr>
      </p:pic>
    </p:spTree>
    <p:extLst>
      <p:ext uri="{BB962C8B-B14F-4D97-AF65-F5344CB8AC3E}">
        <p14:creationId xmlns:p14="http://schemas.microsoft.com/office/powerpoint/2010/main" val="3329484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Water – a unique molecule « World Ocean Review">
            <a:extLst>
              <a:ext uri="{FF2B5EF4-FFF2-40B4-BE49-F238E27FC236}">
                <a16:creationId xmlns:a16="http://schemas.microsoft.com/office/drawing/2014/main" id="{D2025331-1B94-E88E-BE05-E4BD31182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764139" cy="68666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EB02DF4-D223-28D6-EC65-E62869F4FC36}"/>
              </a:ext>
            </a:extLst>
          </p:cNvPr>
          <p:cNvSpPr txBox="1"/>
          <p:nvPr/>
        </p:nvSpPr>
        <p:spPr>
          <a:xfrm>
            <a:off x="10893858" y="516743"/>
            <a:ext cx="1170126" cy="1569660"/>
          </a:xfrm>
          <a:prstGeom prst="rect">
            <a:avLst/>
          </a:prstGeom>
          <a:noFill/>
        </p:spPr>
        <p:txBody>
          <a:bodyPr wrap="square" rtlCol="0">
            <a:spAutoFit/>
          </a:bodyPr>
          <a:lstStyle/>
          <a:p>
            <a:pPr algn="ctr"/>
            <a:r>
              <a:rPr lang="en-US" sz="2400" dirty="0"/>
              <a:t>Ice floats on water</a:t>
            </a:r>
          </a:p>
        </p:txBody>
      </p:sp>
      <p:sp>
        <p:nvSpPr>
          <p:cNvPr id="3" name="TextBox 2">
            <a:extLst>
              <a:ext uri="{FF2B5EF4-FFF2-40B4-BE49-F238E27FC236}">
                <a16:creationId xmlns:a16="http://schemas.microsoft.com/office/drawing/2014/main" id="{2B2BB7C9-D7CF-17A6-A351-DF32D0840557}"/>
              </a:ext>
            </a:extLst>
          </p:cNvPr>
          <p:cNvSpPr txBox="1"/>
          <p:nvPr/>
        </p:nvSpPr>
        <p:spPr>
          <a:xfrm>
            <a:off x="10893858" y="4402265"/>
            <a:ext cx="1170126" cy="1938992"/>
          </a:xfrm>
          <a:prstGeom prst="rect">
            <a:avLst/>
          </a:prstGeom>
          <a:noFill/>
        </p:spPr>
        <p:txBody>
          <a:bodyPr wrap="square" rtlCol="0">
            <a:spAutoFit/>
          </a:bodyPr>
          <a:lstStyle/>
          <a:p>
            <a:pPr algn="ctr"/>
            <a:r>
              <a:rPr lang="en-US" sz="2400" dirty="0"/>
              <a:t>Cold water sinks (more dense)</a:t>
            </a:r>
          </a:p>
        </p:txBody>
      </p:sp>
    </p:spTree>
    <p:extLst>
      <p:ext uri="{BB962C8B-B14F-4D97-AF65-F5344CB8AC3E}">
        <p14:creationId xmlns:p14="http://schemas.microsoft.com/office/powerpoint/2010/main" val="2469213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ce XI - Wikipedia">
            <a:extLst>
              <a:ext uri="{FF2B5EF4-FFF2-40B4-BE49-F238E27FC236}">
                <a16:creationId xmlns:a16="http://schemas.microsoft.com/office/drawing/2014/main" id="{7722B7C6-FD44-C4F2-2976-23EA92AE8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25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73DB1C1-F122-0D76-7BB8-BB59985874C9}"/>
              </a:ext>
            </a:extLst>
          </p:cNvPr>
          <p:cNvSpPr txBox="1"/>
          <p:nvPr/>
        </p:nvSpPr>
        <p:spPr>
          <a:xfrm>
            <a:off x="10534194" y="2967335"/>
            <a:ext cx="1657806" cy="461665"/>
          </a:xfrm>
          <a:prstGeom prst="rect">
            <a:avLst/>
          </a:prstGeom>
          <a:noFill/>
        </p:spPr>
        <p:txBody>
          <a:bodyPr wrap="square" rtlCol="0">
            <a:spAutoFit/>
          </a:bodyPr>
          <a:lstStyle/>
          <a:p>
            <a:pPr algn="ctr"/>
            <a:r>
              <a:rPr lang="en-US" sz="2400" dirty="0"/>
              <a:t>Ice</a:t>
            </a:r>
          </a:p>
        </p:txBody>
      </p:sp>
    </p:spTree>
    <p:extLst>
      <p:ext uri="{BB962C8B-B14F-4D97-AF65-F5344CB8AC3E}">
        <p14:creationId xmlns:p14="http://schemas.microsoft.com/office/powerpoint/2010/main" val="2646841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The Speed Of Water Evaporation">
            <a:extLst>
              <a:ext uri="{FF2B5EF4-FFF2-40B4-BE49-F238E27FC236}">
                <a16:creationId xmlns:a16="http://schemas.microsoft.com/office/drawing/2014/main" id="{992BE909-3CE8-DA1C-1B49-6DB536614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 y="0"/>
            <a:ext cx="8224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C159EB-B1FE-801F-710F-F2D6FCBA5D2B}"/>
              </a:ext>
            </a:extLst>
          </p:cNvPr>
          <p:cNvSpPr txBox="1"/>
          <p:nvPr/>
        </p:nvSpPr>
        <p:spPr>
          <a:xfrm>
            <a:off x="8741664" y="2657332"/>
            <a:ext cx="3241242" cy="1200329"/>
          </a:xfrm>
          <a:prstGeom prst="rect">
            <a:avLst/>
          </a:prstGeom>
          <a:noFill/>
        </p:spPr>
        <p:txBody>
          <a:bodyPr wrap="square" rtlCol="0">
            <a:spAutoFit/>
          </a:bodyPr>
          <a:lstStyle/>
          <a:p>
            <a:pPr algn="ctr"/>
            <a:r>
              <a:rPr lang="en-US" sz="2400" dirty="0"/>
              <a:t>Evaporation </a:t>
            </a:r>
          </a:p>
          <a:p>
            <a:pPr algn="ctr"/>
            <a:endParaRPr lang="en-US" sz="2400" dirty="0"/>
          </a:p>
          <a:p>
            <a:pPr algn="ctr"/>
            <a:r>
              <a:rPr lang="en-US" sz="2400" dirty="0"/>
              <a:t>(hydrogen bonds break)</a:t>
            </a:r>
          </a:p>
        </p:txBody>
      </p:sp>
    </p:spTree>
    <p:extLst>
      <p:ext uri="{BB962C8B-B14F-4D97-AF65-F5344CB8AC3E}">
        <p14:creationId xmlns:p14="http://schemas.microsoft.com/office/powerpoint/2010/main" val="2498854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Tropical rainforests could get too hot for photosynthesis and die if  climate crisis continues, scientists warn | Live Science">
            <a:extLst>
              <a:ext uri="{FF2B5EF4-FFF2-40B4-BE49-F238E27FC236}">
                <a16:creationId xmlns:a16="http://schemas.microsoft.com/office/drawing/2014/main" id="{0B48C5A6-CD2A-1BCB-D143-0E07C9649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881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6" name="Picture 4" descr="12.5 Phase Change and Latent Heat – Douglas College Physics 1207">
            <a:extLst>
              <a:ext uri="{FF2B5EF4-FFF2-40B4-BE49-F238E27FC236}">
                <a16:creationId xmlns:a16="http://schemas.microsoft.com/office/drawing/2014/main" id="{9166640C-636E-E048-AEDB-3558D02A58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20" b="6300"/>
          <a:stretch/>
        </p:blipFill>
        <p:spPr bwMode="auto">
          <a:xfrm>
            <a:off x="3444240" y="633254"/>
            <a:ext cx="7857744" cy="4952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FAA8FD-38EE-AAB3-3AFC-995BB0265673}"/>
              </a:ext>
            </a:extLst>
          </p:cNvPr>
          <p:cNvSpPr txBox="1"/>
          <p:nvPr/>
        </p:nvSpPr>
        <p:spPr>
          <a:xfrm>
            <a:off x="5962194" y="5911678"/>
            <a:ext cx="3785310" cy="369332"/>
          </a:xfrm>
          <a:prstGeom prst="rect">
            <a:avLst/>
          </a:prstGeom>
          <a:noFill/>
        </p:spPr>
        <p:txBody>
          <a:bodyPr wrap="square" rtlCol="0">
            <a:spAutoFit/>
          </a:bodyPr>
          <a:lstStyle/>
          <a:p>
            <a:pPr algn="ctr"/>
            <a:r>
              <a:rPr lang="en-US" b="1" dirty="0"/>
              <a:t>Energy △Q/m (</a:t>
            </a:r>
            <a:r>
              <a:rPr lang="en-US" b="1" dirty="0" err="1"/>
              <a:t>cal</a:t>
            </a:r>
            <a:r>
              <a:rPr lang="en-US" b="1" dirty="0"/>
              <a:t>/g) </a:t>
            </a:r>
          </a:p>
        </p:txBody>
      </p:sp>
      <p:sp>
        <p:nvSpPr>
          <p:cNvPr id="4" name="TextBox 3">
            <a:extLst>
              <a:ext uri="{FF2B5EF4-FFF2-40B4-BE49-F238E27FC236}">
                <a16:creationId xmlns:a16="http://schemas.microsoft.com/office/drawing/2014/main" id="{C5CC51EE-0AB7-9A81-8A36-A1947C98A611}"/>
              </a:ext>
            </a:extLst>
          </p:cNvPr>
          <p:cNvSpPr txBox="1"/>
          <p:nvPr/>
        </p:nvSpPr>
        <p:spPr>
          <a:xfrm rot="16200000">
            <a:off x="1109624" y="2924801"/>
            <a:ext cx="3785310" cy="369332"/>
          </a:xfrm>
          <a:prstGeom prst="rect">
            <a:avLst/>
          </a:prstGeom>
          <a:noFill/>
        </p:spPr>
        <p:txBody>
          <a:bodyPr wrap="square" rtlCol="0">
            <a:spAutoFit/>
          </a:bodyPr>
          <a:lstStyle/>
          <a:p>
            <a:pPr algn="ctr"/>
            <a:r>
              <a:rPr lang="en-US" b="1" dirty="0"/>
              <a:t>Temperature (℃)</a:t>
            </a:r>
          </a:p>
        </p:txBody>
      </p:sp>
      <p:pic>
        <p:nvPicPr>
          <p:cNvPr id="33800" name="Picture 8" descr="Free Vector | Beaker with thermometer on burning stand">
            <a:extLst>
              <a:ext uri="{FF2B5EF4-FFF2-40B4-BE49-F238E27FC236}">
                <a16:creationId xmlns:a16="http://schemas.microsoft.com/office/drawing/2014/main" id="{A10449F5-1EF0-6122-EFEC-527AED913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895" y="1216811"/>
            <a:ext cx="2178423" cy="35220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2805C83-7EA4-8331-9CF2-B408B6C6978B}"/>
              </a:ext>
            </a:extLst>
          </p:cNvPr>
          <p:cNvSpPr txBox="1"/>
          <p:nvPr/>
        </p:nvSpPr>
        <p:spPr>
          <a:xfrm>
            <a:off x="96274" y="5911678"/>
            <a:ext cx="3090672" cy="938719"/>
          </a:xfrm>
          <a:prstGeom prst="rect">
            <a:avLst/>
          </a:prstGeom>
          <a:noFill/>
        </p:spPr>
        <p:txBody>
          <a:bodyPr wrap="square" rtlCol="0">
            <a:spAutoFit/>
          </a:bodyPr>
          <a:lstStyle/>
          <a:p>
            <a:pPr algn="just"/>
            <a:r>
              <a:rPr lang="en-US" sz="1100" dirty="0"/>
              <a:t>Notice how the temperature stays the same when ice melts and water turns to steam. This is because the heat energy is being used to break the hydrogen bonds instead of raise the temperature.</a:t>
            </a:r>
          </a:p>
          <a:p>
            <a:pPr algn="ctr"/>
            <a:endParaRPr lang="en-US" sz="1100" dirty="0"/>
          </a:p>
        </p:txBody>
      </p:sp>
    </p:spTree>
    <p:extLst>
      <p:ext uri="{BB962C8B-B14F-4D97-AF65-F5344CB8AC3E}">
        <p14:creationId xmlns:p14="http://schemas.microsoft.com/office/powerpoint/2010/main" val="373299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eat Capacity and Specific Heat">
            <a:extLst>
              <a:ext uri="{FF2B5EF4-FFF2-40B4-BE49-F238E27FC236}">
                <a16:creationId xmlns:a16="http://schemas.microsoft.com/office/drawing/2014/main" id="{DB491343-A0BF-78B0-3798-E0A040E3C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6375"/>
            <a:ext cx="12192000" cy="39036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498DE7-A5B9-38E8-D6C6-6D2988357781}"/>
              </a:ext>
            </a:extLst>
          </p:cNvPr>
          <p:cNvSpPr txBox="1"/>
          <p:nvPr/>
        </p:nvSpPr>
        <p:spPr>
          <a:xfrm>
            <a:off x="920496" y="494271"/>
            <a:ext cx="10936224" cy="584775"/>
          </a:xfrm>
          <a:prstGeom prst="rect">
            <a:avLst/>
          </a:prstGeom>
          <a:noFill/>
        </p:spPr>
        <p:txBody>
          <a:bodyPr wrap="square" rtlCol="0">
            <a:spAutoFit/>
          </a:bodyPr>
          <a:lstStyle/>
          <a:p>
            <a:pPr algn="ctr"/>
            <a:r>
              <a:rPr lang="en-US" sz="3200" dirty="0"/>
              <a:t>Specific Heat Capacity</a:t>
            </a:r>
          </a:p>
        </p:txBody>
      </p:sp>
      <p:sp>
        <p:nvSpPr>
          <p:cNvPr id="3" name="TextBox 2">
            <a:extLst>
              <a:ext uri="{FF2B5EF4-FFF2-40B4-BE49-F238E27FC236}">
                <a16:creationId xmlns:a16="http://schemas.microsoft.com/office/drawing/2014/main" id="{544E84B4-FF22-7C28-1C22-A1271F659EEF}"/>
              </a:ext>
            </a:extLst>
          </p:cNvPr>
          <p:cNvSpPr txBox="1"/>
          <p:nvPr/>
        </p:nvSpPr>
        <p:spPr>
          <a:xfrm>
            <a:off x="627888" y="5902064"/>
            <a:ext cx="10936224" cy="461665"/>
          </a:xfrm>
          <a:prstGeom prst="rect">
            <a:avLst/>
          </a:prstGeom>
          <a:noFill/>
        </p:spPr>
        <p:txBody>
          <a:bodyPr wrap="square" rtlCol="0">
            <a:spAutoFit/>
          </a:bodyPr>
          <a:lstStyle/>
          <a:p>
            <a:pPr algn="ctr"/>
            <a:r>
              <a:rPr lang="en-US" sz="2400" dirty="0"/>
              <a:t>The amount of heat (energy) required to raise the temperature of 1kg by 1℃</a:t>
            </a:r>
          </a:p>
        </p:txBody>
      </p:sp>
      <p:sp>
        <p:nvSpPr>
          <p:cNvPr id="4" name="Rectangle 3">
            <a:extLst>
              <a:ext uri="{FF2B5EF4-FFF2-40B4-BE49-F238E27FC236}">
                <a16:creationId xmlns:a16="http://schemas.microsoft.com/office/drawing/2014/main" id="{81F8A52A-20D5-4997-32F9-CD4D1FD50A0A}"/>
              </a:ext>
            </a:extLst>
          </p:cNvPr>
          <p:cNvSpPr/>
          <p:nvPr/>
        </p:nvSpPr>
        <p:spPr>
          <a:xfrm>
            <a:off x="9235440" y="4407408"/>
            <a:ext cx="1956816" cy="694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C76FF4A-9250-5346-D374-CBCDF50C2C3A}"/>
              </a:ext>
            </a:extLst>
          </p:cNvPr>
          <p:cNvSpPr/>
          <p:nvPr/>
        </p:nvSpPr>
        <p:spPr>
          <a:xfrm>
            <a:off x="109728" y="3429000"/>
            <a:ext cx="1792224" cy="740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F20E676-16CD-6308-3639-7D2772B1DC0B}"/>
              </a:ext>
            </a:extLst>
          </p:cNvPr>
          <p:cNvSpPr txBox="1"/>
          <p:nvPr/>
        </p:nvSpPr>
        <p:spPr>
          <a:xfrm>
            <a:off x="109728" y="3355054"/>
            <a:ext cx="2359152" cy="584775"/>
          </a:xfrm>
          <a:prstGeom prst="rect">
            <a:avLst/>
          </a:prstGeom>
          <a:noFill/>
        </p:spPr>
        <p:txBody>
          <a:bodyPr wrap="square" rtlCol="0">
            <a:spAutoFit/>
          </a:bodyPr>
          <a:lstStyle/>
          <a:p>
            <a:r>
              <a:rPr lang="en-US" sz="3200" dirty="0"/>
              <a:t>Heat (cal.)</a:t>
            </a:r>
          </a:p>
        </p:txBody>
      </p:sp>
    </p:spTree>
    <p:extLst>
      <p:ext uri="{BB962C8B-B14F-4D97-AF65-F5344CB8AC3E}">
        <p14:creationId xmlns:p14="http://schemas.microsoft.com/office/powerpoint/2010/main" val="420710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498DE7-A5B9-38E8-D6C6-6D2988357781}"/>
              </a:ext>
            </a:extLst>
          </p:cNvPr>
          <p:cNvSpPr txBox="1"/>
          <p:nvPr/>
        </p:nvSpPr>
        <p:spPr>
          <a:xfrm>
            <a:off x="627888" y="320763"/>
            <a:ext cx="10936224" cy="769441"/>
          </a:xfrm>
          <a:prstGeom prst="rect">
            <a:avLst/>
          </a:prstGeom>
          <a:noFill/>
        </p:spPr>
        <p:txBody>
          <a:bodyPr wrap="square" rtlCol="0">
            <a:spAutoFit/>
          </a:bodyPr>
          <a:lstStyle/>
          <a:p>
            <a:pPr algn="ctr"/>
            <a:r>
              <a:rPr lang="en-US" sz="2400" dirty="0"/>
              <a:t>The Specific Heat Capacity of liquid water is </a:t>
            </a:r>
            <a:r>
              <a:rPr lang="en-US" sz="4400" b="1" dirty="0"/>
              <a:t>1.0</a:t>
            </a:r>
            <a:r>
              <a:rPr lang="en-US" sz="2400" b="1" dirty="0"/>
              <a:t> </a:t>
            </a:r>
            <a:r>
              <a:rPr lang="en-US" sz="2400" dirty="0" err="1"/>
              <a:t>cal</a:t>
            </a:r>
            <a:r>
              <a:rPr lang="en-US" sz="2400" dirty="0"/>
              <a:t>/(g. ℃) at 1atm. </a:t>
            </a:r>
          </a:p>
        </p:txBody>
      </p:sp>
      <p:sp>
        <p:nvSpPr>
          <p:cNvPr id="3" name="TextBox 2">
            <a:extLst>
              <a:ext uri="{FF2B5EF4-FFF2-40B4-BE49-F238E27FC236}">
                <a16:creationId xmlns:a16="http://schemas.microsoft.com/office/drawing/2014/main" id="{544E84B4-FF22-7C28-1C22-A1271F659EEF}"/>
              </a:ext>
            </a:extLst>
          </p:cNvPr>
          <p:cNvSpPr txBox="1"/>
          <p:nvPr/>
        </p:nvSpPr>
        <p:spPr>
          <a:xfrm>
            <a:off x="219456" y="5750787"/>
            <a:ext cx="11753088" cy="461665"/>
          </a:xfrm>
          <a:prstGeom prst="rect">
            <a:avLst/>
          </a:prstGeom>
          <a:noFill/>
        </p:spPr>
        <p:txBody>
          <a:bodyPr wrap="square" rtlCol="0">
            <a:spAutoFit/>
          </a:bodyPr>
          <a:lstStyle/>
          <a:p>
            <a:pPr algn="ctr"/>
            <a:r>
              <a:rPr lang="en-US" sz="2400" dirty="0"/>
              <a:t>This implies that it takes 1 calorie of energy to raise 1 gram of water by 1 degree Celsius.</a:t>
            </a:r>
          </a:p>
        </p:txBody>
      </p:sp>
      <p:sp>
        <p:nvSpPr>
          <p:cNvPr id="4" name="Rectangle 3">
            <a:extLst>
              <a:ext uri="{FF2B5EF4-FFF2-40B4-BE49-F238E27FC236}">
                <a16:creationId xmlns:a16="http://schemas.microsoft.com/office/drawing/2014/main" id="{BFBD3181-B0CA-2BD1-D48A-D46247C4F512}"/>
              </a:ext>
            </a:extLst>
          </p:cNvPr>
          <p:cNvSpPr/>
          <p:nvPr/>
        </p:nvSpPr>
        <p:spPr>
          <a:xfrm>
            <a:off x="0" y="1481328"/>
            <a:ext cx="12192000" cy="363931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eat Capacity and Specific Heat">
            <a:extLst>
              <a:ext uri="{FF2B5EF4-FFF2-40B4-BE49-F238E27FC236}">
                <a16:creationId xmlns:a16="http://schemas.microsoft.com/office/drawing/2014/main" id="{4C24D92B-772B-0C42-8095-EEF2206B94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0" t="25425" r="40450" b="20699"/>
          <a:stretch/>
        </p:blipFill>
        <p:spPr bwMode="auto">
          <a:xfrm>
            <a:off x="219456" y="2468880"/>
            <a:ext cx="7040880" cy="21031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8EE00A6-7C12-3801-FD83-1D13213B9AB9}"/>
              </a:ext>
            </a:extLst>
          </p:cNvPr>
          <p:cNvSpPr txBox="1"/>
          <p:nvPr/>
        </p:nvSpPr>
        <p:spPr>
          <a:xfrm>
            <a:off x="2578608" y="2105065"/>
            <a:ext cx="2852928" cy="461665"/>
          </a:xfrm>
          <a:prstGeom prst="rect">
            <a:avLst/>
          </a:prstGeom>
          <a:noFill/>
        </p:spPr>
        <p:txBody>
          <a:bodyPr wrap="square" rtlCol="0">
            <a:spAutoFit/>
          </a:bodyPr>
          <a:lstStyle/>
          <a:p>
            <a:pPr algn="ctr"/>
            <a:r>
              <a:rPr lang="en-US" sz="2400" dirty="0"/>
              <a:t>1kg</a:t>
            </a:r>
          </a:p>
        </p:txBody>
      </p:sp>
      <p:sp>
        <p:nvSpPr>
          <p:cNvPr id="8" name="TextBox 7">
            <a:extLst>
              <a:ext uri="{FF2B5EF4-FFF2-40B4-BE49-F238E27FC236}">
                <a16:creationId xmlns:a16="http://schemas.microsoft.com/office/drawing/2014/main" id="{DFA00B05-76EE-374A-2D2B-66041CFD18EC}"/>
              </a:ext>
            </a:extLst>
          </p:cNvPr>
          <p:cNvSpPr txBox="1"/>
          <p:nvPr/>
        </p:nvSpPr>
        <p:spPr>
          <a:xfrm>
            <a:off x="6096000" y="2573140"/>
            <a:ext cx="2852928" cy="461665"/>
          </a:xfrm>
          <a:prstGeom prst="rect">
            <a:avLst/>
          </a:prstGeom>
          <a:noFill/>
        </p:spPr>
        <p:txBody>
          <a:bodyPr wrap="square" rtlCol="0">
            <a:spAutoFit/>
          </a:bodyPr>
          <a:lstStyle/>
          <a:p>
            <a:pPr algn="ctr"/>
            <a:r>
              <a:rPr lang="en-US" sz="2400" dirty="0"/>
              <a:t>1 ℃</a:t>
            </a:r>
          </a:p>
        </p:txBody>
      </p:sp>
      <p:sp>
        <p:nvSpPr>
          <p:cNvPr id="10" name="TextBox 9">
            <a:extLst>
              <a:ext uri="{FF2B5EF4-FFF2-40B4-BE49-F238E27FC236}">
                <a16:creationId xmlns:a16="http://schemas.microsoft.com/office/drawing/2014/main" id="{A169A91F-63AB-2532-4165-CA289B8CDCF9}"/>
              </a:ext>
            </a:extLst>
          </p:cNvPr>
          <p:cNvSpPr txBox="1"/>
          <p:nvPr/>
        </p:nvSpPr>
        <p:spPr>
          <a:xfrm>
            <a:off x="5096256" y="4470707"/>
            <a:ext cx="2328672" cy="523220"/>
          </a:xfrm>
          <a:prstGeom prst="rect">
            <a:avLst/>
          </a:prstGeom>
          <a:noFill/>
        </p:spPr>
        <p:txBody>
          <a:bodyPr wrap="square" rtlCol="0">
            <a:spAutoFit/>
          </a:bodyPr>
          <a:lstStyle/>
          <a:p>
            <a:r>
              <a:rPr lang="en-US" sz="2800" dirty="0"/>
              <a:t>1.0 </a:t>
            </a:r>
            <a:r>
              <a:rPr lang="en-US" sz="2800" dirty="0" err="1"/>
              <a:t>cal</a:t>
            </a:r>
            <a:r>
              <a:rPr lang="en-US" sz="2800" dirty="0"/>
              <a:t>/(g. ℃) </a:t>
            </a:r>
          </a:p>
        </p:txBody>
      </p:sp>
      <p:sp>
        <p:nvSpPr>
          <p:cNvPr id="11" name="Rectangle 10">
            <a:extLst>
              <a:ext uri="{FF2B5EF4-FFF2-40B4-BE49-F238E27FC236}">
                <a16:creationId xmlns:a16="http://schemas.microsoft.com/office/drawing/2014/main" id="{34FCDEA6-955D-97D4-44E4-805A0080D244}"/>
              </a:ext>
            </a:extLst>
          </p:cNvPr>
          <p:cNvSpPr/>
          <p:nvPr/>
        </p:nvSpPr>
        <p:spPr>
          <a:xfrm>
            <a:off x="219456" y="3429000"/>
            <a:ext cx="1682496" cy="740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A35978C-B540-66B5-C6A7-66D9D1038332}"/>
              </a:ext>
            </a:extLst>
          </p:cNvPr>
          <p:cNvSpPr txBox="1"/>
          <p:nvPr/>
        </p:nvSpPr>
        <p:spPr>
          <a:xfrm>
            <a:off x="109728" y="3355054"/>
            <a:ext cx="2359152" cy="584775"/>
          </a:xfrm>
          <a:prstGeom prst="rect">
            <a:avLst/>
          </a:prstGeom>
          <a:noFill/>
        </p:spPr>
        <p:txBody>
          <a:bodyPr wrap="square" rtlCol="0">
            <a:spAutoFit/>
          </a:bodyPr>
          <a:lstStyle/>
          <a:p>
            <a:r>
              <a:rPr lang="en-US" sz="3200" dirty="0"/>
              <a:t>Heat (cal.)</a:t>
            </a:r>
          </a:p>
        </p:txBody>
      </p:sp>
    </p:spTree>
    <p:extLst>
      <p:ext uri="{BB962C8B-B14F-4D97-AF65-F5344CB8AC3E}">
        <p14:creationId xmlns:p14="http://schemas.microsoft.com/office/powerpoint/2010/main" val="2373444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4E84B4-FF22-7C28-1C22-A1271F659EEF}"/>
              </a:ext>
            </a:extLst>
          </p:cNvPr>
          <p:cNvSpPr txBox="1"/>
          <p:nvPr/>
        </p:nvSpPr>
        <p:spPr>
          <a:xfrm>
            <a:off x="219456" y="5307351"/>
            <a:ext cx="11753088" cy="707886"/>
          </a:xfrm>
          <a:prstGeom prst="rect">
            <a:avLst/>
          </a:prstGeom>
          <a:noFill/>
        </p:spPr>
        <p:txBody>
          <a:bodyPr wrap="square" rtlCol="0">
            <a:spAutoFit/>
          </a:bodyPr>
          <a:lstStyle/>
          <a:p>
            <a:pPr algn="ctr"/>
            <a:r>
              <a:rPr lang="en-US" sz="4000" b="1" dirty="0"/>
              <a:t>This means the ocean is </a:t>
            </a:r>
            <a:r>
              <a:rPr lang="en-US" sz="4000" b="1" i="1" dirty="0"/>
              <a:t>slow</a:t>
            </a:r>
            <a:r>
              <a:rPr lang="en-US" sz="4000" b="1" dirty="0"/>
              <a:t> to heat up or cool down.</a:t>
            </a:r>
          </a:p>
        </p:txBody>
      </p:sp>
      <p:sp>
        <p:nvSpPr>
          <p:cNvPr id="4" name="Rectangle 3">
            <a:extLst>
              <a:ext uri="{FF2B5EF4-FFF2-40B4-BE49-F238E27FC236}">
                <a16:creationId xmlns:a16="http://schemas.microsoft.com/office/drawing/2014/main" id="{BFBD3181-B0CA-2BD1-D48A-D46247C4F512}"/>
              </a:ext>
            </a:extLst>
          </p:cNvPr>
          <p:cNvSpPr/>
          <p:nvPr/>
        </p:nvSpPr>
        <p:spPr>
          <a:xfrm>
            <a:off x="0" y="825130"/>
            <a:ext cx="12192000" cy="38770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BE7073-1FE5-6498-71A1-410765B3FBEE}"/>
              </a:ext>
            </a:extLst>
          </p:cNvPr>
          <p:cNvSpPr txBox="1"/>
          <p:nvPr/>
        </p:nvSpPr>
        <p:spPr>
          <a:xfrm>
            <a:off x="438912" y="2343921"/>
            <a:ext cx="8247888" cy="1077218"/>
          </a:xfrm>
          <a:prstGeom prst="rect">
            <a:avLst/>
          </a:prstGeom>
          <a:noFill/>
        </p:spPr>
        <p:txBody>
          <a:bodyPr wrap="square" rtlCol="0">
            <a:spAutoFit/>
          </a:bodyPr>
          <a:lstStyle/>
          <a:p>
            <a:pPr algn="ctr"/>
            <a:r>
              <a:rPr lang="en-US" sz="3200" dirty="0"/>
              <a:t>The specific heat capacity of liquid water is </a:t>
            </a:r>
            <a:r>
              <a:rPr lang="en-US" sz="3200" dirty="0">
                <a:highlight>
                  <a:srgbClr val="FFFF00"/>
                </a:highlight>
              </a:rPr>
              <a:t>HIGH</a:t>
            </a:r>
            <a:r>
              <a:rPr lang="en-US" sz="3200" dirty="0"/>
              <a:t> compared to many other substances</a:t>
            </a:r>
            <a:endParaRPr lang="en-US" dirty="0"/>
          </a:p>
        </p:txBody>
      </p:sp>
      <p:pic>
        <p:nvPicPr>
          <p:cNvPr id="52226" name="Picture 2" descr="The Chemistry of Water">
            <a:extLst>
              <a:ext uri="{FF2B5EF4-FFF2-40B4-BE49-F238E27FC236}">
                <a16:creationId xmlns:a16="http://schemas.microsoft.com/office/drawing/2014/main" id="{8B0180DE-5178-9C30-1976-6D3B09748888}"/>
              </a:ext>
            </a:extLst>
          </p:cNvPr>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4589" b="4077"/>
          <a:stretch/>
        </p:blipFill>
        <p:spPr bwMode="auto">
          <a:xfrm>
            <a:off x="9425926" y="1030870"/>
            <a:ext cx="2526819" cy="34655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615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image">
            <a:extLst>
              <a:ext uri="{FF2B5EF4-FFF2-40B4-BE49-F238E27FC236}">
                <a16:creationId xmlns:a16="http://schemas.microsoft.com/office/drawing/2014/main" id="{1543EB3B-2069-90D4-BFC7-28C52B587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62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93A636-0193-D487-CE4D-2BDBB74404E4}"/>
              </a:ext>
            </a:extLst>
          </p:cNvPr>
          <p:cNvSpPr txBox="1"/>
          <p:nvPr/>
        </p:nvSpPr>
        <p:spPr>
          <a:xfrm>
            <a:off x="9253728" y="1166842"/>
            <a:ext cx="2157984" cy="4524315"/>
          </a:xfrm>
          <a:prstGeom prst="rect">
            <a:avLst/>
          </a:prstGeom>
          <a:noFill/>
        </p:spPr>
        <p:txBody>
          <a:bodyPr wrap="square" rtlCol="0">
            <a:spAutoFit/>
          </a:bodyPr>
          <a:lstStyle/>
          <a:p>
            <a:pPr algn="ctr"/>
            <a:r>
              <a:rPr lang="en-US" sz="2400" dirty="0"/>
              <a:t>Warm water currents and cold water currents rarely mix.</a:t>
            </a:r>
          </a:p>
          <a:p>
            <a:pPr algn="ctr"/>
            <a:r>
              <a:rPr lang="en-US" sz="2400" dirty="0"/>
              <a:t> </a:t>
            </a:r>
          </a:p>
          <a:p>
            <a:pPr algn="ctr"/>
            <a:r>
              <a:rPr lang="en-US" sz="2400" dirty="0"/>
              <a:t>Instead they each travel </a:t>
            </a:r>
          </a:p>
          <a:p>
            <a:pPr algn="ctr"/>
            <a:r>
              <a:rPr lang="en-US" sz="2400" dirty="0"/>
              <a:t>as individual water masses with clear boundaries. </a:t>
            </a:r>
          </a:p>
        </p:txBody>
      </p:sp>
    </p:spTree>
    <p:extLst>
      <p:ext uri="{BB962C8B-B14F-4D97-AF65-F5344CB8AC3E}">
        <p14:creationId xmlns:p14="http://schemas.microsoft.com/office/powerpoint/2010/main" val="3334782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ohr Model of the Atom | ChemTalk">
            <a:extLst>
              <a:ext uri="{FF2B5EF4-FFF2-40B4-BE49-F238E27FC236}">
                <a16:creationId xmlns:a16="http://schemas.microsoft.com/office/drawing/2014/main" id="{657AAA39-B4DE-0DF0-D0AB-E8BABE6B53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741" t="39926" r="40863" b="40205"/>
          <a:stretch/>
        </p:blipFill>
        <p:spPr bwMode="auto">
          <a:xfrm>
            <a:off x="3429664" y="3053793"/>
            <a:ext cx="714213" cy="731633"/>
          </a:xfrm>
          <a:prstGeom prst="ellipse">
            <a:avLst/>
          </a:prstGeom>
          <a:noFill/>
          <a:extLst>
            <a:ext uri="{909E8E84-426E-40DD-AFC4-6F175D3DCCD1}">
              <a14:hiddenFill xmlns:a14="http://schemas.microsoft.com/office/drawing/2010/main">
                <a:solidFill>
                  <a:srgbClr val="FFFFFF"/>
                </a:solidFill>
              </a14:hiddenFill>
            </a:ext>
          </a:extLst>
        </p:spPr>
      </p:pic>
      <p:pic>
        <p:nvPicPr>
          <p:cNvPr id="13316" name="Picture 4" descr="Baby Crying Stock Photo - Download Image Now - Crying, Baby - Human Age,  Shouting - iStock">
            <a:extLst>
              <a:ext uri="{FF2B5EF4-FFF2-40B4-BE49-F238E27FC236}">
                <a16:creationId xmlns:a16="http://schemas.microsoft.com/office/drawing/2014/main" id="{7D0323F3-27EC-9A95-9581-093FD3632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3131" y="1817121"/>
            <a:ext cx="4847514" cy="32237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3DE95C-6FD0-3420-DF0C-B41F767CD94D}"/>
              </a:ext>
            </a:extLst>
          </p:cNvPr>
          <p:cNvSpPr txBox="1"/>
          <p:nvPr/>
        </p:nvSpPr>
        <p:spPr>
          <a:xfrm>
            <a:off x="7071974" y="5935851"/>
            <a:ext cx="4847514" cy="646331"/>
          </a:xfrm>
          <a:prstGeom prst="rect">
            <a:avLst/>
          </a:prstGeom>
          <a:noFill/>
        </p:spPr>
        <p:txBody>
          <a:bodyPr wrap="square" rtlCol="0">
            <a:spAutoFit/>
          </a:bodyPr>
          <a:lstStyle/>
          <a:p>
            <a:pPr algn="ctr"/>
            <a:r>
              <a:rPr lang="en-US" dirty="0"/>
              <a:t>A full inner shell has 2 electrons (happy atom).</a:t>
            </a:r>
          </a:p>
          <a:p>
            <a:pPr algn="ctr"/>
            <a:r>
              <a:rPr lang="en-US" dirty="0"/>
              <a:t>Hydrogen only has 1 </a:t>
            </a:r>
            <a:r>
              <a:rPr lang="en-US" dirty="0">
                <a:sym typeface="Wingdings" pitchFamily="2" charset="2"/>
              </a:rPr>
              <a:t></a:t>
            </a:r>
            <a:r>
              <a:rPr lang="en-US" dirty="0"/>
              <a:t>.</a:t>
            </a:r>
          </a:p>
        </p:txBody>
      </p:sp>
      <p:sp>
        <p:nvSpPr>
          <p:cNvPr id="6" name="Oval 5">
            <a:extLst>
              <a:ext uri="{FF2B5EF4-FFF2-40B4-BE49-F238E27FC236}">
                <a16:creationId xmlns:a16="http://schemas.microsoft.com/office/drawing/2014/main" id="{E7C2832A-6226-43F8-963A-53903F832823}"/>
              </a:ext>
            </a:extLst>
          </p:cNvPr>
          <p:cNvSpPr/>
          <p:nvPr/>
        </p:nvSpPr>
        <p:spPr>
          <a:xfrm>
            <a:off x="2348654" y="2140056"/>
            <a:ext cx="2836191" cy="25843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Bohr Model of the Atom | ChemTalk">
            <a:extLst>
              <a:ext uri="{FF2B5EF4-FFF2-40B4-BE49-F238E27FC236}">
                <a16:creationId xmlns:a16="http://schemas.microsoft.com/office/drawing/2014/main" id="{866304D4-5B65-50D8-BAE1-0673E816CC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74" t="52338" r="67580" b="42662"/>
          <a:stretch/>
        </p:blipFill>
        <p:spPr bwMode="auto">
          <a:xfrm>
            <a:off x="3556876" y="1928864"/>
            <a:ext cx="419745" cy="422383"/>
          </a:xfrm>
          <a:prstGeom prst="ellipse">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385B4E5F-DC2C-CCD2-A2FA-D10993D370CC}"/>
              </a:ext>
            </a:extLst>
          </p:cNvPr>
          <p:cNvSpPr/>
          <p:nvPr/>
        </p:nvSpPr>
        <p:spPr>
          <a:xfrm>
            <a:off x="1852710" y="1653098"/>
            <a:ext cx="3864664" cy="3551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Callout 11">
            <a:extLst>
              <a:ext uri="{FF2B5EF4-FFF2-40B4-BE49-F238E27FC236}">
                <a16:creationId xmlns:a16="http://schemas.microsoft.com/office/drawing/2014/main" id="{41892276-FD07-AA57-0EB5-823C9FF1F684}"/>
              </a:ext>
            </a:extLst>
          </p:cNvPr>
          <p:cNvSpPr/>
          <p:nvPr/>
        </p:nvSpPr>
        <p:spPr>
          <a:xfrm>
            <a:off x="7392692" y="1952806"/>
            <a:ext cx="1239864" cy="1124929"/>
          </a:xfrm>
          <a:prstGeom prst="cloudCallout">
            <a:avLst>
              <a:gd name="adj1" fmla="val 75417"/>
              <a:gd name="adj2" fmla="val 2530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Bohr Model of the Atom | ChemTalk">
            <a:extLst>
              <a:ext uri="{FF2B5EF4-FFF2-40B4-BE49-F238E27FC236}">
                <a16:creationId xmlns:a16="http://schemas.microsoft.com/office/drawing/2014/main" id="{63D2EA9F-F2F6-D69E-1AD9-78D904BA69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74" t="52338" r="67580" b="42662"/>
          <a:stretch/>
        </p:blipFill>
        <p:spPr bwMode="auto">
          <a:xfrm>
            <a:off x="7802751" y="2304078"/>
            <a:ext cx="419745" cy="422383"/>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2" descr="Bohr Model of the Atom | ChemTalk">
            <a:extLst>
              <a:ext uri="{FF2B5EF4-FFF2-40B4-BE49-F238E27FC236}">
                <a16:creationId xmlns:a16="http://schemas.microsoft.com/office/drawing/2014/main" id="{65B840AC-DD55-5258-47FF-4234D9FB36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74" t="52338" r="67580" b="42662"/>
          <a:stretch/>
        </p:blipFill>
        <p:spPr bwMode="auto">
          <a:xfrm>
            <a:off x="433504" y="251571"/>
            <a:ext cx="542440" cy="480447"/>
          </a:xfrm>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2" descr="Bohr Model of the Atom | ChemTalk">
            <a:extLst>
              <a:ext uri="{FF2B5EF4-FFF2-40B4-BE49-F238E27FC236}">
                <a16:creationId xmlns:a16="http://schemas.microsoft.com/office/drawing/2014/main" id="{877EEF59-9132-63E4-CA1F-2E498F1852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741" t="39926" r="40863" b="40205"/>
          <a:stretch/>
        </p:blipFill>
        <p:spPr bwMode="auto">
          <a:xfrm>
            <a:off x="347617" y="806835"/>
            <a:ext cx="714213" cy="731633"/>
          </a:xfrm>
          <a:prstGeom prst="ellipse">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5EE4426-8767-126D-204C-9001FEDDC3B6}"/>
              </a:ext>
            </a:extLst>
          </p:cNvPr>
          <p:cNvSpPr txBox="1"/>
          <p:nvPr/>
        </p:nvSpPr>
        <p:spPr>
          <a:xfrm>
            <a:off x="975944" y="284653"/>
            <a:ext cx="1341010" cy="369332"/>
          </a:xfrm>
          <a:prstGeom prst="rect">
            <a:avLst/>
          </a:prstGeom>
          <a:noFill/>
        </p:spPr>
        <p:txBody>
          <a:bodyPr wrap="square" rtlCol="0">
            <a:spAutoFit/>
          </a:bodyPr>
          <a:lstStyle/>
          <a:p>
            <a:pPr algn="ctr"/>
            <a:r>
              <a:rPr lang="en-US" dirty="0"/>
              <a:t>electron</a:t>
            </a:r>
          </a:p>
        </p:txBody>
      </p:sp>
      <p:sp>
        <p:nvSpPr>
          <p:cNvPr id="17" name="TextBox 16">
            <a:extLst>
              <a:ext uri="{FF2B5EF4-FFF2-40B4-BE49-F238E27FC236}">
                <a16:creationId xmlns:a16="http://schemas.microsoft.com/office/drawing/2014/main" id="{B2FC18D1-6FA3-9614-8E9B-94DA2F89F00D}"/>
              </a:ext>
            </a:extLst>
          </p:cNvPr>
          <p:cNvSpPr txBox="1"/>
          <p:nvPr/>
        </p:nvSpPr>
        <p:spPr>
          <a:xfrm>
            <a:off x="1007644" y="987985"/>
            <a:ext cx="1341010" cy="369332"/>
          </a:xfrm>
          <a:prstGeom prst="rect">
            <a:avLst/>
          </a:prstGeom>
          <a:noFill/>
        </p:spPr>
        <p:txBody>
          <a:bodyPr wrap="square" rtlCol="0">
            <a:spAutoFit/>
          </a:bodyPr>
          <a:lstStyle/>
          <a:p>
            <a:pPr algn="ctr"/>
            <a:r>
              <a:rPr lang="en-US" dirty="0"/>
              <a:t>proton</a:t>
            </a:r>
          </a:p>
        </p:txBody>
      </p:sp>
      <p:pic>
        <p:nvPicPr>
          <p:cNvPr id="19" name="Picture 18" descr="A green and black sign with a letter h and black text&#10;&#10;Description automatically generated">
            <a:extLst>
              <a:ext uri="{FF2B5EF4-FFF2-40B4-BE49-F238E27FC236}">
                <a16:creationId xmlns:a16="http://schemas.microsoft.com/office/drawing/2014/main" id="{83DA2D57-F223-8651-CA6F-E09E3082C035}"/>
              </a:ext>
            </a:extLst>
          </p:cNvPr>
          <p:cNvPicPr>
            <a:picLocks noChangeAspect="1"/>
          </p:cNvPicPr>
          <p:nvPr/>
        </p:nvPicPr>
        <p:blipFill rotWithShape="1">
          <a:blip r:embed="rId5"/>
          <a:srcRect l="3278" t="4806" r="4286" b="4446"/>
          <a:stretch/>
        </p:blipFill>
        <p:spPr>
          <a:xfrm>
            <a:off x="10803076" y="377164"/>
            <a:ext cx="987569" cy="1161304"/>
          </a:xfrm>
          <a:prstGeom prst="rect">
            <a:avLst/>
          </a:prstGeom>
          <a:ln w="57150">
            <a:solidFill>
              <a:schemeClr val="tx1"/>
            </a:solidFill>
          </a:ln>
        </p:spPr>
      </p:pic>
    </p:spTree>
    <p:extLst>
      <p:ext uri="{BB962C8B-B14F-4D97-AF65-F5344CB8AC3E}">
        <p14:creationId xmlns:p14="http://schemas.microsoft.com/office/powerpoint/2010/main" val="3358648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Wetsuit Evolution - From Where It All Began">
            <a:extLst>
              <a:ext uri="{FF2B5EF4-FFF2-40B4-BE49-F238E27FC236}">
                <a16:creationId xmlns:a16="http://schemas.microsoft.com/office/drawing/2014/main" id="{C452F57B-5598-DF15-AB30-BF8B22D90E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24" b="1363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975568-25EA-2888-0BFD-79A94652C09E}"/>
              </a:ext>
            </a:extLst>
          </p:cNvPr>
          <p:cNvSpPr txBox="1"/>
          <p:nvPr/>
        </p:nvSpPr>
        <p:spPr>
          <a:xfrm>
            <a:off x="6862649" y="6087474"/>
            <a:ext cx="5329351" cy="461665"/>
          </a:xfrm>
          <a:prstGeom prst="rect">
            <a:avLst/>
          </a:prstGeom>
          <a:noFill/>
        </p:spPr>
        <p:txBody>
          <a:bodyPr wrap="square" rtlCol="0">
            <a:spAutoFit/>
          </a:bodyPr>
          <a:lstStyle/>
          <a:p>
            <a:pPr algn="ctr"/>
            <a:r>
              <a:rPr lang="en-US" sz="2400" dirty="0">
                <a:solidFill>
                  <a:schemeClr val="bg1"/>
                </a:solidFill>
              </a:rPr>
              <a:t>Water stays cool on warm winter days</a:t>
            </a:r>
          </a:p>
        </p:txBody>
      </p:sp>
    </p:spTree>
    <p:extLst>
      <p:ext uri="{BB962C8B-B14F-4D97-AF65-F5344CB8AC3E}">
        <p14:creationId xmlns:p14="http://schemas.microsoft.com/office/powerpoint/2010/main" val="1500453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6DE726-E803-F133-B7ED-3FE889AA6BC5}"/>
              </a:ext>
            </a:extLst>
          </p:cNvPr>
          <p:cNvSpPr txBox="1"/>
          <p:nvPr/>
        </p:nvSpPr>
        <p:spPr>
          <a:xfrm>
            <a:off x="219455" y="6031453"/>
            <a:ext cx="11753088" cy="461665"/>
          </a:xfrm>
          <a:prstGeom prst="rect">
            <a:avLst/>
          </a:prstGeom>
          <a:noFill/>
        </p:spPr>
        <p:txBody>
          <a:bodyPr wrap="square" rtlCol="0">
            <a:spAutoFit/>
          </a:bodyPr>
          <a:lstStyle/>
          <a:p>
            <a:pPr algn="ctr"/>
            <a:r>
              <a:rPr lang="en-US" sz="2400" dirty="0"/>
              <a:t>The ocean’s high heat capacity means ocean temperatures stay warm well into Autumn.</a:t>
            </a:r>
          </a:p>
        </p:txBody>
      </p:sp>
      <p:pic>
        <p:nvPicPr>
          <p:cNvPr id="4" name="Picture 3" descr="A map of the north and south america&#10;&#10;Description automatically generated">
            <a:extLst>
              <a:ext uri="{FF2B5EF4-FFF2-40B4-BE49-F238E27FC236}">
                <a16:creationId xmlns:a16="http://schemas.microsoft.com/office/drawing/2014/main" id="{BFD89C6B-AF4A-F54D-4C19-C602855C5649}"/>
              </a:ext>
            </a:extLst>
          </p:cNvPr>
          <p:cNvPicPr>
            <a:picLocks noChangeAspect="1"/>
          </p:cNvPicPr>
          <p:nvPr/>
        </p:nvPicPr>
        <p:blipFill rotWithShape="1">
          <a:blip r:embed="rId2"/>
          <a:srcRect l="9879" t="10015" r="4258" b="16373"/>
          <a:stretch/>
        </p:blipFill>
        <p:spPr>
          <a:xfrm>
            <a:off x="1107492" y="1328377"/>
            <a:ext cx="3183077" cy="1682769"/>
          </a:xfrm>
          <a:prstGeom prst="rect">
            <a:avLst/>
          </a:prstGeom>
          <a:ln>
            <a:solidFill>
              <a:schemeClr val="bg1"/>
            </a:solidFill>
          </a:ln>
          <a:effectLst>
            <a:outerShdw blurRad="50800" dist="38100" dir="2700000" algn="tl" rotWithShape="0">
              <a:prstClr val="black">
                <a:alpha val="40000"/>
              </a:prstClr>
            </a:outerShdw>
          </a:effectLst>
        </p:spPr>
      </p:pic>
      <p:pic>
        <p:nvPicPr>
          <p:cNvPr id="6" name="Picture 5" descr="A map of the north and south america&#10;&#10;Description automatically generated">
            <a:extLst>
              <a:ext uri="{FF2B5EF4-FFF2-40B4-BE49-F238E27FC236}">
                <a16:creationId xmlns:a16="http://schemas.microsoft.com/office/drawing/2014/main" id="{47356688-C1C1-D51B-D849-F437100966B0}"/>
              </a:ext>
            </a:extLst>
          </p:cNvPr>
          <p:cNvPicPr>
            <a:picLocks noChangeAspect="1"/>
          </p:cNvPicPr>
          <p:nvPr/>
        </p:nvPicPr>
        <p:blipFill rotWithShape="1">
          <a:blip r:embed="rId3"/>
          <a:srcRect l="10143" t="6999" r="5244" b="15347"/>
          <a:stretch/>
        </p:blipFill>
        <p:spPr>
          <a:xfrm>
            <a:off x="4518912" y="1341246"/>
            <a:ext cx="3154175" cy="1682769"/>
          </a:xfrm>
          <a:prstGeom prst="rect">
            <a:avLst/>
          </a:prstGeom>
          <a:ln>
            <a:solidFill>
              <a:schemeClr val="bg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F3FFB8B-E226-48F4-3F9E-CCC9551FFA8F}"/>
              </a:ext>
            </a:extLst>
          </p:cNvPr>
          <p:cNvSpPr txBox="1"/>
          <p:nvPr/>
        </p:nvSpPr>
        <p:spPr>
          <a:xfrm>
            <a:off x="1253131" y="2342130"/>
            <a:ext cx="889591" cy="646331"/>
          </a:xfrm>
          <a:prstGeom prst="rect">
            <a:avLst/>
          </a:prstGeom>
          <a:noFill/>
          <a:ln>
            <a:noFill/>
          </a:ln>
          <a:effectLst/>
        </p:spPr>
        <p:txBody>
          <a:bodyPr wrap="square" rtlCol="0">
            <a:spAutoFit/>
          </a:bodyPr>
          <a:lstStyle/>
          <a:p>
            <a:r>
              <a:rPr lang="en-US" dirty="0"/>
              <a:t>Jan 1</a:t>
            </a:r>
            <a:r>
              <a:rPr lang="en-US" baseline="30000" dirty="0"/>
              <a:t>st</a:t>
            </a:r>
            <a:r>
              <a:rPr lang="en-US" dirty="0"/>
              <a:t> 2023</a:t>
            </a:r>
          </a:p>
        </p:txBody>
      </p:sp>
      <p:sp>
        <p:nvSpPr>
          <p:cNvPr id="11" name="TextBox 10">
            <a:extLst>
              <a:ext uri="{FF2B5EF4-FFF2-40B4-BE49-F238E27FC236}">
                <a16:creationId xmlns:a16="http://schemas.microsoft.com/office/drawing/2014/main" id="{0AB82D94-B3B3-7242-7865-9413D36F88BB}"/>
              </a:ext>
            </a:extLst>
          </p:cNvPr>
          <p:cNvSpPr txBox="1"/>
          <p:nvPr/>
        </p:nvSpPr>
        <p:spPr>
          <a:xfrm>
            <a:off x="4778993" y="2328057"/>
            <a:ext cx="889591" cy="646331"/>
          </a:xfrm>
          <a:prstGeom prst="rect">
            <a:avLst/>
          </a:prstGeom>
          <a:noFill/>
          <a:ln>
            <a:noFill/>
          </a:ln>
          <a:effectLst/>
        </p:spPr>
        <p:txBody>
          <a:bodyPr wrap="square" rtlCol="0">
            <a:spAutoFit/>
          </a:bodyPr>
          <a:lstStyle/>
          <a:p>
            <a:r>
              <a:rPr lang="en-US" dirty="0"/>
              <a:t>Feb 1</a:t>
            </a:r>
            <a:r>
              <a:rPr lang="en-US" baseline="30000" dirty="0"/>
              <a:t>st</a:t>
            </a:r>
            <a:r>
              <a:rPr lang="en-US" dirty="0"/>
              <a:t> 2023</a:t>
            </a:r>
          </a:p>
        </p:txBody>
      </p:sp>
      <p:pic>
        <p:nvPicPr>
          <p:cNvPr id="13" name="Picture 12" descr="A map of the north and south&#10;&#10;Description automatically generated">
            <a:extLst>
              <a:ext uri="{FF2B5EF4-FFF2-40B4-BE49-F238E27FC236}">
                <a16:creationId xmlns:a16="http://schemas.microsoft.com/office/drawing/2014/main" id="{A23541A4-942C-939E-1336-DC4600E72F4A}"/>
              </a:ext>
            </a:extLst>
          </p:cNvPr>
          <p:cNvPicPr>
            <a:picLocks noChangeAspect="1"/>
          </p:cNvPicPr>
          <p:nvPr/>
        </p:nvPicPr>
        <p:blipFill rotWithShape="1">
          <a:blip r:embed="rId4"/>
          <a:srcRect l="2909"/>
          <a:stretch/>
        </p:blipFill>
        <p:spPr>
          <a:xfrm>
            <a:off x="7901430" y="1341246"/>
            <a:ext cx="3115648" cy="1669899"/>
          </a:xfrm>
          <a:prstGeom prst="rect">
            <a:avLst/>
          </a:prstGeom>
          <a:ln>
            <a:solidFill>
              <a:schemeClr val="bg1"/>
            </a:solid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C21A370F-7937-5BB9-DA8B-3207B53217FB}"/>
              </a:ext>
            </a:extLst>
          </p:cNvPr>
          <p:cNvSpPr txBox="1"/>
          <p:nvPr/>
        </p:nvSpPr>
        <p:spPr>
          <a:xfrm>
            <a:off x="8116179" y="2377684"/>
            <a:ext cx="1047129" cy="646331"/>
          </a:xfrm>
          <a:prstGeom prst="rect">
            <a:avLst/>
          </a:prstGeom>
          <a:noFill/>
          <a:ln>
            <a:noFill/>
          </a:ln>
          <a:effectLst/>
        </p:spPr>
        <p:txBody>
          <a:bodyPr wrap="square" rtlCol="0">
            <a:spAutoFit/>
          </a:bodyPr>
          <a:lstStyle/>
          <a:p>
            <a:r>
              <a:rPr lang="en-US" dirty="0"/>
              <a:t>March 1</a:t>
            </a:r>
            <a:r>
              <a:rPr lang="en-US" baseline="30000" dirty="0"/>
              <a:t>st</a:t>
            </a:r>
            <a:r>
              <a:rPr lang="en-US" dirty="0"/>
              <a:t> 2023</a:t>
            </a:r>
          </a:p>
        </p:txBody>
      </p:sp>
      <p:pic>
        <p:nvPicPr>
          <p:cNvPr id="16" name="Picture 15">
            <a:extLst>
              <a:ext uri="{FF2B5EF4-FFF2-40B4-BE49-F238E27FC236}">
                <a16:creationId xmlns:a16="http://schemas.microsoft.com/office/drawing/2014/main" id="{A9F96FB0-D767-7EC1-826C-481211F47002}"/>
              </a:ext>
            </a:extLst>
          </p:cNvPr>
          <p:cNvPicPr>
            <a:picLocks noChangeAspect="1"/>
          </p:cNvPicPr>
          <p:nvPr/>
        </p:nvPicPr>
        <p:blipFill>
          <a:blip r:embed="rId5"/>
          <a:stretch>
            <a:fillRect/>
          </a:stretch>
        </p:blipFill>
        <p:spPr>
          <a:xfrm>
            <a:off x="3433452" y="5468602"/>
            <a:ext cx="4865451" cy="359439"/>
          </a:xfrm>
          <a:prstGeom prst="rect">
            <a:avLst/>
          </a:prstGeom>
        </p:spPr>
      </p:pic>
      <p:pic>
        <p:nvPicPr>
          <p:cNvPr id="18" name="Picture 17">
            <a:extLst>
              <a:ext uri="{FF2B5EF4-FFF2-40B4-BE49-F238E27FC236}">
                <a16:creationId xmlns:a16="http://schemas.microsoft.com/office/drawing/2014/main" id="{BA6E48F8-3396-5A2F-D7DD-33A4E0D153C7}"/>
              </a:ext>
            </a:extLst>
          </p:cNvPr>
          <p:cNvPicPr>
            <a:picLocks noChangeAspect="1"/>
          </p:cNvPicPr>
          <p:nvPr/>
        </p:nvPicPr>
        <p:blipFill rotWithShape="1">
          <a:blip r:embed="rId6"/>
          <a:srcRect l="2824"/>
          <a:stretch/>
        </p:blipFill>
        <p:spPr>
          <a:xfrm>
            <a:off x="1085782" y="3506474"/>
            <a:ext cx="3204788" cy="1755065"/>
          </a:xfrm>
          <a:prstGeom prst="rect">
            <a:avLst/>
          </a:prstGeom>
          <a:ln>
            <a:solidFill>
              <a:schemeClr val="bg1"/>
            </a:solid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6F68C5D1-B80B-F68C-D7AF-382EBFFDB0BC}"/>
              </a:ext>
            </a:extLst>
          </p:cNvPr>
          <p:cNvSpPr txBox="1"/>
          <p:nvPr/>
        </p:nvSpPr>
        <p:spPr>
          <a:xfrm>
            <a:off x="1253131" y="4615208"/>
            <a:ext cx="1047129" cy="646331"/>
          </a:xfrm>
          <a:prstGeom prst="rect">
            <a:avLst/>
          </a:prstGeom>
          <a:noFill/>
          <a:ln>
            <a:noFill/>
          </a:ln>
          <a:effectLst/>
        </p:spPr>
        <p:txBody>
          <a:bodyPr wrap="square" rtlCol="0">
            <a:spAutoFit/>
          </a:bodyPr>
          <a:lstStyle/>
          <a:p>
            <a:r>
              <a:rPr lang="en-US" dirty="0"/>
              <a:t>April 1</a:t>
            </a:r>
            <a:r>
              <a:rPr lang="en-US" baseline="30000" dirty="0"/>
              <a:t>st</a:t>
            </a:r>
            <a:r>
              <a:rPr lang="en-US" dirty="0"/>
              <a:t> 2023</a:t>
            </a:r>
          </a:p>
        </p:txBody>
      </p:sp>
      <p:pic>
        <p:nvPicPr>
          <p:cNvPr id="21" name="Picture 20" descr="A map of the north and south america&#10;&#10;Description automatically generated">
            <a:extLst>
              <a:ext uri="{FF2B5EF4-FFF2-40B4-BE49-F238E27FC236}">
                <a16:creationId xmlns:a16="http://schemas.microsoft.com/office/drawing/2014/main" id="{31643450-B52A-CBCF-F8D4-18C1BFE9C402}"/>
              </a:ext>
            </a:extLst>
          </p:cNvPr>
          <p:cNvPicPr>
            <a:picLocks noChangeAspect="1"/>
          </p:cNvPicPr>
          <p:nvPr/>
        </p:nvPicPr>
        <p:blipFill rotWithShape="1">
          <a:blip r:embed="rId7"/>
          <a:srcRect l="3296"/>
          <a:stretch/>
        </p:blipFill>
        <p:spPr>
          <a:xfrm>
            <a:off x="4518912" y="3506474"/>
            <a:ext cx="3154175" cy="1755065"/>
          </a:xfrm>
          <a:prstGeom prst="rect">
            <a:avLst/>
          </a:prstGeom>
          <a:ln>
            <a:solidFill>
              <a:schemeClr val="bg1"/>
            </a:solidFill>
          </a:ln>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ACAAC67A-2E0B-9242-A614-E5A925DFB163}"/>
              </a:ext>
            </a:extLst>
          </p:cNvPr>
          <p:cNvSpPr txBox="1"/>
          <p:nvPr/>
        </p:nvSpPr>
        <p:spPr>
          <a:xfrm>
            <a:off x="4621455" y="4615208"/>
            <a:ext cx="1047129" cy="646331"/>
          </a:xfrm>
          <a:prstGeom prst="rect">
            <a:avLst/>
          </a:prstGeom>
          <a:noFill/>
          <a:ln>
            <a:noFill/>
          </a:ln>
          <a:effectLst/>
        </p:spPr>
        <p:txBody>
          <a:bodyPr wrap="square" rtlCol="0">
            <a:spAutoFit/>
          </a:bodyPr>
          <a:lstStyle/>
          <a:p>
            <a:r>
              <a:rPr lang="en-US" dirty="0"/>
              <a:t>May 1</a:t>
            </a:r>
            <a:r>
              <a:rPr lang="en-US" baseline="30000" dirty="0"/>
              <a:t>st</a:t>
            </a:r>
            <a:r>
              <a:rPr lang="en-US" dirty="0"/>
              <a:t> 2023</a:t>
            </a:r>
          </a:p>
        </p:txBody>
      </p:sp>
      <p:pic>
        <p:nvPicPr>
          <p:cNvPr id="24" name="Picture 23" descr="A map of the united states&#10;&#10;Description automatically generated">
            <a:extLst>
              <a:ext uri="{FF2B5EF4-FFF2-40B4-BE49-F238E27FC236}">
                <a16:creationId xmlns:a16="http://schemas.microsoft.com/office/drawing/2014/main" id="{289F2D00-DBA7-5A97-6D75-3F47E6A073C4}"/>
              </a:ext>
            </a:extLst>
          </p:cNvPr>
          <p:cNvPicPr>
            <a:picLocks noChangeAspect="1"/>
          </p:cNvPicPr>
          <p:nvPr/>
        </p:nvPicPr>
        <p:blipFill>
          <a:blip r:embed="rId8"/>
          <a:stretch>
            <a:fillRect/>
          </a:stretch>
        </p:blipFill>
        <p:spPr>
          <a:xfrm>
            <a:off x="7903355" y="3506474"/>
            <a:ext cx="3154175" cy="1755065"/>
          </a:xfrm>
          <a:prstGeom prst="rect">
            <a:avLst/>
          </a:prstGeom>
          <a:ln>
            <a:solidFill>
              <a:schemeClr val="bg1"/>
            </a:solidFill>
          </a:ln>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30292B98-644B-1243-DC45-D00E543F9D4B}"/>
              </a:ext>
            </a:extLst>
          </p:cNvPr>
          <p:cNvSpPr txBox="1"/>
          <p:nvPr/>
        </p:nvSpPr>
        <p:spPr>
          <a:xfrm>
            <a:off x="8026341" y="4601011"/>
            <a:ext cx="1047129" cy="646331"/>
          </a:xfrm>
          <a:prstGeom prst="rect">
            <a:avLst/>
          </a:prstGeom>
          <a:noFill/>
          <a:ln>
            <a:noFill/>
          </a:ln>
          <a:effectLst/>
        </p:spPr>
        <p:txBody>
          <a:bodyPr wrap="square" rtlCol="0">
            <a:spAutoFit/>
          </a:bodyPr>
          <a:lstStyle/>
          <a:p>
            <a:r>
              <a:rPr lang="en-US" dirty="0"/>
              <a:t>June 1</a:t>
            </a:r>
            <a:r>
              <a:rPr lang="en-US" baseline="30000" dirty="0"/>
              <a:t>st</a:t>
            </a:r>
            <a:r>
              <a:rPr lang="en-US" dirty="0"/>
              <a:t> 2023</a:t>
            </a:r>
          </a:p>
        </p:txBody>
      </p:sp>
      <p:sp>
        <p:nvSpPr>
          <p:cNvPr id="3" name="TextBox 2">
            <a:extLst>
              <a:ext uri="{FF2B5EF4-FFF2-40B4-BE49-F238E27FC236}">
                <a16:creationId xmlns:a16="http://schemas.microsoft.com/office/drawing/2014/main" id="{63223B4D-ADAB-9AEE-3194-A8884E0A96CB}"/>
              </a:ext>
            </a:extLst>
          </p:cNvPr>
          <p:cNvSpPr txBox="1"/>
          <p:nvPr/>
        </p:nvSpPr>
        <p:spPr>
          <a:xfrm>
            <a:off x="219455" y="390405"/>
            <a:ext cx="11753088" cy="461665"/>
          </a:xfrm>
          <a:prstGeom prst="rect">
            <a:avLst/>
          </a:prstGeom>
          <a:noFill/>
        </p:spPr>
        <p:txBody>
          <a:bodyPr wrap="square" rtlCol="0">
            <a:spAutoFit/>
          </a:bodyPr>
          <a:lstStyle/>
          <a:p>
            <a:pPr algn="ctr"/>
            <a:r>
              <a:rPr lang="en-US" sz="2400" dirty="0"/>
              <a:t>Water stays warm on cool Autumn days</a:t>
            </a:r>
          </a:p>
        </p:txBody>
      </p:sp>
    </p:spTree>
    <p:extLst>
      <p:ext uri="{BB962C8B-B14F-4D97-AF65-F5344CB8AC3E}">
        <p14:creationId xmlns:p14="http://schemas.microsoft.com/office/powerpoint/2010/main" val="3888323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6DE726-E803-F133-B7ED-3FE889AA6BC5}"/>
              </a:ext>
            </a:extLst>
          </p:cNvPr>
          <p:cNvSpPr txBox="1"/>
          <p:nvPr/>
        </p:nvSpPr>
        <p:spPr>
          <a:xfrm>
            <a:off x="1953768" y="324275"/>
            <a:ext cx="8284464" cy="830997"/>
          </a:xfrm>
          <a:prstGeom prst="rect">
            <a:avLst/>
          </a:prstGeom>
          <a:noFill/>
        </p:spPr>
        <p:txBody>
          <a:bodyPr wrap="square" rtlCol="0">
            <a:spAutoFit/>
          </a:bodyPr>
          <a:lstStyle/>
          <a:p>
            <a:pPr algn="ctr"/>
            <a:r>
              <a:rPr lang="en-US" sz="2400" dirty="0"/>
              <a:t>Sea surface temperatures influence climate as much as climate influences sea surface temperatures</a:t>
            </a:r>
          </a:p>
        </p:txBody>
      </p:sp>
      <p:pic>
        <p:nvPicPr>
          <p:cNvPr id="5" name="Picture 4" descr="A diagram of a volcano&#10;&#10;Description automatically generated">
            <a:extLst>
              <a:ext uri="{FF2B5EF4-FFF2-40B4-BE49-F238E27FC236}">
                <a16:creationId xmlns:a16="http://schemas.microsoft.com/office/drawing/2014/main" id="{AFEBFB16-4043-2E9C-7BBE-CFCCF02F1DD5}"/>
              </a:ext>
            </a:extLst>
          </p:cNvPr>
          <p:cNvPicPr>
            <a:picLocks noChangeAspect="1"/>
          </p:cNvPicPr>
          <p:nvPr/>
        </p:nvPicPr>
        <p:blipFill>
          <a:blip r:embed="rId3"/>
          <a:stretch>
            <a:fillRect/>
          </a:stretch>
        </p:blipFill>
        <p:spPr>
          <a:xfrm>
            <a:off x="2335427" y="1596389"/>
            <a:ext cx="7772400" cy="4937336"/>
          </a:xfrm>
          <a:prstGeom prst="rect">
            <a:avLst/>
          </a:prstGeom>
        </p:spPr>
      </p:pic>
    </p:spTree>
    <p:extLst>
      <p:ext uri="{BB962C8B-B14F-4D97-AF65-F5344CB8AC3E}">
        <p14:creationId xmlns:p14="http://schemas.microsoft.com/office/powerpoint/2010/main" val="3674675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eron Island Resort | Island Getaways in Queensland">
            <a:extLst>
              <a:ext uri="{FF2B5EF4-FFF2-40B4-BE49-F238E27FC236}">
                <a16:creationId xmlns:a16="http://schemas.microsoft.com/office/drawing/2014/main" id="{131FFAE7-AF19-C663-CFA8-6C2A620D83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006" b="3370"/>
          <a:stretch/>
        </p:blipFill>
        <p:spPr bwMode="auto">
          <a:xfrm>
            <a:off x="0" y="0"/>
            <a:ext cx="12197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D4359D-342D-456B-7315-1E4158538CE3}"/>
              </a:ext>
            </a:extLst>
          </p:cNvPr>
          <p:cNvSpPr txBox="1"/>
          <p:nvPr/>
        </p:nvSpPr>
        <p:spPr>
          <a:xfrm>
            <a:off x="180813" y="238415"/>
            <a:ext cx="12011187" cy="830997"/>
          </a:xfrm>
          <a:prstGeom prst="rect">
            <a:avLst/>
          </a:prstGeom>
          <a:noFill/>
        </p:spPr>
        <p:txBody>
          <a:bodyPr wrap="square" rtlCol="0">
            <a:spAutoFit/>
          </a:bodyPr>
          <a:lstStyle/>
          <a:p>
            <a:pPr algn="ctr"/>
            <a:r>
              <a:rPr lang="en-US" sz="2400" dirty="0"/>
              <a:t>Because of the ocean’s high heat capacity, the nights do</a:t>
            </a:r>
            <a:r>
              <a:rPr lang="en-US" sz="2400" i="1" dirty="0"/>
              <a:t> not </a:t>
            </a:r>
            <a:r>
              <a:rPr lang="en-US" sz="2400" dirty="0"/>
              <a:t>get cold on tropical islands. </a:t>
            </a:r>
          </a:p>
          <a:p>
            <a:pPr algn="ctr"/>
            <a:r>
              <a:rPr lang="en-US" sz="2400" dirty="0"/>
              <a:t>This is because the ocean does </a:t>
            </a:r>
            <a:r>
              <a:rPr lang="en-US" sz="2400" i="1" dirty="0"/>
              <a:t>not </a:t>
            </a:r>
            <a:r>
              <a:rPr lang="en-US" sz="2400" dirty="0"/>
              <a:t>cool down at night like it does on land.  </a:t>
            </a:r>
          </a:p>
        </p:txBody>
      </p:sp>
    </p:spTree>
    <p:extLst>
      <p:ext uri="{BB962C8B-B14F-4D97-AF65-F5344CB8AC3E}">
        <p14:creationId xmlns:p14="http://schemas.microsoft.com/office/powerpoint/2010/main" val="4036171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Amazing Effects of Water on Our Body | Cinergee">
            <a:extLst>
              <a:ext uri="{FF2B5EF4-FFF2-40B4-BE49-F238E27FC236}">
                <a16:creationId xmlns:a16="http://schemas.microsoft.com/office/drawing/2014/main" id="{2030B0B1-737E-C1DC-22C7-77A1911118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6" b="9896"/>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25006F6-5DD6-2A38-B543-2FCBB3BC9D58}"/>
              </a:ext>
            </a:extLst>
          </p:cNvPr>
          <p:cNvSpPr txBox="1"/>
          <p:nvPr/>
        </p:nvSpPr>
        <p:spPr>
          <a:xfrm>
            <a:off x="694436" y="2855719"/>
            <a:ext cx="4203028"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Describe the physical and chemical properties of water, including structure, hydrogen bonding, polarity, action as a solvent, heat capacity and density</a:t>
            </a:r>
            <a:b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‘6. Wacky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4" name="Picture 3" descr="A paper with text and images&#10;&#10;Description automatically generated">
            <a:extLst>
              <a:ext uri="{FF2B5EF4-FFF2-40B4-BE49-F238E27FC236}">
                <a16:creationId xmlns:a16="http://schemas.microsoft.com/office/drawing/2014/main" id="{DF219DBB-EF32-3770-6C18-318A7ED409E5}"/>
              </a:ext>
            </a:extLst>
          </p:cNvPr>
          <p:cNvPicPr>
            <a:picLocks noChangeAspect="1"/>
          </p:cNvPicPr>
          <p:nvPr/>
        </p:nvPicPr>
        <p:blipFill>
          <a:blip r:embed="rId4"/>
          <a:stretch>
            <a:fillRect/>
          </a:stretch>
        </p:blipFill>
        <p:spPr>
          <a:xfrm>
            <a:off x="7294535" y="615479"/>
            <a:ext cx="4203029" cy="562704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4611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Dogs can't smile or laugh - but they show happiness in other ways, expert  says - Mirror Online">
            <a:extLst>
              <a:ext uri="{FF2B5EF4-FFF2-40B4-BE49-F238E27FC236}">
                <a16:creationId xmlns:a16="http://schemas.microsoft.com/office/drawing/2014/main" id="{289C52EE-107A-AE3A-D246-599FD9B15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96996"/>
            <a:ext cx="5818449" cy="32640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13A412C-D181-7582-6122-3D5629FC9845}"/>
              </a:ext>
            </a:extLst>
          </p:cNvPr>
          <p:cNvSpPr txBox="1"/>
          <p:nvPr/>
        </p:nvSpPr>
        <p:spPr>
          <a:xfrm>
            <a:off x="983234" y="441225"/>
            <a:ext cx="4203028"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H</a:t>
            </a:r>
            <a:r>
              <a:rPr kumimoji="0" lang="en-US" sz="3200" b="0" i="0" u="none" strike="noStrike" kern="1200" cap="none" spc="0" normalizeH="0" baseline="-25000" noProof="0" dirty="0">
                <a:ln>
                  <a:noFill/>
                </a:ln>
                <a:effectLst/>
                <a:uLnTx/>
                <a:uFillTx/>
                <a:latin typeface="Arial Narrow" panose="020B0604020202020204" pitchFamily="34" charset="0"/>
                <a:ea typeface="+mn-ea"/>
                <a:cs typeface="Arial Narrow" panose="020B0604020202020204" pitchFamily="34" charset="0"/>
              </a:rPr>
              <a:t>2</a:t>
            </a:r>
            <a:r>
              <a:rPr kumimoji="0" lang="en-US" sz="32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 molecule</a:t>
            </a:r>
            <a:endParaRPr kumimoji="0" lang="en-US" sz="3200" b="0" i="1"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
        <p:nvSpPr>
          <p:cNvPr id="19" name="TextBox 18">
            <a:extLst>
              <a:ext uri="{FF2B5EF4-FFF2-40B4-BE49-F238E27FC236}">
                <a16:creationId xmlns:a16="http://schemas.microsoft.com/office/drawing/2014/main" id="{733E1771-E039-4073-728A-0951207A45EC}"/>
              </a:ext>
            </a:extLst>
          </p:cNvPr>
          <p:cNvSpPr txBox="1"/>
          <p:nvPr/>
        </p:nvSpPr>
        <p:spPr>
          <a:xfrm>
            <a:off x="6216239" y="6090834"/>
            <a:ext cx="5698210" cy="369332"/>
          </a:xfrm>
          <a:prstGeom prst="rect">
            <a:avLst/>
          </a:prstGeom>
          <a:noFill/>
        </p:spPr>
        <p:txBody>
          <a:bodyPr wrap="square" rtlCol="0">
            <a:spAutoFit/>
          </a:bodyPr>
          <a:lstStyle/>
          <a:p>
            <a:pPr algn="ctr"/>
            <a:r>
              <a:rPr lang="en-US" dirty="0"/>
              <a:t>Joined together, they both have a full inner shell </a:t>
            </a:r>
            <a:r>
              <a:rPr lang="en-US" dirty="0">
                <a:sym typeface="Wingdings" pitchFamily="2" charset="2"/>
              </a:rPr>
              <a:t></a:t>
            </a:r>
            <a:endParaRPr lang="en-US" dirty="0"/>
          </a:p>
        </p:txBody>
      </p:sp>
      <p:pic>
        <p:nvPicPr>
          <p:cNvPr id="22" name="Picture 21" descr="A diagram of a molecule&#10;&#10;Description automatically generated">
            <a:extLst>
              <a:ext uri="{FF2B5EF4-FFF2-40B4-BE49-F238E27FC236}">
                <a16:creationId xmlns:a16="http://schemas.microsoft.com/office/drawing/2014/main" id="{7A5B0362-53C6-233E-EBAB-38955F643948}"/>
              </a:ext>
            </a:extLst>
          </p:cNvPr>
          <p:cNvPicPr>
            <a:picLocks noChangeAspect="1"/>
          </p:cNvPicPr>
          <p:nvPr/>
        </p:nvPicPr>
        <p:blipFill>
          <a:blip r:embed="rId4"/>
          <a:stretch>
            <a:fillRect/>
          </a:stretch>
        </p:blipFill>
        <p:spPr>
          <a:xfrm>
            <a:off x="811448" y="1796996"/>
            <a:ext cx="4546600" cy="2921000"/>
          </a:xfrm>
          <a:prstGeom prst="rect">
            <a:avLst/>
          </a:prstGeom>
        </p:spPr>
      </p:pic>
    </p:spTree>
    <p:extLst>
      <p:ext uri="{BB962C8B-B14F-4D97-AF65-F5344CB8AC3E}">
        <p14:creationId xmlns:p14="http://schemas.microsoft.com/office/powerpoint/2010/main" val="1589361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What is hydrogen? | Hydrogen energy explained | National Grid Group">
            <a:extLst>
              <a:ext uri="{FF2B5EF4-FFF2-40B4-BE49-F238E27FC236}">
                <a16:creationId xmlns:a16="http://schemas.microsoft.com/office/drawing/2014/main" id="{4F85E700-710B-7EE5-5AF7-9E122A894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237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 Colors of Hydrogen – Brown, Grey, Blue and Green – Think About It -  Utility Analytics Institute">
            <a:extLst>
              <a:ext uri="{FF2B5EF4-FFF2-40B4-BE49-F238E27FC236}">
                <a16:creationId xmlns:a16="http://schemas.microsoft.com/office/drawing/2014/main" id="{47FB9F84-FE6F-0FC2-37E8-AF7B0CEE9E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74" b="1246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467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States, Companies Compete for Billions to Make Hydrogen - Biz New Orleans">
            <a:extLst>
              <a:ext uri="{FF2B5EF4-FFF2-40B4-BE49-F238E27FC236}">
                <a16:creationId xmlns:a16="http://schemas.microsoft.com/office/drawing/2014/main" id="{723B896D-6C5A-FCAB-EA99-DD5C49DD7B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22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780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ydrogen big on periodic Table of the Elements with atomic number, symbol  and weight with color delimitation on white background vector Stock Vector  | Adobe Stock">
            <a:extLst>
              <a:ext uri="{FF2B5EF4-FFF2-40B4-BE49-F238E27FC236}">
                <a16:creationId xmlns:a16="http://schemas.microsoft.com/office/drawing/2014/main" id="{23518152-40A1-8BA5-79C1-0AE0788BC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Oxygen periodic table element color icon on white background vector Stock  Vector | Adobe Stock">
            <a:extLst>
              <a:ext uri="{FF2B5EF4-FFF2-40B4-BE49-F238E27FC236}">
                <a16:creationId xmlns:a16="http://schemas.microsoft.com/office/drawing/2014/main" id="{34CD65CB-D2CC-FD00-71F1-8779C00328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61" t="11509" r="15595" b="11543"/>
          <a:stretch/>
        </p:blipFill>
        <p:spPr bwMode="auto">
          <a:xfrm>
            <a:off x="2498638" y="912540"/>
            <a:ext cx="1725890" cy="1940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D3E881-02AD-9AD8-BB1D-920B2662CCD8}"/>
              </a:ext>
            </a:extLst>
          </p:cNvPr>
          <p:cNvSpPr txBox="1"/>
          <p:nvPr/>
        </p:nvSpPr>
        <p:spPr>
          <a:xfrm>
            <a:off x="8827008" y="2982724"/>
            <a:ext cx="3364992"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Oxygen atom</a:t>
            </a:r>
            <a:endParaRPr kumimoji="0" lang="en-US" sz="3200" b="0" i="1"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233392856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2480</TotalTime>
  <Words>1003</Words>
  <Application>Microsoft Macintosh PowerPoint</Application>
  <PresentationFormat>Widescreen</PresentationFormat>
  <Paragraphs>135</Paragraphs>
  <Slides>44</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Arial Narrow</vt:lpstr>
      <vt:lpstr>Calibri</vt:lpstr>
      <vt:lpstr>Calibri Light</vt:lpstr>
      <vt:lpstr>inherit</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327</cp:revision>
  <dcterms:created xsi:type="dcterms:W3CDTF">2023-09-23T08:38:28Z</dcterms:created>
  <dcterms:modified xsi:type="dcterms:W3CDTF">2024-04-10T02:21:34Z</dcterms:modified>
</cp:coreProperties>
</file>