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9" r:id="rId2"/>
    <p:sldId id="264" r:id="rId3"/>
    <p:sldId id="265" r:id="rId4"/>
    <p:sldId id="266" r:id="rId5"/>
    <p:sldId id="267" r:id="rId6"/>
    <p:sldId id="268" r:id="rId7"/>
    <p:sldId id="269" r:id="rId8"/>
    <p:sldId id="273" r:id="rId9"/>
    <p:sldId id="274" r:id="rId10"/>
    <p:sldId id="275" r:id="rId11"/>
    <p:sldId id="262" r:id="rId12"/>
    <p:sldId id="306" r:id="rId13"/>
    <p:sldId id="279" r:id="rId14"/>
    <p:sldId id="307" r:id="rId15"/>
    <p:sldId id="270" r:id="rId16"/>
    <p:sldId id="308" r:id="rId17"/>
    <p:sldId id="309" r:id="rId18"/>
    <p:sldId id="311" r:id="rId19"/>
    <p:sldId id="3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5469"/>
  </p:normalViewPr>
  <p:slideViewPr>
    <p:cSldViewPr snapToGrid="0">
      <p:cViewPr varScale="1">
        <p:scale>
          <a:sx n="60" d="100"/>
          <a:sy n="60" d="100"/>
        </p:scale>
        <p:origin x="200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www.dresseldivers.com</a:t>
            </a:r>
            <a:r>
              <a:rPr lang="en-US" dirty="0"/>
              <a:t>/blog/differences-halocline-thermocline/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10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svfieldtrip.blogspot.com</a:t>
            </a:r>
            <a:r>
              <a:rPr lang="en-US" dirty="0"/>
              <a:t>/2020/07/barracuda-lake-</a:t>
            </a:r>
            <a:r>
              <a:rPr lang="en-US" dirty="0" err="1"/>
              <a:t>coron</a:t>
            </a:r>
            <a:r>
              <a:rPr lang="en-US" dirty="0"/>
              <a:t>-island-</a:t>
            </a:r>
            <a:r>
              <a:rPr lang="en-US" dirty="0" err="1"/>
              <a:t>philippines.html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www.shanegross.com</a:t>
            </a:r>
            <a:r>
              <a:rPr lang="en-US" dirty="0"/>
              <a:t>/image/I000084v9PETvhYw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5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stock.adobe.com</a:t>
            </a:r>
            <a:r>
              <a:rPr lang="en-US" dirty="0"/>
              <a:t>/</a:t>
            </a:r>
            <a:r>
              <a:rPr lang="en-US" dirty="0" err="1"/>
              <a:t>search?k</a:t>
            </a:r>
            <a:r>
              <a:rPr lang="en-US" dirty="0"/>
              <a:t>=halocline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00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www.pbslearningmedia.org</a:t>
            </a:r>
            <a:r>
              <a:rPr lang="en-US" dirty="0"/>
              <a:t>/resource/buac17-912-sci-ess-seasurftsd/sea-surface-temperature-salinity-and-density/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7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www.atmo.arizona.edu</a:t>
            </a:r>
            <a:r>
              <a:rPr lang="en-US" dirty="0"/>
              <a:t>/students/</a:t>
            </a:r>
            <a:r>
              <a:rPr lang="en-US" dirty="0" err="1"/>
              <a:t>courselinks</a:t>
            </a:r>
            <a:r>
              <a:rPr lang="en-US" dirty="0"/>
              <a:t>/spring16/atmo170a1s4/1S1P_stuff/</a:t>
            </a:r>
            <a:r>
              <a:rPr lang="en-US" dirty="0" err="1"/>
              <a:t>el_nino</a:t>
            </a:r>
            <a:r>
              <a:rPr lang="en-US" dirty="0"/>
              <a:t>/</a:t>
            </a:r>
            <a:r>
              <a:rPr lang="en-US" dirty="0" err="1"/>
              <a:t>el_nino.html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8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tmpsantafe.org</a:t>
            </a:r>
            <a:r>
              <a:rPr lang="en-US" dirty="0"/>
              <a:t>/wp-content/uploads/2017/01/EarthComm_5-8c.pdf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46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geophile.net</a:t>
            </a:r>
            <a:r>
              <a:rPr lang="en-US" dirty="0"/>
              <a:t>/Lessons/seawater/seawater_08.html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98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www.dresseldivers.com</a:t>
            </a:r>
            <a:r>
              <a:rPr lang="en-US" dirty="0"/>
              <a:t>/blog/differences-halocline-thermocline/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41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fferences Between Halocline And Thermocline - main">
            <a:extLst>
              <a:ext uri="{FF2B5EF4-FFF2-40B4-BE49-F238E27FC236}">
                <a16:creationId xmlns:a16="http://schemas.microsoft.com/office/drawing/2014/main" id="{C8D708E6-B499-040A-3F20-16EDF5551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E99E5C-8436-335D-23ED-FC834DB9E4B8}"/>
              </a:ext>
            </a:extLst>
          </p:cNvPr>
          <p:cNvSpPr txBox="1"/>
          <p:nvPr/>
        </p:nvSpPr>
        <p:spPr>
          <a:xfrm>
            <a:off x="7418832" y="6337899"/>
            <a:ext cx="4773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Image: Cave diver hovering above a pycnocline 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6B5E8-5D4D-78E7-BE1F-474F0B6FEB01}"/>
              </a:ext>
            </a:extLst>
          </p:cNvPr>
          <p:cNvSpPr txBox="1"/>
          <p:nvPr/>
        </p:nvSpPr>
        <p:spPr>
          <a:xfrm>
            <a:off x="359490" y="2825496"/>
            <a:ext cx="426737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Describe the concept of ocean layers, including thermocline, halocline and pycnocline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‘’7. All sorts of clines’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36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46EF0-29EA-9C98-1752-21728335E158}"/>
              </a:ext>
            </a:extLst>
          </p:cNvPr>
          <p:cNvSpPr txBox="1"/>
          <p:nvPr/>
        </p:nvSpPr>
        <p:spPr>
          <a:xfrm>
            <a:off x="7215338" y="2715311"/>
            <a:ext cx="3219089" cy="1419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Arial Narrow" pitchFamily="34" charset="0"/>
              </a:rPr>
              <a:t>A pycnocline is a rapid change in density (caused by a permanent thermocline and/or halocline). </a:t>
            </a:r>
          </a:p>
        </p:txBody>
      </p:sp>
      <p:pic>
        <p:nvPicPr>
          <p:cNvPr id="5" name="Picture 4" descr="lecture2:buoyancy - oceanwiki">
            <a:extLst>
              <a:ext uri="{FF2B5EF4-FFF2-40B4-BE49-F238E27FC236}">
                <a16:creationId xmlns:a16="http://schemas.microsoft.com/office/drawing/2014/main" id="{A954313A-3AA1-7DDC-D457-AF54B9A39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6"/>
          <a:stretch/>
        </p:blipFill>
        <p:spPr bwMode="auto">
          <a:xfrm>
            <a:off x="1757573" y="563553"/>
            <a:ext cx="3929594" cy="573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35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D0C866-A962-3542-C586-AA18D31B3485}"/>
              </a:ext>
            </a:extLst>
          </p:cNvPr>
          <p:cNvSpPr txBox="1"/>
          <p:nvPr/>
        </p:nvSpPr>
        <p:spPr>
          <a:xfrm>
            <a:off x="8623514" y="2253646"/>
            <a:ext cx="3219089" cy="2812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Arial Narrow" pitchFamily="34" charset="0"/>
              </a:rPr>
              <a:t>The amount of direct sunlight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Arial Narrow" pitchFamily="34" charset="0"/>
              </a:rPr>
              <a:t>(affecting temperature)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Arial Narrow" pitchFamily="34" charset="0"/>
              </a:rPr>
              <a:t>and the amount of rain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Arial Narrow" pitchFamily="34" charset="0"/>
              </a:rPr>
              <a:t>(effecting salinity)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Arial Narrow" pitchFamily="34" charset="0"/>
              </a:rPr>
              <a:t> vary with latitude and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Arial Narrow" pitchFamily="34" charset="0"/>
              </a:rPr>
              <a:t>season.</a:t>
            </a:r>
            <a:endParaRPr lang="en-US" sz="2000" dirty="0"/>
          </a:p>
        </p:txBody>
      </p:sp>
      <p:pic>
        <p:nvPicPr>
          <p:cNvPr id="7" name="Picture 6" descr="A diagram of different weather conditions&#10;&#10;Description automatically generated">
            <a:extLst>
              <a:ext uri="{FF2B5EF4-FFF2-40B4-BE49-F238E27FC236}">
                <a16:creationId xmlns:a16="http://schemas.microsoft.com/office/drawing/2014/main" id="{75AB3AA3-EF34-CC0A-3AD6-AD80913E8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53" y="1030605"/>
            <a:ext cx="8036361" cy="4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2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ea Surface Temperature, Salinity, and Density | PBS LearningMedia">
            <a:extLst>
              <a:ext uri="{FF2B5EF4-FFF2-40B4-BE49-F238E27FC236}">
                <a16:creationId xmlns:a16="http://schemas.microsoft.com/office/drawing/2014/main" id="{32C0015D-547C-326D-616E-680E9135B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9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76F80685-6B1B-29F1-9840-DB0A23D1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4"/>
            <a:ext cx="12192000" cy="68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5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C49E69C5-2F64-533F-94E2-0FDD27720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3"/>
            <a:ext cx="12192000" cy="684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8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 shot of a weather forecast&#10;&#10;Description automatically generated">
            <a:extLst>
              <a:ext uri="{FF2B5EF4-FFF2-40B4-BE49-F238E27FC236}">
                <a16:creationId xmlns:a16="http://schemas.microsoft.com/office/drawing/2014/main" id="{983C996F-6B64-ABB7-2652-3A206844C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83" b="18725"/>
          <a:stretch/>
        </p:blipFill>
        <p:spPr>
          <a:xfrm>
            <a:off x="1488194" y="1977107"/>
            <a:ext cx="9471644" cy="3388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3482CE-580A-A1B8-ED96-A652204CEF82}"/>
              </a:ext>
            </a:extLst>
          </p:cNvPr>
          <p:cNvSpPr txBox="1"/>
          <p:nvPr/>
        </p:nvSpPr>
        <p:spPr>
          <a:xfrm>
            <a:off x="4780343" y="78487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El Nino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42851-596F-1890-A5ED-5EC4AACE9B00}"/>
              </a:ext>
            </a:extLst>
          </p:cNvPr>
          <p:cNvSpPr txBox="1"/>
          <p:nvPr/>
        </p:nvSpPr>
        <p:spPr>
          <a:xfrm>
            <a:off x="9231622" y="3009456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South America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A7A9F0-099E-3C45-8E1A-9B908AF6D19D}"/>
              </a:ext>
            </a:extLst>
          </p:cNvPr>
          <p:cNvSpPr txBox="1"/>
          <p:nvPr/>
        </p:nvSpPr>
        <p:spPr>
          <a:xfrm>
            <a:off x="-368038" y="3429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259156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shing: Peru's challenge to climate change">
            <a:extLst>
              <a:ext uri="{FF2B5EF4-FFF2-40B4-BE49-F238E27FC236}">
                <a16:creationId xmlns:a16="http://schemas.microsoft.com/office/drawing/2014/main" id="{D4063780-59E0-ECB6-5927-D38E8486F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8195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6385D-5756-B126-06FE-4504260EFC43}"/>
              </a:ext>
            </a:extLst>
          </p:cNvPr>
          <p:cNvSpPr txBox="1"/>
          <p:nvPr/>
        </p:nvSpPr>
        <p:spPr>
          <a:xfrm>
            <a:off x="292608" y="146304"/>
            <a:ext cx="521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Peru’s anchovy fishery </a:t>
            </a:r>
          </a:p>
        </p:txBody>
      </p:sp>
    </p:spTree>
    <p:extLst>
      <p:ext uri="{BB962C8B-B14F-4D97-AF65-F5344CB8AC3E}">
        <p14:creationId xmlns:p14="http://schemas.microsoft.com/office/powerpoint/2010/main" val="172233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s the Peruvian Anchovy Industry doomed due to increasing sea surface  temperatures? - Technology and Operations Management">
            <a:extLst>
              <a:ext uri="{FF2B5EF4-FFF2-40B4-BE49-F238E27FC236}">
                <a16:creationId xmlns:a16="http://schemas.microsoft.com/office/drawing/2014/main" id="{9D9D5312-3DED-F8A1-E0A6-FDCE0E0EF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7324"/>
            <a:ext cx="12214352" cy="305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896C89-6962-C61A-3A4E-9037EE2DDBEB}"/>
              </a:ext>
            </a:extLst>
          </p:cNvPr>
          <p:cNvSpPr txBox="1"/>
          <p:nvPr/>
        </p:nvSpPr>
        <p:spPr>
          <a:xfrm>
            <a:off x="2761488" y="345958"/>
            <a:ext cx="7406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Upwellings bring nutrients to anchovy fishery off Peru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68804-502C-5D08-195B-4ACDD09E0457}"/>
              </a:ext>
            </a:extLst>
          </p:cNvPr>
          <p:cNvSpPr txBox="1"/>
          <p:nvPr/>
        </p:nvSpPr>
        <p:spPr>
          <a:xfrm>
            <a:off x="2767584" y="5445143"/>
            <a:ext cx="7406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El Nino thermocline STOPS that.</a:t>
            </a:r>
          </a:p>
        </p:txBody>
      </p:sp>
    </p:spTree>
    <p:extLst>
      <p:ext uri="{BB962C8B-B14F-4D97-AF65-F5344CB8AC3E}">
        <p14:creationId xmlns:p14="http://schemas.microsoft.com/office/powerpoint/2010/main" val="264467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he Geophile Pages: Lessons: Seawater">
            <a:extLst>
              <a:ext uri="{FF2B5EF4-FFF2-40B4-BE49-F238E27FC236}">
                <a16:creationId xmlns:a16="http://schemas.microsoft.com/office/drawing/2014/main" id="{D6056276-222A-8332-776D-82990C67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02" y="304818"/>
            <a:ext cx="9835388" cy="624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518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fferences Between Halocline And Thermocline - main">
            <a:extLst>
              <a:ext uri="{FF2B5EF4-FFF2-40B4-BE49-F238E27FC236}">
                <a16:creationId xmlns:a16="http://schemas.microsoft.com/office/drawing/2014/main" id="{C8D708E6-B499-040A-3F20-16EDF5551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836E23-5A98-5532-443D-735F6001FDCD}"/>
              </a:ext>
            </a:extLst>
          </p:cNvPr>
          <p:cNvSpPr txBox="1"/>
          <p:nvPr/>
        </p:nvSpPr>
        <p:spPr>
          <a:xfrm>
            <a:off x="359490" y="2825496"/>
            <a:ext cx="426737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Describe the concept of ocean layers, including thermocline, halocline and pycnocline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‘’7. All sorts of clines’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Picture 4" descr="A close-up of a paper&#10;&#10;Description automatically generated">
            <a:extLst>
              <a:ext uri="{FF2B5EF4-FFF2-40B4-BE49-F238E27FC236}">
                <a16:creationId xmlns:a16="http://schemas.microsoft.com/office/drawing/2014/main" id="{6796B040-D63E-C1F1-61EB-A74671988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138" y="590081"/>
            <a:ext cx="4267374" cy="57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3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's the Difference Between a Thermocline and a Halocline? - Scuba.com">
            <a:extLst>
              <a:ext uri="{FF2B5EF4-FFF2-40B4-BE49-F238E27FC236}">
                <a16:creationId xmlns:a16="http://schemas.microsoft.com/office/drawing/2014/main" id="{41651EE2-00D0-0ACA-17B2-F72F657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335C9B-D928-A3B7-E2E4-878782B0858D}"/>
              </a:ext>
            </a:extLst>
          </p:cNvPr>
          <p:cNvSpPr txBox="1"/>
          <p:nvPr/>
        </p:nvSpPr>
        <p:spPr>
          <a:xfrm>
            <a:off x="9067800" y="147122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cline = </a:t>
            </a:r>
            <a:r>
              <a:rPr lang="en-US" sz="4000" i="1" dirty="0">
                <a:solidFill>
                  <a:schemeClr val="bg1"/>
                </a:solidFill>
              </a:rPr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302942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Barracuda Lake - Coron Island, Philippines">
            <a:extLst>
              <a:ext uri="{FF2B5EF4-FFF2-40B4-BE49-F238E27FC236}">
                <a16:creationId xmlns:a16="http://schemas.microsoft.com/office/drawing/2014/main" id="{460C428D-747A-C8CA-EB74-D8F8EFC88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1920E7-50BA-860F-DB75-9C52C89D47A5}"/>
              </a:ext>
            </a:extLst>
          </p:cNvPr>
          <p:cNvSpPr txBox="1"/>
          <p:nvPr/>
        </p:nvSpPr>
        <p:spPr>
          <a:xfrm>
            <a:off x="9067800" y="147122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thermocline</a:t>
            </a:r>
          </a:p>
        </p:txBody>
      </p:sp>
    </p:spTree>
    <p:extLst>
      <p:ext uri="{BB962C8B-B14F-4D97-AF65-F5344CB8AC3E}">
        <p14:creationId xmlns:p14="http://schemas.microsoft.com/office/powerpoint/2010/main" val="187480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cuba Diver Exploring Blue Hole | Shane Gross">
            <a:extLst>
              <a:ext uri="{FF2B5EF4-FFF2-40B4-BE49-F238E27FC236}">
                <a16:creationId xmlns:a16="http://schemas.microsoft.com/office/drawing/2014/main" id="{3A83C794-413B-51FF-E2E9-E39EEAD84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0" b="7651"/>
          <a:stretch/>
        </p:blipFill>
        <p:spPr bwMode="auto">
          <a:xfrm>
            <a:off x="0" y="0"/>
            <a:ext cx="12178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6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alocline Images – Browse 404 Stock Photos, Vectors, and Video | Adobe Stock">
            <a:extLst>
              <a:ext uri="{FF2B5EF4-FFF2-40B4-BE49-F238E27FC236}">
                <a16:creationId xmlns:a16="http://schemas.microsoft.com/office/drawing/2014/main" id="{2377A002-E7DB-DAF5-F76C-633783B99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7F8A6F-6316-C909-556A-CC43AC2B8D9D}"/>
              </a:ext>
            </a:extLst>
          </p:cNvPr>
          <p:cNvSpPr txBox="1"/>
          <p:nvPr/>
        </p:nvSpPr>
        <p:spPr>
          <a:xfrm>
            <a:off x="9279191" y="12883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halocline</a:t>
            </a:r>
          </a:p>
        </p:txBody>
      </p:sp>
    </p:spTree>
    <p:extLst>
      <p:ext uri="{BB962C8B-B14F-4D97-AF65-F5344CB8AC3E}">
        <p14:creationId xmlns:p14="http://schemas.microsoft.com/office/powerpoint/2010/main" val="3671507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0 Fascinating Things Encountered By Divers - Listverse">
            <a:extLst>
              <a:ext uri="{FF2B5EF4-FFF2-40B4-BE49-F238E27FC236}">
                <a16:creationId xmlns:a16="http://schemas.microsoft.com/office/drawing/2014/main" id="{9C7B3AF3-5327-9E44-CB42-5F0AC6B43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5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07BD185-AAF4-421F-9CA9-B26A08463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1" b="753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2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D6294F-034D-9D17-3C97-A220F0D61E63}"/>
              </a:ext>
            </a:extLst>
          </p:cNvPr>
          <p:cNvSpPr txBox="1"/>
          <p:nvPr/>
        </p:nvSpPr>
        <p:spPr>
          <a:xfrm>
            <a:off x="7306778" y="2715310"/>
            <a:ext cx="3219089" cy="1427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Arial Narrow" pitchFamily="34" charset="0"/>
              </a:rPr>
              <a:t>A thermocline is a rapid change in temperature between two layers of water</a:t>
            </a:r>
            <a:endParaRPr lang="en-US" sz="2000" dirty="0"/>
          </a:p>
        </p:txBody>
      </p:sp>
      <p:pic>
        <p:nvPicPr>
          <p:cNvPr id="5" name="Picture 4" descr="lecture2:buoyancy - oceanwiki">
            <a:extLst>
              <a:ext uri="{FF2B5EF4-FFF2-40B4-BE49-F238E27FC236}">
                <a16:creationId xmlns:a16="http://schemas.microsoft.com/office/drawing/2014/main" id="{2AD4443A-D083-77BF-F7CC-03512ACD0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74"/>
          <a:stretch/>
        </p:blipFill>
        <p:spPr bwMode="auto">
          <a:xfrm>
            <a:off x="1103109" y="367806"/>
            <a:ext cx="4930756" cy="61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88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D6294F-034D-9D17-3C97-A220F0D61E63}"/>
              </a:ext>
            </a:extLst>
          </p:cNvPr>
          <p:cNvSpPr txBox="1"/>
          <p:nvPr/>
        </p:nvSpPr>
        <p:spPr>
          <a:xfrm>
            <a:off x="7306778" y="2715310"/>
            <a:ext cx="3219089" cy="1427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Arial Narrow" pitchFamily="34" charset="0"/>
              </a:rPr>
              <a:t>A halocline is a rapid change in salinity (dissolved salt content) between two layers of water</a:t>
            </a:r>
            <a:endParaRPr lang="en-US" sz="2000" dirty="0"/>
          </a:p>
        </p:txBody>
      </p:sp>
      <p:pic>
        <p:nvPicPr>
          <p:cNvPr id="2" name="Picture 1" descr="lecture2:buoyancy - oceanwiki">
            <a:extLst>
              <a:ext uri="{FF2B5EF4-FFF2-40B4-BE49-F238E27FC236}">
                <a16:creationId xmlns:a16="http://schemas.microsoft.com/office/drawing/2014/main" id="{E28F270C-6DB6-201A-B1DC-DAFC35F7F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4" r="30507"/>
          <a:stretch/>
        </p:blipFill>
        <p:spPr bwMode="auto">
          <a:xfrm>
            <a:off x="1769765" y="336916"/>
            <a:ext cx="4326235" cy="61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11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319</Words>
  <Application>Microsoft Macintosh PowerPoint</Application>
  <PresentationFormat>Widescreen</PresentationFormat>
  <Paragraphs>49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340</cp:revision>
  <dcterms:created xsi:type="dcterms:W3CDTF">2023-09-23T08:38:28Z</dcterms:created>
  <dcterms:modified xsi:type="dcterms:W3CDTF">2024-04-10T02:22:41Z</dcterms:modified>
</cp:coreProperties>
</file>