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8" r:id="rId2"/>
    <p:sldId id="259" r:id="rId3"/>
    <p:sldId id="261" r:id="rId4"/>
    <p:sldId id="270" r:id="rId5"/>
    <p:sldId id="271" r:id="rId6"/>
    <p:sldId id="272" r:id="rId7"/>
    <p:sldId id="273" r:id="rId8"/>
    <p:sldId id="263" r:id="rId9"/>
    <p:sldId id="268" r:id="rId10"/>
    <p:sldId id="269" r:id="rId11"/>
    <p:sldId id="274" r:id="rId12"/>
    <p:sldId id="275" r:id="rId13"/>
    <p:sldId id="276" r:id="rId14"/>
    <p:sldId id="264" r:id="rId15"/>
    <p:sldId id="277" r:id="rId16"/>
    <p:sldId id="278" r:id="rId17"/>
    <p:sldId id="279" r:id="rId18"/>
    <p:sldId id="267" r:id="rId19"/>
    <p:sldId id="282" r:id="rId20"/>
    <p:sldId id="281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0"/>
    <p:restoredTop sz="95527"/>
  </p:normalViewPr>
  <p:slideViewPr>
    <p:cSldViewPr snapToGrid="0">
      <p:cViewPr varScale="1">
        <p:scale>
          <a:sx n="103" d="100"/>
          <a:sy n="10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5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6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google.com/url?sa=i&amp;url=https%3A%2F%2Fthenounproject.com%2Fbrowse%2Ficons%2Fterm%2Fsea-snail%2F&amp;psig=AOvVaw3t3re9HQ9WPcvEl_xZ7lfp&amp;ust=1708907582626000&amp;source=images&amp;cd=vfe&amp;opi=89978449&amp;ved=0CBEQjRxqFwoTCOidjP6exYQDFQAAAAAdAAAAABAD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google.com/url?sa=i&amp;url=https%3A%2F%2Fthenounproject.com%2Ficon%2Fchiton-3386093%2F&amp;psig=AOvVaw2Xy_D8PA7LWuMlMBq_MLXo&amp;ust=1708907679642000&amp;source=images&amp;cd=vfe&amp;opi=89978449&amp;ved=0CBEQjRxqFwoTCPjd2qufxYQDFQAAAAAdAAAAABAK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66C7BC4-A3BA-E605-B809-DCE95AC54E6F}"/>
              </a:ext>
            </a:extLst>
          </p:cNvPr>
          <p:cNvSpPr txBox="1"/>
          <p:nvPr/>
        </p:nvSpPr>
        <p:spPr>
          <a:xfrm>
            <a:off x="1162743" y="1536174"/>
            <a:ext cx="33463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Interpret data to determine the biodiversity of a marine ecosystem using diversity indices.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lang="en-US" sz="20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‘7.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Formula Feast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3" name="Picture 2" descr="A chart of different sea animals&#10;&#10;Description automatically generated with medium confidence">
            <a:extLst>
              <a:ext uri="{FF2B5EF4-FFF2-40B4-BE49-F238E27FC236}">
                <a16:creationId xmlns:a16="http://schemas.microsoft.com/office/drawing/2014/main" id="{DC9BC7E5-4088-864B-CD1E-B4DA008B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56" y="1004833"/>
            <a:ext cx="5651152" cy="46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80742"/>
              </p:ext>
            </p:extLst>
          </p:nvPr>
        </p:nvGraphicFramePr>
        <p:xfrm>
          <a:off x="3756452" y="345040"/>
          <a:ext cx="8093673" cy="620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Butterfly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Moray Eel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Parrot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Snapper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Sweetlip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8002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N= 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    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   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=  </a:t>
                      </a:r>
                      <a:endParaRPr lang="en-AU" sz="4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4158084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6" y="4471122"/>
            <a:ext cx="3009900" cy="1524000"/>
          </a:xfrm>
          <a:prstGeom prst="rect">
            <a:avLst/>
          </a:prstGeom>
        </p:spPr>
      </p:pic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243BDE4-0C2D-2C47-D754-8657B71B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53102" b="50384"/>
          <a:stretch/>
        </p:blipFill>
        <p:spPr>
          <a:xfrm>
            <a:off x="672122" y="549840"/>
            <a:ext cx="2552608" cy="3268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27B4E-4100-DA7C-6DEA-EBBC8D312CB5}"/>
              </a:ext>
            </a:extLst>
          </p:cNvPr>
          <p:cNvSpPr txBox="1"/>
          <p:nvPr/>
        </p:nvSpPr>
        <p:spPr>
          <a:xfrm>
            <a:off x="8878948" y="112487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6x5=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8CE28-B010-0F72-066F-5D8B1FCE2EBC}"/>
              </a:ext>
            </a:extLst>
          </p:cNvPr>
          <p:cNvSpPr txBox="1"/>
          <p:nvPr/>
        </p:nvSpPr>
        <p:spPr>
          <a:xfrm>
            <a:off x="8878948" y="1814780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0x0=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B759-AC20-C428-70D1-37DE334661DF}"/>
              </a:ext>
            </a:extLst>
          </p:cNvPr>
          <p:cNvSpPr txBox="1"/>
          <p:nvPr/>
        </p:nvSpPr>
        <p:spPr>
          <a:xfrm>
            <a:off x="8878947" y="2504681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2AB79-2807-B9E5-1E74-DE9902F41EBC}"/>
              </a:ext>
            </a:extLst>
          </p:cNvPr>
          <p:cNvSpPr txBox="1"/>
          <p:nvPr/>
        </p:nvSpPr>
        <p:spPr>
          <a:xfrm>
            <a:off x="8878946" y="3194582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29x28=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9B465-2326-8468-1AFA-B7AF0D61D6EA}"/>
              </a:ext>
            </a:extLst>
          </p:cNvPr>
          <p:cNvSpPr txBox="1"/>
          <p:nvPr/>
        </p:nvSpPr>
        <p:spPr>
          <a:xfrm>
            <a:off x="8878945" y="383843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2x1=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B5B3F-1808-7EAD-05E1-097D19D6B851}"/>
              </a:ext>
            </a:extLst>
          </p:cNvPr>
          <p:cNvSpPr txBox="1"/>
          <p:nvPr/>
        </p:nvSpPr>
        <p:spPr>
          <a:xfrm>
            <a:off x="8901356" y="4463878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</p:spTree>
    <p:extLst>
      <p:ext uri="{BB962C8B-B14F-4D97-AF65-F5344CB8AC3E}">
        <p14:creationId xmlns:p14="http://schemas.microsoft.com/office/powerpoint/2010/main" val="215750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37738"/>
              </p:ext>
            </p:extLst>
          </p:nvPr>
        </p:nvGraphicFramePr>
        <p:xfrm>
          <a:off x="3756452" y="345040"/>
          <a:ext cx="8093673" cy="620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Butterfly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Moray Eel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Parrot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Snapper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Sweetlip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8002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N= </a:t>
                      </a:r>
                      <a:r>
                        <a:rPr lang="en-US" sz="3600" b="1" dirty="0"/>
                        <a:t>39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844     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   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=  </a:t>
                      </a:r>
                      <a:endParaRPr lang="en-AU" sz="4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4158084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6" y="4471122"/>
            <a:ext cx="3009900" cy="1524000"/>
          </a:xfrm>
          <a:prstGeom prst="rect">
            <a:avLst/>
          </a:prstGeom>
        </p:spPr>
      </p:pic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243BDE4-0C2D-2C47-D754-8657B71B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53102" b="50384"/>
          <a:stretch/>
        </p:blipFill>
        <p:spPr>
          <a:xfrm>
            <a:off x="672122" y="549840"/>
            <a:ext cx="2552608" cy="3268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27B4E-4100-DA7C-6DEA-EBBC8D312CB5}"/>
              </a:ext>
            </a:extLst>
          </p:cNvPr>
          <p:cNvSpPr txBox="1"/>
          <p:nvPr/>
        </p:nvSpPr>
        <p:spPr>
          <a:xfrm>
            <a:off x="8878948" y="112487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6x5=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8CE28-B010-0F72-066F-5D8B1FCE2EBC}"/>
              </a:ext>
            </a:extLst>
          </p:cNvPr>
          <p:cNvSpPr txBox="1"/>
          <p:nvPr/>
        </p:nvSpPr>
        <p:spPr>
          <a:xfrm>
            <a:off x="8878948" y="1814780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0x0=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B759-AC20-C428-70D1-37DE334661DF}"/>
              </a:ext>
            </a:extLst>
          </p:cNvPr>
          <p:cNvSpPr txBox="1"/>
          <p:nvPr/>
        </p:nvSpPr>
        <p:spPr>
          <a:xfrm>
            <a:off x="8878947" y="2504681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2AB79-2807-B9E5-1E74-DE9902F41EBC}"/>
              </a:ext>
            </a:extLst>
          </p:cNvPr>
          <p:cNvSpPr txBox="1"/>
          <p:nvPr/>
        </p:nvSpPr>
        <p:spPr>
          <a:xfrm>
            <a:off x="8878946" y="3194582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29x28=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9B465-2326-8468-1AFA-B7AF0D61D6EA}"/>
              </a:ext>
            </a:extLst>
          </p:cNvPr>
          <p:cNvSpPr txBox="1"/>
          <p:nvPr/>
        </p:nvSpPr>
        <p:spPr>
          <a:xfrm>
            <a:off x="8878945" y="383843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2x1=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B5B3F-1808-7EAD-05E1-097D19D6B851}"/>
              </a:ext>
            </a:extLst>
          </p:cNvPr>
          <p:cNvSpPr txBox="1"/>
          <p:nvPr/>
        </p:nvSpPr>
        <p:spPr>
          <a:xfrm>
            <a:off x="8901356" y="4463878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BAE0A-E916-24B7-3F5C-B5614932114A}"/>
              </a:ext>
            </a:extLst>
          </p:cNvPr>
          <p:cNvSpPr txBox="1"/>
          <p:nvPr/>
        </p:nvSpPr>
        <p:spPr>
          <a:xfrm>
            <a:off x="8466809" y="4802944"/>
            <a:ext cx="20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Add them up</a:t>
            </a:r>
          </a:p>
        </p:txBody>
      </p:sp>
    </p:spTree>
    <p:extLst>
      <p:ext uri="{BB962C8B-B14F-4D97-AF65-F5344CB8AC3E}">
        <p14:creationId xmlns:p14="http://schemas.microsoft.com/office/powerpoint/2010/main" val="190526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06912"/>
              </p:ext>
            </p:extLst>
          </p:nvPr>
        </p:nvGraphicFramePr>
        <p:xfrm>
          <a:off x="3756452" y="345040"/>
          <a:ext cx="8093673" cy="620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Butterfly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Moray Eel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Parrot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Snapper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Sweetlip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8002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N= </a:t>
                      </a:r>
                      <a:r>
                        <a:rPr lang="en-US" sz="3600" b="1" dirty="0"/>
                        <a:t>39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844     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1482</a:t>
                      </a:r>
                      <a:r>
                        <a:rPr lang="en-US" sz="4400" b="1" dirty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 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=  </a:t>
                      </a:r>
                      <a:endParaRPr lang="en-AU" sz="4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4158084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6" y="4471122"/>
            <a:ext cx="3009900" cy="1524000"/>
          </a:xfrm>
          <a:prstGeom prst="rect">
            <a:avLst/>
          </a:prstGeom>
        </p:spPr>
      </p:pic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243BDE4-0C2D-2C47-D754-8657B71B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53102" b="50384"/>
          <a:stretch/>
        </p:blipFill>
        <p:spPr>
          <a:xfrm>
            <a:off x="672122" y="549840"/>
            <a:ext cx="2552608" cy="3268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27B4E-4100-DA7C-6DEA-EBBC8D312CB5}"/>
              </a:ext>
            </a:extLst>
          </p:cNvPr>
          <p:cNvSpPr txBox="1"/>
          <p:nvPr/>
        </p:nvSpPr>
        <p:spPr>
          <a:xfrm>
            <a:off x="8878948" y="112487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6x5=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8CE28-B010-0F72-066F-5D8B1FCE2EBC}"/>
              </a:ext>
            </a:extLst>
          </p:cNvPr>
          <p:cNvSpPr txBox="1"/>
          <p:nvPr/>
        </p:nvSpPr>
        <p:spPr>
          <a:xfrm>
            <a:off x="8878948" y="1814780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0x0=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B759-AC20-C428-70D1-37DE334661DF}"/>
              </a:ext>
            </a:extLst>
          </p:cNvPr>
          <p:cNvSpPr txBox="1"/>
          <p:nvPr/>
        </p:nvSpPr>
        <p:spPr>
          <a:xfrm>
            <a:off x="8878947" y="2504681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2AB79-2807-B9E5-1E74-DE9902F41EBC}"/>
              </a:ext>
            </a:extLst>
          </p:cNvPr>
          <p:cNvSpPr txBox="1"/>
          <p:nvPr/>
        </p:nvSpPr>
        <p:spPr>
          <a:xfrm>
            <a:off x="8878946" y="3194582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29x28=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9B465-2326-8468-1AFA-B7AF0D61D6EA}"/>
              </a:ext>
            </a:extLst>
          </p:cNvPr>
          <p:cNvSpPr txBox="1"/>
          <p:nvPr/>
        </p:nvSpPr>
        <p:spPr>
          <a:xfrm>
            <a:off x="8878945" y="383843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2x1=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B5B3F-1808-7EAD-05E1-097D19D6B851}"/>
              </a:ext>
            </a:extLst>
          </p:cNvPr>
          <p:cNvSpPr txBox="1"/>
          <p:nvPr/>
        </p:nvSpPr>
        <p:spPr>
          <a:xfrm>
            <a:off x="8901356" y="4463878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BAE0A-E916-24B7-3F5C-B5614932114A}"/>
              </a:ext>
            </a:extLst>
          </p:cNvPr>
          <p:cNvSpPr txBox="1"/>
          <p:nvPr/>
        </p:nvSpPr>
        <p:spPr>
          <a:xfrm>
            <a:off x="8466809" y="4802944"/>
            <a:ext cx="20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Add them 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9442B-68C2-394C-C046-04490C0CDDFF}"/>
              </a:ext>
            </a:extLst>
          </p:cNvPr>
          <p:cNvSpPr txBox="1"/>
          <p:nvPr/>
        </p:nvSpPr>
        <p:spPr>
          <a:xfrm>
            <a:off x="6623597" y="6182668"/>
            <a:ext cx="20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39(38)</a:t>
            </a:r>
          </a:p>
        </p:txBody>
      </p:sp>
    </p:spTree>
    <p:extLst>
      <p:ext uri="{BB962C8B-B14F-4D97-AF65-F5344CB8AC3E}">
        <p14:creationId xmlns:p14="http://schemas.microsoft.com/office/powerpoint/2010/main" val="115526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942685"/>
              </p:ext>
            </p:extLst>
          </p:nvPr>
        </p:nvGraphicFramePr>
        <p:xfrm>
          <a:off x="3756452" y="345040"/>
          <a:ext cx="8093673" cy="632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Butterfly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Moray Eel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Parrot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Snapper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Sweetlip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8002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N= </a:t>
                      </a:r>
                      <a:r>
                        <a:rPr lang="en-US" sz="3600" b="1" dirty="0"/>
                        <a:t>39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844     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1482</a:t>
                      </a:r>
                      <a:r>
                        <a:rPr lang="en-US" sz="4400" b="1" dirty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 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=  </a:t>
                      </a:r>
                      <a:r>
                        <a:rPr lang="en-AU" sz="3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0.43</a:t>
                      </a:r>
                      <a:endParaRPr lang="en-AU" sz="4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4158084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6" y="4471122"/>
            <a:ext cx="3009900" cy="1524000"/>
          </a:xfrm>
          <a:prstGeom prst="rect">
            <a:avLst/>
          </a:prstGeom>
        </p:spPr>
      </p:pic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243BDE4-0C2D-2C47-D754-8657B71B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53102" b="50384"/>
          <a:stretch/>
        </p:blipFill>
        <p:spPr>
          <a:xfrm>
            <a:off x="672122" y="549840"/>
            <a:ext cx="2552608" cy="3268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27B4E-4100-DA7C-6DEA-EBBC8D312CB5}"/>
              </a:ext>
            </a:extLst>
          </p:cNvPr>
          <p:cNvSpPr txBox="1"/>
          <p:nvPr/>
        </p:nvSpPr>
        <p:spPr>
          <a:xfrm>
            <a:off x="8878948" y="112487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6x5=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8CE28-B010-0F72-066F-5D8B1FCE2EBC}"/>
              </a:ext>
            </a:extLst>
          </p:cNvPr>
          <p:cNvSpPr txBox="1"/>
          <p:nvPr/>
        </p:nvSpPr>
        <p:spPr>
          <a:xfrm>
            <a:off x="8878948" y="1814780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0x0=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B759-AC20-C428-70D1-37DE334661DF}"/>
              </a:ext>
            </a:extLst>
          </p:cNvPr>
          <p:cNvSpPr txBox="1"/>
          <p:nvPr/>
        </p:nvSpPr>
        <p:spPr>
          <a:xfrm>
            <a:off x="8878947" y="2504681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2AB79-2807-B9E5-1E74-DE9902F41EBC}"/>
              </a:ext>
            </a:extLst>
          </p:cNvPr>
          <p:cNvSpPr txBox="1"/>
          <p:nvPr/>
        </p:nvSpPr>
        <p:spPr>
          <a:xfrm>
            <a:off x="8878946" y="3194582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29x28=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9B465-2326-8468-1AFA-B7AF0D61D6EA}"/>
              </a:ext>
            </a:extLst>
          </p:cNvPr>
          <p:cNvSpPr txBox="1"/>
          <p:nvPr/>
        </p:nvSpPr>
        <p:spPr>
          <a:xfrm>
            <a:off x="8878945" y="383843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2x1=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B5B3F-1808-7EAD-05E1-097D19D6B851}"/>
              </a:ext>
            </a:extLst>
          </p:cNvPr>
          <p:cNvSpPr txBox="1"/>
          <p:nvPr/>
        </p:nvSpPr>
        <p:spPr>
          <a:xfrm>
            <a:off x="8901356" y="4463878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BAE0A-E916-24B7-3F5C-B5614932114A}"/>
              </a:ext>
            </a:extLst>
          </p:cNvPr>
          <p:cNvSpPr txBox="1"/>
          <p:nvPr/>
        </p:nvSpPr>
        <p:spPr>
          <a:xfrm>
            <a:off x="8466809" y="4802944"/>
            <a:ext cx="20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Add them 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9442B-68C2-394C-C046-04490C0CDDFF}"/>
              </a:ext>
            </a:extLst>
          </p:cNvPr>
          <p:cNvSpPr txBox="1"/>
          <p:nvPr/>
        </p:nvSpPr>
        <p:spPr>
          <a:xfrm>
            <a:off x="6623597" y="6182668"/>
            <a:ext cx="20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39(38)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4CC1D5-99AF-622E-9823-09936DD9BBCD}"/>
              </a:ext>
            </a:extLst>
          </p:cNvPr>
          <p:cNvSpPr txBox="1"/>
          <p:nvPr/>
        </p:nvSpPr>
        <p:spPr>
          <a:xfrm>
            <a:off x="8901356" y="6158287"/>
            <a:ext cx="168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1-[844/1482)=</a:t>
            </a:r>
          </a:p>
        </p:txBody>
      </p:sp>
    </p:spTree>
    <p:extLst>
      <p:ext uri="{BB962C8B-B14F-4D97-AF65-F5344CB8AC3E}">
        <p14:creationId xmlns:p14="http://schemas.microsoft.com/office/powerpoint/2010/main" val="34558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ath test&#10;&#10;Description automatically generated">
            <a:extLst>
              <a:ext uri="{FF2B5EF4-FFF2-40B4-BE49-F238E27FC236}">
                <a16:creationId xmlns:a16="http://schemas.microsoft.com/office/drawing/2014/main" id="{AC9899AE-FC88-49F2-9739-16794CBE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07" b="29593"/>
          <a:stretch/>
        </p:blipFill>
        <p:spPr>
          <a:xfrm>
            <a:off x="526653" y="1864789"/>
            <a:ext cx="11096937" cy="2707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29D5D2-6CA2-C8B8-4FAD-05798FDF6972}"/>
              </a:ext>
            </a:extLst>
          </p:cNvPr>
          <p:cNvSpPr txBox="1"/>
          <p:nvPr/>
        </p:nvSpPr>
        <p:spPr>
          <a:xfrm>
            <a:off x="2298356" y="608905"/>
            <a:ext cx="33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An example for the exam marker to use as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A863F-F8B2-20CE-996C-02E684C9C2BF}"/>
              </a:ext>
            </a:extLst>
          </p:cNvPr>
          <p:cNvSpPr txBox="1"/>
          <p:nvPr/>
        </p:nvSpPr>
        <p:spPr>
          <a:xfrm>
            <a:off x="7685902" y="778765"/>
            <a:ext cx="393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How your response will be marked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B42DF47-E11D-3F79-F17E-04083AD519FF}"/>
              </a:ext>
            </a:extLst>
          </p:cNvPr>
          <p:cNvSpPr/>
          <p:nvPr/>
        </p:nvSpPr>
        <p:spPr>
          <a:xfrm>
            <a:off x="3496962" y="1332762"/>
            <a:ext cx="494270" cy="45450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FA094E9-E98A-BE2D-9EF7-4F02A9FE5F38}"/>
              </a:ext>
            </a:extLst>
          </p:cNvPr>
          <p:cNvSpPr/>
          <p:nvPr/>
        </p:nvSpPr>
        <p:spPr>
          <a:xfrm>
            <a:off x="9407611" y="1332763"/>
            <a:ext cx="494270" cy="45450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0ECF8-2428-8D8F-F53F-3F010A3DDD43}"/>
              </a:ext>
            </a:extLst>
          </p:cNvPr>
          <p:cNvSpPr txBox="1"/>
          <p:nvPr/>
        </p:nvSpPr>
        <p:spPr>
          <a:xfrm>
            <a:off x="2985982" y="5140517"/>
            <a:ext cx="6220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How did you go?</a:t>
            </a:r>
          </a:p>
        </p:txBody>
      </p:sp>
    </p:spTree>
    <p:extLst>
      <p:ext uri="{BB962C8B-B14F-4D97-AF65-F5344CB8AC3E}">
        <p14:creationId xmlns:p14="http://schemas.microsoft.com/office/powerpoint/2010/main" val="51143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10327"/>
              </p:ext>
            </p:extLst>
          </p:nvPr>
        </p:nvGraphicFramePr>
        <p:xfrm>
          <a:off x="3756452" y="345040"/>
          <a:ext cx="8093673" cy="632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Butterfly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Moray Eel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Parrot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Snapper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Sweetlip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8002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N= </a:t>
                      </a:r>
                      <a:r>
                        <a:rPr lang="en-US" sz="3600" b="1" dirty="0"/>
                        <a:t>39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844     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1482</a:t>
                      </a:r>
                      <a:r>
                        <a:rPr lang="en-US" sz="4400" b="1" dirty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 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</a:t>
                      </a:r>
                      <a:r>
                        <a:rPr lang="en-AU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=  </a:t>
                      </a:r>
                      <a:r>
                        <a:rPr lang="en-AU" sz="3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0.43</a:t>
                      </a:r>
                      <a:endParaRPr lang="en-AU" sz="4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4158084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6" y="4471122"/>
            <a:ext cx="3009900" cy="1524000"/>
          </a:xfrm>
          <a:prstGeom prst="rect">
            <a:avLst/>
          </a:prstGeom>
        </p:spPr>
      </p:pic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243BDE4-0C2D-2C47-D754-8657B71B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53102" b="50384"/>
          <a:stretch/>
        </p:blipFill>
        <p:spPr>
          <a:xfrm>
            <a:off x="672122" y="549840"/>
            <a:ext cx="2552608" cy="3268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7FDC4E-BBDC-B946-66D5-A4EB4111C54B}"/>
              </a:ext>
            </a:extLst>
          </p:cNvPr>
          <p:cNvSpPr/>
          <p:nvPr/>
        </p:nvSpPr>
        <p:spPr>
          <a:xfrm>
            <a:off x="10713308" y="4868562"/>
            <a:ext cx="951470" cy="80318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ownload Check Mark, Tick Mark, Check. Royalty-Free Vector ...">
            <a:extLst>
              <a:ext uri="{FF2B5EF4-FFF2-40B4-BE49-F238E27FC236}">
                <a16:creationId xmlns:a16="http://schemas.microsoft.com/office/drawing/2014/main" id="{763DCB6E-AC6C-0D6B-2720-BFA5C75E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537" y="3509480"/>
            <a:ext cx="1662756" cy="16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4B0805-AEE0-7E09-CE9C-0F88CEDB7164}"/>
              </a:ext>
            </a:extLst>
          </p:cNvPr>
          <p:cNvSpPr txBox="1"/>
          <p:nvPr/>
        </p:nvSpPr>
        <p:spPr>
          <a:xfrm>
            <a:off x="9938907" y="4337703"/>
            <a:ext cx="125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One mark</a:t>
            </a:r>
          </a:p>
        </p:txBody>
      </p:sp>
    </p:spTree>
    <p:extLst>
      <p:ext uri="{BB962C8B-B14F-4D97-AF65-F5344CB8AC3E}">
        <p14:creationId xmlns:p14="http://schemas.microsoft.com/office/powerpoint/2010/main" val="372564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/>
        </p:nvGraphicFramePr>
        <p:xfrm>
          <a:off x="3756452" y="345040"/>
          <a:ext cx="8093673" cy="632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Butterfly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Moray Eel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Parrot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Snapper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Sweetlip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8002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N= </a:t>
                      </a:r>
                      <a:r>
                        <a:rPr lang="en-US" sz="3600" b="1" dirty="0"/>
                        <a:t>39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844     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1482</a:t>
                      </a:r>
                      <a:r>
                        <a:rPr lang="en-US" sz="4400" b="1" dirty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 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</a:t>
                      </a:r>
                      <a:r>
                        <a:rPr lang="en-AU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=  </a:t>
                      </a:r>
                      <a:r>
                        <a:rPr lang="en-AU" sz="3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0.43</a:t>
                      </a:r>
                      <a:endParaRPr lang="en-AU" sz="4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4158084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6" y="4471122"/>
            <a:ext cx="3009900" cy="1524000"/>
          </a:xfrm>
          <a:prstGeom prst="rect">
            <a:avLst/>
          </a:prstGeom>
        </p:spPr>
      </p:pic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243BDE4-0C2D-2C47-D754-8657B71B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53102" b="50384"/>
          <a:stretch/>
        </p:blipFill>
        <p:spPr>
          <a:xfrm>
            <a:off x="672122" y="549840"/>
            <a:ext cx="2552608" cy="3268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ownload Check Mark, Tick Mark, Check. Royalty-Free Vector ...">
            <a:extLst>
              <a:ext uri="{FF2B5EF4-FFF2-40B4-BE49-F238E27FC236}">
                <a16:creationId xmlns:a16="http://schemas.microsoft.com/office/drawing/2014/main" id="{763DCB6E-AC6C-0D6B-2720-BFA5C75E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4" y="5077554"/>
            <a:ext cx="1662756" cy="16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97299E-D203-D9A1-44E7-4227F86980CD}"/>
              </a:ext>
            </a:extLst>
          </p:cNvPr>
          <p:cNvSpPr/>
          <p:nvPr/>
        </p:nvSpPr>
        <p:spPr>
          <a:xfrm>
            <a:off x="7837606" y="5671751"/>
            <a:ext cx="1212945" cy="80318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0FCE0-7DA5-43FB-B728-9E2E4C7C2C41}"/>
              </a:ext>
            </a:extLst>
          </p:cNvPr>
          <p:cNvSpPr txBox="1"/>
          <p:nvPr/>
        </p:nvSpPr>
        <p:spPr>
          <a:xfrm>
            <a:off x="6553152" y="6273810"/>
            <a:ext cx="125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One mark</a:t>
            </a:r>
          </a:p>
        </p:txBody>
      </p:sp>
    </p:spTree>
    <p:extLst>
      <p:ext uri="{BB962C8B-B14F-4D97-AF65-F5344CB8AC3E}">
        <p14:creationId xmlns:p14="http://schemas.microsoft.com/office/powerpoint/2010/main" val="2773978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/>
        </p:nvGraphicFramePr>
        <p:xfrm>
          <a:off x="3756452" y="345040"/>
          <a:ext cx="8093673" cy="632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Butterfly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Moray Eel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Parrot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Snapper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Sweetlip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8002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N= </a:t>
                      </a:r>
                      <a:r>
                        <a:rPr lang="en-US" sz="3600" b="1" dirty="0"/>
                        <a:t>39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844     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1482</a:t>
                      </a:r>
                      <a:r>
                        <a:rPr lang="en-US" sz="4400" b="1" dirty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 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</a:t>
                      </a:r>
                      <a:r>
                        <a:rPr lang="en-AU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=  </a:t>
                      </a:r>
                      <a:r>
                        <a:rPr lang="en-AU" sz="3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0.43</a:t>
                      </a:r>
                      <a:endParaRPr lang="en-AU" sz="4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4158084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6" y="4471122"/>
            <a:ext cx="3009900" cy="1524000"/>
          </a:xfrm>
          <a:prstGeom prst="rect">
            <a:avLst/>
          </a:prstGeom>
        </p:spPr>
      </p:pic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243BDE4-0C2D-2C47-D754-8657B71B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53102" b="50384"/>
          <a:stretch/>
        </p:blipFill>
        <p:spPr>
          <a:xfrm>
            <a:off x="672122" y="549840"/>
            <a:ext cx="2552608" cy="3268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ownload Check Mark, Tick Mark, Check. Royalty-Free Vector ...">
            <a:extLst>
              <a:ext uri="{FF2B5EF4-FFF2-40B4-BE49-F238E27FC236}">
                <a16:creationId xmlns:a16="http://schemas.microsoft.com/office/drawing/2014/main" id="{763DCB6E-AC6C-0D6B-2720-BFA5C75E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50" y="4881548"/>
            <a:ext cx="1662756" cy="16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93B209-9854-250C-C555-B8A962ED0DB3}"/>
              </a:ext>
            </a:extLst>
          </p:cNvPr>
          <p:cNvSpPr/>
          <p:nvPr/>
        </p:nvSpPr>
        <p:spPr>
          <a:xfrm>
            <a:off x="10446644" y="5593527"/>
            <a:ext cx="1032784" cy="71463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6295F-AB38-DAC2-D6F8-57CBF6A60A17}"/>
              </a:ext>
            </a:extLst>
          </p:cNvPr>
          <p:cNvSpPr txBox="1"/>
          <p:nvPr/>
        </p:nvSpPr>
        <p:spPr>
          <a:xfrm>
            <a:off x="9297246" y="6256635"/>
            <a:ext cx="125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One mark</a:t>
            </a:r>
          </a:p>
        </p:txBody>
      </p:sp>
    </p:spTree>
    <p:extLst>
      <p:ext uri="{BB962C8B-B14F-4D97-AF65-F5344CB8AC3E}">
        <p14:creationId xmlns:p14="http://schemas.microsoft.com/office/powerpoint/2010/main" val="357072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0C4DA58A-45F9-76F7-1B2A-2FABC2A76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70240" r="16382"/>
          <a:stretch/>
        </p:blipFill>
        <p:spPr>
          <a:xfrm>
            <a:off x="404330" y="524224"/>
            <a:ext cx="6290240" cy="20900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aper with text and numbers&#10;&#10;Description automatically generated">
            <a:extLst>
              <a:ext uri="{FF2B5EF4-FFF2-40B4-BE49-F238E27FC236}">
                <a16:creationId xmlns:a16="http://schemas.microsoft.com/office/drawing/2014/main" id="{DE9299B8-DF01-708B-A2AF-32C0CFB78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28136" b="50384"/>
          <a:stretch/>
        </p:blipFill>
        <p:spPr>
          <a:xfrm>
            <a:off x="7042675" y="284148"/>
            <a:ext cx="4955060" cy="31448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4DD67D-A2B1-BB99-6D58-5328C5FAC9E0}"/>
              </a:ext>
            </a:extLst>
          </p:cNvPr>
          <p:cNvSpPr/>
          <p:nvPr/>
        </p:nvSpPr>
        <p:spPr>
          <a:xfrm>
            <a:off x="5534769" y="284148"/>
            <a:ext cx="1333853" cy="111210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Download Check Mark, Tick Mark, Check. Royalty-Free Vector ...">
            <a:extLst>
              <a:ext uri="{FF2B5EF4-FFF2-40B4-BE49-F238E27FC236}">
                <a16:creationId xmlns:a16="http://schemas.microsoft.com/office/drawing/2014/main" id="{C7E395F7-25D4-C87B-AB9D-F9CC008B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" y="2854344"/>
            <a:ext cx="1215395" cy="11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ownload Check Mark, Tick Mark, Check. Royalty-Free Vector ...">
            <a:extLst>
              <a:ext uri="{FF2B5EF4-FFF2-40B4-BE49-F238E27FC236}">
                <a16:creationId xmlns:a16="http://schemas.microsoft.com/office/drawing/2014/main" id="{27DA1715-5E21-A78C-A9A0-E7CE7922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" y="4046828"/>
            <a:ext cx="1215395" cy="11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ownload Check Mark, Tick Mark, Check. Royalty-Free Vector ...">
            <a:extLst>
              <a:ext uri="{FF2B5EF4-FFF2-40B4-BE49-F238E27FC236}">
                <a16:creationId xmlns:a16="http://schemas.microsoft.com/office/drawing/2014/main" id="{659BD22E-F2B6-D45B-CEEF-A3B94210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" y="5190720"/>
            <a:ext cx="1215395" cy="11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F6D696-D195-79A7-BE1B-094CD499113D}"/>
              </a:ext>
            </a:extLst>
          </p:cNvPr>
          <p:cNvSpPr txBox="1"/>
          <p:nvPr/>
        </p:nvSpPr>
        <p:spPr>
          <a:xfrm>
            <a:off x="8575589" y="2967335"/>
            <a:ext cx="12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0.43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2C9D98-583D-C9A4-3AC7-DC84F0226FC1}"/>
              </a:ext>
            </a:extLst>
          </p:cNvPr>
          <p:cNvSpPr/>
          <p:nvPr/>
        </p:nvSpPr>
        <p:spPr>
          <a:xfrm>
            <a:off x="8487421" y="2992395"/>
            <a:ext cx="879001" cy="43660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0C4DA58A-45F9-76F7-1B2A-2FABC2A76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70240" r="16382"/>
          <a:stretch/>
        </p:blipFill>
        <p:spPr>
          <a:xfrm>
            <a:off x="404330" y="524224"/>
            <a:ext cx="6290240" cy="20900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aper with text and numbers&#10;&#10;Description automatically generated">
            <a:extLst>
              <a:ext uri="{FF2B5EF4-FFF2-40B4-BE49-F238E27FC236}">
                <a16:creationId xmlns:a16="http://schemas.microsoft.com/office/drawing/2014/main" id="{DE9299B8-DF01-708B-A2AF-32C0CFB78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28136" b="50384"/>
          <a:stretch/>
        </p:blipFill>
        <p:spPr>
          <a:xfrm>
            <a:off x="7042675" y="284148"/>
            <a:ext cx="4955060" cy="31448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Download Check Mark, Tick Mark, Check. Royalty-Free Vector ...">
            <a:extLst>
              <a:ext uri="{FF2B5EF4-FFF2-40B4-BE49-F238E27FC236}">
                <a16:creationId xmlns:a16="http://schemas.microsoft.com/office/drawing/2014/main" id="{420BC4ED-5E11-C7E4-86AE-D4DBC8A5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" y="2854344"/>
            <a:ext cx="1215395" cy="11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ownload Check Mark, Tick Mark, Check. Royalty-Free Vector ...">
            <a:extLst>
              <a:ext uri="{FF2B5EF4-FFF2-40B4-BE49-F238E27FC236}">
                <a16:creationId xmlns:a16="http://schemas.microsoft.com/office/drawing/2014/main" id="{7AC4A042-A1C5-705F-AC87-2205682E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" y="4046828"/>
            <a:ext cx="1215395" cy="11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ownload Check Mark, Tick Mark, Check. Royalty-Free Vector ...">
            <a:extLst>
              <a:ext uri="{FF2B5EF4-FFF2-40B4-BE49-F238E27FC236}">
                <a16:creationId xmlns:a16="http://schemas.microsoft.com/office/drawing/2014/main" id="{7B181AF4-CE78-230F-291E-BAC1A019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" y="5190720"/>
            <a:ext cx="1215395" cy="11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F8A516-EF81-BE82-5946-BD564B9CC290}"/>
              </a:ext>
            </a:extLst>
          </p:cNvPr>
          <p:cNvSpPr txBox="1"/>
          <p:nvPr/>
        </p:nvSpPr>
        <p:spPr>
          <a:xfrm>
            <a:off x="8575589" y="2967335"/>
            <a:ext cx="12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0.43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D86D0-13F5-8EF5-6EDF-6E9184E3CF55}"/>
              </a:ext>
            </a:extLst>
          </p:cNvPr>
          <p:cNvSpPr txBox="1"/>
          <p:nvPr/>
        </p:nvSpPr>
        <p:spPr>
          <a:xfrm>
            <a:off x="2013092" y="4319904"/>
            <a:ext cx="778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0.67 (SDI Site B) -0.43 (SDI Site A) = 0.24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E3B619-8E30-1CEB-A087-C64FB1A0C799}"/>
              </a:ext>
            </a:extLst>
          </p:cNvPr>
          <p:cNvSpPr txBox="1"/>
          <p:nvPr/>
        </p:nvSpPr>
        <p:spPr>
          <a:xfrm>
            <a:off x="1999677" y="3060696"/>
            <a:ext cx="778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Site B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CC487B-54EB-ED69-D5C6-D9EE9F7D27E3}"/>
              </a:ext>
            </a:extLst>
          </p:cNvPr>
          <p:cNvSpPr txBox="1"/>
          <p:nvPr/>
        </p:nvSpPr>
        <p:spPr>
          <a:xfrm>
            <a:off x="2013092" y="5515284"/>
            <a:ext cx="778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49 (Site B Total) – 39 (Site A total) = 10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675694-99AA-C36C-1416-6848DD134F5E}"/>
              </a:ext>
            </a:extLst>
          </p:cNvPr>
          <p:cNvSpPr/>
          <p:nvPr/>
        </p:nvSpPr>
        <p:spPr>
          <a:xfrm>
            <a:off x="8487421" y="2992395"/>
            <a:ext cx="879001" cy="43660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67B4BD-EF3A-3B6F-9DDF-F28DB9549DFD}"/>
              </a:ext>
            </a:extLst>
          </p:cNvPr>
          <p:cNvSpPr txBox="1"/>
          <p:nvPr/>
        </p:nvSpPr>
        <p:spPr>
          <a:xfrm>
            <a:off x="1107880" y="5982411"/>
            <a:ext cx="179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Littorinids</a:t>
            </a:r>
          </a:p>
        </p:txBody>
      </p:sp>
      <p:pic>
        <p:nvPicPr>
          <p:cNvPr id="1031" name="Picture 7" descr="chiton Icon - Free PNG &amp; SVG 3386093 - Noun Project">
            <a:extLst>
              <a:ext uri="{FF2B5EF4-FFF2-40B4-BE49-F238E27FC236}">
                <a16:creationId xmlns:a16="http://schemas.microsoft.com/office/drawing/2014/main" id="{584DDA6A-A64C-DA91-F184-347BDAA4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96" y="4432847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B475AA-3DF1-56CD-7437-C8A8E357A95A}"/>
              </a:ext>
            </a:extLst>
          </p:cNvPr>
          <p:cNvSpPr txBox="1"/>
          <p:nvPr/>
        </p:nvSpPr>
        <p:spPr>
          <a:xfrm>
            <a:off x="3589982" y="5982471"/>
            <a:ext cx="119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Chiton</a:t>
            </a:r>
          </a:p>
        </p:txBody>
      </p:sp>
      <p:pic>
        <p:nvPicPr>
          <p:cNvPr id="16" name="Picture 7" descr="chiton Icon - Free PNG &amp; SVG 3386093 - Noun Project">
            <a:extLst>
              <a:ext uri="{FF2B5EF4-FFF2-40B4-BE49-F238E27FC236}">
                <a16:creationId xmlns:a16="http://schemas.microsoft.com/office/drawing/2014/main" id="{E37EEF86-7CF4-DD35-4096-2EDCA37B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04" y="3068858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hiton Icon - Free PNG &amp; SVG 3386093 - Noun Project">
            <a:extLst>
              <a:ext uri="{FF2B5EF4-FFF2-40B4-BE49-F238E27FC236}">
                <a16:creationId xmlns:a16="http://schemas.microsoft.com/office/drawing/2014/main" id="{BEA9D40D-1F7B-9DA0-7BBC-9B9C4543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04" y="1733476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hiton Icon - Free PNG &amp; SVG 3386093 - Noun Project">
            <a:extLst>
              <a:ext uri="{FF2B5EF4-FFF2-40B4-BE49-F238E27FC236}">
                <a16:creationId xmlns:a16="http://schemas.microsoft.com/office/drawing/2014/main" id="{B877A1D5-3288-B09C-FF6D-74828DFA4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32" y="398094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5F541EE9-44F0-968A-99FB-BEBBC3FC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6" y="1840271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0BEFEA-B240-B769-0C29-FA38CA0E979B}"/>
              </a:ext>
            </a:extLst>
          </p:cNvPr>
          <p:cNvSpPr txBox="1"/>
          <p:nvPr/>
        </p:nvSpPr>
        <p:spPr>
          <a:xfrm rot="20303062">
            <a:off x="207463" y="245656"/>
            <a:ext cx="2038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kayaTelivigala" pitchFamily="2" charset="77"/>
                <a:cs typeface="AkayaTelivigala" pitchFamily="2" charset="77"/>
              </a:rPr>
              <a:t>Rocky Shore SDI?</a:t>
            </a:r>
          </a:p>
        </p:txBody>
      </p:sp>
      <p:pic>
        <p:nvPicPr>
          <p:cNvPr id="1033" name="Picture 9" descr="chiton Icon - Free PNG &amp; SVG 3386093 - Noun Project">
            <a:hlinkClick r:id="rId5"/>
            <a:extLst>
              <a:ext uri="{FF2B5EF4-FFF2-40B4-BE49-F238E27FC236}">
                <a16:creationId xmlns:a16="http://schemas.microsoft.com/office/drawing/2014/main" id="{0AAC295D-E7DA-A026-5019-EF274822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81" y="4205167"/>
            <a:ext cx="1553085" cy="15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38F1BF-E530-4EB4-0CA0-6C08BC738CB7}"/>
              </a:ext>
            </a:extLst>
          </p:cNvPr>
          <p:cNvSpPr txBox="1"/>
          <p:nvPr/>
        </p:nvSpPr>
        <p:spPr>
          <a:xfrm>
            <a:off x="5099081" y="5982471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Octopus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E69DF-7CF1-A0EA-A13C-C0E2583F978E}"/>
              </a:ext>
            </a:extLst>
          </p:cNvPr>
          <p:cNvSpPr txBox="1"/>
          <p:nvPr/>
        </p:nvSpPr>
        <p:spPr>
          <a:xfrm>
            <a:off x="7659782" y="5982471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Sea hare</a:t>
            </a:r>
          </a:p>
        </p:txBody>
      </p:sp>
      <p:pic>
        <p:nvPicPr>
          <p:cNvPr id="1046" name="Picture 22" descr="Animal, beach, crab, seafood icon - Download on Iconfinder">
            <a:extLst>
              <a:ext uri="{FF2B5EF4-FFF2-40B4-BE49-F238E27FC236}">
                <a16:creationId xmlns:a16="http://schemas.microsoft.com/office/drawing/2014/main" id="{CBF23551-0A23-4121-97F6-4D38F0DE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485" y="4277336"/>
            <a:ext cx="1706691" cy="17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Animal, beach, crab, seafood icon - Download on Iconfinder">
            <a:extLst>
              <a:ext uri="{FF2B5EF4-FFF2-40B4-BE49-F238E27FC236}">
                <a16:creationId xmlns:a16="http://schemas.microsoft.com/office/drawing/2014/main" id="{18746700-CD78-747B-E344-1C546D9D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485" y="2575654"/>
            <a:ext cx="1706691" cy="17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4540BD-77B3-E9AD-5AAD-766CBF28682B}"/>
              </a:ext>
            </a:extLst>
          </p:cNvPr>
          <p:cNvSpPr txBox="1"/>
          <p:nvPr/>
        </p:nvSpPr>
        <p:spPr>
          <a:xfrm>
            <a:off x="9861364" y="5982471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Shore crab</a:t>
            </a:r>
          </a:p>
        </p:txBody>
      </p:sp>
      <p:pic>
        <p:nvPicPr>
          <p:cNvPr id="27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EB9A24D4-AF54-A32A-4A0D-62555DC1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5" y="2310788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F0DD751F-7A75-F6FB-67EB-EE49A773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5" y="2749683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3FCA8403-09D4-6995-46EF-72C8B347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4" y="3214806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7DD6B753-FC36-1BAB-1C95-47941CCD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5" y="3703858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AE67C09C-4B9F-4D3C-2798-C2DC2582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4" y="4174375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CDB84AA7-33E1-70FA-D412-7C56E5D4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4" y="4613270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E5B281E4-5958-8DC8-122A-E0AB4C25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3" y="5078393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28225AB4-3AD1-7FC7-FED8-02869BCC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3" y="1840271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5340878A-3129-A449-2E6F-366FBFF2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2" y="2310788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985EDA93-4727-7FC4-6EEF-414E7A0D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2" y="2749683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0C4E72A8-86AA-BBBF-5C7A-EEBA3F75C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1" y="3214806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C8BC18C2-043A-C090-E024-B6AF19BD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2" y="3703858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8906C679-4E7D-4AAF-F46B-5C59E06F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1" y="4174375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48A20E23-F411-403B-73B0-CD20BD0B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1" y="4613270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C8A72C08-DA83-A66B-4F0D-0C2B238F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0" y="5078393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EE7DCE3F-86EA-6659-F53B-3160FCC1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2" y="1858806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C3BF9F28-E0AA-3F8B-466F-1C167C937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1" y="2329323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9E4C8945-4FF5-C946-EF22-C45E035C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1" y="2768218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E24EAC06-1D54-2021-A077-8BBE8916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0" y="3233341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354BF945-1518-3776-BD82-95BDFCBB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1" y="3722393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1AC31258-2F63-3E2B-B529-D1740865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0" y="4192910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EAA46494-5A19-7483-5A3F-971CA297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0" y="4631805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237E01FE-7A4D-9382-6C91-660F4DEF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9" y="5096928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2CA91886-FA91-18CB-53DE-F2DC8C18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12" y="1844175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0EA1A60D-C372-7A52-E9CC-F916519E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11" y="2314692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666A6F6E-85D7-41D3-B4AA-4146F193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11" y="2753587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235D836D-3B39-794F-0DC3-AB83658C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10" y="3218710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CCD687D3-4479-EA02-71B9-88FF1051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11" y="3707762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132ADB90-9AE0-DCAB-B970-8F67DA23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10" y="4178279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BF73ECF8-9349-31F6-3938-FEB4FDAB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10" y="4617174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ea Snail Icons - Free SVG &amp; PNG Sea Snail Images - Noun Project">
            <a:hlinkClick r:id="rId3"/>
            <a:extLst>
              <a:ext uri="{FF2B5EF4-FFF2-40B4-BE49-F238E27FC236}">
                <a16:creationId xmlns:a16="http://schemas.microsoft.com/office/drawing/2014/main" id="{201CC28B-1D93-1294-7A7E-1139F04B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09" y="5082297"/>
            <a:ext cx="470517" cy="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ea Hare Gifts &amp; Merchandise for Sale | Redbubble">
            <a:extLst>
              <a:ext uri="{FF2B5EF4-FFF2-40B4-BE49-F238E27FC236}">
                <a16:creationId xmlns:a16="http://schemas.microsoft.com/office/drawing/2014/main" id="{FC24D1FD-5ED8-BDB8-CBBA-B48A7514C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19031" r="12909" b="14984"/>
          <a:stretch/>
        </p:blipFill>
        <p:spPr bwMode="auto">
          <a:xfrm>
            <a:off x="7659782" y="4308268"/>
            <a:ext cx="1663834" cy="14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 descr="Animal, beach, crab, seafood icon - Download on Iconfinder">
            <a:extLst>
              <a:ext uri="{FF2B5EF4-FFF2-40B4-BE49-F238E27FC236}">
                <a16:creationId xmlns:a16="http://schemas.microsoft.com/office/drawing/2014/main" id="{FB088368-AE10-C766-ADBF-47A8349F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364" y="814748"/>
            <a:ext cx="1706691" cy="17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" descr="Sea Hare Gifts &amp; Merchandise for Sale | Redbubble">
            <a:extLst>
              <a:ext uri="{FF2B5EF4-FFF2-40B4-BE49-F238E27FC236}">
                <a16:creationId xmlns:a16="http://schemas.microsoft.com/office/drawing/2014/main" id="{2EF53A02-93A1-3CC5-AE25-1635FEC6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19031" r="12909" b="14984"/>
          <a:stretch/>
        </p:blipFill>
        <p:spPr bwMode="auto">
          <a:xfrm>
            <a:off x="7659782" y="2575654"/>
            <a:ext cx="1663834" cy="14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5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test&#10;&#10;Description automatically generated">
            <a:extLst>
              <a:ext uri="{FF2B5EF4-FFF2-40B4-BE49-F238E27FC236}">
                <a16:creationId xmlns:a16="http://schemas.microsoft.com/office/drawing/2014/main" id="{9CCAB0B8-2D36-ED7E-8611-D092A91B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406" r="2508" b="2920"/>
          <a:stretch/>
        </p:blipFill>
        <p:spPr>
          <a:xfrm>
            <a:off x="602037" y="2400063"/>
            <a:ext cx="11235061" cy="1028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A60DC-5647-0A38-ED73-2CFA9F7AF874}"/>
              </a:ext>
            </a:extLst>
          </p:cNvPr>
          <p:cNvSpPr txBox="1"/>
          <p:nvPr/>
        </p:nvSpPr>
        <p:spPr>
          <a:xfrm>
            <a:off x="2298356" y="608905"/>
            <a:ext cx="33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An example for the exam marker to use as context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E0B27-7BE9-1416-466F-F1754B61D657}"/>
              </a:ext>
            </a:extLst>
          </p:cNvPr>
          <p:cNvSpPr txBox="1"/>
          <p:nvPr/>
        </p:nvSpPr>
        <p:spPr>
          <a:xfrm>
            <a:off x="7685902" y="778765"/>
            <a:ext cx="393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How your response will be marked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CFA3E354-0C72-1FD3-D109-FEE2E27ACE69}"/>
              </a:ext>
            </a:extLst>
          </p:cNvPr>
          <p:cNvSpPr/>
          <p:nvPr/>
        </p:nvSpPr>
        <p:spPr>
          <a:xfrm>
            <a:off x="3496962" y="1332762"/>
            <a:ext cx="494270" cy="45450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813D5A4-9E38-DC3A-A006-D586027B66EC}"/>
              </a:ext>
            </a:extLst>
          </p:cNvPr>
          <p:cNvSpPr/>
          <p:nvPr/>
        </p:nvSpPr>
        <p:spPr>
          <a:xfrm>
            <a:off x="9407611" y="1332763"/>
            <a:ext cx="494270" cy="45450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EF8E6-C64B-1118-A00B-BB5DF9350AB4}"/>
              </a:ext>
            </a:extLst>
          </p:cNvPr>
          <p:cNvSpPr txBox="1"/>
          <p:nvPr/>
        </p:nvSpPr>
        <p:spPr>
          <a:xfrm>
            <a:off x="2985982" y="5140517"/>
            <a:ext cx="6220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How did you go?</a:t>
            </a:r>
          </a:p>
        </p:txBody>
      </p:sp>
    </p:spTree>
    <p:extLst>
      <p:ext uri="{BB962C8B-B14F-4D97-AF65-F5344CB8AC3E}">
        <p14:creationId xmlns:p14="http://schemas.microsoft.com/office/powerpoint/2010/main" val="182231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66C7BC4-A3BA-E605-B809-DCE95AC54E6F}"/>
              </a:ext>
            </a:extLst>
          </p:cNvPr>
          <p:cNvSpPr txBox="1"/>
          <p:nvPr/>
        </p:nvSpPr>
        <p:spPr>
          <a:xfrm>
            <a:off x="1162743" y="1536174"/>
            <a:ext cx="33463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Interpret data to determine the biodiversity of a marine ecosystem using diversity indices.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lang="en-US" sz="20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‘7.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Formula Feast’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6" name="Picture 5" descr="A paper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A3077929-F79A-A97D-0A25-2850E4F0A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331" y="460268"/>
            <a:ext cx="4406712" cy="59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3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23510"/>
              </p:ext>
            </p:extLst>
          </p:nvPr>
        </p:nvGraphicFramePr>
        <p:xfrm>
          <a:off x="3756452" y="345040"/>
          <a:ext cx="8093673" cy="616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Littorinids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Chitons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Octopus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Sea hare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Shore crab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N= 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=  </a:t>
                      </a:r>
                      <a:endParaRPr lang="en-AU" sz="4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pic>
        <p:nvPicPr>
          <p:cNvPr id="19" name="Picture 18" descr="A chart of different sea animals&#10;&#10;Description automatically generated with medium confidence">
            <a:extLst>
              <a:ext uri="{FF2B5EF4-FFF2-40B4-BE49-F238E27FC236}">
                <a16:creationId xmlns:a16="http://schemas.microsoft.com/office/drawing/2014/main" id="{4BEDB5B2-C0A6-4EFC-D8F9-A0C0B8289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5" y="800100"/>
            <a:ext cx="3213100" cy="26289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3694670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75" y="4007708"/>
            <a:ext cx="3009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4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697"/>
              </p:ext>
            </p:extLst>
          </p:nvPr>
        </p:nvGraphicFramePr>
        <p:xfrm>
          <a:off x="3756452" y="345040"/>
          <a:ext cx="8093673" cy="616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Littorinids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992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Chitons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Octopus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Sea hare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Shore crab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N= 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=</a:t>
                      </a: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pic>
        <p:nvPicPr>
          <p:cNvPr id="19" name="Picture 18" descr="A chart of different sea animals&#10;&#10;Description automatically generated with medium confidence">
            <a:extLst>
              <a:ext uri="{FF2B5EF4-FFF2-40B4-BE49-F238E27FC236}">
                <a16:creationId xmlns:a16="http://schemas.microsoft.com/office/drawing/2014/main" id="{4BEDB5B2-C0A6-4EFC-D8F9-A0C0B8289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5" y="800100"/>
            <a:ext cx="3213100" cy="26289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3694670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75" y="4007708"/>
            <a:ext cx="3009900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8C743-D493-80DE-6427-9C2A982BB91A}"/>
              </a:ext>
            </a:extLst>
          </p:cNvPr>
          <p:cNvSpPr txBox="1"/>
          <p:nvPr/>
        </p:nvSpPr>
        <p:spPr>
          <a:xfrm>
            <a:off x="8755381" y="1322587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32x31=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2D6AA-9216-9CFB-A7DA-2C1B7F96C470}"/>
              </a:ext>
            </a:extLst>
          </p:cNvPr>
          <p:cNvSpPr txBox="1"/>
          <p:nvPr/>
        </p:nvSpPr>
        <p:spPr>
          <a:xfrm>
            <a:off x="8878948" y="2114550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4x5=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7B42E-C1BB-0A8C-D5F2-0AB89EF4D4C6}"/>
              </a:ext>
            </a:extLst>
          </p:cNvPr>
          <p:cNvSpPr txBox="1"/>
          <p:nvPr/>
        </p:nvSpPr>
        <p:spPr>
          <a:xfrm>
            <a:off x="8878947" y="2906513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5EF78-9B2F-4D8A-562A-AA146777BA3E}"/>
              </a:ext>
            </a:extLst>
          </p:cNvPr>
          <p:cNvSpPr txBox="1"/>
          <p:nvPr/>
        </p:nvSpPr>
        <p:spPr>
          <a:xfrm>
            <a:off x="8876648" y="3638376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2x1=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D4CDB-499F-23E0-89BF-BEBA56AB7A27}"/>
              </a:ext>
            </a:extLst>
          </p:cNvPr>
          <p:cNvSpPr txBox="1"/>
          <p:nvPr/>
        </p:nvSpPr>
        <p:spPr>
          <a:xfrm>
            <a:off x="8876647" y="437023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3x2=</a:t>
            </a:r>
          </a:p>
        </p:txBody>
      </p:sp>
    </p:spTree>
    <p:extLst>
      <p:ext uri="{BB962C8B-B14F-4D97-AF65-F5344CB8AC3E}">
        <p14:creationId xmlns:p14="http://schemas.microsoft.com/office/powerpoint/2010/main" val="9147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73637"/>
              </p:ext>
            </p:extLst>
          </p:nvPr>
        </p:nvGraphicFramePr>
        <p:xfrm>
          <a:off x="3756452" y="345040"/>
          <a:ext cx="8093673" cy="616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Littorinids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992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Chitons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Octopus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Sea hare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Shore crab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N= </a:t>
                      </a:r>
                      <a:r>
                        <a:rPr lang="en-US" sz="3600" b="1" dirty="0"/>
                        <a:t>42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1012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=</a:t>
                      </a: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pic>
        <p:nvPicPr>
          <p:cNvPr id="19" name="Picture 18" descr="A chart of different sea animals&#10;&#10;Description automatically generated with medium confidence">
            <a:extLst>
              <a:ext uri="{FF2B5EF4-FFF2-40B4-BE49-F238E27FC236}">
                <a16:creationId xmlns:a16="http://schemas.microsoft.com/office/drawing/2014/main" id="{4BEDB5B2-C0A6-4EFC-D8F9-A0C0B8289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5" y="800100"/>
            <a:ext cx="3213100" cy="26289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3694670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75" y="4007708"/>
            <a:ext cx="3009900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8C743-D493-80DE-6427-9C2A982BB91A}"/>
              </a:ext>
            </a:extLst>
          </p:cNvPr>
          <p:cNvSpPr txBox="1"/>
          <p:nvPr/>
        </p:nvSpPr>
        <p:spPr>
          <a:xfrm>
            <a:off x="8755381" y="1322587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32x31=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2D6AA-9216-9CFB-A7DA-2C1B7F96C470}"/>
              </a:ext>
            </a:extLst>
          </p:cNvPr>
          <p:cNvSpPr txBox="1"/>
          <p:nvPr/>
        </p:nvSpPr>
        <p:spPr>
          <a:xfrm>
            <a:off x="8878948" y="2114550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4x5=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7B42E-C1BB-0A8C-D5F2-0AB89EF4D4C6}"/>
              </a:ext>
            </a:extLst>
          </p:cNvPr>
          <p:cNvSpPr txBox="1"/>
          <p:nvPr/>
        </p:nvSpPr>
        <p:spPr>
          <a:xfrm>
            <a:off x="8878947" y="2906513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5EF78-9B2F-4D8A-562A-AA146777BA3E}"/>
              </a:ext>
            </a:extLst>
          </p:cNvPr>
          <p:cNvSpPr txBox="1"/>
          <p:nvPr/>
        </p:nvSpPr>
        <p:spPr>
          <a:xfrm>
            <a:off x="8876648" y="3638376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2x1=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D4CDB-499F-23E0-89BF-BEBA56AB7A27}"/>
              </a:ext>
            </a:extLst>
          </p:cNvPr>
          <p:cNvSpPr txBox="1"/>
          <p:nvPr/>
        </p:nvSpPr>
        <p:spPr>
          <a:xfrm>
            <a:off x="8876647" y="437023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3x2=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DBC5E-2A74-1886-AA1F-A1B2474919A5}"/>
              </a:ext>
            </a:extLst>
          </p:cNvPr>
          <p:cNvSpPr txBox="1"/>
          <p:nvPr/>
        </p:nvSpPr>
        <p:spPr>
          <a:xfrm>
            <a:off x="8454452" y="4792870"/>
            <a:ext cx="20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Add them up</a:t>
            </a:r>
          </a:p>
        </p:txBody>
      </p:sp>
    </p:spTree>
    <p:extLst>
      <p:ext uri="{BB962C8B-B14F-4D97-AF65-F5344CB8AC3E}">
        <p14:creationId xmlns:p14="http://schemas.microsoft.com/office/powerpoint/2010/main" val="337884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13805"/>
              </p:ext>
            </p:extLst>
          </p:nvPr>
        </p:nvGraphicFramePr>
        <p:xfrm>
          <a:off x="3756452" y="345040"/>
          <a:ext cx="8093673" cy="616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Littorinids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992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Chitons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Octopus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Sea hare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Shore crab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N= </a:t>
                      </a:r>
                      <a:r>
                        <a:rPr lang="en-US" sz="3600" b="1" dirty="0"/>
                        <a:t>42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1012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1722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=</a:t>
                      </a: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pic>
        <p:nvPicPr>
          <p:cNvPr id="19" name="Picture 18" descr="A chart of different sea animals&#10;&#10;Description automatically generated with medium confidence">
            <a:extLst>
              <a:ext uri="{FF2B5EF4-FFF2-40B4-BE49-F238E27FC236}">
                <a16:creationId xmlns:a16="http://schemas.microsoft.com/office/drawing/2014/main" id="{4BEDB5B2-C0A6-4EFC-D8F9-A0C0B8289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5" y="800100"/>
            <a:ext cx="3213100" cy="26289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3694670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75" y="4007708"/>
            <a:ext cx="3009900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8C743-D493-80DE-6427-9C2A982BB91A}"/>
              </a:ext>
            </a:extLst>
          </p:cNvPr>
          <p:cNvSpPr txBox="1"/>
          <p:nvPr/>
        </p:nvSpPr>
        <p:spPr>
          <a:xfrm>
            <a:off x="8755381" y="1322587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32x31=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2D6AA-9216-9CFB-A7DA-2C1B7F96C470}"/>
              </a:ext>
            </a:extLst>
          </p:cNvPr>
          <p:cNvSpPr txBox="1"/>
          <p:nvPr/>
        </p:nvSpPr>
        <p:spPr>
          <a:xfrm>
            <a:off x="8878948" y="2114550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4x5=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7B42E-C1BB-0A8C-D5F2-0AB89EF4D4C6}"/>
              </a:ext>
            </a:extLst>
          </p:cNvPr>
          <p:cNvSpPr txBox="1"/>
          <p:nvPr/>
        </p:nvSpPr>
        <p:spPr>
          <a:xfrm>
            <a:off x="8878947" y="2906513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5EF78-9B2F-4D8A-562A-AA146777BA3E}"/>
              </a:ext>
            </a:extLst>
          </p:cNvPr>
          <p:cNvSpPr txBox="1"/>
          <p:nvPr/>
        </p:nvSpPr>
        <p:spPr>
          <a:xfrm>
            <a:off x="8876648" y="3638376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2x1=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D4CDB-499F-23E0-89BF-BEBA56AB7A27}"/>
              </a:ext>
            </a:extLst>
          </p:cNvPr>
          <p:cNvSpPr txBox="1"/>
          <p:nvPr/>
        </p:nvSpPr>
        <p:spPr>
          <a:xfrm>
            <a:off x="8876647" y="437023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3x2=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DBC5E-2A74-1886-AA1F-A1B2474919A5}"/>
              </a:ext>
            </a:extLst>
          </p:cNvPr>
          <p:cNvSpPr txBox="1"/>
          <p:nvPr/>
        </p:nvSpPr>
        <p:spPr>
          <a:xfrm>
            <a:off x="8454452" y="4792870"/>
            <a:ext cx="20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Add them 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0C59F-BB52-6B29-0DD8-48805F226167}"/>
              </a:ext>
            </a:extLst>
          </p:cNvPr>
          <p:cNvSpPr txBox="1"/>
          <p:nvPr/>
        </p:nvSpPr>
        <p:spPr>
          <a:xfrm>
            <a:off x="6475316" y="6328294"/>
            <a:ext cx="20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42(41)</a:t>
            </a:r>
          </a:p>
        </p:txBody>
      </p:sp>
    </p:spTree>
    <p:extLst>
      <p:ext uri="{BB962C8B-B14F-4D97-AF65-F5344CB8AC3E}">
        <p14:creationId xmlns:p14="http://schemas.microsoft.com/office/powerpoint/2010/main" val="189313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/>
        </p:nvGraphicFramePr>
        <p:xfrm>
          <a:off x="3756452" y="345040"/>
          <a:ext cx="8093673" cy="616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Littorinids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992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Chitons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Octopus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Sea hare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Shore crab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N= </a:t>
                      </a:r>
                      <a:r>
                        <a:rPr lang="en-US" sz="3600" b="1" dirty="0"/>
                        <a:t>42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1012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1722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=  </a:t>
                      </a:r>
                      <a:r>
                        <a:rPr lang="en-AU" sz="40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0.41</a:t>
                      </a: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pic>
        <p:nvPicPr>
          <p:cNvPr id="19" name="Picture 18" descr="A chart of different sea animals&#10;&#10;Description automatically generated with medium confidence">
            <a:extLst>
              <a:ext uri="{FF2B5EF4-FFF2-40B4-BE49-F238E27FC236}">
                <a16:creationId xmlns:a16="http://schemas.microsoft.com/office/drawing/2014/main" id="{4BEDB5B2-C0A6-4EFC-D8F9-A0C0B8289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5" y="800100"/>
            <a:ext cx="3213100" cy="26289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3694670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75" y="4007708"/>
            <a:ext cx="3009900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8C743-D493-80DE-6427-9C2A982BB91A}"/>
              </a:ext>
            </a:extLst>
          </p:cNvPr>
          <p:cNvSpPr txBox="1"/>
          <p:nvPr/>
        </p:nvSpPr>
        <p:spPr>
          <a:xfrm>
            <a:off x="8755381" y="1322587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32x31=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2D6AA-9216-9CFB-A7DA-2C1B7F96C470}"/>
              </a:ext>
            </a:extLst>
          </p:cNvPr>
          <p:cNvSpPr txBox="1"/>
          <p:nvPr/>
        </p:nvSpPr>
        <p:spPr>
          <a:xfrm>
            <a:off x="8878948" y="2114550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4x5=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7B42E-C1BB-0A8C-D5F2-0AB89EF4D4C6}"/>
              </a:ext>
            </a:extLst>
          </p:cNvPr>
          <p:cNvSpPr txBox="1"/>
          <p:nvPr/>
        </p:nvSpPr>
        <p:spPr>
          <a:xfrm>
            <a:off x="8878947" y="2906513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1x0=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5EF78-9B2F-4D8A-562A-AA146777BA3E}"/>
              </a:ext>
            </a:extLst>
          </p:cNvPr>
          <p:cNvSpPr txBox="1"/>
          <p:nvPr/>
        </p:nvSpPr>
        <p:spPr>
          <a:xfrm>
            <a:off x="8876648" y="3638376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2x1=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D4CDB-499F-23E0-89BF-BEBA56AB7A27}"/>
              </a:ext>
            </a:extLst>
          </p:cNvPr>
          <p:cNvSpPr txBox="1"/>
          <p:nvPr/>
        </p:nvSpPr>
        <p:spPr>
          <a:xfrm>
            <a:off x="8876647" y="4370239"/>
            <a:ext cx="8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3x2=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DBC5E-2A74-1886-AA1F-A1B2474919A5}"/>
              </a:ext>
            </a:extLst>
          </p:cNvPr>
          <p:cNvSpPr txBox="1"/>
          <p:nvPr/>
        </p:nvSpPr>
        <p:spPr>
          <a:xfrm>
            <a:off x="8392669" y="4785345"/>
            <a:ext cx="20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Add them 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0C59F-BB52-6B29-0DD8-48805F226167}"/>
              </a:ext>
            </a:extLst>
          </p:cNvPr>
          <p:cNvSpPr txBox="1"/>
          <p:nvPr/>
        </p:nvSpPr>
        <p:spPr>
          <a:xfrm>
            <a:off x="6475316" y="6328294"/>
            <a:ext cx="20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42(41)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2A95B-CBFF-9267-E849-93E1C70F51F6}"/>
              </a:ext>
            </a:extLst>
          </p:cNvPr>
          <p:cNvSpPr txBox="1"/>
          <p:nvPr/>
        </p:nvSpPr>
        <p:spPr>
          <a:xfrm>
            <a:off x="8925907" y="6354943"/>
            <a:ext cx="168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1-[1012/1722)=</a:t>
            </a:r>
          </a:p>
        </p:txBody>
      </p:sp>
    </p:spTree>
    <p:extLst>
      <p:ext uri="{BB962C8B-B14F-4D97-AF65-F5344CB8AC3E}">
        <p14:creationId xmlns:p14="http://schemas.microsoft.com/office/powerpoint/2010/main" val="85142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1366AA32-6F09-A92E-D6BF-E7F9A3582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28136" b="50384"/>
          <a:stretch/>
        </p:blipFill>
        <p:spPr>
          <a:xfrm>
            <a:off x="395416" y="1195363"/>
            <a:ext cx="8036839" cy="51007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aper with text and numbers&#10;&#10;Description automatically generated">
            <a:extLst>
              <a:ext uri="{FF2B5EF4-FFF2-40B4-BE49-F238E27FC236}">
                <a16:creationId xmlns:a16="http://schemas.microsoft.com/office/drawing/2014/main" id="{A0276641-2B4C-6E0E-C810-F59A85BBD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92" r="45351" b="90192"/>
          <a:stretch/>
        </p:blipFill>
        <p:spPr>
          <a:xfrm>
            <a:off x="395416" y="353524"/>
            <a:ext cx="4242468" cy="7314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7B08B-FFB1-B0BB-0290-BA96BA430E4D}"/>
              </a:ext>
            </a:extLst>
          </p:cNvPr>
          <p:cNvSpPr txBox="1"/>
          <p:nvPr/>
        </p:nvSpPr>
        <p:spPr>
          <a:xfrm>
            <a:off x="9420704" y="2078043"/>
            <a:ext cx="2028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SDI of Site A?</a:t>
            </a:r>
          </a:p>
        </p:txBody>
      </p:sp>
      <p:pic>
        <p:nvPicPr>
          <p:cNvPr id="7" name="Picture 6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F0B10662-C66F-D8E3-2924-80ABA9220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07"/>
          <a:stretch/>
        </p:blipFill>
        <p:spPr>
          <a:xfrm>
            <a:off x="9420704" y="4351810"/>
            <a:ext cx="2028917" cy="5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FDC57-E7D6-A31E-2BE6-D7C5A420D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36192"/>
              </p:ext>
            </p:extLst>
          </p:nvPr>
        </p:nvGraphicFramePr>
        <p:xfrm>
          <a:off x="3756452" y="345040"/>
          <a:ext cx="8093673" cy="620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891">
                  <a:extLst>
                    <a:ext uri="{9D8B030D-6E8A-4147-A177-3AD203B41FA5}">
                      <a16:colId xmlns:a16="http://schemas.microsoft.com/office/drawing/2014/main" val="133981843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1654483971"/>
                    </a:ext>
                  </a:extLst>
                </a:gridCol>
                <a:gridCol w="2697891">
                  <a:extLst>
                    <a:ext uri="{9D8B030D-6E8A-4147-A177-3AD203B41FA5}">
                      <a16:colId xmlns:a16="http://schemas.microsoft.com/office/drawing/2014/main" val="3917189269"/>
                    </a:ext>
                  </a:extLst>
                </a:gridCol>
              </a:tblGrid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 (n)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n(n-1)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788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Butterfly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8504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126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Moray Eel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0660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Parrot fish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2441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Snapper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7593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Sweetlip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80023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N= 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∑n(n-1)</a:t>
                      </a:r>
                      <a:r>
                        <a:rPr lang="en-US" sz="2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>
                          <a:latin typeface="Arial Narrow" panose="020B0606020202030204" pitchFamily="34" charset="0"/>
                        </a:rPr>
                        <a:t>=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    </a:t>
                      </a:r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27509"/>
                  </a:ext>
                </a:extLst>
              </a:tr>
              <a:tr h="6577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Arial Narrow" panose="020B0606020202030204" pitchFamily="34" charset="0"/>
                        </a:rPr>
                        <a:t>N(N-1)=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   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SDI =  </a:t>
                      </a:r>
                      <a:endParaRPr lang="en-AU" sz="4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42271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5C84E367-04C0-8690-FCFD-A349D6DA5BC5}"/>
              </a:ext>
            </a:extLst>
          </p:cNvPr>
          <p:cNvSpPr/>
          <p:nvPr/>
        </p:nvSpPr>
        <p:spPr>
          <a:xfrm>
            <a:off x="341876" y="4158084"/>
            <a:ext cx="3213100" cy="21500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 descr="A mathematical equation on a black background&#10;&#10;Description automatically generated">
            <a:extLst>
              <a:ext uri="{FF2B5EF4-FFF2-40B4-BE49-F238E27FC236}">
                <a16:creationId xmlns:a16="http://schemas.microsoft.com/office/drawing/2014/main" id="{45ECF09F-0647-1C44-9954-C2C2B4E1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6" y="4471122"/>
            <a:ext cx="3009900" cy="1524000"/>
          </a:xfrm>
          <a:prstGeom prst="rect">
            <a:avLst/>
          </a:prstGeom>
        </p:spPr>
      </p:pic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243BDE4-0C2D-2C47-D754-8657B71B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10193" r="53102" b="50384"/>
          <a:stretch/>
        </p:blipFill>
        <p:spPr>
          <a:xfrm>
            <a:off x="672122" y="549840"/>
            <a:ext cx="2552608" cy="3268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7658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867</Words>
  <Application>Microsoft Macintosh PowerPoint</Application>
  <PresentationFormat>Widescreen</PresentationFormat>
  <Paragraphs>403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AkayaTelivigala</vt:lpstr>
      <vt:lpstr>Arial</vt:lpstr>
      <vt:lpstr>Arial Narrow</vt:lpstr>
      <vt:lpstr>Calibri</vt:lpstr>
      <vt:lpstr>Calibri Light</vt:lpstr>
      <vt:lpstr>Comic Sans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325</cp:revision>
  <dcterms:created xsi:type="dcterms:W3CDTF">2023-09-23T08:38:28Z</dcterms:created>
  <dcterms:modified xsi:type="dcterms:W3CDTF">2024-07-02T01:11:22Z</dcterms:modified>
</cp:coreProperties>
</file>