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304" r:id="rId2"/>
    <p:sldId id="317" r:id="rId3"/>
    <p:sldId id="318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9" r:id="rId15"/>
    <p:sldId id="316" r:id="rId16"/>
    <p:sldId id="315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47" r:id="rId28"/>
    <p:sldId id="336" r:id="rId29"/>
    <p:sldId id="335" r:id="rId30"/>
    <p:sldId id="330" r:id="rId31"/>
    <p:sldId id="332" r:id="rId32"/>
    <p:sldId id="333" r:id="rId33"/>
    <p:sldId id="334" r:id="rId34"/>
    <p:sldId id="338" r:id="rId35"/>
    <p:sldId id="342" r:id="rId36"/>
    <p:sldId id="345" r:id="rId37"/>
    <p:sldId id="340" r:id="rId38"/>
    <p:sldId id="34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5"/>
    <p:restoredTop sz="95680"/>
  </p:normalViewPr>
  <p:slideViewPr>
    <p:cSldViewPr snapToGrid="0">
      <p:cViewPr varScale="1">
        <p:scale>
          <a:sx n="79" d="100"/>
          <a:sy n="79" d="100"/>
        </p:scale>
        <p:origin x="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www.quora.com</a:t>
            </a:r>
            <a:r>
              <a:rPr lang="en-US" dirty="0"/>
              <a:t>/Why-do-high-pressure-areas-have-good-weather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9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Bom.gov.au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67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portance of Weather Forecasting in Agriculture - KG2">
            <a:extLst>
              <a:ext uri="{FF2B5EF4-FFF2-40B4-BE49-F238E27FC236}">
                <a16:creationId xmlns:a16="http://schemas.microsoft.com/office/drawing/2014/main" id="{C2785210-51D6-FAA4-F050-FB06BB750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4047010" y="2187524"/>
            <a:ext cx="483663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Explain how weather patterns and climate (e.g. temperature, wind speed and direction, rainfall, breezes, barometric pressure) are driven by atmosphere/ocean interactions.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‘7. Well, blow me down”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o Read a Barometer | Astrolabe Sailing">
            <a:extLst>
              <a:ext uri="{FF2B5EF4-FFF2-40B4-BE49-F238E27FC236}">
                <a16:creationId xmlns:a16="http://schemas.microsoft.com/office/drawing/2014/main" id="{81C1C5B0-9C10-4726-2CE7-8B97881A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21" y="0"/>
            <a:ext cx="7099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EE140C-7044-C21F-0540-70F9E126A593}"/>
              </a:ext>
            </a:extLst>
          </p:cNvPr>
          <p:cNvSpPr txBox="1"/>
          <p:nvPr/>
        </p:nvSpPr>
        <p:spPr>
          <a:xfrm>
            <a:off x="1523998" y="2844225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Barometer</a:t>
            </a:r>
          </a:p>
        </p:txBody>
      </p:sp>
    </p:spTree>
    <p:extLst>
      <p:ext uri="{BB962C8B-B14F-4D97-AF65-F5344CB8AC3E}">
        <p14:creationId xmlns:p14="http://schemas.microsoft.com/office/powerpoint/2010/main" val="384877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Blue Sky Astronomy - Gravity Discovery Centre Reservations">
            <a:extLst>
              <a:ext uri="{FF2B5EF4-FFF2-40B4-BE49-F238E27FC236}">
                <a16:creationId xmlns:a16="http://schemas.microsoft.com/office/drawing/2014/main" id="{41C16BE2-256D-809A-4725-DB7176A61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7BA0C2-D8E8-26E4-B782-31D6908AB337}"/>
              </a:ext>
            </a:extLst>
          </p:cNvPr>
          <p:cNvSpPr txBox="1"/>
          <p:nvPr/>
        </p:nvSpPr>
        <p:spPr>
          <a:xfrm>
            <a:off x="4552121" y="6021043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HIGH pressure</a:t>
            </a:r>
          </a:p>
        </p:txBody>
      </p:sp>
    </p:spTree>
    <p:extLst>
      <p:ext uri="{BB962C8B-B14F-4D97-AF65-F5344CB8AC3E}">
        <p14:creationId xmlns:p14="http://schemas.microsoft.com/office/powerpoint/2010/main" val="428273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we learned after two weeks on Bluesky | Popular Science">
            <a:extLst>
              <a:ext uri="{FF2B5EF4-FFF2-40B4-BE49-F238E27FC236}">
                <a16:creationId xmlns:a16="http://schemas.microsoft.com/office/drawing/2014/main" id="{9B51AD28-557C-685A-ED08-4CD22CC8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D9633C-DF31-EFA6-2FFD-6F696A268305}"/>
              </a:ext>
            </a:extLst>
          </p:cNvPr>
          <p:cNvSpPr txBox="1"/>
          <p:nvPr/>
        </p:nvSpPr>
        <p:spPr>
          <a:xfrm>
            <a:off x="4837663" y="6049618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HIGH pressure</a:t>
            </a:r>
          </a:p>
        </p:txBody>
      </p:sp>
    </p:spTree>
    <p:extLst>
      <p:ext uri="{BB962C8B-B14F-4D97-AF65-F5344CB8AC3E}">
        <p14:creationId xmlns:p14="http://schemas.microsoft.com/office/powerpoint/2010/main" val="417861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0 UK scientists receive more than £100 million for blue skies research |  News | Chemistry World">
            <a:extLst>
              <a:ext uri="{FF2B5EF4-FFF2-40B4-BE49-F238E27FC236}">
                <a16:creationId xmlns:a16="http://schemas.microsoft.com/office/drawing/2014/main" id="{E63105AC-4D52-C96F-14A2-EBAC928F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5" y="15241"/>
            <a:ext cx="12219215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13374E-E42D-5806-FD1C-87F328FBCE94}"/>
              </a:ext>
            </a:extLst>
          </p:cNvPr>
          <p:cNvSpPr txBox="1"/>
          <p:nvPr/>
        </p:nvSpPr>
        <p:spPr>
          <a:xfrm>
            <a:off x="238539" y="119270"/>
            <a:ext cx="641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barometric pressure system (cool air is sinking) </a:t>
            </a:r>
          </a:p>
        </p:txBody>
      </p:sp>
    </p:spTree>
    <p:extLst>
      <p:ext uri="{BB962C8B-B14F-4D97-AF65-F5344CB8AC3E}">
        <p14:creationId xmlns:p14="http://schemas.microsoft.com/office/powerpoint/2010/main" val="122366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orld's oceans are becoming stormier, researchers discover | Extreme  weather | The Guardian">
            <a:extLst>
              <a:ext uri="{FF2B5EF4-FFF2-40B4-BE49-F238E27FC236}">
                <a16:creationId xmlns:a16="http://schemas.microsoft.com/office/drawing/2014/main" id="{D66B1592-7053-9F88-0C43-95C383767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7DFD7E-FA44-8685-6722-E9DF45E5B88C}"/>
              </a:ext>
            </a:extLst>
          </p:cNvPr>
          <p:cNvSpPr txBox="1"/>
          <p:nvPr/>
        </p:nvSpPr>
        <p:spPr>
          <a:xfrm>
            <a:off x="352839" y="162132"/>
            <a:ext cx="1123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Wind = air moving from high pressure to low pressure</a:t>
            </a:r>
          </a:p>
        </p:txBody>
      </p:sp>
    </p:spTree>
    <p:extLst>
      <p:ext uri="{BB962C8B-B14F-4D97-AF65-F5344CB8AC3E}">
        <p14:creationId xmlns:p14="http://schemas.microsoft.com/office/powerpoint/2010/main" val="353899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FB07E-541F-A492-EA8F-03C295BCCD87}"/>
              </a:ext>
            </a:extLst>
          </p:cNvPr>
          <p:cNvSpPr txBox="1"/>
          <p:nvPr/>
        </p:nvSpPr>
        <p:spPr>
          <a:xfrm>
            <a:off x="478838" y="262145"/>
            <a:ext cx="1123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closer the pressure systems are to each other, the stronger the wind</a:t>
            </a:r>
          </a:p>
        </p:txBody>
      </p:sp>
      <p:pic>
        <p:nvPicPr>
          <p:cNvPr id="16388" name="Picture 4" descr="North Sea storms shut down oil rigs | News | Sea storm, North sea, Sea and  ocean">
            <a:extLst>
              <a:ext uri="{FF2B5EF4-FFF2-40B4-BE49-F238E27FC236}">
                <a16:creationId xmlns:a16="http://schemas.microsoft.com/office/drawing/2014/main" id="{C2291449-9A4D-9ADF-1417-A4329933D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/>
          <a:stretch/>
        </p:blipFill>
        <p:spPr bwMode="auto">
          <a:xfrm>
            <a:off x="0" y="1014412"/>
            <a:ext cx="12192000" cy="5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7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SLP Analysis for Sat Nov  4 00:00:00 2023 AUTC">
            <a:extLst>
              <a:ext uri="{FF2B5EF4-FFF2-40B4-BE49-F238E27FC236}">
                <a16:creationId xmlns:a16="http://schemas.microsoft.com/office/drawing/2014/main" id="{7E543BFF-6983-3798-C5D9-2D765442C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398"/>
          <a:stretch/>
        </p:blipFill>
        <p:spPr bwMode="auto">
          <a:xfrm>
            <a:off x="2399489" y="-1"/>
            <a:ext cx="97925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3A0EFE-0DD2-CC53-5D8B-FDAA31C1FA58}"/>
              </a:ext>
            </a:extLst>
          </p:cNvPr>
          <p:cNvSpPr txBox="1"/>
          <p:nvPr/>
        </p:nvSpPr>
        <p:spPr>
          <a:xfrm>
            <a:off x="378825" y="998667"/>
            <a:ext cx="16071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The closer the isobars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(lines on weather map joining areas of equal pressure)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the </a:t>
            </a:r>
            <a:r>
              <a:rPr lang="en-US" sz="2800" b="1" i="1" dirty="0">
                <a:solidFill>
                  <a:schemeClr val="bg1"/>
                </a:solidFill>
              </a:rPr>
              <a:t>stronger </a:t>
            </a:r>
            <a:r>
              <a:rPr lang="en-US" sz="2800" b="1" dirty="0">
                <a:solidFill>
                  <a:schemeClr val="bg1"/>
                </a:solidFill>
              </a:rPr>
              <a:t>the WIND</a:t>
            </a:r>
          </a:p>
        </p:txBody>
      </p:sp>
    </p:spTree>
    <p:extLst>
      <p:ext uri="{BB962C8B-B14F-4D97-AF65-F5344CB8AC3E}">
        <p14:creationId xmlns:p14="http://schemas.microsoft.com/office/powerpoint/2010/main" val="74158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062DCD-D8A9-2C82-CCE6-8AD8D09A843E}"/>
              </a:ext>
            </a:extLst>
          </p:cNvPr>
          <p:cNvSpPr/>
          <p:nvPr/>
        </p:nvSpPr>
        <p:spPr>
          <a:xfrm>
            <a:off x="1402556" y="800100"/>
            <a:ext cx="9386888" cy="527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Why Does Wind Blow? | NOAA SciJinks – All About Weather">
            <a:extLst>
              <a:ext uri="{FF2B5EF4-FFF2-40B4-BE49-F238E27FC236}">
                <a16:creationId xmlns:a16="http://schemas.microsoft.com/office/drawing/2014/main" id="{3E033B98-FB36-1372-126F-FE8DB727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69" y="1055722"/>
            <a:ext cx="8408988" cy="44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879CC3-3D2D-0824-D6AE-8EB9ACBBBC38}"/>
              </a:ext>
            </a:extLst>
          </p:cNvPr>
          <p:cNvSpPr/>
          <p:nvPr/>
        </p:nvSpPr>
        <p:spPr>
          <a:xfrm>
            <a:off x="7243763" y="4486275"/>
            <a:ext cx="1078705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85D09-90F1-DEA7-A012-6750FD133062}"/>
              </a:ext>
            </a:extLst>
          </p:cNvPr>
          <p:cNvSpPr txBox="1"/>
          <p:nvPr/>
        </p:nvSpPr>
        <p:spPr>
          <a:xfrm>
            <a:off x="7243763" y="4522499"/>
            <a:ext cx="254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9233C-339F-6BC8-5E1A-CB0EF90F2D3C}"/>
              </a:ext>
            </a:extLst>
          </p:cNvPr>
          <p:cNvSpPr txBox="1"/>
          <p:nvPr/>
        </p:nvSpPr>
        <p:spPr>
          <a:xfrm>
            <a:off x="7574755" y="5126781"/>
            <a:ext cx="254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RISES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EE795-A75D-6167-ADFA-32E8364FC5A7}"/>
              </a:ext>
            </a:extLst>
          </p:cNvPr>
          <p:cNvSpPr txBox="1"/>
          <p:nvPr/>
        </p:nvSpPr>
        <p:spPr>
          <a:xfrm>
            <a:off x="3811586" y="5169643"/>
            <a:ext cx="254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SINKS</a:t>
            </a:r>
          </a:p>
        </p:txBody>
      </p:sp>
    </p:spTree>
    <p:extLst>
      <p:ext uri="{BB962C8B-B14F-4D97-AF65-F5344CB8AC3E}">
        <p14:creationId xmlns:p14="http://schemas.microsoft.com/office/powerpoint/2010/main" val="419265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dm - Low Pressure">
            <a:extLst>
              <a:ext uri="{FF2B5EF4-FFF2-40B4-BE49-F238E27FC236}">
                <a16:creationId xmlns:a16="http://schemas.microsoft.com/office/drawing/2014/main" id="{BE3629EF-A08C-FEF2-58FF-C59EBF3B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322065"/>
            <a:ext cx="4649788" cy="42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5ei - High Pressure">
            <a:extLst>
              <a:ext uri="{FF2B5EF4-FFF2-40B4-BE49-F238E27FC236}">
                <a16:creationId xmlns:a16="http://schemas.microsoft.com/office/drawing/2014/main" id="{D341C8F1-E2F0-9160-FFD0-6A836FDF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322064"/>
            <a:ext cx="4649789" cy="42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loud - Free weather icons">
            <a:extLst>
              <a:ext uri="{FF2B5EF4-FFF2-40B4-BE49-F238E27FC236}">
                <a16:creationId xmlns:a16="http://schemas.microsoft.com/office/drawing/2014/main" id="{9B2D1009-4FE0-D632-99CB-074F2AAE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38" y="1776410"/>
            <a:ext cx="884237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loud - Free weather icons">
            <a:extLst>
              <a:ext uri="{FF2B5EF4-FFF2-40B4-BE49-F238E27FC236}">
                <a16:creationId xmlns:a16="http://schemas.microsoft.com/office/drawing/2014/main" id="{7477FA54-142B-A904-1FBC-1AD9F0831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776411"/>
            <a:ext cx="884237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Day, daytime, hot sun, light, star, sun icon - Download on Iconfinder">
            <a:extLst>
              <a:ext uri="{FF2B5EF4-FFF2-40B4-BE49-F238E27FC236}">
                <a16:creationId xmlns:a16="http://schemas.microsoft.com/office/drawing/2014/main" id="{A8B201F1-1DE5-2AAF-FAE5-6786B84A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414461"/>
            <a:ext cx="1493837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Day, daytime, hot sun, light, star, sun icon - Download on Iconfinder">
            <a:extLst>
              <a:ext uri="{FF2B5EF4-FFF2-40B4-BE49-F238E27FC236}">
                <a16:creationId xmlns:a16="http://schemas.microsoft.com/office/drawing/2014/main" id="{73397723-3C9A-AD54-F9A2-4B909586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33" y="1322064"/>
            <a:ext cx="1493837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3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F975AE-83AF-A6BD-1508-0FC733DC921E}"/>
              </a:ext>
            </a:extLst>
          </p:cNvPr>
          <p:cNvSpPr/>
          <p:nvPr/>
        </p:nvSpPr>
        <p:spPr>
          <a:xfrm>
            <a:off x="3771900" y="0"/>
            <a:ext cx="8420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hy do high pressure areas have good weather? - Quora">
            <a:extLst>
              <a:ext uri="{FF2B5EF4-FFF2-40B4-BE49-F238E27FC236}">
                <a16:creationId xmlns:a16="http://schemas.microsoft.com/office/drawing/2014/main" id="{C4ACE5D1-53B5-EF2C-EB0F-7F945B152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3"/>
          <a:stretch/>
        </p:blipFill>
        <p:spPr bwMode="auto">
          <a:xfrm>
            <a:off x="4159250" y="642938"/>
            <a:ext cx="7645400" cy="58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80A24-30BC-8E89-34EA-C815B959A101}"/>
              </a:ext>
            </a:extLst>
          </p:cNvPr>
          <p:cNvSpPr txBox="1"/>
          <p:nvPr/>
        </p:nvSpPr>
        <p:spPr>
          <a:xfrm>
            <a:off x="525393" y="2244060"/>
            <a:ext cx="28591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Spiraling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(and thus wind direction) </a:t>
            </a:r>
            <a:r>
              <a:rPr lang="en-US" sz="3200" b="1" dirty="0">
                <a:solidFill>
                  <a:schemeClr val="bg1"/>
                </a:solidFill>
              </a:rPr>
              <a:t>is due to the Coriolis effect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eather vs Climate - Difference between Weather and Climate? - YouTube">
            <a:extLst>
              <a:ext uri="{FF2B5EF4-FFF2-40B4-BE49-F238E27FC236}">
                <a16:creationId xmlns:a16="http://schemas.microsoft.com/office/drawing/2014/main" id="{3FEF2B3B-22A9-F1F9-5B94-EF4E5F3F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9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he Science and Art of Meteorology">
            <a:extLst>
              <a:ext uri="{FF2B5EF4-FFF2-40B4-BE49-F238E27FC236}">
                <a16:creationId xmlns:a16="http://schemas.microsoft.com/office/drawing/2014/main" id="{0ADFC6FF-72C9-6D9B-8470-A69C5AB8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31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D3663-ECB2-34D5-8B28-B6763016F177}"/>
              </a:ext>
            </a:extLst>
          </p:cNvPr>
          <p:cNvSpPr txBox="1"/>
          <p:nvPr/>
        </p:nvSpPr>
        <p:spPr>
          <a:xfrm>
            <a:off x="5566326" y="32770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Climate</a:t>
            </a:r>
          </a:p>
        </p:txBody>
      </p:sp>
      <p:pic>
        <p:nvPicPr>
          <p:cNvPr id="21506" name="Picture 2" descr="Climate | Definition, Weather, &amp; Meteorology | Britannica">
            <a:extLst>
              <a:ext uri="{FF2B5EF4-FFF2-40B4-BE49-F238E27FC236}">
                <a16:creationId xmlns:a16="http://schemas.microsoft.com/office/drawing/2014/main" id="{EE775711-83CE-650A-A6C9-5804EF50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 b="6282"/>
          <a:stretch/>
        </p:blipFill>
        <p:spPr bwMode="auto">
          <a:xfrm>
            <a:off x="0" y="846145"/>
            <a:ext cx="12192000" cy="601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8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hat is climate change? A really simple guide - BBC News">
            <a:extLst>
              <a:ext uri="{FF2B5EF4-FFF2-40B4-BE49-F238E27FC236}">
                <a16:creationId xmlns:a16="http://schemas.microsoft.com/office/drawing/2014/main" id="{FCA8B5CD-F393-93C0-44CC-AFBE877E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6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41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ow Could Microbes Help to Solve Climate Change?">
            <a:extLst>
              <a:ext uri="{FF2B5EF4-FFF2-40B4-BE49-F238E27FC236}">
                <a16:creationId xmlns:a16="http://schemas.microsoft.com/office/drawing/2014/main" id="{EA4C1F94-E550-D923-B21A-5B2398CB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" y="0"/>
            <a:ext cx="1211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6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irect Air Capture Pros and Cons">
            <a:extLst>
              <a:ext uri="{FF2B5EF4-FFF2-40B4-BE49-F238E27FC236}">
                <a16:creationId xmlns:a16="http://schemas.microsoft.com/office/drawing/2014/main" id="{FB3D75D3-3EBE-356D-1747-8F28BBA92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3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3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hat Is the Greenhouse Effect? | NASA Climate Kids">
            <a:extLst>
              <a:ext uri="{FF2B5EF4-FFF2-40B4-BE49-F238E27FC236}">
                <a16:creationId xmlns:a16="http://schemas.microsoft.com/office/drawing/2014/main" id="{4BB55CFF-D4A1-187C-53E5-F2D6FE21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81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e Invisible Problem: Understanding how carbon is warming the Earth - CBS  News">
            <a:extLst>
              <a:ext uri="{FF2B5EF4-FFF2-40B4-BE49-F238E27FC236}">
                <a16:creationId xmlns:a16="http://schemas.microsoft.com/office/drawing/2014/main" id="{30F013F6-B3C8-34A9-B3AB-D1855B4B9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r="4805"/>
          <a:stretch/>
        </p:blipFill>
        <p:spPr bwMode="auto">
          <a:xfrm>
            <a:off x="2800350" y="0"/>
            <a:ext cx="939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9CA470-F5CF-5A52-F745-2D2929D0E1A9}"/>
              </a:ext>
            </a:extLst>
          </p:cNvPr>
          <p:cNvSpPr txBox="1"/>
          <p:nvPr/>
        </p:nvSpPr>
        <p:spPr>
          <a:xfrm>
            <a:off x="311943" y="1305341"/>
            <a:ext cx="23169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</a:t>
            </a:r>
            <a:r>
              <a:rPr lang="en-US" sz="3000" b="1" baseline="-25000" dirty="0">
                <a:solidFill>
                  <a:schemeClr val="bg1"/>
                </a:solidFill>
              </a:rPr>
              <a:t>2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acts like Earth’s blanket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(or the glass windows in a greenhouse) trapping in heat</a:t>
            </a:r>
          </a:p>
        </p:txBody>
      </p:sp>
    </p:spTree>
    <p:extLst>
      <p:ext uri="{BB962C8B-B14F-4D97-AF65-F5344CB8AC3E}">
        <p14:creationId xmlns:p14="http://schemas.microsoft.com/office/powerpoint/2010/main" val="370287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limate experts debate strategies for reducing atmospheric carbon and  future warming">
            <a:extLst>
              <a:ext uri="{FF2B5EF4-FFF2-40B4-BE49-F238E27FC236}">
                <a16:creationId xmlns:a16="http://schemas.microsoft.com/office/drawing/2014/main" id="{44D3CD28-8441-000C-CE89-419D8278C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 bwMode="auto">
          <a:xfrm>
            <a:off x="1" y="1066800"/>
            <a:ext cx="12192000" cy="57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F1A358-A980-935F-0E7F-DAC17DAC5D67}"/>
              </a:ext>
            </a:extLst>
          </p:cNvPr>
          <p:cNvSpPr txBox="1"/>
          <p:nvPr/>
        </p:nvSpPr>
        <p:spPr>
          <a:xfrm>
            <a:off x="1100137" y="153412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concentrations rise</a:t>
            </a:r>
          </a:p>
        </p:txBody>
      </p:sp>
    </p:spTree>
    <p:extLst>
      <p:ext uri="{BB962C8B-B14F-4D97-AF65-F5344CB8AC3E}">
        <p14:creationId xmlns:p14="http://schemas.microsoft.com/office/powerpoint/2010/main" val="3068044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ABBA0-DAD7-688A-DB47-89164ECB4782}"/>
              </a:ext>
            </a:extLst>
          </p:cNvPr>
          <p:cNvSpPr txBox="1"/>
          <p:nvPr/>
        </p:nvSpPr>
        <p:spPr>
          <a:xfrm>
            <a:off x="245269" y="2525138"/>
            <a:ext cx="259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so temperatures rise</a:t>
            </a:r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26856E09-7BD1-31A0-3FA2-F10F69A4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88" y="-1"/>
            <a:ext cx="9091612" cy="6874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817DD-455F-0055-EB98-BF1DC629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75" y="6170204"/>
            <a:ext cx="6115050" cy="5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35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9694D3-0501-556C-ADA1-41AFC015425D}"/>
              </a:ext>
            </a:extLst>
          </p:cNvPr>
          <p:cNvSpPr txBox="1"/>
          <p:nvPr/>
        </p:nvSpPr>
        <p:spPr>
          <a:xfrm>
            <a:off x="1254918" y="361383"/>
            <a:ext cx="968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oceans act as Earth’s enormous heat sponge</a:t>
            </a:r>
          </a:p>
        </p:txBody>
      </p:sp>
      <p:pic>
        <p:nvPicPr>
          <p:cNvPr id="32770" name="Picture 2" descr="Ocean heat reached all-time high in 2021, report finds">
            <a:extLst>
              <a:ext uri="{FF2B5EF4-FFF2-40B4-BE49-F238E27FC236}">
                <a16:creationId xmlns:a16="http://schemas.microsoft.com/office/drawing/2014/main" id="{E30AD9C8-4F64-4E22-05ED-136D95384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16250"/>
          <a:stretch/>
        </p:blipFill>
        <p:spPr bwMode="auto">
          <a:xfrm>
            <a:off x="0" y="1285875"/>
            <a:ext cx="12192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87856-79C0-F348-A220-B19771B55568}"/>
              </a:ext>
            </a:extLst>
          </p:cNvPr>
          <p:cNvSpPr txBox="1"/>
          <p:nvPr/>
        </p:nvSpPr>
        <p:spPr>
          <a:xfrm>
            <a:off x="5209138" y="106018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Weather</a:t>
            </a:r>
          </a:p>
        </p:txBody>
      </p:sp>
      <p:pic>
        <p:nvPicPr>
          <p:cNvPr id="13314" name="Picture 2" descr="The science of weather forecasting: what it takes and why it's so hard to  get right">
            <a:extLst>
              <a:ext uri="{FF2B5EF4-FFF2-40B4-BE49-F238E27FC236}">
                <a16:creationId xmlns:a16="http://schemas.microsoft.com/office/drawing/2014/main" id="{E1F2AFF6-531E-EFEF-1E41-1AE16B52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7"/>
            <a:ext cx="12192000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64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hy do scientists measure sea surface temperature?">
            <a:extLst>
              <a:ext uri="{FF2B5EF4-FFF2-40B4-BE49-F238E27FC236}">
                <a16:creationId xmlns:a16="http://schemas.microsoft.com/office/drawing/2014/main" id="{C8E26FC7-7FCA-2478-5D07-5CD260531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5624"/>
          <a:stretch/>
        </p:blipFill>
        <p:spPr bwMode="auto">
          <a:xfrm>
            <a:off x="0" y="1200150"/>
            <a:ext cx="121920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0C851C-D292-7B92-32B4-A24B53916188}"/>
              </a:ext>
            </a:extLst>
          </p:cNvPr>
          <p:cNvSpPr txBox="1"/>
          <p:nvPr/>
        </p:nvSpPr>
        <p:spPr>
          <a:xfrm>
            <a:off x="1114425" y="361382"/>
            <a:ext cx="103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sea surface temperatures rise</a:t>
            </a:r>
          </a:p>
        </p:txBody>
      </p:sp>
    </p:spTree>
    <p:extLst>
      <p:ext uri="{BB962C8B-B14F-4D97-AF65-F5344CB8AC3E}">
        <p14:creationId xmlns:p14="http://schemas.microsoft.com/office/powerpoint/2010/main" val="3429981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cientists envision an 'internet of the ocean,' with sensors and autonomous  vehicles that can explore the deep sea and monitor its vital signs">
            <a:extLst>
              <a:ext uri="{FF2B5EF4-FFF2-40B4-BE49-F238E27FC236}">
                <a16:creationId xmlns:a16="http://schemas.microsoft.com/office/drawing/2014/main" id="{CDD82DCD-7212-1F03-6031-0D2C11C2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7"/>
            <a:ext cx="12192000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C1BBFD-0B4C-187C-117F-8E4BD2BF68F3}"/>
              </a:ext>
            </a:extLst>
          </p:cNvPr>
          <p:cNvSpPr txBox="1"/>
          <p:nvPr/>
        </p:nvSpPr>
        <p:spPr>
          <a:xfrm>
            <a:off x="1100137" y="153412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air directly above the ocean warms</a:t>
            </a:r>
          </a:p>
        </p:txBody>
      </p:sp>
    </p:spTree>
    <p:extLst>
      <p:ext uri="{BB962C8B-B14F-4D97-AF65-F5344CB8AC3E}">
        <p14:creationId xmlns:p14="http://schemas.microsoft.com/office/powerpoint/2010/main" val="1674024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torm Clouds Photos, Download The BEST Free Storm Clouds Stock Photos &amp; HD  Images">
            <a:extLst>
              <a:ext uri="{FF2B5EF4-FFF2-40B4-BE49-F238E27FC236}">
                <a16:creationId xmlns:a16="http://schemas.microsoft.com/office/drawing/2014/main" id="{ABB6738F-74F9-2651-A047-8D83D52FA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 b="13750"/>
          <a:stretch/>
        </p:blipFill>
        <p:spPr bwMode="auto">
          <a:xfrm>
            <a:off x="0" y="1296537"/>
            <a:ext cx="12202847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73445-89FE-DF43-E48E-A71BF6B91842}"/>
              </a:ext>
            </a:extLst>
          </p:cNvPr>
          <p:cNvSpPr txBox="1"/>
          <p:nvPr/>
        </p:nvSpPr>
        <p:spPr>
          <a:xfrm>
            <a:off x="690703" y="262594"/>
            <a:ext cx="11091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Energy is transferred from the ocean to the atmosphere as heat </a:t>
            </a:r>
            <a:r>
              <a:rPr lang="en-US" b="1" dirty="0">
                <a:solidFill>
                  <a:schemeClr val="bg1"/>
                </a:solidFill>
              </a:rPr>
              <a:t>(making the atmosphere more unstable)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21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ABBA0-DAD7-688A-DB47-89164ECB4782}"/>
              </a:ext>
            </a:extLst>
          </p:cNvPr>
          <p:cNvSpPr txBox="1"/>
          <p:nvPr/>
        </p:nvSpPr>
        <p:spPr>
          <a:xfrm>
            <a:off x="202406" y="253425"/>
            <a:ext cx="1178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Weather events become more extreme &amp; more frequent</a:t>
            </a:r>
          </a:p>
        </p:txBody>
      </p:sp>
      <p:pic>
        <p:nvPicPr>
          <p:cNvPr id="31746" name="Picture 2" descr="Extreme Weather | IMAX Melbourne">
            <a:extLst>
              <a:ext uri="{FF2B5EF4-FFF2-40B4-BE49-F238E27FC236}">
                <a16:creationId xmlns:a16="http://schemas.microsoft.com/office/drawing/2014/main" id="{E1F248AB-5C00-766D-8F03-0CEE2BE9D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 b="3694"/>
          <a:stretch/>
        </p:blipFill>
        <p:spPr bwMode="auto">
          <a:xfrm>
            <a:off x="0" y="1091625"/>
            <a:ext cx="12186986" cy="57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03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ABBA0-DAD7-688A-DB47-89164ECB4782}"/>
              </a:ext>
            </a:extLst>
          </p:cNvPr>
          <p:cNvSpPr txBox="1"/>
          <p:nvPr/>
        </p:nvSpPr>
        <p:spPr>
          <a:xfrm>
            <a:off x="202406" y="253425"/>
            <a:ext cx="1178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as the climates changes with increasing CO</a:t>
            </a:r>
            <a:r>
              <a:rPr lang="en-US" sz="3200" b="1" baseline="-25000" dirty="0">
                <a:solidFill>
                  <a:schemeClr val="bg1"/>
                </a:solidFill>
              </a:rPr>
              <a:t>2</a:t>
            </a:r>
            <a:r>
              <a:rPr lang="en-US" sz="3200" b="1" dirty="0">
                <a:solidFill>
                  <a:schemeClr val="bg1"/>
                </a:solidFill>
              </a:rPr>
              <a:t> emissions.</a:t>
            </a:r>
          </a:p>
        </p:txBody>
      </p:sp>
      <p:pic>
        <p:nvPicPr>
          <p:cNvPr id="37890" name="Picture 2" descr="The ARC Centre of Excellence for Climate Extremes | What is a compound event  in weather and climate?">
            <a:extLst>
              <a:ext uri="{FF2B5EF4-FFF2-40B4-BE49-F238E27FC236}">
                <a16:creationId xmlns:a16="http://schemas.microsoft.com/office/drawing/2014/main" id="{76D6573A-9904-795C-C9E9-6645D9FF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836"/>
            <a:ext cx="12208946" cy="476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ABBA0-DAD7-688A-DB47-89164ECB4782}"/>
              </a:ext>
            </a:extLst>
          </p:cNvPr>
          <p:cNvSpPr txBox="1"/>
          <p:nvPr/>
        </p:nvSpPr>
        <p:spPr>
          <a:xfrm>
            <a:off x="504826" y="2151727"/>
            <a:ext cx="3712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Hence, weather patterns </a:t>
            </a:r>
            <a:r>
              <a:rPr lang="en-US" sz="3200" b="1" i="1" dirty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chemeClr val="bg1"/>
                </a:solidFill>
              </a:rPr>
              <a:t>climate are driven by atmosphere/ocean interactions</a:t>
            </a:r>
          </a:p>
        </p:txBody>
      </p:sp>
      <p:pic>
        <p:nvPicPr>
          <p:cNvPr id="43010" name="Picture 2" descr="El Niño and La Niña | National Oceanic and Atmospheric Administration">
            <a:extLst>
              <a:ext uri="{FF2B5EF4-FFF2-40B4-BE49-F238E27FC236}">
                <a16:creationId xmlns:a16="http://schemas.microsoft.com/office/drawing/2014/main" id="{00074480-F39D-19F9-B21F-77BC2A432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/>
          <a:stretch/>
        </p:blipFill>
        <p:spPr bwMode="auto">
          <a:xfrm>
            <a:off x="4673274" y="0"/>
            <a:ext cx="7518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ABBA0-DAD7-688A-DB47-89164ECB4782}"/>
              </a:ext>
            </a:extLst>
          </p:cNvPr>
          <p:cNvSpPr txBox="1"/>
          <p:nvPr/>
        </p:nvSpPr>
        <p:spPr>
          <a:xfrm>
            <a:off x="202406" y="253425"/>
            <a:ext cx="11787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These atmosphere/ocean interactions can be observed on a much smaller scale as </a:t>
            </a:r>
            <a:r>
              <a:rPr lang="en-US" sz="3200" b="1" i="1" dirty="0">
                <a:solidFill>
                  <a:schemeClr val="bg1"/>
                </a:solidFill>
              </a:rPr>
              <a:t>land &amp; sea breezes </a:t>
            </a:r>
            <a:r>
              <a:rPr lang="en-US" sz="3200" b="1" dirty="0">
                <a:solidFill>
                  <a:schemeClr val="bg1"/>
                </a:solidFill>
              </a:rPr>
              <a:t>(onshore &amp; offshore breezes)</a:t>
            </a:r>
          </a:p>
        </p:txBody>
      </p:sp>
      <p:pic>
        <p:nvPicPr>
          <p:cNvPr id="46082" name="Picture 2" descr="Royalty-Free photo: Calm body of water at golden hour | PickPik">
            <a:extLst>
              <a:ext uri="{FF2B5EF4-FFF2-40B4-BE49-F238E27FC236}">
                <a16:creationId xmlns:a16="http://schemas.microsoft.com/office/drawing/2014/main" id="{38A9CD2D-5500-28B6-CAAE-501AAF0B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397575"/>
            <a:ext cx="92456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3A1122-7FC0-B34B-7F75-68E5520F5B45}"/>
              </a:ext>
            </a:extLst>
          </p:cNvPr>
          <p:cNvSpPr txBox="1"/>
          <p:nvPr/>
        </p:nvSpPr>
        <p:spPr>
          <a:xfrm>
            <a:off x="2686051" y="6302175"/>
            <a:ext cx="1041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it’s often calmer early in the morning than in the afternoon….</a:t>
            </a:r>
          </a:p>
        </p:txBody>
      </p:sp>
    </p:spTree>
    <p:extLst>
      <p:ext uri="{BB962C8B-B14F-4D97-AF65-F5344CB8AC3E}">
        <p14:creationId xmlns:p14="http://schemas.microsoft.com/office/powerpoint/2010/main" val="1446528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The Second Two Local Winds, Onshore and Offshore Winds, Valley and Mountain  Breezes - YouTube">
            <a:extLst>
              <a:ext uri="{FF2B5EF4-FFF2-40B4-BE49-F238E27FC236}">
                <a16:creationId xmlns:a16="http://schemas.microsoft.com/office/drawing/2014/main" id="{426F8E69-F43C-2454-C673-E9F929CBF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09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portance of Weather Forecasting in Agriculture - KG2">
            <a:extLst>
              <a:ext uri="{FF2B5EF4-FFF2-40B4-BE49-F238E27FC236}">
                <a16:creationId xmlns:a16="http://schemas.microsoft.com/office/drawing/2014/main" id="{C2785210-51D6-FAA4-F050-FB06BB750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4A3F4-55C7-6296-2D7B-4B7AB3D7F389}"/>
              </a:ext>
            </a:extLst>
          </p:cNvPr>
          <p:cNvSpPr txBox="1"/>
          <p:nvPr/>
        </p:nvSpPr>
        <p:spPr>
          <a:xfrm>
            <a:off x="5761510" y="1534382"/>
            <a:ext cx="483663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Explain how weather patterns and climate (e.g. temperature, wind speed and direction, rainfall, breezes, barometric pressure) are driven by atmosphere/ocean interactions.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‘7. Well, blow me down”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3" name="Picture 2" descr="A black and white diagram with a map and text&#10;&#10;Description automatically generated">
            <a:extLst>
              <a:ext uri="{FF2B5EF4-FFF2-40B4-BE49-F238E27FC236}">
                <a16:creationId xmlns:a16="http://schemas.microsoft.com/office/drawing/2014/main" id="{587886F1-C5CF-422E-1541-C33DA5BF7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39" y="775607"/>
            <a:ext cx="3975632" cy="5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new model shows Australia can expect 11 tropical cyclones this season">
            <a:extLst>
              <a:ext uri="{FF2B5EF4-FFF2-40B4-BE49-F238E27FC236}">
                <a16:creationId xmlns:a16="http://schemas.microsoft.com/office/drawing/2014/main" id="{61472BD6-F27D-8054-DFDE-8CB9D71B3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 b="1123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8BBA6-A930-F789-0E0A-42D372C68180}"/>
              </a:ext>
            </a:extLst>
          </p:cNvPr>
          <p:cNvSpPr txBox="1"/>
          <p:nvPr/>
        </p:nvSpPr>
        <p:spPr>
          <a:xfrm>
            <a:off x="238539" y="119270"/>
            <a:ext cx="641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barometric pressure system (warm air is rising)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7DEE8-723C-F44D-3503-4E0695898FBD}"/>
              </a:ext>
            </a:extLst>
          </p:cNvPr>
          <p:cNvSpPr txBox="1"/>
          <p:nvPr/>
        </p:nvSpPr>
        <p:spPr>
          <a:xfrm>
            <a:off x="7429500" y="2657475"/>
            <a:ext cx="311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cyclone</a:t>
            </a:r>
          </a:p>
        </p:txBody>
      </p:sp>
    </p:spTree>
    <p:extLst>
      <p:ext uri="{BB962C8B-B14F-4D97-AF65-F5344CB8AC3E}">
        <p14:creationId xmlns:p14="http://schemas.microsoft.com/office/powerpoint/2010/main" val="235846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yclone Debbie: Deadly storm strikes Australia as thousands flee">
            <a:extLst>
              <a:ext uri="{FF2B5EF4-FFF2-40B4-BE49-F238E27FC236}">
                <a16:creationId xmlns:a16="http://schemas.microsoft.com/office/drawing/2014/main" id="{DC8F4A45-420D-E6C4-F173-88571CB8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1213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F4959-866D-CF5E-225C-2225A3DDD916}"/>
              </a:ext>
            </a:extLst>
          </p:cNvPr>
          <p:cNvSpPr txBox="1"/>
          <p:nvPr/>
        </p:nvSpPr>
        <p:spPr>
          <a:xfrm>
            <a:off x="5247860" y="92765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LOW pressure</a:t>
            </a:r>
          </a:p>
        </p:txBody>
      </p:sp>
    </p:spTree>
    <p:extLst>
      <p:ext uri="{BB962C8B-B14F-4D97-AF65-F5344CB8AC3E}">
        <p14:creationId xmlns:p14="http://schemas.microsoft.com/office/powerpoint/2010/main" val="383164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Tropical Cyclone and Severe Winds | Community Safety | Geoscience Australia">
            <a:extLst>
              <a:ext uri="{FF2B5EF4-FFF2-40B4-BE49-F238E27FC236}">
                <a16:creationId xmlns:a16="http://schemas.microsoft.com/office/drawing/2014/main" id="{12D96B8C-32DB-0A51-A8BF-228BE8B48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169EEC-54BC-576F-3B86-FC331DC8671E}"/>
              </a:ext>
            </a:extLst>
          </p:cNvPr>
          <p:cNvSpPr txBox="1"/>
          <p:nvPr/>
        </p:nvSpPr>
        <p:spPr>
          <a:xfrm>
            <a:off x="194226" y="6106768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LOW pressure</a:t>
            </a:r>
          </a:p>
        </p:txBody>
      </p:sp>
    </p:spTree>
    <p:extLst>
      <p:ext uri="{BB962C8B-B14F-4D97-AF65-F5344CB8AC3E}">
        <p14:creationId xmlns:p14="http://schemas.microsoft.com/office/powerpoint/2010/main" val="59066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tos of 'apocalyptic' storm front over Sydney flood Twitter and Facebook  | Daily Mail Online">
            <a:extLst>
              <a:ext uri="{FF2B5EF4-FFF2-40B4-BE49-F238E27FC236}">
                <a16:creationId xmlns:a16="http://schemas.microsoft.com/office/drawing/2014/main" id="{6FA19202-1603-2929-FDDF-2E44246A7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" b="17165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C9C91-25FB-662C-8257-F1E715F563BE}"/>
              </a:ext>
            </a:extLst>
          </p:cNvPr>
          <p:cNvSpPr txBox="1"/>
          <p:nvPr/>
        </p:nvSpPr>
        <p:spPr>
          <a:xfrm>
            <a:off x="179938" y="6135343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LOW pressure</a:t>
            </a:r>
          </a:p>
        </p:txBody>
      </p:sp>
    </p:spTree>
    <p:extLst>
      <p:ext uri="{BB962C8B-B14F-4D97-AF65-F5344CB8AC3E}">
        <p14:creationId xmlns:p14="http://schemas.microsoft.com/office/powerpoint/2010/main" val="172970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rm clouds | Clouds, Storm clouds, Ocean storm">
            <a:extLst>
              <a:ext uri="{FF2B5EF4-FFF2-40B4-BE49-F238E27FC236}">
                <a16:creationId xmlns:a16="http://schemas.microsoft.com/office/drawing/2014/main" id="{78068277-10EA-4339-BEE8-F424761EB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ADB0E-FF83-FC57-BF2F-69004D79389C}"/>
              </a:ext>
            </a:extLst>
          </p:cNvPr>
          <p:cNvSpPr txBox="1"/>
          <p:nvPr/>
        </p:nvSpPr>
        <p:spPr>
          <a:xfrm>
            <a:off x="9375705" y="5763867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LOW pressure</a:t>
            </a:r>
          </a:p>
        </p:txBody>
      </p:sp>
    </p:spTree>
    <p:extLst>
      <p:ext uri="{BB962C8B-B14F-4D97-AF65-F5344CB8AC3E}">
        <p14:creationId xmlns:p14="http://schemas.microsoft.com/office/powerpoint/2010/main" val="149417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lord of the rings - How can a storm cloud in Middle-earth &quot;move behind  the sun&quot;? - Science Fiction &amp; Fantasy Stack Exchange">
            <a:extLst>
              <a:ext uri="{FF2B5EF4-FFF2-40B4-BE49-F238E27FC236}">
                <a16:creationId xmlns:a16="http://schemas.microsoft.com/office/drawing/2014/main" id="{0D6FB9E6-6DAB-7D51-7919-4246DB257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7B7A6B-C208-BF85-170B-9ADF81EEBFE4}"/>
              </a:ext>
            </a:extLst>
          </p:cNvPr>
          <p:cNvSpPr txBox="1"/>
          <p:nvPr/>
        </p:nvSpPr>
        <p:spPr>
          <a:xfrm>
            <a:off x="208514" y="6106767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LOW pressure</a:t>
            </a:r>
          </a:p>
        </p:txBody>
      </p:sp>
    </p:spTree>
    <p:extLst>
      <p:ext uri="{BB962C8B-B14F-4D97-AF65-F5344CB8AC3E}">
        <p14:creationId xmlns:p14="http://schemas.microsoft.com/office/powerpoint/2010/main" val="38295866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386</Words>
  <Application>Microsoft Macintosh PowerPoint</Application>
  <PresentationFormat>Widescreen</PresentationFormat>
  <Paragraphs>59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389</cp:revision>
  <dcterms:created xsi:type="dcterms:W3CDTF">2023-09-23T08:38:28Z</dcterms:created>
  <dcterms:modified xsi:type="dcterms:W3CDTF">2024-04-10T20:59:36Z</dcterms:modified>
</cp:coreProperties>
</file>