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96" r:id="rId2"/>
    <p:sldId id="410" r:id="rId3"/>
    <p:sldId id="411" r:id="rId4"/>
    <p:sldId id="414" r:id="rId5"/>
    <p:sldId id="415" r:id="rId6"/>
    <p:sldId id="416" r:id="rId7"/>
    <p:sldId id="412" r:id="rId8"/>
    <p:sldId id="443" r:id="rId9"/>
    <p:sldId id="417" r:id="rId10"/>
    <p:sldId id="418" r:id="rId11"/>
    <p:sldId id="420" r:id="rId12"/>
    <p:sldId id="445" r:id="rId13"/>
    <p:sldId id="444" r:id="rId14"/>
    <p:sldId id="421" r:id="rId15"/>
    <p:sldId id="423" r:id="rId16"/>
    <p:sldId id="446" r:id="rId17"/>
    <p:sldId id="426" r:id="rId18"/>
    <p:sldId id="442" r:id="rId19"/>
    <p:sldId id="427" r:id="rId20"/>
    <p:sldId id="367" r:id="rId21"/>
    <p:sldId id="308" r:id="rId22"/>
    <p:sldId id="345" r:id="rId23"/>
    <p:sldId id="464" r:id="rId24"/>
    <p:sldId id="381" r:id="rId25"/>
    <p:sldId id="462" r:id="rId26"/>
    <p:sldId id="361" r:id="rId27"/>
    <p:sldId id="430" r:id="rId28"/>
    <p:sldId id="42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/>
    <p:restoredTop sz="91360"/>
  </p:normalViewPr>
  <p:slideViewPr>
    <p:cSldViewPr snapToGrid="0">
      <p:cViewPr varScale="1">
        <p:scale>
          <a:sx n="98" d="100"/>
          <a:sy n="98" d="100"/>
        </p:scale>
        <p:origin x="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2/rcc/386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Image:https</a:t>
            </a:r>
            <a:r>
              <a:rPr lang="en-US" dirty="0"/>
              <a:t>://</a:t>
            </a:r>
            <a:r>
              <a:rPr lang="en-US" dirty="0" err="1"/>
              <a:t>parksaustralia.gov.au</a:t>
            </a:r>
            <a:r>
              <a:rPr lang="en-US" dirty="0"/>
              <a:t>/marine/parks/south-east/</a:t>
            </a:r>
            <a:r>
              <a:rPr lang="en-US" dirty="0" err="1"/>
              <a:t>huon</a:t>
            </a:r>
            <a:r>
              <a:rPr lang="en-US" dirty="0"/>
              <a:t>/</a:t>
            </a:r>
          </a:p>
          <a:p>
            <a:r>
              <a:rPr lang="en-AU" b="0" i="0" dirty="0">
                <a:solidFill>
                  <a:srgbClr val="FFFFFF"/>
                </a:solidFill>
                <a:effectLst/>
                <a:highlight>
                  <a:srgbClr val="333333"/>
                </a:highlight>
                <a:latin typeface="Lato" panose="020F0502020204030203" pitchFamily="34" charset="0"/>
              </a:rPr>
              <a:t>Corallimorpharian anemone</a:t>
            </a:r>
            <a:r>
              <a:rPr lang="en-US" b="0" i="0" dirty="0">
                <a:solidFill>
                  <a:srgbClr val="FFFFFF"/>
                </a:solidFill>
                <a:effectLst/>
                <a:highlight>
                  <a:srgbClr val="333333"/>
                </a:highlight>
                <a:latin typeface="Lato" panose="020F0502020204030203" pitchFamily="34" charset="0"/>
              </a:rPr>
              <a:t> in Huon marine park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7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Image; https://</a:t>
            </a:r>
            <a:r>
              <a:rPr lang="en-US" dirty="0" err="1"/>
              <a:t>depositphotos.com</a:t>
            </a:r>
            <a:r>
              <a:rPr lang="en-US" dirty="0"/>
              <a:t>/photos/future-</a:t>
            </a:r>
            <a:r>
              <a:rPr lang="en-US" dirty="0" err="1"/>
              <a:t>generations.html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16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en.wikipedia.org</a:t>
            </a:r>
            <a:r>
              <a:rPr lang="en-US" dirty="0"/>
              <a:t>/wiki/Sustainability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50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sellaismk.shop</a:t>
            </a:r>
            <a:r>
              <a:rPr lang="en-US" dirty="0"/>
              <a:t>/</a:t>
            </a:r>
            <a:r>
              <a:rPr lang="en-US" dirty="0" err="1"/>
              <a:t>product_details</a:t>
            </a:r>
            <a:r>
              <a:rPr lang="en-US" dirty="0"/>
              <a:t>/18145299.html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1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Info: https://</a:t>
            </a:r>
            <a:r>
              <a:rPr lang="en-US" dirty="0" err="1"/>
              <a:t>library.dbca.wa.gov.au</a:t>
            </a:r>
            <a:r>
              <a:rPr lang="en-US" dirty="0"/>
              <a:t>/static/</a:t>
            </a:r>
            <a:r>
              <a:rPr lang="en-US" dirty="0" err="1"/>
              <a:t>FullTextFiles</a:t>
            </a:r>
            <a:r>
              <a:rPr lang="en-US" dirty="0"/>
              <a:t>/018882.pdf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94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california.surfrider.org</a:t>
            </a:r>
            <a:r>
              <a:rPr lang="en-US" dirty="0"/>
              <a:t>/blog/the-spillover-effect-and-more-in-marine-protected-area-news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6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parksjournal.com</a:t>
            </a:r>
            <a:r>
              <a:rPr lang="en-US" dirty="0"/>
              <a:t>/wp-content/uploads/2021/03/PARKS-24.2-Fitzsimons-and-Wescott-10.2305-IUCN.CH_.2018.PARKS%E2%80%9024%E2%80%902JAF.en_.pdf</a:t>
            </a:r>
          </a:p>
          <a:p>
            <a:r>
              <a:rPr lang="en-AU" b="0" i="0" dirty="0">
                <a:solidFill>
                  <a:srgbClr val="25252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Fitzsimons, James; Wescott, G (2018). Large-scale expansion of marine protected area networks: lessons from Australia. Deakin University. Journal contribution. https://</a:t>
            </a:r>
            <a:r>
              <a:rPr lang="en-AU" b="0" i="0" dirty="0" err="1">
                <a:solidFill>
                  <a:srgbClr val="25252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hdl.handle.net</a:t>
            </a:r>
            <a:r>
              <a:rPr lang="en-AU" b="0" i="0" dirty="0">
                <a:solidFill>
                  <a:srgbClr val="252525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/10536/DRO/DU:30116587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90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conservationplanning.org</a:t>
            </a:r>
            <a:r>
              <a:rPr lang="en-US" dirty="0"/>
              <a:t>/2020/11/representation-does-not-necessarily-reduce-threats-to-biodiversity-australias-commonwealth-marine-protected-area-system-20122018/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11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Paper: Lissa M. Barr, Hugh P. </a:t>
            </a:r>
            <a:r>
              <a:rPr lang="en-US" dirty="0" err="1"/>
              <a:t>Possingham</a:t>
            </a:r>
            <a:r>
              <a:rPr lang="en-US" dirty="0"/>
              <a:t> (2013). Are outcomes matching policy commitments in Australian marine conservation </a:t>
            </a:r>
            <a:r>
              <a:rPr lang="en-US" dirty="0" err="1"/>
              <a:t>planning?Marine</a:t>
            </a:r>
            <a:r>
              <a:rPr lang="en-US" dirty="0"/>
              <a:t> Policy,</a:t>
            </a:r>
          </a:p>
          <a:p>
            <a:r>
              <a:rPr lang="en-US" dirty="0"/>
              <a:t>Volume 42. Pages 39-48,</a:t>
            </a:r>
          </a:p>
          <a:p>
            <a:r>
              <a:rPr lang="en-US" dirty="0"/>
              <a:t>Quote: </a:t>
            </a:r>
            <a:r>
              <a:rPr lang="en-AU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Cressey, D. Australia’s plans for sea havens ‘flawed’. </a:t>
            </a:r>
            <a:r>
              <a:rPr lang="en-AU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Nature</a:t>
            </a:r>
            <a:r>
              <a:rPr lang="en-AU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 </a:t>
            </a:r>
            <a:r>
              <a:rPr lang="en-AU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495</a:t>
            </a:r>
            <a:r>
              <a:rPr lang="en-AU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, 155 (2013). https://</a:t>
            </a:r>
            <a:r>
              <a:rPr lang="en-AU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doi.org</a:t>
            </a:r>
            <a:r>
              <a:rPr lang="en-AU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/10.1038/495155a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65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Australian_marine_parks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21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Bwalya, Bridget. (2018). Strategies for wildlife management in Africa: Actors, successes and failures. Accessed: https://</a:t>
            </a:r>
            <a:r>
              <a:rPr lang="en-US" dirty="0" err="1"/>
              <a:t>www.researchgate.net</a:t>
            </a:r>
            <a:r>
              <a:rPr lang="en-US" dirty="0"/>
              <a:t>/figure/IUCN-protected-area-categories-and-definitions_tbl1_338684271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8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www.rollingstone.com</a:t>
            </a:r>
            <a:r>
              <a:rPr lang="en-US" dirty="0"/>
              <a:t>/culture/culture-pictures/earth-day-1970-gallery-pictures-new-york-philadelphia-boston-california-987057/earth-day-</a:t>
            </a:r>
            <a:r>
              <a:rPr lang="en-US" dirty="0" err="1"/>
              <a:t>philadelphia</a:t>
            </a:r>
            <a:r>
              <a:rPr lang="en-US" dirty="0"/>
              <a:t>-</a:t>
            </a:r>
            <a:r>
              <a:rPr lang="en-US" dirty="0" err="1"/>
              <a:t>philadelphia-usa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96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Australian_marine_parks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21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conservationplanning.org</a:t>
            </a:r>
            <a:r>
              <a:rPr lang="en-US" dirty="0"/>
              <a:t>/2020/11/representation-does-not-necessarily-reduce-threats-to-biodiversity-australias-commonwealth-marine-protected-area-system-20122018/</a:t>
            </a:r>
          </a:p>
          <a:p>
            <a:r>
              <a:rPr lang="en-US" dirty="0"/>
              <a:t>Paper: Brayden </a:t>
            </a:r>
            <a:r>
              <a:rPr lang="en-US" dirty="0" err="1"/>
              <a:t>Cockerell</a:t>
            </a:r>
            <a:r>
              <a:rPr lang="en-US" dirty="0"/>
              <a:t>, Robert L. Pressey, Alana </a:t>
            </a:r>
            <a:r>
              <a:rPr lang="en-US" dirty="0" err="1"/>
              <a:t>Grech</a:t>
            </a:r>
            <a:r>
              <a:rPr lang="en-US" dirty="0"/>
              <a:t>, Jorge G. Álvarez-Romero, Trevor Ward, Rodolphe </a:t>
            </a:r>
            <a:r>
              <a:rPr lang="en-US" dirty="0" err="1"/>
              <a:t>Devillers</a:t>
            </a:r>
            <a:r>
              <a:rPr lang="en-US" dirty="0"/>
              <a:t>, (2020). Representation does not necessarily reduce threats to biodiversity: Australia's Commonwealth marine protected area system, 2012–2018. Biological Conservation,. Volume 252,</a:t>
            </a:r>
          </a:p>
          <a:p>
            <a:r>
              <a:rPr lang="en-US" dirty="0"/>
              <a:t>. 108813. ISSN 0006-3207,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7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www.rollingstone.com</a:t>
            </a:r>
            <a:r>
              <a:rPr lang="en-US" dirty="0"/>
              <a:t>/culture/culture-pictures/earth-day-1970-gallery-pictures-new-york-philadelphia-boston-california-987057/earth-day-</a:t>
            </a:r>
            <a:r>
              <a:rPr lang="en-US" dirty="0" err="1"/>
              <a:t>philadelphia</a:t>
            </a:r>
            <a:r>
              <a:rPr lang="en-US" dirty="0"/>
              <a:t>-</a:t>
            </a:r>
            <a:r>
              <a:rPr lang="en-US" dirty="0" err="1"/>
              <a:t>philadelphia-usa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2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www.rollingstone.com</a:t>
            </a:r>
            <a:r>
              <a:rPr lang="en-US" dirty="0"/>
              <a:t>/culture/culture-pictures/earth-day-1970-gallery-pictures-new-york-philadelphia-boston-california-987057/apr-22-1970-peter-cohen-of-the-university-of-colorado-leads-260-cyclists-from-capitol-of-teach-in/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4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</a:t>
            </a:r>
            <a:r>
              <a:rPr lang="en-AU" b="0" i="0" dirty="0" err="1">
                <a:solidFill>
                  <a:srgbClr val="444444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Grieger</a:t>
            </a:r>
            <a:r>
              <a:rPr lang="en-AU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, Andreas. “Only One Earth: Stockholm and the Beginning of Modern Environmental Diplomacy.” Environment &amp; Society Portal, </a:t>
            </a:r>
            <a:r>
              <a:rPr lang="en-AU" b="0" i="1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Arcadia</a:t>
            </a:r>
            <a:r>
              <a:rPr lang="en-AU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 (2012), no. 10. Rachel Carson </a:t>
            </a:r>
            <a:r>
              <a:rPr lang="en-AU" b="0" i="0" dirty="0" err="1">
                <a:solidFill>
                  <a:srgbClr val="444444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Center</a:t>
            </a:r>
            <a:r>
              <a:rPr lang="en-AU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 for Environment and Society. </a:t>
            </a:r>
            <a:r>
              <a:rPr lang="en-AU" b="0" i="0" u="sng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  <a:hlinkClick r:id="rId3"/>
              </a:rPr>
              <a:t>https://doi.org/10.5282/rcc/3867</a:t>
            </a:r>
            <a:r>
              <a:rPr lang="en-AU" b="0" i="0" dirty="0">
                <a:solidFill>
                  <a:srgbClr val="444444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9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www.abebooks.com</a:t>
            </a:r>
            <a:r>
              <a:rPr lang="en-US" dirty="0"/>
              <a:t>/9780856440069/Stockholm-Conference-earth-introduction-politics-085644006X/</a:t>
            </a:r>
            <a:r>
              <a:rPr lang="en-US" dirty="0" err="1"/>
              <a:t>plp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38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and info: https://</a:t>
            </a:r>
            <a:r>
              <a:rPr lang="en-US" dirty="0" err="1"/>
              <a:t>dics.co</a:t>
            </a:r>
            <a:r>
              <a:rPr lang="en-US" dirty="0"/>
              <a:t>/current-affairs/</a:t>
            </a:r>
            <a:r>
              <a:rPr lang="en-US" dirty="0" err="1"/>
              <a:t>stockholm</a:t>
            </a:r>
            <a:r>
              <a:rPr lang="en-US" dirty="0"/>
              <a:t>-conference-</a:t>
            </a:r>
            <a:r>
              <a:rPr lang="en-US" dirty="0" err="1"/>
              <a:t>upsc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94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Info: https://</a:t>
            </a:r>
            <a:r>
              <a:rPr lang="en-US" dirty="0" err="1"/>
              <a:t>www.unep.org</a:t>
            </a:r>
            <a:r>
              <a:rPr lang="en-US" dirty="0"/>
              <a:t>/who-we-are/about-us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(top): https://</a:t>
            </a:r>
            <a:r>
              <a:rPr lang="en-US" dirty="0" err="1"/>
              <a:t>environmentalsciences.quora.com</a:t>
            </a:r>
            <a:r>
              <a:rPr lang="en-US" dirty="0"/>
              <a:t>/Our-Common-Future-The-Brundtland-Report-1987-https-thegreenpolitics-com-our-common-future-the-brundtland-report-19</a:t>
            </a:r>
          </a:p>
          <a:p>
            <a:r>
              <a:rPr lang="en-US" dirty="0"/>
              <a:t>Image (bottom): https://</a:t>
            </a:r>
            <a:r>
              <a:rPr lang="en-US" dirty="0" err="1"/>
              <a:t>issuu.com</a:t>
            </a:r>
            <a:r>
              <a:rPr lang="en-US" dirty="0"/>
              <a:t>/preethid2770/docs/</a:t>
            </a:r>
            <a:r>
              <a:rPr lang="en-US" dirty="0" err="1"/>
              <a:t>brundtland_report.pptx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7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66FF0-04D8-408F-8C78-DFCD50BABD3C}"/>
              </a:ext>
            </a:extLst>
          </p:cNvPr>
          <p:cNvSpPr txBox="1"/>
          <p:nvPr/>
        </p:nvSpPr>
        <p:spPr>
          <a:xfrm>
            <a:off x="352798" y="1636360"/>
            <a:ext cx="443136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Describe criteria used to inform decisions regarding the design of protected marine areas.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‘8. How </a:t>
            </a:r>
            <a:r>
              <a:rPr lang="en-US" sz="20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to draw lines and make pretty shapes’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13314" name="Picture 2" descr="Huon Marine Park | Australian Marine Parks">
            <a:extLst>
              <a:ext uri="{FF2B5EF4-FFF2-40B4-BE49-F238E27FC236}">
                <a16:creationId xmlns:a16="http://schemas.microsoft.com/office/drawing/2014/main" id="{3F6010A5-CB47-C687-26D4-735485413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972349-FFE1-9B07-1D1E-0F5B82DFA4A4}"/>
              </a:ext>
            </a:extLst>
          </p:cNvPr>
          <p:cNvSpPr txBox="1"/>
          <p:nvPr/>
        </p:nvSpPr>
        <p:spPr>
          <a:xfrm>
            <a:off x="533400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FFFFFF"/>
                </a:solidFill>
                <a:effectLst/>
                <a:highlight>
                  <a:srgbClr val="333333"/>
                </a:highlight>
                <a:latin typeface="Lato" panose="020F0502020204030203" pitchFamily="34" charset="0"/>
              </a:rPr>
              <a:t>Corallimorpharian anemone</a:t>
            </a:r>
            <a:r>
              <a:rPr lang="en-US" b="0" i="0" dirty="0">
                <a:solidFill>
                  <a:srgbClr val="FFFFFF"/>
                </a:solidFill>
                <a:effectLst/>
                <a:highlight>
                  <a:srgbClr val="333333"/>
                </a:highlight>
                <a:latin typeface="Lato" panose="020F0502020204030203" pitchFamily="34" charset="0"/>
              </a:rPr>
              <a:t> in Huon marine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0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8279A6-AB09-2F6D-9BBD-033749CBB461}"/>
              </a:ext>
            </a:extLst>
          </p:cNvPr>
          <p:cNvSpPr txBox="1"/>
          <p:nvPr/>
        </p:nvSpPr>
        <p:spPr>
          <a:xfrm>
            <a:off x="531800" y="1705451"/>
            <a:ext cx="4237424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dirty="0"/>
              <a:t>At the conference </a:t>
            </a:r>
            <a:r>
              <a:rPr lang="en-AU" sz="5400" b="1" dirty="0"/>
              <a:t>UNEP </a:t>
            </a:r>
          </a:p>
          <a:p>
            <a:pPr algn="ctr"/>
            <a:r>
              <a:rPr lang="en-AU" sz="3200" dirty="0"/>
              <a:t>was established </a:t>
            </a:r>
          </a:p>
          <a:p>
            <a:pPr algn="ctr"/>
            <a:r>
              <a:rPr lang="en-AU" sz="2400" dirty="0"/>
              <a:t>(to help them do this) </a:t>
            </a:r>
          </a:p>
          <a:p>
            <a:pPr algn="ctr"/>
            <a:r>
              <a:rPr lang="en-AU" sz="3200" dirty="0"/>
              <a:t>to </a:t>
            </a:r>
            <a:r>
              <a:rPr lang="en-AU" sz="4000" b="1" dirty="0"/>
              <a:t>unite</a:t>
            </a:r>
            <a:r>
              <a:rPr lang="en-AU" sz="3200" b="1" dirty="0"/>
              <a:t> </a:t>
            </a:r>
            <a:r>
              <a:rPr lang="en-AU" sz="3200" dirty="0"/>
              <a:t>the world in saving our planet.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A8588C-5B08-0EF4-E6CD-6855BA0BE711}"/>
              </a:ext>
            </a:extLst>
          </p:cNvPr>
          <p:cNvSpPr txBox="1"/>
          <p:nvPr/>
        </p:nvSpPr>
        <p:spPr>
          <a:xfrm>
            <a:off x="5839326" y="58790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=zuXWT4Bnyro</a:t>
            </a:r>
          </a:p>
        </p:txBody>
      </p:sp>
      <p:pic>
        <p:nvPicPr>
          <p:cNvPr id="6" name="Picture 5" descr="A screenshot of a video&#10;&#10;Description automatically generated">
            <a:extLst>
              <a:ext uri="{FF2B5EF4-FFF2-40B4-BE49-F238E27FC236}">
                <a16:creationId xmlns:a16="http://schemas.microsoft.com/office/drawing/2014/main" id="{6F56C11C-137D-9D0D-0A0A-E2C1A8C3A7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443" y="609599"/>
            <a:ext cx="6191999" cy="50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8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1DD7DE-0755-AF1D-9BD5-E4932DBDF9CC}"/>
              </a:ext>
            </a:extLst>
          </p:cNvPr>
          <p:cNvSpPr txBox="1"/>
          <p:nvPr/>
        </p:nvSpPr>
        <p:spPr>
          <a:xfrm>
            <a:off x="737027" y="181956"/>
            <a:ext cx="4831924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5400" b="1" dirty="0"/>
              <a:t>1987</a:t>
            </a:r>
          </a:p>
          <a:p>
            <a:pPr algn="ctr"/>
            <a:endParaRPr lang="en-AU" sz="24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Ecological Sustainable Development (ESD)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prstClr val="black"/>
                </a:solidFill>
                <a:latin typeface="Calibri" panose="020F0502020204030204"/>
              </a:rPr>
              <a:t>was officially defined as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A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ability to make development sustainable to ensure that it meets the needs of the present without compromising the ability of future generations to meet their own needs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Common Future (Brundtland Report)</a:t>
            </a:r>
          </a:p>
        </p:txBody>
      </p:sp>
      <p:pic>
        <p:nvPicPr>
          <p:cNvPr id="100354" name="Picture 2">
            <a:extLst>
              <a:ext uri="{FF2B5EF4-FFF2-40B4-BE49-F238E27FC236}">
                <a16:creationId xmlns:a16="http://schemas.microsoft.com/office/drawing/2014/main" id="{84910B49-DF4C-343F-AB8C-951D9D1CA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050" y="0"/>
            <a:ext cx="5568950" cy="342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6" name="Picture 4" descr="BRUNDTLAND REPORT by PREETHI D - Issuu">
            <a:extLst>
              <a:ext uri="{FF2B5EF4-FFF2-40B4-BE49-F238E27FC236}">
                <a16:creationId xmlns:a16="http://schemas.microsoft.com/office/drawing/2014/main" id="{90714C3E-9F13-EAA5-FCDE-F816115AF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3050" y="3428999"/>
            <a:ext cx="55689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6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Future generations Stock Photos, Royalty Free Future generations Images |  Depositphotos">
            <a:extLst>
              <a:ext uri="{FF2B5EF4-FFF2-40B4-BE49-F238E27FC236}">
                <a16:creationId xmlns:a16="http://schemas.microsoft.com/office/drawing/2014/main" id="{FB4471FB-2877-C0F6-C1C0-41EF4A91C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5128" y="0"/>
            <a:ext cx="7906872" cy="68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F16DB-38C0-A97E-CAA5-CC7273AA5279}"/>
              </a:ext>
            </a:extLst>
          </p:cNvPr>
          <p:cNvSpPr txBox="1"/>
          <p:nvPr/>
        </p:nvSpPr>
        <p:spPr>
          <a:xfrm>
            <a:off x="555814" y="1733520"/>
            <a:ext cx="301213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dirty="0"/>
              <a:t>The definition put a focus on how we leave the planet for </a:t>
            </a:r>
            <a:r>
              <a:rPr lang="en-AU" sz="4400" b="1" dirty="0"/>
              <a:t>future generations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318868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Sustainability - Wikipedia">
            <a:extLst>
              <a:ext uri="{FF2B5EF4-FFF2-40B4-BE49-F238E27FC236}">
                <a16:creationId xmlns:a16="http://schemas.microsoft.com/office/drawing/2014/main" id="{C8594CF2-AA17-CD02-33FF-B2B117235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812" y="196850"/>
            <a:ext cx="10160000" cy="64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A5BCC3-BF71-906A-5B0F-F541DBBD3B27}"/>
              </a:ext>
            </a:extLst>
          </p:cNvPr>
          <p:cNvSpPr txBox="1"/>
          <p:nvPr/>
        </p:nvSpPr>
        <p:spPr>
          <a:xfrm>
            <a:off x="268940" y="196850"/>
            <a:ext cx="962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 representations of the principles of Ecological Sustainable Development (ESD)</a:t>
            </a:r>
          </a:p>
        </p:txBody>
      </p:sp>
    </p:spTree>
    <p:extLst>
      <p:ext uri="{BB962C8B-B14F-4D97-AF65-F5344CB8AC3E}">
        <p14:creationId xmlns:p14="http://schemas.microsoft.com/office/powerpoint/2010/main" val="280201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1DD7DE-0755-AF1D-9BD5-E4932DBDF9CC}"/>
              </a:ext>
            </a:extLst>
          </p:cNvPr>
          <p:cNvSpPr txBox="1"/>
          <p:nvPr/>
        </p:nvSpPr>
        <p:spPr>
          <a:xfrm>
            <a:off x="495943" y="675923"/>
            <a:ext cx="594071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/>
              <a:t>ESD </a:t>
            </a:r>
            <a:r>
              <a:rPr lang="en-AU" sz="3200" dirty="0"/>
              <a:t>is now a key principle enshrined in many international agreements and declarations </a:t>
            </a:r>
            <a:r>
              <a:rPr lang="en-AU" sz="4400" dirty="0"/>
              <a:t>(LAWS)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2A88BC-8BF7-52FE-7C71-CE6DCAE3E7CD}"/>
              </a:ext>
            </a:extLst>
          </p:cNvPr>
          <p:cNvSpPr txBox="1"/>
          <p:nvPr/>
        </p:nvSpPr>
        <p:spPr>
          <a:xfrm>
            <a:off x="6793614" y="3685223"/>
            <a:ext cx="485003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dirty="0"/>
              <a:t>In Australia,</a:t>
            </a:r>
            <a:r>
              <a:rPr lang="en-AU" sz="4000" b="1" dirty="0"/>
              <a:t> </a:t>
            </a:r>
          </a:p>
          <a:p>
            <a:pPr algn="ctr"/>
            <a:r>
              <a:rPr lang="en-AU" sz="4000" b="1" dirty="0"/>
              <a:t>ESD </a:t>
            </a:r>
            <a:r>
              <a:rPr lang="en-AU" sz="3200" dirty="0"/>
              <a:t>has been included in over </a:t>
            </a:r>
            <a:r>
              <a:rPr lang="en-AU" sz="5400" b="1" dirty="0"/>
              <a:t>60</a:t>
            </a:r>
            <a:r>
              <a:rPr lang="en-AU" sz="4000" dirty="0"/>
              <a:t> </a:t>
            </a:r>
            <a:r>
              <a:rPr lang="en-AU" sz="3200" dirty="0"/>
              <a:t>pieces of Australian legislation.</a:t>
            </a:r>
          </a:p>
          <a:p>
            <a:pPr algn="ctr"/>
            <a:endParaRPr lang="en-AU" sz="3200" dirty="0"/>
          </a:p>
        </p:txBody>
      </p:sp>
      <p:pic>
        <p:nvPicPr>
          <p:cNvPr id="101378" name="Picture 2" descr="Your Day in Court City of Tucson">
            <a:extLst>
              <a:ext uri="{FF2B5EF4-FFF2-40B4-BE49-F238E27FC236}">
                <a16:creationId xmlns:a16="http://schemas.microsoft.com/office/drawing/2014/main" id="{FCCC12EB-CF6F-3BFB-68E7-9CE78F3D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3614" y="399143"/>
            <a:ext cx="4440668" cy="292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2" name="Picture 6" descr="Changes to the trade marks and patents legislation | IP Australia">
            <a:extLst>
              <a:ext uri="{FF2B5EF4-FFF2-40B4-BE49-F238E27FC236}">
                <a16:creationId xmlns:a16="http://schemas.microsoft.com/office/drawing/2014/main" id="{52B62979-E15E-CE6A-16FA-7920A838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71" y="3685223"/>
            <a:ext cx="5420659" cy="271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09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1DD7DE-0755-AF1D-9BD5-E4932DBDF9CC}"/>
              </a:ext>
            </a:extLst>
          </p:cNvPr>
          <p:cNvSpPr txBox="1"/>
          <p:nvPr/>
        </p:nvSpPr>
        <p:spPr>
          <a:xfrm>
            <a:off x="311931" y="458956"/>
            <a:ext cx="449315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dirty="0"/>
              <a:t>Including the National Strategy for Ecologically Sustainable Development</a:t>
            </a:r>
            <a:r>
              <a:rPr lang="en-AU" sz="2800" dirty="0"/>
              <a:t> (1992), </a:t>
            </a:r>
            <a:r>
              <a:rPr lang="en-AU" sz="2000" dirty="0"/>
              <a:t>the National Strategy for the Conservation of Australia’s Biological Diversity </a:t>
            </a:r>
            <a:r>
              <a:rPr lang="en-AU" sz="2800" dirty="0"/>
              <a:t>(1996) </a:t>
            </a:r>
            <a:r>
              <a:rPr lang="en-AU" sz="2000" dirty="0"/>
              <a:t>and in Section 3A of the </a:t>
            </a:r>
            <a:r>
              <a:rPr lang="en-AU" sz="2800" b="1" dirty="0"/>
              <a:t>Environment Protection and Biodiversity Conservation Act </a:t>
            </a:r>
            <a:r>
              <a:rPr lang="en-AU" sz="3200" b="1" dirty="0"/>
              <a:t>1999 </a:t>
            </a:r>
          </a:p>
          <a:p>
            <a:pPr algn="ctr"/>
            <a:r>
              <a:rPr lang="en-AU" dirty="0"/>
              <a:t>often quoted as the</a:t>
            </a:r>
          </a:p>
          <a:p>
            <a:pPr algn="ctr"/>
            <a:r>
              <a:rPr lang="en-AU" sz="6600" b="1" dirty="0"/>
              <a:t>EPBC Act</a:t>
            </a:r>
          </a:p>
          <a:p>
            <a:pPr algn="ctr"/>
            <a:r>
              <a:rPr lang="en-AU" sz="2800" dirty="0"/>
              <a:t>(also where the precautionary principle is found)</a:t>
            </a:r>
          </a:p>
        </p:txBody>
      </p:sp>
      <p:pic>
        <p:nvPicPr>
          <p:cNvPr id="103428" name="Picture 4" descr="The Society For Conservation Biology, 41% OFF">
            <a:extLst>
              <a:ext uri="{FF2B5EF4-FFF2-40B4-BE49-F238E27FC236}">
                <a16:creationId xmlns:a16="http://schemas.microsoft.com/office/drawing/2014/main" id="{E121E438-E5BE-8056-0242-BF062EEF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42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Reef Resilience – Norman R. Wright &amp; Sons">
            <a:extLst>
              <a:ext uri="{FF2B5EF4-FFF2-40B4-BE49-F238E27FC236}">
                <a16:creationId xmlns:a16="http://schemas.microsoft.com/office/drawing/2014/main" id="{2A6DD163-6802-CAB7-F3E2-4F7475995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90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C1456C-7682-2589-4009-4600C680C8DF}"/>
              </a:ext>
            </a:extLst>
          </p:cNvPr>
          <p:cNvSpPr txBox="1"/>
          <p:nvPr/>
        </p:nvSpPr>
        <p:spPr>
          <a:xfrm>
            <a:off x="411014" y="5962197"/>
            <a:ext cx="117809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dirty="0">
                <a:solidFill>
                  <a:schemeClr val="bg1"/>
                </a:solidFill>
              </a:rPr>
              <a:t>It was widely accepted that MPAs promote ESD</a:t>
            </a:r>
          </a:p>
        </p:txBody>
      </p:sp>
    </p:spTree>
    <p:extLst>
      <p:ext uri="{BB962C8B-B14F-4D97-AF65-F5344CB8AC3E}">
        <p14:creationId xmlns:p14="http://schemas.microsoft.com/office/powerpoint/2010/main" val="896684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1DD7DE-0755-AF1D-9BD5-E4932DBDF9CC}"/>
              </a:ext>
            </a:extLst>
          </p:cNvPr>
          <p:cNvSpPr txBox="1"/>
          <p:nvPr/>
        </p:nvSpPr>
        <p:spPr>
          <a:xfrm>
            <a:off x="125506" y="353040"/>
            <a:ext cx="3478306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5400" b="1" dirty="0"/>
              <a:t>1998</a:t>
            </a:r>
          </a:p>
          <a:p>
            <a:pPr algn="ctr"/>
            <a:endParaRPr lang="en-AU" sz="40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Oceans Policy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launched by the Howard government</a:t>
            </a:r>
            <a:endParaRPr kumimoji="0" lang="en-AU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452" name="Picture 4" descr="Howard, John, Winston - Topic - ABC News">
            <a:extLst>
              <a:ext uri="{FF2B5EF4-FFF2-40B4-BE49-F238E27FC236}">
                <a16:creationId xmlns:a16="http://schemas.microsoft.com/office/drawing/2014/main" id="{959016A6-D17B-C31E-88A9-DE26DE889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3812" y="0"/>
            <a:ext cx="8588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C2F0EC-6B32-034A-D6B2-0F571A0715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53" y="4908133"/>
            <a:ext cx="2359213" cy="1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2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8EE3DF-F497-37E7-96F3-B38E82CBA4A8}"/>
              </a:ext>
            </a:extLst>
          </p:cNvPr>
          <p:cNvSpPr txBox="1"/>
          <p:nvPr/>
        </p:nvSpPr>
        <p:spPr>
          <a:xfrm>
            <a:off x="225478" y="859065"/>
            <a:ext cx="296371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/>
              <a:t>The Oceans Policy called for </a:t>
            </a:r>
            <a:r>
              <a:rPr lang="en-AU" sz="3600" b="1" dirty="0"/>
              <a:t>MORE</a:t>
            </a:r>
            <a:r>
              <a:rPr lang="en-AU" sz="3600" dirty="0"/>
              <a:t> marine parks to protect biodiversity</a:t>
            </a:r>
          </a:p>
          <a:p>
            <a:pPr algn="ctr"/>
            <a:endParaRPr lang="en-AU" sz="2800" dirty="0"/>
          </a:p>
          <a:p>
            <a:pPr algn="ctr"/>
            <a:r>
              <a:rPr lang="en-AU" sz="2800" dirty="0"/>
              <a:t>Sold to voters by highlighting the “spill over effect”</a:t>
            </a:r>
            <a:endParaRPr lang="en-AU" sz="1600" dirty="0"/>
          </a:p>
        </p:txBody>
      </p:sp>
      <p:pic>
        <p:nvPicPr>
          <p:cNvPr id="121858" name="Picture 2" descr="The 'Spillover Effect' and more in Marine Protected Area news">
            <a:extLst>
              <a:ext uri="{FF2B5EF4-FFF2-40B4-BE49-F238E27FC236}">
                <a16:creationId xmlns:a16="http://schemas.microsoft.com/office/drawing/2014/main" id="{69B42A26-981D-42D2-D7DA-34CE61C5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700" y="0"/>
            <a:ext cx="8877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15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1DD7DE-0755-AF1D-9BD5-E4932DBDF9CC}"/>
              </a:ext>
            </a:extLst>
          </p:cNvPr>
          <p:cNvSpPr txBox="1"/>
          <p:nvPr/>
        </p:nvSpPr>
        <p:spPr>
          <a:xfrm>
            <a:off x="136680" y="203446"/>
            <a:ext cx="116337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Thus, in </a:t>
            </a:r>
            <a:r>
              <a:rPr lang="en-AU" sz="4000" b="1" dirty="0">
                <a:solidFill>
                  <a:prstClr val="black"/>
                </a:solidFill>
                <a:latin typeface="Calibri" panose="020F0502020204030204"/>
              </a:rPr>
              <a:t>1998</a:t>
            </a:r>
            <a:r>
              <a:rPr lang="en-AU" sz="3600" dirty="0">
                <a:solidFill>
                  <a:prstClr val="black"/>
                </a:solidFill>
                <a:latin typeface="Calibri" panose="020F0502020204030204"/>
              </a:rPr>
              <a:t> t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National Representative System of Marine Protected Areas 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(NRSMPA) </a:t>
            </a:r>
            <a:r>
              <a:rPr kumimoji="0" lang="en-AU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</a:t>
            </a: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born…</a:t>
            </a:r>
            <a:endParaRPr kumimoji="0" lang="en-AU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map of australia with white text&#10;&#10;Description automatically generated">
            <a:extLst>
              <a:ext uri="{FF2B5EF4-FFF2-40B4-BE49-F238E27FC236}">
                <a16:creationId xmlns:a16="http://schemas.microsoft.com/office/drawing/2014/main" id="{8620C4A3-1DEA-F213-7947-47C49847DF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80" y="2653662"/>
            <a:ext cx="5961075" cy="4092043"/>
          </a:xfrm>
          <a:prstGeom prst="rect">
            <a:avLst/>
          </a:prstGeom>
        </p:spPr>
      </p:pic>
      <p:pic>
        <p:nvPicPr>
          <p:cNvPr id="5" name="Picture 4" descr="A map of australia with blue and white colors&#10;&#10;Description automatically generated">
            <a:extLst>
              <a:ext uri="{FF2B5EF4-FFF2-40B4-BE49-F238E27FC236}">
                <a16:creationId xmlns:a16="http://schemas.microsoft.com/office/drawing/2014/main" id="{CFE171D6-0CBF-F46C-C61A-7BB77D46A0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927" y="2665658"/>
            <a:ext cx="5824393" cy="4068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682252-EB64-B5F7-2EEC-656638CD0F41}"/>
              </a:ext>
            </a:extLst>
          </p:cNvPr>
          <p:cNvSpPr txBox="1"/>
          <p:nvPr/>
        </p:nvSpPr>
        <p:spPr>
          <a:xfrm>
            <a:off x="1801764" y="2068887"/>
            <a:ext cx="2630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</a:rPr>
              <a:t>1997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BF97D-FF2B-1D26-39D1-FF2A778DC5D8}"/>
              </a:ext>
            </a:extLst>
          </p:cNvPr>
          <p:cNvSpPr txBox="1"/>
          <p:nvPr/>
        </p:nvSpPr>
        <p:spPr>
          <a:xfrm>
            <a:off x="7759331" y="2080883"/>
            <a:ext cx="2630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17943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EED86D-954A-6C38-C14E-5C4B99428E55}"/>
              </a:ext>
            </a:extLst>
          </p:cNvPr>
          <p:cNvSpPr txBox="1"/>
          <p:nvPr/>
        </p:nvSpPr>
        <p:spPr>
          <a:xfrm>
            <a:off x="1039486" y="1166842"/>
            <a:ext cx="38705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5400" b="1" dirty="0"/>
              <a:t>1970</a:t>
            </a:r>
          </a:p>
          <a:p>
            <a:pPr algn="ctr"/>
            <a:endParaRPr lang="en-AU" sz="5400" b="1" dirty="0"/>
          </a:p>
          <a:p>
            <a:pPr algn="ctr"/>
            <a:r>
              <a:rPr lang="en-AU" sz="3600" dirty="0"/>
              <a:t>Scientists highlight the urgent but complex problems bearing on our very survival</a:t>
            </a:r>
          </a:p>
        </p:txBody>
      </p:sp>
      <p:pic>
        <p:nvPicPr>
          <p:cNvPr id="89090" name="Picture 2" descr="Soil and Environment: Global warming and our local environmental problems">
            <a:extLst>
              <a:ext uri="{FF2B5EF4-FFF2-40B4-BE49-F238E27FC236}">
                <a16:creationId xmlns:a16="http://schemas.microsoft.com/office/drawing/2014/main" id="{C0979577-7EFF-EC6D-9DDF-775B41358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0"/>
            <a:ext cx="56896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Silent Spring - Wikipedia">
            <a:extLst>
              <a:ext uri="{FF2B5EF4-FFF2-40B4-BE49-F238E27FC236}">
                <a16:creationId xmlns:a16="http://schemas.microsoft.com/office/drawing/2014/main" id="{BC047859-D110-B4FE-3C14-F802CF56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4152900"/>
            <a:ext cx="1919705" cy="270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Earth Day: 50 Years On - - The Adirondack Almanack">
            <a:extLst>
              <a:ext uri="{FF2B5EF4-FFF2-40B4-BE49-F238E27FC236}">
                <a16:creationId xmlns:a16="http://schemas.microsoft.com/office/drawing/2014/main" id="{7D1A072E-55FE-AEBC-87F5-2B8C5A2C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9623" y="4153525"/>
            <a:ext cx="1592377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Environmental movement in the United States - Wikipedia">
            <a:extLst>
              <a:ext uri="{FF2B5EF4-FFF2-40B4-BE49-F238E27FC236}">
                <a16:creationId xmlns:a16="http://schemas.microsoft.com/office/drawing/2014/main" id="{B66C1349-96FA-D130-3FAD-107B18C8A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2105" y="4152900"/>
            <a:ext cx="2177518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365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BFE12-FCD7-8AE4-4685-56F17505D812}"/>
              </a:ext>
            </a:extLst>
          </p:cNvPr>
          <p:cNvSpPr txBox="1"/>
          <p:nvPr/>
        </p:nvSpPr>
        <p:spPr>
          <a:xfrm>
            <a:off x="295887" y="1386296"/>
            <a:ext cx="409724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/>
              <a:t>The primary goal of NRSMPA is to establish and manage</a:t>
            </a:r>
          </a:p>
          <a:p>
            <a:pPr algn="ctr"/>
            <a:endParaRPr lang="en-AU" sz="1200" dirty="0"/>
          </a:p>
          <a:p>
            <a:pPr algn="ctr"/>
            <a:r>
              <a:rPr lang="en-AU" sz="2800" dirty="0"/>
              <a:t>a </a:t>
            </a:r>
            <a:r>
              <a:rPr lang="en-AU" sz="3200" u="sng" dirty="0"/>
              <a:t>comprehensive</a:t>
            </a:r>
            <a:r>
              <a:rPr lang="en-AU" sz="3200" dirty="0"/>
              <a:t>, </a:t>
            </a:r>
            <a:r>
              <a:rPr lang="en-AU" sz="3200" u="sng" dirty="0"/>
              <a:t>adequate</a:t>
            </a:r>
            <a:r>
              <a:rPr lang="en-AU" sz="3200" dirty="0"/>
              <a:t> and</a:t>
            </a:r>
            <a:r>
              <a:rPr lang="en-AU" sz="4400" b="1" dirty="0"/>
              <a:t> </a:t>
            </a:r>
            <a:r>
              <a:rPr lang="en-AU" sz="4400" b="1" u="sng" dirty="0"/>
              <a:t>representative</a:t>
            </a:r>
          </a:p>
          <a:p>
            <a:pPr algn="ctr"/>
            <a:r>
              <a:rPr lang="en-AU" sz="1200" b="1" dirty="0"/>
              <a:t> </a:t>
            </a:r>
          </a:p>
          <a:p>
            <a:pPr algn="ctr"/>
            <a:r>
              <a:rPr lang="en-AU" sz="2800" dirty="0"/>
              <a:t>(CAR) system of marine protected areas.</a:t>
            </a:r>
            <a:endParaRPr lang="en-A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C00CF-2862-5DBE-BD72-F1AF7C65D6F1}"/>
              </a:ext>
            </a:extLst>
          </p:cNvPr>
          <p:cNvSpPr txBox="1"/>
          <p:nvPr/>
        </p:nvSpPr>
        <p:spPr>
          <a:xfrm>
            <a:off x="3048000" y="32483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79874" name="Picture 2">
            <a:extLst>
              <a:ext uri="{FF2B5EF4-FFF2-40B4-BE49-F238E27FC236}">
                <a16:creationId xmlns:a16="http://schemas.microsoft.com/office/drawing/2014/main" id="{8F7CF33A-A048-8E3D-2B46-58E300922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5781" y="0"/>
            <a:ext cx="73362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0A825-96C0-46C6-51EA-FEF84805DD78}"/>
              </a:ext>
            </a:extLst>
          </p:cNvPr>
          <p:cNvSpPr txBox="1"/>
          <p:nvPr/>
        </p:nvSpPr>
        <p:spPr>
          <a:xfrm>
            <a:off x="11325726" y="112659"/>
            <a:ext cx="112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430950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0E0063-E857-C88D-50F4-01FED7286CFC}"/>
              </a:ext>
            </a:extLst>
          </p:cNvPr>
          <p:cNvSpPr txBox="1"/>
          <p:nvPr/>
        </p:nvSpPr>
        <p:spPr>
          <a:xfrm>
            <a:off x="1273954" y="406124"/>
            <a:ext cx="939652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i="0" dirty="0">
                <a:solidFill>
                  <a:srgbClr val="1F1F1F"/>
                </a:solidFill>
                <a:effectLst/>
                <a:latin typeface="ElsevierGulliver"/>
              </a:rPr>
              <a:t>CAR </a:t>
            </a:r>
            <a:r>
              <a:rPr lang="en-AU" sz="2800" b="0" i="0" dirty="0">
                <a:solidFill>
                  <a:srgbClr val="1F1F1F"/>
                </a:solidFill>
                <a:effectLst/>
                <a:latin typeface="ElsevierGulliver"/>
              </a:rPr>
              <a:t>means that MPAs </a:t>
            </a:r>
            <a:r>
              <a:rPr lang="en-AU" sz="2800" dirty="0">
                <a:solidFill>
                  <a:srgbClr val="1F1F1F"/>
                </a:solidFill>
                <a:latin typeface="ElsevierGulliver"/>
              </a:rPr>
              <a:t>should</a:t>
            </a:r>
            <a:r>
              <a:rPr lang="en-AU" sz="2800" b="0" i="0" dirty="0">
                <a:solidFill>
                  <a:srgbClr val="1F1F1F"/>
                </a:solidFill>
                <a:effectLst/>
                <a:latin typeface="ElsevierGulliver"/>
              </a:rPr>
              <a:t> include the full </a:t>
            </a:r>
            <a:r>
              <a:rPr lang="en-AU" sz="3600" b="1" i="0" dirty="0">
                <a:solidFill>
                  <a:srgbClr val="1F1F1F"/>
                </a:solidFill>
                <a:effectLst/>
                <a:latin typeface="ElsevierGulliver"/>
              </a:rPr>
              <a:t>range</a:t>
            </a:r>
            <a:r>
              <a:rPr lang="en-AU" sz="2800" b="0" i="0" dirty="0">
                <a:solidFill>
                  <a:srgbClr val="1F1F1F"/>
                </a:solidFill>
                <a:effectLst/>
                <a:latin typeface="ElsevierGulliver"/>
              </a:rPr>
              <a:t> of marine ecosystems.</a:t>
            </a:r>
            <a:endParaRPr lang="en-US" sz="2800" dirty="0"/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4A000457-F71A-BAC4-C990-229F594686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30" y="2858425"/>
            <a:ext cx="4764709" cy="3593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C8AD5A-5091-96F5-7403-5B3894328DEF}"/>
              </a:ext>
            </a:extLst>
          </p:cNvPr>
          <p:cNvSpPr txBox="1"/>
          <p:nvPr/>
        </p:nvSpPr>
        <p:spPr>
          <a:xfrm>
            <a:off x="5972218" y="2998694"/>
            <a:ext cx="56260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“Protecting the </a:t>
            </a:r>
            <a:r>
              <a:rPr lang="en-US" sz="3600" i="1" dirty="0"/>
              <a:t>full range </a:t>
            </a:r>
            <a:r>
              <a:rPr lang="en-US" sz="2800" i="1" dirty="0"/>
              <a:t>of ecosystems off the</a:t>
            </a:r>
            <a:r>
              <a:rPr lang="en-US" sz="3200" i="1" dirty="0"/>
              <a:t> coasts </a:t>
            </a:r>
            <a:r>
              <a:rPr lang="en-US" sz="2800" i="1" dirty="0"/>
              <a:t>of Australia is a fundamental requirement….or else habitats with distinct biology may be lost”</a:t>
            </a:r>
          </a:p>
          <a:p>
            <a:pPr algn="ctr"/>
            <a:endParaRPr lang="en-US" sz="2800" i="1" dirty="0"/>
          </a:p>
          <a:p>
            <a:pPr algn="ctr"/>
            <a:r>
              <a:rPr lang="en-US" sz="1200" dirty="0"/>
              <a:t>Cressey, D. Australia’s plans for sea havens ‘flawed’. Nature 495, 155 (2013). https://</a:t>
            </a:r>
            <a:r>
              <a:rPr lang="en-US" sz="1200" dirty="0" err="1"/>
              <a:t>doi.org</a:t>
            </a:r>
            <a:r>
              <a:rPr lang="en-US" sz="1200" dirty="0"/>
              <a:t>/10.1038/495155a</a:t>
            </a:r>
          </a:p>
          <a:p>
            <a:pPr algn="ctr"/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84003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879EF5-DCED-466E-A3C7-51A746B06776}"/>
              </a:ext>
            </a:extLst>
          </p:cNvPr>
          <p:cNvSpPr txBox="1"/>
          <p:nvPr/>
        </p:nvSpPr>
        <p:spPr>
          <a:xfrm>
            <a:off x="0" y="511458"/>
            <a:ext cx="4018261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b="1" dirty="0"/>
              <a:t>Is this comprehensive, adequate and  representative enough?</a:t>
            </a:r>
          </a:p>
          <a:p>
            <a:pPr algn="ctr"/>
            <a:endParaRPr lang="en-AU" sz="2800" b="1" dirty="0"/>
          </a:p>
          <a:p>
            <a:pPr algn="ctr"/>
            <a:r>
              <a:rPr lang="en-AU" sz="3600" dirty="0"/>
              <a:t>Are there enough ‘no-take’ green zones and ‘no-go’ pink zones? </a:t>
            </a:r>
          </a:p>
          <a:p>
            <a:pPr algn="ctr"/>
            <a:endParaRPr lang="en-AU" sz="2000" dirty="0"/>
          </a:p>
        </p:txBody>
      </p:sp>
      <p:pic>
        <p:nvPicPr>
          <p:cNvPr id="5" name="Picture 4" descr="A map of australia with different colored areas&#10;&#10;Description automatically generated">
            <a:extLst>
              <a:ext uri="{FF2B5EF4-FFF2-40B4-BE49-F238E27FC236}">
                <a16:creationId xmlns:a16="http://schemas.microsoft.com/office/drawing/2014/main" id="{2C652FE3-08C9-3966-F0BA-BAF870443E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261" y="356912"/>
            <a:ext cx="8038512" cy="61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6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957A8A-8B69-3016-3EA0-7B4E19323328}"/>
              </a:ext>
            </a:extLst>
          </p:cNvPr>
          <p:cNvSpPr txBox="1"/>
          <p:nvPr/>
        </p:nvSpPr>
        <p:spPr>
          <a:xfrm>
            <a:off x="158568" y="1879512"/>
            <a:ext cx="799608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dirty="0"/>
              <a:t>MPAs can be called different </a:t>
            </a:r>
            <a:r>
              <a:rPr lang="en-AU" sz="4400" dirty="0"/>
              <a:t>names</a:t>
            </a:r>
            <a:r>
              <a:rPr lang="en-AU" sz="3600" dirty="0"/>
              <a:t> </a:t>
            </a:r>
          </a:p>
          <a:p>
            <a:pPr algn="ctr"/>
            <a:r>
              <a:rPr lang="en-AU" sz="2000" dirty="0"/>
              <a:t>(e.g. no-take fisheries reserves or locally managed marine areas) </a:t>
            </a:r>
          </a:p>
          <a:p>
            <a:pPr algn="ctr"/>
            <a:r>
              <a:rPr lang="en-AU" sz="3200" dirty="0"/>
              <a:t>or divided into different </a:t>
            </a:r>
            <a:r>
              <a:rPr lang="en-AU" sz="4400" dirty="0"/>
              <a:t>zones </a:t>
            </a:r>
          </a:p>
          <a:p>
            <a:pPr algn="ctr"/>
            <a:r>
              <a:rPr lang="en-AU" sz="2000" dirty="0"/>
              <a:t>(e.g. no-take green zone or no-go’ pink zone)</a:t>
            </a:r>
          </a:p>
          <a:p>
            <a:pPr algn="ctr"/>
            <a:r>
              <a:rPr lang="en-AU" sz="3200" dirty="0"/>
              <a:t>so they can be </a:t>
            </a:r>
            <a:r>
              <a:rPr lang="en-AU" sz="4400" i="1" dirty="0"/>
              <a:t>multi-use</a:t>
            </a:r>
            <a:r>
              <a:rPr lang="en-AU" sz="3600" dirty="0"/>
              <a:t> MPAs, </a:t>
            </a:r>
          </a:p>
          <a:p>
            <a:pPr algn="ctr"/>
            <a:r>
              <a:rPr lang="en-AU" sz="3200" dirty="0"/>
              <a:t>to be </a:t>
            </a:r>
            <a:r>
              <a:rPr lang="en-AU" sz="4000" b="1" dirty="0"/>
              <a:t>shared</a:t>
            </a:r>
            <a:r>
              <a:rPr lang="en-AU" sz="3600" dirty="0"/>
              <a:t>.</a:t>
            </a:r>
            <a:endParaRPr lang="en-AU" sz="1600" dirty="0"/>
          </a:p>
        </p:txBody>
      </p:sp>
      <p:pic>
        <p:nvPicPr>
          <p:cNvPr id="73730" name="Picture 2" descr="Juggling competition - Wikipedia">
            <a:extLst>
              <a:ext uri="{FF2B5EF4-FFF2-40B4-BE49-F238E27FC236}">
                <a16:creationId xmlns:a16="http://schemas.microsoft.com/office/drawing/2014/main" id="{3BA80285-CA4F-E69A-0BC3-B38380C1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373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259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earn how to differentiate between the various Marine Protected Zones in  C-Map charts – TIMEZERO Blog">
            <a:extLst>
              <a:ext uri="{FF2B5EF4-FFF2-40B4-BE49-F238E27FC236}">
                <a16:creationId xmlns:a16="http://schemas.microsoft.com/office/drawing/2014/main" id="{5F760EEA-BFAA-A1F5-CCA4-A50C8C5CC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2051" y="1953548"/>
            <a:ext cx="5174624" cy="456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95BE2A-9022-D14A-EDD0-40379AB2259F}"/>
              </a:ext>
            </a:extLst>
          </p:cNvPr>
          <p:cNvSpPr txBox="1"/>
          <p:nvPr/>
        </p:nvSpPr>
        <p:spPr>
          <a:xfrm>
            <a:off x="7017376" y="598816"/>
            <a:ext cx="46839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dirty="0"/>
              <a:t>Zones of GBRMPA</a:t>
            </a:r>
          </a:p>
        </p:txBody>
      </p:sp>
      <p:pic>
        <p:nvPicPr>
          <p:cNvPr id="4" name="Picture 3" descr="A chart with different colored squares&#10;&#10;Description automatically generated">
            <a:extLst>
              <a:ext uri="{FF2B5EF4-FFF2-40B4-BE49-F238E27FC236}">
                <a16:creationId xmlns:a16="http://schemas.microsoft.com/office/drawing/2014/main" id="{FC798991-9C3A-2CCE-30F3-94F865FEBC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87" y="1953548"/>
            <a:ext cx="6257742" cy="4563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37812B-5FBE-BE74-0F78-F6383E6B09D4}"/>
              </a:ext>
            </a:extLst>
          </p:cNvPr>
          <p:cNvSpPr txBox="1"/>
          <p:nvPr/>
        </p:nvSpPr>
        <p:spPr>
          <a:xfrm>
            <a:off x="1069771" y="260262"/>
            <a:ext cx="46839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dirty="0"/>
              <a:t>Zones of Australian Marine Parks</a:t>
            </a:r>
          </a:p>
        </p:txBody>
      </p:sp>
    </p:spTree>
    <p:extLst>
      <p:ext uri="{BB962C8B-B14F-4D97-AF65-F5344CB8AC3E}">
        <p14:creationId xmlns:p14="http://schemas.microsoft.com/office/powerpoint/2010/main" val="3793530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UCN protected area categories and definitions">
            <a:extLst>
              <a:ext uri="{FF2B5EF4-FFF2-40B4-BE49-F238E27FC236}">
                <a16:creationId xmlns:a16="http://schemas.microsoft.com/office/drawing/2014/main" id="{C02BFEC3-14A7-D2D0-D203-37251D804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813" y="1761128"/>
            <a:ext cx="10181251" cy="41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1BD31-5377-3E7E-DBC1-BE18B7BBB3B3}"/>
              </a:ext>
            </a:extLst>
          </p:cNvPr>
          <p:cNvSpPr txBox="1"/>
          <p:nvPr/>
        </p:nvSpPr>
        <p:spPr>
          <a:xfrm>
            <a:off x="2973872" y="709693"/>
            <a:ext cx="709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IUCN protected area categories and definitions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0CB6F834-B1D2-E77B-8258-05D3AC70A477}"/>
              </a:ext>
            </a:extLst>
          </p:cNvPr>
          <p:cNvSpPr/>
          <p:nvPr/>
        </p:nvSpPr>
        <p:spPr>
          <a:xfrm>
            <a:off x="431074" y="1761128"/>
            <a:ext cx="862149" cy="4156346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/>
              <a:t>Level of protection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C0471D-3A1E-89CB-2DBC-432FDB30C0F5}"/>
              </a:ext>
            </a:extLst>
          </p:cNvPr>
          <p:cNvSpPr txBox="1"/>
          <p:nvPr/>
        </p:nvSpPr>
        <p:spPr>
          <a:xfrm>
            <a:off x="1429813" y="1204633"/>
            <a:ext cx="257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ZONE</a:t>
            </a:r>
          </a:p>
        </p:txBody>
      </p:sp>
    </p:spTree>
    <p:extLst>
      <p:ext uri="{BB962C8B-B14F-4D97-AF65-F5344CB8AC3E}">
        <p14:creationId xmlns:p14="http://schemas.microsoft.com/office/powerpoint/2010/main" val="245323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957A8A-8B69-3016-3EA0-7B4E19323328}"/>
              </a:ext>
            </a:extLst>
          </p:cNvPr>
          <p:cNvSpPr txBox="1"/>
          <p:nvPr/>
        </p:nvSpPr>
        <p:spPr>
          <a:xfrm>
            <a:off x="1057977" y="2182505"/>
            <a:ext cx="636046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/>
              <a:t>They’re designed with zones (with different rules) so that MPAs can be </a:t>
            </a:r>
            <a:r>
              <a:rPr lang="en-AU" sz="4400" i="1" dirty="0"/>
              <a:t>multi-use</a:t>
            </a:r>
            <a:r>
              <a:rPr lang="en-AU" sz="3600" dirty="0"/>
              <a:t> parks, to be </a:t>
            </a:r>
            <a:r>
              <a:rPr lang="en-AU" sz="4000" b="1" dirty="0"/>
              <a:t>shared</a:t>
            </a:r>
            <a:r>
              <a:rPr lang="en-AU" sz="3600" dirty="0"/>
              <a:t>.</a:t>
            </a:r>
            <a:endParaRPr lang="en-AU" sz="1600" dirty="0"/>
          </a:p>
        </p:txBody>
      </p:sp>
      <p:pic>
        <p:nvPicPr>
          <p:cNvPr id="73730" name="Picture 2" descr="Juggling competition - Wikipedia">
            <a:extLst>
              <a:ext uri="{FF2B5EF4-FFF2-40B4-BE49-F238E27FC236}">
                <a16:creationId xmlns:a16="http://schemas.microsoft.com/office/drawing/2014/main" id="{3BA80285-CA4F-E69A-0BC3-B38380C1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373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011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>
            <a:extLst>
              <a:ext uri="{FF2B5EF4-FFF2-40B4-BE49-F238E27FC236}">
                <a16:creationId xmlns:a16="http://schemas.microsoft.com/office/drawing/2014/main" id="{FBA4E137-A603-6333-5D63-5A7ED4143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4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0A1775-7E89-D13D-922D-8F073D73745E}"/>
              </a:ext>
            </a:extLst>
          </p:cNvPr>
          <p:cNvSpPr txBox="1"/>
          <p:nvPr/>
        </p:nvSpPr>
        <p:spPr>
          <a:xfrm>
            <a:off x="6759390" y="278795"/>
            <a:ext cx="5091952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b="1" dirty="0"/>
              <a:t>Are our MPAs  comprehensive, adequate and representative enough? </a:t>
            </a:r>
          </a:p>
          <a:p>
            <a:pPr algn="ctr"/>
            <a:endParaRPr lang="en-AU" sz="3200" b="1" dirty="0"/>
          </a:p>
          <a:p>
            <a:pPr algn="ctr"/>
            <a:r>
              <a:rPr lang="en-AU" sz="4000" b="1" dirty="0"/>
              <a:t>Do they protect the full range of ecosystems?</a:t>
            </a:r>
          </a:p>
          <a:p>
            <a:pPr algn="ctr"/>
            <a:endParaRPr lang="en-AU" sz="3200" b="1" dirty="0"/>
          </a:p>
          <a:p>
            <a:pPr algn="ctr"/>
            <a:r>
              <a:rPr lang="en-AU" sz="2000" dirty="0"/>
              <a:t>(</a:t>
            </a:r>
            <a:r>
              <a:rPr lang="en-AU" sz="2000" i="1" dirty="0"/>
              <a:t>Note: </a:t>
            </a:r>
            <a:r>
              <a:rPr lang="en-AU" sz="2000" dirty="0"/>
              <a:t>Red is where most longline boats fish)</a:t>
            </a:r>
          </a:p>
          <a:p>
            <a:pPr algn="ctr"/>
            <a:endParaRPr lang="en-A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B13C8-52EB-ABA7-BB1C-0D5AE8228A1F}"/>
              </a:ext>
            </a:extLst>
          </p:cNvPr>
          <p:cNvSpPr txBox="1"/>
          <p:nvPr/>
        </p:nvSpPr>
        <p:spPr>
          <a:xfrm>
            <a:off x="3352801" y="0"/>
            <a:ext cx="304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Cockerell</a:t>
            </a:r>
            <a:r>
              <a:rPr lang="en-US" dirty="0"/>
              <a:t> </a:t>
            </a:r>
            <a:r>
              <a:rPr lang="en-US" i="1" dirty="0"/>
              <a:t>et al., </a:t>
            </a:r>
            <a:r>
              <a:rPr lang="en-US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493483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7A0722-F1BB-6C5F-61A6-4B9DC14353E4}"/>
              </a:ext>
            </a:extLst>
          </p:cNvPr>
          <p:cNvSpPr txBox="1"/>
          <p:nvPr/>
        </p:nvSpPr>
        <p:spPr>
          <a:xfrm>
            <a:off x="1010652" y="2613392"/>
            <a:ext cx="101706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000" dirty="0"/>
              <a:t>In Part 2, you will be taken on a trip around Australia to see what’s protected and what isn’t, so you can make your own judgement…. </a:t>
            </a:r>
            <a:endParaRPr lang="en-AU" sz="3200" dirty="0"/>
          </a:p>
          <a:p>
            <a:pPr algn="ctr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2896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ow the largest environmental movement in history was born">
            <a:extLst>
              <a:ext uri="{FF2B5EF4-FFF2-40B4-BE49-F238E27FC236}">
                <a16:creationId xmlns:a16="http://schemas.microsoft.com/office/drawing/2014/main" id="{8EB031D2-9F49-54E8-D4B8-F558E1D8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62" y="-125506"/>
            <a:ext cx="12214662" cy="698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06CB87-7104-2B32-977D-C53F28B85248}"/>
              </a:ext>
            </a:extLst>
          </p:cNvPr>
          <p:cNvSpPr txBox="1"/>
          <p:nvPr/>
        </p:nvSpPr>
        <p:spPr>
          <a:xfrm>
            <a:off x="8948184" y="4764504"/>
            <a:ext cx="3019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AU" dirty="0">
                <a:solidFill>
                  <a:schemeClr val="bg1"/>
                </a:solidFill>
                <a:effectLst/>
              </a:rPr>
              <a:t>20 million people attended events on the first Earth Day in 1970 which brought environmentalism to the forefront of political discourse in the United States</a:t>
            </a:r>
            <a:endParaRPr lang="en-AU" b="0" i="0" dirty="0">
              <a:solidFill>
                <a:schemeClr val="bg1"/>
              </a:solidFill>
              <a:effectLst/>
              <a:latin typeface="Time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ECB6E-D6A4-EDEB-5F0F-0EA9F185CBF7}"/>
              </a:ext>
            </a:extLst>
          </p:cNvPr>
          <p:cNvSpPr txBox="1"/>
          <p:nvPr/>
        </p:nvSpPr>
        <p:spPr>
          <a:xfrm>
            <a:off x="440203" y="124232"/>
            <a:ext cx="1128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AU" sz="3200" dirty="0">
                <a:solidFill>
                  <a:schemeClr val="bg1"/>
                </a:solidFill>
                <a:effectLst/>
              </a:rPr>
              <a:t>The people heard their message</a:t>
            </a:r>
            <a:endParaRPr lang="en-AU" sz="3200" b="0" i="0" dirty="0">
              <a:solidFill>
                <a:schemeClr val="bg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4099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Earth Day 1970: Photo Gallery">
            <a:extLst>
              <a:ext uri="{FF2B5EF4-FFF2-40B4-BE49-F238E27FC236}">
                <a16:creationId xmlns:a16="http://schemas.microsoft.com/office/drawing/2014/main" id="{67816934-27AA-2D75-CC39-270A47355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CEAC8-6719-AAE0-24EE-48B6CEAA41CE}"/>
              </a:ext>
            </a:extLst>
          </p:cNvPr>
          <p:cNvSpPr txBox="1"/>
          <p:nvPr/>
        </p:nvSpPr>
        <p:spPr>
          <a:xfrm>
            <a:off x="0" y="995752"/>
            <a:ext cx="189621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5400" b="1" dirty="0"/>
              <a:t>First Earth Day</a:t>
            </a:r>
          </a:p>
          <a:p>
            <a:pPr algn="ctr"/>
            <a:endParaRPr lang="en-AU" sz="5400" b="1" dirty="0"/>
          </a:p>
          <a:p>
            <a:pPr algn="ctr"/>
            <a:r>
              <a:rPr lang="en-AU" sz="4000" b="1" dirty="0"/>
              <a:t>April 22</a:t>
            </a:r>
            <a:r>
              <a:rPr lang="en-AU" sz="4000" b="1" baseline="30000" dirty="0"/>
              <a:t>nd</a:t>
            </a:r>
            <a:r>
              <a:rPr lang="en-AU" sz="4000" b="1" dirty="0"/>
              <a:t> 1970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4312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An estimated 7,000 persons jam a quadrangle at the Independence Mall in Philadelphia, during Earth Week activities celebrating the eve of Earth Day EARTH DAY PHILADELPHIA, PHILADELPHIA, USA">
            <a:extLst>
              <a:ext uri="{FF2B5EF4-FFF2-40B4-BE49-F238E27FC236}">
                <a16:creationId xmlns:a16="http://schemas.microsoft.com/office/drawing/2014/main" id="{5D025F74-DF12-6D13-0F86-4BD58F585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0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NEW YORK -- April 20, 1970 -- EARTH DAY PREPARATIONS -- Workers prepare for Earth Day at the headquarters of the Environmental Action Coalition in New York Theological Seminary building. (John Sotomayor/The New York Times)">
            <a:extLst>
              <a:ext uri="{FF2B5EF4-FFF2-40B4-BE49-F238E27FC236}">
                <a16:creationId xmlns:a16="http://schemas.microsoft.com/office/drawing/2014/main" id="{C78B4B37-7FC1-E037-08F6-EB923BCC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3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 descr="APR 22 1970; Peter Cohen Of The University of Colorado Leads 260 Cyclists From Capitol of teach in; The &quot;Bike Hike&quot; started Sunday morning when a small unit of bicyclists left Boulder. Others joined at Colorado State University, Fort Collins; Colorado State College, Greeley and Denver and Colorado Springs college and high school students joined them in Denver Wednesday plus 200 walkers for Earth Day session at Currigan Hall.; (Photo By Duane Howell/The Denver Post via Getty Images)">
            <a:extLst>
              <a:ext uri="{FF2B5EF4-FFF2-40B4-BE49-F238E27FC236}">
                <a16:creationId xmlns:a16="http://schemas.microsoft.com/office/drawing/2014/main" id="{F9F4F725-AF83-E31C-1B88-856DFF45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825" y="0"/>
            <a:ext cx="5464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5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CE7197-341F-DEA7-F7E2-BD1C02F76392}"/>
              </a:ext>
            </a:extLst>
          </p:cNvPr>
          <p:cNvSpPr txBox="1"/>
          <p:nvPr/>
        </p:nvSpPr>
        <p:spPr>
          <a:xfrm>
            <a:off x="237379" y="1764733"/>
            <a:ext cx="3789187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5400" b="1" dirty="0"/>
              <a:t>1972</a:t>
            </a:r>
          </a:p>
          <a:p>
            <a:pPr algn="ctr"/>
            <a:endParaRPr lang="en-AU" sz="2400" b="1" dirty="0"/>
          </a:p>
          <a:p>
            <a:pPr algn="ctr"/>
            <a:r>
              <a:rPr lang="en-AU" sz="3600" dirty="0"/>
              <a:t>The first UN world conference on the </a:t>
            </a:r>
            <a:r>
              <a:rPr lang="en-AU" sz="4400" dirty="0"/>
              <a:t>environment </a:t>
            </a:r>
            <a:r>
              <a:rPr lang="en-AU" sz="3600" dirty="0"/>
              <a:t>in Stockholm.</a:t>
            </a:r>
          </a:p>
        </p:txBody>
      </p:sp>
      <p:pic>
        <p:nvPicPr>
          <p:cNvPr id="91138" name="Picture 2">
            <a:extLst>
              <a:ext uri="{FF2B5EF4-FFF2-40B4-BE49-F238E27FC236}">
                <a16:creationId xmlns:a16="http://schemas.microsoft.com/office/drawing/2014/main" id="{71ED0263-CDAD-19AA-D5B4-E4EF39E26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9283" y="0"/>
            <a:ext cx="78927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49A526-C404-5E1D-E29E-D363F5BF1F58}"/>
              </a:ext>
            </a:extLst>
          </p:cNvPr>
          <p:cNvSpPr txBox="1"/>
          <p:nvPr/>
        </p:nvSpPr>
        <p:spPr>
          <a:xfrm>
            <a:off x="349674" y="276055"/>
            <a:ext cx="356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</a:rPr>
              <a:t>Governments responded</a:t>
            </a:r>
          </a:p>
        </p:txBody>
      </p:sp>
    </p:spTree>
    <p:extLst>
      <p:ext uri="{BB962C8B-B14F-4D97-AF65-F5344CB8AC3E}">
        <p14:creationId xmlns:p14="http://schemas.microsoft.com/office/powerpoint/2010/main" val="385610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The Stockholm Conference - only one earth: An introduction to the politics  of survival - Friends Of The Earth: 9780856440069 - AbeBooks">
            <a:extLst>
              <a:ext uri="{FF2B5EF4-FFF2-40B4-BE49-F238E27FC236}">
                <a16:creationId xmlns:a16="http://schemas.microsoft.com/office/drawing/2014/main" id="{066132F3-90E8-DB8C-FEB1-03348283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276" y="1"/>
            <a:ext cx="46497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0DA44F-EBB6-640F-D2F4-EC3B773E9DA3}"/>
              </a:ext>
            </a:extLst>
          </p:cNvPr>
          <p:cNvSpPr txBox="1"/>
          <p:nvPr/>
        </p:nvSpPr>
        <p:spPr>
          <a:xfrm>
            <a:off x="1904814" y="2069532"/>
            <a:ext cx="37891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AU" sz="2800" dirty="0"/>
          </a:p>
          <a:p>
            <a:pPr algn="ctr"/>
            <a:r>
              <a:rPr lang="en-AU" sz="3600" dirty="0"/>
              <a:t>The theme for the conference was </a:t>
            </a:r>
          </a:p>
          <a:p>
            <a:pPr algn="ctr"/>
            <a:r>
              <a:rPr lang="en-AU" sz="4400" b="1" i="1" dirty="0"/>
              <a:t>Only One Earth </a:t>
            </a:r>
          </a:p>
        </p:txBody>
      </p:sp>
    </p:spTree>
    <p:extLst>
      <p:ext uri="{BB962C8B-B14F-4D97-AF65-F5344CB8AC3E}">
        <p14:creationId xmlns:p14="http://schemas.microsoft.com/office/powerpoint/2010/main" val="279964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C77F72-E144-163E-F7AD-7246C4417E88}"/>
              </a:ext>
            </a:extLst>
          </p:cNvPr>
          <p:cNvSpPr txBox="1"/>
          <p:nvPr/>
        </p:nvSpPr>
        <p:spPr>
          <a:xfrm>
            <a:off x="0" y="428178"/>
            <a:ext cx="378918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200" dirty="0"/>
              <a:t>The conference created the first document in international </a:t>
            </a:r>
            <a:r>
              <a:rPr lang="en-AU" sz="4400" b="1" dirty="0"/>
              <a:t>LAW </a:t>
            </a:r>
            <a:r>
              <a:rPr lang="en-AU" sz="3200" dirty="0"/>
              <a:t>to recognise the </a:t>
            </a:r>
          </a:p>
          <a:p>
            <a:pPr algn="ctr"/>
            <a:r>
              <a:rPr lang="en-AU" sz="3200" i="1" dirty="0"/>
              <a:t>right </a:t>
            </a:r>
            <a:r>
              <a:rPr lang="en-AU" sz="3200" dirty="0"/>
              <a:t>to a healthy environment.</a:t>
            </a:r>
          </a:p>
          <a:p>
            <a:pPr algn="ctr"/>
            <a:endParaRPr lang="en-AU" sz="2000" i="1" dirty="0"/>
          </a:p>
          <a:p>
            <a:pPr algn="ctr"/>
            <a:r>
              <a:rPr lang="en-AU" sz="3200" dirty="0"/>
              <a:t>Countries went home and added </a:t>
            </a:r>
            <a:r>
              <a:rPr lang="en-AU" sz="3200" i="1" dirty="0"/>
              <a:t>the environment </a:t>
            </a:r>
            <a:r>
              <a:rPr lang="en-AU" sz="3200" dirty="0"/>
              <a:t>to their own laws.</a:t>
            </a:r>
          </a:p>
        </p:txBody>
      </p:sp>
      <p:pic>
        <p:nvPicPr>
          <p:cNvPr id="96262" name="Picture 6" descr="Declaration of the United Nations Conference on the Human Environment -  Main Page">
            <a:extLst>
              <a:ext uri="{FF2B5EF4-FFF2-40B4-BE49-F238E27FC236}">
                <a16:creationId xmlns:a16="http://schemas.microsoft.com/office/drawing/2014/main" id="{B9CA429E-8CA9-65FB-8507-95CB974E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189" y="582067"/>
            <a:ext cx="8232095" cy="569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273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9131</TotalTime>
  <Words>1255</Words>
  <Application>Microsoft Macintosh PowerPoint</Application>
  <PresentationFormat>Widescreen</PresentationFormat>
  <Paragraphs>140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-apple-system</vt:lpstr>
      <vt:lpstr>Arial</vt:lpstr>
      <vt:lpstr>Arial Narrow</vt:lpstr>
      <vt:lpstr>Calibri</vt:lpstr>
      <vt:lpstr>Calibri Light</vt:lpstr>
      <vt:lpstr>ElsevierGulliver</vt:lpstr>
      <vt:lpstr>Lato</vt:lpstr>
      <vt:lpstr>Source Sans Pro</vt:lpstr>
      <vt:lpstr>Times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970</cp:revision>
  <dcterms:created xsi:type="dcterms:W3CDTF">2023-09-23T08:38:28Z</dcterms:created>
  <dcterms:modified xsi:type="dcterms:W3CDTF">2024-07-08T03:05:01Z</dcterms:modified>
</cp:coreProperties>
</file>