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8"/>
  </p:notesMasterIdLst>
  <p:sldIdLst>
    <p:sldId id="296" r:id="rId2"/>
    <p:sldId id="410" r:id="rId3"/>
    <p:sldId id="411" r:id="rId4"/>
    <p:sldId id="414" r:id="rId5"/>
    <p:sldId id="415" r:id="rId6"/>
    <p:sldId id="416" r:id="rId7"/>
    <p:sldId id="412" r:id="rId8"/>
    <p:sldId id="443" r:id="rId9"/>
    <p:sldId id="417" r:id="rId10"/>
    <p:sldId id="418" r:id="rId11"/>
    <p:sldId id="420" r:id="rId12"/>
    <p:sldId id="445" r:id="rId13"/>
    <p:sldId id="444" r:id="rId14"/>
    <p:sldId id="421" r:id="rId15"/>
    <p:sldId id="423" r:id="rId16"/>
    <p:sldId id="446" r:id="rId17"/>
    <p:sldId id="426" r:id="rId18"/>
    <p:sldId id="442" r:id="rId19"/>
    <p:sldId id="427" r:id="rId20"/>
    <p:sldId id="367" r:id="rId21"/>
    <p:sldId id="308" r:id="rId22"/>
    <p:sldId id="345" r:id="rId23"/>
    <p:sldId id="361" r:id="rId24"/>
    <p:sldId id="381" r:id="rId25"/>
    <p:sldId id="462" r:id="rId26"/>
    <p:sldId id="430" r:id="rId27"/>
    <p:sldId id="428" r:id="rId28"/>
    <p:sldId id="429" r:id="rId29"/>
    <p:sldId id="313" r:id="rId30"/>
    <p:sldId id="316" r:id="rId31"/>
    <p:sldId id="325" r:id="rId32"/>
    <p:sldId id="432" r:id="rId33"/>
    <p:sldId id="338" r:id="rId34"/>
    <p:sldId id="342" r:id="rId35"/>
    <p:sldId id="343" r:id="rId36"/>
    <p:sldId id="317" r:id="rId37"/>
    <p:sldId id="328" r:id="rId38"/>
    <p:sldId id="433" r:id="rId39"/>
    <p:sldId id="339" r:id="rId40"/>
    <p:sldId id="340" r:id="rId41"/>
    <p:sldId id="341" r:id="rId42"/>
    <p:sldId id="323" r:id="rId43"/>
    <p:sldId id="329" r:id="rId44"/>
    <p:sldId id="434" r:id="rId45"/>
    <p:sldId id="346" r:id="rId46"/>
    <p:sldId id="351" r:id="rId47"/>
    <p:sldId id="344" r:id="rId48"/>
    <p:sldId id="347" r:id="rId49"/>
    <p:sldId id="352" r:id="rId50"/>
    <p:sldId id="370" r:id="rId51"/>
    <p:sldId id="327" r:id="rId52"/>
    <p:sldId id="330" r:id="rId53"/>
    <p:sldId id="366" r:id="rId54"/>
    <p:sldId id="435" r:id="rId55"/>
    <p:sldId id="349" r:id="rId56"/>
    <p:sldId id="348" r:id="rId57"/>
    <p:sldId id="365" r:id="rId58"/>
    <p:sldId id="318" r:id="rId59"/>
    <p:sldId id="331" r:id="rId60"/>
    <p:sldId id="436" r:id="rId61"/>
    <p:sldId id="350" r:id="rId62"/>
    <p:sldId id="382" r:id="rId63"/>
    <p:sldId id="354" r:id="rId64"/>
    <p:sldId id="383" r:id="rId65"/>
    <p:sldId id="384" r:id="rId66"/>
    <p:sldId id="319" r:id="rId67"/>
    <p:sldId id="332" r:id="rId68"/>
    <p:sldId id="437" r:id="rId69"/>
    <p:sldId id="357" r:id="rId70"/>
    <p:sldId id="388" r:id="rId71"/>
    <p:sldId id="389" r:id="rId72"/>
    <p:sldId id="390" r:id="rId73"/>
    <p:sldId id="391" r:id="rId74"/>
    <p:sldId id="392" r:id="rId75"/>
    <p:sldId id="334" r:id="rId76"/>
    <p:sldId id="386" r:id="rId77"/>
    <p:sldId id="460" r:id="rId78"/>
    <p:sldId id="461" r:id="rId79"/>
    <p:sldId id="387" r:id="rId80"/>
    <p:sldId id="395" r:id="rId81"/>
    <p:sldId id="393" r:id="rId82"/>
    <p:sldId id="394" r:id="rId83"/>
    <p:sldId id="396" r:id="rId84"/>
    <p:sldId id="385" r:id="rId85"/>
    <p:sldId id="335" r:id="rId86"/>
    <p:sldId id="438" r:id="rId87"/>
    <p:sldId id="358" r:id="rId88"/>
    <p:sldId id="397" r:id="rId89"/>
    <p:sldId id="315" r:id="rId90"/>
    <p:sldId id="333" r:id="rId91"/>
    <p:sldId id="439" r:id="rId92"/>
    <p:sldId id="359" r:id="rId93"/>
    <p:sldId id="398" r:id="rId94"/>
    <p:sldId id="399" r:id="rId95"/>
    <p:sldId id="336" r:id="rId96"/>
    <p:sldId id="463" r:id="rId97"/>
    <p:sldId id="378" r:id="rId98"/>
    <p:sldId id="400" r:id="rId99"/>
    <p:sldId id="371" r:id="rId100"/>
    <p:sldId id="374" r:id="rId101"/>
    <p:sldId id="455" r:id="rId102"/>
    <p:sldId id="440" r:id="rId103"/>
    <p:sldId id="375" r:id="rId104"/>
    <p:sldId id="401" r:id="rId105"/>
    <p:sldId id="402" r:id="rId106"/>
    <p:sldId id="376" r:id="rId107"/>
    <p:sldId id="441" r:id="rId108"/>
    <p:sldId id="456" r:id="rId109"/>
    <p:sldId id="377" r:id="rId110"/>
    <p:sldId id="457" r:id="rId111"/>
    <p:sldId id="403" r:id="rId112"/>
    <p:sldId id="404" r:id="rId113"/>
    <p:sldId id="360" r:id="rId114"/>
    <p:sldId id="297" r:id="rId115"/>
    <p:sldId id="364" r:id="rId116"/>
    <p:sldId id="447" r:id="rId117"/>
    <p:sldId id="448" r:id="rId118"/>
    <p:sldId id="458" r:id="rId119"/>
    <p:sldId id="450" r:id="rId120"/>
    <p:sldId id="451" r:id="rId121"/>
    <p:sldId id="452" r:id="rId122"/>
    <p:sldId id="453" r:id="rId123"/>
    <p:sldId id="454" r:id="rId124"/>
    <p:sldId id="300" r:id="rId125"/>
    <p:sldId id="298" r:id="rId126"/>
    <p:sldId id="459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95"/>
    <p:restoredTop sz="91360"/>
  </p:normalViewPr>
  <p:slideViewPr>
    <p:cSldViewPr snapToGrid="0">
      <p:cViewPr varScale="1">
        <p:scale>
          <a:sx n="85" d="100"/>
          <a:sy n="85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2/rcc/386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Image:https</a:t>
            </a:r>
            <a:r>
              <a:rPr lang="en-US" dirty="0"/>
              <a:t>://</a:t>
            </a:r>
            <a:r>
              <a:rPr lang="en-US" dirty="0" err="1"/>
              <a:t>parksaustralia.gov.au</a:t>
            </a:r>
            <a:r>
              <a:rPr lang="en-US" dirty="0"/>
              <a:t>/marine/parks/south-east/</a:t>
            </a:r>
            <a:r>
              <a:rPr lang="en-US" dirty="0" err="1"/>
              <a:t>huon</a:t>
            </a:r>
            <a:r>
              <a:rPr lang="en-US" dirty="0"/>
              <a:t>/</a:t>
            </a:r>
          </a:p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depositphotos.com</a:t>
            </a:r>
            <a:r>
              <a:rPr lang="en-US" dirty="0"/>
              <a:t>/photos/future-</a:t>
            </a:r>
            <a:r>
              <a:rPr lang="en-US" dirty="0" err="1"/>
              <a:t>generations.html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5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sellaismk.shop</a:t>
            </a:r>
            <a:r>
              <a:rPr lang="en-US" dirty="0"/>
              <a:t>/</a:t>
            </a:r>
            <a:r>
              <a:rPr lang="en-US" dirty="0" err="1"/>
              <a:t>product_details</a:t>
            </a:r>
            <a:r>
              <a:rPr lang="en-US" dirty="0"/>
              <a:t>/18145299.html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15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library.dbca.wa.gov.au</a:t>
            </a:r>
            <a:r>
              <a:rPr lang="en-US" dirty="0"/>
              <a:t>/static/</a:t>
            </a:r>
            <a:r>
              <a:rPr lang="en-US" dirty="0" err="1"/>
              <a:t>FullTextFiles</a:t>
            </a:r>
            <a:r>
              <a:rPr lang="en-US" dirty="0"/>
              <a:t>/018882.pdf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4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california.surfrider.org</a:t>
            </a:r>
            <a:r>
              <a:rPr lang="en-US" dirty="0"/>
              <a:t>/blog/the-spillover-effect-and-more-in-marine-protected-area-news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56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parksjournal.com</a:t>
            </a:r>
            <a:r>
              <a:rPr lang="en-US" dirty="0"/>
              <a:t>/wp-content/uploads/2021/03/PARKS-24.2-Fitzsimons-and-Wescott-10.2305-IUCN.CH_.2018.PARKS%E2%80%9024%E2%80%902JAF.en_.pdf</a:t>
            </a:r>
          </a:p>
          <a:p>
            <a:r>
              <a:rPr lang="en-A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Fitzsimons, James; Wescott, G (2018). Large-scale expansion of marine protected area networks: lessons from Australia. Deakin University. Journal contribution. https://</a:t>
            </a:r>
            <a:r>
              <a:rPr lang="en-AU" b="0" i="0" dirty="0" err="1">
                <a:solidFill>
                  <a:srgbClr val="25252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hdl.handle.net</a:t>
            </a:r>
            <a:r>
              <a:rPr lang="en-A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/10536/DRO/DU:30116587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90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conservationplanning.org</a:t>
            </a:r>
            <a:r>
              <a:rPr lang="en-US" dirty="0"/>
              <a:t>/2020/11/representation-does-not-necessarily-reduce-threats-to-biodiversity-australias-commonwealth-marine-protected-area-system-20122018/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1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Paper: Lissa M. Barr, Hugh P. </a:t>
            </a:r>
            <a:r>
              <a:rPr lang="en-US" dirty="0" err="1"/>
              <a:t>Possingham</a:t>
            </a:r>
            <a:r>
              <a:rPr lang="en-US" dirty="0"/>
              <a:t> (2013). Are outcomes matching policy commitments in Australian marine conservation </a:t>
            </a:r>
            <a:r>
              <a:rPr lang="en-US" dirty="0" err="1"/>
              <a:t>planning?Marine</a:t>
            </a:r>
            <a:r>
              <a:rPr lang="en-US" dirty="0"/>
              <a:t> Policy,</a:t>
            </a:r>
          </a:p>
          <a:p>
            <a:r>
              <a:rPr lang="en-US" dirty="0"/>
              <a:t>Volume 42. Pages 39-48,</a:t>
            </a:r>
          </a:p>
          <a:p>
            <a:r>
              <a:rPr lang="en-US" dirty="0"/>
              <a:t>Quote: 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Cressey, D. Australia’s plans for sea havens ‘flawed’. </a:t>
            </a:r>
            <a:r>
              <a:rPr lang="en-AU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Nature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</a:t>
            </a:r>
            <a:r>
              <a:rPr lang="en-AU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495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, 155 (2013). https://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doi.org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/10.1038/495155a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6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Australian_marine_parks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1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Bwalya, Bridget. (2018). Strategies for wildlife management in Africa: Actors, successes and failures. Accessed: https://</a:t>
            </a:r>
            <a:r>
              <a:rPr lang="en-US" dirty="0" err="1"/>
              <a:t>www.researchgate.net</a:t>
            </a:r>
            <a:r>
              <a:rPr lang="en-US" dirty="0"/>
              <a:t>/figure/IUCN-protected-area-categories-and-definitions_tbl1_338684271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80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www.rollingstone.com</a:t>
            </a:r>
            <a:r>
              <a:rPr lang="en-US" dirty="0"/>
              <a:t>/culture/culture-pictures/earth-day-1970-gallery-pictures-new-york-philadelphia-boston-california-987057/earth-day-</a:t>
            </a:r>
            <a:r>
              <a:rPr lang="en-US" dirty="0" err="1"/>
              <a:t>philadelphia</a:t>
            </a:r>
            <a:r>
              <a:rPr lang="en-US" dirty="0"/>
              <a:t>-</a:t>
            </a:r>
            <a:r>
              <a:rPr lang="en-US" dirty="0" err="1"/>
              <a:t>philadelphia-usa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6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conservationplanning.org</a:t>
            </a:r>
            <a:r>
              <a:rPr lang="en-US" dirty="0"/>
              <a:t>/2020/11/representation-does-not-necessarily-reduce-threats-to-biodiversity-australias-commonwealth-marine-protected-area-system-20122018/</a:t>
            </a:r>
          </a:p>
          <a:p>
            <a:r>
              <a:rPr lang="en-US" dirty="0"/>
              <a:t>Paper: Brayden </a:t>
            </a:r>
            <a:r>
              <a:rPr lang="en-US" dirty="0" err="1"/>
              <a:t>Cockerell</a:t>
            </a:r>
            <a:r>
              <a:rPr lang="en-US" dirty="0"/>
              <a:t>, Robert L. Pressey, Alana </a:t>
            </a:r>
            <a:r>
              <a:rPr lang="en-US" dirty="0" err="1"/>
              <a:t>Grech</a:t>
            </a:r>
            <a:r>
              <a:rPr lang="en-US" dirty="0"/>
              <a:t>, Jorge G. Álvarez-Romero, Trevor Ward, Rodolphe </a:t>
            </a:r>
            <a:r>
              <a:rPr lang="en-US" dirty="0" err="1"/>
              <a:t>Devillers</a:t>
            </a:r>
            <a:r>
              <a:rPr lang="en-US" dirty="0"/>
              <a:t>, (2020). Representation does not necessarily reduce threats to biodiversity: Australia's Commonwealth marine protected area system, 2012–2018. Biological Conservation,. Volume 252,</a:t>
            </a:r>
          </a:p>
          <a:p>
            <a:r>
              <a:rPr lang="en-US" dirty="0"/>
              <a:t>. 108813. ISSN 0006-3207,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79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www.dcceew.gov.au</a:t>
            </a:r>
            <a:r>
              <a:rPr lang="en-US" dirty="0"/>
              <a:t>/sites/default/files/env/pages/2b8154b0-dce9-4c9e-bffd-cfb1db8fab65/files/te-cmr-network-mgt-plan-information-only-has-no-legal-effect.pdf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9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15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08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parksaustralia.gov.au</a:t>
            </a:r>
            <a:r>
              <a:rPr lang="en-US" dirty="0"/>
              <a:t>/marine/parks/temperate-east/cod-grounds/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1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parksaustralia.gov.au</a:t>
            </a:r>
            <a:r>
              <a:rPr lang="en-US" dirty="0"/>
              <a:t>/marine/parks/temperate-east/</a:t>
            </a:r>
            <a:r>
              <a:rPr lang="en-US" dirty="0" err="1"/>
              <a:t>gifford</a:t>
            </a:r>
            <a:r>
              <a:rPr lang="en-US" dirty="0"/>
              <a:t>/</a:t>
            </a:r>
          </a:p>
          <a:p>
            <a:r>
              <a:rPr lang="en-AU" b="1" i="0" dirty="0">
                <a:solidFill>
                  <a:srgbClr val="122756"/>
                </a:solidFill>
                <a:effectLst/>
                <a:latin typeface="Muli"/>
              </a:rPr>
              <a:t>Gifford Marine Park protects a 2000 metre high flat-topped undersea volcano called Gifford </a:t>
            </a:r>
            <a:r>
              <a:rPr lang="en-AU" b="1" i="0" dirty="0" err="1">
                <a:solidFill>
                  <a:srgbClr val="122756"/>
                </a:solidFill>
                <a:effectLst/>
                <a:latin typeface="Muli"/>
              </a:rPr>
              <a:t>Tablemount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3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/marine/parks/temperate-east/solitary-islands/</a:t>
            </a:r>
          </a:p>
          <a:p>
            <a:r>
              <a:rPr lang="en-US" dirty="0"/>
              <a:t>Image (pimpernel rock): https://</a:t>
            </a:r>
            <a:r>
              <a:rPr lang="en-US" dirty="0" err="1"/>
              <a:t>www.michaelmcfadyenscuba.info</a:t>
            </a:r>
            <a:r>
              <a:rPr lang="en-US" dirty="0"/>
              <a:t>/</a:t>
            </a:r>
            <a:r>
              <a:rPr lang="en-US" dirty="0" err="1"/>
              <a:t>viewpage.php?page_id</a:t>
            </a:r>
            <a:r>
              <a:rPr lang="en-US" dirty="0"/>
              <a:t>=189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5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parksaustralia.gov.au</a:t>
            </a:r>
            <a:r>
              <a:rPr lang="en-US" dirty="0"/>
              <a:t>/marine/files/south-east/Updates/SE-Network-Evaluation-</a:t>
            </a:r>
            <a:r>
              <a:rPr lang="en-US" dirty="0" err="1"/>
              <a:t>Summary.pdf</a:t>
            </a:r>
            <a:endParaRPr lang="en-US" dirty="0"/>
          </a:p>
          <a:p>
            <a:r>
              <a:rPr lang="en-US" dirty="0"/>
              <a:t>Info: https://</a:t>
            </a:r>
            <a:r>
              <a:rPr lang="en-US" dirty="0" err="1"/>
              <a:t>parksaustralia.gov.au</a:t>
            </a:r>
            <a:r>
              <a:rPr lang="en-US" dirty="0"/>
              <a:t>/marine/files/south-east/AMP---SE-SOK-</a:t>
            </a:r>
            <a:r>
              <a:rPr lang="en-US" dirty="0" err="1"/>
              <a:t>Summary_SE</a:t>
            </a:r>
            <a:r>
              <a:rPr lang="en-US" dirty="0"/>
              <a:t>-</a:t>
            </a:r>
            <a:r>
              <a:rPr lang="en-US" dirty="0" err="1"/>
              <a:t>Network.pdf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77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09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www.marineconservation.org.au</a:t>
            </a:r>
            <a:r>
              <a:rPr lang="en-US" dirty="0"/>
              <a:t>/south-east-marine-parks/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5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www.rollingstone.com</a:t>
            </a:r>
            <a:r>
              <a:rPr lang="en-US" dirty="0"/>
              <a:t>/culture/culture-pictures/earth-day-1970-gallery-pictures-new-york-philadelphia-boston-california-987057/earth-day-</a:t>
            </a:r>
            <a:r>
              <a:rPr lang="en-US" dirty="0" err="1"/>
              <a:t>philadelphia</a:t>
            </a:r>
            <a:r>
              <a:rPr lang="en-US" dirty="0"/>
              <a:t>-</a:t>
            </a:r>
            <a:r>
              <a:rPr lang="en-US" dirty="0" err="1"/>
              <a:t>philadelphia-usa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29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(shark): https://</a:t>
            </a:r>
            <a:r>
              <a:rPr lang="en-US" dirty="0" err="1"/>
              <a:t>parksaustralia.gov.au</a:t>
            </a:r>
            <a:r>
              <a:rPr lang="en-US" dirty="0"/>
              <a:t>/marine/parks/south-east/nelson/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73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atlas.parksaustralia.gov.au</a:t>
            </a:r>
            <a:r>
              <a:rPr lang="en-US" dirty="0"/>
              <a:t>/</a:t>
            </a:r>
            <a:r>
              <a:rPr lang="en-US" dirty="0" err="1"/>
              <a:t>amps?featureId</a:t>
            </a:r>
            <a:r>
              <a:rPr lang="en-US" dirty="0"/>
              <a:t>=AMP_SE_HUO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33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atlas.parksaustralia.gov.au</a:t>
            </a:r>
            <a:r>
              <a:rPr lang="en-US" dirty="0"/>
              <a:t>/amps/research/black-corals-in-the-</a:t>
            </a:r>
            <a:r>
              <a:rPr lang="en-US" dirty="0" err="1"/>
              <a:t>freycinet</a:t>
            </a:r>
            <a:r>
              <a:rPr lang="en-US" dirty="0"/>
              <a:t>-marine-park</a:t>
            </a:r>
          </a:p>
          <a:p>
            <a:r>
              <a:rPr lang="en-US" dirty="0"/>
              <a:t>Image (top right): https://</a:t>
            </a:r>
            <a:r>
              <a:rPr lang="en-US" dirty="0" err="1"/>
              <a:t>www.imas.utas.edu.au</a:t>
            </a:r>
            <a:r>
              <a:rPr lang="en-US" dirty="0"/>
              <a:t>/news/news-items/citizen-scientists-film-black-corals-at-spectacular-unexplored-reef-off-tasmanias-east-coast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59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010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/marine/files/Final_Mac_Island_MP_zoning_bathy_contours_1000m.pdf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48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/place/Macquarie-Island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19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wwf.org.au</a:t>
            </a:r>
            <a:r>
              <a:rPr lang="en-US" dirty="0"/>
              <a:t>/blogs/coming-together-to-protect-the-royal-penguin/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304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</a:t>
            </a:r>
            <a:r>
              <a:rPr lang="en-US" dirty="0" err="1"/>
              <a:t>macquarie</a:t>
            </a:r>
            <a:r>
              <a:rPr lang="en-US" dirty="0"/>
              <a:t>-island/</a:t>
            </a:r>
            <a:r>
              <a:rPr lang="en-US" dirty="0" err="1"/>
              <a:t>macquarie</a:t>
            </a:r>
            <a:r>
              <a:rPr lang="en-US" dirty="0"/>
              <a:t>-is-science/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The large population of wildlife on Macquarie Island, including these elephant seals and king penguins, ensures that biological science is an important part of scientific research on the island.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Kerry 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Steinberner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4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</a:t>
            </a:r>
            <a:r>
              <a:rPr lang="en-US" dirty="0" err="1"/>
              <a:t>macquarie</a:t>
            </a:r>
            <a:r>
              <a:rPr lang="en-US" dirty="0"/>
              <a:t>-island/</a:t>
            </a:r>
            <a:r>
              <a:rPr lang="en-US" dirty="0" err="1"/>
              <a:t>macquarie</a:t>
            </a:r>
            <a:r>
              <a:rPr lang="en-US" dirty="0"/>
              <a:t>-is-science/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13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</a:t>
            </a:r>
            <a:r>
              <a:rPr lang="en-US" dirty="0" err="1"/>
              <a:t>macquarie</a:t>
            </a:r>
            <a:r>
              <a:rPr lang="en-US" dirty="0"/>
              <a:t>-island/location/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Elephant seals like boating too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Kerry 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Steinberner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7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www.rollingstone.com</a:t>
            </a:r>
            <a:r>
              <a:rPr lang="en-US" dirty="0"/>
              <a:t>/culture/culture-pictures/earth-day-1970-gallery-pictures-new-york-philadelphia-boston-california-987057/apr-22-1970-peter-cohen-of-the-university-of-colorado-leads-260-cyclists-from-capitol-of-teach-in/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45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parksjournal.com</a:t>
            </a:r>
            <a:r>
              <a:rPr lang="en-US" dirty="0"/>
              <a:t>/wp-content/uploads/2021/03/PARKS-24.2-Fitzsimons-and-Wescott-10.2305-IUCN.CH_.2018.PARKS%E2%80%9024%E2%80%902JAF.en_.pdf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25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-operations/stations/other-locations/heard-island/protection-and-management/marine-reserve/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45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/news/2019-01-25/heard-island-</a:t>
            </a:r>
            <a:r>
              <a:rPr lang="en-US" dirty="0" err="1"/>
              <a:t>australias</a:t>
            </a:r>
            <a:r>
              <a:rPr lang="en-US" dirty="0"/>
              <a:t>-mysterious-land-of-fire-and-ice/10713860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0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Brooks, Cassandra &amp; Epstein, Graham &amp; Ban, Natalie. (2019). Managing Marine Protected Areas in Remote Areas: The Case of the Subantarctic Heard and McDonald Islands. Frontiers in Marine Science. 6. 10.3389/fmars.2019.00631.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600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-operations/stations/other-locations/heard-island/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81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(seals):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-operations/stations/other-locations/heard-island/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698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/news/2019-01-25/heard-island-</a:t>
            </a:r>
            <a:r>
              <a:rPr lang="en-US" dirty="0" err="1"/>
              <a:t>australias</a:t>
            </a:r>
            <a:r>
              <a:rPr lang="en-US" dirty="0"/>
              <a:t>-mysterious-land-of-fire-and-ice/10713860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513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99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b="0" i="0" dirty="0" err="1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Grieger</a:t>
            </a:r>
            <a:r>
              <a:rPr lang="en-AU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, Andreas. “Only One Earth: Stockholm and the Beginning of Modern Environmental Diplomacy.” Environment &amp; Society Portal, </a:t>
            </a:r>
            <a:r>
              <a:rPr lang="en-AU" b="0" i="1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Arcadia</a:t>
            </a:r>
            <a:r>
              <a:rPr lang="en-AU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(2012), no. 10. Rachel Carson </a:t>
            </a:r>
            <a:r>
              <a:rPr lang="en-AU" b="0" i="0" dirty="0" err="1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Center</a:t>
            </a:r>
            <a:r>
              <a:rPr lang="en-AU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for Environment and Society. </a:t>
            </a:r>
            <a:r>
              <a:rPr lang="en-AU" b="0" i="0" u="sng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  <a:hlinkClick r:id="rId3"/>
              </a:rPr>
              <a:t>https://doi.org/10.5282/rcc/3867</a:t>
            </a:r>
            <a:r>
              <a:rPr lang="en-AU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979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(orcas): https://</a:t>
            </a:r>
            <a:r>
              <a:rPr lang="en-US" dirty="0" err="1"/>
              <a:t>parksaustralia.gov.au</a:t>
            </a:r>
            <a:r>
              <a:rPr lang="en-US" dirty="0"/>
              <a:t>/marine/parks/south-west/</a:t>
            </a:r>
          </a:p>
          <a:p>
            <a:r>
              <a:rPr lang="en-US" dirty="0"/>
              <a:t>Image (top right): https://</a:t>
            </a:r>
            <a:r>
              <a:rPr lang="en-US" dirty="0" err="1"/>
              <a:t>www.viator.com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-AU/tours/Western-Australia/Bremer-Bay-Orca-Experience/d126-10984P10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55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whalewatchwesternaustralia.com</a:t>
            </a:r>
            <a:r>
              <a:rPr lang="en-US" dirty="0"/>
              <a:t>/species/southern-right-whale/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053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www.chargetheglobe.com</a:t>
            </a:r>
            <a:r>
              <a:rPr lang="en-US" dirty="0"/>
              <a:t>/the-ultimate-guide-to-the-</a:t>
            </a:r>
            <a:r>
              <a:rPr lang="en-US" dirty="0" err="1"/>
              <a:t>abrolhos</a:t>
            </a:r>
            <a:r>
              <a:rPr lang="en-US" dirty="0"/>
              <a:t>-islands/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41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exploreparks.dbca.wa.gov.au</a:t>
            </a:r>
            <a:r>
              <a:rPr lang="en-US" dirty="0"/>
              <a:t>/park/</a:t>
            </a:r>
            <a:r>
              <a:rPr lang="en-US" dirty="0" err="1"/>
              <a:t>jurien</a:t>
            </a:r>
            <a:r>
              <a:rPr lang="en-US" dirty="0"/>
              <a:t>-bay-marine-park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249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saltyswims.com.au</a:t>
            </a:r>
            <a:r>
              <a:rPr lang="en-US" dirty="0"/>
              <a:t>/</a:t>
            </a:r>
            <a:r>
              <a:rPr lang="en-US" dirty="0" err="1"/>
              <a:t>jurien</a:t>
            </a:r>
            <a:r>
              <a:rPr lang="en-US" dirty="0"/>
              <a:t>-bay-marine-park-experience/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580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40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26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www.instyleadventures.com.au</a:t>
            </a:r>
            <a:r>
              <a:rPr lang="en-US" dirty="0"/>
              <a:t>/news/experience-the-</a:t>
            </a:r>
            <a:r>
              <a:rPr lang="en-US" dirty="0" err="1"/>
              <a:t>ningaloo</a:t>
            </a:r>
            <a:r>
              <a:rPr lang="en-US" dirty="0"/>
              <a:t>-reef/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344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Cape Range National Park (camping) https://</a:t>
            </a:r>
            <a:r>
              <a:rPr lang="en-US" dirty="0" err="1"/>
              <a:t>unisonconsulting.com.sg</a:t>
            </a:r>
            <a:r>
              <a:rPr lang="en-US" dirty="0"/>
              <a:t>/</a:t>
            </a:r>
            <a:r>
              <a:rPr lang="en-US" dirty="0" err="1"/>
              <a:t>kfyo.php?cname</a:t>
            </a:r>
            <a:r>
              <a:rPr lang="en-US" dirty="0"/>
              <a:t>=</a:t>
            </a:r>
            <a:r>
              <a:rPr lang="en-US" dirty="0" err="1"/>
              <a:t>osprey+bay&amp;cid</a:t>
            </a:r>
            <a:r>
              <a:rPr lang="en-US" dirty="0"/>
              <a:t>=160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106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www.gorv.com.au</a:t>
            </a:r>
            <a:r>
              <a:rPr lang="en-US" dirty="0"/>
              <a:t>/travel-guide-shark-bay-</a:t>
            </a:r>
            <a:r>
              <a:rPr lang="en-US" dirty="0" err="1"/>
              <a:t>wa</a:t>
            </a:r>
            <a:r>
              <a:rPr lang="en-US" dirty="0"/>
              <a:t>/</a:t>
            </a:r>
          </a:p>
          <a:p>
            <a:r>
              <a:rPr lang="en-US" dirty="0"/>
              <a:t>H</a:t>
            </a:r>
            <a:r>
              <a:rPr lang="en-AU" b="0" i="1" dirty="0" err="1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amelin</a:t>
            </a:r>
            <a:r>
              <a:rPr lang="en-AU" b="0" i="1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Pool stromatolites.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www.abebooks.com</a:t>
            </a:r>
            <a:r>
              <a:rPr lang="en-US" dirty="0"/>
              <a:t>/9780856440069/Stockholm-Conference-earth-introduction-politics-085644006X/</a:t>
            </a:r>
            <a:r>
              <a:rPr lang="en-US" dirty="0" err="1"/>
              <a:t>plp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38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www.viewbug.com</a:t>
            </a:r>
            <a:r>
              <a:rPr lang="en-US" dirty="0"/>
              <a:t>/photo/91007309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82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564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/marine/pub/maps/christmas-island-marine-park-map-zoning-2022.pdf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042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earthobservatory.nasa.gov</a:t>
            </a:r>
            <a:r>
              <a:rPr lang="en-US" dirty="0"/>
              <a:t>/images/76791/</a:t>
            </a:r>
            <a:r>
              <a:rPr lang="en-US" dirty="0" err="1"/>
              <a:t>cocos</a:t>
            </a:r>
            <a:r>
              <a:rPr lang="en-US" dirty="0"/>
              <a:t>-keeling-islands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25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PLWSOjykTfQ&amp;t</a:t>
            </a:r>
            <a:r>
              <a:rPr lang="en-US" dirty="0"/>
              <a:t>=52s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343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www.theaustralian.com.au</a:t>
            </a:r>
            <a:r>
              <a:rPr lang="en-US" dirty="0"/>
              <a:t>/subscribe/news/1/?</a:t>
            </a:r>
            <a:r>
              <a:rPr lang="en-US" dirty="0" err="1"/>
              <a:t>sourceCode</a:t>
            </a:r>
            <a:r>
              <a:rPr lang="en-US" dirty="0"/>
              <a:t>=TAWEB_WRE170_a_GGL&amp;dest=https%3A%2F%2Fwww.theaustralian.com.au%2Fnation%2Fpolitics%2Fkillers-and-rapists-set-free-to-roam-on-christmas-island%2Fnews-story%2Fcc20d1e949a8f0885d73f4e6fdbcf720&amp;memtype=</a:t>
            </a:r>
            <a:r>
              <a:rPr lang="en-US" dirty="0" err="1"/>
              <a:t>anonymous&amp;mode</a:t>
            </a:r>
            <a:r>
              <a:rPr lang="en-US" dirty="0"/>
              <a:t>=premium&amp;v21=GROUPA-Segment-1-NOSCORE&amp;V21spcbehaviour=append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8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09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767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www.nespmarine.edu.au</a:t>
            </a:r>
            <a:r>
              <a:rPr lang="en-US" dirty="0"/>
              <a:t>/tags/</a:t>
            </a:r>
            <a:r>
              <a:rPr lang="en-US" dirty="0" err="1"/>
              <a:t>bruvs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98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2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and info: https://</a:t>
            </a:r>
            <a:r>
              <a:rPr lang="en-US" dirty="0" err="1"/>
              <a:t>dics.co</a:t>
            </a:r>
            <a:r>
              <a:rPr lang="en-US" dirty="0"/>
              <a:t>/current-affairs/</a:t>
            </a:r>
            <a:r>
              <a:rPr lang="en-US" dirty="0" err="1"/>
              <a:t>stockholm</a:t>
            </a:r>
            <a:r>
              <a:rPr lang="en-US" dirty="0"/>
              <a:t>-conference-</a:t>
            </a:r>
            <a:r>
              <a:rPr lang="en-US" dirty="0" err="1"/>
              <a:t>upsc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942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144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/marine/files/scientific-publications/JamesCookUniversityCSMP-Coral-Reef-Health-Survey-2023.pdf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49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dxnews.com</a:t>
            </a:r>
            <a:r>
              <a:rPr lang="en-US" dirty="0"/>
              <a:t>/forum/forum/</a:t>
            </a:r>
            <a:r>
              <a:rPr lang="en-US" dirty="0" err="1"/>
              <a:t>dxing</a:t>
            </a:r>
            <a:r>
              <a:rPr lang="en-US" dirty="0"/>
              <a:t>/45789-vk9wx-willis-island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975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greatbarrierreefliveaboards.com</a:t>
            </a:r>
            <a:r>
              <a:rPr lang="en-US" dirty="0"/>
              <a:t>/tours/great-barrier-reef/spirit-of-freedom-4-night-liveaboard/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463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Outlook report 2019 https://</a:t>
            </a:r>
            <a:r>
              <a:rPr lang="en-US" dirty="0" err="1"/>
              <a:t>elibrary.gbrmpa.gov.au</a:t>
            </a:r>
            <a:r>
              <a:rPr lang="en-US" dirty="0"/>
              <a:t>/</a:t>
            </a:r>
            <a:r>
              <a:rPr lang="en-US" dirty="0" err="1"/>
              <a:t>jspui</a:t>
            </a:r>
            <a:r>
              <a:rPr lang="en-US"/>
              <a:t>/handle/11017/3474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765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wwf.panda.org</a:t>
            </a:r>
            <a:r>
              <a:rPr lang="en-US" dirty="0"/>
              <a:t>/</a:t>
            </a:r>
            <a:r>
              <a:rPr lang="en-US" dirty="0" err="1"/>
              <a:t>wwf_news</a:t>
            </a:r>
            <a:r>
              <a:rPr lang="en-US" dirty="0"/>
              <a:t>/?163783/AUSTRALIA---Great-Barrier-Reef-Marine-Park-Zoning-Plan</a:t>
            </a:r>
          </a:p>
          <a:p>
            <a:r>
              <a:rPr lang="en-US" b="0" i="1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Image </a:t>
            </a:r>
            <a:r>
              <a:rPr lang="en-AU" b="0" i="1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© WWF / Jürgen FREUND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061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https://www2.gbrmpa.gov.au/learn/fascinating-facts-about-great-barrier-reef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44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www.qld.gov.au</a:t>
            </a:r>
            <a:r>
              <a:rPr lang="en-US" dirty="0"/>
              <a:t>/environment/coasts-waterways/marine-parks/about#gallery-66610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324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parks.desi.qld.gov.au</a:t>
            </a:r>
            <a:r>
              <a:rPr lang="en-US" dirty="0"/>
              <a:t>/parks/great-sandy-marine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864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www.qld.gov.au</a:t>
            </a:r>
            <a:r>
              <a:rPr lang="en-US" dirty="0"/>
              <a:t>/__data/assets/</a:t>
            </a:r>
            <a:r>
              <a:rPr lang="en-US" dirty="0" err="1"/>
              <a:t>pdf_file</a:t>
            </a:r>
            <a:r>
              <a:rPr lang="en-US" dirty="0"/>
              <a:t>/0012/401115/</a:t>
            </a:r>
            <a:r>
              <a:rPr lang="en-US" dirty="0" err="1"/>
              <a:t>gsmp-dris.pdf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66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www.unep.org</a:t>
            </a:r>
            <a:r>
              <a:rPr lang="en-US" dirty="0"/>
              <a:t>/who-we-are/about-us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71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www.escape.com.au</a:t>
            </a:r>
            <a:r>
              <a:rPr lang="en-US" dirty="0"/>
              <a:t>/destinations/</a:t>
            </a:r>
            <a:r>
              <a:rPr lang="en-US" dirty="0" err="1"/>
              <a:t>australia</a:t>
            </a:r>
            <a:r>
              <a:rPr lang="en-US" dirty="0"/>
              <a:t>/</a:t>
            </a:r>
            <a:r>
              <a:rPr lang="en-US" dirty="0" err="1"/>
              <a:t>queensland</a:t>
            </a:r>
            <a:r>
              <a:rPr lang="en-US" dirty="0"/>
              <a:t>/8-reasons-to-head-to-the-fraser-coast-right-now/news-story/ad4399d8838f0304f73d8fa9d374c4d0</a:t>
            </a:r>
          </a:p>
          <a:p>
            <a:r>
              <a:rPr lang="en-AU" b="0" i="0" dirty="0">
                <a:solidFill>
                  <a:srgbClr val="606669"/>
                </a:solidFill>
                <a:effectLst/>
                <a:latin typeface="OpenSans"/>
              </a:rPr>
              <a:t>White sand beaches are just the beginning of what Fraser Island has to offer. Picture: Fraser Coast Tourism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908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diveinaustralia.com.au</a:t>
            </a:r>
            <a:r>
              <a:rPr lang="en-US" dirty="0"/>
              <a:t>/?product=wolf-rock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24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parks.desi.qld.gov.au</a:t>
            </a:r>
            <a:r>
              <a:rPr lang="en-US" dirty="0"/>
              <a:t>/parks/</a:t>
            </a:r>
            <a:r>
              <a:rPr lang="en-US" dirty="0" err="1"/>
              <a:t>moreton</a:t>
            </a:r>
            <a:r>
              <a:rPr lang="en-US" dirty="0"/>
              <a:t>-bay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03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moretonbayfoundation.org</a:t>
            </a:r>
            <a:r>
              <a:rPr lang="en-US" dirty="0"/>
              <a:t>/</a:t>
            </a:r>
            <a:r>
              <a:rPr lang="en-US" dirty="0" err="1"/>
              <a:t>moreton</a:t>
            </a:r>
            <a:r>
              <a:rPr lang="en-US" dirty="0"/>
              <a:t>-bay-</a:t>
            </a:r>
            <a:r>
              <a:rPr lang="en-US" dirty="0" err="1"/>
              <a:t>zones.html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moretonbayfoundation.org</a:t>
            </a:r>
            <a:r>
              <a:rPr lang="en-US" dirty="0"/>
              <a:t>/</a:t>
            </a:r>
            <a:r>
              <a:rPr lang="en-US" dirty="0" err="1"/>
              <a:t>moreton</a:t>
            </a:r>
            <a:r>
              <a:rPr lang="en-US" dirty="0"/>
              <a:t>-bay/maps/interactive-</a:t>
            </a:r>
            <a:r>
              <a:rPr lang="en-US" dirty="0" err="1"/>
              <a:t>moreton</a:t>
            </a:r>
            <a:r>
              <a:rPr lang="en-US" dirty="0"/>
              <a:t>-bay-zone-map/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631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www.tangalooma.com</a:t>
            </a:r>
            <a:r>
              <a:rPr lang="en-US" dirty="0"/>
              <a:t>/</a:t>
            </a:r>
            <a:r>
              <a:rPr lang="en-US" dirty="0" err="1"/>
              <a:t>moreton</a:t>
            </a:r>
            <a:r>
              <a:rPr lang="en-US" dirty="0"/>
              <a:t>-island/</a:t>
            </a:r>
            <a:r>
              <a:rPr lang="en-US" dirty="0" err="1"/>
              <a:t>moreton</a:t>
            </a:r>
            <a:r>
              <a:rPr lang="en-US" dirty="0"/>
              <a:t>-bay-marine-park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6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www.viator.com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-AU/tours/Moreton-Bay-Region/Eco-Cruise-Boom-netting-snorkeling-and-swimming-Moreton-Island/d50992-105025P1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8371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www.sealink.com.au</a:t>
            </a:r>
            <a:r>
              <a:rPr lang="en-US" dirty="0"/>
              <a:t>/north-</a:t>
            </a:r>
            <a:r>
              <a:rPr lang="en-US" dirty="0" err="1"/>
              <a:t>stradbroke</a:t>
            </a:r>
            <a:r>
              <a:rPr lang="en-US" dirty="0"/>
              <a:t>-island/things-to-do/north-</a:t>
            </a:r>
            <a:r>
              <a:rPr lang="en-US" dirty="0" err="1"/>
              <a:t>stradbroke</a:t>
            </a:r>
            <a:r>
              <a:rPr lang="en-US" dirty="0"/>
              <a:t>-island-wildlife/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517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sv-anui.com</a:t>
            </a:r>
            <a:r>
              <a:rPr lang="en-US" dirty="0"/>
              <a:t>/2023/01/20/flinders-reef-and-other-wanderings/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695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www.nca.gov.au</a:t>
            </a:r>
            <a:r>
              <a:rPr lang="en-US" dirty="0"/>
              <a:t>/attractions/parliament-house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858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</a:t>
            </a:r>
            <a:r>
              <a:rPr lang="en-AU" sz="800" dirty="0" err="1">
                <a:latin typeface="Arial Narrow" panose="020B0606020202030204" pitchFamily="34" charset="0"/>
              </a:rPr>
              <a:t>Kenchington</a:t>
            </a:r>
            <a:r>
              <a:rPr lang="en-AU" sz="8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8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8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800" dirty="0" err="1">
                <a:latin typeface="Arial Narrow" panose="020B0606020202030204" pitchFamily="34" charset="0"/>
              </a:rPr>
              <a:t>Vii</a:t>
            </a:r>
            <a:r>
              <a:rPr lang="en-AU" sz="8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32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(top): https://</a:t>
            </a:r>
            <a:r>
              <a:rPr lang="en-US" dirty="0" err="1"/>
              <a:t>environmentalsciences.quora.com</a:t>
            </a:r>
            <a:r>
              <a:rPr lang="en-US" dirty="0"/>
              <a:t>/Our-Common-Future-The-Brundtland-Report-1987-https-thegreenpolitics-com-our-common-future-the-brundtland-report-19</a:t>
            </a:r>
          </a:p>
          <a:p>
            <a:r>
              <a:rPr lang="en-US" dirty="0"/>
              <a:t>Image (bottom): https://</a:t>
            </a:r>
            <a:r>
              <a:rPr lang="en-US" dirty="0" err="1"/>
              <a:t>issuu.com</a:t>
            </a:r>
            <a:r>
              <a:rPr lang="en-US" dirty="0"/>
              <a:t>/preethid2770/docs/</a:t>
            </a:r>
            <a:r>
              <a:rPr lang="en-US" dirty="0" err="1"/>
              <a:t>brundtland_report.pptx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722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07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49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282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62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2974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587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896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nit.com.au</a:t>
            </a:r>
            <a:r>
              <a:rPr lang="en-US" dirty="0"/>
              <a:t>/03-08-2022/3590/wa-marine-parks-creation-hailed-as-benchmark-for-indigenous-co-design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5946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Marine_protected_area</a:t>
            </a:r>
            <a:r>
              <a:rPr lang="en-US" dirty="0"/>
              <a:t>#/media/File:Global_Marine_Protected_Areas_as_of_Nov_2022.png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087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Image:https</a:t>
            </a:r>
            <a:r>
              <a:rPr lang="en-US" dirty="0"/>
              <a:t>://</a:t>
            </a:r>
            <a:r>
              <a:rPr lang="en-US" dirty="0" err="1"/>
              <a:t>parksaustralia.gov.au</a:t>
            </a:r>
            <a:r>
              <a:rPr lang="en-US" dirty="0"/>
              <a:t>/marine/parks/south-east/</a:t>
            </a:r>
            <a:r>
              <a:rPr lang="en-US" dirty="0" err="1"/>
              <a:t>huon</a:t>
            </a:r>
            <a:r>
              <a:rPr lang="en-US" dirty="0"/>
              <a:t>/</a:t>
            </a:r>
          </a:p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49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66FF0-04D8-408F-8C78-DFCD50BABD3C}"/>
              </a:ext>
            </a:extLst>
          </p:cNvPr>
          <p:cNvSpPr txBox="1"/>
          <p:nvPr/>
        </p:nvSpPr>
        <p:spPr>
          <a:xfrm>
            <a:off x="352798" y="1636360"/>
            <a:ext cx="4431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criteria used to inform decisions regarding the design of protected marine areas.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‘8. How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to draw lines and make pretty shapes’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3314" name="Picture 2" descr="Huon Marine Park | Australian Marine Parks">
            <a:extLst>
              <a:ext uri="{FF2B5EF4-FFF2-40B4-BE49-F238E27FC236}">
                <a16:creationId xmlns:a16="http://schemas.microsoft.com/office/drawing/2014/main" id="{3F6010A5-CB47-C687-26D4-73548541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72349-FFE1-9B07-1D1E-0F5B82DFA4A4}"/>
              </a:ext>
            </a:extLst>
          </p:cNvPr>
          <p:cNvSpPr txBox="1"/>
          <p:nvPr/>
        </p:nvSpPr>
        <p:spPr>
          <a:xfrm>
            <a:off x="53340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0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8279A6-AB09-2F6D-9BBD-033749CBB461}"/>
              </a:ext>
            </a:extLst>
          </p:cNvPr>
          <p:cNvSpPr txBox="1"/>
          <p:nvPr/>
        </p:nvSpPr>
        <p:spPr>
          <a:xfrm>
            <a:off x="531800" y="1705451"/>
            <a:ext cx="423742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At the conference </a:t>
            </a:r>
            <a:r>
              <a:rPr lang="en-AU" sz="5400" b="1" dirty="0"/>
              <a:t>UNEP </a:t>
            </a:r>
          </a:p>
          <a:p>
            <a:pPr algn="ctr"/>
            <a:r>
              <a:rPr lang="en-AU" sz="3200" dirty="0"/>
              <a:t>was established </a:t>
            </a:r>
          </a:p>
          <a:p>
            <a:pPr algn="ctr"/>
            <a:r>
              <a:rPr lang="en-AU" sz="2400" dirty="0"/>
              <a:t>(to help them do this) </a:t>
            </a:r>
          </a:p>
          <a:p>
            <a:pPr algn="ctr"/>
            <a:r>
              <a:rPr lang="en-AU" sz="3200" dirty="0"/>
              <a:t>to </a:t>
            </a:r>
            <a:r>
              <a:rPr lang="en-AU" sz="4000" b="1" dirty="0"/>
              <a:t>unite</a:t>
            </a:r>
            <a:r>
              <a:rPr lang="en-AU" sz="3200" b="1" dirty="0"/>
              <a:t> </a:t>
            </a:r>
            <a:r>
              <a:rPr lang="en-AU" sz="3200" dirty="0"/>
              <a:t>the world in saving our planet.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8588C-5B08-0EF4-E6CD-6855BA0BE711}"/>
              </a:ext>
            </a:extLst>
          </p:cNvPr>
          <p:cNvSpPr txBox="1"/>
          <p:nvPr/>
        </p:nvSpPr>
        <p:spPr>
          <a:xfrm>
            <a:off x="5839326" y="58790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=zuXWT4Bnyro</a:t>
            </a:r>
          </a:p>
        </p:txBody>
      </p:sp>
      <p:pic>
        <p:nvPicPr>
          <p:cNvPr id="6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6F56C11C-137D-9D0D-0A0A-E2C1A8C3A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443" y="609599"/>
            <a:ext cx="6191999" cy="50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28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B007AE-0162-C243-BA12-E2C32E28BDA2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Sandy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D5778B-0EED-F59E-1E1C-67BB68EAA559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10458-54BA-7806-AC50-FAC8EBA29159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2006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3E72A3-6655-62D3-1B1F-0989D0B98917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0F5BB-D724-B733-4860-604DBD2072DD}"/>
              </a:ext>
            </a:extLst>
          </p:cNvPr>
          <p:cNvSpPr txBox="1"/>
          <p:nvPr/>
        </p:nvSpPr>
        <p:spPr>
          <a:xfrm>
            <a:off x="4811406" y="1928988"/>
            <a:ext cx="2284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Starts south of Bundaberg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882310-0DBC-9191-33C1-77EBD4CC9754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C9100-2B08-87C6-A88D-C6A9CFAAAC6B}"/>
              </a:ext>
            </a:extLst>
          </p:cNvPr>
          <p:cNvSpPr txBox="1"/>
          <p:nvPr/>
        </p:nvSpPr>
        <p:spPr>
          <a:xfrm>
            <a:off x="9166861" y="2539880"/>
            <a:ext cx="227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0-3 nm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9E9A51-4DE9-A311-BB16-DB7B4D33C87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341CF-07C9-7477-E572-29C82B39E681}"/>
              </a:ext>
            </a:extLst>
          </p:cNvPr>
          <p:cNvSpPr txBox="1"/>
          <p:nvPr/>
        </p:nvSpPr>
        <p:spPr>
          <a:xfrm>
            <a:off x="7118893" y="4022535"/>
            <a:ext cx="2349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Finishes north of Sunshine Coast</a:t>
            </a:r>
          </a:p>
        </p:txBody>
      </p:sp>
      <p:pic>
        <p:nvPicPr>
          <p:cNvPr id="13" name="Picture 12" descr="Queensland Parks and Wildlife Service - Wikipedia">
            <a:extLst>
              <a:ext uri="{FF2B5EF4-FFF2-40B4-BE49-F238E27FC236}">
                <a16:creationId xmlns:a16="http://schemas.microsoft.com/office/drawing/2014/main" id="{BC7BE252-00CC-61E5-9C48-BCC372D5D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5" y="3932861"/>
            <a:ext cx="2580280" cy="25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392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1EB28-0C1A-CA52-2D64-DE2B1ADD78A4}"/>
              </a:ext>
            </a:extLst>
          </p:cNvPr>
          <p:cNvSpPr txBox="1"/>
          <p:nvPr/>
        </p:nvSpPr>
        <p:spPr>
          <a:xfrm>
            <a:off x="1488012" y="2409461"/>
            <a:ext cx="3066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Sandy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a body of water with land and water&#10;&#10;Description automatically generated">
            <a:extLst>
              <a:ext uri="{FF2B5EF4-FFF2-40B4-BE49-F238E27FC236}">
                <a16:creationId xmlns:a16="http://schemas.microsoft.com/office/drawing/2014/main" id="{952A81D7-1A0A-68FE-6994-8552288A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654" y="321427"/>
            <a:ext cx="6563659" cy="62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573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10D26-1119-B27C-A47A-3CBBBE117FD7}"/>
              </a:ext>
            </a:extLst>
          </p:cNvPr>
          <p:cNvSpPr txBox="1"/>
          <p:nvPr/>
        </p:nvSpPr>
        <p:spPr>
          <a:xfrm>
            <a:off x="1488012" y="2409461"/>
            <a:ext cx="3066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Sandy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the pacific ocean&#10;&#10;Description automatically generated">
            <a:extLst>
              <a:ext uri="{FF2B5EF4-FFF2-40B4-BE49-F238E27FC236}">
                <a16:creationId xmlns:a16="http://schemas.microsoft.com/office/drawing/2014/main" id="{D9FD9AD8-27D8-9E1B-CF15-08882896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900"/>
            <a:ext cx="5918200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C632F-FF95-71C5-BCDF-54C8CD0BD85D}"/>
              </a:ext>
            </a:extLst>
          </p:cNvPr>
          <p:cNvSpPr txBox="1"/>
          <p:nvPr/>
        </p:nvSpPr>
        <p:spPr>
          <a:xfrm>
            <a:off x="5091953" y="6272768"/>
            <a:ext cx="172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(update)</a:t>
            </a:r>
          </a:p>
        </p:txBody>
      </p:sp>
    </p:spTree>
    <p:extLst>
      <p:ext uri="{BB962C8B-B14F-4D97-AF65-F5344CB8AC3E}">
        <p14:creationId xmlns:p14="http://schemas.microsoft.com/office/powerpoint/2010/main" val="33488726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8 reasons to head to the Fraser Coast right now | escape.com.au">
            <a:extLst>
              <a:ext uri="{FF2B5EF4-FFF2-40B4-BE49-F238E27FC236}">
                <a16:creationId xmlns:a16="http://schemas.microsoft.com/office/drawing/2014/main" id="{86D87D9E-893D-1B10-264A-C0974122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C9FA6-7F6A-4992-AFBE-168D6277C6F0}"/>
              </a:ext>
            </a:extLst>
          </p:cNvPr>
          <p:cNvSpPr txBox="1"/>
          <p:nvPr/>
        </p:nvSpPr>
        <p:spPr>
          <a:xfrm>
            <a:off x="-288757" y="5900799"/>
            <a:ext cx="6737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</a:t>
            </a:r>
            <a:r>
              <a:rPr lang="en-AU" sz="4400" dirty="0" err="1">
                <a:solidFill>
                  <a:schemeClr val="bg1"/>
                </a:solidFill>
              </a:rPr>
              <a:t>K’gari</a:t>
            </a:r>
            <a:r>
              <a:rPr lang="en-AU" sz="4400" dirty="0">
                <a:solidFill>
                  <a:schemeClr val="bg1"/>
                </a:solidFill>
              </a:rPr>
              <a:t> (Fraser) Island</a:t>
            </a:r>
          </a:p>
        </p:txBody>
      </p:sp>
    </p:spTree>
    <p:extLst>
      <p:ext uri="{BB962C8B-B14F-4D97-AF65-F5344CB8AC3E}">
        <p14:creationId xmlns:p14="http://schemas.microsoft.com/office/powerpoint/2010/main" val="780822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Wolf Rock - Rainbow Beach (Adventure Diving) - Dive in Australia">
            <a:extLst>
              <a:ext uri="{FF2B5EF4-FFF2-40B4-BE49-F238E27FC236}">
                <a16:creationId xmlns:a16="http://schemas.microsoft.com/office/drawing/2014/main" id="{396DBCDE-4248-7259-BBBD-0F8E1743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E5088-EF33-4145-91B3-56986AD4546F}"/>
              </a:ext>
            </a:extLst>
          </p:cNvPr>
          <p:cNvSpPr txBox="1"/>
          <p:nvPr/>
        </p:nvSpPr>
        <p:spPr>
          <a:xfrm>
            <a:off x="1588170" y="125641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Wolf Rock (Rainbow Beach)</a:t>
            </a:r>
          </a:p>
        </p:txBody>
      </p:sp>
    </p:spTree>
    <p:extLst>
      <p:ext uri="{BB962C8B-B14F-4D97-AF65-F5344CB8AC3E}">
        <p14:creationId xmlns:p14="http://schemas.microsoft.com/office/powerpoint/2010/main" val="28140398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olf Rock - Rainbow Beach (Adventure Diving) - Dive in Australia">
            <a:extLst>
              <a:ext uri="{FF2B5EF4-FFF2-40B4-BE49-F238E27FC236}">
                <a16:creationId xmlns:a16="http://schemas.microsoft.com/office/drawing/2014/main" id="{1FD683E6-9308-D7D3-7120-0A18B2CB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695CBD-42AC-15D9-E945-DF7965E5099A}"/>
              </a:ext>
            </a:extLst>
          </p:cNvPr>
          <p:cNvSpPr txBox="1"/>
          <p:nvPr/>
        </p:nvSpPr>
        <p:spPr>
          <a:xfrm>
            <a:off x="1588170" y="125641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Wolf Rock (Rainbow Beach)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CD5B7-F59C-7245-8370-F5BD7E7F2614}"/>
              </a:ext>
            </a:extLst>
          </p:cNvPr>
          <p:cNvSpPr txBox="1"/>
          <p:nvPr/>
        </p:nvSpPr>
        <p:spPr>
          <a:xfrm>
            <a:off x="304801" y="6316124"/>
            <a:ext cx="6737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Grey Nurse Shark</a:t>
            </a:r>
          </a:p>
        </p:txBody>
      </p:sp>
    </p:spTree>
    <p:extLst>
      <p:ext uri="{BB962C8B-B14F-4D97-AF65-F5344CB8AC3E}">
        <p14:creationId xmlns:p14="http://schemas.microsoft.com/office/powerpoint/2010/main" val="364384009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B007AE-0162-C243-BA12-E2C32E28BDA2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Moreton Bay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D5778B-0EED-F59E-1E1C-67BB68EAA559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10458-54BA-7806-AC50-FAC8EBA29159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1993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3E72A3-6655-62D3-1B1F-0989D0B98917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0F5BB-D724-B733-4860-604DBD2072DD}"/>
              </a:ext>
            </a:extLst>
          </p:cNvPr>
          <p:cNvSpPr txBox="1"/>
          <p:nvPr/>
        </p:nvSpPr>
        <p:spPr>
          <a:xfrm>
            <a:off x="4582069" y="2231889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Starts south of Sunshine Coast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882310-0DBC-9191-33C1-77EBD4CC9754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C9100-2B08-87C6-A88D-C6A9CFAAAC6B}"/>
              </a:ext>
            </a:extLst>
          </p:cNvPr>
          <p:cNvSpPr txBox="1"/>
          <p:nvPr/>
        </p:nvSpPr>
        <p:spPr>
          <a:xfrm>
            <a:off x="9166861" y="2539880"/>
            <a:ext cx="227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0-3 nm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9E9A51-4DE9-A311-BB16-DB7B4D33C87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341CF-07C9-7477-E572-29C82B39E681}"/>
              </a:ext>
            </a:extLst>
          </p:cNvPr>
          <p:cNvSpPr txBox="1"/>
          <p:nvPr/>
        </p:nvSpPr>
        <p:spPr>
          <a:xfrm>
            <a:off x="7187292" y="4535957"/>
            <a:ext cx="227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Finishes Gold Coast</a:t>
            </a:r>
          </a:p>
        </p:txBody>
      </p:sp>
      <p:pic>
        <p:nvPicPr>
          <p:cNvPr id="13" name="Picture 12" descr="Queensland Parks and Wildlife Service - Wikipedia">
            <a:extLst>
              <a:ext uri="{FF2B5EF4-FFF2-40B4-BE49-F238E27FC236}">
                <a16:creationId xmlns:a16="http://schemas.microsoft.com/office/drawing/2014/main" id="{84706AEA-DCC8-5A6B-0512-9DFF8376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5" y="3932861"/>
            <a:ext cx="2580280" cy="25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54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22C5B-DC80-25F6-415B-C8579B81FC93}"/>
              </a:ext>
            </a:extLst>
          </p:cNvPr>
          <p:cNvSpPr txBox="1"/>
          <p:nvPr/>
        </p:nvSpPr>
        <p:spPr>
          <a:xfrm>
            <a:off x="179166" y="2551837"/>
            <a:ext cx="43928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Moreton Bay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a body of water&#10;&#10;Description automatically generated">
            <a:extLst>
              <a:ext uri="{FF2B5EF4-FFF2-40B4-BE49-F238E27FC236}">
                <a16:creationId xmlns:a16="http://schemas.microsoft.com/office/drawing/2014/main" id="{1B25D212-9CBC-D56C-2C4E-95126318E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375" y="176792"/>
            <a:ext cx="6596459" cy="65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792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7858A2-3F67-2983-3ED0-55AD5566177C}"/>
              </a:ext>
            </a:extLst>
          </p:cNvPr>
          <p:cNvSpPr txBox="1"/>
          <p:nvPr/>
        </p:nvSpPr>
        <p:spPr>
          <a:xfrm>
            <a:off x="663260" y="2551837"/>
            <a:ext cx="43928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Moreton Bay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a type of land&#10;&#10;Description automatically generated">
            <a:extLst>
              <a:ext uri="{FF2B5EF4-FFF2-40B4-BE49-F238E27FC236}">
                <a16:creationId xmlns:a16="http://schemas.microsoft.com/office/drawing/2014/main" id="{95817BEE-3477-74D7-8DC0-7513ECC9D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29"/>
          <a:stretch/>
        </p:blipFill>
        <p:spPr>
          <a:xfrm>
            <a:off x="5794133" y="-23912"/>
            <a:ext cx="6397867" cy="68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09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reton Bay Marine Park | Moreton Island Queensland">
            <a:extLst>
              <a:ext uri="{FF2B5EF4-FFF2-40B4-BE49-F238E27FC236}">
                <a16:creationId xmlns:a16="http://schemas.microsoft.com/office/drawing/2014/main" id="{47D80F84-844D-D201-ABEB-5278CB382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57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0FE32-4412-2764-B428-83F48041FCBD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Moreton Island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9257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DD7DE-0755-AF1D-9BD5-E4932DBDF9CC}"/>
              </a:ext>
            </a:extLst>
          </p:cNvPr>
          <p:cNvSpPr txBox="1"/>
          <p:nvPr/>
        </p:nvSpPr>
        <p:spPr>
          <a:xfrm>
            <a:off x="737027" y="181956"/>
            <a:ext cx="4831924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1987</a:t>
            </a:r>
          </a:p>
          <a:p>
            <a:pPr algn="ctr"/>
            <a:endParaRPr lang="en-AU" sz="24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Ecological Sustainable Development (ESD)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Calibri" panose="020F0502020204030204"/>
              </a:rPr>
              <a:t>was officially defined as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A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ability to make development sustainable to ensure that it meets the needs of the present without compromising the ability of future generations to meet their own needs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Common Future (Brundtland Report)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84910B49-DF4C-343F-AB8C-951D9D1C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0"/>
            <a:ext cx="5568950" cy="34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BRUNDTLAND REPORT by PREETHI D - Issuu">
            <a:extLst>
              <a:ext uri="{FF2B5EF4-FFF2-40B4-BE49-F238E27FC236}">
                <a16:creationId xmlns:a16="http://schemas.microsoft.com/office/drawing/2014/main" id="{90714C3E-9F13-EAA5-FCDE-F816115AF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8"/>
          <a:stretch/>
        </p:blipFill>
        <p:spPr bwMode="auto">
          <a:xfrm>
            <a:off x="6623050" y="3428999"/>
            <a:ext cx="55689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4679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Moreton Island Eco Marine Safari Cruise and Snorkel 2024 - Moreton Bay  Region">
            <a:extLst>
              <a:ext uri="{FF2B5EF4-FFF2-40B4-BE49-F238E27FC236}">
                <a16:creationId xmlns:a16="http://schemas.microsoft.com/office/drawing/2014/main" id="{38BB97EF-0491-8DC2-DB58-BFD6E27A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/>
          <a:stretch/>
        </p:blipFill>
        <p:spPr bwMode="auto">
          <a:xfrm>
            <a:off x="2581835" y="0"/>
            <a:ext cx="9610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EDB8-18F9-62B0-E6C4-25EA51FAAE3E}"/>
              </a:ext>
            </a:extLst>
          </p:cNvPr>
          <p:cNvSpPr txBox="1"/>
          <p:nvPr/>
        </p:nvSpPr>
        <p:spPr>
          <a:xfrm>
            <a:off x="138008" y="2730810"/>
            <a:ext cx="23003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Tangalooma Wrecks</a:t>
            </a:r>
          </a:p>
        </p:txBody>
      </p:sp>
    </p:spTree>
    <p:extLst>
      <p:ext uri="{BB962C8B-B14F-4D97-AF65-F5344CB8AC3E}">
        <p14:creationId xmlns:p14="http://schemas.microsoft.com/office/powerpoint/2010/main" val="18386241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ildlife and marine life | SeaLink North Stradbroke Island">
            <a:extLst>
              <a:ext uri="{FF2B5EF4-FFF2-40B4-BE49-F238E27FC236}">
                <a16:creationId xmlns:a16="http://schemas.microsoft.com/office/drawing/2014/main" id="{8EFF6D93-518B-DB10-C22D-7796ACD5B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b="7787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5B659-BBAF-CB0D-19AE-A25190D43710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Stradbroke Island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34708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linders Reef and Other Wanderings | Sv-Anui">
            <a:extLst>
              <a:ext uri="{FF2B5EF4-FFF2-40B4-BE49-F238E27FC236}">
                <a16:creationId xmlns:a16="http://schemas.microsoft.com/office/drawing/2014/main" id="{32635F5B-E71C-6FB9-9CCC-C0D1AD1D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2BD33-EE8C-3CE1-4589-8EF116A4A4ED}"/>
              </a:ext>
            </a:extLst>
          </p:cNvPr>
          <p:cNvSpPr txBox="1"/>
          <p:nvPr/>
        </p:nvSpPr>
        <p:spPr>
          <a:xfrm>
            <a:off x="232954" y="279635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E.g. Flinders Reef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1E0586BD-0F70-019E-7E58-297BC38B0D0B}"/>
              </a:ext>
            </a:extLst>
          </p:cNvPr>
          <p:cNvSpPr/>
          <p:nvPr/>
        </p:nvSpPr>
        <p:spPr>
          <a:xfrm rot="20150513">
            <a:off x="7382660" y="482637"/>
            <a:ext cx="1106905" cy="536678"/>
          </a:xfrm>
          <a:prstGeom prst="lef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28FCF-2185-B285-67D5-1E306C274DBA}"/>
              </a:ext>
            </a:extLst>
          </p:cNvPr>
          <p:cNvSpPr txBox="1"/>
          <p:nvPr/>
        </p:nvSpPr>
        <p:spPr>
          <a:xfrm>
            <a:off x="8542420" y="145099"/>
            <a:ext cx="3641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dirty="0"/>
              <a:t>Tip of Moreton Island</a:t>
            </a:r>
          </a:p>
        </p:txBody>
      </p:sp>
    </p:spTree>
    <p:extLst>
      <p:ext uri="{BB962C8B-B14F-4D97-AF65-F5344CB8AC3E}">
        <p14:creationId xmlns:p14="http://schemas.microsoft.com/office/powerpoint/2010/main" val="38370149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9963C-AE02-7D37-9131-F55B277683D3}"/>
              </a:ext>
            </a:extLst>
          </p:cNvPr>
          <p:cNvSpPr txBox="1"/>
          <p:nvPr/>
        </p:nvSpPr>
        <p:spPr>
          <a:xfrm>
            <a:off x="1991132" y="2138571"/>
            <a:ext cx="85244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So, who decides where the MPAs go, how big or small they are, and what levels of protection they offer?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148179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01731-2EF6-4E03-19D0-037004F8ACBB}"/>
              </a:ext>
            </a:extLst>
          </p:cNvPr>
          <p:cNvSpPr txBox="1"/>
          <p:nvPr/>
        </p:nvSpPr>
        <p:spPr>
          <a:xfrm>
            <a:off x="742121" y="263820"/>
            <a:ext cx="110788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Governance refers to </a:t>
            </a:r>
            <a:r>
              <a:rPr lang="en-AU" sz="4400" b="1" dirty="0"/>
              <a:t>who</a:t>
            </a:r>
            <a:r>
              <a:rPr lang="en-AU" sz="3600" dirty="0"/>
              <a:t> makes all the decisions and </a:t>
            </a:r>
            <a:r>
              <a:rPr lang="en-AU" sz="4400" b="1" dirty="0"/>
              <a:t>how </a:t>
            </a:r>
            <a:r>
              <a:rPr lang="en-AU" sz="3600" dirty="0"/>
              <a:t>those decisions are made. </a:t>
            </a:r>
            <a:endParaRPr lang="en-AU" sz="3600" b="1" dirty="0"/>
          </a:p>
        </p:txBody>
      </p:sp>
      <p:pic>
        <p:nvPicPr>
          <p:cNvPr id="1028" name="Picture 4" descr="Parliament House | National Capital Authority">
            <a:extLst>
              <a:ext uri="{FF2B5EF4-FFF2-40B4-BE49-F238E27FC236}">
                <a16:creationId xmlns:a16="http://schemas.microsoft.com/office/drawing/2014/main" id="{62D1311B-5A8E-1EEE-13D7-6ABEB9F9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9874"/>
            <a:ext cx="12192000" cy="45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urt Hammer icon">
            <a:extLst>
              <a:ext uri="{FF2B5EF4-FFF2-40B4-BE49-F238E27FC236}">
                <a16:creationId xmlns:a16="http://schemas.microsoft.com/office/drawing/2014/main" id="{BDB42E6C-8C58-3BA7-90EB-EB5BB29E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2" y="987095"/>
            <a:ext cx="2423739" cy="242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636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102865" y="551289"/>
            <a:ext cx="831412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Below is a list of </a:t>
            </a:r>
            <a:r>
              <a:rPr lang="en-AU" sz="4400" b="1" dirty="0"/>
              <a:t>Criteria</a:t>
            </a:r>
            <a:r>
              <a:rPr lang="en-AU" sz="3600" dirty="0"/>
              <a:t> used to inform decisions regarding the design of MPAs.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>
                <a:highlight>
                  <a:srgbClr val="FFFF00"/>
                </a:highlight>
              </a:rPr>
              <a:t>Activity</a:t>
            </a:r>
            <a:r>
              <a:rPr lang="en-AU" sz="3600" dirty="0"/>
              <a:t>: Find a location or ecosystem that is NOT protected (or, not protected </a:t>
            </a:r>
            <a:r>
              <a:rPr lang="en-AU" sz="3600" i="1" dirty="0"/>
              <a:t>enough</a:t>
            </a:r>
            <a:r>
              <a:rPr lang="en-AU" sz="3600" dirty="0"/>
              <a:t>).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Determine if it should be protected, based on the following criteria.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Explain WHY or WHY NOT.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829754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Naturalness</a:t>
            </a:r>
            <a:endParaRPr lang="en-A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046D5-F343-7F44-801D-AF200D5921E7}"/>
              </a:ext>
            </a:extLst>
          </p:cNvPr>
          <p:cNvSpPr txBox="1"/>
          <p:nvPr/>
        </p:nvSpPr>
        <p:spPr>
          <a:xfrm>
            <a:off x="555811" y="3429000"/>
            <a:ext cx="4446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Is it untouched?</a:t>
            </a:r>
          </a:p>
        </p:txBody>
      </p:sp>
      <p:pic>
        <p:nvPicPr>
          <p:cNvPr id="131074" name="Picture 2" descr="Remote Sandy Cay on the Great Barrier Reef, Far North Queensland">
            <a:extLst>
              <a:ext uri="{FF2B5EF4-FFF2-40B4-BE49-F238E27FC236}">
                <a16:creationId xmlns:a16="http://schemas.microsoft.com/office/drawing/2014/main" id="{A852EC60-A61D-1CD7-D3AF-17D7F4D09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80" y="2293293"/>
            <a:ext cx="5767574" cy="379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037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Biogeographic importance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71BD6-B87C-6E8D-8E8C-229E207BAFAA}"/>
              </a:ext>
            </a:extLst>
          </p:cNvPr>
          <p:cNvSpPr txBox="1"/>
          <p:nvPr/>
        </p:nvSpPr>
        <p:spPr>
          <a:xfrm>
            <a:off x="950256" y="2873189"/>
            <a:ext cx="37293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Does it contain any unique or unusual geological features?</a:t>
            </a:r>
          </a:p>
          <a:p>
            <a:pPr algn="ctr"/>
            <a:endParaRPr lang="en-AU" sz="3600" dirty="0"/>
          </a:p>
        </p:txBody>
      </p:sp>
      <p:pic>
        <p:nvPicPr>
          <p:cNvPr id="132098" name="Picture 2" descr="Seamount Discovery by Center Scientists | The Center for Coastal and Ocean  Mapping">
            <a:extLst>
              <a:ext uri="{FF2B5EF4-FFF2-40B4-BE49-F238E27FC236}">
                <a16:creationId xmlns:a16="http://schemas.microsoft.com/office/drawing/2014/main" id="{6D7BEE00-D65D-8F33-CAA3-C2D9F1F3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96" y="2342274"/>
            <a:ext cx="5712065" cy="3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962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371BD6-B87C-6E8D-8E8C-229E207BAFAA}"/>
              </a:ext>
            </a:extLst>
          </p:cNvPr>
          <p:cNvSpPr txBox="1"/>
          <p:nvPr/>
        </p:nvSpPr>
        <p:spPr>
          <a:xfrm>
            <a:off x="470964" y="2310251"/>
            <a:ext cx="43879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Does it provide habitat for any rare or endangered species? 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Is it a breeding or rest area?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27D717-76FD-59B6-3769-5CD591ED690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Ecological importance</a:t>
            </a:r>
            <a:endParaRPr lang="en-AU" sz="2000" dirty="0"/>
          </a:p>
        </p:txBody>
      </p:sp>
      <p:pic>
        <p:nvPicPr>
          <p:cNvPr id="133122" name="Picture 2" descr="Project A9 - Grey Nurse Shark population estimate: east coast | MARINE  BIODIVERSITY HUB">
            <a:extLst>
              <a:ext uri="{FF2B5EF4-FFF2-40B4-BE49-F238E27FC236}">
                <a16:creationId xmlns:a16="http://schemas.microsoft.com/office/drawing/2014/main" id="{8FA3A89D-78A8-2E88-6178-F9F0A0A64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30" y="2381839"/>
            <a:ext cx="6526306" cy="3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976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Economic importance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041C3-6856-CBBB-7A4A-CF05E43281F4}"/>
              </a:ext>
            </a:extLst>
          </p:cNvPr>
          <p:cNvSpPr txBox="1"/>
          <p:nvPr/>
        </p:nvSpPr>
        <p:spPr>
          <a:xfrm>
            <a:off x="394445" y="3017677"/>
            <a:ext cx="46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Does (or can) it make money if protected? </a:t>
            </a:r>
          </a:p>
        </p:txBody>
      </p:sp>
      <p:pic>
        <p:nvPicPr>
          <p:cNvPr id="134146" name="Picture 2" descr="How long is the glass bottom boat tour on Green Island?">
            <a:extLst>
              <a:ext uri="{FF2B5EF4-FFF2-40B4-BE49-F238E27FC236}">
                <a16:creationId xmlns:a16="http://schemas.microsoft.com/office/drawing/2014/main" id="{58001B13-1B37-3086-CCBC-6092EF68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38113"/>
            <a:ext cx="5145739" cy="34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94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Future generations Stock Photos, Royalty Free Future generations Images |  Depositphotos">
            <a:extLst>
              <a:ext uri="{FF2B5EF4-FFF2-40B4-BE49-F238E27FC236}">
                <a16:creationId xmlns:a16="http://schemas.microsoft.com/office/drawing/2014/main" id="{FB4471FB-2877-C0F6-C1C0-41EF4A91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r="8704"/>
          <a:stretch/>
        </p:blipFill>
        <p:spPr bwMode="auto">
          <a:xfrm>
            <a:off x="4285128" y="0"/>
            <a:ext cx="7906872" cy="687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F16DB-38C0-A97E-CAA5-CC7273AA5279}"/>
              </a:ext>
            </a:extLst>
          </p:cNvPr>
          <p:cNvSpPr txBox="1"/>
          <p:nvPr/>
        </p:nvSpPr>
        <p:spPr>
          <a:xfrm>
            <a:off x="555814" y="1733520"/>
            <a:ext cx="30121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The definition put a focus on how we leave the planet for </a:t>
            </a:r>
            <a:r>
              <a:rPr lang="en-AU" sz="4400" b="1" dirty="0"/>
              <a:t>future generations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31886813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Social importance</a:t>
            </a:r>
            <a:endParaRPr lang="en-A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2DAD39-B437-A65B-7B58-AF849BC42A25}"/>
              </a:ext>
            </a:extLst>
          </p:cNvPr>
          <p:cNvSpPr txBox="1"/>
          <p:nvPr/>
        </p:nvSpPr>
        <p:spPr>
          <a:xfrm>
            <a:off x="609597" y="2165448"/>
            <a:ext cx="48230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 people go there because of its heritage, historical, cultural, traditional, aesthetic, educational or recreational qualities?</a:t>
            </a:r>
          </a:p>
        </p:txBody>
      </p:sp>
      <p:pic>
        <p:nvPicPr>
          <p:cNvPr id="135170" name="Picture 2" descr="Yoga &amp; Retreats | THE BEACH TULUM HOTEL">
            <a:extLst>
              <a:ext uri="{FF2B5EF4-FFF2-40B4-BE49-F238E27FC236}">
                <a16:creationId xmlns:a16="http://schemas.microsoft.com/office/drawing/2014/main" id="{A68D1344-815E-F9FE-1B09-CB537865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15" y="1925278"/>
            <a:ext cx="5844988" cy="38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610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Scientific importance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DEF3A-ED24-0126-FB2A-792CA7AE217F}"/>
              </a:ext>
            </a:extLst>
          </p:cNvPr>
          <p:cNvSpPr txBox="1"/>
          <p:nvPr/>
        </p:nvSpPr>
        <p:spPr>
          <a:xfrm>
            <a:off x="641615" y="2878612"/>
            <a:ext cx="38906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 scientists need it protected for research or monitoring?</a:t>
            </a:r>
          </a:p>
        </p:txBody>
      </p:sp>
      <p:pic>
        <p:nvPicPr>
          <p:cNvPr id="136196" name="Picture 4" descr="One Tree Island Research Station – Expedition Drenched the FIRST Sailors  Allowed to Visit">
            <a:extLst>
              <a:ext uri="{FF2B5EF4-FFF2-40B4-BE49-F238E27FC236}">
                <a16:creationId xmlns:a16="http://schemas.microsoft.com/office/drawing/2014/main" id="{A5F332A7-414B-2DBE-4AFE-11D3E382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73" y="2419127"/>
            <a:ext cx="5737412" cy="32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056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1349828" y="455108"/>
            <a:ext cx="92105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International or National significance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F269B-0E88-4DDD-1455-14766095FA48}"/>
              </a:ext>
            </a:extLst>
          </p:cNvPr>
          <p:cNvSpPr txBox="1"/>
          <p:nvPr/>
        </p:nvSpPr>
        <p:spPr>
          <a:xfrm>
            <a:off x="769681" y="2360857"/>
            <a:ext cx="51854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Is it worthy of being listed as a national or international heritage site or subject to an international or national conservation agreement?</a:t>
            </a:r>
          </a:p>
        </p:txBody>
      </p:sp>
      <p:pic>
        <p:nvPicPr>
          <p:cNvPr id="137218" name="Picture 2" descr="Antarctica Wildlife &amp; Travel Guide - Tips &amp; Where to See Penguins &amp;  Antarctic Animals">
            <a:extLst>
              <a:ext uri="{FF2B5EF4-FFF2-40B4-BE49-F238E27FC236}">
                <a16:creationId xmlns:a16="http://schemas.microsoft.com/office/drawing/2014/main" id="{789DE736-E0DF-CD04-B8DC-6A792286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25" y="2360857"/>
            <a:ext cx="5574889" cy="35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26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1349828" y="455108"/>
            <a:ext cx="92105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Practicality/feasibility</a:t>
            </a:r>
            <a:endParaRPr lang="en-A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A6B4A-9C0E-14AE-FB02-45949054407E}"/>
              </a:ext>
            </a:extLst>
          </p:cNvPr>
          <p:cNvSpPr txBox="1"/>
          <p:nvPr/>
        </p:nvSpPr>
        <p:spPr>
          <a:xfrm>
            <a:off x="1242253" y="3330110"/>
            <a:ext cx="2944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How easy is it to manage? </a:t>
            </a:r>
          </a:p>
        </p:txBody>
      </p:sp>
      <p:pic>
        <p:nvPicPr>
          <p:cNvPr id="138242" name="Picture 2" descr="Compliance management | gbrmpa">
            <a:extLst>
              <a:ext uri="{FF2B5EF4-FFF2-40B4-BE49-F238E27FC236}">
                <a16:creationId xmlns:a16="http://schemas.microsoft.com/office/drawing/2014/main" id="{10477439-A952-ED38-E8D8-0CCC158A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80" y="1904999"/>
            <a:ext cx="6075830" cy="40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992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 marine parks creation hailed as 'benchmark' for ... | NIT">
            <a:extLst>
              <a:ext uri="{FF2B5EF4-FFF2-40B4-BE49-F238E27FC236}">
                <a16:creationId xmlns:a16="http://schemas.microsoft.com/office/drawing/2014/main" id="{5004F035-258D-13A7-D667-3B287BCD3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51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53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A1912A-4E36-A108-52C6-1DCCB6D2FE1C}"/>
              </a:ext>
            </a:extLst>
          </p:cNvPr>
          <p:cNvSpPr/>
          <p:nvPr/>
        </p:nvSpPr>
        <p:spPr>
          <a:xfrm>
            <a:off x="2782957" y="0"/>
            <a:ext cx="94090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A38C378-8582-EDB0-CED2-F0A617706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43" y="0"/>
            <a:ext cx="9183757" cy="64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51B50-0468-2B2E-3189-315B3610AE9E}"/>
              </a:ext>
            </a:extLst>
          </p:cNvPr>
          <p:cNvSpPr txBox="1"/>
          <p:nvPr/>
        </p:nvSpPr>
        <p:spPr>
          <a:xfrm>
            <a:off x="132521" y="1213008"/>
            <a:ext cx="265043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MPAs</a:t>
            </a:r>
          </a:p>
          <a:p>
            <a:pPr algn="ctr"/>
            <a:endParaRPr lang="en-AU" sz="2000" dirty="0"/>
          </a:p>
          <a:p>
            <a:pPr algn="ctr"/>
            <a:r>
              <a:rPr lang="en-AU" sz="5400" b="1" dirty="0"/>
              <a:t>around the world</a:t>
            </a:r>
          </a:p>
          <a:p>
            <a:pPr algn="ctr"/>
            <a:endParaRPr lang="en-AU" sz="3600" b="1" dirty="0"/>
          </a:p>
          <a:p>
            <a:pPr algn="ctr"/>
            <a:r>
              <a:rPr lang="en-AU" sz="2000" dirty="0"/>
              <a:t>(as of 2022)</a:t>
            </a:r>
          </a:p>
        </p:txBody>
      </p:sp>
    </p:spTree>
    <p:extLst>
      <p:ext uri="{BB962C8B-B14F-4D97-AF65-F5344CB8AC3E}">
        <p14:creationId xmlns:p14="http://schemas.microsoft.com/office/powerpoint/2010/main" val="21254478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66FF0-04D8-408F-8C78-DFCD50BABD3C}"/>
              </a:ext>
            </a:extLst>
          </p:cNvPr>
          <p:cNvSpPr txBox="1"/>
          <p:nvPr/>
        </p:nvSpPr>
        <p:spPr>
          <a:xfrm>
            <a:off x="352798" y="1636360"/>
            <a:ext cx="4431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criteria used to inform decisions regarding the design of protected marine areas.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‘8. How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to draw lines and make pretty shapes’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3314" name="Picture 2" descr="Huon Marine Park | Australian Marine Parks">
            <a:extLst>
              <a:ext uri="{FF2B5EF4-FFF2-40B4-BE49-F238E27FC236}">
                <a16:creationId xmlns:a16="http://schemas.microsoft.com/office/drawing/2014/main" id="{3F6010A5-CB47-C687-26D4-73548541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72349-FFE1-9B07-1D1E-0F5B82DFA4A4}"/>
              </a:ext>
            </a:extLst>
          </p:cNvPr>
          <p:cNvSpPr txBox="1"/>
          <p:nvPr/>
        </p:nvSpPr>
        <p:spPr>
          <a:xfrm>
            <a:off x="53340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32056928-7591-C814-53B3-C1C1A175D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734" y="432756"/>
            <a:ext cx="4538532" cy="60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Sustainability - Wikipedia">
            <a:extLst>
              <a:ext uri="{FF2B5EF4-FFF2-40B4-BE49-F238E27FC236}">
                <a16:creationId xmlns:a16="http://schemas.microsoft.com/office/drawing/2014/main" id="{C8594CF2-AA17-CD02-33FF-B2B11723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12" y="196850"/>
            <a:ext cx="101600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5BCC3-BF71-906A-5B0F-F541DBBD3B27}"/>
              </a:ext>
            </a:extLst>
          </p:cNvPr>
          <p:cNvSpPr txBox="1"/>
          <p:nvPr/>
        </p:nvSpPr>
        <p:spPr>
          <a:xfrm>
            <a:off x="268940" y="196850"/>
            <a:ext cx="962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 representations of the principles of Ecological Sustainable Development (ESD)</a:t>
            </a:r>
          </a:p>
        </p:txBody>
      </p:sp>
    </p:spTree>
    <p:extLst>
      <p:ext uri="{BB962C8B-B14F-4D97-AF65-F5344CB8AC3E}">
        <p14:creationId xmlns:p14="http://schemas.microsoft.com/office/powerpoint/2010/main" val="280201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DD7DE-0755-AF1D-9BD5-E4932DBDF9CC}"/>
              </a:ext>
            </a:extLst>
          </p:cNvPr>
          <p:cNvSpPr txBox="1"/>
          <p:nvPr/>
        </p:nvSpPr>
        <p:spPr>
          <a:xfrm>
            <a:off x="495943" y="675923"/>
            <a:ext cx="594071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1" dirty="0"/>
              <a:t>ESD </a:t>
            </a:r>
            <a:r>
              <a:rPr lang="en-AU" sz="3200" dirty="0"/>
              <a:t>is now a key principle enshrined in many international agreements and declarations </a:t>
            </a:r>
            <a:r>
              <a:rPr lang="en-AU" sz="4400" dirty="0"/>
              <a:t>(LAWS)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A88BC-8BF7-52FE-7C71-CE6DCAE3E7CD}"/>
              </a:ext>
            </a:extLst>
          </p:cNvPr>
          <p:cNvSpPr txBox="1"/>
          <p:nvPr/>
        </p:nvSpPr>
        <p:spPr>
          <a:xfrm>
            <a:off x="6793614" y="3685223"/>
            <a:ext cx="48500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In Australia,</a:t>
            </a:r>
            <a:r>
              <a:rPr lang="en-AU" sz="4000" b="1" dirty="0"/>
              <a:t> </a:t>
            </a:r>
          </a:p>
          <a:p>
            <a:pPr algn="ctr"/>
            <a:r>
              <a:rPr lang="en-AU" sz="4000" b="1" dirty="0"/>
              <a:t>ESD </a:t>
            </a:r>
            <a:r>
              <a:rPr lang="en-AU" sz="3200" dirty="0"/>
              <a:t>has been included in over </a:t>
            </a:r>
            <a:r>
              <a:rPr lang="en-AU" sz="5400" b="1" dirty="0"/>
              <a:t>60</a:t>
            </a:r>
            <a:r>
              <a:rPr lang="en-AU" sz="4000" dirty="0"/>
              <a:t> </a:t>
            </a:r>
            <a:r>
              <a:rPr lang="en-AU" sz="3200" dirty="0"/>
              <a:t>pieces of Australian legislation.</a:t>
            </a:r>
          </a:p>
          <a:p>
            <a:pPr algn="ctr"/>
            <a:endParaRPr lang="en-AU" sz="3200" dirty="0"/>
          </a:p>
        </p:txBody>
      </p:sp>
      <p:pic>
        <p:nvPicPr>
          <p:cNvPr id="101378" name="Picture 2" descr="Your Day in Court City of Tucson">
            <a:extLst>
              <a:ext uri="{FF2B5EF4-FFF2-40B4-BE49-F238E27FC236}">
                <a16:creationId xmlns:a16="http://schemas.microsoft.com/office/drawing/2014/main" id="{FCCC12EB-CF6F-3BFB-68E7-9CE78F3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14" y="399143"/>
            <a:ext cx="4440668" cy="29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Changes to the trade marks and patents legislation | IP Australia">
            <a:extLst>
              <a:ext uri="{FF2B5EF4-FFF2-40B4-BE49-F238E27FC236}">
                <a16:creationId xmlns:a16="http://schemas.microsoft.com/office/drawing/2014/main" id="{52B62979-E15E-CE6A-16FA-7920A838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1" y="3685223"/>
            <a:ext cx="5420659" cy="271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0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DD7DE-0755-AF1D-9BD5-E4932DBDF9CC}"/>
              </a:ext>
            </a:extLst>
          </p:cNvPr>
          <p:cNvSpPr txBox="1"/>
          <p:nvPr/>
        </p:nvSpPr>
        <p:spPr>
          <a:xfrm>
            <a:off x="311931" y="458956"/>
            <a:ext cx="449315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/>
              <a:t>Including the National Strategy for Ecologically Sustainable Development</a:t>
            </a:r>
            <a:r>
              <a:rPr lang="en-AU" sz="2800" dirty="0"/>
              <a:t> (1992), </a:t>
            </a:r>
            <a:r>
              <a:rPr lang="en-AU" sz="2000" dirty="0"/>
              <a:t>the National Strategy for the Conservation of Australia’s Biological Diversity </a:t>
            </a:r>
            <a:r>
              <a:rPr lang="en-AU" sz="2800" dirty="0"/>
              <a:t>(1996) </a:t>
            </a:r>
            <a:r>
              <a:rPr lang="en-AU" sz="2000" dirty="0"/>
              <a:t>and in Section 3A of the </a:t>
            </a:r>
            <a:r>
              <a:rPr lang="en-AU" sz="2800" b="1" dirty="0"/>
              <a:t>Environment Protection and Biodiversity Conservation Act </a:t>
            </a:r>
            <a:r>
              <a:rPr lang="en-AU" sz="3200" b="1" dirty="0"/>
              <a:t>1999 </a:t>
            </a:r>
          </a:p>
          <a:p>
            <a:pPr algn="ctr"/>
            <a:r>
              <a:rPr lang="en-AU" dirty="0"/>
              <a:t>often quoted as the</a:t>
            </a:r>
          </a:p>
          <a:p>
            <a:pPr algn="ctr"/>
            <a:r>
              <a:rPr lang="en-AU" sz="6600" b="1" dirty="0"/>
              <a:t>EPBC Act</a:t>
            </a:r>
          </a:p>
          <a:p>
            <a:pPr algn="ctr"/>
            <a:r>
              <a:rPr lang="en-AU" sz="2800" dirty="0"/>
              <a:t>(also where the precautionary principle is found)</a:t>
            </a:r>
          </a:p>
        </p:txBody>
      </p:sp>
      <p:pic>
        <p:nvPicPr>
          <p:cNvPr id="103428" name="Picture 4" descr="The Society For Conservation Biology, 41% OFF">
            <a:extLst>
              <a:ext uri="{FF2B5EF4-FFF2-40B4-BE49-F238E27FC236}">
                <a16:creationId xmlns:a16="http://schemas.microsoft.com/office/drawing/2014/main" id="{E121E438-E5BE-8056-0242-BF062EEF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4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Reef Resilience – Norman R. Wright &amp; Sons">
            <a:extLst>
              <a:ext uri="{FF2B5EF4-FFF2-40B4-BE49-F238E27FC236}">
                <a16:creationId xmlns:a16="http://schemas.microsoft.com/office/drawing/2014/main" id="{2A6DD163-6802-CAB7-F3E2-4F7475995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r="441"/>
          <a:stretch/>
        </p:blipFill>
        <p:spPr bwMode="auto">
          <a:xfrm>
            <a:off x="0" y="0"/>
            <a:ext cx="12192000" cy="69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1456C-7682-2589-4009-4600C680C8DF}"/>
              </a:ext>
            </a:extLst>
          </p:cNvPr>
          <p:cNvSpPr txBox="1"/>
          <p:nvPr/>
        </p:nvSpPr>
        <p:spPr>
          <a:xfrm>
            <a:off x="411014" y="5962197"/>
            <a:ext cx="11780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It was widely accepted that MPAs promote ESD</a:t>
            </a:r>
          </a:p>
        </p:txBody>
      </p:sp>
    </p:spTree>
    <p:extLst>
      <p:ext uri="{BB962C8B-B14F-4D97-AF65-F5344CB8AC3E}">
        <p14:creationId xmlns:p14="http://schemas.microsoft.com/office/powerpoint/2010/main" val="89668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DD7DE-0755-AF1D-9BD5-E4932DBDF9CC}"/>
              </a:ext>
            </a:extLst>
          </p:cNvPr>
          <p:cNvSpPr txBox="1"/>
          <p:nvPr/>
        </p:nvSpPr>
        <p:spPr>
          <a:xfrm>
            <a:off x="125506" y="353040"/>
            <a:ext cx="3478306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1998</a:t>
            </a:r>
          </a:p>
          <a:p>
            <a:pPr algn="ctr"/>
            <a:endParaRPr lang="en-AU" sz="40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Oceans Policy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launched by the Howard government</a:t>
            </a:r>
            <a:endParaRPr kumimoji="0" lang="en-AU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452" name="Picture 4" descr="Howard, John, Winston - Topic - ABC News">
            <a:extLst>
              <a:ext uri="{FF2B5EF4-FFF2-40B4-BE49-F238E27FC236}">
                <a16:creationId xmlns:a16="http://schemas.microsoft.com/office/drawing/2014/main" id="{959016A6-D17B-C31E-88A9-DE26DE889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9766"/>
          <a:stretch/>
        </p:blipFill>
        <p:spPr bwMode="auto">
          <a:xfrm>
            <a:off x="3603812" y="0"/>
            <a:ext cx="858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C2F0EC-6B32-034A-D6B2-0F571A071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3" y="4908133"/>
            <a:ext cx="2359213" cy="1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25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8EE3DF-F497-37E7-96F3-B38E82CBA4A8}"/>
              </a:ext>
            </a:extLst>
          </p:cNvPr>
          <p:cNvSpPr txBox="1"/>
          <p:nvPr/>
        </p:nvSpPr>
        <p:spPr>
          <a:xfrm>
            <a:off x="225478" y="859065"/>
            <a:ext cx="296371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The Oceans Policy called for </a:t>
            </a:r>
            <a:r>
              <a:rPr lang="en-AU" sz="3600" b="1" dirty="0"/>
              <a:t>MORE</a:t>
            </a:r>
            <a:r>
              <a:rPr lang="en-AU" sz="3600" dirty="0"/>
              <a:t> marine parks to protect biodiversity</a:t>
            </a:r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Sold to voters by highlighting the “spill over effect”</a:t>
            </a:r>
            <a:endParaRPr lang="en-AU" sz="1600" dirty="0"/>
          </a:p>
        </p:txBody>
      </p:sp>
      <p:pic>
        <p:nvPicPr>
          <p:cNvPr id="121858" name="Picture 2" descr="The 'Spillover Effect' and more in Marine Protected Area news">
            <a:extLst>
              <a:ext uri="{FF2B5EF4-FFF2-40B4-BE49-F238E27FC236}">
                <a16:creationId xmlns:a16="http://schemas.microsoft.com/office/drawing/2014/main" id="{69B42A26-981D-42D2-D7DA-34CE61C5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0"/>
            <a:ext cx="887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91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DD7DE-0755-AF1D-9BD5-E4932DBDF9CC}"/>
              </a:ext>
            </a:extLst>
          </p:cNvPr>
          <p:cNvSpPr txBox="1"/>
          <p:nvPr/>
        </p:nvSpPr>
        <p:spPr>
          <a:xfrm>
            <a:off x="136680" y="203446"/>
            <a:ext cx="116337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prstClr val="black"/>
                </a:solidFill>
                <a:latin typeface="Calibri" panose="020F0502020204030204"/>
              </a:rPr>
              <a:t>Thus, in </a:t>
            </a:r>
            <a:r>
              <a:rPr lang="en-AU" sz="4000" b="1" dirty="0">
                <a:solidFill>
                  <a:prstClr val="black"/>
                </a:solidFill>
                <a:latin typeface="Calibri" panose="020F0502020204030204"/>
              </a:rPr>
              <a:t>1998</a:t>
            </a:r>
            <a:r>
              <a:rPr lang="en-AU" sz="3600" dirty="0">
                <a:solidFill>
                  <a:prstClr val="black"/>
                </a:solidFill>
                <a:latin typeface="Calibri" panose="020F0502020204030204"/>
              </a:rPr>
              <a:t> t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National Representative System of Marine Protected Areas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(NRSMPA) </a:t>
            </a:r>
            <a:r>
              <a:rPr kumimoji="0" lang="en-AU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born…</a:t>
            </a:r>
            <a:endParaRPr kumimoji="0" lang="en-AU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map of australia with white text&#10;&#10;Description automatically generated">
            <a:extLst>
              <a:ext uri="{FF2B5EF4-FFF2-40B4-BE49-F238E27FC236}">
                <a16:creationId xmlns:a16="http://schemas.microsoft.com/office/drawing/2014/main" id="{8620C4A3-1DEA-F213-7947-47C49847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" y="2653662"/>
            <a:ext cx="5961075" cy="4092043"/>
          </a:xfrm>
          <a:prstGeom prst="rect">
            <a:avLst/>
          </a:prstGeom>
        </p:spPr>
      </p:pic>
      <p:pic>
        <p:nvPicPr>
          <p:cNvPr id="5" name="Picture 4" descr="A map of australia with blue and white colors&#10;&#10;Description automatically generated">
            <a:extLst>
              <a:ext uri="{FF2B5EF4-FFF2-40B4-BE49-F238E27FC236}">
                <a16:creationId xmlns:a16="http://schemas.microsoft.com/office/drawing/2014/main" id="{CFE171D6-0CBF-F46C-C61A-7BB77D46A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27" y="2665658"/>
            <a:ext cx="5824393" cy="406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82252-EB64-B5F7-2EEC-656638CD0F41}"/>
              </a:ext>
            </a:extLst>
          </p:cNvPr>
          <p:cNvSpPr txBox="1"/>
          <p:nvPr/>
        </p:nvSpPr>
        <p:spPr>
          <a:xfrm>
            <a:off x="1801764" y="2068887"/>
            <a:ext cx="263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BF97D-FF2B-1D26-39D1-FF2A778DC5D8}"/>
              </a:ext>
            </a:extLst>
          </p:cNvPr>
          <p:cNvSpPr txBox="1"/>
          <p:nvPr/>
        </p:nvSpPr>
        <p:spPr>
          <a:xfrm>
            <a:off x="7759331" y="2080883"/>
            <a:ext cx="263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179431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ED86D-954A-6C38-C14E-5C4B99428E55}"/>
              </a:ext>
            </a:extLst>
          </p:cNvPr>
          <p:cNvSpPr txBox="1"/>
          <p:nvPr/>
        </p:nvSpPr>
        <p:spPr>
          <a:xfrm>
            <a:off x="1039486" y="1166842"/>
            <a:ext cx="38705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1970</a:t>
            </a:r>
          </a:p>
          <a:p>
            <a:pPr algn="ctr"/>
            <a:endParaRPr lang="en-AU" sz="5400" b="1" dirty="0"/>
          </a:p>
          <a:p>
            <a:pPr algn="ctr"/>
            <a:r>
              <a:rPr lang="en-AU" sz="3600" dirty="0"/>
              <a:t>Scientists highlight the urgent but complex problems bearing on our very survival</a:t>
            </a:r>
          </a:p>
        </p:txBody>
      </p:sp>
      <p:pic>
        <p:nvPicPr>
          <p:cNvPr id="89090" name="Picture 2" descr="Soil and Environment: Global warming and our local environmental problems">
            <a:extLst>
              <a:ext uri="{FF2B5EF4-FFF2-40B4-BE49-F238E27FC236}">
                <a16:creationId xmlns:a16="http://schemas.microsoft.com/office/drawing/2014/main" id="{C0979577-7EFF-EC6D-9DDF-775B4135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0"/>
            <a:ext cx="56896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Silent Spring - Wikipedia">
            <a:extLst>
              <a:ext uri="{FF2B5EF4-FFF2-40B4-BE49-F238E27FC236}">
                <a16:creationId xmlns:a16="http://schemas.microsoft.com/office/drawing/2014/main" id="{BC047859-D110-B4FE-3C14-F802CF56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152900"/>
            <a:ext cx="1919705" cy="27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Earth Day: 50 Years On - - The Adirondack Almanack">
            <a:extLst>
              <a:ext uri="{FF2B5EF4-FFF2-40B4-BE49-F238E27FC236}">
                <a16:creationId xmlns:a16="http://schemas.microsoft.com/office/drawing/2014/main" id="{7D1A072E-55FE-AEBC-87F5-2B8C5A2C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623" y="4153525"/>
            <a:ext cx="1592377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Environmental movement in the United States - Wikipedia">
            <a:extLst>
              <a:ext uri="{FF2B5EF4-FFF2-40B4-BE49-F238E27FC236}">
                <a16:creationId xmlns:a16="http://schemas.microsoft.com/office/drawing/2014/main" id="{B66C1349-96FA-D130-3FAD-107B18C8A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82"/>
          <a:stretch/>
        </p:blipFill>
        <p:spPr bwMode="auto">
          <a:xfrm>
            <a:off x="8422105" y="4152900"/>
            <a:ext cx="2177518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65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BFE12-FCD7-8AE4-4685-56F17505D812}"/>
              </a:ext>
            </a:extLst>
          </p:cNvPr>
          <p:cNvSpPr txBox="1"/>
          <p:nvPr/>
        </p:nvSpPr>
        <p:spPr>
          <a:xfrm>
            <a:off x="295887" y="1386296"/>
            <a:ext cx="409724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The primary goal of NRSMPA is to establish and manage</a:t>
            </a:r>
          </a:p>
          <a:p>
            <a:pPr algn="ctr"/>
            <a:endParaRPr lang="en-AU" sz="1200" dirty="0"/>
          </a:p>
          <a:p>
            <a:pPr algn="ctr"/>
            <a:r>
              <a:rPr lang="en-AU" sz="2800" dirty="0"/>
              <a:t>a </a:t>
            </a:r>
            <a:r>
              <a:rPr lang="en-AU" sz="3200" u="sng" dirty="0"/>
              <a:t>comprehensive</a:t>
            </a:r>
            <a:r>
              <a:rPr lang="en-AU" sz="3200" dirty="0"/>
              <a:t>, </a:t>
            </a:r>
            <a:r>
              <a:rPr lang="en-AU" sz="3200" u="sng" dirty="0"/>
              <a:t>adequate</a:t>
            </a:r>
            <a:r>
              <a:rPr lang="en-AU" sz="3200" dirty="0"/>
              <a:t> and</a:t>
            </a:r>
            <a:r>
              <a:rPr lang="en-AU" sz="4400" b="1" dirty="0"/>
              <a:t> </a:t>
            </a:r>
            <a:r>
              <a:rPr lang="en-AU" sz="4400" b="1" u="sng" dirty="0"/>
              <a:t>representative</a:t>
            </a:r>
          </a:p>
          <a:p>
            <a:pPr algn="ctr"/>
            <a:r>
              <a:rPr lang="en-AU" sz="1200" b="1" dirty="0"/>
              <a:t> </a:t>
            </a:r>
          </a:p>
          <a:p>
            <a:pPr algn="ctr"/>
            <a:r>
              <a:rPr lang="en-AU" sz="2800" dirty="0"/>
              <a:t>(CAR) system of marine protected areas.</a:t>
            </a:r>
            <a:endParaRPr lang="en-A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C00CF-2862-5DBE-BD72-F1AF7C65D6F1}"/>
              </a:ext>
            </a:extLst>
          </p:cNvPr>
          <p:cNvSpPr txBox="1"/>
          <p:nvPr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8F7CF33A-A048-8E3D-2B46-58E300922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10632"/>
          <a:stretch/>
        </p:blipFill>
        <p:spPr bwMode="auto">
          <a:xfrm>
            <a:off x="4855781" y="0"/>
            <a:ext cx="7336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40A825-96C0-46C6-51EA-FEF84805DD78}"/>
              </a:ext>
            </a:extLst>
          </p:cNvPr>
          <p:cNvSpPr txBox="1"/>
          <p:nvPr/>
        </p:nvSpPr>
        <p:spPr>
          <a:xfrm>
            <a:off x="11325726" y="112659"/>
            <a:ext cx="1122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430950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0E0063-E857-C88D-50F4-01FED7286CFC}"/>
              </a:ext>
            </a:extLst>
          </p:cNvPr>
          <p:cNvSpPr txBox="1"/>
          <p:nvPr/>
        </p:nvSpPr>
        <p:spPr>
          <a:xfrm>
            <a:off x="1273954" y="406124"/>
            <a:ext cx="939652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1" i="0" dirty="0">
                <a:solidFill>
                  <a:srgbClr val="1F1F1F"/>
                </a:solidFill>
                <a:effectLst/>
                <a:latin typeface="ElsevierGulliver"/>
              </a:rPr>
              <a:t>CAR </a:t>
            </a:r>
            <a:r>
              <a:rPr lang="en-AU" sz="2800" b="0" i="0" dirty="0">
                <a:solidFill>
                  <a:srgbClr val="1F1F1F"/>
                </a:solidFill>
                <a:effectLst/>
                <a:latin typeface="ElsevierGulliver"/>
              </a:rPr>
              <a:t>means that MPAs </a:t>
            </a:r>
            <a:r>
              <a:rPr lang="en-AU" sz="2800" dirty="0">
                <a:solidFill>
                  <a:srgbClr val="1F1F1F"/>
                </a:solidFill>
                <a:latin typeface="ElsevierGulliver"/>
              </a:rPr>
              <a:t>should</a:t>
            </a:r>
            <a:r>
              <a:rPr lang="en-AU" sz="2800" b="0" i="0" dirty="0">
                <a:solidFill>
                  <a:srgbClr val="1F1F1F"/>
                </a:solidFill>
                <a:effectLst/>
                <a:latin typeface="ElsevierGulliver"/>
              </a:rPr>
              <a:t> include the full </a:t>
            </a:r>
            <a:r>
              <a:rPr lang="en-AU" sz="3600" b="1" i="0" dirty="0">
                <a:solidFill>
                  <a:srgbClr val="1F1F1F"/>
                </a:solidFill>
                <a:effectLst/>
                <a:latin typeface="ElsevierGulliver"/>
              </a:rPr>
              <a:t>range</a:t>
            </a:r>
            <a:r>
              <a:rPr lang="en-AU" sz="2800" b="0" i="0" dirty="0">
                <a:solidFill>
                  <a:srgbClr val="1F1F1F"/>
                </a:solidFill>
                <a:effectLst/>
                <a:latin typeface="ElsevierGulliver"/>
              </a:rPr>
              <a:t> of marine ecosystems.</a:t>
            </a:r>
            <a:endParaRPr lang="en-US" sz="2800" dirty="0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4A000457-F71A-BAC4-C990-229F5946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0" y="2858425"/>
            <a:ext cx="4764709" cy="3593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8AD5A-5091-96F5-7403-5B3894328DEF}"/>
              </a:ext>
            </a:extLst>
          </p:cNvPr>
          <p:cNvSpPr txBox="1"/>
          <p:nvPr/>
        </p:nvSpPr>
        <p:spPr>
          <a:xfrm>
            <a:off x="5972218" y="2998694"/>
            <a:ext cx="562609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“Protecting the </a:t>
            </a:r>
            <a:r>
              <a:rPr lang="en-US" sz="3600" i="1" dirty="0"/>
              <a:t>full range </a:t>
            </a:r>
            <a:r>
              <a:rPr lang="en-US" sz="2800" i="1" dirty="0"/>
              <a:t>of ecosystems off the</a:t>
            </a:r>
            <a:r>
              <a:rPr lang="en-US" sz="3200" i="1" dirty="0"/>
              <a:t> coasts </a:t>
            </a:r>
            <a:r>
              <a:rPr lang="en-US" sz="2800" i="1" dirty="0"/>
              <a:t>of Australia is a fundamental requirement….or else habitats with distinct biology may be lost”</a:t>
            </a:r>
          </a:p>
          <a:p>
            <a:pPr algn="ctr"/>
            <a:endParaRPr lang="en-US" sz="2800" i="1" dirty="0"/>
          </a:p>
          <a:p>
            <a:pPr algn="ctr"/>
            <a:r>
              <a:rPr lang="en-US" sz="1200" dirty="0"/>
              <a:t>Cressey, D. Australia’s plans for sea havens ‘flawed’. Nature 495, 155 (2013). https://</a:t>
            </a:r>
            <a:r>
              <a:rPr lang="en-US" sz="1200" dirty="0" err="1"/>
              <a:t>doi.org</a:t>
            </a:r>
            <a:r>
              <a:rPr lang="en-US" sz="1200" dirty="0"/>
              <a:t>/10.1038/495155a</a:t>
            </a:r>
          </a:p>
          <a:p>
            <a:pPr algn="ctr"/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484003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0" y="511458"/>
            <a:ext cx="401826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Is this comprehensive, adequate and  representative enough?</a:t>
            </a:r>
          </a:p>
          <a:p>
            <a:pPr algn="ctr"/>
            <a:endParaRPr lang="en-AU" sz="2800" b="1" dirty="0"/>
          </a:p>
          <a:p>
            <a:pPr algn="ctr"/>
            <a:r>
              <a:rPr lang="en-AU" sz="3600" dirty="0"/>
              <a:t>Are there enough ‘no-take’ green zones and ‘no-go’ pink zones? </a:t>
            </a:r>
          </a:p>
        </p:txBody>
      </p:sp>
      <p:pic>
        <p:nvPicPr>
          <p:cNvPr id="5" name="Picture 4" descr="A map of australia with different colored areas&#10;&#10;Description automatically generated">
            <a:extLst>
              <a:ext uri="{FF2B5EF4-FFF2-40B4-BE49-F238E27FC236}">
                <a16:creationId xmlns:a16="http://schemas.microsoft.com/office/drawing/2014/main" id="{2C652FE3-08C9-3966-F0BA-BAF870443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9"/>
          <a:stretch/>
        </p:blipFill>
        <p:spPr>
          <a:xfrm>
            <a:off x="4018261" y="356912"/>
            <a:ext cx="8038512" cy="61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6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957A8A-8B69-3016-3EA0-7B4E19323328}"/>
              </a:ext>
            </a:extLst>
          </p:cNvPr>
          <p:cNvSpPr txBox="1"/>
          <p:nvPr/>
        </p:nvSpPr>
        <p:spPr>
          <a:xfrm>
            <a:off x="158568" y="1879512"/>
            <a:ext cx="799608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MPAs can be called different </a:t>
            </a:r>
            <a:r>
              <a:rPr lang="en-AU" sz="4400" dirty="0"/>
              <a:t>names</a:t>
            </a:r>
            <a:r>
              <a:rPr lang="en-AU" sz="3600" dirty="0"/>
              <a:t> </a:t>
            </a:r>
          </a:p>
          <a:p>
            <a:pPr algn="ctr"/>
            <a:r>
              <a:rPr lang="en-AU" sz="2000" dirty="0"/>
              <a:t>(e.g. no-take fisheries reserves or locally managed marine areas) </a:t>
            </a:r>
          </a:p>
          <a:p>
            <a:pPr algn="ctr"/>
            <a:r>
              <a:rPr lang="en-AU" sz="3200" dirty="0"/>
              <a:t>or be divided into different </a:t>
            </a:r>
            <a:r>
              <a:rPr lang="en-AU" sz="4400" dirty="0"/>
              <a:t>zones </a:t>
            </a:r>
          </a:p>
          <a:p>
            <a:pPr algn="ctr"/>
            <a:r>
              <a:rPr lang="en-AU" sz="2000" dirty="0"/>
              <a:t>(e.g. no-take green zone or no-go’ pink zone)</a:t>
            </a:r>
          </a:p>
          <a:p>
            <a:pPr algn="ctr"/>
            <a:r>
              <a:rPr lang="en-AU" sz="3200" dirty="0"/>
              <a:t>so they can be </a:t>
            </a:r>
            <a:r>
              <a:rPr lang="en-AU" sz="4400" i="1" dirty="0"/>
              <a:t>multi-use</a:t>
            </a:r>
            <a:r>
              <a:rPr lang="en-AU" sz="3600" dirty="0"/>
              <a:t> MPAs, </a:t>
            </a:r>
          </a:p>
          <a:p>
            <a:pPr algn="ctr"/>
            <a:r>
              <a:rPr lang="en-AU" sz="3200" dirty="0"/>
              <a:t>to be </a:t>
            </a:r>
            <a:r>
              <a:rPr lang="en-AU" sz="4000" b="1" dirty="0"/>
              <a:t>shared</a:t>
            </a:r>
            <a:r>
              <a:rPr lang="en-AU" sz="3600" dirty="0"/>
              <a:t>.</a:t>
            </a:r>
            <a:endParaRPr lang="en-AU" sz="1600" dirty="0"/>
          </a:p>
        </p:txBody>
      </p:sp>
      <p:pic>
        <p:nvPicPr>
          <p:cNvPr id="73730" name="Picture 2" descr="Juggling competition - Wikipedia">
            <a:extLst>
              <a:ext uri="{FF2B5EF4-FFF2-40B4-BE49-F238E27FC236}">
                <a16:creationId xmlns:a16="http://schemas.microsoft.com/office/drawing/2014/main" id="{3BA80285-CA4F-E69A-0BC3-B38380C1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373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11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earn how to differentiate between the various Marine Protected Zones in  C-Map charts – TIMEZERO Blog">
            <a:extLst>
              <a:ext uri="{FF2B5EF4-FFF2-40B4-BE49-F238E27FC236}">
                <a16:creationId xmlns:a16="http://schemas.microsoft.com/office/drawing/2014/main" id="{5F760EEA-BFAA-A1F5-CCA4-A50C8C5C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51" y="1953548"/>
            <a:ext cx="5174624" cy="45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5BE2A-9022-D14A-EDD0-40379AB2259F}"/>
              </a:ext>
            </a:extLst>
          </p:cNvPr>
          <p:cNvSpPr txBox="1"/>
          <p:nvPr/>
        </p:nvSpPr>
        <p:spPr>
          <a:xfrm>
            <a:off x="7017376" y="598816"/>
            <a:ext cx="46839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Zones of GBRMPA</a:t>
            </a:r>
          </a:p>
        </p:txBody>
      </p:sp>
      <p:pic>
        <p:nvPicPr>
          <p:cNvPr id="4" name="Picture 3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FC798991-9C3A-2CCE-30F3-94F865FE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87" y="1953548"/>
            <a:ext cx="6257742" cy="4563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7812B-5FBE-BE74-0F78-F6383E6B09D4}"/>
              </a:ext>
            </a:extLst>
          </p:cNvPr>
          <p:cNvSpPr txBox="1"/>
          <p:nvPr/>
        </p:nvSpPr>
        <p:spPr>
          <a:xfrm>
            <a:off x="1069771" y="260262"/>
            <a:ext cx="46839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Zones of Australian Marine Parks</a:t>
            </a:r>
          </a:p>
        </p:txBody>
      </p:sp>
    </p:spTree>
    <p:extLst>
      <p:ext uri="{BB962C8B-B14F-4D97-AF65-F5344CB8AC3E}">
        <p14:creationId xmlns:p14="http://schemas.microsoft.com/office/powerpoint/2010/main" val="3793530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UCN protected area categories and definitions">
            <a:extLst>
              <a:ext uri="{FF2B5EF4-FFF2-40B4-BE49-F238E27FC236}">
                <a16:creationId xmlns:a16="http://schemas.microsoft.com/office/drawing/2014/main" id="{C02BFEC3-14A7-D2D0-D203-37251D80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13" y="1761128"/>
            <a:ext cx="10181251" cy="41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1BD31-5377-3E7E-DBC1-BE18B7BBB3B3}"/>
              </a:ext>
            </a:extLst>
          </p:cNvPr>
          <p:cNvSpPr txBox="1"/>
          <p:nvPr/>
        </p:nvSpPr>
        <p:spPr>
          <a:xfrm>
            <a:off x="2973872" y="709693"/>
            <a:ext cx="709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IUCN protected area categories and definitions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0CB6F834-B1D2-E77B-8258-05D3AC70A477}"/>
              </a:ext>
            </a:extLst>
          </p:cNvPr>
          <p:cNvSpPr/>
          <p:nvPr/>
        </p:nvSpPr>
        <p:spPr>
          <a:xfrm>
            <a:off x="431074" y="1761128"/>
            <a:ext cx="862149" cy="415634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Level of protection</a:t>
            </a:r>
          </a:p>
        </p:txBody>
      </p:sp>
    </p:spTree>
    <p:extLst>
      <p:ext uri="{BB962C8B-B14F-4D97-AF65-F5344CB8AC3E}">
        <p14:creationId xmlns:p14="http://schemas.microsoft.com/office/powerpoint/2010/main" val="245323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FBA4E137-A603-6333-5D63-5A7ED414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A1775-7E89-D13D-922D-8F073D73745E}"/>
              </a:ext>
            </a:extLst>
          </p:cNvPr>
          <p:cNvSpPr txBox="1"/>
          <p:nvPr/>
        </p:nvSpPr>
        <p:spPr>
          <a:xfrm>
            <a:off x="6759390" y="278795"/>
            <a:ext cx="5091952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1" dirty="0"/>
              <a:t>Are our MPAs  comprehensive, adequate and representative enough? </a:t>
            </a:r>
          </a:p>
          <a:p>
            <a:pPr algn="ctr"/>
            <a:endParaRPr lang="en-AU" sz="3200" b="1" dirty="0"/>
          </a:p>
          <a:p>
            <a:pPr algn="ctr"/>
            <a:r>
              <a:rPr lang="en-AU" sz="4000" b="1" dirty="0"/>
              <a:t>Do they protect the full range of ecosystems?</a:t>
            </a:r>
          </a:p>
          <a:p>
            <a:pPr algn="ctr"/>
            <a:endParaRPr lang="en-AU" sz="3200" b="1" dirty="0"/>
          </a:p>
          <a:p>
            <a:pPr algn="ctr"/>
            <a:r>
              <a:rPr lang="en-AU" sz="2000" dirty="0"/>
              <a:t>(</a:t>
            </a:r>
            <a:r>
              <a:rPr lang="en-AU" sz="2000" i="1" dirty="0"/>
              <a:t>Note: </a:t>
            </a:r>
            <a:r>
              <a:rPr lang="en-AU" sz="2000" dirty="0"/>
              <a:t>Red is where most longline boats fish)</a:t>
            </a:r>
          </a:p>
          <a:p>
            <a:pPr algn="ctr"/>
            <a:endParaRPr lang="en-A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B13C8-52EB-ABA7-BB1C-0D5AE8228A1F}"/>
              </a:ext>
            </a:extLst>
          </p:cNvPr>
          <p:cNvSpPr txBox="1"/>
          <p:nvPr/>
        </p:nvSpPr>
        <p:spPr>
          <a:xfrm>
            <a:off x="3352801" y="0"/>
            <a:ext cx="304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Cockerell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493483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7A0722-F1BB-6C5F-61A6-4B9DC14353E4}"/>
              </a:ext>
            </a:extLst>
          </p:cNvPr>
          <p:cNvSpPr txBox="1"/>
          <p:nvPr/>
        </p:nvSpPr>
        <p:spPr>
          <a:xfrm>
            <a:off x="1010652" y="2613392"/>
            <a:ext cx="101706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Let’s take a trip around Australia to see what’s protected and what isn’t, so you can make your own judgement. </a:t>
            </a:r>
            <a:endParaRPr lang="en-AU" sz="32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8969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1D1C7-D471-49E0-8956-F4676F14249B}"/>
              </a:ext>
            </a:extLst>
          </p:cNvPr>
          <p:cNvSpPr txBox="1"/>
          <p:nvPr/>
        </p:nvSpPr>
        <p:spPr>
          <a:xfrm>
            <a:off x="111034" y="1526564"/>
            <a:ext cx="216843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MPAs</a:t>
            </a:r>
          </a:p>
          <a:p>
            <a:pPr algn="ctr"/>
            <a:endParaRPr lang="en-AU" sz="2000" dirty="0"/>
          </a:p>
          <a:p>
            <a:pPr algn="ctr"/>
            <a:r>
              <a:rPr lang="en-AU" sz="3600" dirty="0"/>
              <a:t>in Australia</a:t>
            </a:r>
          </a:p>
          <a:p>
            <a:pPr algn="ctr"/>
            <a:r>
              <a:rPr lang="en-AU" sz="3600" dirty="0"/>
              <a:t> </a:t>
            </a:r>
            <a:endParaRPr lang="en-AU" sz="2800" dirty="0"/>
          </a:p>
          <a:p>
            <a:pPr algn="ctr"/>
            <a:r>
              <a:rPr lang="en-AU" sz="2800" dirty="0"/>
              <a:t>3 - 200 nautical miles offshore</a:t>
            </a:r>
            <a:endParaRPr lang="en-AU" sz="2800" b="1" dirty="0"/>
          </a:p>
          <a:p>
            <a:pPr algn="ctr"/>
            <a:endParaRPr lang="en-AU" sz="2000" dirty="0"/>
          </a:p>
        </p:txBody>
      </p:sp>
      <p:pic>
        <p:nvPicPr>
          <p:cNvPr id="3" name="Picture 8" descr="Marine parks in Australia – Travel guide at Wikivoyage">
            <a:extLst>
              <a:ext uri="{FF2B5EF4-FFF2-40B4-BE49-F238E27FC236}">
                <a16:creationId xmlns:a16="http://schemas.microsoft.com/office/drawing/2014/main" id="{AFDF9C5C-45AB-5C9F-D78B-4E5C8B224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2299063" y="-5307"/>
            <a:ext cx="9892937" cy="68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36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Page | australiangovernmentbonds">
            <a:extLst>
              <a:ext uri="{FF2B5EF4-FFF2-40B4-BE49-F238E27FC236}">
                <a16:creationId xmlns:a16="http://schemas.microsoft.com/office/drawing/2014/main" id="{46871B0E-1C8C-4B03-04ED-FD9AF71C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95" y="3045846"/>
            <a:ext cx="5384146" cy="281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01B7C-37B7-07FA-4954-EE63154B4136}"/>
              </a:ext>
            </a:extLst>
          </p:cNvPr>
          <p:cNvSpPr txBox="1"/>
          <p:nvPr/>
        </p:nvSpPr>
        <p:spPr>
          <a:xfrm>
            <a:off x="1071154" y="377034"/>
            <a:ext cx="100496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The Australian Government manages all Commonwealth MPAs 3-200nm offshore</a:t>
            </a:r>
          </a:p>
          <a:p>
            <a:pPr algn="ctr"/>
            <a:r>
              <a:rPr lang="en-AU" sz="3200" dirty="0"/>
              <a:t>(who grouped them into ‘</a:t>
            </a:r>
            <a:r>
              <a:rPr lang="en-AU" sz="3200" i="1" dirty="0"/>
              <a:t>networks</a:t>
            </a:r>
            <a:r>
              <a:rPr lang="en-AU" sz="3200" dirty="0"/>
              <a:t>’ as per the NRSMPA)</a:t>
            </a:r>
            <a:endParaRPr lang="en-AU" sz="1400" dirty="0"/>
          </a:p>
        </p:txBody>
      </p:sp>
      <p:pic>
        <p:nvPicPr>
          <p:cNvPr id="6146" name="Picture 2" descr="Australian Marine Parks">
            <a:extLst>
              <a:ext uri="{FF2B5EF4-FFF2-40B4-BE49-F238E27FC236}">
                <a16:creationId xmlns:a16="http://schemas.microsoft.com/office/drawing/2014/main" id="{F3F778F8-8090-E13C-DAC7-7F6B213E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40" y="3143593"/>
            <a:ext cx="2865322" cy="286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6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ow the largest environmental movement in history was born">
            <a:extLst>
              <a:ext uri="{FF2B5EF4-FFF2-40B4-BE49-F238E27FC236}">
                <a16:creationId xmlns:a16="http://schemas.microsoft.com/office/drawing/2014/main" id="{8EB031D2-9F49-54E8-D4B8-F558E1D8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2" y="-125506"/>
            <a:ext cx="12214662" cy="69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6CB87-7104-2B32-977D-C53F28B85248}"/>
              </a:ext>
            </a:extLst>
          </p:cNvPr>
          <p:cNvSpPr txBox="1"/>
          <p:nvPr/>
        </p:nvSpPr>
        <p:spPr>
          <a:xfrm>
            <a:off x="8948184" y="4764504"/>
            <a:ext cx="3019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AU" dirty="0">
                <a:solidFill>
                  <a:schemeClr val="bg1"/>
                </a:solidFill>
                <a:effectLst/>
              </a:rPr>
              <a:t>20 million people attended events on the first Earth Day in 1970 which brought environmentalism to the forefront of political discourse in the United States</a:t>
            </a:r>
            <a:endParaRPr lang="en-AU" b="0" i="0" dirty="0">
              <a:solidFill>
                <a:schemeClr val="bg1"/>
              </a:solidFill>
              <a:effectLst/>
              <a:latin typeface="Time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ECB6E-D6A4-EDEB-5F0F-0EA9F185CBF7}"/>
              </a:ext>
            </a:extLst>
          </p:cNvPr>
          <p:cNvSpPr txBox="1"/>
          <p:nvPr/>
        </p:nvSpPr>
        <p:spPr>
          <a:xfrm>
            <a:off x="440203" y="124232"/>
            <a:ext cx="11288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sz="3200" dirty="0">
                <a:solidFill>
                  <a:schemeClr val="bg1"/>
                </a:solidFill>
                <a:effectLst/>
              </a:rPr>
              <a:t>The people heard their message</a:t>
            </a:r>
            <a:endParaRPr lang="en-AU" sz="3200" b="0" i="0" dirty="0">
              <a:solidFill>
                <a:schemeClr val="bg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40998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Temperate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C61C56-6D10-751E-CD6F-C57B305EE8A3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D3C01-F4F5-8EBC-A2EA-1F5D10F4852E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401ADA-6DBD-4F60-5BC1-56774E027A12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D3B9B-573A-E6F0-5D40-EA4E9C092A0C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8 MPAs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1119A3-AA77-E44D-D121-B10AB9FE7384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61157-AAD0-FA55-C7EF-9B95E94A3F9F}"/>
              </a:ext>
            </a:extLst>
          </p:cNvPr>
          <p:cNvSpPr txBox="1"/>
          <p:nvPr/>
        </p:nvSpPr>
        <p:spPr>
          <a:xfrm>
            <a:off x="4582069" y="221161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Starts at Bundaberg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BA8AB6-627C-9322-7CF0-2081DDCF0946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9784B-41EE-B86D-14CB-F187B4957F0A}"/>
              </a:ext>
            </a:extLst>
          </p:cNvPr>
          <p:cNvSpPr txBox="1"/>
          <p:nvPr/>
        </p:nvSpPr>
        <p:spPr>
          <a:xfrm>
            <a:off x="9135971" y="2009928"/>
            <a:ext cx="2277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includes 3 seamount chains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DEDA69-F92E-1EF7-527F-8F77A48EF5C5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D8327-4F8F-DC90-8461-A3E92B363E25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Finishes in NSW</a:t>
            </a:r>
          </a:p>
        </p:txBody>
      </p:sp>
      <p:pic>
        <p:nvPicPr>
          <p:cNvPr id="17" name="Picture 8" descr="Marine parks in Australia – Travel guide at Wikivoyage">
            <a:extLst>
              <a:ext uri="{FF2B5EF4-FFF2-40B4-BE49-F238E27FC236}">
                <a16:creationId xmlns:a16="http://schemas.microsoft.com/office/drawing/2014/main" id="{FFACE146-A4C9-AEA6-FF85-29DCED50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CC8A421-5561-A688-CD5F-8AB2AA4E9BF8}"/>
              </a:ext>
            </a:extLst>
          </p:cNvPr>
          <p:cNvSpPr/>
          <p:nvPr/>
        </p:nvSpPr>
        <p:spPr>
          <a:xfrm>
            <a:off x="963378" y="278392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98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EE52707-C671-C5D0-59AB-4C972976501B}"/>
              </a:ext>
            </a:extLst>
          </p:cNvPr>
          <p:cNvSpPr txBox="1"/>
          <p:nvPr/>
        </p:nvSpPr>
        <p:spPr>
          <a:xfrm>
            <a:off x="1543595" y="293915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Temperate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20" name="Picture 19" descr="A map of the ocean&#10;&#10;Description automatically generated">
            <a:extLst>
              <a:ext uri="{FF2B5EF4-FFF2-40B4-BE49-F238E27FC236}">
                <a16:creationId xmlns:a16="http://schemas.microsoft.com/office/drawing/2014/main" id="{3A01997B-8E47-3FA3-A05F-E83DF954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177"/>
            <a:ext cx="12192000" cy="564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3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046085FA-94B6-EC03-2A7E-7D9C35D8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6" y="215153"/>
            <a:ext cx="10257528" cy="64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8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6EB6722-5D42-E34E-401B-4A9C4580B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/>
          <a:stretch/>
        </p:blipFill>
        <p:spPr bwMode="auto">
          <a:xfrm>
            <a:off x="0" y="2122714"/>
            <a:ext cx="12192000" cy="4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d Grounds Marine Park on Instagram">
            <a:extLst>
              <a:ext uri="{FF2B5EF4-FFF2-40B4-BE49-F238E27FC236}">
                <a16:creationId xmlns:a16="http://schemas.microsoft.com/office/drawing/2014/main" id="{4D5DE73B-EB74-9499-72CE-44842804F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14" y="-1"/>
            <a:ext cx="5611586" cy="37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ABD4F-3B21-EA9F-5ABB-BDC7EF7CB580}"/>
              </a:ext>
            </a:extLst>
          </p:cNvPr>
          <p:cNvSpPr txBox="1"/>
          <p:nvPr/>
        </p:nvSpPr>
        <p:spPr>
          <a:xfrm>
            <a:off x="306433" y="522748"/>
            <a:ext cx="5967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Cod Grounds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634656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BA68F3-4424-D5D2-664D-B4107B8ECD4D}"/>
              </a:ext>
            </a:extLst>
          </p:cNvPr>
          <p:cNvSpPr txBox="1"/>
          <p:nvPr/>
        </p:nvSpPr>
        <p:spPr>
          <a:xfrm>
            <a:off x="306433" y="789908"/>
            <a:ext cx="5967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Gifford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9220" name="Picture 4" descr="Gifford Marine Park | Australian Marine Parks">
            <a:extLst>
              <a:ext uri="{FF2B5EF4-FFF2-40B4-BE49-F238E27FC236}">
                <a16:creationId xmlns:a16="http://schemas.microsoft.com/office/drawing/2014/main" id="{2705CA6F-8F08-583F-242E-801EB091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ifford Marine Park | Australian Marine Parks">
            <a:extLst>
              <a:ext uri="{FF2B5EF4-FFF2-40B4-BE49-F238E27FC236}">
                <a16:creationId xmlns:a16="http://schemas.microsoft.com/office/drawing/2014/main" id="{1FB2486F-9386-BA88-77E0-6EDD7693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71" y="0"/>
            <a:ext cx="4778829" cy="325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EE06F-146A-7779-65BB-A65BF9DC7751}"/>
              </a:ext>
            </a:extLst>
          </p:cNvPr>
          <p:cNvSpPr txBox="1"/>
          <p:nvPr/>
        </p:nvSpPr>
        <p:spPr>
          <a:xfrm>
            <a:off x="489858" y="2858183"/>
            <a:ext cx="11923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i="0" dirty="0">
                <a:solidFill>
                  <a:srgbClr val="122756"/>
                </a:solidFill>
                <a:effectLst/>
                <a:latin typeface="Muli"/>
              </a:rPr>
              <a:t>Gifford Marine Park protects a 2000m high flat-topped undersea  </a:t>
            </a:r>
            <a:r>
              <a:rPr lang="en-AU" sz="2000" b="1" i="0" dirty="0">
                <a:solidFill>
                  <a:schemeClr val="bg1"/>
                </a:solidFill>
                <a:effectLst/>
                <a:latin typeface="Muli"/>
              </a:rPr>
              <a:t>volcano called Gifford </a:t>
            </a:r>
            <a:r>
              <a:rPr lang="en-AU" sz="2000" b="1" i="0" dirty="0" err="1">
                <a:solidFill>
                  <a:schemeClr val="bg1"/>
                </a:solidFill>
                <a:effectLst/>
                <a:latin typeface="Muli"/>
              </a:rPr>
              <a:t>Tablemount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48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litary Islands Marine Park | Australian Marine Parks">
            <a:extLst>
              <a:ext uri="{FF2B5EF4-FFF2-40B4-BE49-F238E27FC236}">
                <a16:creationId xmlns:a16="http://schemas.microsoft.com/office/drawing/2014/main" id="{931F9006-F430-A87D-45A4-5B184879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E49476-A682-09F6-B270-2C10FF094A80}"/>
              </a:ext>
            </a:extLst>
          </p:cNvPr>
          <p:cNvSpPr txBox="1"/>
          <p:nvPr/>
        </p:nvSpPr>
        <p:spPr>
          <a:xfrm>
            <a:off x="306433" y="789908"/>
            <a:ext cx="59675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Solitary Islands Marine Park </a:t>
            </a:r>
            <a:r>
              <a:rPr lang="en-AU" sz="3200" dirty="0"/>
              <a:t>(including </a:t>
            </a:r>
            <a:r>
              <a:rPr lang="en-AU" sz="3200" i="1" dirty="0"/>
              <a:t>Pimpernel Rock </a:t>
            </a:r>
            <a:r>
              <a:rPr lang="en-AU" sz="3200" dirty="0"/>
              <a:t>pictured right)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10244" name="Picture 4" descr="Michael McFadyen's Scuba Diving Web Site">
            <a:extLst>
              <a:ext uri="{FF2B5EF4-FFF2-40B4-BE49-F238E27FC236}">
                <a16:creationId xmlns:a16="http://schemas.microsoft.com/office/drawing/2014/main" id="{D8A3BD3C-E1AE-7E71-BE07-490B9878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32657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696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2395FD7-29D7-0F1D-2E7F-F5E116DE2560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D31A05-2CE2-69B3-9247-32C664DC007C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2007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F0DF26-AD87-5590-4809-144D4F1D9F02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5A7A-6CBF-4EBC-E6ED-FDE97BBD166B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14 MPAs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149C42-43B0-D37B-BEC7-4182B3109857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1F70D-250C-A688-39B4-6B288291BFBC}"/>
              </a:ext>
            </a:extLst>
          </p:cNvPr>
          <p:cNvSpPr txBox="1"/>
          <p:nvPr/>
        </p:nvSpPr>
        <p:spPr>
          <a:xfrm>
            <a:off x="4582069" y="2282533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NSW. Vic. Tas. SA.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BC1880-E2F1-A118-CC54-1EC0180B19F8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30B2BD-39B1-1739-5510-FACEA9AD3778}"/>
              </a:ext>
            </a:extLst>
          </p:cNvPr>
          <p:cNvSpPr txBox="1"/>
          <p:nvPr/>
        </p:nvSpPr>
        <p:spPr>
          <a:xfrm>
            <a:off x="8901249" y="2124250"/>
            <a:ext cx="2677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22 different benthic ecosystems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25C359-E0BF-C2B1-622D-9B5E352F68FD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343425-7D60-C872-849D-69936A50E7D3}"/>
              </a:ext>
            </a:extLst>
          </p:cNvPr>
          <p:cNvSpPr txBox="1"/>
          <p:nvPr/>
        </p:nvSpPr>
        <p:spPr>
          <a:xfrm>
            <a:off x="7187292" y="4431433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10m to 6000m</a:t>
            </a:r>
          </a:p>
        </p:txBody>
      </p:sp>
      <p:pic>
        <p:nvPicPr>
          <p:cNvPr id="26" name="Picture 8" descr="Marine parks in Australia – Travel guide at Wikivoyage">
            <a:extLst>
              <a:ext uri="{FF2B5EF4-FFF2-40B4-BE49-F238E27FC236}">
                <a16:creationId xmlns:a16="http://schemas.microsoft.com/office/drawing/2014/main" id="{8B3CB9C2-964D-E62F-2BA7-E8A193B43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8A57C96-661F-0A95-ABDF-4C5FC50A83B1}"/>
              </a:ext>
            </a:extLst>
          </p:cNvPr>
          <p:cNvSpPr/>
          <p:nvPr/>
        </p:nvSpPr>
        <p:spPr>
          <a:xfrm>
            <a:off x="696686" y="507206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9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9474E1-D004-C54F-CAF6-05B7901758DC}"/>
              </a:ext>
            </a:extLst>
          </p:cNvPr>
          <p:cNvSpPr txBox="1"/>
          <p:nvPr/>
        </p:nvSpPr>
        <p:spPr>
          <a:xfrm>
            <a:off x="972095" y="2213282"/>
            <a:ext cx="226096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6" name="Picture 5" descr="A map of the ocean&#10;&#10;Description automatically generated">
            <a:extLst>
              <a:ext uri="{FF2B5EF4-FFF2-40B4-BE49-F238E27FC236}">
                <a16:creationId xmlns:a16="http://schemas.microsoft.com/office/drawing/2014/main" id="{5476BD26-77AC-E27C-47FE-5E3F63C1F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22" r="16440"/>
          <a:stretch/>
        </p:blipFill>
        <p:spPr>
          <a:xfrm>
            <a:off x="3934976" y="17531"/>
            <a:ext cx="8257024" cy="68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31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95227-D914-42E9-CE3C-2F36FB257769}"/>
              </a:ext>
            </a:extLst>
          </p:cNvPr>
          <p:cNvSpPr txBox="1"/>
          <p:nvPr/>
        </p:nvSpPr>
        <p:spPr>
          <a:xfrm>
            <a:off x="972095" y="2213282"/>
            <a:ext cx="226096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13666" name="Picture 2" descr="South-East Marine Parks - Australian Marine Conservation Society">
            <a:extLst>
              <a:ext uri="{FF2B5EF4-FFF2-40B4-BE49-F238E27FC236}">
                <a16:creationId xmlns:a16="http://schemas.microsoft.com/office/drawing/2014/main" id="{A67B261B-C9D9-36A4-86CE-55A99FAD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7" y="0"/>
            <a:ext cx="776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30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elson Marine Park | Australian Marine Parks">
            <a:extLst>
              <a:ext uri="{FF2B5EF4-FFF2-40B4-BE49-F238E27FC236}">
                <a16:creationId xmlns:a16="http://schemas.microsoft.com/office/drawing/2014/main" id="{46AA14EE-1BBF-67F7-FE12-51D662CE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68C64-DAC8-46C5-2155-B840F16DE5B8}"/>
              </a:ext>
            </a:extLst>
          </p:cNvPr>
          <p:cNvSpPr txBox="1"/>
          <p:nvPr/>
        </p:nvSpPr>
        <p:spPr>
          <a:xfrm>
            <a:off x="681990" y="1263437"/>
            <a:ext cx="5967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Nelson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11272" name="Picture 8" descr="Australian Marine Parks">
            <a:extLst>
              <a:ext uri="{FF2B5EF4-FFF2-40B4-BE49-F238E27FC236}">
                <a16:creationId xmlns:a16="http://schemas.microsoft.com/office/drawing/2014/main" id="{01A5A1AB-2AA0-FB23-E675-423BA290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29" y="-1"/>
            <a:ext cx="4517571" cy="30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arth Day 1970: Photo Gallery">
            <a:extLst>
              <a:ext uri="{FF2B5EF4-FFF2-40B4-BE49-F238E27FC236}">
                <a16:creationId xmlns:a16="http://schemas.microsoft.com/office/drawing/2014/main" id="{67816934-27AA-2D75-CC39-270A4735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CEAC8-6719-AAE0-24EE-48B6CEAA41CE}"/>
              </a:ext>
            </a:extLst>
          </p:cNvPr>
          <p:cNvSpPr txBox="1"/>
          <p:nvPr/>
        </p:nvSpPr>
        <p:spPr>
          <a:xfrm>
            <a:off x="0" y="995752"/>
            <a:ext cx="189621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First Earth Day</a:t>
            </a:r>
          </a:p>
          <a:p>
            <a:pPr algn="ctr"/>
            <a:endParaRPr lang="en-AU" sz="5400" b="1" dirty="0"/>
          </a:p>
          <a:p>
            <a:pPr algn="ctr"/>
            <a:r>
              <a:rPr lang="en-AU" sz="4000" b="1" dirty="0"/>
              <a:t>April 22</a:t>
            </a:r>
            <a:r>
              <a:rPr lang="en-AU" sz="4000" b="1" baseline="30000" dirty="0"/>
              <a:t>nd</a:t>
            </a:r>
            <a:r>
              <a:rPr lang="en-AU" sz="4000" b="1" dirty="0"/>
              <a:t> 1970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43122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uon marine park | Australian Marine Parks Science Atlas">
            <a:extLst>
              <a:ext uri="{FF2B5EF4-FFF2-40B4-BE49-F238E27FC236}">
                <a16:creationId xmlns:a16="http://schemas.microsoft.com/office/drawing/2014/main" id="{9C06EEEE-9C41-77EC-E450-CDD83FB9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D7951-2831-1821-13E9-E8AF2D1FF292}"/>
              </a:ext>
            </a:extLst>
          </p:cNvPr>
          <p:cNvSpPr txBox="1"/>
          <p:nvPr/>
        </p:nvSpPr>
        <p:spPr>
          <a:xfrm>
            <a:off x="128451" y="463337"/>
            <a:ext cx="60927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Huan Marine Park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(Australia’s largest cluster of seamounts)</a:t>
            </a:r>
            <a:endParaRPr lang="en-AU" sz="1200" dirty="0">
              <a:solidFill>
                <a:schemeClr val="bg1"/>
              </a:solidFill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977126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lack corals in the Freycinet Marine Park | Australian Marine Parks Science  Atlas">
            <a:extLst>
              <a:ext uri="{FF2B5EF4-FFF2-40B4-BE49-F238E27FC236}">
                <a16:creationId xmlns:a16="http://schemas.microsoft.com/office/drawing/2014/main" id="{927B20FE-9C84-C0C6-FD89-16E621F8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FABCC-616B-FB3C-729C-3F6783EA6661}"/>
              </a:ext>
            </a:extLst>
          </p:cNvPr>
          <p:cNvSpPr txBox="1"/>
          <p:nvPr/>
        </p:nvSpPr>
        <p:spPr>
          <a:xfrm>
            <a:off x="493394" y="1328751"/>
            <a:ext cx="66658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Freycinet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14340" name="Picture 4" descr="Citizen scientists film black corals at spectacular unexplored reef off  Tasmania's East Coast - Institute for Marine and Antarctic Studies |  University of Tasmania">
            <a:extLst>
              <a:ext uri="{FF2B5EF4-FFF2-40B4-BE49-F238E27FC236}">
                <a16:creationId xmlns:a16="http://schemas.microsoft.com/office/drawing/2014/main" id="{1F0392EA-7373-5AA2-518B-0DB9B1519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7"/>
          <a:stretch/>
        </p:blipFill>
        <p:spPr bwMode="auto">
          <a:xfrm>
            <a:off x="7414986" y="0"/>
            <a:ext cx="4777014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04AAE-4A96-48B1-2A55-5ED17DCA21DA}"/>
              </a:ext>
            </a:extLst>
          </p:cNvPr>
          <p:cNvSpPr txBox="1"/>
          <p:nvPr/>
        </p:nvSpPr>
        <p:spPr>
          <a:xfrm>
            <a:off x="3363685" y="6488668"/>
            <a:ext cx="204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“Black coral”</a:t>
            </a:r>
          </a:p>
        </p:txBody>
      </p:sp>
    </p:spTree>
    <p:extLst>
      <p:ext uri="{BB962C8B-B14F-4D97-AF65-F5344CB8AC3E}">
        <p14:creationId xmlns:p14="http://schemas.microsoft.com/office/powerpoint/2010/main" val="727845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7C138E-4556-D0E9-20E8-37DAD8A9D8A0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03154-335A-EAC8-B610-DBB2595954EF}"/>
              </a:ext>
            </a:extLst>
          </p:cNvPr>
          <p:cNvSpPr txBox="1"/>
          <p:nvPr/>
        </p:nvSpPr>
        <p:spPr>
          <a:xfrm>
            <a:off x="391886" y="196638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 of the South East Network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9E1AF8-AC58-CB9A-23F5-B18D136A95A7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41086-7393-591C-841C-5CB727151D93}"/>
              </a:ext>
            </a:extLst>
          </p:cNvPr>
          <p:cNvSpPr txBox="1"/>
          <p:nvPr/>
        </p:nvSpPr>
        <p:spPr>
          <a:xfrm>
            <a:off x="2400436" y="4277545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Research Station there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77F862-3868-394D-55CA-AE0245514EE6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38C8E-7402-38DD-AAD0-78A7287A5C45}"/>
              </a:ext>
            </a:extLst>
          </p:cNvPr>
          <p:cNvSpPr txBox="1"/>
          <p:nvPr/>
        </p:nvSpPr>
        <p:spPr>
          <a:xfrm>
            <a:off x="4608467" y="2153213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Rangers belong to Tasmania Parks and Wildlife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FFF261-66A2-0272-501A-A1C4FF80328E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62E97-1D1D-0468-2052-87E42E2D8608}"/>
              </a:ext>
            </a:extLst>
          </p:cNvPr>
          <p:cNvSpPr txBox="1"/>
          <p:nvPr/>
        </p:nvSpPr>
        <p:spPr>
          <a:xfrm>
            <a:off x="9135971" y="2009928"/>
            <a:ext cx="2277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World Heritage Listed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25A42D-780C-61AD-1730-E9FDB497E8A7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132E9-CF12-019C-BA4A-578BC127E1F0}"/>
              </a:ext>
            </a:extLst>
          </p:cNvPr>
          <p:cNvSpPr txBox="1"/>
          <p:nvPr/>
        </p:nvSpPr>
        <p:spPr>
          <a:xfrm>
            <a:off x="7187292" y="4374843"/>
            <a:ext cx="2277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Royal penguins </a:t>
            </a:r>
            <a:r>
              <a:rPr lang="en-US" sz="3200" dirty="0"/>
              <a:t>(endemic)</a:t>
            </a:r>
            <a:endParaRPr lang="en-US" sz="4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35904BFE-26A7-15F9-1F39-52E1146B7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4B5239D-61F6-1C93-EE84-A92C7DA337C4}"/>
              </a:ext>
            </a:extLst>
          </p:cNvPr>
          <p:cNvSpPr/>
          <p:nvPr/>
        </p:nvSpPr>
        <p:spPr>
          <a:xfrm>
            <a:off x="1120140" y="587373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07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52CF13-F9E3-5D33-B7FF-7037F1721218}"/>
              </a:ext>
            </a:extLst>
          </p:cNvPr>
          <p:cNvSpPr txBox="1"/>
          <p:nvPr/>
        </p:nvSpPr>
        <p:spPr>
          <a:xfrm>
            <a:off x="1543595" y="310711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124D5B85-A9C5-FEF7-0C70-0D76A94C0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99" b="5586"/>
          <a:stretch/>
        </p:blipFill>
        <p:spPr>
          <a:xfrm>
            <a:off x="0" y="1387929"/>
            <a:ext cx="12192000" cy="54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6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4A7DD-087D-5021-3411-07DCB6953515}"/>
              </a:ext>
            </a:extLst>
          </p:cNvPr>
          <p:cNvSpPr txBox="1"/>
          <p:nvPr/>
        </p:nvSpPr>
        <p:spPr>
          <a:xfrm>
            <a:off x="1543595" y="310711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green oval with yellow and pink text&#10;&#10;Description automatically generated with medium confidence">
            <a:extLst>
              <a:ext uri="{FF2B5EF4-FFF2-40B4-BE49-F238E27FC236}">
                <a16:creationId xmlns:a16="http://schemas.microsoft.com/office/drawing/2014/main" id="{E6BD1575-9297-47A4-FA17-052C9408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397" y="1688373"/>
            <a:ext cx="7772400" cy="4152483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CE1639A3-96D1-EB9E-1562-E4C56DE80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9" y="2921371"/>
            <a:ext cx="4505441" cy="1686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299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cquarie Island | Subantarctic Wildlife, World Heritage Site | Britannica">
            <a:extLst>
              <a:ext uri="{FF2B5EF4-FFF2-40B4-BE49-F238E27FC236}">
                <a16:creationId xmlns:a16="http://schemas.microsoft.com/office/drawing/2014/main" id="{EFDD37A2-CF86-3DBB-DCE9-5758DF465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97BF8-ECB1-8C79-1DB8-5286E82B5941}"/>
              </a:ext>
            </a:extLst>
          </p:cNvPr>
          <p:cNvSpPr txBox="1"/>
          <p:nvPr/>
        </p:nvSpPr>
        <p:spPr>
          <a:xfrm>
            <a:off x="38100" y="310711"/>
            <a:ext cx="49551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749712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oming together to protect the royal penguin - WWF-Australia | Coming  together to protect the royal penguin | WWF Australia">
            <a:extLst>
              <a:ext uri="{FF2B5EF4-FFF2-40B4-BE49-F238E27FC236}">
                <a16:creationId xmlns:a16="http://schemas.microsoft.com/office/drawing/2014/main" id="{45C32064-F1EA-C121-B09F-6B2C750A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8C8DC-0E40-D20B-778F-6E30DEEF8C15}"/>
              </a:ext>
            </a:extLst>
          </p:cNvPr>
          <p:cNvSpPr txBox="1"/>
          <p:nvPr/>
        </p:nvSpPr>
        <p:spPr>
          <a:xfrm>
            <a:off x="266700" y="0"/>
            <a:ext cx="1165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Royal Penguins (</a:t>
            </a:r>
            <a:r>
              <a:rPr lang="en-AU" sz="3600" i="1" dirty="0" err="1">
                <a:solidFill>
                  <a:schemeClr val="bg1"/>
                </a:solidFill>
              </a:rPr>
              <a:t>Eudyptes</a:t>
            </a:r>
            <a:r>
              <a:rPr lang="en-AU" sz="3600" i="1" dirty="0">
                <a:solidFill>
                  <a:schemeClr val="bg1"/>
                </a:solidFill>
              </a:rPr>
              <a:t> </a:t>
            </a:r>
            <a:r>
              <a:rPr lang="en-AU" sz="3600" i="1" dirty="0" err="1">
                <a:solidFill>
                  <a:schemeClr val="bg1"/>
                </a:solidFill>
              </a:rPr>
              <a:t>schlegeli</a:t>
            </a:r>
            <a:r>
              <a:rPr lang="en-AU" sz="3600" dirty="0">
                <a:solidFill>
                  <a:schemeClr val="bg1"/>
                </a:solidFill>
              </a:rPr>
              <a:t>) are endemic to Macquarie Island 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1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cquarie Island science – Australian Antarctic Program">
            <a:extLst>
              <a:ext uri="{FF2B5EF4-FFF2-40B4-BE49-F238E27FC236}">
                <a16:creationId xmlns:a16="http://schemas.microsoft.com/office/drawing/2014/main" id="{72490312-76E8-C23B-0FB1-A9B0AEE7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A605-5AE0-406A-A987-447FF7D7A916}"/>
              </a:ext>
            </a:extLst>
          </p:cNvPr>
          <p:cNvSpPr txBox="1"/>
          <p:nvPr/>
        </p:nvSpPr>
        <p:spPr>
          <a:xfrm>
            <a:off x="293913" y="114300"/>
            <a:ext cx="702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Penguins and Elephant Seals on Macquarie Island</a:t>
            </a:r>
          </a:p>
        </p:txBody>
      </p:sp>
    </p:spTree>
    <p:extLst>
      <p:ext uri="{BB962C8B-B14F-4D97-AF65-F5344CB8AC3E}">
        <p14:creationId xmlns:p14="http://schemas.microsoft.com/office/powerpoint/2010/main" val="1638802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acquarie Island station looking south-west across the narrow isthmus to the plateau">
            <a:extLst>
              <a:ext uri="{FF2B5EF4-FFF2-40B4-BE49-F238E27FC236}">
                <a16:creationId xmlns:a16="http://schemas.microsoft.com/office/drawing/2014/main" id="{07B3AED9-E8DD-26F7-884A-5F5952A0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5F4C7-BCE7-9192-0521-8E6F1239264E}"/>
              </a:ext>
            </a:extLst>
          </p:cNvPr>
          <p:cNvSpPr txBox="1"/>
          <p:nvPr/>
        </p:nvSpPr>
        <p:spPr>
          <a:xfrm>
            <a:off x="1543595" y="343369"/>
            <a:ext cx="9104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Research station</a:t>
            </a:r>
          </a:p>
          <a:p>
            <a:pPr algn="ctr"/>
            <a:r>
              <a:rPr lang="en-AU" sz="2800" dirty="0"/>
              <a:t>(half way point to Antarctica)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68653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n elephant seal climbs over a inflatable boat, its nose up close to the camera">
            <a:extLst>
              <a:ext uri="{FF2B5EF4-FFF2-40B4-BE49-F238E27FC236}">
                <a16:creationId xmlns:a16="http://schemas.microsoft.com/office/drawing/2014/main" id="{CBB0522D-F4BE-FED2-706F-04B80061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D7499-3647-5BD4-64D6-60CE2F79326D}"/>
              </a:ext>
            </a:extLst>
          </p:cNvPr>
          <p:cNvSpPr txBox="1"/>
          <p:nvPr/>
        </p:nvSpPr>
        <p:spPr>
          <a:xfrm>
            <a:off x="0" y="117412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Elephant seals like boating too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Kerry 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Steinberner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5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An estimated 7,000 persons jam a quadrangle at the Independence Mall in Philadelphia, during Earth Week activities celebrating the eve of Earth Day EARTH DAY PHILADELPHIA, PHILADELPHIA, USA">
            <a:extLst>
              <a:ext uri="{FF2B5EF4-FFF2-40B4-BE49-F238E27FC236}">
                <a16:creationId xmlns:a16="http://schemas.microsoft.com/office/drawing/2014/main" id="{5D025F74-DF12-6D13-0F86-4BD58F585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601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C2C34-1939-1B37-5287-2228B584A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8" r="1289" b="-1"/>
          <a:stretch/>
        </p:blipFill>
        <p:spPr>
          <a:xfrm>
            <a:off x="294395" y="199405"/>
            <a:ext cx="11603209" cy="64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04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35904BFE-26A7-15F9-1F39-52E1146B7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46708F-745C-50A4-2CD8-1D33D27D99F1}"/>
              </a:ext>
            </a:extLst>
          </p:cNvPr>
          <p:cNvSpPr txBox="1"/>
          <p:nvPr/>
        </p:nvSpPr>
        <p:spPr>
          <a:xfrm>
            <a:off x="1967050" y="374888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Heard Island and MacDonald Islands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B0E9C1-4AD1-11B5-27AC-F53D9E9A416B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6D31A-6BEC-F321-460E-85097B161E46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2002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B6D321-8458-4F93-185B-17169C5503EB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152BE-FBB0-8F68-85AA-0B71AD53A448}"/>
              </a:ext>
            </a:extLst>
          </p:cNvPr>
          <p:cNvSpPr txBox="1"/>
          <p:nvPr/>
        </p:nvSpPr>
        <p:spPr>
          <a:xfrm>
            <a:off x="2310629" y="483226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1 MPA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CCCACB-A3F3-8BFD-C20F-61CEAB6E145E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419F9C-AC41-C557-DCF9-6E87CD09C28F}"/>
              </a:ext>
            </a:extLst>
          </p:cNvPr>
          <p:cNvSpPr txBox="1"/>
          <p:nvPr/>
        </p:nvSpPr>
        <p:spPr>
          <a:xfrm>
            <a:off x="4582069" y="2006828"/>
            <a:ext cx="2624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One of the most remote places on Earth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D5629B-2B5B-AA15-3F23-2B067471CD5C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77998-BB4D-8C3B-71DE-D26C1D50E885}"/>
              </a:ext>
            </a:extLst>
          </p:cNvPr>
          <p:cNvSpPr txBox="1"/>
          <p:nvPr/>
        </p:nvSpPr>
        <p:spPr>
          <a:xfrm>
            <a:off x="9101545" y="2211618"/>
            <a:ext cx="227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Australia’s only 2 active volcanoes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875FD0-A427-3E43-BACA-C344E6F05564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9AD389-0A77-D853-02C6-73B896EBF3BB}"/>
              </a:ext>
            </a:extLst>
          </p:cNvPr>
          <p:cNvSpPr txBox="1"/>
          <p:nvPr/>
        </p:nvSpPr>
        <p:spPr>
          <a:xfrm>
            <a:off x="7206070" y="4408891"/>
            <a:ext cx="227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 weeks to get there by boat</a:t>
            </a:r>
          </a:p>
        </p:txBody>
      </p:sp>
    </p:spTree>
    <p:extLst>
      <p:ext uri="{BB962C8B-B14F-4D97-AF65-F5344CB8AC3E}">
        <p14:creationId xmlns:p14="http://schemas.microsoft.com/office/powerpoint/2010/main" val="3519194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A240E2-B717-5FA4-D27D-69D495C90993}"/>
              </a:ext>
            </a:extLst>
          </p:cNvPr>
          <p:cNvSpPr txBox="1"/>
          <p:nvPr/>
        </p:nvSpPr>
        <p:spPr>
          <a:xfrm>
            <a:off x="1901736" y="636145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Heard Island and MacDonald Islands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E84ADBD0-273F-73AA-FFE4-D93CB895F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8" r="12174"/>
          <a:stretch/>
        </p:blipFill>
        <p:spPr>
          <a:xfrm>
            <a:off x="0" y="1997891"/>
            <a:ext cx="12192000" cy="48601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D80EED-5E51-2D0E-C001-9E85C5BC5CAC}"/>
              </a:ext>
            </a:extLst>
          </p:cNvPr>
          <p:cNvSpPr/>
          <p:nvPr/>
        </p:nvSpPr>
        <p:spPr>
          <a:xfrm>
            <a:off x="4245428" y="4555671"/>
            <a:ext cx="914400" cy="81642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59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ard island is 4000 from Western Australia">
            <a:extLst>
              <a:ext uri="{FF2B5EF4-FFF2-40B4-BE49-F238E27FC236}">
                <a16:creationId xmlns:a16="http://schemas.microsoft.com/office/drawing/2014/main" id="{7A37BA80-709D-E4EB-91F9-7321659C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43" y="0"/>
            <a:ext cx="10281557" cy="68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2EE231-8A85-5461-F20B-8312E6B14514}"/>
              </a:ext>
            </a:extLst>
          </p:cNvPr>
          <p:cNvSpPr txBox="1"/>
          <p:nvPr/>
        </p:nvSpPr>
        <p:spPr>
          <a:xfrm>
            <a:off x="155666" y="2409224"/>
            <a:ext cx="209767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No-one lives there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53666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4" name="Picture 6" descr="Heard Island and McDonald Islands (HIMI) Marine Reserve and bioregions....  | Download Scientific Diagram">
            <a:extLst>
              <a:ext uri="{FF2B5EF4-FFF2-40B4-BE49-F238E27FC236}">
                <a16:creationId xmlns:a16="http://schemas.microsoft.com/office/drawing/2014/main" id="{FC091974-5CBD-F1D7-C7EC-DFCD2E0E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73050"/>
            <a:ext cx="107950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665B43-2567-4093-A2FA-885C016152D7}"/>
              </a:ext>
            </a:extLst>
          </p:cNvPr>
          <p:cNvSpPr txBox="1"/>
          <p:nvPr/>
        </p:nvSpPr>
        <p:spPr>
          <a:xfrm>
            <a:off x="2886635" y="448235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take</a:t>
            </a:r>
          </a:p>
        </p:txBody>
      </p:sp>
    </p:spTree>
    <p:extLst>
      <p:ext uri="{BB962C8B-B14F-4D97-AF65-F5344CB8AC3E}">
        <p14:creationId xmlns:p14="http://schemas.microsoft.com/office/powerpoint/2010/main" val="4245599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enguins on Heard Island">
            <a:extLst>
              <a:ext uri="{FF2B5EF4-FFF2-40B4-BE49-F238E27FC236}">
                <a16:creationId xmlns:a16="http://schemas.microsoft.com/office/drawing/2014/main" id="{4DEABB5B-FFFF-5BCC-D54A-C4A58997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7ED19-2FEE-2B06-D56F-C544AB82F014}"/>
              </a:ext>
            </a:extLst>
          </p:cNvPr>
          <p:cNvSpPr txBox="1"/>
          <p:nvPr/>
        </p:nvSpPr>
        <p:spPr>
          <a:xfrm>
            <a:off x="1869079" y="391216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Heard Island and MacDonald Islands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892623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eard Island and McDonald Islands – Australian Antarctic Program">
            <a:extLst>
              <a:ext uri="{FF2B5EF4-FFF2-40B4-BE49-F238E27FC236}">
                <a16:creationId xmlns:a16="http://schemas.microsoft.com/office/drawing/2014/main" id="{F2803EA3-367D-6945-C8DE-45A409F07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230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952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eard Island from space">
            <a:extLst>
              <a:ext uri="{FF2B5EF4-FFF2-40B4-BE49-F238E27FC236}">
                <a16:creationId xmlns:a16="http://schemas.microsoft.com/office/drawing/2014/main" id="{17EC810F-A0F5-971B-1038-B102EB757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6934" r="1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31E21-5DDE-4F8D-ACC9-C8D8BCD482B7}"/>
              </a:ext>
            </a:extLst>
          </p:cNvPr>
          <p:cNvSpPr txBox="1"/>
          <p:nvPr/>
        </p:nvSpPr>
        <p:spPr>
          <a:xfrm>
            <a:off x="122465" y="630539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80% is snow/ice</a:t>
            </a:r>
          </a:p>
        </p:txBody>
      </p:sp>
    </p:spTree>
    <p:extLst>
      <p:ext uri="{BB962C8B-B14F-4D97-AF65-F5344CB8AC3E}">
        <p14:creationId xmlns:p14="http://schemas.microsoft.com/office/powerpoint/2010/main" val="1334833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8E8D0085-5E69-3B26-5E80-D10185CC8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B5DFB95-87F4-32BF-B2B7-DA889AE522B6}"/>
              </a:ext>
            </a:extLst>
          </p:cNvPr>
          <p:cNvSpPr/>
          <p:nvPr/>
        </p:nvSpPr>
        <p:spPr>
          <a:xfrm>
            <a:off x="33745" y="347803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C95F33-CB86-9A0A-4466-F71A0B405DBB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3FD37-6B6E-79C8-3D1C-D3B5F1EA7544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FA2FEB-BD13-E0E6-FBF7-D2DBB2CBE8B9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3D9C18-1292-8563-D8FE-FB48198E1126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14 MPAs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62E4ED-72B0-6273-6505-225921C9880B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2AB4F-9E21-CC4E-93E6-F983624FC2C6}"/>
              </a:ext>
            </a:extLst>
          </p:cNvPr>
          <p:cNvSpPr txBox="1"/>
          <p:nvPr/>
        </p:nvSpPr>
        <p:spPr>
          <a:xfrm>
            <a:off x="4614726" y="2513463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SA and WA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6C3228-5CFB-C6CD-0CD6-3A3D0C00A48C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9C8DA0-D449-CE81-0732-AEF9668A7526}"/>
              </a:ext>
            </a:extLst>
          </p:cNvPr>
          <p:cNvSpPr txBox="1"/>
          <p:nvPr/>
        </p:nvSpPr>
        <p:spPr>
          <a:xfrm>
            <a:off x="9101545" y="1870113"/>
            <a:ext cx="2277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includes the Great Australian Bight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E9DCBB-EA29-DFFC-759B-4AC5C610001D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76A8C-4132-5CF6-D8DD-5EEA5DB91DCA}"/>
              </a:ext>
            </a:extLst>
          </p:cNvPr>
          <p:cNvSpPr txBox="1"/>
          <p:nvPr/>
        </p:nvSpPr>
        <p:spPr>
          <a:xfrm>
            <a:off x="7206070" y="4367247"/>
            <a:ext cx="227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Endangered southern right whales</a:t>
            </a:r>
          </a:p>
        </p:txBody>
      </p:sp>
    </p:spTree>
    <p:extLst>
      <p:ext uri="{BB962C8B-B14F-4D97-AF65-F5344CB8AC3E}">
        <p14:creationId xmlns:p14="http://schemas.microsoft.com/office/powerpoint/2010/main" val="635177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09F493-B050-C303-7E14-0288FF5A79C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6" name="Picture 5" descr="A map of the ocean&#10;&#10;Description automatically generated">
            <a:extLst>
              <a:ext uri="{FF2B5EF4-FFF2-40B4-BE49-F238E27FC236}">
                <a16:creationId xmlns:a16="http://schemas.microsoft.com/office/drawing/2014/main" id="{4E496059-B262-A096-2821-F76B44C5A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3" b="21360"/>
          <a:stretch/>
        </p:blipFill>
        <p:spPr>
          <a:xfrm>
            <a:off x="0" y="1649186"/>
            <a:ext cx="12192000" cy="5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5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NEW YORK -- April 20, 1970 -- EARTH DAY PREPARATIONS -- Workers prepare for Earth Day at the headquarters of the Environmental Action Coalition in New York Theological Seminary building. (John Sotomayor/The New York Times)">
            <a:extLst>
              <a:ext uri="{FF2B5EF4-FFF2-40B4-BE49-F238E27FC236}">
                <a16:creationId xmlns:a16="http://schemas.microsoft.com/office/drawing/2014/main" id="{C78B4B37-7FC1-E037-08F6-EB923BCC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3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APR 22 1970; Peter Cohen Of The University of Colorado Leads 260 Cyclists From Capitol of teach in; The &quot;Bike Hike&quot; started Sunday morning when a small unit of bicyclists left Boulder. Others joined at Colorado State University, Fort Collins; Colorado State College, Greeley and Denver and Colorado Springs college and high school students joined them in Denver Wednesday plus 200 walkers for Earth Day session at Currigan Hall.; (Photo By Duane Howell/The Denver Post via Getty Images)">
            <a:extLst>
              <a:ext uri="{FF2B5EF4-FFF2-40B4-BE49-F238E27FC236}">
                <a16:creationId xmlns:a16="http://schemas.microsoft.com/office/drawing/2014/main" id="{F9F4F725-AF83-E31C-1B88-856DFF45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0"/>
            <a:ext cx="546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53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678C3721-1F1C-CC7D-E3C9-10FC62C2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95" y="234469"/>
            <a:ext cx="10179610" cy="6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82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outh-west Marine Parks Network | Australian Marine Parks">
            <a:extLst>
              <a:ext uri="{FF2B5EF4-FFF2-40B4-BE49-F238E27FC236}">
                <a16:creationId xmlns:a16="http://schemas.microsoft.com/office/drawing/2014/main" id="{AE5768D4-2246-A5C7-1D9F-BB55AF6A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FFB41-702A-83F1-CC03-CE51FC917FED}"/>
              </a:ext>
            </a:extLst>
          </p:cNvPr>
          <p:cNvSpPr txBox="1"/>
          <p:nvPr/>
        </p:nvSpPr>
        <p:spPr>
          <a:xfrm>
            <a:off x="846320" y="1076742"/>
            <a:ext cx="52488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Bremer (Bay)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28C73-CA61-A76A-C32D-915E38C33BBA}"/>
              </a:ext>
            </a:extLst>
          </p:cNvPr>
          <p:cNvSpPr txBox="1"/>
          <p:nvPr/>
        </p:nvSpPr>
        <p:spPr>
          <a:xfrm>
            <a:off x="0" y="6346762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Photo by David </a:t>
            </a:r>
            <a:r>
              <a:rPr lang="en-AU" b="0" i="0" dirty="0" err="1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Govoni</a:t>
            </a:r>
            <a:endParaRPr lang="en-US" dirty="0"/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043D5159-44BD-840E-F6DF-5E0D225A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06" y="-16329"/>
            <a:ext cx="4825094" cy="32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641D8-CB38-9792-8B8E-67DF477BE631}"/>
              </a:ext>
            </a:extLst>
          </p:cNvPr>
          <p:cNvSpPr txBox="1"/>
          <p:nvPr/>
        </p:nvSpPr>
        <p:spPr>
          <a:xfrm>
            <a:off x="7366906" y="28310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Bremer Bay Orca watching tours</a:t>
            </a:r>
          </a:p>
        </p:txBody>
      </p:sp>
    </p:spTree>
    <p:extLst>
      <p:ext uri="{BB962C8B-B14F-4D97-AF65-F5344CB8AC3E}">
        <p14:creationId xmlns:p14="http://schemas.microsoft.com/office/powerpoint/2010/main" val="40995601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outhern Right Whale | Whale Watch Western Australia">
            <a:extLst>
              <a:ext uri="{FF2B5EF4-FFF2-40B4-BE49-F238E27FC236}">
                <a16:creationId xmlns:a16="http://schemas.microsoft.com/office/drawing/2014/main" id="{EB2E2FEE-4548-67AA-A75B-1A933B878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on a grey surface&#10;&#10;Description automatically generated">
            <a:extLst>
              <a:ext uri="{FF2B5EF4-FFF2-40B4-BE49-F238E27FC236}">
                <a16:creationId xmlns:a16="http://schemas.microsoft.com/office/drawing/2014/main" id="{067F086E-31ED-84C4-C7A0-50D28821C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25800" cy="162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67C842-E7E2-0EE7-F55E-51550818260D}"/>
              </a:ext>
            </a:extLst>
          </p:cNvPr>
          <p:cNvSpPr txBox="1"/>
          <p:nvPr/>
        </p:nvSpPr>
        <p:spPr>
          <a:xfrm>
            <a:off x="9081168" y="0"/>
            <a:ext cx="351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Southern Right Whale watching</a:t>
            </a:r>
          </a:p>
        </p:txBody>
      </p:sp>
    </p:spTree>
    <p:extLst>
      <p:ext uri="{BB962C8B-B14F-4D97-AF65-F5344CB8AC3E}">
        <p14:creationId xmlns:p14="http://schemas.microsoft.com/office/powerpoint/2010/main" val="38318747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he Ultimate Guide to Visiting The Abrolhos Islands, Geraldton">
            <a:extLst>
              <a:ext uri="{FF2B5EF4-FFF2-40B4-BE49-F238E27FC236}">
                <a16:creationId xmlns:a16="http://schemas.microsoft.com/office/drawing/2014/main" id="{81A329F3-75AB-5489-1181-AA8BDFCE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28197-62FB-4751-EDD4-15DC75E38026}"/>
              </a:ext>
            </a:extLst>
          </p:cNvPr>
          <p:cNvSpPr txBox="1"/>
          <p:nvPr/>
        </p:nvSpPr>
        <p:spPr>
          <a:xfrm>
            <a:off x="252191" y="205805"/>
            <a:ext cx="58438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Abrolhos (Islands) Marine Park</a:t>
            </a:r>
            <a:endParaRPr lang="en-AU" sz="2400" dirty="0">
              <a:solidFill>
                <a:schemeClr val="bg1"/>
              </a:solidFill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990484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urien Bay Marine Park">
            <a:extLst>
              <a:ext uri="{FF2B5EF4-FFF2-40B4-BE49-F238E27FC236}">
                <a16:creationId xmlns:a16="http://schemas.microsoft.com/office/drawing/2014/main" id="{15B6E107-2AF7-2915-2FAD-F69F792BC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840065-EE27-E4A7-C4BB-E505A8FFDD57}"/>
              </a:ext>
            </a:extLst>
          </p:cNvPr>
          <p:cNvSpPr txBox="1"/>
          <p:nvPr/>
        </p:nvSpPr>
        <p:spPr>
          <a:xfrm>
            <a:off x="1305476" y="0"/>
            <a:ext cx="9581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Jurien (Bay)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691271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Jurien Bay Marine Park Experience - Book Today">
            <a:extLst>
              <a:ext uri="{FF2B5EF4-FFF2-40B4-BE49-F238E27FC236}">
                <a16:creationId xmlns:a16="http://schemas.microsoft.com/office/drawing/2014/main" id="{0C20247C-0737-CF13-6087-4176BD99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9C5AA-9423-8FE8-18D2-0CE8B9934172}"/>
              </a:ext>
            </a:extLst>
          </p:cNvPr>
          <p:cNvSpPr txBox="1"/>
          <p:nvPr/>
        </p:nvSpPr>
        <p:spPr>
          <a:xfrm>
            <a:off x="176462" y="128338"/>
            <a:ext cx="460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$255 to swim with seals in Jurien Bay</a:t>
            </a:r>
          </a:p>
        </p:txBody>
      </p:sp>
    </p:spTree>
    <p:extLst>
      <p:ext uri="{BB962C8B-B14F-4D97-AF65-F5344CB8AC3E}">
        <p14:creationId xmlns:p14="http://schemas.microsoft.com/office/powerpoint/2010/main" val="38383637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28EC9B19-A897-0807-5CF2-A4FABFD54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B992CD-D865-AF50-62A7-E9F61DB95CF6}"/>
              </a:ext>
            </a:extLst>
          </p:cNvPr>
          <p:cNvSpPr/>
          <p:nvPr/>
        </p:nvSpPr>
        <p:spPr>
          <a:xfrm>
            <a:off x="37011" y="113061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0E726-EAB1-87DD-8870-9BD3A9EA6A4C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6717E-A0B3-E066-8A54-FFBB4FB5D126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3217CB-0066-4274-B413-09C6BE9775CA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F2F777-441A-AC53-C11E-042821FF51A4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13 MPAs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F29EEE-CEB5-422D-3448-D45BB8033274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510E2A-91AC-D2B3-801B-1411320A6D40}"/>
              </a:ext>
            </a:extLst>
          </p:cNvPr>
          <p:cNvSpPr txBox="1"/>
          <p:nvPr/>
        </p:nvSpPr>
        <p:spPr>
          <a:xfrm>
            <a:off x="4614726" y="262548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Shark Bay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D0DB-7D9C-DAD3-13CA-509DC58B7469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820C2-4C5C-30A5-1848-9CB4C8469B4A}"/>
              </a:ext>
            </a:extLst>
          </p:cNvPr>
          <p:cNvSpPr txBox="1"/>
          <p:nvPr/>
        </p:nvSpPr>
        <p:spPr>
          <a:xfrm>
            <a:off x="9101545" y="2264662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Whale Sharks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5EFA08-AA4B-7629-A3CA-A050281CB0F8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89FF3-4418-792D-B670-23919C38F2ED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Ningaloo Reef</a:t>
            </a:r>
          </a:p>
        </p:txBody>
      </p:sp>
    </p:spTree>
    <p:extLst>
      <p:ext uri="{BB962C8B-B14F-4D97-AF65-F5344CB8AC3E}">
        <p14:creationId xmlns:p14="http://schemas.microsoft.com/office/powerpoint/2010/main" val="21274861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E38B-EC14-16BB-DF1D-32AABA3D2A5F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land with blue and purple squares&#10;&#10;Description automatically generated">
            <a:extLst>
              <a:ext uri="{FF2B5EF4-FFF2-40B4-BE49-F238E27FC236}">
                <a16:creationId xmlns:a16="http://schemas.microsoft.com/office/drawing/2014/main" id="{9B7033B7-B866-F15D-3401-98976FD6B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66"/>
          <a:stretch/>
        </p:blipFill>
        <p:spPr>
          <a:xfrm>
            <a:off x="0" y="1503236"/>
            <a:ext cx="12192000" cy="53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9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1601B34A-E5DF-5751-EB09-963B26AA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41" y="242592"/>
            <a:ext cx="8733118" cy="63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9425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xperience the Ningaloo Reef - InStyle Adventures">
            <a:extLst>
              <a:ext uri="{FF2B5EF4-FFF2-40B4-BE49-F238E27FC236}">
                <a16:creationId xmlns:a16="http://schemas.microsoft.com/office/drawing/2014/main" id="{42474511-5922-6035-4E8F-6006D4D53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B4F09-FDD6-2E42-8678-553C80F4AB7B}"/>
              </a:ext>
            </a:extLst>
          </p:cNvPr>
          <p:cNvSpPr txBox="1"/>
          <p:nvPr/>
        </p:nvSpPr>
        <p:spPr>
          <a:xfrm>
            <a:off x="2406316" y="5780782"/>
            <a:ext cx="73793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Ningaloo Marine Park </a:t>
            </a:r>
            <a:endParaRPr lang="en-AU" sz="2400" dirty="0">
              <a:solidFill>
                <a:schemeClr val="bg1"/>
              </a:solidFill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55303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E7197-341F-DEA7-F7E2-BD1C02F76392}"/>
              </a:ext>
            </a:extLst>
          </p:cNvPr>
          <p:cNvSpPr txBox="1"/>
          <p:nvPr/>
        </p:nvSpPr>
        <p:spPr>
          <a:xfrm>
            <a:off x="237379" y="1764733"/>
            <a:ext cx="378918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1972</a:t>
            </a:r>
          </a:p>
          <a:p>
            <a:pPr algn="ctr"/>
            <a:endParaRPr lang="en-AU" sz="2400" b="1" dirty="0"/>
          </a:p>
          <a:p>
            <a:pPr algn="ctr"/>
            <a:r>
              <a:rPr lang="en-AU" sz="3600" dirty="0"/>
              <a:t>The first UN world conference on the </a:t>
            </a:r>
            <a:r>
              <a:rPr lang="en-AU" sz="4400" dirty="0"/>
              <a:t>environment </a:t>
            </a:r>
            <a:r>
              <a:rPr lang="en-AU" sz="3600" dirty="0"/>
              <a:t>in Stockholm.</a:t>
            </a:r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71ED0263-CDAD-19AA-D5B4-E4EF39E26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r="1154"/>
          <a:stretch/>
        </p:blipFill>
        <p:spPr bwMode="auto">
          <a:xfrm>
            <a:off x="4299283" y="0"/>
            <a:ext cx="7892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9A526-C404-5E1D-E29E-D363F5BF1F58}"/>
              </a:ext>
            </a:extLst>
          </p:cNvPr>
          <p:cNvSpPr txBox="1"/>
          <p:nvPr/>
        </p:nvSpPr>
        <p:spPr>
          <a:xfrm>
            <a:off x="349674" y="276055"/>
            <a:ext cx="356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Governments responded</a:t>
            </a:r>
          </a:p>
        </p:txBody>
      </p:sp>
    </p:spTree>
    <p:extLst>
      <p:ext uri="{BB962C8B-B14F-4D97-AF65-F5344CB8AC3E}">
        <p14:creationId xmlns:p14="http://schemas.microsoft.com/office/powerpoint/2010/main" val="3856103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ingaloo Reef - Attraction - Tourism Western Australia">
            <a:extLst>
              <a:ext uri="{FF2B5EF4-FFF2-40B4-BE49-F238E27FC236}">
                <a16:creationId xmlns:a16="http://schemas.microsoft.com/office/drawing/2014/main" id="{B9FD000A-32DC-0772-D0E5-A4E5E409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30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 descr="osprey bay cape range national park for Sale,Up To OFF 76%">
            <a:extLst>
              <a:ext uri="{FF2B5EF4-FFF2-40B4-BE49-F238E27FC236}">
                <a16:creationId xmlns:a16="http://schemas.microsoft.com/office/drawing/2014/main" id="{F36ACBAD-48D5-7CC4-4682-319CFE1F4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"/>
          <a:stretch/>
        </p:blipFill>
        <p:spPr bwMode="auto">
          <a:xfrm>
            <a:off x="4807284" y="0"/>
            <a:ext cx="7384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osprey bay for Sale,Up To OFF74%">
            <a:extLst>
              <a:ext uri="{FF2B5EF4-FFF2-40B4-BE49-F238E27FC236}">
                <a16:creationId xmlns:a16="http://schemas.microsoft.com/office/drawing/2014/main" id="{8FFBC4F3-6DD5-7FDD-446B-D29ED7E7F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AD6E21-268B-8248-C6FA-FA9B1E8D062D}"/>
              </a:ext>
            </a:extLst>
          </p:cNvPr>
          <p:cNvSpPr txBox="1"/>
          <p:nvPr/>
        </p:nvSpPr>
        <p:spPr>
          <a:xfrm>
            <a:off x="0" y="6211669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Camping Osprey Bay, Cape Range National Park/Ningaloo Reef WA </a:t>
            </a:r>
          </a:p>
        </p:txBody>
      </p:sp>
    </p:spTree>
    <p:extLst>
      <p:ext uri="{BB962C8B-B14F-4D97-AF65-F5344CB8AC3E}">
        <p14:creationId xmlns:p14="http://schemas.microsoft.com/office/powerpoint/2010/main" val="28164634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ravel Guide: Shark Bay, WA - GoRV">
            <a:extLst>
              <a:ext uri="{FF2B5EF4-FFF2-40B4-BE49-F238E27FC236}">
                <a16:creationId xmlns:a16="http://schemas.microsoft.com/office/drawing/2014/main" id="{379C53A8-CE17-B0D3-F905-5BD383A8F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1"/>
          <a:stretch/>
        </p:blipFill>
        <p:spPr bwMode="auto">
          <a:xfrm>
            <a:off x="0" y="0"/>
            <a:ext cx="12192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7201A-8A4A-2A26-D302-C44E74FEED72}"/>
              </a:ext>
            </a:extLst>
          </p:cNvPr>
          <p:cNvSpPr txBox="1"/>
          <p:nvPr/>
        </p:nvSpPr>
        <p:spPr>
          <a:xfrm>
            <a:off x="-1" y="0"/>
            <a:ext cx="117749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E.g. Shark Bay Marine Park </a:t>
            </a:r>
          </a:p>
          <a:p>
            <a:r>
              <a:rPr lang="en-AU" sz="2400" dirty="0"/>
              <a:t>(Hamelin Pool stromatolites – ancient rock)</a:t>
            </a:r>
            <a:endParaRPr lang="en-AU" sz="12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526647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ebuck Bay - Attraction - Tourism Western Australia">
            <a:extLst>
              <a:ext uri="{FF2B5EF4-FFF2-40B4-BE49-F238E27FC236}">
                <a16:creationId xmlns:a16="http://schemas.microsoft.com/office/drawing/2014/main" id="{DD33EE29-F83D-81B0-2EB4-1B301B7EF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E0135-354A-F1C6-D2A0-164E395318B0}"/>
              </a:ext>
            </a:extLst>
          </p:cNvPr>
          <p:cNvSpPr txBox="1"/>
          <p:nvPr/>
        </p:nvSpPr>
        <p:spPr>
          <a:xfrm>
            <a:off x="328863" y="112295"/>
            <a:ext cx="11534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E.g. Roebuck (Bay) Marine Park </a:t>
            </a:r>
          </a:p>
        </p:txBody>
      </p:sp>
    </p:spTree>
    <p:extLst>
      <p:ext uri="{BB962C8B-B14F-4D97-AF65-F5344CB8AC3E}">
        <p14:creationId xmlns:p14="http://schemas.microsoft.com/office/powerpoint/2010/main" val="35138130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oebuck Bay Art - Vol 3 by grahamEarnshaw - VIEWBUG.com">
            <a:extLst>
              <a:ext uri="{FF2B5EF4-FFF2-40B4-BE49-F238E27FC236}">
                <a16:creationId xmlns:a16="http://schemas.microsoft.com/office/drawing/2014/main" id="{E5A837CE-D765-27BE-6EE6-6E048E1A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2904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565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2053023" y="317727"/>
            <a:ext cx="91048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Christmas &amp; Cocos (Keeling) Islands</a:t>
            </a:r>
          </a:p>
          <a:p>
            <a:pPr algn="ctr"/>
            <a:r>
              <a:rPr lang="en-AU" sz="2400" dirty="0"/>
              <a:t>”</a:t>
            </a:r>
            <a:r>
              <a:rPr lang="en-AU" sz="2400" i="1" dirty="0"/>
              <a:t>Indian Ocean Territories Marine Parks</a:t>
            </a:r>
            <a:r>
              <a:rPr lang="en-AU" sz="2400" dirty="0"/>
              <a:t>”</a:t>
            </a:r>
            <a:endParaRPr lang="en-AU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28EC9B19-A897-0807-5CF2-A4FABFD54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B992CD-D865-AF50-62A7-E9F61DB95CF6}"/>
              </a:ext>
            </a:extLst>
          </p:cNvPr>
          <p:cNvSpPr/>
          <p:nvPr/>
        </p:nvSpPr>
        <p:spPr>
          <a:xfrm>
            <a:off x="37011" y="113061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8DFFD-CAB8-6EEC-B6CD-ADD093B42068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D681B-30FA-E6AC-908A-2D4719A62900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8A0E5-DA23-94B9-22D1-8FB13E1C08B0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5C539-439C-E473-70C0-B3179EADE9B2}"/>
              </a:ext>
            </a:extLst>
          </p:cNvPr>
          <p:cNvSpPr txBox="1"/>
          <p:nvPr/>
        </p:nvSpPr>
        <p:spPr>
          <a:xfrm>
            <a:off x="2218917" y="482275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2 MPAs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D94046-8DCD-C19C-91FA-6244C429F851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760DB-FD9C-8AA1-2924-F9C3537089CB}"/>
              </a:ext>
            </a:extLst>
          </p:cNvPr>
          <p:cNvSpPr txBox="1"/>
          <p:nvPr/>
        </p:nvSpPr>
        <p:spPr>
          <a:xfrm>
            <a:off x="4582069" y="256068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Coral atolls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6FE11E-6B29-974C-1BCD-E11D94AD4499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731EB-FA87-1AB5-CD25-277250576F71}"/>
              </a:ext>
            </a:extLst>
          </p:cNvPr>
          <p:cNvSpPr txBox="1"/>
          <p:nvPr/>
        </p:nvSpPr>
        <p:spPr>
          <a:xfrm>
            <a:off x="9101545" y="1950678"/>
            <a:ext cx="2277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Christmas Island Red crab migration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E79812-ED35-EE7C-6698-8A356695C7D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B399B-2A4E-ABB1-81E7-498CD77C8562}"/>
              </a:ext>
            </a:extLst>
          </p:cNvPr>
          <p:cNvSpPr txBox="1"/>
          <p:nvPr/>
        </p:nvSpPr>
        <p:spPr>
          <a:xfrm>
            <a:off x="7174311" y="4062045"/>
            <a:ext cx="2277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Christmas Island detention </a:t>
            </a:r>
            <a:r>
              <a:rPr lang="en-US" sz="3600" dirty="0" err="1"/>
              <a:t>centre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2826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A31F4-9086-599F-48D7-980186FCD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626A0-D4C8-B9CC-4970-4A3A582036E0}"/>
              </a:ext>
            </a:extLst>
          </p:cNvPr>
          <p:cNvSpPr txBox="1"/>
          <p:nvPr/>
        </p:nvSpPr>
        <p:spPr>
          <a:xfrm>
            <a:off x="10780295" y="6160168"/>
            <a:ext cx="141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17803980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299D18-A7B1-3815-BCD6-00294CEC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08" y="134634"/>
            <a:ext cx="11354584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892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circle with a diagram&#10;&#10;Description automatically generated">
            <a:extLst>
              <a:ext uri="{FF2B5EF4-FFF2-40B4-BE49-F238E27FC236}">
                <a16:creationId xmlns:a16="http://schemas.microsoft.com/office/drawing/2014/main" id="{E887F16E-1D1C-41A0-8164-A1D10FED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10" y="188847"/>
            <a:ext cx="9443379" cy="64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63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ocos (Keeling) Islands">
            <a:extLst>
              <a:ext uri="{FF2B5EF4-FFF2-40B4-BE49-F238E27FC236}">
                <a16:creationId xmlns:a16="http://schemas.microsoft.com/office/drawing/2014/main" id="{5073415F-E91F-C02A-0A0A-8E2CB7BF0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/>
        </p:blipFill>
        <p:spPr bwMode="auto">
          <a:xfrm rot="16200000">
            <a:off x="2666999" y="-2667000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F0501-AC22-9358-536C-9B4370BC3E05}"/>
              </a:ext>
            </a:extLst>
          </p:cNvPr>
          <p:cNvSpPr txBox="1"/>
          <p:nvPr/>
        </p:nvSpPr>
        <p:spPr>
          <a:xfrm>
            <a:off x="208182" y="141263"/>
            <a:ext cx="910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Cocos (Keeling) Islands</a:t>
            </a:r>
          </a:p>
        </p:txBody>
      </p:sp>
    </p:spTree>
    <p:extLst>
      <p:ext uri="{BB962C8B-B14F-4D97-AF65-F5344CB8AC3E}">
        <p14:creationId xmlns:p14="http://schemas.microsoft.com/office/powerpoint/2010/main" val="124149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The Stockholm Conference - only one earth: An introduction to the politics  of survival - Friends Of The Earth: 9780856440069 - AbeBooks">
            <a:extLst>
              <a:ext uri="{FF2B5EF4-FFF2-40B4-BE49-F238E27FC236}">
                <a16:creationId xmlns:a16="http://schemas.microsoft.com/office/drawing/2014/main" id="{066132F3-90E8-DB8C-FEB1-03348283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76" y="1"/>
            <a:ext cx="4649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0DA44F-EBB6-640F-D2F4-EC3B773E9DA3}"/>
              </a:ext>
            </a:extLst>
          </p:cNvPr>
          <p:cNvSpPr txBox="1"/>
          <p:nvPr/>
        </p:nvSpPr>
        <p:spPr>
          <a:xfrm>
            <a:off x="1904814" y="2069532"/>
            <a:ext cx="37891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AU" sz="2800" dirty="0"/>
          </a:p>
          <a:p>
            <a:pPr algn="ctr"/>
            <a:r>
              <a:rPr lang="en-AU" sz="3600" dirty="0"/>
              <a:t>The theme for the conference was </a:t>
            </a:r>
          </a:p>
          <a:p>
            <a:pPr algn="ctr"/>
            <a:r>
              <a:rPr lang="en-AU" sz="4400" b="1" i="1" dirty="0"/>
              <a:t>Only One Earth </a:t>
            </a:r>
          </a:p>
        </p:txBody>
      </p:sp>
    </p:spTree>
    <p:extLst>
      <p:ext uri="{BB962C8B-B14F-4D97-AF65-F5344CB8AC3E}">
        <p14:creationId xmlns:p14="http://schemas.microsoft.com/office/powerpoint/2010/main" val="2799645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ocos Keeling Islands - Indian Ocean Experiences">
            <a:extLst>
              <a:ext uri="{FF2B5EF4-FFF2-40B4-BE49-F238E27FC236}">
                <a16:creationId xmlns:a16="http://schemas.microsoft.com/office/drawing/2014/main" id="{FFCCE4E1-795C-011F-A072-AF75EACD5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F06F68-412D-53C7-6DE6-E6DF18073764}"/>
              </a:ext>
            </a:extLst>
          </p:cNvPr>
          <p:cNvSpPr txBox="1"/>
          <p:nvPr/>
        </p:nvSpPr>
        <p:spPr>
          <a:xfrm>
            <a:off x="208182" y="141263"/>
            <a:ext cx="910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Cocos (Keeling) Islands</a:t>
            </a:r>
          </a:p>
        </p:txBody>
      </p:sp>
    </p:spTree>
    <p:extLst>
      <p:ext uri="{BB962C8B-B14F-4D97-AF65-F5344CB8AC3E}">
        <p14:creationId xmlns:p14="http://schemas.microsoft.com/office/powerpoint/2010/main" val="13826717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ba diver in a cave&#10;&#10;Description automatically generated">
            <a:extLst>
              <a:ext uri="{FF2B5EF4-FFF2-40B4-BE49-F238E27FC236}">
                <a16:creationId xmlns:a16="http://schemas.microsoft.com/office/drawing/2014/main" id="{908B0E34-5FC4-E1EF-1360-B7BD9880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868" y="352926"/>
            <a:ext cx="7772400" cy="5853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B1A18-494A-8F56-4EC8-C673834935C6}"/>
              </a:ext>
            </a:extLst>
          </p:cNvPr>
          <p:cNvSpPr txBox="1"/>
          <p:nvPr/>
        </p:nvSpPr>
        <p:spPr>
          <a:xfrm>
            <a:off x="3641558" y="62389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PLWSOjykTfQ&amp;t</a:t>
            </a:r>
            <a:r>
              <a:rPr lang="en-US" dirty="0"/>
              <a:t>=52s</a:t>
            </a:r>
          </a:p>
        </p:txBody>
      </p:sp>
    </p:spTree>
    <p:extLst>
      <p:ext uri="{BB962C8B-B14F-4D97-AF65-F5344CB8AC3E}">
        <p14:creationId xmlns:p14="http://schemas.microsoft.com/office/powerpoint/2010/main" val="9564870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hristmas Island red crab population rebounds - ABC News">
            <a:extLst>
              <a:ext uri="{FF2B5EF4-FFF2-40B4-BE49-F238E27FC236}">
                <a16:creationId xmlns:a16="http://schemas.microsoft.com/office/drawing/2014/main" id="{6398E890-A1AE-C94F-6264-F62482DC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4"/>
            <a:ext cx="12192000" cy="68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B1774-921C-CA94-AFC0-ECFB056F2A6A}"/>
              </a:ext>
            </a:extLst>
          </p:cNvPr>
          <p:cNvSpPr txBox="1"/>
          <p:nvPr/>
        </p:nvSpPr>
        <p:spPr>
          <a:xfrm>
            <a:off x="4186624" y="1472758"/>
            <a:ext cx="2984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Christmas Island Red Crab migration</a:t>
            </a:r>
          </a:p>
        </p:txBody>
      </p:sp>
    </p:spTree>
    <p:extLst>
      <p:ext uri="{BB962C8B-B14F-4D97-AF65-F5344CB8AC3E}">
        <p14:creationId xmlns:p14="http://schemas.microsoft.com/office/powerpoint/2010/main" val="609832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illers and rapists set free to roam on Christmas Island | The Australian">
            <a:extLst>
              <a:ext uri="{FF2B5EF4-FFF2-40B4-BE49-F238E27FC236}">
                <a16:creationId xmlns:a16="http://schemas.microsoft.com/office/drawing/2014/main" id="{2BE14689-C327-9904-DD72-FE5D94E4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17C96-050C-D94E-8CBC-31D7FD21C1CE}"/>
              </a:ext>
            </a:extLst>
          </p:cNvPr>
          <p:cNvSpPr txBox="1"/>
          <p:nvPr/>
        </p:nvSpPr>
        <p:spPr>
          <a:xfrm>
            <a:off x="208182" y="141263"/>
            <a:ext cx="910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/>
              <a:t>Christmas Island Detention Centre</a:t>
            </a:r>
          </a:p>
        </p:txBody>
      </p:sp>
    </p:spTree>
    <p:extLst>
      <p:ext uri="{BB962C8B-B14F-4D97-AF65-F5344CB8AC3E}">
        <p14:creationId xmlns:p14="http://schemas.microsoft.com/office/powerpoint/2010/main" val="22791107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28EC9B19-A897-0807-5CF2-A4FABFD54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B992CD-D865-AF50-62A7-E9F61DB95CF6}"/>
              </a:ext>
            </a:extLst>
          </p:cNvPr>
          <p:cNvSpPr/>
          <p:nvPr/>
        </p:nvSpPr>
        <p:spPr>
          <a:xfrm>
            <a:off x="37011" y="113061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8DFFD-CAB8-6EEC-B6CD-ADD093B42068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D681B-30FA-E6AC-908A-2D4719A62900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8A0E5-DA23-94B9-22D1-8FB13E1C08B0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5C539-439C-E473-70C0-B3179EADE9B2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8 MPAs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D94046-8DCD-C19C-91FA-6244C429F851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760DB-FD9C-8AA1-2924-F9C3537089CB}"/>
              </a:ext>
            </a:extLst>
          </p:cNvPr>
          <p:cNvSpPr txBox="1"/>
          <p:nvPr/>
        </p:nvSpPr>
        <p:spPr>
          <a:xfrm>
            <a:off x="4582069" y="221161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Shallow waters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6FE11E-6B29-974C-1BCD-E11D94AD4499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731EB-FA87-1AB5-CD25-277250576F71}"/>
              </a:ext>
            </a:extLst>
          </p:cNvPr>
          <p:cNvSpPr txBox="1"/>
          <p:nvPr/>
        </p:nvSpPr>
        <p:spPr>
          <a:xfrm>
            <a:off x="8984183" y="2139638"/>
            <a:ext cx="2512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Shallow continental shelf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E79812-ED35-EE7C-6698-8A356695C7D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B399B-2A4E-ABB1-81E7-498CD77C8562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NT and Qld</a:t>
            </a:r>
          </a:p>
        </p:txBody>
      </p:sp>
    </p:spTree>
    <p:extLst>
      <p:ext uri="{BB962C8B-B14F-4D97-AF65-F5344CB8AC3E}">
        <p14:creationId xmlns:p14="http://schemas.microsoft.com/office/powerpoint/2010/main" val="12893359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E38B-EC14-16BB-DF1D-32AABA3D2A5F}"/>
              </a:ext>
            </a:extLst>
          </p:cNvPr>
          <p:cNvSpPr txBox="1"/>
          <p:nvPr/>
        </p:nvSpPr>
        <p:spPr>
          <a:xfrm>
            <a:off x="1494609" y="2352789"/>
            <a:ext cx="31753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2B9DBF7A-CFA2-44CA-1B06-E7E2EE526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"/>
            <a:ext cx="6096000" cy="68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30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B39EE2B7-F88D-A1E0-C770-CADBA075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34" y="228430"/>
            <a:ext cx="10232932" cy="640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310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9963C-AE02-7D37-9131-F55B277683D3}"/>
              </a:ext>
            </a:extLst>
          </p:cNvPr>
          <p:cNvSpPr txBox="1"/>
          <p:nvPr/>
        </p:nvSpPr>
        <p:spPr>
          <a:xfrm>
            <a:off x="589647" y="2451699"/>
            <a:ext cx="321233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Oceanic Shoals Marine Park 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3D5B5309-C3D3-478A-C659-6192CDCC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32" y="320040"/>
            <a:ext cx="7335152" cy="5868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1B6A6-C725-3E47-090D-AEC23102E625}"/>
              </a:ext>
            </a:extLst>
          </p:cNvPr>
          <p:cNvSpPr txBox="1"/>
          <p:nvPr/>
        </p:nvSpPr>
        <p:spPr>
          <a:xfrm>
            <a:off x="5325979" y="61881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=wPwmZ2AMeT0&amp;t=12s</a:t>
            </a:r>
          </a:p>
        </p:txBody>
      </p:sp>
    </p:spTree>
    <p:extLst>
      <p:ext uri="{BB962C8B-B14F-4D97-AF65-F5344CB8AC3E}">
        <p14:creationId xmlns:p14="http://schemas.microsoft.com/office/powerpoint/2010/main" val="10495051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RUVS | MARINE BIODIVERSITY HUB">
            <a:extLst>
              <a:ext uri="{FF2B5EF4-FFF2-40B4-BE49-F238E27FC236}">
                <a16:creationId xmlns:a16="http://schemas.microsoft.com/office/drawing/2014/main" id="{06411E01-6B0B-06F2-228F-98B1CE65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192000" cy="67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800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Coral Sea Reserve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A739FB3B-D563-73C8-4CF1-7377AE29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5505E8-E58E-E233-C455-601F66A54C1F}"/>
              </a:ext>
            </a:extLst>
          </p:cNvPr>
          <p:cNvSpPr/>
          <p:nvPr/>
        </p:nvSpPr>
        <p:spPr>
          <a:xfrm>
            <a:off x="949234" y="117759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765415-A4D8-E9C5-E666-25C15D07FF5E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556383-F0F8-6DA9-CDE1-BF8D0F94A83C}"/>
              </a:ext>
            </a:extLst>
          </p:cNvPr>
          <p:cNvSpPr txBox="1"/>
          <p:nvPr/>
        </p:nvSpPr>
        <p:spPr>
          <a:xfrm>
            <a:off x="424543" y="213963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4A5216-C82D-5848-4D16-B33D60E0E829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0EB50-0D28-5A2C-7896-6D5D2F30E192}"/>
              </a:ext>
            </a:extLst>
          </p:cNvPr>
          <p:cNvSpPr txBox="1"/>
          <p:nvPr/>
        </p:nvSpPr>
        <p:spPr>
          <a:xfrm>
            <a:off x="2367779" y="4216501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</a:t>
            </a:r>
            <a:r>
              <a:rPr lang="en-US" sz="3200" dirty="0"/>
              <a:t>1 MPA with many regional zoning </a:t>
            </a:r>
            <a:r>
              <a:rPr lang="en-US" sz="3200" i="1" dirty="0"/>
              <a:t>plans</a:t>
            </a:r>
            <a:endParaRPr lang="en-US" sz="4000" i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A02B4F-10EB-5E8B-8356-79C35A2DD57D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B32AF0-0531-DFE1-46BE-4100F76A25E8}"/>
              </a:ext>
            </a:extLst>
          </p:cNvPr>
          <p:cNvSpPr txBox="1"/>
          <p:nvPr/>
        </p:nvSpPr>
        <p:spPr>
          <a:xfrm>
            <a:off x="4607937" y="234382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2200 km long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F6E749-75A6-9672-2F79-38FC3730D5E8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856156-401E-083C-406E-F07F90F2EB96}"/>
              </a:ext>
            </a:extLst>
          </p:cNvPr>
          <p:cNvSpPr txBox="1"/>
          <p:nvPr/>
        </p:nvSpPr>
        <p:spPr>
          <a:xfrm>
            <a:off x="9101545" y="2239715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Out past the GBR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B1A965-DEEC-B94B-F0E6-9A2DAB36C813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456170-13AA-8BC5-D00B-18E89714D27B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1300 km wide</a:t>
            </a:r>
          </a:p>
        </p:txBody>
      </p:sp>
    </p:spTree>
    <p:extLst>
      <p:ext uri="{BB962C8B-B14F-4D97-AF65-F5344CB8AC3E}">
        <p14:creationId xmlns:p14="http://schemas.microsoft.com/office/powerpoint/2010/main" val="279394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C77F72-E144-163E-F7AD-7246C4417E88}"/>
              </a:ext>
            </a:extLst>
          </p:cNvPr>
          <p:cNvSpPr txBox="1"/>
          <p:nvPr/>
        </p:nvSpPr>
        <p:spPr>
          <a:xfrm>
            <a:off x="0" y="428178"/>
            <a:ext cx="37891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The conference created the first document in international </a:t>
            </a:r>
            <a:r>
              <a:rPr lang="en-AU" sz="4400" b="1" dirty="0"/>
              <a:t>LAW </a:t>
            </a:r>
            <a:r>
              <a:rPr lang="en-AU" sz="3200" dirty="0"/>
              <a:t>to recognise the </a:t>
            </a:r>
          </a:p>
          <a:p>
            <a:pPr algn="ctr"/>
            <a:r>
              <a:rPr lang="en-AU" sz="3200" i="1" dirty="0"/>
              <a:t>right </a:t>
            </a:r>
            <a:r>
              <a:rPr lang="en-AU" sz="3200" dirty="0"/>
              <a:t>to a healthy environment.</a:t>
            </a:r>
          </a:p>
          <a:p>
            <a:pPr algn="ctr"/>
            <a:endParaRPr lang="en-AU" sz="2000" i="1" dirty="0"/>
          </a:p>
          <a:p>
            <a:pPr algn="ctr"/>
            <a:r>
              <a:rPr lang="en-AU" sz="3200" dirty="0"/>
              <a:t>Countries went home and added </a:t>
            </a:r>
            <a:r>
              <a:rPr lang="en-AU" sz="3200" i="1" dirty="0"/>
              <a:t>the environment </a:t>
            </a:r>
            <a:r>
              <a:rPr lang="en-AU" sz="3200" dirty="0"/>
              <a:t>to their own laws.</a:t>
            </a:r>
          </a:p>
        </p:txBody>
      </p:sp>
      <p:pic>
        <p:nvPicPr>
          <p:cNvPr id="96262" name="Picture 6" descr="Declaration of the United Nations Conference on the Human Environment -  Main Page">
            <a:extLst>
              <a:ext uri="{FF2B5EF4-FFF2-40B4-BE49-F238E27FC236}">
                <a16:creationId xmlns:a16="http://schemas.microsoft.com/office/drawing/2014/main" id="{B9CA429E-8CA9-65FB-8507-95CB974E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89" y="582067"/>
            <a:ext cx="8232095" cy="56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273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3163D-BC8A-E077-CFA2-EF7F1D41CF6E}"/>
              </a:ext>
            </a:extLst>
          </p:cNvPr>
          <p:cNvSpPr txBox="1"/>
          <p:nvPr/>
        </p:nvSpPr>
        <p:spPr>
          <a:xfrm>
            <a:off x="792481" y="2548001"/>
            <a:ext cx="3028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Coral Sea Reserve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84FAA8F4-4B72-CB2A-7E0A-4106B2D8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57" y="0"/>
            <a:ext cx="8044543" cy="68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14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462510D9-DE3E-5D13-C9E9-C2D02F0C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0"/>
            <a:ext cx="752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2C602-A190-6085-1CB0-B184D9D2C4CD}"/>
              </a:ext>
            </a:extLst>
          </p:cNvPr>
          <p:cNvSpPr txBox="1"/>
          <p:nvPr/>
        </p:nvSpPr>
        <p:spPr>
          <a:xfrm>
            <a:off x="792481" y="2548001"/>
            <a:ext cx="3028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Coral Sea Reserve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2124387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0F9DC-DDE9-3330-120D-9A71BBF1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38" y="65785"/>
            <a:ext cx="11324724" cy="67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20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C9647-3922-CC93-8066-3D639BE4AC42}"/>
              </a:ext>
            </a:extLst>
          </p:cNvPr>
          <p:cNvSpPr txBox="1"/>
          <p:nvPr/>
        </p:nvSpPr>
        <p:spPr>
          <a:xfrm>
            <a:off x="166839" y="2467790"/>
            <a:ext cx="302840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Willis Island</a:t>
            </a:r>
          </a:p>
          <a:p>
            <a:pPr algn="ctr"/>
            <a:endParaRPr lang="en-AU" sz="4400" dirty="0"/>
          </a:p>
          <a:p>
            <a:pPr algn="ctr"/>
            <a:r>
              <a:rPr lang="en-AU" sz="2000" dirty="0"/>
              <a:t>(weather station)</a:t>
            </a:r>
            <a:endParaRPr lang="en-AU" sz="1050" dirty="0"/>
          </a:p>
        </p:txBody>
      </p:sp>
      <p:pic>
        <p:nvPicPr>
          <p:cNvPr id="60418" name="Picture 2" descr="VK9WX - Willis Island">
            <a:extLst>
              <a:ext uri="{FF2B5EF4-FFF2-40B4-BE49-F238E27FC236}">
                <a16:creationId xmlns:a16="http://schemas.microsoft.com/office/drawing/2014/main" id="{0D3D2F98-523D-10B0-7DD1-136D4291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7" y="2939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54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pirit of Freedom 4 night liveaboard to Osprey Reef">
            <a:extLst>
              <a:ext uri="{FF2B5EF4-FFF2-40B4-BE49-F238E27FC236}">
                <a16:creationId xmlns:a16="http://schemas.microsoft.com/office/drawing/2014/main" id="{AE4D2FF4-171F-3AC5-87F0-8A0B9951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7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78BD2-E8D4-0558-7E5D-7771221FC4E0}"/>
              </a:ext>
            </a:extLst>
          </p:cNvPr>
          <p:cNvSpPr txBox="1"/>
          <p:nvPr/>
        </p:nvSpPr>
        <p:spPr>
          <a:xfrm>
            <a:off x="6792228" y="5756421"/>
            <a:ext cx="5239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Osprey Reef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</a:rPr>
              <a:t>(Spirit of Freedom Liveaboard)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381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Barrier Reef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A739FB3B-D563-73C8-4CF1-7377AE29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"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5505E8-E58E-E233-C455-601F66A54C1F}"/>
              </a:ext>
            </a:extLst>
          </p:cNvPr>
          <p:cNvSpPr/>
          <p:nvPr/>
        </p:nvSpPr>
        <p:spPr>
          <a:xfrm>
            <a:off x="949234" y="117759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6B078E-0517-1398-BA3B-40AB1A1F3F80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60941-E12C-014B-B8F1-811A94544273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1975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7846DD-14CA-5082-E3AE-FE9BB3298295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6E4D03-EB68-DA5E-683D-2D3AB07DACD5}"/>
              </a:ext>
            </a:extLst>
          </p:cNvPr>
          <p:cNvSpPr txBox="1"/>
          <p:nvPr/>
        </p:nvSpPr>
        <p:spPr>
          <a:xfrm>
            <a:off x="2351450" y="4268608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200" dirty="0"/>
              <a:t>1 MPA with many regional zoning </a:t>
            </a:r>
            <a:r>
              <a:rPr lang="en-US" sz="3200" i="1" dirty="0"/>
              <a:t>plans</a:t>
            </a:r>
            <a:endParaRPr lang="en-US" sz="3600" i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56869B-6DD0-F797-B9AB-9A19D2A160C6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CE1AAE-5627-73DB-AC65-95AE02213F48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6F678-E0D4-A01A-A43C-08D375FEBC9A}"/>
              </a:ext>
            </a:extLst>
          </p:cNvPr>
          <p:cNvSpPr txBox="1"/>
          <p:nvPr/>
        </p:nvSpPr>
        <p:spPr>
          <a:xfrm>
            <a:off x="9135971" y="2009928"/>
            <a:ext cx="2277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World Heritage Listed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E07F0F-C7C1-0AFE-BC62-8A5E7691926F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51A539-BDAE-60AF-6F74-AFD91A52E976}"/>
              </a:ext>
            </a:extLst>
          </p:cNvPr>
          <p:cNvSpPr txBox="1"/>
          <p:nvPr/>
        </p:nvSpPr>
        <p:spPr>
          <a:xfrm>
            <a:off x="4607937" y="234382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2300 km long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3F936E-15A4-A4EB-E154-52B6AAC4B880}"/>
              </a:ext>
            </a:extLst>
          </p:cNvPr>
          <p:cNvSpPr txBox="1"/>
          <p:nvPr/>
        </p:nvSpPr>
        <p:spPr>
          <a:xfrm>
            <a:off x="7206070" y="4541102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60-250km wide</a:t>
            </a:r>
          </a:p>
        </p:txBody>
      </p:sp>
    </p:spTree>
    <p:extLst>
      <p:ext uri="{BB962C8B-B14F-4D97-AF65-F5344CB8AC3E}">
        <p14:creationId xmlns:p14="http://schemas.microsoft.com/office/powerpoint/2010/main" val="37200121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726EF-1EBF-9634-A2F1-E022083AF657}"/>
              </a:ext>
            </a:extLst>
          </p:cNvPr>
          <p:cNvSpPr/>
          <p:nvPr/>
        </p:nvSpPr>
        <p:spPr>
          <a:xfrm>
            <a:off x="3135087" y="0"/>
            <a:ext cx="9056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iagram of a reef&#10;&#10;Description automatically generated">
            <a:extLst>
              <a:ext uri="{FF2B5EF4-FFF2-40B4-BE49-F238E27FC236}">
                <a16:creationId xmlns:a16="http://schemas.microsoft.com/office/drawing/2014/main" id="{48F022C4-26EC-8F46-1EDD-243110719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03" y="0"/>
            <a:ext cx="8887097" cy="658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77A076-1544-13DD-B044-DFDFE8EF62D7}"/>
              </a:ext>
            </a:extLst>
          </p:cNvPr>
          <p:cNvSpPr txBox="1"/>
          <p:nvPr/>
        </p:nvSpPr>
        <p:spPr>
          <a:xfrm>
            <a:off x="106681" y="2413464"/>
            <a:ext cx="302840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Marine jurisdiction boundaries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4525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USTRALIA - Great Barrier Reef Marine Park Zoning Plan | WWF">
            <a:extLst>
              <a:ext uri="{FF2B5EF4-FFF2-40B4-BE49-F238E27FC236}">
                <a16:creationId xmlns:a16="http://schemas.microsoft.com/office/drawing/2014/main" id="{4AFA2EFB-CE8E-4B70-11DF-CC98E4E08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4712D-FBA3-CCA6-DEF7-526A8E462886}"/>
              </a:ext>
            </a:extLst>
          </p:cNvPr>
          <p:cNvSpPr txBox="1"/>
          <p:nvPr/>
        </p:nvSpPr>
        <p:spPr>
          <a:xfrm>
            <a:off x="0" y="6488668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1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© WWF / Jürgen FREUND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111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lownfish in an anemone image - Great Barrier Reef Marine Park  – Great Barrier Reef - © Commonwealth of Australia – (Reef Authority) - Photographer: Blue Eden Images">
            <a:extLst>
              <a:ext uri="{FF2B5EF4-FFF2-40B4-BE49-F238E27FC236}">
                <a16:creationId xmlns:a16="http://schemas.microsoft.com/office/drawing/2014/main" id="{2178D505-C6EE-F089-1B03-85254B8D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46" y="0"/>
            <a:ext cx="8277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396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1D1C7-D471-49E0-8956-F4676F14249B}"/>
              </a:ext>
            </a:extLst>
          </p:cNvPr>
          <p:cNvSpPr txBox="1"/>
          <p:nvPr/>
        </p:nvSpPr>
        <p:spPr>
          <a:xfrm>
            <a:off x="778329" y="1043731"/>
            <a:ext cx="197902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MPAs</a:t>
            </a:r>
          </a:p>
          <a:p>
            <a:pPr algn="ctr"/>
            <a:endParaRPr lang="en-AU" sz="2000" dirty="0"/>
          </a:p>
          <a:p>
            <a:pPr algn="ctr"/>
            <a:r>
              <a:rPr lang="en-AU" sz="8000" b="1" dirty="0"/>
              <a:t>Qld</a:t>
            </a:r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0 - 3 nautical miles offshore</a:t>
            </a:r>
            <a:endParaRPr lang="en-AU" sz="2800" b="1" dirty="0"/>
          </a:p>
          <a:p>
            <a:pPr algn="ctr"/>
            <a:endParaRPr lang="en-AU" sz="2000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665DF3C2-F881-70FB-B294-6D8F539B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0"/>
            <a:ext cx="512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DAEBF9F-D66E-C8D2-AC28-9345A0762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9" t="21951" r="10438" b="70772"/>
          <a:stretch/>
        </p:blipFill>
        <p:spPr bwMode="auto">
          <a:xfrm>
            <a:off x="6096000" y="587670"/>
            <a:ext cx="5766547" cy="20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Queensland Parks and Wildlife Service - Wikipedia">
            <a:extLst>
              <a:ext uri="{FF2B5EF4-FFF2-40B4-BE49-F238E27FC236}">
                <a16:creationId xmlns:a16="http://schemas.microsoft.com/office/drawing/2014/main" id="{5EE5CFAF-E177-AD9D-839E-7DCB148D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47" y="3988322"/>
            <a:ext cx="2162438" cy="21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8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9139</TotalTime>
  <Words>4171</Words>
  <Application>Microsoft Macintosh PowerPoint</Application>
  <PresentationFormat>Widescreen</PresentationFormat>
  <Paragraphs>500</Paragraphs>
  <Slides>126</Slides>
  <Notes>99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42" baseType="lpstr">
      <vt:lpstr>-apple-system</vt:lpstr>
      <vt:lpstr>Arial</vt:lpstr>
      <vt:lpstr>Arial Narrow</vt:lpstr>
      <vt:lpstr>bebas-neue-pro-semiexpanded</vt:lpstr>
      <vt:lpstr>Calibri</vt:lpstr>
      <vt:lpstr>Calibri Light</vt:lpstr>
      <vt:lpstr>ElsevierGulliver</vt:lpstr>
      <vt:lpstr>Lato</vt:lpstr>
      <vt:lpstr>Muli</vt:lpstr>
      <vt:lpstr>open_sans_300</vt:lpstr>
      <vt:lpstr>OpenSans</vt:lpstr>
      <vt:lpstr>Source Sans Pro</vt:lpstr>
      <vt:lpstr>Times</vt:lpstr>
      <vt:lpstr>Times New Roman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968</cp:revision>
  <dcterms:created xsi:type="dcterms:W3CDTF">2023-09-23T08:38:28Z</dcterms:created>
  <dcterms:modified xsi:type="dcterms:W3CDTF">2024-07-08T03:04:09Z</dcterms:modified>
</cp:coreProperties>
</file>