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13" r:id="rId2"/>
    <p:sldId id="260" r:id="rId3"/>
    <p:sldId id="261" r:id="rId4"/>
    <p:sldId id="272" r:id="rId5"/>
    <p:sldId id="262" r:id="rId6"/>
    <p:sldId id="273" r:id="rId7"/>
    <p:sldId id="274" r:id="rId8"/>
    <p:sldId id="276" r:id="rId9"/>
    <p:sldId id="275" r:id="rId10"/>
    <p:sldId id="277" r:id="rId11"/>
    <p:sldId id="266" r:id="rId12"/>
    <p:sldId id="267" r:id="rId13"/>
    <p:sldId id="268" r:id="rId14"/>
    <p:sldId id="278" r:id="rId15"/>
    <p:sldId id="270" r:id="rId16"/>
    <p:sldId id="314" r:id="rId17"/>
    <p:sldId id="310" r:id="rId18"/>
    <p:sldId id="311" r:id="rId19"/>
    <p:sldId id="315"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5469"/>
  </p:normalViewPr>
  <p:slideViewPr>
    <p:cSldViewPr snapToGrid="0">
      <p:cViewPr varScale="1">
        <p:scale>
          <a:sx n="54" d="100"/>
          <a:sy n="54" d="100"/>
        </p:scale>
        <p:origin x="232" y="1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www.grunge.com</a:t>
            </a:r>
            <a:r>
              <a:rPr lang="en-US" dirty="0"/>
              <a:t>/462263/the-real-life-twilight-zone-explained/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96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8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www.nature.com</a:t>
            </a:r>
            <a:r>
              <a:rPr lang="en-US" dirty="0"/>
              <a:t>/articles/s41467-022-35083-x</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105698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www.nature.com</a:t>
            </a:r>
            <a:r>
              <a:rPr lang="en-US" dirty="0"/>
              <a:t>/articles/s41467-022-35083-x</a:t>
            </a:r>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121465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vlr.eng.br</a:t>
            </a:r>
            <a:r>
              <a:rPr lang="en-US" dirty="0"/>
              <a:t>/</a:t>
            </a:r>
            <a:r>
              <a:rPr lang="en-US" dirty="0" err="1"/>
              <a:t>pinocho-cuento</a:t>
            </a:r>
            <a:r>
              <a:rPr lang="en-US" dirty="0"/>
              <a:t>/facts-about-mesopelagic-fish-%E2%80%93-summer-ww-28430065</a:t>
            </a:r>
          </a:p>
        </p:txBody>
      </p:sp>
      <p:sp>
        <p:nvSpPr>
          <p:cNvPr id="4" name="Slide Number Placeholder 3"/>
          <p:cNvSpPr>
            <a:spLocks noGrp="1"/>
          </p:cNvSpPr>
          <p:nvPr>
            <p:ph type="sldNum" sz="quarter" idx="5"/>
          </p:nvPr>
        </p:nvSpPr>
        <p:spPr/>
        <p:txBody>
          <a:bodyPr/>
          <a:lstStyle/>
          <a:p>
            <a:fld id="{1E9A60AA-0504-9D43-9C67-9C1121590EC0}" type="slidenum">
              <a:rPr lang="en-US" smtClean="0"/>
              <a:t>7</a:t>
            </a:fld>
            <a:endParaRPr lang="en-US"/>
          </a:p>
        </p:txBody>
      </p:sp>
    </p:spTree>
    <p:extLst>
      <p:ext uri="{BB962C8B-B14F-4D97-AF65-F5344CB8AC3E}">
        <p14:creationId xmlns:p14="http://schemas.microsoft.com/office/powerpoint/2010/main" val="276562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news.yahoo.com</a:t>
            </a:r>
            <a:r>
              <a:rPr lang="en-US" dirty="0"/>
              <a:t>/incredible-technology-explore-microscopic-world-134527812.html</a:t>
            </a:r>
          </a:p>
        </p:txBody>
      </p:sp>
      <p:sp>
        <p:nvSpPr>
          <p:cNvPr id="4" name="Slide Number Placeholder 3"/>
          <p:cNvSpPr>
            <a:spLocks noGrp="1"/>
          </p:cNvSpPr>
          <p:nvPr>
            <p:ph type="sldNum" sz="quarter" idx="5"/>
          </p:nvPr>
        </p:nvSpPr>
        <p:spPr/>
        <p:txBody>
          <a:bodyPr/>
          <a:lstStyle/>
          <a:p>
            <a:fld id="{1E9A60AA-0504-9D43-9C67-9C1121590EC0}" type="slidenum">
              <a:rPr lang="en-US" smtClean="0"/>
              <a:t>12</a:t>
            </a:fld>
            <a:endParaRPr lang="en-US"/>
          </a:p>
        </p:txBody>
      </p:sp>
    </p:spTree>
    <p:extLst>
      <p:ext uri="{BB962C8B-B14F-4D97-AF65-F5344CB8AC3E}">
        <p14:creationId xmlns:p14="http://schemas.microsoft.com/office/powerpoint/2010/main" val="84031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www.nationalgeographic.com</a:t>
            </a:r>
            <a:r>
              <a:rPr lang="en-US" dirty="0"/>
              <a:t>/science/article/hidden-world-microscopic-life-revealed-extraordinary-pictures</a:t>
            </a:r>
          </a:p>
        </p:txBody>
      </p:sp>
      <p:sp>
        <p:nvSpPr>
          <p:cNvPr id="4" name="Slide Number Placeholder 3"/>
          <p:cNvSpPr>
            <a:spLocks noGrp="1"/>
          </p:cNvSpPr>
          <p:nvPr>
            <p:ph type="sldNum" sz="quarter" idx="5"/>
          </p:nvPr>
        </p:nvSpPr>
        <p:spPr/>
        <p:txBody>
          <a:bodyPr/>
          <a:lstStyle/>
          <a:p>
            <a:fld id="{1E9A60AA-0504-9D43-9C67-9C1121590EC0}" type="slidenum">
              <a:rPr lang="en-US" smtClean="0"/>
              <a:t>13</a:t>
            </a:fld>
            <a:endParaRPr lang="en-US"/>
          </a:p>
        </p:txBody>
      </p:sp>
    </p:spTree>
    <p:extLst>
      <p:ext uri="{BB962C8B-B14F-4D97-AF65-F5344CB8AC3E}">
        <p14:creationId xmlns:p14="http://schemas.microsoft.com/office/powerpoint/2010/main" val="160776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www.thedrive.com</a:t>
            </a:r>
            <a:r>
              <a:rPr lang="en-US" dirty="0"/>
              <a:t>/the-war-zone/40286/the-hunt-for-a-soviet-submarine-desperately-trying-to-sneak-through-the-strait-of-gibraltar</a:t>
            </a:r>
          </a:p>
        </p:txBody>
      </p:sp>
      <p:sp>
        <p:nvSpPr>
          <p:cNvPr id="4" name="Slide Number Placeholder 3"/>
          <p:cNvSpPr>
            <a:spLocks noGrp="1"/>
          </p:cNvSpPr>
          <p:nvPr>
            <p:ph type="sldNum" sz="quarter" idx="5"/>
          </p:nvPr>
        </p:nvSpPr>
        <p:spPr/>
        <p:txBody>
          <a:bodyPr/>
          <a:lstStyle/>
          <a:p>
            <a:fld id="{1E9A60AA-0504-9D43-9C67-9C1121590EC0}" type="slidenum">
              <a:rPr lang="en-US" smtClean="0"/>
              <a:t>17</a:t>
            </a:fld>
            <a:endParaRPr lang="en-US"/>
          </a:p>
        </p:txBody>
      </p:sp>
    </p:spTree>
    <p:extLst>
      <p:ext uri="{BB962C8B-B14F-4D97-AF65-F5344CB8AC3E}">
        <p14:creationId xmlns:p14="http://schemas.microsoft.com/office/powerpoint/2010/main" val="334056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oceanservice.noaa.gov</a:t>
            </a:r>
            <a:r>
              <a:rPr lang="en-US" dirty="0"/>
              <a:t>/facts/</a:t>
            </a:r>
            <a:r>
              <a:rPr lang="en-US" dirty="0" err="1"/>
              <a:t>sofar.html</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18</a:t>
            </a:fld>
            <a:endParaRPr lang="en-US"/>
          </a:p>
        </p:txBody>
      </p:sp>
    </p:spTree>
    <p:extLst>
      <p:ext uri="{BB962C8B-B14F-4D97-AF65-F5344CB8AC3E}">
        <p14:creationId xmlns:p14="http://schemas.microsoft.com/office/powerpoint/2010/main" val="88766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mauioceancenter.com</a:t>
            </a:r>
            <a:r>
              <a:rPr lang="en-US" dirty="0"/>
              <a:t>/in-search-of-humpback-whale-songs/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8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The Real-Life 'Twilight Zone' Explained">
            <a:extLst>
              <a:ext uri="{FF2B5EF4-FFF2-40B4-BE49-F238E27FC236}">
                <a16:creationId xmlns:a16="http://schemas.microsoft.com/office/drawing/2014/main" id="{BCF9007A-25B6-034B-9284-CAD80DBAF5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315"/>
          <a:stretch/>
        </p:blipFill>
        <p:spPr bwMode="auto">
          <a:xfrm>
            <a:off x="3581400" y="647699"/>
            <a:ext cx="8289758" cy="5562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158688-00BA-A6FA-515F-3BC79FF1D64D}"/>
              </a:ext>
            </a:extLst>
          </p:cNvPr>
          <p:cNvSpPr txBox="1"/>
          <p:nvPr/>
        </p:nvSpPr>
        <p:spPr>
          <a:xfrm>
            <a:off x="672311" y="1690061"/>
            <a:ext cx="4267374"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Arial Narrow" panose="020B0604020202020204" pitchFamily="34" charset="0"/>
                <a:cs typeface="Arial Narrow" panose="020B0604020202020204" pitchFamily="34" charset="0"/>
              </a:rPr>
              <a:t>Describe</a:t>
            </a:r>
            <a: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 how thermoclines and nutrients produce the oxygen minimum within the open ocean</a:t>
            </a:r>
            <a:b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Complete Marine Education worksheet </a:t>
            </a:r>
            <a:r>
              <a:rPr kumimoji="0" lang="en-US" sz="2000" b="0" i="1"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‘8. The Shadow Zone’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149171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8" descr="Lesson of the Day: 'The Creepy Anglerfish Comes to Light. (Just Don't Get  Too Close.)' - The New York Times">
            <a:extLst>
              <a:ext uri="{FF2B5EF4-FFF2-40B4-BE49-F238E27FC236}">
                <a16:creationId xmlns:a16="http://schemas.microsoft.com/office/drawing/2014/main" id="{83A24ABA-AAE0-D986-BD45-A71CB113F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00" r="3850"/>
          <a:stretch/>
        </p:blipFill>
        <p:spPr bwMode="auto">
          <a:xfrm flipH="1">
            <a:off x="171970" y="148701"/>
            <a:ext cx="6886555" cy="61465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EBD025-8F64-7AF8-5304-C0C74A197355}"/>
              </a:ext>
            </a:extLst>
          </p:cNvPr>
          <p:cNvSpPr txBox="1"/>
          <p:nvPr/>
        </p:nvSpPr>
        <p:spPr>
          <a:xfrm>
            <a:off x="7988968" y="2341680"/>
            <a:ext cx="3588752" cy="1295868"/>
          </a:xfrm>
          <a:prstGeom prst="rect">
            <a:avLst/>
          </a:prstGeom>
          <a:noFill/>
        </p:spPr>
        <p:txBody>
          <a:bodyPr wrap="square">
            <a:spAutoFit/>
          </a:bodyPr>
          <a:lstStyle/>
          <a:p>
            <a:pPr>
              <a:lnSpc>
                <a:spcPct val="150000"/>
              </a:lnSpc>
            </a:pPr>
            <a:r>
              <a:rPr lang="en-AU" b="0" i="0" dirty="0">
                <a:solidFill>
                  <a:schemeClr val="bg1"/>
                </a:solidFill>
                <a:effectLst/>
                <a:latin typeface="Harding"/>
              </a:rPr>
              <a:t>But it’s too deep for photosynthesis to replace the oxygen that is used up in respiration.</a:t>
            </a:r>
            <a:endParaRPr lang="en-US" dirty="0">
              <a:solidFill>
                <a:schemeClr val="bg1"/>
              </a:solidFill>
            </a:endParaRPr>
          </a:p>
        </p:txBody>
      </p:sp>
    </p:spTree>
    <p:extLst>
      <p:ext uri="{BB962C8B-B14F-4D97-AF65-F5344CB8AC3E}">
        <p14:creationId xmlns:p14="http://schemas.microsoft.com/office/powerpoint/2010/main" val="423405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Mesopelagic Zone Animals - YouTube">
            <a:extLst>
              <a:ext uri="{FF2B5EF4-FFF2-40B4-BE49-F238E27FC236}">
                <a16:creationId xmlns:a16="http://schemas.microsoft.com/office/drawing/2014/main" id="{CFE482F0-F14D-8975-51FC-837DFA622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0" t="11798" r="22995" b="12759"/>
          <a:stretch/>
        </p:blipFill>
        <p:spPr bwMode="auto">
          <a:xfrm>
            <a:off x="128337" y="0"/>
            <a:ext cx="1046943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88CD98-C861-8DAC-DCA9-D2E1D85B1B76}"/>
              </a:ext>
            </a:extLst>
          </p:cNvPr>
          <p:cNvSpPr txBox="1"/>
          <p:nvPr/>
        </p:nvSpPr>
        <p:spPr>
          <a:xfrm>
            <a:off x="8944624" y="661148"/>
            <a:ext cx="2487335" cy="880369"/>
          </a:xfrm>
          <a:prstGeom prst="rect">
            <a:avLst/>
          </a:prstGeom>
          <a:noFill/>
        </p:spPr>
        <p:txBody>
          <a:bodyPr wrap="square">
            <a:spAutoFit/>
          </a:bodyPr>
          <a:lstStyle/>
          <a:p>
            <a:pPr algn="r">
              <a:lnSpc>
                <a:spcPct val="150000"/>
              </a:lnSpc>
            </a:pPr>
            <a:r>
              <a:rPr lang="en-AU" dirty="0">
                <a:solidFill>
                  <a:schemeClr val="bg1"/>
                </a:solidFill>
                <a:latin typeface="Harding"/>
              </a:rPr>
              <a:t>…s</a:t>
            </a:r>
            <a:r>
              <a:rPr lang="en-AU" b="0" i="0" dirty="0">
                <a:solidFill>
                  <a:schemeClr val="bg1"/>
                </a:solidFill>
                <a:effectLst/>
                <a:latin typeface="Harding"/>
              </a:rPr>
              <a:t>o the oxygen levels deplete.</a:t>
            </a:r>
            <a:endParaRPr lang="en-US" dirty="0">
              <a:solidFill>
                <a:schemeClr val="bg1"/>
              </a:solidFill>
            </a:endParaRPr>
          </a:p>
        </p:txBody>
      </p:sp>
    </p:spTree>
    <p:extLst>
      <p:ext uri="{BB962C8B-B14F-4D97-AF65-F5344CB8AC3E}">
        <p14:creationId xmlns:p14="http://schemas.microsoft.com/office/powerpoint/2010/main" val="172751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Incredible Technology: How to Explore the Microscopic World">
            <a:extLst>
              <a:ext uri="{FF2B5EF4-FFF2-40B4-BE49-F238E27FC236}">
                <a16:creationId xmlns:a16="http://schemas.microsoft.com/office/drawing/2014/main" id="{DBDFA6A3-596E-4C6E-759E-6DAD1998A2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4" b="5167"/>
          <a:stretch/>
        </p:blipFill>
        <p:spPr bwMode="auto">
          <a:xfrm>
            <a:off x="32084" y="0"/>
            <a:ext cx="8422105" cy="6812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B7D48A-BB6F-067C-CF5D-93D69629DB83}"/>
              </a:ext>
            </a:extLst>
          </p:cNvPr>
          <p:cNvSpPr txBox="1"/>
          <p:nvPr/>
        </p:nvSpPr>
        <p:spPr>
          <a:xfrm>
            <a:off x="8254813" y="4671673"/>
            <a:ext cx="3455924" cy="464871"/>
          </a:xfrm>
          <a:prstGeom prst="rect">
            <a:avLst/>
          </a:prstGeom>
          <a:noFill/>
        </p:spPr>
        <p:txBody>
          <a:bodyPr wrap="square">
            <a:spAutoFit/>
          </a:bodyPr>
          <a:lstStyle/>
          <a:p>
            <a:pPr>
              <a:lnSpc>
                <a:spcPct val="150000"/>
              </a:lnSpc>
            </a:pPr>
            <a:r>
              <a:rPr lang="en-AU" dirty="0">
                <a:solidFill>
                  <a:schemeClr val="bg1"/>
                </a:solidFill>
                <a:latin typeface="Harding"/>
              </a:rPr>
              <a:t>Decomposition uses oxygen too… </a:t>
            </a:r>
            <a:endParaRPr lang="en-US" dirty="0">
              <a:solidFill>
                <a:schemeClr val="bg1"/>
              </a:solidFill>
            </a:endParaRPr>
          </a:p>
        </p:txBody>
      </p:sp>
    </p:spTree>
    <p:extLst>
      <p:ext uri="{BB962C8B-B14F-4D97-AF65-F5344CB8AC3E}">
        <p14:creationId xmlns:p14="http://schemas.microsoft.com/office/powerpoint/2010/main" val="415165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A02F5-1310-8186-0597-EC02C8EB0D4C}"/>
              </a:ext>
            </a:extLst>
          </p:cNvPr>
          <p:cNvSpPr txBox="1"/>
          <p:nvPr/>
        </p:nvSpPr>
        <p:spPr>
          <a:xfrm>
            <a:off x="9705472" y="2019241"/>
            <a:ext cx="2197769" cy="2126864"/>
          </a:xfrm>
          <a:prstGeom prst="rect">
            <a:avLst/>
          </a:prstGeom>
          <a:noFill/>
        </p:spPr>
        <p:txBody>
          <a:bodyPr wrap="square">
            <a:spAutoFit/>
          </a:bodyPr>
          <a:lstStyle/>
          <a:p>
            <a:pPr>
              <a:lnSpc>
                <a:spcPct val="150000"/>
              </a:lnSpc>
            </a:pPr>
            <a:r>
              <a:rPr lang="en-AU" dirty="0">
                <a:solidFill>
                  <a:schemeClr val="bg1"/>
                </a:solidFill>
                <a:latin typeface="Harding"/>
              </a:rPr>
              <a:t>And so, the oxygen minimum zone has the lowest oxygen levels in the ocean, hence the name.</a:t>
            </a:r>
            <a:endParaRPr lang="en-US" dirty="0">
              <a:solidFill>
                <a:schemeClr val="bg1"/>
              </a:solidFill>
            </a:endParaRPr>
          </a:p>
        </p:txBody>
      </p:sp>
      <p:pic>
        <p:nvPicPr>
          <p:cNvPr id="9218" name="Picture 2" descr="Hidden world of microscopic life revealed in extraordinary pictures">
            <a:extLst>
              <a:ext uri="{FF2B5EF4-FFF2-40B4-BE49-F238E27FC236}">
                <a16:creationId xmlns:a16="http://schemas.microsoft.com/office/drawing/2014/main" id="{4C5E7C5D-7908-7853-AD85-F75E1BE05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777C76-2665-2033-995A-3A11FE41C6A1}"/>
              </a:ext>
            </a:extLst>
          </p:cNvPr>
          <p:cNvSpPr txBox="1"/>
          <p:nvPr/>
        </p:nvSpPr>
        <p:spPr>
          <a:xfrm>
            <a:off x="136356" y="0"/>
            <a:ext cx="2197769" cy="464871"/>
          </a:xfrm>
          <a:prstGeom prst="rect">
            <a:avLst/>
          </a:prstGeom>
          <a:noFill/>
        </p:spPr>
        <p:txBody>
          <a:bodyPr wrap="square">
            <a:spAutoFit/>
          </a:bodyPr>
          <a:lstStyle/>
          <a:p>
            <a:pPr>
              <a:lnSpc>
                <a:spcPct val="150000"/>
              </a:lnSpc>
            </a:pPr>
            <a:r>
              <a:rPr lang="en-AU" dirty="0">
                <a:solidFill>
                  <a:schemeClr val="bg1"/>
                </a:solidFill>
                <a:latin typeface="Harding"/>
              </a:rPr>
              <a:t>Mealworm</a:t>
            </a:r>
            <a:endParaRPr lang="en-US" dirty="0">
              <a:solidFill>
                <a:schemeClr val="bg1"/>
              </a:solidFill>
            </a:endParaRPr>
          </a:p>
        </p:txBody>
      </p:sp>
    </p:spTree>
    <p:extLst>
      <p:ext uri="{BB962C8B-B14F-4D97-AF65-F5344CB8AC3E}">
        <p14:creationId xmlns:p14="http://schemas.microsoft.com/office/powerpoint/2010/main" val="220225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A02F5-1310-8186-0597-EC02C8EB0D4C}"/>
              </a:ext>
            </a:extLst>
          </p:cNvPr>
          <p:cNvSpPr txBox="1"/>
          <p:nvPr/>
        </p:nvSpPr>
        <p:spPr>
          <a:xfrm>
            <a:off x="8254999" y="626157"/>
            <a:ext cx="3661769" cy="5081519"/>
          </a:xfrm>
          <a:prstGeom prst="rect">
            <a:avLst/>
          </a:prstGeom>
          <a:noFill/>
        </p:spPr>
        <p:txBody>
          <a:bodyPr wrap="square">
            <a:spAutoFit/>
          </a:bodyPr>
          <a:lstStyle/>
          <a:p>
            <a:pPr>
              <a:lnSpc>
                <a:spcPct val="150000"/>
              </a:lnSpc>
            </a:pPr>
            <a:r>
              <a:rPr lang="en-AU" dirty="0">
                <a:latin typeface="Harding"/>
              </a:rPr>
              <a:t>Below the oxygen minimum zone, oxygen levels increase again (from thermohaline circulation or THC). You will learn about THC next lesson. </a:t>
            </a:r>
          </a:p>
          <a:p>
            <a:pPr>
              <a:lnSpc>
                <a:spcPct val="150000"/>
              </a:lnSpc>
            </a:pPr>
            <a:endParaRPr lang="en-AU" sz="1000" dirty="0">
              <a:latin typeface="Harding"/>
            </a:endParaRPr>
          </a:p>
          <a:p>
            <a:pPr>
              <a:lnSpc>
                <a:spcPct val="150000"/>
              </a:lnSpc>
            </a:pPr>
            <a:r>
              <a:rPr lang="en-AU" dirty="0">
                <a:latin typeface="Harding"/>
              </a:rPr>
              <a:t>For </a:t>
            </a:r>
            <a:r>
              <a:rPr lang="en-AU" i="1" dirty="0">
                <a:latin typeface="Harding"/>
              </a:rPr>
              <a:t>this </a:t>
            </a:r>
            <a:r>
              <a:rPr lang="en-AU" dirty="0">
                <a:latin typeface="Harding"/>
              </a:rPr>
              <a:t>lesson, and for </a:t>
            </a:r>
            <a:r>
              <a:rPr lang="en-AU" i="1" dirty="0">
                <a:latin typeface="Harding"/>
              </a:rPr>
              <a:t>this </a:t>
            </a:r>
            <a:r>
              <a:rPr lang="en-AU" dirty="0">
                <a:latin typeface="Harding"/>
              </a:rPr>
              <a:t>graph, only focus on the 1000m mark. </a:t>
            </a:r>
          </a:p>
          <a:p>
            <a:pPr marL="285750" indent="-285750">
              <a:lnSpc>
                <a:spcPct val="150000"/>
              </a:lnSpc>
              <a:buFont typeface="Arial" panose="020B0604020202020204" pitchFamily="34" charset="0"/>
              <a:buChar char="•"/>
            </a:pPr>
            <a:r>
              <a:rPr lang="en-AU" dirty="0">
                <a:latin typeface="Harding"/>
              </a:rPr>
              <a:t>Oxygen in red.</a:t>
            </a:r>
          </a:p>
          <a:p>
            <a:pPr marL="285750" indent="-285750">
              <a:lnSpc>
                <a:spcPct val="150000"/>
              </a:lnSpc>
              <a:buFont typeface="Arial" panose="020B0604020202020204" pitchFamily="34" charset="0"/>
              <a:buChar char="•"/>
            </a:pPr>
            <a:r>
              <a:rPr lang="en-AU" dirty="0">
                <a:latin typeface="Harding"/>
              </a:rPr>
              <a:t>Nutrients in green.</a:t>
            </a:r>
          </a:p>
          <a:p>
            <a:pPr>
              <a:lnSpc>
                <a:spcPct val="150000"/>
              </a:lnSpc>
            </a:pPr>
            <a:endParaRPr lang="en-AU" sz="1000" dirty="0">
              <a:latin typeface="Harding"/>
            </a:endParaRPr>
          </a:p>
          <a:p>
            <a:pPr>
              <a:lnSpc>
                <a:spcPct val="150000"/>
              </a:lnSpc>
            </a:pPr>
            <a:r>
              <a:rPr lang="en-AU" dirty="0">
                <a:latin typeface="Harding"/>
              </a:rPr>
              <a:t>More nutrients </a:t>
            </a:r>
          </a:p>
          <a:p>
            <a:pPr>
              <a:lnSpc>
                <a:spcPct val="150000"/>
              </a:lnSpc>
            </a:pPr>
            <a:r>
              <a:rPr lang="en-AU" dirty="0">
                <a:latin typeface="Harding"/>
              </a:rPr>
              <a:t>= more decomposition </a:t>
            </a:r>
          </a:p>
          <a:p>
            <a:pPr>
              <a:lnSpc>
                <a:spcPct val="150000"/>
              </a:lnSpc>
            </a:pPr>
            <a:r>
              <a:rPr lang="en-AU" dirty="0">
                <a:latin typeface="Harding"/>
              </a:rPr>
              <a:t>= less oxygen.</a:t>
            </a:r>
          </a:p>
        </p:txBody>
      </p:sp>
      <p:pic>
        <p:nvPicPr>
          <p:cNvPr id="10242" name="Picture 2" descr="Historical Geology: elements of Oceanography, part 1">
            <a:extLst>
              <a:ext uri="{FF2B5EF4-FFF2-40B4-BE49-F238E27FC236}">
                <a16:creationId xmlns:a16="http://schemas.microsoft.com/office/drawing/2014/main" id="{4D60D8DE-DC2E-C99C-236A-922BBD595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32" y="626157"/>
            <a:ext cx="7609281" cy="5396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D6FF7A-1C14-2E32-BF4F-48CC3F97E248}"/>
              </a:ext>
            </a:extLst>
          </p:cNvPr>
          <p:cNvSpPr txBox="1"/>
          <p:nvPr/>
        </p:nvSpPr>
        <p:spPr>
          <a:xfrm>
            <a:off x="3695700" y="5552707"/>
            <a:ext cx="1270000" cy="276999"/>
          </a:xfrm>
          <a:prstGeom prst="rect">
            <a:avLst/>
          </a:prstGeom>
          <a:noFill/>
        </p:spPr>
        <p:txBody>
          <a:bodyPr wrap="square" rtlCol="0">
            <a:spAutoFit/>
          </a:bodyPr>
          <a:lstStyle/>
          <a:p>
            <a:r>
              <a:rPr lang="en-US" sz="1200" dirty="0"/>
              <a:t>(nutrients)</a:t>
            </a:r>
          </a:p>
        </p:txBody>
      </p:sp>
    </p:spTree>
    <p:extLst>
      <p:ext uri="{BB962C8B-B14F-4D97-AF65-F5344CB8AC3E}">
        <p14:creationId xmlns:p14="http://schemas.microsoft.com/office/powerpoint/2010/main" val="388176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8" name="Picture 4" descr="How Do Fish Finders Work? - Paddle Pursuits">
            <a:extLst>
              <a:ext uri="{FF2B5EF4-FFF2-40B4-BE49-F238E27FC236}">
                <a16:creationId xmlns:a16="http://schemas.microsoft.com/office/drawing/2014/main" id="{13043A3E-57E9-0125-09AB-8853EB8CC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2AA532-E70D-AC3A-38FA-36C50D11EF74}"/>
              </a:ext>
            </a:extLst>
          </p:cNvPr>
          <p:cNvSpPr txBox="1"/>
          <p:nvPr/>
        </p:nvSpPr>
        <p:spPr>
          <a:xfrm>
            <a:off x="10043027" y="2296571"/>
            <a:ext cx="1590173" cy="1711366"/>
          </a:xfrm>
          <a:prstGeom prst="rect">
            <a:avLst/>
          </a:prstGeom>
          <a:noFill/>
        </p:spPr>
        <p:txBody>
          <a:bodyPr wrap="square">
            <a:spAutoFit/>
          </a:bodyPr>
          <a:lstStyle/>
          <a:p>
            <a:pPr algn="ctr">
              <a:lnSpc>
                <a:spcPct val="150000"/>
              </a:lnSpc>
            </a:pPr>
            <a:r>
              <a:rPr lang="en-AU" dirty="0">
                <a:solidFill>
                  <a:schemeClr val="bg1"/>
                </a:solidFill>
                <a:latin typeface="Harding"/>
              </a:rPr>
              <a:t>Thermocline on a sounder/fish finder</a:t>
            </a:r>
          </a:p>
        </p:txBody>
      </p:sp>
    </p:spTree>
    <p:extLst>
      <p:ext uri="{BB962C8B-B14F-4D97-AF65-F5344CB8AC3E}">
        <p14:creationId xmlns:p14="http://schemas.microsoft.com/office/powerpoint/2010/main" val="28659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descr="Nuclear-powered Submarine Program – Defence SA">
            <a:extLst>
              <a:ext uri="{FF2B5EF4-FFF2-40B4-BE49-F238E27FC236}">
                <a16:creationId xmlns:a16="http://schemas.microsoft.com/office/drawing/2014/main" id="{720BC754-9D43-D451-F88F-6A21A1A7B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002CCA-C09B-20DD-B848-3CFD232986DB}"/>
              </a:ext>
            </a:extLst>
          </p:cNvPr>
          <p:cNvSpPr txBox="1"/>
          <p:nvPr/>
        </p:nvSpPr>
        <p:spPr>
          <a:xfrm>
            <a:off x="3280000" y="571054"/>
            <a:ext cx="3200400" cy="707886"/>
          </a:xfrm>
          <a:prstGeom prst="rect">
            <a:avLst/>
          </a:prstGeom>
          <a:noFill/>
        </p:spPr>
        <p:txBody>
          <a:bodyPr wrap="square" rtlCol="0">
            <a:spAutoFit/>
          </a:bodyPr>
          <a:lstStyle/>
          <a:p>
            <a:pPr algn="ctr"/>
            <a:r>
              <a:rPr lang="en-US" sz="4000" dirty="0"/>
              <a:t>Fun Facts</a:t>
            </a:r>
          </a:p>
        </p:txBody>
      </p:sp>
    </p:spTree>
    <p:extLst>
      <p:ext uri="{BB962C8B-B14F-4D97-AF65-F5344CB8AC3E}">
        <p14:creationId xmlns:p14="http://schemas.microsoft.com/office/powerpoint/2010/main" val="307952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D27E7-B211-79DE-A845-1C4A07964FC9}"/>
              </a:ext>
            </a:extLst>
          </p:cNvPr>
          <p:cNvSpPr txBox="1"/>
          <p:nvPr/>
        </p:nvSpPr>
        <p:spPr>
          <a:xfrm>
            <a:off x="1474088" y="177436"/>
            <a:ext cx="9789282" cy="880369"/>
          </a:xfrm>
          <a:prstGeom prst="rect">
            <a:avLst/>
          </a:prstGeom>
          <a:noFill/>
        </p:spPr>
        <p:txBody>
          <a:bodyPr wrap="square">
            <a:spAutoFit/>
          </a:bodyPr>
          <a:lstStyle/>
          <a:p>
            <a:pPr algn="ctr">
              <a:lnSpc>
                <a:spcPct val="150000"/>
              </a:lnSpc>
            </a:pPr>
            <a:r>
              <a:rPr lang="en-AU" dirty="0">
                <a:solidFill>
                  <a:schemeClr val="bg1"/>
                </a:solidFill>
                <a:latin typeface="Harding"/>
              </a:rPr>
              <a:t>At the base of the mixed layer where the thermocline begins, sound refracts upwards and downwards creating a ‘shadow zone’ where, in the 1960s, submarines would hide with almost complete immunity. </a:t>
            </a:r>
          </a:p>
        </p:txBody>
      </p:sp>
      <p:pic>
        <p:nvPicPr>
          <p:cNvPr id="23554" name="Picture 2" descr="The Hunt For A Soviet Submarine Desperately Trying To Sneak Through The  Strait Of Gibraltar">
            <a:extLst>
              <a:ext uri="{FF2B5EF4-FFF2-40B4-BE49-F238E27FC236}">
                <a16:creationId xmlns:a16="http://schemas.microsoft.com/office/drawing/2014/main" id="{CB2FD95B-AB45-2ACD-FB8D-6A53D863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874" y="1259639"/>
            <a:ext cx="9591393" cy="520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3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eatured Content | National Oceanic and Atmospheric Administration">
            <a:extLst>
              <a:ext uri="{FF2B5EF4-FFF2-40B4-BE49-F238E27FC236}">
                <a16:creationId xmlns:a16="http://schemas.microsoft.com/office/drawing/2014/main" id="{7C816952-E5A1-268D-47EB-10EE5C9DD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62"/>
            <a:ext cx="12202439" cy="6852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CD136B-743C-D2F9-AFF1-C8C9D402C6C7}"/>
              </a:ext>
            </a:extLst>
          </p:cNvPr>
          <p:cNvSpPr txBox="1"/>
          <p:nvPr/>
        </p:nvSpPr>
        <p:spPr>
          <a:xfrm>
            <a:off x="1349542" y="203095"/>
            <a:ext cx="10377237" cy="1295676"/>
          </a:xfrm>
          <a:prstGeom prst="rect">
            <a:avLst/>
          </a:prstGeom>
          <a:noFill/>
        </p:spPr>
        <p:txBody>
          <a:bodyPr wrap="square">
            <a:spAutoFit/>
          </a:bodyPr>
          <a:lstStyle/>
          <a:p>
            <a:pPr algn="ctr">
              <a:lnSpc>
                <a:spcPct val="150000"/>
              </a:lnSpc>
            </a:pPr>
            <a:r>
              <a:rPr lang="en-AU" dirty="0">
                <a:latin typeface="Harding"/>
              </a:rPr>
              <a:t>A sound wave omitted </a:t>
            </a:r>
            <a:r>
              <a:rPr lang="en-AU" i="1" dirty="0">
                <a:latin typeface="Harding"/>
              </a:rPr>
              <a:t>within </a:t>
            </a:r>
            <a:r>
              <a:rPr lang="en-AU" dirty="0">
                <a:latin typeface="Harding"/>
              </a:rPr>
              <a:t>a thermocline (e.g. from a whale) is trapped by the thermocline and travels thousands of </a:t>
            </a:r>
            <a:r>
              <a:rPr lang="en-AU" dirty="0" err="1">
                <a:latin typeface="Harding"/>
              </a:rPr>
              <a:t>kilometers</a:t>
            </a:r>
            <a:r>
              <a:rPr lang="en-AU" dirty="0">
                <a:latin typeface="Harding"/>
              </a:rPr>
              <a:t> without the signal losing significant energy.</a:t>
            </a:r>
          </a:p>
          <a:p>
            <a:pPr algn="ctr">
              <a:lnSpc>
                <a:spcPct val="150000"/>
              </a:lnSpc>
            </a:pPr>
            <a:r>
              <a:rPr lang="en-AU" b="0" i="0" dirty="0">
                <a:solidFill>
                  <a:srgbClr val="222222"/>
                </a:solidFill>
                <a:effectLst/>
                <a:latin typeface="Source Sans Pro" panose="020B0503030403020204" pitchFamily="34" charset="0"/>
              </a:rPr>
              <a:t>Baleen whales appear to take advantage of this sound channel to broadcast songs for great distances.</a:t>
            </a:r>
            <a:endParaRPr lang="en-AU" dirty="0">
              <a:latin typeface="Harding"/>
            </a:endParaRPr>
          </a:p>
        </p:txBody>
      </p:sp>
    </p:spTree>
    <p:extLst>
      <p:ext uri="{BB962C8B-B14F-4D97-AF65-F5344CB8AC3E}">
        <p14:creationId xmlns:p14="http://schemas.microsoft.com/office/powerpoint/2010/main" val="132806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In Search of Humpback Whale Songs - Maui Ocean Center">
            <a:extLst>
              <a:ext uri="{FF2B5EF4-FFF2-40B4-BE49-F238E27FC236}">
                <a16:creationId xmlns:a16="http://schemas.microsoft.com/office/drawing/2014/main" id="{3F91202E-99AD-B1EE-BC45-B6CA319D9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26" y="10715"/>
            <a:ext cx="10250906" cy="684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11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xygen Minimum Zones: Should we be worried? – oceanbites">
            <a:extLst>
              <a:ext uri="{FF2B5EF4-FFF2-40B4-BE49-F238E27FC236}">
                <a16:creationId xmlns:a16="http://schemas.microsoft.com/office/drawing/2014/main" id="{05D9862B-FC77-55B0-5FBE-EE4D2BEEC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543406"/>
            <a:ext cx="4140200" cy="57711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6DDFCA-7AE4-8437-0C75-8A20328AF9D6}"/>
              </a:ext>
            </a:extLst>
          </p:cNvPr>
          <p:cNvSpPr txBox="1"/>
          <p:nvPr/>
        </p:nvSpPr>
        <p:spPr>
          <a:xfrm>
            <a:off x="6502400" y="1895668"/>
            <a:ext cx="4406900" cy="2542363"/>
          </a:xfrm>
          <a:prstGeom prst="rect">
            <a:avLst/>
          </a:prstGeom>
          <a:noFill/>
        </p:spPr>
        <p:txBody>
          <a:bodyPr wrap="square">
            <a:spAutoFit/>
          </a:bodyPr>
          <a:lstStyle/>
          <a:p>
            <a:pPr>
              <a:lnSpc>
                <a:spcPct val="150000"/>
              </a:lnSpc>
            </a:pPr>
            <a:r>
              <a:rPr lang="en-AU" b="0" i="0" dirty="0">
                <a:solidFill>
                  <a:srgbClr val="222222"/>
                </a:solidFill>
                <a:effectLst/>
                <a:latin typeface="Harding"/>
              </a:rPr>
              <a:t>Oxygen minimum zones (OMZs) are regions of the global ocean that have low dissolved oxygen concentrations at depths between 200-1000 m due to a permanent thermocline slowing down the falling motion of any dead organic matter from above. </a:t>
            </a:r>
            <a:endParaRPr lang="en-US" dirty="0"/>
          </a:p>
        </p:txBody>
      </p:sp>
    </p:spTree>
    <p:extLst>
      <p:ext uri="{BB962C8B-B14F-4D97-AF65-F5344CB8AC3E}">
        <p14:creationId xmlns:p14="http://schemas.microsoft.com/office/powerpoint/2010/main" val="122297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88E9FD-92CA-8B45-C0A2-161EF7875D1F}"/>
              </a:ext>
            </a:extLst>
          </p:cNvPr>
          <p:cNvSpPr txBox="1"/>
          <p:nvPr/>
        </p:nvSpPr>
        <p:spPr>
          <a:xfrm>
            <a:off x="672311" y="1690061"/>
            <a:ext cx="4267374"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Arial Narrow" panose="020B0604020202020204" pitchFamily="34" charset="0"/>
                <a:cs typeface="Arial Narrow" panose="020B0604020202020204" pitchFamily="34" charset="0"/>
              </a:rPr>
              <a:t>Describe</a:t>
            </a:r>
            <a: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 how thermoclines and nutrients produce the oxygen minimum within the open ocean</a:t>
            </a:r>
            <a:b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Complete Marine Education worksheet </a:t>
            </a:r>
            <a:r>
              <a:rPr kumimoji="0" lang="en-US" sz="2000" b="0" i="1"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‘8. The Shadow Zone’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pic>
        <p:nvPicPr>
          <p:cNvPr id="4" name="Picture 3" descr="A paper with text and images&#10;&#10;Description automatically generated with medium confidence">
            <a:extLst>
              <a:ext uri="{FF2B5EF4-FFF2-40B4-BE49-F238E27FC236}">
                <a16:creationId xmlns:a16="http://schemas.microsoft.com/office/drawing/2014/main" id="{FACCEE3B-52DF-0C85-24AE-F5B02B66B842}"/>
              </a:ext>
            </a:extLst>
          </p:cNvPr>
          <p:cNvPicPr>
            <a:picLocks noChangeAspect="1"/>
          </p:cNvPicPr>
          <p:nvPr/>
        </p:nvPicPr>
        <p:blipFill>
          <a:blip r:embed="rId3"/>
          <a:stretch>
            <a:fillRect/>
          </a:stretch>
        </p:blipFill>
        <p:spPr>
          <a:xfrm>
            <a:off x="7252317" y="363776"/>
            <a:ext cx="4497469" cy="6032695"/>
          </a:xfrm>
          <a:prstGeom prst="rect">
            <a:avLst/>
          </a:prstGeom>
        </p:spPr>
      </p:pic>
    </p:spTree>
    <p:extLst>
      <p:ext uri="{BB962C8B-B14F-4D97-AF65-F5344CB8AC3E}">
        <p14:creationId xmlns:p14="http://schemas.microsoft.com/office/powerpoint/2010/main" val="196110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Marine Snow' Keeps Ocean Life Healthy">
            <a:extLst>
              <a:ext uri="{FF2B5EF4-FFF2-40B4-BE49-F238E27FC236}">
                <a16:creationId xmlns:a16="http://schemas.microsoft.com/office/drawing/2014/main" id="{BE8C5B73-B553-BE33-847A-6A0600E03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61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102074-C4AC-1813-10AD-47D4C564B979}"/>
              </a:ext>
            </a:extLst>
          </p:cNvPr>
          <p:cNvSpPr txBox="1"/>
          <p:nvPr/>
        </p:nvSpPr>
        <p:spPr>
          <a:xfrm>
            <a:off x="7228118" y="1960558"/>
            <a:ext cx="4406900" cy="2957861"/>
          </a:xfrm>
          <a:prstGeom prst="rect">
            <a:avLst/>
          </a:prstGeom>
          <a:noFill/>
        </p:spPr>
        <p:txBody>
          <a:bodyPr wrap="square">
            <a:spAutoFit/>
          </a:bodyPr>
          <a:lstStyle/>
          <a:p>
            <a:pPr>
              <a:lnSpc>
                <a:spcPct val="150000"/>
              </a:lnSpc>
            </a:pPr>
            <a:r>
              <a:rPr lang="en-AU" b="0" i="0" dirty="0">
                <a:solidFill>
                  <a:schemeClr val="bg1"/>
                </a:solidFill>
                <a:effectLst/>
                <a:latin typeface="Harding"/>
              </a:rPr>
              <a:t>Nutrients falling down as ‘marine snow’ accumulate at the oxygen minimum zone.</a:t>
            </a:r>
          </a:p>
          <a:p>
            <a:pPr>
              <a:lnSpc>
                <a:spcPct val="150000"/>
              </a:lnSpc>
            </a:pPr>
            <a:endParaRPr lang="en-AU" dirty="0">
              <a:solidFill>
                <a:schemeClr val="bg1"/>
              </a:solidFill>
              <a:latin typeface="Harding"/>
            </a:endParaRPr>
          </a:p>
          <a:p>
            <a:pPr>
              <a:lnSpc>
                <a:spcPct val="150000"/>
              </a:lnSpc>
            </a:pPr>
            <a:r>
              <a:rPr lang="en-AU" b="0" i="0" dirty="0">
                <a:solidFill>
                  <a:schemeClr val="bg1"/>
                </a:solidFill>
                <a:effectLst/>
                <a:latin typeface="Harding"/>
              </a:rPr>
              <a:t>The thermocline acts as a barrier.</a:t>
            </a:r>
          </a:p>
          <a:p>
            <a:pPr>
              <a:lnSpc>
                <a:spcPct val="150000"/>
              </a:lnSpc>
            </a:pPr>
            <a:endParaRPr lang="en-AU" dirty="0">
              <a:solidFill>
                <a:schemeClr val="bg1"/>
              </a:solidFill>
              <a:latin typeface="Harding"/>
            </a:endParaRPr>
          </a:p>
          <a:p>
            <a:pPr>
              <a:lnSpc>
                <a:spcPct val="150000"/>
              </a:lnSpc>
            </a:pPr>
            <a:r>
              <a:rPr lang="en-AU" b="0" i="0" dirty="0">
                <a:solidFill>
                  <a:schemeClr val="bg1"/>
                </a:solidFill>
                <a:effectLst/>
                <a:latin typeface="Harding"/>
              </a:rPr>
              <a:t>Anything sinking must slow down, like cars </a:t>
            </a:r>
            <a:r>
              <a:rPr lang="en-AU" dirty="0">
                <a:solidFill>
                  <a:schemeClr val="bg1"/>
                </a:solidFill>
                <a:latin typeface="Harding"/>
              </a:rPr>
              <a:t>coming into a traffic jam. </a:t>
            </a:r>
            <a:r>
              <a:rPr lang="en-AU" b="0" i="0" dirty="0">
                <a:solidFill>
                  <a:schemeClr val="bg1"/>
                </a:solidFill>
                <a:effectLst/>
                <a:latin typeface="Harding"/>
              </a:rPr>
              <a:t> </a:t>
            </a:r>
            <a:endParaRPr lang="en-US" dirty="0">
              <a:solidFill>
                <a:schemeClr val="bg1"/>
              </a:solidFill>
            </a:endParaRPr>
          </a:p>
        </p:txBody>
      </p:sp>
    </p:spTree>
    <p:extLst>
      <p:ext uri="{BB962C8B-B14F-4D97-AF65-F5344CB8AC3E}">
        <p14:creationId xmlns:p14="http://schemas.microsoft.com/office/powerpoint/2010/main" val="52454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Depth Zones | manoa.hawaii.edu/ExploringOurFluidEarth">
            <a:extLst>
              <a:ext uri="{FF2B5EF4-FFF2-40B4-BE49-F238E27FC236}">
                <a16:creationId xmlns:a16="http://schemas.microsoft.com/office/drawing/2014/main" id="{2726A35A-CDCF-2368-334C-896FD4D736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5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5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The mesopelagic: Cinderella of the oceans">
            <a:extLst>
              <a:ext uri="{FF2B5EF4-FFF2-40B4-BE49-F238E27FC236}">
                <a16:creationId xmlns:a16="http://schemas.microsoft.com/office/drawing/2014/main" id="{0CE629F5-FA09-819D-CC0B-B892D1B78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2"/>
            <a:ext cx="12192000" cy="68644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CD4D55-9BED-B124-E47B-9942E28AA143}"/>
              </a:ext>
            </a:extLst>
          </p:cNvPr>
          <p:cNvSpPr txBox="1"/>
          <p:nvPr/>
        </p:nvSpPr>
        <p:spPr>
          <a:xfrm>
            <a:off x="8078350" y="292180"/>
            <a:ext cx="4406900" cy="1295868"/>
          </a:xfrm>
          <a:prstGeom prst="rect">
            <a:avLst/>
          </a:prstGeom>
          <a:noFill/>
        </p:spPr>
        <p:txBody>
          <a:bodyPr wrap="square">
            <a:spAutoFit/>
          </a:bodyPr>
          <a:lstStyle/>
          <a:p>
            <a:pPr>
              <a:lnSpc>
                <a:spcPct val="150000"/>
              </a:lnSpc>
            </a:pPr>
            <a:r>
              <a:rPr lang="en-AU" b="0" i="0" dirty="0">
                <a:solidFill>
                  <a:schemeClr val="bg1"/>
                </a:solidFill>
                <a:effectLst/>
                <a:latin typeface="Harding"/>
              </a:rPr>
              <a:t>200-1000m is the </a:t>
            </a:r>
            <a:r>
              <a:rPr lang="en-AU" b="0" i="1" dirty="0">
                <a:solidFill>
                  <a:schemeClr val="bg1"/>
                </a:solidFill>
                <a:effectLst/>
                <a:latin typeface="Harding"/>
              </a:rPr>
              <a:t>Mesopelagic Zone. </a:t>
            </a:r>
          </a:p>
          <a:p>
            <a:pPr>
              <a:lnSpc>
                <a:spcPct val="150000"/>
              </a:lnSpc>
            </a:pPr>
            <a:endParaRPr lang="en-AU" dirty="0">
              <a:solidFill>
                <a:schemeClr val="bg1"/>
              </a:solidFill>
              <a:latin typeface="Harding"/>
            </a:endParaRPr>
          </a:p>
          <a:p>
            <a:pPr>
              <a:lnSpc>
                <a:spcPct val="150000"/>
              </a:lnSpc>
            </a:pPr>
            <a:r>
              <a:rPr lang="en-AU" b="0" i="0" dirty="0">
                <a:solidFill>
                  <a:schemeClr val="bg1"/>
                </a:solidFill>
                <a:effectLst/>
                <a:latin typeface="Harding"/>
              </a:rPr>
              <a:t>Also called the </a:t>
            </a:r>
            <a:r>
              <a:rPr lang="en-AU" b="0" i="1" dirty="0">
                <a:solidFill>
                  <a:schemeClr val="bg1"/>
                </a:solidFill>
                <a:effectLst/>
                <a:latin typeface="Harding"/>
              </a:rPr>
              <a:t>Twilight </a:t>
            </a:r>
            <a:r>
              <a:rPr lang="en-AU" i="1" dirty="0">
                <a:solidFill>
                  <a:schemeClr val="bg1"/>
                </a:solidFill>
                <a:latin typeface="Harding"/>
              </a:rPr>
              <a:t>Z</a:t>
            </a:r>
            <a:r>
              <a:rPr lang="en-AU" b="0" i="1" dirty="0">
                <a:solidFill>
                  <a:schemeClr val="bg1"/>
                </a:solidFill>
                <a:effectLst/>
                <a:latin typeface="Harding"/>
              </a:rPr>
              <a:t>one. </a:t>
            </a:r>
            <a:endParaRPr lang="en-US" i="1" dirty="0">
              <a:solidFill>
                <a:schemeClr val="bg1"/>
              </a:solidFill>
            </a:endParaRPr>
          </a:p>
        </p:txBody>
      </p:sp>
    </p:spTree>
    <p:extLst>
      <p:ext uri="{BB962C8B-B14F-4D97-AF65-F5344CB8AC3E}">
        <p14:creationId xmlns:p14="http://schemas.microsoft.com/office/powerpoint/2010/main" val="381236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 Telescopefish are solitary, active predators, frequenting the  mesopelagic to bathypelagic zones of the water column, from 500 to 3,000 m.  The common name of these fish is related to their bizarre,">
            <a:extLst>
              <a:ext uri="{FF2B5EF4-FFF2-40B4-BE49-F238E27FC236}">
                <a16:creationId xmlns:a16="http://schemas.microsoft.com/office/drawing/2014/main" id="{BA627573-AB8F-1354-3462-220283D99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99" y="1070461"/>
            <a:ext cx="5695801" cy="379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8" name="Picture 8" descr="Facts About Mesopelagic Fish! – SUMMER | vlr.eng.br">
            <a:extLst>
              <a:ext uri="{FF2B5EF4-FFF2-40B4-BE49-F238E27FC236}">
                <a16:creationId xmlns:a16="http://schemas.microsoft.com/office/drawing/2014/main" id="{D88EF183-48CB-7519-42B6-1E0D3BE14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05" y="191035"/>
            <a:ext cx="9774989" cy="647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8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The Creepy Anglerfish Comes to Light. (Just Don't Get Too Close.) - The New  York Times">
            <a:extLst>
              <a:ext uri="{FF2B5EF4-FFF2-40B4-BE49-F238E27FC236}">
                <a16:creationId xmlns:a16="http://schemas.microsoft.com/office/drawing/2014/main" id="{241AB939-0B73-9EC6-BC3D-9238482E05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795"/>
          <a:stretch/>
        </p:blipFill>
        <p:spPr bwMode="auto">
          <a:xfrm>
            <a:off x="2961357" y="282325"/>
            <a:ext cx="5428664" cy="629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7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Facts About Mesopelagic Fish! – SUMMER | vlr.eng.br">
            <a:extLst>
              <a:ext uri="{FF2B5EF4-FFF2-40B4-BE49-F238E27FC236}">
                <a16:creationId xmlns:a16="http://schemas.microsoft.com/office/drawing/2014/main" id="{C4F1873A-3708-3651-4F4A-7286CDC2D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95" y="706712"/>
            <a:ext cx="5955005" cy="544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80BD10-A2D3-C68B-8BAB-6E71D1796146}"/>
              </a:ext>
            </a:extLst>
          </p:cNvPr>
          <p:cNvSpPr txBox="1"/>
          <p:nvPr/>
        </p:nvSpPr>
        <p:spPr>
          <a:xfrm>
            <a:off x="7228118" y="2618285"/>
            <a:ext cx="4406900" cy="464871"/>
          </a:xfrm>
          <a:prstGeom prst="rect">
            <a:avLst/>
          </a:prstGeom>
          <a:noFill/>
        </p:spPr>
        <p:txBody>
          <a:bodyPr wrap="square">
            <a:spAutoFit/>
          </a:bodyPr>
          <a:lstStyle/>
          <a:p>
            <a:pPr>
              <a:lnSpc>
                <a:spcPct val="150000"/>
              </a:lnSpc>
            </a:pPr>
            <a:r>
              <a:rPr lang="en-AU" b="0" i="0" dirty="0">
                <a:solidFill>
                  <a:schemeClr val="bg1"/>
                </a:solidFill>
                <a:effectLst/>
                <a:latin typeface="Harding"/>
              </a:rPr>
              <a:t>These animals all need to breathe.</a:t>
            </a:r>
            <a:endParaRPr lang="en-US" dirty="0">
              <a:solidFill>
                <a:schemeClr val="bg1"/>
              </a:solidFill>
            </a:endParaRPr>
          </a:p>
        </p:txBody>
      </p:sp>
    </p:spTree>
    <p:extLst>
      <p:ext uri="{BB962C8B-B14F-4D97-AF65-F5344CB8AC3E}">
        <p14:creationId xmlns:p14="http://schemas.microsoft.com/office/powerpoint/2010/main" val="34737285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2781</TotalTime>
  <Words>480</Words>
  <Application>Microsoft Macintosh PowerPoint</Application>
  <PresentationFormat>Widescreen</PresentationFormat>
  <Paragraphs>61</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Calibri Light</vt:lpstr>
      <vt:lpstr>Harding</vt:lpstr>
      <vt:lpstr>Source Sans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382</cp:revision>
  <dcterms:created xsi:type="dcterms:W3CDTF">2023-09-23T08:38:28Z</dcterms:created>
  <dcterms:modified xsi:type="dcterms:W3CDTF">2024-04-10T02:23:43Z</dcterms:modified>
</cp:coreProperties>
</file>