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86" r:id="rId2"/>
    <p:sldId id="259" r:id="rId3"/>
    <p:sldId id="260" r:id="rId4"/>
    <p:sldId id="264" r:id="rId5"/>
    <p:sldId id="261" r:id="rId6"/>
    <p:sldId id="267" r:id="rId7"/>
    <p:sldId id="262" r:id="rId8"/>
    <p:sldId id="265" r:id="rId9"/>
    <p:sldId id="263" r:id="rId10"/>
    <p:sldId id="266" r:id="rId11"/>
    <p:sldId id="268" r:id="rId12"/>
    <p:sldId id="269" r:id="rId13"/>
    <p:sldId id="270" r:id="rId14"/>
    <p:sldId id="271" r:id="rId15"/>
    <p:sldId id="272" r:id="rId16"/>
    <p:sldId id="288" r:id="rId17"/>
    <p:sldId id="273" r:id="rId18"/>
    <p:sldId id="274" r:id="rId19"/>
    <p:sldId id="275" r:id="rId20"/>
    <p:sldId id="277" r:id="rId21"/>
    <p:sldId id="278" r:id="rId22"/>
    <p:sldId id="276" r:id="rId23"/>
    <p:sldId id="279" r:id="rId24"/>
    <p:sldId id="280" r:id="rId25"/>
    <p:sldId id="281" r:id="rId26"/>
    <p:sldId id="282" r:id="rId27"/>
    <p:sldId id="283" r:id="rId28"/>
    <p:sldId id="284" r:id="rId29"/>
    <p:sldId id="28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8"/>
    <p:restoredTop sz="95360"/>
  </p:normalViewPr>
  <p:slideViewPr>
    <p:cSldViewPr snapToGrid="0">
      <p:cViewPr varScale="1">
        <p:scale>
          <a:sx n="97" d="100"/>
          <a:sy n="97" d="100"/>
        </p:scale>
        <p:origin x="24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BC923-08BB-3442-8B25-8677E068E517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9A60AA-0504-9D43-9C67-9C1121590E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4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484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030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</a:t>
            </a:r>
            <a:r>
              <a:rPr lang="en-US" dirty="0" err="1"/>
              <a:t>Wikapedia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8497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861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139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244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www.independent.co.uk</a:t>
            </a:r>
            <a:r>
              <a:rPr lang="en-US" dirty="0"/>
              <a:t>/news/world/</a:t>
            </a:r>
            <a:r>
              <a:rPr lang="en-US" dirty="0" err="1"/>
              <a:t>australasia</a:t>
            </a:r>
            <a:r>
              <a:rPr lang="en-US" dirty="0"/>
              <a:t>/crocodile-eats-shark-south-africa-b1823043.html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61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CD395D-65DB-C048-97FA-344F7E45871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582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pirca.org</a:t>
            </a:r>
            <a:r>
              <a:rPr lang="en-US" dirty="0"/>
              <a:t>/2016/04/22/generalized-trophic-pyramid-for-the-tropical-pacific-ocean/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66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www.algaebarn.com</a:t>
            </a:r>
            <a:r>
              <a:rPr lang="en-US" dirty="0"/>
              <a:t>/blog/phytoplankton/using-live-microalgae-to-control-nuisance-dinoflagellates/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89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/news/why-are-there-so-many-kinds-of-phytoplankton/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758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nordicseafarm.com</a:t>
            </a:r>
            <a:r>
              <a:rPr lang="en-US" dirty="0"/>
              <a:t>/project/</a:t>
            </a:r>
            <a:r>
              <a:rPr lang="en-US" dirty="0" err="1"/>
              <a:t>ulvafarm</a:t>
            </a:r>
            <a:r>
              <a:rPr lang="en-US" dirty="0"/>
              <a:t>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0816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hakaimagazine.com</a:t>
            </a:r>
            <a:r>
              <a:rPr lang="en-US" dirty="0"/>
              <a:t>/news/why-are-there-so-many-kinds-of-phytoplankton/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066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qknowbooks.gitbooks.io</a:t>
            </a:r>
            <a:r>
              <a:rPr lang="en-US" dirty="0"/>
              <a:t>/</a:t>
            </a:r>
            <a:r>
              <a:rPr lang="en-US" dirty="0" err="1"/>
              <a:t>featured_books_and_articles</a:t>
            </a:r>
            <a:r>
              <a:rPr lang="en-US" dirty="0"/>
              <a:t>-marine-realm/content/</a:t>
            </a:r>
            <a:r>
              <a:rPr lang="en-US" dirty="0" err="1"/>
              <a:t>zooplankton.html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214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</a:t>
            </a:r>
            <a:r>
              <a:rPr lang="en-US" dirty="0" err="1"/>
              <a:t>www.barrierreef.org</a:t>
            </a:r>
            <a:r>
              <a:rPr lang="en-US" dirty="0"/>
              <a:t>/news/blog/five-fascinating-facts-about-parrotfish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58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Image: https://www.fox13news.com/news/national-whale-shark-day-celebrates-largest-fish-in-the-world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9A60AA-0504-9D43-9C67-9C1121590EC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CB00-3681-D81C-E8D3-23FBC34A66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610184-31F4-4834-D108-16605C76A1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F30A5D-9E6A-43DE-9877-5F9959C5C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D8F991-04E9-FE0A-0A28-DBBA7BE93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5ECFD-8BAA-B144-FE73-33006A839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9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AF7ED-48F8-857F-0151-19BF6EC0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AD5A0A-EBD1-EC68-E0A4-1FECD4C2FE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FC02C-56C0-926D-DC2D-C2C50BF3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D347DB-0E7A-D877-62EF-707C95F7A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F5E8B-73D5-58B5-82B2-5B404F61E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93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B4E0C5-6AFD-2A44-D15C-92DDD3DA8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F76A50-7649-C56E-DE10-F0D67D922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EE7A8-AFC9-4334-3D72-B605140DD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FED6-C283-1B3C-E3E5-EE63AD44C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EECF5-E24C-2B96-3421-65EB3A693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0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F7B04-3FDF-8531-8033-50BE4656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2B373-1A53-B65F-801C-7B2214DF0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93F12D-D2DA-7CD0-4D47-FD2EF99CC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7E31C4-A141-A5BC-D3CF-28B2FC09A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A6664F-AFAF-A4D8-FB34-798404AEC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94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57EA64-F975-4C24-0C58-BF88B7137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39D21D-59A1-FB87-B364-3EA5583DD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A666C-29EA-3DD2-580E-9A1194AD2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2317A1-CFCD-7D3F-EA0D-781DCD22D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3EAB1D-98B7-88AE-9AF3-4308F170F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6169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08058B-A77D-C907-AB48-0DD92FC2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19A4D-48C0-A7EB-524A-DCD87B9226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A4C157-6826-EFD8-9449-88F97E6819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E173CB-3CD3-3215-A4C6-65FABEBBD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87CE9A-537A-2ED1-CF77-4C05AEEEE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044D78-85FE-F049-D0B5-C67AC30EE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6D8DD-8F3C-A43C-00A3-753D849C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E0639B-95F7-F180-EAAB-23FAD6A9B2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E35258-5285-2B03-0835-9605CA8AC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837F36-5CE6-2ACD-2E52-207871933C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FF160-1983-EEFF-25FE-AE9ABF04CD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687847-084F-7291-A9D0-A0BE887CA0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15634E-8060-88E6-7043-2C7F3EAD5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1FA7C5-A7A0-D382-465B-95684513C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18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A6C3C-1D3C-1FBB-5477-4A72C4B50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1A7C2D-C6FE-50C3-BB20-5C12080D2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C80CA2-F867-3229-6314-A25F0215C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E4A6FA-C283-5540-0BFD-DF42E4445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705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4C7A72-5C7F-CF5E-07F5-34EEEAD0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50DAB-D692-AB90-38BC-A385F71AF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A42F97-3157-3D76-6268-9419F8F70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149E7-BD2B-EEC3-2A7F-9C99A4C55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BD6EF-F883-C5DD-B20F-E13E951C24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C7BF00-AB59-5474-3AD6-7E5DDB0FFE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43674D-BF8C-0434-A75E-74C4A6326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279AA8-431F-02AD-DD9F-42667657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00049C-D5AB-3D65-B357-1EE328AD0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62FCC-528A-8A4C-793C-566BE7D1D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AEFF084-5A7F-3B79-1504-98B8B22EE1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99B21F-6907-332B-771E-0BDAE9821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504F51-03DE-1F5F-C855-44800EF84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CA8D-0954-E5F4-132B-B83909BC5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E80B50-74BB-1FA7-4725-9AE5EEE90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442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D41128-A5F0-6476-58DC-41F0FA5E5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783F3-C75E-C1DE-9C35-A37B410C1F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6D37F9-4F1E-1510-51D2-F6AD9B167D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873F5B-6CE6-524F-AA69-62F39574D03D}" type="datetimeFigureOut">
              <a:rPr lang="en-US" smtClean="0"/>
              <a:t>7/2/24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ABD11-53AB-54F2-CDAE-BFE4173E2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D9F28-8083-EAC6-E9DD-72D078BA5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2A194-70AA-1C40-9239-EA61794B30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43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nemone shrimp on bubble coral. Photographed off Manado">
            <a:extLst>
              <a:ext uri="{FF2B5EF4-FFF2-40B4-BE49-F238E27FC236}">
                <a16:creationId xmlns:a16="http://schemas.microsoft.com/office/drawing/2014/main" id="{5298B585-A521-6C6E-D46B-D7F1608C2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15857-E792-61F2-69FE-A1EEC439747A}"/>
              </a:ext>
            </a:extLst>
          </p:cNvPr>
          <p:cNvSpPr txBox="1"/>
          <p:nvPr/>
        </p:nvSpPr>
        <p:spPr>
          <a:xfrm>
            <a:off x="371910" y="1536174"/>
            <a:ext cx="40888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Identify biotic components of marine ecosystems, i.e. trophic levels, food chains, food webs, interactions and population dynamics.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‘9.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Bio….ta’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519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504120-74BF-65D7-A5DE-2E36B4BB63A5}"/>
              </a:ext>
            </a:extLst>
          </p:cNvPr>
          <p:cNvSpPr txBox="1"/>
          <p:nvPr/>
        </p:nvSpPr>
        <p:spPr>
          <a:xfrm>
            <a:off x="1793779" y="327547"/>
            <a:ext cx="921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herbivores</a:t>
            </a:r>
          </a:p>
        </p:txBody>
      </p:sp>
      <p:pic>
        <p:nvPicPr>
          <p:cNvPr id="8194" name="Picture 2" descr="Five fascinating facts about parrotfish - Great Barrier Reef Foundation">
            <a:extLst>
              <a:ext uri="{FF2B5EF4-FFF2-40B4-BE49-F238E27FC236}">
                <a16:creationId xmlns:a16="http://schemas.microsoft.com/office/drawing/2014/main" id="{DD1B4DFD-E7E4-821A-12D6-955F8F06C4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8"/>
          <a:stretch/>
        </p:blipFill>
        <p:spPr bwMode="auto">
          <a:xfrm>
            <a:off x="0" y="1276178"/>
            <a:ext cx="12192000" cy="558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93C75-ACAE-6605-397C-61B75242C14E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parrotfish</a:t>
            </a:r>
          </a:p>
        </p:txBody>
      </p:sp>
    </p:spTree>
    <p:extLst>
      <p:ext uri="{BB962C8B-B14F-4D97-AF65-F5344CB8AC3E}">
        <p14:creationId xmlns:p14="http://schemas.microsoft.com/office/powerpoint/2010/main" val="84267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C42A0-743F-8B98-2ED0-F6F9458FB25F}"/>
              </a:ext>
            </a:extLst>
          </p:cNvPr>
          <p:cNvSpPr txBox="1"/>
          <p:nvPr/>
        </p:nvSpPr>
        <p:spPr>
          <a:xfrm>
            <a:off x="1620784" y="67368"/>
            <a:ext cx="921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omnivores</a:t>
            </a:r>
          </a:p>
        </p:txBody>
      </p:sp>
      <p:pic>
        <p:nvPicPr>
          <p:cNvPr id="10246" name="Picture 6" descr="National Whale Shark Day celebrates largest fish in the world">
            <a:extLst>
              <a:ext uri="{FF2B5EF4-FFF2-40B4-BE49-F238E27FC236}">
                <a16:creationId xmlns:a16="http://schemas.microsoft.com/office/drawing/2014/main" id="{6CED2906-C7DE-3892-81FE-5A6110B6F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11836400" cy="596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184A8B-2DD0-1850-08A7-B4918675CBAD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Whale Shark</a:t>
            </a:r>
          </a:p>
        </p:txBody>
      </p:sp>
    </p:spTree>
    <p:extLst>
      <p:ext uri="{BB962C8B-B14F-4D97-AF65-F5344CB8AC3E}">
        <p14:creationId xmlns:p14="http://schemas.microsoft.com/office/powerpoint/2010/main" val="1080306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3</a:t>
            </a:r>
            <a:r>
              <a:rPr lang="en-US" sz="3600" b="1" baseline="30000" dirty="0"/>
              <a:t>rd</a:t>
            </a:r>
            <a:r>
              <a:rPr lang="en-US" sz="3600" b="1" dirty="0"/>
              <a:t> Trophic Level: Secondary Consumers</a:t>
            </a:r>
          </a:p>
        </p:txBody>
      </p:sp>
      <p:pic>
        <p:nvPicPr>
          <p:cNvPr id="11268" name="Picture 4" descr="Squid vs Octopus: What's the Difference? - Scuba.com">
            <a:extLst>
              <a:ext uri="{FF2B5EF4-FFF2-40B4-BE49-F238E27FC236}">
                <a16:creationId xmlns:a16="http://schemas.microsoft.com/office/drawing/2014/main" id="{F78B7B73-F1BF-2DA3-3358-154FCB1515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5"/>
          <a:stretch/>
        </p:blipFill>
        <p:spPr bwMode="auto">
          <a:xfrm>
            <a:off x="0" y="1124465"/>
            <a:ext cx="12192000" cy="573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6661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1AC42A0-743F-8B98-2ED0-F6F9458FB25F}"/>
              </a:ext>
            </a:extLst>
          </p:cNvPr>
          <p:cNvSpPr txBox="1"/>
          <p:nvPr/>
        </p:nvSpPr>
        <p:spPr>
          <a:xfrm>
            <a:off x="1793779" y="327547"/>
            <a:ext cx="921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omnivores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8F1573C-C490-AD19-38DE-25F06A0D290A}"/>
              </a:ext>
            </a:extLst>
          </p:cNvPr>
          <p:cNvSpPr/>
          <p:nvPr/>
        </p:nvSpPr>
        <p:spPr>
          <a:xfrm>
            <a:off x="0" y="1143000"/>
            <a:ext cx="12192000" cy="571500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Red Bellied Pacu (Colossoma bidens) | MegaFishingThailand">
            <a:extLst>
              <a:ext uri="{FF2B5EF4-FFF2-40B4-BE49-F238E27FC236}">
                <a16:creationId xmlns:a16="http://schemas.microsoft.com/office/drawing/2014/main" id="{C86F40ED-3524-4C4B-7901-515D5C6FF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568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D2C0F6-1C2A-992D-4DD1-83FA9CE31961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Pacu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6114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Brown booby | New Zealand Birds Online">
            <a:extLst>
              <a:ext uri="{FF2B5EF4-FFF2-40B4-BE49-F238E27FC236}">
                <a16:creationId xmlns:a16="http://schemas.microsoft.com/office/drawing/2014/main" id="{5EE3748F-B743-41DE-BCB9-3EF5BC7C29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 r="23490" b="4834"/>
          <a:stretch/>
        </p:blipFill>
        <p:spPr bwMode="auto">
          <a:xfrm>
            <a:off x="0" y="-1"/>
            <a:ext cx="85058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761094-263D-8B36-50E8-B080B04018DF}"/>
              </a:ext>
            </a:extLst>
          </p:cNvPr>
          <p:cNvSpPr txBox="1"/>
          <p:nvPr/>
        </p:nvSpPr>
        <p:spPr>
          <a:xfrm>
            <a:off x="8505815" y="3105833"/>
            <a:ext cx="368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carnivores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8C443C-3841-5F2E-8832-4E19FEF181D6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Booby Bird</a:t>
            </a:r>
          </a:p>
        </p:txBody>
      </p:sp>
    </p:spTree>
    <p:extLst>
      <p:ext uri="{BB962C8B-B14F-4D97-AF65-F5344CB8AC3E}">
        <p14:creationId xmlns:p14="http://schemas.microsoft.com/office/powerpoint/2010/main" val="1449061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4</a:t>
            </a:r>
            <a:r>
              <a:rPr lang="en-US" sz="3600" b="1" baseline="30000" dirty="0"/>
              <a:t>th</a:t>
            </a:r>
            <a:r>
              <a:rPr lang="en-US" sz="3600" b="1" dirty="0"/>
              <a:t> Trophic Level: Tertiary Consumers</a:t>
            </a:r>
          </a:p>
        </p:txBody>
      </p:sp>
      <p:pic>
        <p:nvPicPr>
          <p:cNvPr id="14338" name="Picture 2" descr="Shark - Wikipedia">
            <a:extLst>
              <a:ext uri="{FF2B5EF4-FFF2-40B4-BE49-F238E27FC236}">
                <a16:creationId xmlns:a16="http://schemas.microsoft.com/office/drawing/2014/main" id="{44A5BE92-6EA9-C8CB-1DD3-EF523805A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9" b="9386"/>
          <a:stretch/>
        </p:blipFill>
        <p:spPr bwMode="auto">
          <a:xfrm>
            <a:off x="0" y="1025611"/>
            <a:ext cx="12192000" cy="5832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ABA51C2-A2FC-AB15-85F4-A8A6CBFC371A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Grey Reef Shark</a:t>
            </a:r>
          </a:p>
        </p:txBody>
      </p:sp>
    </p:spTree>
    <p:extLst>
      <p:ext uri="{BB962C8B-B14F-4D97-AF65-F5344CB8AC3E}">
        <p14:creationId xmlns:p14="http://schemas.microsoft.com/office/powerpoint/2010/main" val="3532831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2,191 People Talking Silhouette Images, Stock Photos, 3D objects, &amp;  Vectors | Shutterstock">
            <a:extLst>
              <a:ext uri="{FF2B5EF4-FFF2-40B4-BE49-F238E27FC236}">
                <a16:creationId xmlns:a16="http://schemas.microsoft.com/office/drawing/2014/main" id="{5B354C4F-C4BE-020A-4FCD-5E23D47F14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913"/>
          <a:stretch/>
        </p:blipFill>
        <p:spPr bwMode="auto">
          <a:xfrm>
            <a:off x="1555749" y="487861"/>
            <a:ext cx="8741189" cy="5882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123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iller Whale (Orca) Facts">
            <a:extLst>
              <a:ext uri="{FF2B5EF4-FFF2-40B4-BE49-F238E27FC236}">
                <a16:creationId xmlns:a16="http://schemas.microsoft.com/office/drawing/2014/main" id="{1CEFA0AD-D45C-1A72-63B1-0905B3ACA0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95" r="9947"/>
          <a:stretch/>
        </p:blipFill>
        <p:spPr bwMode="auto">
          <a:xfrm>
            <a:off x="0" y="0"/>
            <a:ext cx="8464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372A4C-1B79-1499-8348-7CD784FB0732}"/>
              </a:ext>
            </a:extLst>
          </p:cNvPr>
          <p:cNvSpPr txBox="1"/>
          <p:nvPr/>
        </p:nvSpPr>
        <p:spPr>
          <a:xfrm>
            <a:off x="8505815" y="3105833"/>
            <a:ext cx="368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carnivores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A0AAC9-7E0F-78FC-CB27-409B8894D26B}"/>
              </a:ext>
            </a:extLst>
          </p:cNvPr>
          <p:cNvSpPr txBox="1"/>
          <p:nvPr/>
        </p:nvSpPr>
        <p:spPr>
          <a:xfrm>
            <a:off x="315097" y="6196162"/>
            <a:ext cx="3095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Orca (killer whale)</a:t>
            </a:r>
          </a:p>
        </p:txBody>
      </p:sp>
    </p:spTree>
    <p:extLst>
      <p:ext uri="{BB962C8B-B14F-4D97-AF65-F5344CB8AC3E}">
        <p14:creationId xmlns:p14="http://schemas.microsoft.com/office/powerpoint/2010/main" val="956624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FeedingGuilds - coraldigest">
            <a:extLst>
              <a:ext uri="{FF2B5EF4-FFF2-40B4-BE49-F238E27FC236}">
                <a16:creationId xmlns:a16="http://schemas.microsoft.com/office/drawing/2014/main" id="{29309A19-762F-1CF3-5A30-D9B75AA11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49"/>
          <a:stretch/>
        </p:blipFill>
        <p:spPr bwMode="auto">
          <a:xfrm>
            <a:off x="1532241" y="0"/>
            <a:ext cx="90848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55366FAF-5AC0-D734-64DE-6DB813444097}"/>
              </a:ext>
            </a:extLst>
          </p:cNvPr>
          <p:cNvCxnSpPr/>
          <p:nvPr/>
        </p:nvCxnSpPr>
        <p:spPr>
          <a:xfrm>
            <a:off x="6128954" y="1445741"/>
            <a:ext cx="1025611" cy="2718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6C1710-3894-4288-1DB2-7D02477E3F33}"/>
              </a:ext>
            </a:extLst>
          </p:cNvPr>
          <p:cNvCxnSpPr>
            <a:cxnSpLocks/>
          </p:cNvCxnSpPr>
          <p:nvPr/>
        </p:nvCxnSpPr>
        <p:spPr>
          <a:xfrm>
            <a:off x="6641759" y="2561968"/>
            <a:ext cx="512806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28E1628-120F-1DD6-6282-C6418F936DDE}"/>
              </a:ext>
            </a:extLst>
          </p:cNvPr>
          <p:cNvCxnSpPr>
            <a:cxnSpLocks/>
          </p:cNvCxnSpPr>
          <p:nvPr/>
        </p:nvCxnSpPr>
        <p:spPr>
          <a:xfrm flipV="1">
            <a:off x="7337857" y="3429000"/>
            <a:ext cx="545757" cy="4716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869CC2-393D-4F8E-677D-964EB40C22A8}"/>
              </a:ext>
            </a:extLst>
          </p:cNvPr>
          <p:cNvCxnSpPr>
            <a:cxnSpLocks/>
          </p:cNvCxnSpPr>
          <p:nvPr/>
        </p:nvCxnSpPr>
        <p:spPr>
          <a:xfrm flipV="1">
            <a:off x="8279030" y="3499021"/>
            <a:ext cx="150341" cy="185145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9">
            <a:extLst>
              <a:ext uri="{FF2B5EF4-FFF2-40B4-BE49-F238E27FC236}">
                <a16:creationId xmlns:a16="http://schemas.microsoft.com/office/drawing/2014/main" id="{AC43FA1E-81AC-1D9B-C363-4265C5F3DD27}"/>
              </a:ext>
            </a:extLst>
          </p:cNvPr>
          <p:cNvSpPr/>
          <p:nvPr/>
        </p:nvSpPr>
        <p:spPr>
          <a:xfrm>
            <a:off x="8659841" y="2916195"/>
            <a:ext cx="1546843" cy="3459891"/>
          </a:xfrm>
          <a:custGeom>
            <a:avLst/>
            <a:gdLst>
              <a:gd name="connsiteX0" fmla="*/ 842508 w 1546843"/>
              <a:gd name="connsiteY0" fmla="*/ 0 h 3459891"/>
              <a:gd name="connsiteX1" fmla="*/ 891935 w 1546843"/>
              <a:gd name="connsiteY1" fmla="*/ 86497 h 3459891"/>
              <a:gd name="connsiteX2" fmla="*/ 929005 w 1546843"/>
              <a:gd name="connsiteY2" fmla="*/ 123567 h 3459891"/>
              <a:gd name="connsiteX3" fmla="*/ 953719 w 1546843"/>
              <a:gd name="connsiteY3" fmla="*/ 160637 h 3459891"/>
              <a:gd name="connsiteX4" fmla="*/ 990789 w 1546843"/>
              <a:gd name="connsiteY4" fmla="*/ 197708 h 3459891"/>
              <a:gd name="connsiteX5" fmla="*/ 1015502 w 1546843"/>
              <a:gd name="connsiteY5" fmla="*/ 234778 h 3459891"/>
              <a:gd name="connsiteX6" fmla="*/ 1052573 w 1546843"/>
              <a:gd name="connsiteY6" fmla="*/ 271848 h 3459891"/>
              <a:gd name="connsiteX7" fmla="*/ 1077286 w 1546843"/>
              <a:gd name="connsiteY7" fmla="*/ 308919 h 3459891"/>
              <a:gd name="connsiteX8" fmla="*/ 1114356 w 1546843"/>
              <a:gd name="connsiteY8" fmla="*/ 358346 h 3459891"/>
              <a:gd name="connsiteX9" fmla="*/ 1139070 w 1546843"/>
              <a:gd name="connsiteY9" fmla="*/ 395416 h 3459891"/>
              <a:gd name="connsiteX10" fmla="*/ 1213211 w 1546843"/>
              <a:gd name="connsiteY10" fmla="*/ 494270 h 3459891"/>
              <a:gd name="connsiteX11" fmla="*/ 1262638 w 1546843"/>
              <a:gd name="connsiteY11" fmla="*/ 568410 h 3459891"/>
              <a:gd name="connsiteX12" fmla="*/ 1274994 w 1546843"/>
              <a:gd name="connsiteY12" fmla="*/ 605481 h 3459891"/>
              <a:gd name="connsiteX13" fmla="*/ 1324421 w 1546843"/>
              <a:gd name="connsiteY13" fmla="*/ 691978 h 3459891"/>
              <a:gd name="connsiteX14" fmla="*/ 1336778 w 1546843"/>
              <a:gd name="connsiteY14" fmla="*/ 741405 h 3459891"/>
              <a:gd name="connsiteX15" fmla="*/ 1361492 w 1546843"/>
              <a:gd name="connsiteY15" fmla="*/ 790832 h 3459891"/>
              <a:gd name="connsiteX16" fmla="*/ 1423275 w 1546843"/>
              <a:gd name="connsiteY16" fmla="*/ 902043 h 3459891"/>
              <a:gd name="connsiteX17" fmla="*/ 1447989 w 1546843"/>
              <a:gd name="connsiteY17" fmla="*/ 1013254 h 3459891"/>
              <a:gd name="connsiteX18" fmla="*/ 1472702 w 1546843"/>
              <a:gd name="connsiteY18" fmla="*/ 1075037 h 3459891"/>
              <a:gd name="connsiteX19" fmla="*/ 1509773 w 1546843"/>
              <a:gd name="connsiteY19" fmla="*/ 1186248 h 3459891"/>
              <a:gd name="connsiteX20" fmla="*/ 1522129 w 1546843"/>
              <a:gd name="connsiteY20" fmla="*/ 1248032 h 3459891"/>
              <a:gd name="connsiteX21" fmla="*/ 1546843 w 1546843"/>
              <a:gd name="connsiteY21" fmla="*/ 1532237 h 3459891"/>
              <a:gd name="connsiteX22" fmla="*/ 1534486 w 1546843"/>
              <a:gd name="connsiteY22" fmla="*/ 2051221 h 3459891"/>
              <a:gd name="connsiteX23" fmla="*/ 1522129 w 1546843"/>
              <a:gd name="connsiteY23" fmla="*/ 2100648 h 3459891"/>
              <a:gd name="connsiteX24" fmla="*/ 1497416 w 1546843"/>
              <a:gd name="connsiteY24" fmla="*/ 2162432 h 3459891"/>
              <a:gd name="connsiteX25" fmla="*/ 1423275 w 1546843"/>
              <a:gd name="connsiteY25" fmla="*/ 2372497 h 3459891"/>
              <a:gd name="connsiteX26" fmla="*/ 1386205 w 1546843"/>
              <a:gd name="connsiteY26" fmla="*/ 2434281 h 3459891"/>
              <a:gd name="connsiteX27" fmla="*/ 1312065 w 1546843"/>
              <a:gd name="connsiteY27" fmla="*/ 2570205 h 3459891"/>
              <a:gd name="connsiteX28" fmla="*/ 1200854 w 1546843"/>
              <a:gd name="connsiteY28" fmla="*/ 2693773 h 3459891"/>
              <a:gd name="connsiteX29" fmla="*/ 1151427 w 1546843"/>
              <a:gd name="connsiteY29" fmla="*/ 2730843 h 3459891"/>
              <a:gd name="connsiteX30" fmla="*/ 1126713 w 1546843"/>
              <a:gd name="connsiteY30" fmla="*/ 2767913 h 3459891"/>
              <a:gd name="connsiteX31" fmla="*/ 1089643 w 1546843"/>
              <a:gd name="connsiteY31" fmla="*/ 2817340 h 3459891"/>
              <a:gd name="connsiteX32" fmla="*/ 1015502 w 1546843"/>
              <a:gd name="connsiteY32" fmla="*/ 2879124 h 3459891"/>
              <a:gd name="connsiteX33" fmla="*/ 978432 w 1546843"/>
              <a:gd name="connsiteY33" fmla="*/ 2916194 h 3459891"/>
              <a:gd name="connsiteX34" fmla="*/ 780724 w 1546843"/>
              <a:gd name="connsiteY34" fmla="*/ 3027405 h 3459891"/>
              <a:gd name="connsiteX35" fmla="*/ 731297 w 1546843"/>
              <a:gd name="connsiteY35" fmla="*/ 3052119 h 3459891"/>
              <a:gd name="connsiteX36" fmla="*/ 632443 w 1546843"/>
              <a:gd name="connsiteY36" fmla="*/ 3101546 h 3459891"/>
              <a:gd name="connsiteX37" fmla="*/ 508875 w 1546843"/>
              <a:gd name="connsiteY37" fmla="*/ 3175686 h 3459891"/>
              <a:gd name="connsiteX38" fmla="*/ 471805 w 1546843"/>
              <a:gd name="connsiteY38" fmla="*/ 3188043 h 3459891"/>
              <a:gd name="connsiteX39" fmla="*/ 422378 w 1546843"/>
              <a:gd name="connsiteY39" fmla="*/ 3212756 h 3459891"/>
              <a:gd name="connsiteX40" fmla="*/ 372951 w 1546843"/>
              <a:gd name="connsiteY40" fmla="*/ 3225113 h 3459891"/>
              <a:gd name="connsiteX41" fmla="*/ 323524 w 1546843"/>
              <a:gd name="connsiteY41" fmla="*/ 3249827 h 3459891"/>
              <a:gd name="connsiteX42" fmla="*/ 286454 w 1546843"/>
              <a:gd name="connsiteY42" fmla="*/ 3262183 h 3459891"/>
              <a:gd name="connsiteX43" fmla="*/ 224670 w 1546843"/>
              <a:gd name="connsiteY43" fmla="*/ 3286897 h 3459891"/>
              <a:gd name="connsiteX44" fmla="*/ 150529 w 1546843"/>
              <a:gd name="connsiteY44" fmla="*/ 3311610 h 3459891"/>
              <a:gd name="connsiteX45" fmla="*/ 113459 w 1546843"/>
              <a:gd name="connsiteY45" fmla="*/ 3323967 h 3459891"/>
              <a:gd name="connsiteX46" fmla="*/ 39319 w 1546843"/>
              <a:gd name="connsiteY46" fmla="*/ 3361037 h 3459891"/>
              <a:gd name="connsiteX47" fmla="*/ 26962 w 1546843"/>
              <a:gd name="connsiteY47" fmla="*/ 3311610 h 3459891"/>
              <a:gd name="connsiteX48" fmla="*/ 76389 w 1546843"/>
              <a:gd name="connsiteY48" fmla="*/ 3212756 h 3459891"/>
              <a:gd name="connsiteX49" fmla="*/ 125816 w 1546843"/>
              <a:gd name="connsiteY49" fmla="*/ 3113902 h 3459891"/>
              <a:gd name="connsiteX50" fmla="*/ 138173 w 1546843"/>
              <a:gd name="connsiteY50" fmla="*/ 3064475 h 3459891"/>
              <a:gd name="connsiteX51" fmla="*/ 175243 w 1546843"/>
              <a:gd name="connsiteY51" fmla="*/ 3015048 h 3459891"/>
              <a:gd name="connsiteX52" fmla="*/ 162886 w 1546843"/>
              <a:gd name="connsiteY52" fmla="*/ 3052119 h 3459891"/>
              <a:gd name="connsiteX53" fmla="*/ 113459 w 1546843"/>
              <a:gd name="connsiteY53" fmla="*/ 3126259 h 3459891"/>
              <a:gd name="connsiteX54" fmla="*/ 88746 w 1546843"/>
              <a:gd name="connsiteY54" fmla="*/ 3200400 h 3459891"/>
              <a:gd name="connsiteX55" fmla="*/ 39319 w 1546843"/>
              <a:gd name="connsiteY55" fmla="*/ 3323967 h 3459891"/>
              <a:gd name="connsiteX56" fmla="*/ 26962 w 1546843"/>
              <a:gd name="connsiteY56" fmla="*/ 3373394 h 3459891"/>
              <a:gd name="connsiteX57" fmla="*/ 2248 w 1546843"/>
              <a:gd name="connsiteY57" fmla="*/ 3410464 h 3459891"/>
              <a:gd name="connsiteX58" fmla="*/ 51675 w 1546843"/>
              <a:gd name="connsiteY58" fmla="*/ 3398108 h 3459891"/>
              <a:gd name="connsiteX59" fmla="*/ 286454 w 1546843"/>
              <a:gd name="connsiteY59" fmla="*/ 3410464 h 3459891"/>
              <a:gd name="connsiteX60" fmla="*/ 397665 w 1546843"/>
              <a:gd name="connsiteY60" fmla="*/ 3447535 h 3459891"/>
              <a:gd name="connsiteX61" fmla="*/ 447092 w 1546843"/>
              <a:gd name="connsiteY61" fmla="*/ 3459891 h 345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546843" h="3459891">
                <a:moveTo>
                  <a:pt x="842508" y="0"/>
                </a:moveTo>
                <a:cubicBezTo>
                  <a:pt x="858984" y="28832"/>
                  <a:pt x="872892" y="59292"/>
                  <a:pt x="891935" y="86497"/>
                </a:cubicBezTo>
                <a:cubicBezTo>
                  <a:pt x="901956" y="100813"/>
                  <a:pt x="917818" y="110142"/>
                  <a:pt x="929005" y="123567"/>
                </a:cubicBezTo>
                <a:cubicBezTo>
                  <a:pt x="938512" y="134976"/>
                  <a:pt x="944212" y="149228"/>
                  <a:pt x="953719" y="160637"/>
                </a:cubicBezTo>
                <a:cubicBezTo>
                  <a:pt x="964906" y="174062"/>
                  <a:pt x="979602" y="184283"/>
                  <a:pt x="990789" y="197708"/>
                </a:cubicBezTo>
                <a:cubicBezTo>
                  <a:pt x="1000296" y="209117"/>
                  <a:pt x="1005995" y="223369"/>
                  <a:pt x="1015502" y="234778"/>
                </a:cubicBezTo>
                <a:cubicBezTo>
                  <a:pt x="1026689" y="248203"/>
                  <a:pt x="1041386" y="258423"/>
                  <a:pt x="1052573" y="271848"/>
                </a:cubicBezTo>
                <a:cubicBezTo>
                  <a:pt x="1062080" y="283257"/>
                  <a:pt x="1068654" y="296834"/>
                  <a:pt x="1077286" y="308919"/>
                </a:cubicBezTo>
                <a:cubicBezTo>
                  <a:pt x="1089256" y="325678"/>
                  <a:pt x="1102386" y="341588"/>
                  <a:pt x="1114356" y="358346"/>
                </a:cubicBezTo>
                <a:cubicBezTo>
                  <a:pt x="1122988" y="370431"/>
                  <a:pt x="1130335" y="383406"/>
                  <a:pt x="1139070" y="395416"/>
                </a:cubicBezTo>
                <a:cubicBezTo>
                  <a:pt x="1163297" y="428727"/>
                  <a:pt x="1190363" y="459999"/>
                  <a:pt x="1213211" y="494270"/>
                </a:cubicBezTo>
                <a:lnTo>
                  <a:pt x="1262638" y="568410"/>
                </a:lnTo>
                <a:cubicBezTo>
                  <a:pt x="1266757" y="580767"/>
                  <a:pt x="1269169" y="593831"/>
                  <a:pt x="1274994" y="605481"/>
                </a:cubicBezTo>
                <a:cubicBezTo>
                  <a:pt x="1310850" y="677195"/>
                  <a:pt x="1291920" y="605308"/>
                  <a:pt x="1324421" y="691978"/>
                </a:cubicBezTo>
                <a:cubicBezTo>
                  <a:pt x="1330384" y="707879"/>
                  <a:pt x="1330815" y="725504"/>
                  <a:pt x="1336778" y="741405"/>
                </a:cubicBezTo>
                <a:cubicBezTo>
                  <a:pt x="1343246" y="758653"/>
                  <a:pt x="1354011" y="773999"/>
                  <a:pt x="1361492" y="790832"/>
                </a:cubicBezTo>
                <a:cubicBezTo>
                  <a:pt x="1402681" y="883508"/>
                  <a:pt x="1364700" y="823942"/>
                  <a:pt x="1423275" y="902043"/>
                </a:cubicBezTo>
                <a:cubicBezTo>
                  <a:pt x="1428172" y="926529"/>
                  <a:pt x="1439263" y="987077"/>
                  <a:pt x="1447989" y="1013254"/>
                </a:cubicBezTo>
                <a:cubicBezTo>
                  <a:pt x="1455003" y="1034297"/>
                  <a:pt x="1466328" y="1053792"/>
                  <a:pt x="1472702" y="1075037"/>
                </a:cubicBezTo>
                <a:cubicBezTo>
                  <a:pt x="1508632" y="1194803"/>
                  <a:pt x="1458160" y="1083024"/>
                  <a:pt x="1509773" y="1186248"/>
                </a:cubicBezTo>
                <a:cubicBezTo>
                  <a:pt x="1513892" y="1206843"/>
                  <a:pt x="1519353" y="1227214"/>
                  <a:pt x="1522129" y="1248032"/>
                </a:cubicBezTo>
                <a:cubicBezTo>
                  <a:pt x="1531784" y="1320449"/>
                  <a:pt x="1541749" y="1466016"/>
                  <a:pt x="1546843" y="1532237"/>
                </a:cubicBezTo>
                <a:cubicBezTo>
                  <a:pt x="1542724" y="1705232"/>
                  <a:pt x="1542003" y="1878341"/>
                  <a:pt x="1534486" y="2051221"/>
                </a:cubicBezTo>
                <a:cubicBezTo>
                  <a:pt x="1533748" y="2068188"/>
                  <a:pt x="1527499" y="2084537"/>
                  <a:pt x="1522129" y="2100648"/>
                </a:cubicBezTo>
                <a:cubicBezTo>
                  <a:pt x="1515115" y="2121691"/>
                  <a:pt x="1504798" y="2141515"/>
                  <a:pt x="1497416" y="2162432"/>
                </a:cubicBezTo>
                <a:cubicBezTo>
                  <a:pt x="1491782" y="2178396"/>
                  <a:pt x="1445708" y="2327630"/>
                  <a:pt x="1423275" y="2372497"/>
                </a:cubicBezTo>
                <a:cubicBezTo>
                  <a:pt x="1412534" y="2393979"/>
                  <a:pt x="1397592" y="2413134"/>
                  <a:pt x="1386205" y="2434281"/>
                </a:cubicBezTo>
                <a:cubicBezTo>
                  <a:pt x="1337123" y="2525433"/>
                  <a:pt x="1354397" y="2510941"/>
                  <a:pt x="1312065" y="2570205"/>
                </a:cubicBezTo>
                <a:cubicBezTo>
                  <a:pt x="1280083" y="2614979"/>
                  <a:pt x="1245332" y="2660414"/>
                  <a:pt x="1200854" y="2693773"/>
                </a:cubicBezTo>
                <a:cubicBezTo>
                  <a:pt x="1184378" y="2706130"/>
                  <a:pt x="1165990" y="2716281"/>
                  <a:pt x="1151427" y="2730843"/>
                </a:cubicBezTo>
                <a:cubicBezTo>
                  <a:pt x="1140926" y="2741344"/>
                  <a:pt x="1135345" y="2755828"/>
                  <a:pt x="1126713" y="2767913"/>
                </a:cubicBezTo>
                <a:cubicBezTo>
                  <a:pt x="1114743" y="2784671"/>
                  <a:pt x="1103046" y="2801703"/>
                  <a:pt x="1089643" y="2817340"/>
                </a:cubicBezTo>
                <a:cubicBezTo>
                  <a:pt x="1035494" y="2880514"/>
                  <a:pt x="1072703" y="2831457"/>
                  <a:pt x="1015502" y="2879124"/>
                </a:cubicBezTo>
                <a:cubicBezTo>
                  <a:pt x="1002077" y="2890311"/>
                  <a:pt x="992226" y="2905465"/>
                  <a:pt x="978432" y="2916194"/>
                </a:cubicBezTo>
                <a:cubicBezTo>
                  <a:pt x="910956" y="2968675"/>
                  <a:pt x="861117" y="2987208"/>
                  <a:pt x="780724" y="3027405"/>
                </a:cubicBezTo>
                <a:lnTo>
                  <a:pt x="731297" y="3052119"/>
                </a:lnTo>
                <a:cubicBezTo>
                  <a:pt x="731288" y="3052123"/>
                  <a:pt x="632451" y="3101541"/>
                  <a:pt x="632443" y="3101546"/>
                </a:cubicBezTo>
                <a:cubicBezTo>
                  <a:pt x="579732" y="3136686"/>
                  <a:pt x="562073" y="3152887"/>
                  <a:pt x="508875" y="3175686"/>
                </a:cubicBezTo>
                <a:cubicBezTo>
                  <a:pt x="496903" y="3180817"/>
                  <a:pt x="483777" y="3182912"/>
                  <a:pt x="471805" y="3188043"/>
                </a:cubicBezTo>
                <a:cubicBezTo>
                  <a:pt x="454874" y="3195299"/>
                  <a:pt x="439625" y="3206288"/>
                  <a:pt x="422378" y="3212756"/>
                </a:cubicBezTo>
                <a:cubicBezTo>
                  <a:pt x="406477" y="3218719"/>
                  <a:pt x="388852" y="3219150"/>
                  <a:pt x="372951" y="3225113"/>
                </a:cubicBezTo>
                <a:cubicBezTo>
                  <a:pt x="355703" y="3231581"/>
                  <a:pt x="340455" y="3242571"/>
                  <a:pt x="323524" y="3249827"/>
                </a:cubicBezTo>
                <a:cubicBezTo>
                  <a:pt x="311552" y="3254958"/>
                  <a:pt x="298650" y="3257610"/>
                  <a:pt x="286454" y="3262183"/>
                </a:cubicBezTo>
                <a:cubicBezTo>
                  <a:pt x="265685" y="3269971"/>
                  <a:pt x="245516" y="3279317"/>
                  <a:pt x="224670" y="3286897"/>
                </a:cubicBezTo>
                <a:cubicBezTo>
                  <a:pt x="200188" y="3295800"/>
                  <a:pt x="175243" y="3303372"/>
                  <a:pt x="150529" y="3311610"/>
                </a:cubicBezTo>
                <a:cubicBezTo>
                  <a:pt x="138172" y="3315729"/>
                  <a:pt x="124296" y="3316742"/>
                  <a:pt x="113459" y="3323967"/>
                </a:cubicBezTo>
                <a:cubicBezTo>
                  <a:pt x="65552" y="3355906"/>
                  <a:pt x="90478" y="3343985"/>
                  <a:pt x="39319" y="3361037"/>
                </a:cubicBezTo>
                <a:cubicBezTo>
                  <a:pt x="35200" y="3344561"/>
                  <a:pt x="25087" y="3328489"/>
                  <a:pt x="26962" y="3311610"/>
                </a:cubicBezTo>
                <a:cubicBezTo>
                  <a:pt x="32345" y="3263159"/>
                  <a:pt x="56007" y="3250123"/>
                  <a:pt x="76389" y="3212756"/>
                </a:cubicBezTo>
                <a:cubicBezTo>
                  <a:pt x="94030" y="3180414"/>
                  <a:pt x="116881" y="3149643"/>
                  <a:pt x="125816" y="3113902"/>
                </a:cubicBezTo>
                <a:cubicBezTo>
                  <a:pt x="129935" y="3097426"/>
                  <a:pt x="130578" y="3079665"/>
                  <a:pt x="138173" y="3064475"/>
                </a:cubicBezTo>
                <a:cubicBezTo>
                  <a:pt x="147383" y="3046055"/>
                  <a:pt x="162886" y="3031524"/>
                  <a:pt x="175243" y="3015048"/>
                </a:cubicBezTo>
                <a:cubicBezTo>
                  <a:pt x="171124" y="3027405"/>
                  <a:pt x="169212" y="3040733"/>
                  <a:pt x="162886" y="3052119"/>
                </a:cubicBezTo>
                <a:cubicBezTo>
                  <a:pt x="148462" y="3078083"/>
                  <a:pt x="122851" y="3098081"/>
                  <a:pt x="113459" y="3126259"/>
                </a:cubicBezTo>
                <a:cubicBezTo>
                  <a:pt x="105221" y="3150973"/>
                  <a:pt x="100396" y="3177100"/>
                  <a:pt x="88746" y="3200400"/>
                </a:cubicBezTo>
                <a:cubicBezTo>
                  <a:pt x="63178" y="3251536"/>
                  <a:pt x="54590" y="3262886"/>
                  <a:pt x="39319" y="3323967"/>
                </a:cubicBezTo>
                <a:cubicBezTo>
                  <a:pt x="35200" y="3340443"/>
                  <a:pt x="33652" y="3357784"/>
                  <a:pt x="26962" y="3373394"/>
                </a:cubicBezTo>
                <a:cubicBezTo>
                  <a:pt x="21112" y="3387044"/>
                  <a:pt x="-8253" y="3399963"/>
                  <a:pt x="2248" y="3410464"/>
                </a:cubicBezTo>
                <a:cubicBezTo>
                  <a:pt x="14256" y="3422473"/>
                  <a:pt x="35199" y="3402227"/>
                  <a:pt x="51675" y="3398108"/>
                </a:cubicBezTo>
                <a:cubicBezTo>
                  <a:pt x="129935" y="3402227"/>
                  <a:pt x="208357" y="3403956"/>
                  <a:pt x="286454" y="3410464"/>
                </a:cubicBezTo>
                <a:cubicBezTo>
                  <a:pt x="367696" y="3417234"/>
                  <a:pt x="328229" y="3421497"/>
                  <a:pt x="397665" y="3447535"/>
                </a:cubicBezTo>
                <a:cubicBezTo>
                  <a:pt x="413566" y="3453498"/>
                  <a:pt x="447092" y="3459891"/>
                  <a:pt x="447092" y="3459891"/>
                </a:cubicBezTo>
              </a:path>
            </a:pathLst>
          </a:cu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A6FDF3-5CF0-73DB-B4F0-E37BD3F6991C}"/>
              </a:ext>
            </a:extLst>
          </p:cNvPr>
          <p:cNvSpPr/>
          <p:nvPr/>
        </p:nvSpPr>
        <p:spPr>
          <a:xfrm>
            <a:off x="827906" y="679622"/>
            <a:ext cx="2063578" cy="6178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937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320722" y="379002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Decomposers</a:t>
            </a:r>
          </a:p>
        </p:txBody>
      </p:sp>
      <p:pic>
        <p:nvPicPr>
          <p:cNvPr id="18436" name="Picture 4" descr="BacteriaVsPhage! on X: &quot;Pelagibacter ubique is often cited as the most  common organism ever: it's a third of all the single-celled organisms in  the ocean. But, as is always the case, something">
            <a:extLst>
              <a:ext uri="{FF2B5EF4-FFF2-40B4-BE49-F238E27FC236}">
                <a16:creationId xmlns:a16="http://schemas.microsoft.com/office/drawing/2014/main" id="{AC834AD4-18EC-D116-1036-3EF4B2C1FE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7" b="1"/>
          <a:stretch/>
        </p:blipFill>
        <p:spPr bwMode="auto">
          <a:xfrm>
            <a:off x="0" y="1359242"/>
            <a:ext cx="12192000" cy="548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413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eneralized trophic pyramid for the tropical Pacific Ocean – PIRCA">
            <a:extLst>
              <a:ext uri="{FF2B5EF4-FFF2-40B4-BE49-F238E27FC236}">
                <a16:creationId xmlns:a16="http://schemas.microsoft.com/office/drawing/2014/main" id="{C65BE94D-20F5-9761-4B33-9C700E38B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2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245227C-1497-62D2-221C-DD259F27C4C5}"/>
              </a:ext>
            </a:extLst>
          </p:cNvPr>
          <p:cNvSpPr txBox="1"/>
          <p:nvPr/>
        </p:nvSpPr>
        <p:spPr>
          <a:xfrm>
            <a:off x="9838022" y="2193104"/>
            <a:ext cx="2259013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Trophic Levels</a:t>
            </a:r>
          </a:p>
          <a:p>
            <a:pPr algn="ctr"/>
            <a:endParaRPr lang="en-US" sz="3600" b="1" dirty="0"/>
          </a:p>
          <a:p>
            <a:pPr algn="ctr"/>
            <a:r>
              <a:rPr lang="en-US" sz="2400" dirty="0"/>
              <a:t>Primary producers always start at trophic level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8043BB-1094-5FDC-0EEC-18E7863CDCB2}"/>
              </a:ext>
            </a:extLst>
          </p:cNvPr>
          <p:cNvSpPr txBox="1"/>
          <p:nvPr/>
        </p:nvSpPr>
        <p:spPr>
          <a:xfrm>
            <a:off x="8857398" y="4976841"/>
            <a:ext cx="98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</a:t>
            </a:r>
            <a:r>
              <a:rPr lang="en-US" sz="3200" baseline="30000" dirty="0"/>
              <a:t>st</a:t>
            </a:r>
            <a:r>
              <a:rPr lang="en-US" sz="3200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FA02335-9FAE-307B-32C6-62C28BFD9205}"/>
              </a:ext>
            </a:extLst>
          </p:cNvPr>
          <p:cNvSpPr txBox="1"/>
          <p:nvPr/>
        </p:nvSpPr>
        <p:spPr>
          <a:xfrm>
            <a:off x="7767851" y="3249571"/>
            <a:ext cx="98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baseline="30000" dirty="0"/>
              <a:t>nd</a:t>
            </a:r>
            <a:r>
              <a:rPr lang="en-US" sz="3200" dirty="0"/>
              <a:t>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0C8031-D16B-54FB-1F10-B3400E818F50}"/>
              </a:ext>
            </a:extLst>
          </p:cNvPr>
          <p:cNvSpPr txBox="1"/>
          <p:nvPr/>
        </p:nvSpPr>
        <p:spPr>
          <a:xfrm>
            <a:off x="6839781" y="1900717"/>
            <a:ext cx="98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  <a:r>
              <a:rPr lang="en-US" sz="3200" baseline="30000" dirty="0"/>
              <a:t>rd </a:t>
            </a:r>
            <a:r>
              <a:rPr lang="en-US" sz="3200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EAA530-ECE1-1CB1-18EB-EFEC5257986C}"/>
              </a:ext>
            </a:extLst>
          </p:cNvPr>
          <p:cNvSpPr txBox="1"/>
          <p:nvPr/>
        </p:nvSpPr>
        <p:spPr>
          <a:xfrm>
            <a:off x="5859157" y="608054"/>
            <a:ext cx="980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</a:t>
            </a:r>
            <a:r>
              <a:rPr lang="en-US" sz="3200" baseline="30000" dirty="0"/>
              <a:t>th </a:t>
            </a:r>
            <a:r>
              <a:rPr lang="en-US" sz="32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390628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3842399" y="2899780"/>
            <a:ext cx="7488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Food Chain (one direction)</a:t>
            </a:r>
          </a:p>
        </p:txBody>
      </p:sp>
      <p:pic>
        <p:nvPicPr>
          <p:cNvPr id="19462" name="Picture 6" descr="Marine Food Chains">
            <a:extLst>
              <a:ext uri="{FF2B5EF4-FFF2-40B4-BE49-F238E27FC236}">
                <a16:creationId xmlns:a16="http://schemas.microsoft.com/office/drawing/2014/main" id="{33CB3DCD-8ADE-D18C-8F19-EEE42B923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353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71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8279026" y="2529077"/>
            <a:ext cx="3534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Food WEB </a:t>
            </a:r>
          </a:p>
          <a:p>
            <a:pPr algn="ctr"/>
            <a:r>
              <a:rPr lang="en-US" sz="3600" b="1" dirty="0"/>
              <a:t>(multi direction)</a:t>
            </a:r>
          </a:p>
        </p:txBody>
      </p:sp>
      <p:pic>
        <p:nvPicPr>
          <p:cNvPr id="21506" name="Picture 2" descr="Modeling Marine Ecosystems with Virtual Reality: NOAA's National Ocean  Service">
            <a:extLst>
              <a:ext uri="{FF2B5EF4-FFF2-40B4-BE49-F238E27FC236}">
                <a16:creationId xmlns:a16="http://schemas.microsoft.com/office/drawing/2014/main" id="{8044B651-29CB-64DA-0330-C6F15CA3D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932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5616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3793248" y="3105834"/>
            <a:ext cx="4605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Biotic </a:t>
            </a:r>
            <a:r>
              <a:rPr lang="en-US" sz="3600" b="1" i="1" dirty="0"/>
              <a:t>Interactions</a:t>
            </a:r>
          </a:p>
        </p:txBody>
      </p:sp>
    </p:spTree>
    <p:extLst>
      <p:ext uri="{BB962C8B-B14F-4D97-AF65-F5344CB8AC3E}">
        <p14:creationId xmlns:p14="http://schemas.microsoft.com/office/powerpoint/2010/main" val="2359529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320722" y="601423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Symbiosis (2 </a:t>
            </a:r>
            <a:r>
              <a:rPr lang="en-US" sz="3600" b="1" i="1" dirty="0"/>
              <a:t>different </a:t>
            </a:r>
            <a:r>
              <a:rPr lang="en-US" sz="3600" b="1" dirty="0"/>
              <a:t>species living together)</a:t>
            </a:r>
          </a:p>
        </p:txBody>
      </p:sp>
      <p:pic>
        <p:nvPicPr>
          <p:cNvPr id="22530" name="Picture 2" descr="Symbiosis: The Art of Living Together">
            <a:extLst>
              <a:ext uri="{FF2B5EF4-FFF2-40B4-BE49-F238E27FC236}">
                <a16:creationId xmlns:a16="http://schemas.microsoft.com/office/drawing/2014/main" id="{79E3B902-65EC-638B-D616-FEEBCB8D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863840" y="2618500"/>
            <a:ext cx="5103340" cy="3375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Blue Zoo: Gorgonian Sea Fan – One World One Ocean">
            <a:extLst>
              <a:ext uri="{FF2B5EF4-FFF2-40B4-BE49-F238E27FC236}">
                <a16:creationId xmlns:a16="http://schemas.microsoft.com/office/drawing/2014/main" id="{6DC43233-F114-1090-D8FD-0C37A0521F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8" r="8647"/>
          <a:stretch/>
        </p:blipFill>
        <p:spPr bwMode="auto">
          <a:xfrm>
            <a:off x="3616444" y="1754659"/>
            <a:ext cx="4819135" cy="51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Decorator crabs pick up plants and animals in their environment and stick  them onto their body to camouflage themselves and look fabulous. :  r/Awwducational">
            <a:extLst>
              <a:ext uri="{FF2B5EF4-FFF2-40B4-BE49-F238E27FC236}">
                <a16:creationId xmlns:a16="http://schemas.microsoft.com/office/drawing/2014/main" id="{5A5CA079-3381-F450-5DA8-AAA339033E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6364" y="1754658"/>
            <a:ext cx="3515635" cy="5103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752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6474941" y="2895769"/>
            <a:ext cx="4976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competition</a:t>
            </a:r>
          </a:p>
        </p:txBody>
      </p:sp>
      <p:pic>
        <p:nvPicPr>
          <p:cNvPr id="23556" name="Picture 4" descr="CRAB | fight | Behance :: Behance">
            <a:extLst>
              <a:ext uri="{FF2B5EF4-FFF2-40B4-BE49-F238E27FC236}">
                <a16:creationId xmlns:a16="http://schemas.microsoft.com/office/drawing/2014/main" id="{9C052914-E451-CFDA-1E33-C40A0DC23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140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199037-659D-A1CE-F2D0-422C4FDB0C1F}"/>
              </a:ext>
            </a:extLst>
          </p:cNvPr>
          <p:cNvSpPr txBox="1"/>
          <p:nvPr/>
        </p:nvSpPr>
        <p:spPr>
          <a:xfrm>
            <a:off x="9131642" y="3105834"/>
            <a:ext cx="354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predation</a:t>
            </a:r>
          </a:p>
        </p:txBody>
      </p:sp>
      <p:pic>
        <p:nvPicPr>
          <p:cNvPr id="24578" name="Picture 2" descr="Crocodile seen eating shark in remarkable images | The Independent">
            <a:extLst>
              <a:ext uri="{FF2B5EF4-FFF2-40B4-BE49-F238E27FC236}">
                <a16:creationId xmlns:a16="http://schemas.microsoft.com/office/drawing/2014/main" id="{EACC3FD6-09E7-11AF-F358-E66E2375D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71"/>
          <a:stretch/>
        </p:blipFill>
        <p:spPr bwMode="auto">
          <a:xfrm>
            <a:off x="0" y="0"/>
            <a:ext cx="94776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2711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1943991" y="2551837"/>
            <a:ext cx="8304017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Population dynamics</a:t>
            </a:r>
          </a:p>
          <a:p>
            <a:pPr algn="ctr"/>
            <a:endParaRPr lang="en-US" sz="3600" b="1" i="1" dirty="0"/>
          </a:p>
          <a:p>
            <a:pPr algn="ctr"/>
            <a:r>
              <a:rPr lang="en-AU" sz="3600" i="1" dirty="0">
                <a:latin typeface="Arial Narrow" pitchFamily="34" charset="0"/>
              </a:rPr>
              <a:t>changes</a:t>
            </a:r>
            <a:r>
              <a:rPr lang="en-AU" sz="3600" dirty="0">
                <a:latin typeface="Arial Narrow" pitchFamily="34" charset="0"/>
              </a:rPr>
              <a:t> to the </a:t>
            </a:r>
            <a:r>
              <a:rPr lang="en-AU" sz="4400" b="1" dirty="0">
                <a:latin typeface="Arial Narrow" pitchFamily="34" charset="0"/>
              </a:rPr>
              <a:t>size</a:t>
            </a:r>
            <a:r>
              <a:rPr lang="en-AU" sz="3600" dirty="0">
                <a:latin typeface="Arial Narrow" pitchFamily="34" charset="0"/>
              </a:rPr>
              <a:t> of a population over time</a:t>
            </a:r>
            <a:endParaRPr lang="en-US" sz="3600" b="1" i="1" dirty="0"/>
          </a:p>
        </p:txBody>
      </p:sp>
    </p:spTree>
    <p:extLst>
      <p:ext uri="{BB962C8B-B14F-4D97-AF65-F5344CB8AC3E}">
        <p14:creationId xmlns:p14="http://schemas.microsoft.com/office/powerpoint/2010/main" val="2765880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A98AB17-C27B-5CB9-B851-23612C29BA27}"/>
              </a:ext>
            </a:extLst>
          </p:cNvPr>
          <p:cNvSpPr txBox="1"/>
          <p:nvPr/>
        </p:nvSpPr>
        <p:spPr>
          <a:xfrm>
            <a:off x="4111711" y="274423"/>
            <a:ext cx="43650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3600" dirty="0">
                <a:latin typeface="Arial" panose="020B0604020202020204" pitchFamily="34" charset="0"/>
              </a:rPr>
              <a:t>△N</a:t>
            </a:r>
            <a:r>
              <a:rPr lang="en-AU" sz="3600" dirty="0">
                <a:effectLst/>
                <a:latin typeface="CambriaMath"/>
              </a:rPr>
              <a:t> = (𝐵 + 𝐼) − (𝐷 + 𝐸)</a:t>
            </a:r>
          </a:p>
          <a:p>
            <a:br>
              <a:rPr lang="en-AU" sz="1800" dirty="0">
                <a:effectLst/>
                <a:latin typeface="CambriaMath"/>
              </a:rPr>
            </a:br>
            <a:r>
              <a:rPr lang="en-AU" sz="1800" dirty="0">
                <a:effectLst/>
                <a:latin typeface="ArialMT"/>
              </a:rPr>
              <a:t>where: </a:t>
            </a:r>
          </a:p>
          <a:p>
            <a:r>
              <a:rPr lang="en-AU" dirty="0">
                <a:latin typeface="Arial" panose="020B0604020202020204" pitchFamily="34" charset="0"/>
              </a:rPr>
              <a:t>△N</a:t>
            </a:r>
            <a:r>
              <a:rPr lang="en-AU" sz="1800" dirty="0">
                <a:effectLst/>
                <a:latin typeface="Arial" panose="020B0604020202020204" pitchFamily="34" charset="0"/>
              </a:rPr>
              <a:t> </a:t>
            </a:r>
            <a:r>
              <a:rPr lang="en-AU" sz="1800" dirty="0">
                <a:effectLst/>
                <a:latin typeface="ArialMT"/>
              </a:rPr>
              <a:t>= the rate of change of a population</a:t>
            </a:r>
            <a:endParaRPr lang="en-AU" dirty="0">
              <a:latin typeface="ArialMT"/>
            </a:endParaRPr>
          </a:p>
          <a:p>
            <a:r>
              <a:rPr lang="en-AU" sz="1800" i="1" dirty="0">
                <a:effectLst/>
                <a:latin typeface="Arial" panose="020B0604020202020204" pitchFamily="34" charset="0"/>
              </a:rPr>
              <a:t>B </a:t>
            </a:r>
            <a:r>
              <a:rPr lang="en-AU" sz="1800" dirty="0">
                <a:effectLst/>
                <a:latin typeface="ArialMT"/>
              </a:rPr>
              <a:t>= birth rate</a:t>
            </a:r>
            <a:endParaRPr lang="en-AU" dirty="0">
              <a:latin typeface="ArialMT"/>
            </a:endParaRPr>
          </a:p>
          <a:p>
            <a:r>
              <a:rPr lang="en-AU" sz="1800" i="1" dirty="0">
                <a:effectLst/>
                <a:latin typeface="Arial" panose="020B0604020202020204" pitchFamily="34" charset="0"/>
              </a:rPr>
              <a:t>D </a:t>
            </a:r>
            <a:r>
              <a:rPr lang="en-AU" sz="1800" dirty="0">
                <a:effectLst/>
                <a:latin typeface="ArialMT"/>
              </a:rPr>
              <a:t>= death rate</a:t>
            </a:r>
            <a:endParaRPr lang="en-AU" dirty="0">
              <a:latin typeface="ArialMT"/>
            </a:endParaRPr>
          </a:p>
          <a:p>
            <a:r>
              <a:rPr lang="en-AU" sz="1800" i="1" dirty="0">
                <a:effectLst/>
                <a:latin typeface="Arial" panose="020B0604020202020204" pitchFamily="34" charset="0"/>
              </a:rPr>
              <a:t>I </a:t>
            </a:r>
            <a:r>
              <a:rPr lang="en-AU" sz="1800" dirty="0">
                <a:effectLst/>
                <a:latin typeface="ArialMT"/>
              </a:rPr>
              <a:t>= immigration </a:t>
            </a:r>
            <a:endParaRPr lang="en-AU" dirty="0">
              <a:effectLst/>
            </a:endParaRPr>
          </a:p>
          <a:p>
            <a:r>
              <a:rPr lang="en-AU" sz="1800" i="1" dirty="0">
                <a:effectLst/>
                <a:latin typeface="Arial" panose="020B0604020202020204" pitchFamily="34" charset="0"/>
              </a:rPr>
              <a:t>E </a:t>
            </a:r>
            <a:r>
              <a:rPr lang="en-AU" sz="1800" dirty="0">
                <a:effectLst/>
                <a:latin typeface="ArialMT"/>
              </a:rPr>
              <a:t>= emigration.</a:t>
            </a:r>
            <a:br>
              <a:rPr lang="en-AU" sz="1800" dirty="0">
                <a:effectLst/>
                <a:latin typeface="ArialMT"/>
              </a:rPr>
            </a:br>
            <a:endParaRPr lang="en-AU" dirty="0">
              <a:effectLst/>
            </a:endParaRPr>
          </a:p>
        </p:txBody>
      </p:sp>
      <p:pic>
        <p:nvPicPr>
          <p:cNvPr id="26626" name="Picture 2" descr="1: The basic &quot;BIDE&quot; model of population dynamics in which the change in...  | Download Scientific Diagram">
            <a:extLst>
              <a:ext uri="{FF2B5EF4-FFF2-40B4-BE49-F238E27FC236}">
                <a16:creationId xmlns:a16="http://schemas.microsoft.com/office/drawing/2014/main" id="{2B4F438E-1321-53F0-99A5-FBC3C7A1F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3116477"/>
            <a:ext cx="10795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365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44DAEB9-C965-9F91-7720-5CF96E15941E}"/>
              </a:ext>
            </a:extLst>
          </p:cNvPr>
          <p:cNvSpPr txBox="1"/>
          <p:nvPr/>
        </p:nvSpPr>
        <p:spPr>
          <a:xfrm>
            <a:off x="2209558" y="306001"/>
            <a:ext cx="83040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Distribution (where species are found)</a:t>
            </a:r>
          </a:p>
        </p:txBody>
      </p:sp>
      <p:pic>
        <p:nvPicPr>
          <p:cNvPr id="6" name="Picture 5" descr="A diagram of different species&#10;&#10;Description automatically generated">
            <a:extLst>
              <a:ext uri="{FF2B5EF4-FFF2-40B4-BE49-F238E27FC236}">
                <a16:creationId xmlns:a16="http://schemas.microsoft.com/office/drawing/2014/main" id="{24262DE0-A750-F863-57B8-6FE0190FB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559" y="1349005"/>
            <a:ext cx="8083620" cy="52029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D4764C-84F5-DC8B-5571-D4AC05BE2D6B}"/>
              </a:ext>
            </a:extLst>
          </p:cNvPr>
          <p:cNvSpPr txBox="1"/>
          <p:nvPr/>
        </p:nvSpPr>
        <p:spPr>
          <a:xfrm>
            <a:off x="2209558" y="6551999"/>
            <a:ext cx="91586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800" dirty="0">
                <a:latin typeface="Arial Narrow" panose="020B0606020202030204" pitchFamily="34" charset="0"/>
              </a:rPr>
              <a:t>Adapted from: Krebs, C. J. (1972). </a:t>
            </a:r>
            <a:r>
              <a:rPr lang="en-AU" sz="800" i="1" dirty="0">
                <a:latin typeface="Arial Narrow" panose="020B0606020202030204" pitchFamily="34" charset="0"/>
              </a:rPr>
              <a:t>Ecology: The experimental analysis of distribution and abundance</a:t>
            </a:r>
            <a:r>
              <a:rPr lang="en-AU" sz="800" dirty="0">
                <a:latin typeface="Arial Narrow" panose="020B0606020202030204" pitchFamily="34" charset="0"/>
              </a:rPr>
              <a:t>. Harper &amp; Row, Publishers, Inc., New York. Library of Congress </a:t>
            </a:r>
            <a:r>
              <a:rPr lang="en-AU" sz="800" dirty="0" err="1">
                <a:latin typeface="Arial Narrow" panose="020B0606020202030204" pitchFamily="34" charset="0"/>
              </a:rPr>
              <a:t>Catalog</a:t>
            </a:r>
            <a:r>
              <a:rPr lang="en-AU" sz="800" dirty="0">
                <a:latin typeface="Arial Narrow" panose="020B0606020202030204" pitchFamily="34" charset="0"/>
              </a:rPr>
              <a:t> Card Number: 70-184931.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900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Anemone shrimp on bubble coral. Photographed off Manado">
            <a:extLst>
              <a:ext uri="{FF2B5EF4-FFF2-40B4-BE49-F238E27FC236}">
                <a16:creationId xmlns:a16="http://schemas.microsoft.com/office/drawing/2014/main" id="{5298B585-A521-6C6E-D46B-D7F1608C2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15857-E792-61F2-69FE-A1EEC439747A}"/>
              </a:ext>
            </a:extLst>
          </p:cNvPr>
          <p:cNvSpPr txBox="1"/>
          <p:nvPr/>
        </p:nvSpPr>
        <p:spPr>
          <a:xfrm>
            <a:off x="371910" y="1536174"/>
            <a:ext cx="408887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Learning Intention: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Identify biotic components of marine ecosystems, i.e. trophic levels, food chains, food webs, interactions and population dynamics.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Success Criteria: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Complete Marine Education worksheet </a:t>
            </a:r>
            <a:r>
              <a:rPr lang="en-US" sz="2000" i="1" dirty="0">
                <a:latin typeface="Arial Narrow" panose="020B0604020202020204" pitchFamily="34" charset="0"/>
                <a:cs typeface="Arial Narrow" panose="020B0604020202020204" pitchFamily="34" charset="0"/>
              </a:rPr>
              <a:t>‘9.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4020202020204" pitchFamily="34" charset="0"/>
                <a:ea typeface="+mn-ea"/>
                <a:cs typeface="Arial Narrow" panose="020B0604020202020204" pitchFamily="34" charset="0"/>
              </a:rPr>
              <a:t>Bio….ta’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 panose="020B0604020202020204" pitchFamily="34" charset="0"/>
              <a:ea typeface="+mn-ea"/>
              <a:cs typeface="Arial Narrow" panose="020B0604020202020204" pitchFamily="34" charset="0"/>
            </a:endParaRPr>
          </a:p>
        </p:txBody>
      </p:sp>
      <p:pic>
        <p:nvPicPr>
          <p:cNvPr id="5" name="Picture 4" descr="A black and white poster with text and images&#10;&#10;Description automatically generated">
            <a:extLst>
              <a:ext uri="{FF2B5EF4-FFF2-40B4-BE49-F238E27FC236}">
                <a16:creationId xmlns:a16="http://schemas.microsoft.com/office/drawing/2014/main" id="{26D957C7-94FF-7AFF-E4A0-525C3490B7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7338" y="322248"/>
            <a:ext cx="4642752" cy="621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37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1</a:t>
            </a:r>
            <a:r>
              <a:rPr lang="en-US" sz="3600" b="1" baseline="30000" dirty="0"/>
              <a:t>st</a:t>
            </a:r>
            <a:r>
              <a:rPr lang="en-US" sz="3600" b="1" dirty="0"/>
              <a:t> Trophic Level: Primary Producers</a:t>
            </a:r>
          </a:p>
        </p:txBody>
      </p:sp>
      <p:pic>
        <p:nvPicPr>
          <p:cNvPr id="2054" name="Picture 6" descr="Dinoflagellates: Eliminated With Ocean Magik | Phytoplankton | AlgaeBarn">
            <a:extLst>
              <a:ext uri="{FF2B5EF4-FFF2-40B4-BE49-F238E27FC236}">
                <a16:creationId xmlns:a16="http://schemas.microsoft.com/office/drawing/2014/main" id="{5457A38B-7F97-93D7-AFD5-BE982F2288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80"/>
          <a:stretch/>
        </p:blipFill>
        <p:spPr bwMode="auto">
          <a:xfrm>
            <a:off x="0" y="1023582"/>
            <a:ext cx="12192000" cy="5834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4C3C4C-5792-4F12-92E8-1D3CBD692128}"/>
              </a:ext>
            </a:extLst>
          </p:cNvPr>
          <p:cNvSpPr txBox="1"/>
          <p:nvPr/>
        </p:nvSpPr>
        <p:spPr>
          <a:xfrm>
            <a:off x="228600" y="1228725"/>
            <a:ext cx="35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dinoflagellates</a:t>
            </a:r>
          </a:p>
        </p:txBody>
      </p:sp>
    </p:spTree>
    <p:extLst>
      <p:ext uri="{BB962C8B-B14F-4D97-AF65-F5344CB8AC3E}">
        <p14:creationId xmlns:p14="http://schemas.microsoft.com/office/powerpoint/2010/main" val="1625902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e. g. phytoplankton</a:t>
            </a:r>
          </a:p>
        </p:txBody>
      </p:sp>
      <p:pic>
        <p:nvPicPr>
          <p:cNvPr id="2052" name="Picture 4" descr="Why Are There So Many Kinds of Phytoplankton? | Hakai Magazine">
            <a:extLst>
              <a:ext uri="{FF2B5EF4-FFF2-40B4-BE49-F238E27FC236}">
                <a16:creationId xmlns:a16="http://schemas.microsoft.com/office/drawing/2014/main" id="{5EAC6F86-0B1A-944A-A0F3-960FA91DF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363"/>
            <a:ext cx="12192000" cy="586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325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8954638" y="2782669"/>
            <a:ext cx="282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algae</a:t>
            </a:r>
          </a:p>
        </p:txBody>
      </p:sp>
      <p:pic>
        <p:nvPicPr>
          <p:cNvPr id="3" name="Picture 2" descr="Algal bloom - Wikipedia">
            <a:extLst>
              <a:ext uri="{FF2B5EF4-FFF2-40B4-BE49-F238E27FC236}">
                <a16:creationId xmlns:a16="http://schemas.microsoft.com/office/drawing/2014/main" id="{458FB389-A37C-D582-67C2-11C3FDF82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504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8954638" y="2782669"/>
            <a:ext cx="282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seaweed</a:t>
            </a:r>
          </a:p>
        </p:txBody>
      </p:sp>
      <p:pic>
        <p:nvPicPr>
          <p:cNvPr id="9220" name="Picture 4" descr="European Maritime and Fisheries Fund project ULVA FARM - Nordic Seafarm">
            <a:extLst>
              <a:ext uri="{FF2B5EF4-FFF2-40B4-BE49-F238E27FC236}">
                <a16:creationId xmlns:a16="http://schemas.microsoft.com/office/drawing/2014/main" id="{39CFEC64-BC13-77FB-00E6-C7AADA091A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52"/>
          <a:stretch/>
        </p:blipFill>
        <p:spPr bwMode="auto">
          <a:xfrm>
            <a:off x="0" y="0"/>
            <a:ext cx="89546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2BC59-FE98-462A-E210-169E50F39265}"/>
              </a:ext>
            </a:extLst>
          </p:cNvPr>
          <p:cNvSpPr txBox="1"/>
          <p:nvPr/>
        </p:nvSpPr>
        <p:spPr>
          <a:xfrm>
            <a:off x="200025" y="171450"/>
            <a:ext cx="35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Ulva sp. (sea lettuce)</a:t>
            </a:r>
          </a:p>
        </p:txBody>
      </p:sp>
    </p:spTree>
    <p:extLst>
      <p:ext uri="{BB962C8B-B14F-4D97-AF65-F5344CB8AC3E}">
        <p14:creationId xmlns:p14="http://schemas.microsoft.com/office/powerpoint/2010/main" val="3239658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1793779" y="327547"/>
            <a:ext cx="92199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seagrass</a:t>
            </a:r>
          </a:p>
        </p:txBody>
      </p:sp>
      <p:pic>
        <p:nvPicPr>
          <p:cNvPr id="4100" name="Picture 4" descr="The Magic of Seagrass: Seagrass is the ocean's wild savannah - The Ocean  Agency">
            <a:extLst>
              <a:ext uri="{FF2B5EF4-FFF2-40B4-BE49-F238E27FC236}">
                <a16:creationId xmlns:a16="http://schemas.microsoft.com/office/drawing/2014/main" id="{D314D8DE-B607-CBE7-8B50-C24A383BB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00"/>
          <a:stretch/>
        </p:blipFill>
        <p:spPr bwMode="auto">
          <a:xfrm>
            <a:off x="0" y="1371600"/>
            <a:ext cx="121920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23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39491E-32C1-D8CE-7FFC-935B4ED7C7B3}"/>
              </a:ext>
            </a:extLst>
          </p:cNvPr>
          <p:cNvSpPr txBox="1"/>
          <p:nvPr/>
        </p:nvSpPr>
        <p:spPr>
          <a:xfrm>
            <a:off x="423081" y="218365"/>
            <a:ext cx="115505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2</a:t>
            </a:r>
            <a:r>
              <a:rPr lang="en-US" sz="3600" b="1" baseline="30000" dirty="0"/>
              <a:t>nd</a:t>
            </a:r>
            <a:r>
              <a:rPr lang="en-US" sz="3600" b="1" dirty="0"/>
              <a:t> Trophic Level: Primary Consumers</a:t>
            </a:r>
          </a:p>
        </p:txBody>
      </p:sp>
      <p:pic>
        <p:nvPicPr>
          <p:cNvPr id="4" name="Picture 2" descr="Krill - Wikipedia">
            <a:extLst>
              <a:ext uri="{FF2B5EF4-FFF2-40B4-BE49-F238E27FC236}">
                <a16:creationId xmlns:a16="http://schemas.microsoft.com/office/drawing/2014/main" id="{BC6CE7E5-924C-32DE-3D47-CD0B2ABF6F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2" b="9417"/>
          <a:stretch/>
        </p:blipFill>
        <p:spPr bwMode="auto">
          <a:xfrm>
            <a:off x="0" y="951193"/>
            <a:ext cx="12213071" cy="590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2B308D-A5B6-7084-9FF6-D4289B4A8048}"/>
              </a:ext>
            </a:extLst>
          </p:cNvPr>
          <p:cNvSpPr txBox="1"/>
          <p:nvPr/>
        </p:nvSpPr>
        <p:spPr>
          <a:xfrm>
            <a:off x="11411466" y="6270303"/>
            <a:ext cx="9205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krill</a:t>
            </a:r>
          </a:p>
        </p:txBody>
      </p:sp>
    </p:spTree>
    <p:extLst>
      <p:ext uri="{BB962C8B-B14F-4D97-AF65-F5344CB8AC3E}">
        <p14:creationId xmlns:p14="http://schemas.microsoft.com/office/powerpoint/2010/main" val="397231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Zooplankton · Marine Realm">
            <a:extLst>
              <a:ext uri="{FF2B5EF4-FFF2-40B4-BE49-F238E27FC236}">
                <a16:creationId xmlns:a16="http://schemas.microsoft.com/office/drawing/2014/main" id="{5A892B8E-53AA-0F7D-F404-3E0AE9BC8F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7"/>
          <a:stretch/>
        </p:blipFill>
        <p:spPr bwMode="auto">
          <a:xfrm>
            <a:off x="589428" y="744873"/>
            <a:ext cx="5934237" cy="598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960D704-50FF-3C8D-B7E4-A1F6A137578E}"/>
              </a:ext>
            </a:extLst>
          </p:cNvPr>
          <p:cNvSpPr txBox="1"/>
          <p:nvPr/>
        </p:nvSpPr>
        <p:spPr>
          <a:xfrm>
            <a:off x="4710113" y="325219"/>
            <a:ext cx="3627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e.g. zooplankton</a:t>
            </a:r>
          </a:p>
        </p:txBody>
      </p:sp>
      <p:pic>
        <p:nvPicPr>
          <p:cNvPr id="5128" name="Picture 8" descr="Kehidupan Zooplankton dan Contoh-Contohnya">
            <a:extLst>
              <a:ext uri="{FF2B5EF4-FFF2-40B4-BE49-F238E27FC236}">
                <a16:creationId xmlns:a16="http://schemas.microsoft.com/office/drawing/2014/main" id="{E6ECB945-9672-91A3-553D-804C9AC7C6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0" r="8887"/>
          <a:stretch/>
        </p:blipFill>
        <p:spPr bwMode="auto">
          <a:xfrm>
            <a:off x="5684108" y="1170705"/>
            <a:ext cx="6376087" cy="513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73255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2739</TotalTime>
  <Words>452</Words>
  <Application>Microsoft Macintosh PowerPoint</Application>
  <PresentationFormat>Widescreen</PresentationFormat>
  <Paragraphs>90</Paragraphs>
  <Slides>29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Arial Narrow</vt:lpstr>
      <vt:lpstr>ArialMT</vt:lpstr>
      <vt:lpstr>Calibri</vt:lpstr>
      <vt:lpstr>Calibri Light</vt:lpstr>
      <vt:lpstr>CambriaMath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Gail Riches</dc:creator>
  <cp:lastModifiedBy>Gail Riches</cp:lastModifiedBy>
  <cp:revision>384</cp:revision>
  <dcterms:created xsi:type="dcterms:W3CDTF">2023-09-23T08:38:28Z</dcterms:created>
  <dcterms:modified xsi:type="dcterms:W3CDTF">2024-07-02T01:43:17Z</dcterms:modified>
</cp:coreProperties>
</file>