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30" r:id="rId2"/>
    <p:sldId id="305" r:id="rId3"/>
    <p:sldId id="298" r:id="rId4"/>
    <p:sldId id="299" r:id="rId5"/>
    <p:sldId id="300" r:id="rId6"/>
    <p:sldId id="323" r:id="rId7"/>
    <p:sldId id="325" r:id="rId8"/>
    <p:sldId id="324" r:id="rId9"/>
    <p:sldId id="306" r:id="rId10"/>
    <p:sldId id="301" r:id="rId11"/>
    <p:sldId id="308" r:id="rId12"/>
    <p:sldId id="309" r:id="rId13"/>
    <p:sldId id="310" r:id="rId14"/>
    <p:sldId id="327" r:id="rId15"/>
    <p:sldId id="312" r:id="rId16"/>
    <p:sldId id="313" r:id="rId17"/>
    <p:sldId id="315" r:id="rId18"/>
    <p:sldId id="316" r:id="rId19"/>
    <p:sldId id="314" r:id="rId20"/>
    <p:sldId id="317" r:id="rId21"/>
    <p:sldId id="318" r:id="rId22"/>
    <p:sldId id="320" r:id="rId23"/>
    <p:sldId id="321" r:id="rId24"/>
    <p:sldId id="328" r:id="rId25"/>
    <p:sldId id="331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0081"/>
  </p:normalViewPr>
  <p:slideViewPr>
    <p:cSldViewPr snapToGrid="0">
      <p:cViewPr varScale="1">
        <p:scale>
          <a:sx n="75" d="100"/>
          <a:sy n="75" d="100"/>
        </p:scale>
        <p:origin x="19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/news/2017/02/only-10-per-cent-of-reefs-to-survive-past-2050/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42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/news/2017/02/only-10-per-cent-of-reefs-to-survive-past-2050/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9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Paper: Di </a:t>
            </a:r>
            <a:r>
              <a:rPr lang="en-US" dirty="0" err="1"/>
              <a:t>Cintio</a:t>
            </a:r>
            <a:r>
              <a:rPr lang="en-US" dirty="0"/>
              <a:t>, Antonio &amp; </a:t>
            </a:r>
            <a:r>
              <a:rPr lang="en-US" dirty="0" err="1"/>
              <a:t>Niccolini</a:t>
            </a:r>
            <a:r>
              <a:rPr lang="en-US" dirty="0"/>
              <a:t>, Federico &amp; </a:t>
            </a:r>
            <a:r>
              <a:rPr lang="en-US" dirty="0" err="1"/>
              <a:t>Scipioni</a:t>
            </a:r>
            <a:r>
              <a:rPr lang="en-US" dirty="0"/>
              <a:t>, Sara &amp; </a:t>
            </a:r>
            <a:r>
              <a:rPr lang="en-US" dirty="0" err="1"/>
              <a:t>Bulleri</a:t>
            </a:r>
            <a:r>
              <a:rPr lang="en-US" dirty="0"/>
              <a:t>, Fabio. (2023). Avoiding “Paper Parks”: A Global Literature Review on Socioeconomic Factors Underpinning the Effectiveness of Marine Protected Areas. Sustainability. 15. 4464. 10.3390/su15054464.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info: https://</a:t>
            </a:r>
            <a:r>
              <a:rPr lang="en-US" dirty="0" err="1"/>
              <a:t>www.science.org</a:t>
            </a:r>
            <a:r>
              <a:rPr lang="en-US" dirty="0"/>
              <a:t>/content/article/mysterious-sea-urchin-plague-spreading-through-world-s-oceans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Bonanomi</a:t>
            </a:r>
            <a:r>
              <a:rPr lang="en-US" dirty="0"/>
              <a:t>, Sara &amp; </a:t>
            </a:r>
            <a:r>
              <a:rPr lang="en-US" dirty="0" err="1"/>
              <a:t>Pellisier</a:t>
            </a:r>
            <a:r>
              <a:rPr lang="en-US" dirty="0"/>
              <a:t>, </a:t>
            </a:r>
            <a:r>
              <a:rPr lang="en-US" dirty="0" err="1"/>
              <a:t>Loic</a:t>
            </a:r>
            <a:r>
              <a:rPr lang="en-US" dirty="0"/>
              <a:t> &amp; </a:t>
            </a:r>
            <a:r>
              <a:rPr lang="en-US" dirty="0" err="1"/>
              <a:t>Therkildsen</a:t>
            </a:r>
            <a:r>
              <a:rPr lang="en-US" dirty="0"/>
              <a:t>, Nina &amp; </a:t>
            </a:r>
            <a:r>
              <a:rPr lang="en-US" dirty="0" err="1"/>
              <a:t>Hedeholm</a:t>
            </a:r>
            <a:r>
              <a:rPr lang="en-US" dirty="0"/>
              <a:t>, Rasmus &amp; </a:t>
            </a:r>
            <a:r>
              <a:rPr lang="en-US" dirty="0" err="1"/>
              <a:t>Retzel</a:t>
            </a:r>
            <a:r>
              <a:rPr lang="en-US" dirty="0"/>
              <a:t>, Anja &amp; </a:t>
            </a:r>
            <a:r>
              <a:rPr lang="en-US" dirty="0" err="1"/>
              <a:t>Meldrup</a:t>
            </a:r>
            <a:r>
              <a:rPr lang="en-US" dirty="0"/>
              <a:t>, </a:t>
            </a:r>
            <a:r>
              <a:rPr lang="en-US" dirty="0" err="1"/>
              <a:t>Dorte</a:t>
            </a:r>
            <a:r>
              <a:rPr lang="en-US" dirty="0"/>
              <a:t> &amp; Olsen, Steffen &amp; Nielsen, Anders &amp; </a:t>
            </a:r>
            <a:r>
              <a:rPr lang="en-US" dirty="0" err="1"/>
              <a:t>Pampoulie</a:t>
            </a:r>
            <a:r>
              <a:rPr lang="en-US" dirty="0"/>
              <a:t>, Christophe &amp; Hemmer-Hansen, Jakob &amp; </a:t>
            </a:r>
            <a:r>
              <a:rPr lang="en-US" dirty="0" err="1"/>
              <a:t>Wisz</a:t>
            </a:r>
            <a:r>
              <a:rPr lang="en-US" dirty="0"/>
              <a:t>, Mary &amp; </a:t>
            </a:r>
            <a:r>
              <a:rPr lang="en-US" dirty="0" err="1"/>
              <a:t>Grønkjær</a:t>
            </a:r>
            <a:r>
              <a:rPr lang="en-US" dirty="0"/>
              <a:t>, Peter &amp; Nielsen, Einar. (2015). Archived DNA reveals fisheries and climate induced collapse of a major fishery. Scientific Reports. 5. 15395.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www.mediastorehouse.com.au</a:t>
            </a:r>
            <a:r>
              <a:rPr lang="en-US" dirty="0"/>
              <a:t>/</a:t>
            </a:r>
            <a:r>
              <a:rPr lang="en-US" dirty="0" err="1"/>
              <a:t>ardea</a:t>
            </a:r>
            <a:r>
              <a:rPr lang="en-US" dirty="0"/>
              <a:t>-wildlife-pets-environment/fish/giant-triton-shell-beach-645269.html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6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Info: 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Andrew Baker, University of Miami (2024). Keynote speaker, Coral Reef Symposium Cairns. 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Changing paradigms in the restoration of Florida’s reefs: novel interventions, transnational obstacles, and the urgent need to share genetic resources to maximize coral survival.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3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phys.org</a:t>
            </a:r>
            <a:r>
              <a:rPr lang="en-US" dirty="0"/>
              <a:t>/news/2020-04-caribbean-coral-reef-decline-began.html#google_vignette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(top): https://www.corals4conservation.org/</a:t>
            </a:r>
          </a:p>
          <a:p>
            <a:r>
              <a:rPr lang="en-US" dirty="0"/>
              <a:t>Image (bottom):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98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and Plans: https://</a:t>
            </a:r>
            <a:r>
              <a:rPr lang="en-US" dirty="0" err="1"/>
              <a:t>www.dcceew.gov.au</a:t>
            </a:r>
            <a:r>
              <a:rPr lang="en-US" dirty="0"/>
              <a:t>/parks-heritage/great-barrier-reef/publications/reef-2050-long-term-sustainability-plan-2021-25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4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ew world-first plan says only 10 per cent of reefs to survive past 2050 -  Australian Geographic">
            <a:extLst>
              <a:ext uri="{FF2B5EF4-FFF2-40B4-BE49-F238E27FC236}">
                <a16:creationId xmlns:a16="http://schemas.microsoft.com/office/drawing/2014/main" id="{1FD3361D-FC16-CA50-B3A5-CD4937479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"/>
          <a:stretch/>
        </p:blipFill>
        <p:spPr bwMode="auto">
          <a:xfrm>
            <a:off x="0" y="16147"/>
            <a:ext cx="12192000" cy="68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9E198-412E-2299-60DD-1A679B3E6014}"/>
              </a:ext>
            </a:extLst>
          </p:cNvPr>
          <p:cNvSpPr txBox="1"/>
          <p:nvPr/>
        </p:nvSpPr>
        <p:spPr>
          <a:xfrm>
            <a:off x="230878" y="158080"/>
            <a:ext cx="74348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Compare the strategies and techniques used for marine environmental planning and management with reference to a specific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Marine Park or Paper Park?’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9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187569" y="270442"/>
            <a:ext cx="3685736" cy="631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Grey Nurse Sharks</a:t>
            </a:r>
          </a:p>
          <a:p>
            <a:pPr algn="ctr"/>
            <a:endParaRPr lang="en-AU" sz="1050" b="1" dirty="0"/>
          </a:p>
          <a:p>
            <a:pPr algn="ctr"/>
            <a:r>
              <a:rPr lang="en-AU" sz="2600" dirty="0"/>
              <a:t>have been protected since the 1970s before they were hunted almost to extinction. As numbers now start to increase, </a:t>
            </a:r>
            <a:r>
              <a:rPr lang="en-AU" sz="2600" i="1" dirty="0"/>
              <a:t>critical habitat sites </a:t>
            </a:r>
            <a:r>
              <a:rPr lang="en-AU" sz="2600" dirty="0"/>
              <a:t>have sharks on them again. But, these sites need to be protected too. The Grey Nurse Shark is still </a:t>
            </a:r>
            <a:r>
              <a:rPr lang="en-AU" sz="2600" i="1" dirty="0"/>
              <a:t>critically </a:t>
            </a:r>
            <a:r>
              <a:rPr lang="en-AU" sz="2600" dirty="0"/>
              <a:t>endangered.</a:t>
            </a:r>
          </a:p>
        </p:txBody>
      </p:sp>
      <p:pic>
        <p:nvPicPr>
          <p:cNvPr id="1026" name="Picture 2" descr="Facts About the Grey Nurse Sharks">
            <a:extLst>
              <a:ext uri="{FF2B5EF4-FFF2-40B4-BE49-F238E27FC236}">
                <a16:creationId xmlns:a16="http://schemas.microsoft.com/office/drawing/2014/main" id="{E52E1F2C-3A80-9F78-7B02-E98B530A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05" y="413238"/>
            <a:ext cx="8042031" cy="60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6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202809" y="331999"/>
            <a:ext cx="3685736" cy="585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Humpback Whales</a:t>
            </a:r>
          </a:p>
          <a:p>
            <a:pPr algn="ctr"/>
            <a:endParaRPr lang="en-AU" sz="4000" b="1" dirty="0"/>
          </a:p>
          <a:p>
            <a:pPr algn="ctr"/>
            <a:endParaRPr lang="en-AU" sz="1050" b="1" dirty="0"/>
          </a:p>
          <a:p>
            <a:pPr algn="ctr"/>
            <a:r>
              <a:rPr lang="en-AU" sz="3600" dirty="0"/>
              <a:t>are making a come-back from the whaling days. But now, they’re under threat from different pressures</a:t>
            </a: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83ED4A0E-CEEC-8FA1-33C4-58EEF4F1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04" y="270442"/>
            <a:ext cx="7772400" cy="583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4E6EC-7129-FA7D-89DD-FDD8FCD1C1C8}"/>
              </a:ext>
            </a:extLst>
          </p:cNvPr>
          <p:cNvSpPr txBox="1"/>
          <p:nvPr/>
        </p:nvSpPr>
        <p:spPr>
          <a:xfrm>
            <a:off x="5690504" y="62182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=tsiwP1XB7Gc</a:t>
            </a:r>
          </a:p>
        </p:txBody>
      </p:sp>
    </p:spTree>
    <p:extLst>
      <p:ext uri="{BB962C8B-B14F-4D97-AF65-F5344CB8AC3E}">
        <p14:creationId xmlns:p14="http://schemas.microsoft.com/office/powerpoint/2010/main" val="270091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F9DF-7CEE-8859-EFE8-316AC6E19902}"/>
              </a:ext>
            </a:extLst>
          </p:cNvPr>
          <p:cNvSpPr txBox="1"/>
          <p:nvPr/>
        </p:nvSpPr>
        <p:spPr>
          <a:xfrm>
            <a:off x="1913206" y="2608572"/>
            <a:ext cx="8862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Plague, disease and introduced species</a:t>
            </a:r>
          </a:p>
          <a:p>
            <a:pPr algn="ctr"/>
            <a:r>
              <a:rPr lang="en-US" sz="4000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3470763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187569" y="408829"/>
            <a:ext cx="3685736" cy="637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COTS</a:t>
            </a:r>
          </a:p>
          <a:p>
            <a:pPr algn="ctr"/>
            <a:endParaRPr lang="en-AU" sz="2400" b="1" dirty="0"/>
          </a:p>
          <a:p>
            <a:pPr algn="ctr"/>
            <a:endParaRPr lang="en-AU" sz="1050" b="1" dirty="0"/>
          </a:p>
          <a:p>
            <a:pPr algn="ctr"/>
            <a:r>
              <a:rPr lang="en-AU" sz="3200" dirty="0"/>
              <a:t>Giant Triton Shells eat Crown of Thorns Starfish (COTS). But Giant Triton Shells were overfished and never recovered. Now, GBRMPA spends millions on COTS control programs.</a:t>
            </a:r>
            <a:endParaRPr lang="en-AU" sz="2400" dirty="0"/>
          </a:p>
        </p:txBody>
      </p:sp>
      <p:pic>
        <p:nvPicPr>
          <p:cNvPr id="4" name="Picture 3" descr="A sea creature under water&#10;&#10;Description automatically generated">
            <a:extLst>
              <a:ext uri="{FF2B5EF4-FFF2-40B4-BE49-F238E27FC236}">
                <a16:creationId xmlns:a16="http://schemas.microsoft.com/office/drawing/2014/main" id="{FE761FC8-257E-04F8-47B4-50A6CCCD2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05" y="378460"/>
            <a:ext cx="7772400" cy="5379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CF008-2826-5254-D748-FA2F2DFC70B2}"/>
              </a:ext>
            </a:extLst>
          </p:cNvPr>
          <p:cNvSpPr txBox="1"/>
          <p:nvPr/>
        </p:nvSpPr>
        <p:spPr>
          <a:xfrm>
            <a:off x="5549705" y="58657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=lBAyyoZOUl0</a:t>
            </a:r>
          </a:p>
        </p:txBody>
      </p:sp>
    </p:spTree>
    <p:extLst>
      <p:ext uri="{BB962C8B-B14F-4D97-AF65-F5344CB8AC3E}">
        <p14:creationId xmlns:p14="http://schemas.microsoft.com/office/powerpoint/2010/main" val="161767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62B523-BC4A-1B91-FA5B-D9CE20E48A85}"/>
              </a:ext>
            </a:extLst>
          </p:cNvPr>
          <p:cNvSpPr txBox="1"/>
          <p:nvPr/>
        </p:nvSpPr>
        <p:spPr>
          <a:xfrm>
            <a:off x="355209" y="347869"/>
            <a:ext cx="3485271" cy="619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Pathogen</a:t>
            </a:r>
          </a:p>
          <a:p>
            <a:pPr algn="ctr"/>
            <a:r>
              <a:rPr lang="en-AU" sz="5400" b="1" i="1" dirty="0"/>
              <a:t>killing sea urchins</a:t>
            </a:r>
            <a:endParaRPr lang="en-AU" sz="2400" b="1" dirty="0"/>
          </a:p>
          <a:p>
            <a:pPr algn="ctr"/>
            <a:endParaRPr lang="en-AU" sz="1050" b="1" dirty="0"/>
          </a:p>
          <a:p>
            <a:pPr algn="ctr"/>
            <a:r>
              <a:rPr lang="en-AU" sz="3200" dirty="0"/>
              <a:t>A deadly wave of pathogen has spread from the Caribbean to the Red Sea and is feared could reach as far as the GBR</a:t>
            </a:r>
            <a:endParaRPr lang="en-AU" sz="2400" dirty="0"/>
          </a:p>
        </p:txBody>
      </p:sp>
      <p:pic>
        <p:nvPicPr>
          <p:cNvPr id="4" name="Picture 3" descr="A sea urchin with many sticks&#10;&#10;Description automatically generated">
            <a:extLst>
              <a:ext uri="{FF2B5EF4-FFF2-40B4-BE49-F238E27FC236}">
                <a16:creationId xmlns:a16="http://schemas.microsoft.com/office/drawing/2014/main" id="{9A1364E9-52DD-F888-F4E0-4EF44857E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91" y="472440"/>
            <a:ext cx="7772400" cy="53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187569" y="270442"/>
            <a:ext cx="3685736" cy="625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Carp</a:t>
            </a:r>
          </a:p>
          <a:p>
            <a:pPr algn="ctr"/>
            <a:endParaRPr lang="en-AU" sz="2800" b="1" dirty="0"/>
          </a:p>
          <a:p>
            <a:pPr algn="ctr"/>
            <a:endParaRPr lang="en-AU" sz="1050" b="1" dirty="0"/>
          </a:p>
          <a:p>
            <a:pPr algn="ctr"/>
            <a:r>
              <a:rPr lang="en-AU" sz="2800" dirty="0"/>
              <a:t>On 1 May 2016, the Australian Government announced $15.2 million in funding to investigate the </a:t>
            </a:r>
            <a:r>
              <a:rPr lang="en-AU" sz="2800" i="1" dirty="0"/>
              <a:t>feasibility</a:t>
            </a:r>
            <a:r>
              <a:rPr lang="en-AU" sz="2800" dirty="0"/>
              <a:t> of the cyprinid herpesvirus 3 (carp virus) as a biological control agent for carp – an introduced and invasive species.</a:t>
            </a:r>
          </a:p>
        </p:txBody>
      </p:sp>
      <p:pic>
        <p:nvPicPr>
          <p:cNvPr id="4" name="Picture 3" descr="A hand holding a fish&#10;&#10;Description automatically generated">
            <a:extLst>
              <a:ext uri="{FF2B5EF4-FFF2-40B4-BE49-F238E27FC236}">
                <a16:creationId xmlns:a16="http://schemas.microsoft.com/office/drawing/2014/main" id="{19C864A6-7A4B-E737-EC5B-569B5A6C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101" y="348414"/>
            <a:ext cx="7772400" cy="61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4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F9DF-7CEE-8859-EFE8-316AC6E19902}"/>
              </a:ext>
            </a:extLst>
          </p:cNvPr>
          <p:cNvSpPr txBox="1"/>
          <p:nvPr/>
        </p:nvSpPr>
        <p:spPr>
          <a:xfrm>
            <a:off x="2686931" y="2721114"/>
            <a:ext cx="701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Overfishing Case Studies</a:t>
            </a:r>
          </a:p>
        </p:txBody>
      </p:sp>
    </p:spTree>
    <p:extLst>
      <p:ext uri="{BB962C8B-B14F-4D97-AF65-F5344CB8AC3E}">
        <p14:creationId xmlns:p14="http://schemas.microsoft.com/office/powerpoint/2010/main" val="191797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235781" y="560002"/>
            <a:ext cx="3685736" cy="5532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Atlantic Cod</a:t>
            </a:r>
            <a:endParaRPr lang="en-AU" sz="1050" b="1" dirty="0"/>
          </a:p>
          <a:p>
            <a:pPr algn="ctr"/>
            <a:endParaRPr lang="en-AU" sz="1050" b="1" dirty="0"/>
          </a:p>
          <a:p>
            <a:pPr algn="ctr"/>
            <a:endParaRPr lang="en-AU" sz="1050" b="1" dirty="0"/>
          </a:p>
          <a:p>
            <a:pPr algn="ctr"/>
            <a:endParaRPr lang="en-AU" sz="1050" b="1" dirty="0"/>
          </a:p>
          <a:p>
            <a:pPr algn="ctr"/>
            <a:endParaRPr lang="en-AU" sz="1200" b="1" dirty="0"/>
          </a:p>
          <a:p>
            <a:pPr algn="ctr"/>
            <a:r>
              <a:rPr lang="en-AU" sz="3200" dirty="0"/>
              <a:t>The devastating collapse of the once iconic Northern Atlantic cod fishery in the 1980s remains one of the most globally recognized cases of overfishing.</a:t>
            </a:r>
          </a:p>
        </p:txBody>
      </p:sp>
      <p:pic>
        <p:nvPicPr>
          <p:cNvPr id="7170" name="Picture 2" descr="Historical Atlantic cod ( Gadus morhua ) biomass (dotted line) and commercial catch (solid line) in West Greenland (readapted after 20 , 21 ). This figure has been drawn by S.B. using SigmaPlot 12 software. ">
            <a:extLst>
              <a:ext uri="{FF2B5EF4-FFF2-40B4-BE49-F238E27FC236}">
                <a16:creationId xmlns:a16="http://schemas.microsoft.com/office/drawing/2014/main" id="{B774DCB8-BD21-1176-BB81-E2A2AADC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009" y="560002"/>
            <a:ext cx="7522210" cy="49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B3D2C-340D-B90B-DF89-DC1FBBEF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009" y="5506758"/>
            <a:ext cx="7522210" cy="8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660008" y="453322"/>
            <a:ext cx="4018671" cy="6070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Giant Triton Shell</a:t>
            </a:r>
          </a:p>
          <a:p>
            <a:pPr algn="ctr"/>
            <a:endParaRPr lang="en-AU" sz="5400" b="1" dirty="0"/>
          </a:p>
          <a:p>
            <a:pPr algn="ctr"/>
            <a:endParaRPr lang="en-AU" sz="1050" b="1" dirty="0"/>
          </a:p>
          <a:p>
            <a:pPr algn="ctr"/>
            <a:r>
              <a:rPr lang="en-AU" sz="3600" dirty="0"/>
              <a:t>Although the giant triton is a protected species in Australia, it can be legally traded around the rest of the world.</a:t>
            </a:r>
          </a:p>
        </p:txBody>
      </p:sp>
      <p:pic>
        <p:nvPicPr>
          <p:cNvPr id="8194" name="Picture 2" descr="GIANT TRITON SHELL ON BEACH Our beautiful Wall Art and Photo Gifts include  Framed Prints, Photo Prints, Poster Prints, Canvas Prints, Jigsaw Puzzles,  Metal Prints and so much more">
            <a:extLst>
              <a:ext uri="{FF2B5EF4-FFF2-40B4-BE49-F238E27FC236}">
                <a16:creationId xmlns:a16="http://schemas.microsoft.com/office/drawing/2014/main" id="{E4443545-7169-0BAA-8330-EDFBB3EB9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4400"/>
          <a:stretch/>
        </p:blipFill>
        <p:spPr bwMode="auto">
          <a:xfrm>
            <a:off x="5473544" y="270442"/>
            <a:ext cx="6352696" cy="63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F9DF-7CEE-8859-EFE8-316AC6E19902}"/>
              </a:ext>
            </a:extLst>
          </p:cNvPr>
          <p:cNvSpPr txBox="1"/>
          <p:nvPr/>
        </p:nvSpPr>
        <p:spPr>
          <a:xfrm>
            <a:off x="2686931" y="2721114"/>
            <a:ext cx="7019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Climate Change Mitigation </a:t>
            </a:r>
          </a:p>
          <a:p>
            <a:pPr algn="ctr"/>
            <a:r>
              <a:rPr lang="en-US" sz="4000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59509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F9DF-7CEE-8859-EFE8-316AC6E19902}"/>
              </a:ext>
            </a:extLst>
          </p:cNvPr>
          <p:cNvSpPr txBox="1"/>
          <p:nvPr/>
        </p:nvSpPr>
        <p:spPr>
          <a:xfrm>
            <a:off x="2909668" y="2767280"/>
            <a:ext cx="6615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Marine Protected Area (MPA) Case Studies</a:t>
            </a:r>
          </a:p>
        </p:txBody>
      </p:sp>
    </p:spTree>
    <p:extLst>
      <p:ext uri="{BB962C8B-B14F-4D97-AF65-F5344CB8AC3E}">
        <p14:creationId xmlns:p14="http://schemas.microsoft.com/office/powerpoint/2010/main" val="3716190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211904" y="510108"/>
            <a:ext cx="4445394" cy="6070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Florida</a:t>
            </a:r>
          </a:p>
          <a:p>
            <a:pPr algn="ctr"/>
            <a:endParaRPr lang="en-AU" sz="3200" b="1" dirty="0"/>
          </a:p>
          <a:p>
            <a:pPr algn="ctr"/>
            <a:endParaRPr lang="en-AU" sz="1050" b="1" dirty="0"/>
          </a:p>
          <a:p>
            <a:pPr algn="ctr"/>
            <a:r>
              <a:rPr lang="en-AU" sz="3600" dirty="0"/>
              <a:t>After the 2023 heatwave, approximately 75% of all Florida genotypes now only survive in land-based facilities. Most not of reproductive size.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5426B-1A77-BC3C-F6C9-050E4EE03840}"/>
              </a:ext>
            </a:extLst>
          </p:cNvPr>
          <p:cNvSpPr txBox="1"/>
          <p:nvPr/>
        </p:nvSpPr>
        <p:spPr>
          <a:xfrm>
            <a:off x="5928360" y="6063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=BDzkvT3_I-E</a:t>
            </a:r>
          </a:p>
        </p:txBody>
      </p:sp>
      <p:pic>
        <p:nvPicPr>
          <p:cNvPr id="6" name="Picture 5" descr="A video of a scuba diver swimming under water&#10;&#10;Description automatically generated">
            <a:extLst>
              <a:ext uri="{FF2B5EF4-FFF2-40B4-BE49-F238E27FC236}">
                <a16:creationId xmlns:a16="http://schemas.microsoft.com/office/drawing/2014/main" id="{0500ED80-06CC-CD8E-93BA-9EE6705CC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64" y="1057833"/>
            <a:ext cx="6795266" cy="47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6069D3-5819-05E5-95F9-323D51126E2B}"/>
              </a:ext>
            </a:extLst>
          </p:cNvPr>
          <p:cNvSpPr txBox="1"/>
          <p:nvPr/>
        </p:nvSpPr>
        <p:spPr>
          <a:xfrm>
            <a:off x="507366" y="506784"/>
            <a:ext cx="4872354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Caribbean</a:t>
            </a:r>
          </a:p>
          <a:p>
            <a:pPr algn="ctr"/>
            <a:endParaRPr lang="en-AU" sz="3200" b="1" dirty="0"/>
          </a:p>
          <a:p>
            <a:pPr algn="ctr"/>
            <a:endParaRPr lang="en-AU" sz="1050" b="1" dirty="0"/>
          </a:p>
          <a:p>
            <a:pPr algn="ctr"/>
            <a:r>
              <a:rPr lang="en-AU" sz="3600" dirty="0"/>
              <a:t>The decline of Caribbean reefs began in the 1950s, </a:t>
            </a:r>
            <a:r>
              <a:rPr lang="en-AU" sz="3600" i="1" dirty="0"/>
              <a:t>before</a:t>
            </a:r>
            <a:r>
              <a:rPr lang="en-AU" sz="3600" dirty="0"/>
              <a:t> the current climate change crisis and </a:t>
            </a:r>
            <a:r>
              <a:rPr lang="en-AU" sz="3600" i="1" dirty="0"/>
              <a:t>before</a:t>
            </a:r>
            <a:r>
              <a:rPr lang="en-AU" sz="3600" dirty="0"/>
              <a:t> other reefs around the world experienced similar declines.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0659B-69CF-50EB-2C91-923E0C3443D9}"/>
              </a:ext>
            </a:extLst>
          </p:cNvPr>
          <p:cNvSpPr/>
          <p:nvPr/>
        </p:nvSpPr>
        <p:spPr>
          <a:xfrm>
            <a:off x="5491797" y="237372"/>
            <a:ext cx="6446520" cy="638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aribbean coral reef decline began in 1950s and 1960s from local human activities">
            <a:extLst>
              <a:ext uri="{FF2B5EF4-FFF2-40B4-BE49-F238E27FC236}">
                <a16:creationId xmlns:a16="http://schemas.microsoft.com/office/drawing/2014/main" id="{FEB40C6D-3B39-14A7-0216-E420D762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79" y="428164"/>
            <a:ext cx="5939155" cy="60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2BB14-6922-8374-9774-6D5975C0D58E}"/>
              </a:ext>
            </a:extLst>
          </p:cNvPr>
          <p:cNvSpPr txBox="1"/>
          <p:nvPr/>
        </p:nvSpPr>
        <p:spPr>
          <a:xfrm>
            <a:off x="5491797" y="6531361"/>
            <a:ext cx="551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Catie Kramer, 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866958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440788" y="467390"/>
            <a:ext cx="382641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Maldives</a:t>
            </a:r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With rising sea levels, the Maldives will soon be underwater. </a:t>
            </a:r>
          </a:p>
          <a:p>
            <a:pPr algn="ctr"/>
            <a:r>
              <a:rPr lang="en-AU" sz="3600" dirty="0"/>
              <a:t>So, in response, the government is building floating cities.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F0819-9AD0-F9F4-400E-B115A18A302C}"/>
              </a:ext>
            </a:extLst>
          </p:cNvPr>
          <p:cNvSpPr txBox="1"/>
          <p:nvPr/>
        </p:nvSpPr>
        <p:spPr>
          <a:xfrm>
            <a:off x="5928360" y="60212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=jxm3KYbAPw4</a:t>
            </a:r>
          </a:p>
        </p:txBody>
      </p:sp>
      <p:pic>
        <p:nvPicPr>
          <p:cNvPr id="6" name="Picture 5" descr="A aerial view of a beach&#10;&#10;Description automatically generated">
            <a:extLst>
              <a:ext uri="{FF2B5EF4-FFF2-40B4-BE49-F238E27FC236}">
                <a16:creationId xmlns:a16="http://schemas.microsoft.com/office/drawing/2014/main" id="{823AC664-6164-BB2B-0C4D-1A77B19B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40" y="467390"/>
            <a:ext cx="7470384" cy="52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227428" y="255054"/>
            <a:ext cx="3994052" cy="6347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Fiji</a:t>
            </a:r>
          </a:p>
          <a:p>
            <a:pPr algn="ctr"/>
            <a:endParaRPr lang="en-AU" sz="5400" b="1" dirty="0"/>
          </a:p>
          <a:p>
            <a:pPr algn="ctr"/>
            <a:endParaRPr lang="en-AU" sz="1050" b="1" dirty="0"/>
          </a:p>
          <a:p>
            <a:pPr algn="ctr"/>
            <a:r>
              <a:rPr lang="en-AU" sz="3600" dirty="0"/>
              <a:t>Corals for Conservation garden ‘</a:t>
            </a:r>
            <a:r>
              <a:rPr lang="en-AU" sz="3600" i="1" dirty="0"/>
              <a:t>super corals</a:t>
            </a:r>
            <a:r>
              <a:rPr lang="en-AU" sz="3600" dirty="0"/>
              <a:t>’ in cold water nurseries to save their genotypes from future mass bleaching events</a:t>
            </a:r>
          </a:p>
        </p:txBody>
      </p:sp>
      <p:pic>
        <p:nvPicPr>
          <p:cNvPr id="4" name="Picture 3" descr="A collage of people working on corals&#10;&#10;Description automatically generated">
            <a:extLst>
              <a:ext uri="{FF2B5EF4-FFF2-40B4-BE49-F238E27FC236}">
                <a16:creationId xmlns:a16="http://schemas.microsoft.com/office/drawing/2014/main" id="{B746C994-692D-D0E8-8C78-25AE89124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7772400" cy="3017109"/>
          </a:xfrm>
          <a:prstGeom prst="rect">
            <a:avLst/>
          </a:prstGeom>
        </p:spPr>
      </p:pic>
      <p:pic>
        <p:nvPicPr>
          <p:cNvPr id="6" name="Picture 5" descr="A group of fish swimming in water&#10;&#10;Description automatically generated">
            <a:extLst>
              <a:ext uri="{FF2B5EF4-FFF2-40B4-BE49-F238E27FC236}">
                <a16:creationId xmlns:a16="http://schemas.microsoft.com/office/drawing/2014/main" id="{DB5AF8FD-106F-EAAB-8A32-9A68A230A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80"/>
          <a:stretch/>
        </p:blipFill>
        <p:spPr>
          <a:xfrm>
            <a:off x="4419600" y="3017109"/>
            <a:ext cx="7772400" cy="38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48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649919" y="244076"/>
            <a:ext cx="4130499" cy="6409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GBR</a:t>
            </a:r>
          </a:p>
          <a:p>
            <a:pPr algn="ctr"/>
            <a:endParaRPr lang="en-AU" sz="4400" b="1" dirty="0"/>
          </a:p>
          <a:p>
            <a:pPr algn="ctr"/>
            <a:endParaRPr lang="en-AU" sz="1050" b="1" dirty="0"/>
          </a:p>
          <a:p>
            <a:pPr algn="ctr"/>
            <a:r>
              <a:rPr lang="en-AU" sz="3200" dirty="0"/>
              <a:t>The Reef 2050 Long Term Sustainability Plan</a:t>
            </a:r>
          </a:p>
          <a:p>
            <a:pPr algn="ctr"/>
            <a:r>
              <a:rPr lang="en-AU" sz="3600" dirty="0"/>
              <a:t> </a:t>
            </a:r>
            <a:endParaRPr lang="en-AU" sz="2800" dirty="0"/>
          </a:p>
          <a:p>
            <a:pPr algn="ctr"/>
            <a:r>
              <a:rPr lang="en-AU" sz="2400" dirty="0"/>
              <a:t>&gt;$3 billion (over 10yrs) to help control COTS outbreaks, improve water quality, double the on-ground joint field management program,</a:t>
            </a:r>
          </a:p>
          <a:p>
            <a:pPr algn="ctr"/>
            <a:r>
              <a:rPr lang="en-AU" sz="2400" dirty="0"/>
              <a:t>address plastic pollution and rehabilitate island, coastal and reef habitats.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E063B-2471-8AA1-A08A-2012D409C642}"/>
              </a:ext>
            </a:extLst>
          </p:cNvPr>
          <p:cNvSpPr/>
          <p:nvPr/>
        </p:nvSpPr>
        <p:spPr>
          <a:xfrm>
            <a:off x="5210908" y="0"/>
            <a:ext cx="69810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llection of books with a scuba diver&#10;&#10;Description automatically generated with medium confidence">
            <a:extLst>
              <a:ext uri="{FF2B5EF4-FFF2-40B4-BE49-F238E27FC236}">
                <a16:creationId xmlns:a16="http://schemas.microsoft.com/office/drawing/2014/main" id="{5F3AA006-187B-BF45-C7A6-C1F920B3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388" y="2813889"/>
            <a:ext cx="6696612" cy="3839634"/>
          </a:xfrm>
          <a:prstGeom prst="rect">
            <a:avLst/>
          </a:prstGeom>
        </p:spPr>
      </p:pic>
      <p:pic>
        <p:nvPicPr>
          <p:cNvPr id="11" name="Picture 10" descr="A close-up of a book cover&#10;&#10;Description automatically generated">
            <a:extLst>
              <a:ext uri="{FF2B5EF4-FFF2-40B4-BE49-F238E27FC236}">
                <a16:creationId xmlns:a16="http://schemas.microsoft.com/office/drawing/2014/main" id="{D3C723D1-9B0A-8D84-325E-6098E16F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298" y="204477"/>
            <a:ext cx="2473822" cy="3493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690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B83543-4F65-7A25-8FC0-72E80727772C}"/>
              </a:ext>
            </a:extLst>
          </p:cNvPr>
          <p:cNvSpPr txBox="1"/>
          <p:nvPr/>
        </p:nvSpPr>
        <p:spPr>
          <a:xfrm>
            <a:off x="254000" y="117693"/>
            <a:ext cx="11938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Case Study: Great Barrier Reef Marine Park</a:t>
            </a:r>
          </a:p>
          <a:p>
            <a:endParaRPr lang="en-AU" sz="2400" dirty="0"/>
          </a:p>
          <a:p>
            <a:pPr>
              <a:buFont typeface="+mj-lt"/>
              <a:buAutoNum type="arabicPeriod"/>
            </a:pPr>
            <a:r>
              <a:rPr lang="en-AU" sz="2400" b="1" dirty="0"/>
              <a:t>Strategy/Technique 1: Zoning and Spatial Management</a:t>
            </a:r>
            <a:endParaRPr lang="en-AU" sz="2400" dirty="0"/>
          </a:p>
          <a:p>
            <a:pPr lvl="1"/>
            <a:r>
              <a:rPr lang="en-AU" sz="2400" b="1" dirty="0"/>
              <a:t>Description: </a:t>
            </a:r>
            <a:r>
              <a:rPr lang="en-AU" sz="2400" dirty="0"/>
              <a:t>The Great Barrier Reef Marine Park Authority implemented a zoning system that categorizes different areas of the reef for varying levels of protection and use. This includes no-take zones, recreational use zones, and multiple-use zones.</a:t>
            </a:r>
          </a:p>
          <a:p>
            <a:pPr lvl="1"/>
            <a:r>
              <a:rPr lang="en-AU" sz="2400" b="1" dirty="0"/>
              <a:t>Effectiveness: </a:t>
            </a:r>
            <a:r>
              <a:rPr lang="en-AU" sz="2400" dirty="0"/>
              <a:t>Zoning has helped to reduce fishing pressure, protect critical habitats, and facilitate ecotourism activities, contributing to the overall conservation of biodiversity within the marine park.</a:t>
            </a:r>
          </a:p>
          <a:p>
            <a:pPr lvl="1"/>
            <a:endParaRPr lang="en-AU" sz="1400" dirty="0"/>
          </a:p>
          <a:p>
            <a:pPr>
              <a:buFont typeface="+mj-lt"/>
              <a:buAutoNum type="arabicPeriod"/>
            </a:pPr>
            <a:r>
              <a:rPr lang="en-AU" sz="2400" b="1" dirty="0"/>
              <a:t>Strategy/Technique 2: Integrated Coastal Management (ICM)</a:t>
            </a:r>
            <a:endParaRPr lang="en-AU" sz="2400" dirty="0"/>
          </a:p>
          <a:p>
            <a:pPr lvl="1"/>
            <a:r>
              <a:rPr lang="en-AU" sz="2400" b="1" dirty="0"/>
              <a:t>Description: </a:t>
            </a:r>
            <a:r>
              <a:rPr lang="en-AU" sz="2400" dirty="0"/>
              <a:t>ICM approaches involve multiple stakeholders (government, industries, communities) working together to manage land and marine activities to minimize environmental impacts and promote sustainable development.</a:t>
            </a:r>
          </a:p>
          <a:p>
            <a:pPr lvl="1"/>
            <a:r>
              <a:rPr lang="en-AU" sz="2400" b="1" dirty="0"/>
              <a:t>Effectiveness: </a:t>
            </a:r>
            <a:r>
              <a:rPr lang="en-AU" sz="2400" dirty="0"/>
              <a:t>Integrated Coastal Management in the Great Barrier Reef region has facilitated collaborative decision-making, improved monitoring and enforcement of regulations, and enhanced resilience against climate change impacts such as coral bleaching events.</a:t>
            </a:r>
          </a:p>
        </p:txBody>
      </p:sp>
    </p:spTree>
    <p:extLst>
      <p:ext uri="{BB962C8B-B14F-4D97-AF65-F5344CB8AC3E}">
        <p14:creationId xmlns:p14="http://schemas.microsoft.com/office/powerpoint/2010/main" val="3856068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ew world-first plan says only 10 per cent of reefs to survive past 2050 -  Australian Geographic">
            <a:extLst>
              <a:ext uri="{FF2B5EF4-FFF2-40B4-BE49-F238E27FC236}">
                <a16:creationId xmlns:a16="http://schemas.microsoft.com/office/drawing/2014/main" id="{1FD3361D-FC16-CA50-B3A5-CD4937479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"/>
          <a:stretch/>
        </p:blipFill>
        <p:spPr bwMode="auto">
          <a:xfrm>
            <a:off x="0" y="16147"/>
            <a:ext cx="12192000" cy="68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9E198-412E-2299-60DD-1A679B3E6014}"/>
              </a:ext>
            </a:extLst>
          </p:cNvPr>
          <p:cNvSpPr txBox="1"/>
          <p:nvPr/>
        </p:nvSpPr>
        <p:spPr>
          <a:xfrm>
            <a:off x="230878" y="158080"/>
            <a:ext cx="74348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Compare the strategies and techniques used for marine environmental planning and management with reference to a specific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Marine Park or Paper Park?’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5214BCEB-9FAF-A16C-3645-261ABB8F6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720" y="627745"/>
            <a:ext cx="4125187" cy="55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502CA4-7B02-969A-A554-B54DA6517AA3}"/>
              </a:ext>
            </a:extLst>
          </p:cNvPr>
          <p:cNvSpPr txBox="1"/>
          <p:nvPr/>
        </p:nvSpPr>
        <p:spPr>
          <a:xfrm>
            <a:off x="5834575" y="641075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X_UtQOlqhuc</a:t>
            </a:r>
            <a:endParaRPr lang="en-US" dirty="0"/>
          </a:p>
        </p:txBody>
      </p:sp>
      <p:pic>
        <p:nvPicPr>
          <p:cNvPr id="5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122A9FBE-3F07-9387-2607-6B980503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93" y="244399"/>
            <a:ext cx="6517542" cy="6166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3ABFF-454D-4B38-00BC-68F1E8A71767}"/>
              </a:ext>
            </a:extLst>
          </p:cNvPr>
          <p:cNvSpPr txBox="1"/>
          <p:nvPr/>
        </p:nvSpPr>
        <p:spPr>
          <a:xfrm>
            <a:off x="461632" y="427285"/>
            <a:ext cx="41560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Vanuatu</a:t>
            </a:r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Village chief closes areas of reef to enhance biodiversity. 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Solar panels installed to reduce battery waste on reef.</a:t>
            </a:r>
          </a:p>
        </p:txBody>
      </p:sp>
    </p:spTree>
    <p:extLst>
      <p:ext uri="{BB962C8B-B14F-4D97-AF65-F5344CB8AC3E}">
        <p14:creationId xmlns:p14="http://schemas.microsoft.com/office/powerpoint/2010/main" val="224004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403274" y="540764"/>
            <a:ext cx="49824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Great Barrier Reef Marine Park</a:t>
            </a:r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Before it was protected, the Great Barrier Reef was going to be mined for limestone.</a:t>
            </a: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1B50EAA7-644D-5C34-4D7F-8B51398A4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77" y="380907"/>
            <a:ext cx="6222449" cy="5272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E8541-1AA0-44A8-D39D-D7B044AFA7E6}"/>
              </a:ext>
            </a:extLst>
          </p:cNvPr>
          <p:cNvSpPr txBox="1"/>
          <p:nvPr/>
        </p:nvSpPr>
        <p:spPr>
          <a:xfrm>
            <a:off x="6309360" y="580374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=4clmApAPZtk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BA3B0-D7E2-AB91-DDB7-45CD00B78A44}"/>
              </a:ext>
            </a:extLst>
          </p:cNvPr>
          <p:cNvSpPr txBox="1"/>
          <p:nvPr/>
        </p:nvSpPr>
        <p:spPr>
          <a:xfrm>
            <a:off x="5416062" y="6323204"/>
            <a:ext cx="6705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www.bbc.com</a:t>
            </a:r>
            <a:r>
              <a:rPr lang="en-US" sz="1200" dirty="0"/>
              <a:t>/reel/video/p07qbg4k/how-the-great-barrier-reef-was-saved-in-the-1960s</a:t>
            </a:r>
          </a:p>
        </p:txBody>
      </p:sp>
    </p:spTree>
    <p:extLst>
      <p:ext uri="{BB962C8B-B14F-4D97-AF65-F5344CB8AC3E}">
        <p14:creationId xmlns:p14="http://schemas.microsoft.com/office/powerpoint/2010/main" val="208756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309607" y="1003792"/>
            <a:ext cx="35728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Fiji</a:t>
            </a:r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Money from tourist divers funds closure of the reef to fishing</a:t>
            </a: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66BDB1E1-75ED-E0A9-0F90-9C36A52CC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993" y="309489"/>
            <a:ext cx="7772400" cy="577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191EB-0457-C7FC-C9E1-8E8BAACFC7A0}"/>
              </a:ext>
            </a:extLst>
          </p:cNvPr>
          <p:cNvSpPr txBox="1"/>
          <p:nvPr/>
        </p:nvSpPr>
        <p:spPr>
          <a:xfrm>
            <a:off x="5784049" y="617917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=XVI3TQy2778</a:t>
            </a:r>
          </a:p>
        </p:txBody>
      </p:sp>
    </p:spTree>
    <p:extLst>
      <p:ext uri="{BB962C8B-B14F-4D97-AF65-F5344CB8AC3E}">
        <p14:creationId xmlns:p14="http://schemas.microsoft.com/office/powerpoint/2010/main" val="281734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371621" y="739869"/>
            <a:ext cx="401749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Apo Island </a:t>
            </a:r>
            <a:r>
              <a:rPr lang="en-AU" sz="5400" b="1" dirty="0" err="1"/>
              <a:t>Phillipines</a:t>
            </a:r>
            <a:endParaRPr lang="en-AU" sz="5400" b="1" dirty="0"/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An MPA success story, within a country that has many ‘</a:t>
            </a:r>
            <a:r>
              <a:rPr lang="en-AU" sz="3600" i="1" dirty="0"/>
              <a:t>paper parks</a:t>
            </a:r>
            <a:r>
              <a:rPr lang="en-AU" sz="3600" dirty="0"/>
              <a:t>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191EB-0457-C7FC-C9E1-8E8BAACFC7A0}"/>
              </a:ext>
            </a:extLst>
          </p:cNvPr>
          <p:cNvSpPr txBox="1"/>
          <p:nvPr/>
        </p:nvSpPr>
        <p:spPr>
          <a:xfrm>
            <a:off x="5784049" y="617917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=MCtxxdEaa6k</a:t>
            </a:r>
          </a:p>
        </p:txBody>
      </p:sp>
      <p:pic>
        <p:nvPicPr>
          <p:cNvPr id="5" name="Picture 4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2DE72E64-B1B7-732F-CB25-1F707F51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971" y="419829"/>
            <a:ext cx="7162542" cy="52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25D26A-1BEC-F96F-A268-E582179ADF48}"/>
              </a:ext>
            </a:extLst>
          </p:cNvPr>
          <p:cNvSpPr txBox="1"/>
          <p:nvPr/>
        </p:nvSpPr>
        <p:spPr>
          <a:xfrm>
            <a:off x="5638800" y="60484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=kyh1cMxAu_Y&amp;t=21s</a:t>
            </a:r>
          </a:p>
        </p:txBody>
      </p:sp>
      <p:pic>
        <p:nvPicPr>
          <p:cNvPr id="5" name="Picture 4" descr="A person holding a paper&#10;&#10;Description automatically generated">
            <a:extLst>
              <a:ext uri="{FF2B5EF4-FFF2-40B4-BE49-F238E27FC236}">
                <a16:creationId xmlns:a16="http://schemas.microsoft.com/office/drawing/2014/main" id="{038CFE56-5C86-7DE2-24A5-1B01B26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1" y="440174"/>
            <a:ext cx="7059349" cy="547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D4E81-DD13-3751-831F-C86BD7DDD757}"/>
              </a:ext>
            </a:extLst>
          </p:cNvPr>
          <p:cNvSpPr txBox="1"/>
          <p:nvPr/>
        </p:nvSpPr>
        <p:spPr>
          <a:xfrm>
            <a:off x="182880" y="231517"/>
            <a:ext cx="436584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Siquijor </a:t>
            </a:r>
            <a:r>
              <a:rPr lang="en-AU" sz="5400" b="1" dirty="0" err="1"/>
              <a:t>Phillipines</a:t>
            </a:r>
            <a:endParaRPr lang="en-AU" sz="5400" b="1" dirty="0"/>
          </a:p>
          <a:p>
            <a:pPr algn="ctr"/>
            <a:endParaRPr lang="en-AU" sz="3600" b="1" dirty="0"/>
          </a:p>
          <a:p>
            <a:pPr algn="ctr"/>
            <a:r>
              <a:rPr lang="en-AU" sz="3600" dirty="0"/>
              <a:t>Village women take matters into their own hands, paddling out in the dark of night on kayaks to defend their sanctuary from </a:t>
            </a:r>
          </a:p>
          <a:p>
            <a:pPr algn="ctr"/>
            <a:r>
              <a:rPr lang="en-AU" sz="3600" dirty="0"/>
              <a:t>illegal fishers</a:t>
            </a:r>
          </a:p>
        </p:txBody>
      </p:sp>
    </p:spTree>
    <p:extLst>
      <p:ext uri="{BB962C8B-B14F-4D97-AF65-F5344CB8AC3E}">
        <p14:creationId xmlns:p14="http://schemas.microsoft.com/office/powerpoint/2010/main" val="347057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55E25-22F7-4C7E-95BB-FE7AB230005D}"/>
              </a:ext>
            </a:extLst>
          </p:cNvPr>
          <p:cNvSpPr txBox="1"/>
          <p:nvPr/>
        </p:nvSpPr>
        <p:spPr>
          <a:xfrm>
            <a:off x="243888" y="278289"/>
            <a:ext cx="544237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Top 5 MPA success criteria</a:t>
            </a:r>
          </a:p>
          <a:p>
            <a:pPr algn="ctr"/>
            <a:endParaRPr lang="en-AU" sz="4000" b="1" dirty="0"/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Involve the fishers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Communicate in language fishers understand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Have clear objectives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Enforce the rules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Find a way to fund it</a:t>
            </a:r>
          </a:p>
        </p:txBody>
      </p:sp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C73EDBEC-D9C4-52DE-2107-1958F57DB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98"/>
          <a:stretch/>
        </p:blipFill>
        <p:spPr>
          <a:xfrm>
            <a:off x="5576239" y="192127"/>
            <a:ext cx="2397987" cy="6473745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B45940FD-7C05-BE28-232B-12B80EEF5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39" y="424180"/>
            <a:ext cx="3271473" cy="1990579"/>
          </a:xfrm>
          <a:prstGeom prst="rect">
            <a:avLst/>
          </a:prstGeom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5156C52-56B0-CC45-DB17-543ADB496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39" y="3692947"/>
            <a:ext cx="3236211" cy="274087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E787CC5-2682-F54F-C4FA-6E334E1E5B64}"/>
              </a:ext>
            </a:extLst>
          </p:cNvPr>
          <p:cNvSpPr/>
          <p:nvPr/>
        </p:nvSpPr>
        <p:spPr>
          <a:xfrm rot="19507480">
            <a:off x="7803250" y="5598060"/>
            <a:ext cx="1220340" cy="5181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6A8E3D6-F820-03B5-C54C-CEE6B82DA060}"/>
              </a:ext>
            </a:extLst>
          </p:cNvPr>
          <p:cNvSpPr/>
          <p:nvPr/>
        </p:nvSpPr>
        <p:spPr>
          <a:xfrm>
            <a:off x="7764697" y="1023626"/>
            <a:ext cx="972902" cy="5181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9375A-BAA5-6DD2-C6AA-AA4733605855}"/>
              </a:ext>
            </a:extLst>
          </p:cNvPr>
          <p:cNvSpPr txBox="1"/>
          <p:nvPr/>
        </p:nvSpPr>
        <p:spPr>
          <a:xfrm>
            <a:off x="9031663" y="6433820"/>
            <a:ext cx="3078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Di </a:t>
            </a:r>
            <a:r>
              <a:rPr lang="en-US" sz="1400" dirty="0" err="1"/>
              <a:t>Clintio</a:t>
            </a:r>
            <a:r>
              <a:rPr lang="en-US" sz="1400" dirty="0"/>
              <a:t> et al., 2003 </a:t>
            </a:r>
          </a:p>
        </p:txBody>
      </p:sp>
    </p:spTree>
    <p:extLst>
      <p:ext uri="{BB962C8B-B14F-4D97-AF65-F5344CB8AC3E}">
        <p14:creationId xmlns:p14="http://schemas.microsoft.com/office/powerpoint/2010/main" val="66349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F9DF-7CEE-8859-EFE8-316AC6E19902}"/>
              </a:ext>
            </a:extLst>
          </p:cNvPr>
          <p:cNvSpPr txBox="1"/>
          <p:nvPr/>
        </p:nvSpPr>
        <p:spPr>
          <a:xfrm>
            <a:off x="3631810" y="2644914"/>
            <a:ext cx="4928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Endangered Species Case Studies</a:t>
            </a:r>
          </a:p>
        </p:txBody>
      </p:sp>
    </p:spTree>
    <p:extLst>
      <p:ext uri="{BB962C8B-B14F-4D97-AF65-F5344CB8AC3E}">
        <p14:creationId xmlns:p14="http://schemas.microsoft.com/office/powerpoint/2010/main" val="6605792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11173</TotalTime>
  <Words>1240</Words>
  <Application>Microsoft Macintosh PowerPoint</Application>
  <PresentationFormat>Widescreen</PresentationFormat>
  <Paragraphs>138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773</cp:revision>
  <dcterms:created xsi:type="dcterms:W3CDTF">2023-09-23T08:38:28Z</dcterms:created>
  <dcterms:modified xsi:type="dcterms:W3CDTF">2024-07-12T11:59:29Z</dcterms:modified>
</cp:coreProperties>
</file>