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handoutMasterIdLst>
    <p:handoutMasterId r:id="rId137"/>
  </p:handoutMasterIdLst>
  <p:sldIdLst>
    <p:sldId id="844" r:id="rId2"/>
    <p:sldId id="966" r:id="rId3"/>
    <p:sldId id="1337" r:id="rId4"/>
    <p:sldId id="1338" r:id="rId5"/>
    <p:sldId id="771" r:id="rId6"/>
    <p:sldId id="1416" r:id="rId7"/>
    <p:sldId id="1420" r:id="rId8"/>
    <p:sldId id="1419" r:id="rId9"/>
    <p:sldId id="1427" r:id="rId10"/>
    <p:sldId id="1423" r:id="rId11"/>
    <p:sldId id="946" r:id="rId12"/>
    <p:sldId id="948" r:id="rId13"/>
    <p:sldId id="949" r:id="rId14"/>
    <p:sldId id="950" r:id="rId15"/>
    <p:sldId id="951" r:id="rId16"/>
    <p:sldId id="859" r:id="rId17"/>
    <p:sldId id="1428" r:id="rId18"/>
    <p:sldId id="1429" r:id="rId19"/>
    <p:sldId id="952" r:id="rId20"/>
    <p:sldId id="953" r:id="rId21"/>
    <p:sldId id="954" r:id="rId22"/>
    <p:sldId id="955" r:id="rId23"/>
    <p:sldId id="956" r:id="rId24"/>
    <p:sldId id="1430" r:id="rId25"/>
    <p:sldId id="1431" r:id="rId26"/>
    <p:sldId id="1432" r:id="rId27"/>
    <p:sldId id="957" r:id="rId28"/>
    <p:sldId id="958" r:id="rId29"/>
    <p:sldId id="960" r:id="rId30"/>
    <p:sldId id="959" r:id="rId31"/>
    <p:sldId id="961" r:id="rId32"/>
    <p:sldId id="1433" r:id="rId33"/>
    <p:sldId id="748" r:id="rId34"/>
    <p:sldId id="737" r:id="rId35"/>
    <p:sldId id="878" r:id="rId36"/>
    <p:sldId id="879" r:id="rId37"/>
    <p:sldId id="891" r:id="rId38"/>
    <p:sldId id="887" r:id="rId39"/>
    <p:sldId id="888" r:id="rId40"/>
    <p:sldId id="890" r:id="rId41"/>
    <p:sldId id="1339" r:id="rId42"/>
    <p:sldId id="876" r:id="rId43"/>
    <p:sldId id="889" r:id="rId44"/>
    <p:sldId id="877" r:id="rId45"/>
    <p:sldId id="911" r:id="rId46"/>
    <p:sldId id="1314" r:id="rId47"/>
    <p:sldId id="880" r:id="rId48"/>
    <p:sldId id="943" r:id="rId49"/>
    <p:sldId id="944" r:id="rId50"/>
    <p:sldId id="906" r:id="rId51"/>
    <p:sldId id="874" r:id="rId52"/>
    <p:sldId id="885" r:id="rId53"/>
    <p:sldId id="886" r:id="rId54"/>
    <p:sldId id="896" r:id="rId55"/>
    <p:sldId id="898" r:id="rId56"/>
    <p:sldId id="884" r:id="rId57"/>
    <p:sldId id="1312" r:id="rId58"/>
    <p:sldId id="1315" r:id="rId59"/>
    <p:sldId id="875" r:id="rId60"/>
    <p:sldId id="904" r:id="rId61"/>
    <p:sldId id="899" r:id="rId62"/>
    <p:sldId id="964" r:id="rId63"/>
    <p:sldId id="902" r:id="rId64"/>
    <p:sldId id="903" r:id="rId65"/>
    <p:sldId id="1313" r:id="rId66"/>
    <p:sldId id="1311" r:id="rId67"/>
    <p:sldId id="1296" r:id="rId68"/>
    <p:sldId id="965" r:id="rId69"/>
    <p:sldId id="1294" r:id="rId70"/>
    <p:sldId id="1295" r:id="rId71"/>
    <p:sldId id="848" r:id="rId72"/>
    <p:sldId id="914" r:id="rId73"/>
    <p:sldId id="850" r:id="rId74"/>
    <p:sldId id="847" r:id="rId75"/>
    <p:sldId id="915" r:id="rId76"/>
    <p:sldId id="851" r:id="rId77"/>
    <p:sldId id="853" r:id="rId78"/>
    <p:sldId id="916" r:id="rId79"/>
    <p:sldId id="928" r:id="rId80"/>
    <p:sldId id="937" r:id="rId81"/>
    <p:sldId id="938" r:id="rId82"/>
    <p:sldId id="934" r:id="rId83"/>
    <p:sldId id="1293" r:id="rId84"/>
    <p:sldId id="940" r:id="rId85"/>
    <p:sldId id="869" r:id="rId86"/>
    <p:sldId id="936" r:id="rId87"/>
    <p:sldId id="941" r:id="rId88"/>
    <p:sldId id="933" r:id="rId89"/>
    <p:sldId id="931" r:id="rId90"/>
    <p:sldId id="929" r:id="rId91"/>
    <p:sldId id="932" r:id="rId92"/>
    <p:sldId id="1299" r:id="rId93"/>
    <p:sldId id="1298" r:id="rId94"/>
    <p:sldId id="1436" r:id="rId95"/>
    <p:sldId id="1437" r:id="rId96"/>
    <p:sldId id="1439" r:id="rId97"/>
    <p:sldId id="1438" r:id="rId98"/>
    <p:sldId id="1435" r:id="rId99"/>
    <p:sldId id="1302" r:id="rId100"/>
    <p:sldId id="1434" r:id="rId101"/>
    <p:sldId id="1307" r:id="rId102"/>
    <p:sldId id="1303" r:id="rId103"/>
    <p:sldId id="1305" r:id="rId104"/>
    <p:sldId id="1310" r:id="rId105"/>
    <p:sldId id="1316" r:id="rId106"/>
    <p:sldId id="1317" r:id="rId107"/>
    <p:sldId id="1318" r:id="rId108"/>
    <p:sldId id="1319" r:id="rId109"/>
    <p:sldId id="1320" r:id="rId110"/>
    <p:sldId id="1321" r:id="rId111"/>
    <p:sldId id="1322" r:id="rId112"/>
    <p:sldId id="1323" r:id="rId113"/>
    <p:sldId id="1324" r:id="rId114"/>
    <p:sldId id="1325" r:id="rId115"/>
    <p:sldId id="1326" r:id="rId116"/>
    <p:sldId id="1327" r:id="rId117"/>
    <p:sldId id="1346" r:id="rId118"/>
    <p:sldId id="1347" r:id="rId119"/>
    <p:sldId id="1331" r:id="rId120"/>
    <p:sldId id="1348" r:id="rId121"/>
    <p:sldId id="1340" r:id="rId122"/>
    <p:sldId id="1341" r:id="rId123"/>
    <p:sldId id="1349" r:id="rId124"/>
    <p:sldId id="1350" r:id="rId125"/>
    <p:sldId id="1351" r:id="rId126"/>
    <p:sldId id="1352" r:id="rId127"/>
    <p:sldId id="1333" r:id="rId128"/>
    <p:sldId id="1332" r:id="rId129"/>
    <p:sldId id="1353" r:id="rId130"/>
    <p:sldId id="1354" r:id="rId131"/>
    <p:sldId id="1355" r:id="rId132"/>
    <p:sldId id="1334" r:id="rId133"/>
    <p:sldId id="1335" r:id="rId134"/>
    <p:sldId id="1336" r:id="rId135"/>
  </p:sldIdLst>
  <p:sldSz cx="6858000" cy="9144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 autoAdjust="0"/>
    <p:restoredTop sz="93822" autoAdjust="0"/>
  </p:normalViewPr>
  <p:slideViewPr>
    <p:cSldViewPr>
      <p:cViewPr varScale="1">
        <p:scale>
          <a:sx n="52" d="100"/>
          <a:sy n="52" d="100"/>
        </p:scale>
        <p:origin x="189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commentAuthors" Target="commentAuthor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e\Documents\graph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e\Documents\graph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e\Documents\graphs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52963297349469E-2"/>
          <c:y val="1.1340759000387998E-2"/>
          <c:w val="0.92223967546614449"/>
          <c:h val="0.875251650995731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Sheet1!$G$1:$G$2</c:f>
                <c:numCache>
                  <c:formatCode>General</c:formatCode>
                  <c:ptCount val="2"/>
                  <c:pt idx="0">
                    <c:v>2.0736441353327715</c:v>
                  </c:pt>
                  <c:pt idx="1">
                    <c:v>1.1401754250991383</c:v>
                  </c:pt>
                </c:numCache>
              </c:numRef>
            </c:plus>
            <c:minus>
              <c:numRef>
                <c:f>Sheet1!$G$1:$G$2</c:f>
                <c:numCache>
                  <c:formatCode>General</c:formatCode>
                  <c:ptCount val="2"/>
                  <c:pt idx="0">
                    <c:v>2.0736441353327715</c:v>
                  </c:pt>
                  <c:pt idx="1">
                    <c:v>1.1401754250991383</c:v>
                  </c:pt>
                </c:numCache>
              </c:numRef>
            </c:minus>
            <c:spPr>
              <a:noFill/>
              <a:ln w="57150" cap="sq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Sheet1!$F$1:$F$2</c:f>
              <c:numCache>
                <c:formatCode>General</c:formatCode>
                <c:ptCount val="2"/>
                <c:pt idx="0">
                  <c:v>5.6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5-4637-8642-B52B4C695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302607"/>
        <c:axId val="662552367"/>
      </c:barChart>
      <c:catAx>
        <c:axId val="669302607"/>
        <c:scaling>
          <c:orientation val="minMax"/>
        </c:scaling>
        <c:delete val="1"/>
        <c:axPos val="b"/>
        <c:majorTickMark val="none"/>
        <c:minorTickMark val="none"/>
        <c:tickLblPos val="nextTo"/>
        <c:crossAx val="662552367"/>
        <c:crosses val="autoZero"/>
        <c:auto val="1"/>
        <c:lblAlgn val="ctr"/>
        <c:lblOffset val="100"/>
        <c:noMultiLvlLbl val="0"/>
      </c:catAx>
      <c:valAx>
        <c:axId val="662552367"/>
        <c:scaling>
          <c:orientation val="minMax"/>
          <c:max val="9"/>
        </c:scaling>
        <c:delete val="1"/>
        <c:axPos val="l"/>
        <c:numFmt formatCode="General" sourceLinked="1"/>
        <c:majorTickMark val="none"/>
        <c:minorTickMark val="none"/>
        <c:tickLblPos val="nextTo"/>
        <c:crossAx val="669302607"/>
        <c:crosses val="autoZero"/>
        <c:crossBetween val="between"/>
      </c:valAx>
      <c:spPr>
        <a:noFill/>
        <a:ln w="571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56632440334283E-2"/>
          <c:y val="7.0770052333653757E-2"/>
          <c:w val="0.88708715990260556"/>
          <c:h val="0.856822064775460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Sheet1!$J$1:$J$2</c:f>
                <c:numCache>
                  <c:formatCode>General</c:formatCode>
                  <c:ptCount val="2"/>
                  <c:pt idx="0">
                    <c:v>0.92736184954957002</c:v>
                  </c:pt>
                  <c:pt idx="1">
                    <c:v>0.50990195135927863</c:v>
                  </c:pt>
                </c:numCache>
              </c:numRef>
            </c:plus>
            <c:minus>
              <c:numRef>
                <c:f>Sheet1!$J$1:$J$2</c:f>
                <c:numCache>
                  <c:formatCode>General</c:formatCode>
                  <c:ptCount val="2"/>
                  <c:pt idx="0">
                    <c:v>0.92736184954957002</c:v>
                  </c:pt>
                  <c:pt idx="1">
                    <c:v>0.50990195135927863</c:v>
                  </c:pt>
                </c:numCache>
              </c:numRef>
            </c:minus>
            <c:spPr>
              <a:noFill/>
              <a:ln w="57150" cap="sq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Sheet1!$F$1:$F$2</c:f>
              <c:numCache>
                <c:formatCode>General</c:formatCode>
                <c:ptCount val="2"/>
                <c:pt idx="0">
                  <c:v>5.6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7-4C78-9AE6-1185B532C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319407"/>
        <c:axId val="662545711"/>
      </c:barChart>
      <c:catAx>
        <c:axId val="669319407"/>
        <c:scaling>
          <c:orientation val="minMax"/>
        </c:scaling>
        <c:delete val="1"/>
        <c:axPos val="b"/>
        <c:majorTickMark val="none"/>
        <c:minorTickMark val="none"/>
        <c:tickLblPos val="nextTo"/>
        <c:crossAx val="662545711"/>
        <c:crosses val="autoZero"/>
        <c:auto val="1"/>
        <c:lblAlgn val="ctr"/>
        <c:lblOffset val="100"/>
        <c:noMultiLvlLbl val="0"/>
      </c:catAx>
      <c:valAx>
        <c:axId val="662545711"/>
        <c:scaling>
          <c:orientation val="minMax"/>
          <c:max val="9"/>
        </c:scaling>
        <c:delete val="1"/>
        <c:axPos val="l"/>
        <c:numFmt formatCode="General" sourceLinked="1"/>
        <c:majorTickMark val="none"/>
        <c:minorTickMark val="none"/>
        <c:tickLblPos val="nextTo"/>
        <c:crossAx val="669319407"/>
        <c:crosses val="autoZero"/>
        <c:crossBetween val="between"/>
      </c:valAx>
      <c:spPr>
        <a:noFill/>
        <a:ln w="571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99135106920252E-2"/>
          <c:y val="6.3929665469834987E-2"/>
          <c:w val="0.93140172978615954"/>
          <c:h val="0.87214066906033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11-4970-8BA3-D8A836C5E26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11-4970-8BA3-D8A836C5E262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Sheet1!$M$1:$M$2</c:f>
                <c:numCache>
                  <c:formatCode>General</c:formatCode>
                  <c:ptCount val="2"/>
                  <c:pt idx="0">
                    <c:v>2.5747692679290761</c:v>
                  </c:pt>
                  <c:pt idx="1">
                    <c:v>1.4157147769822724</c:v>
                  </c:pt>
                </c:numCache>
              </c:numRef>
            </c:plus>
            <c:minus>
              <c:numRef>
                <c:f>Sheet1!$M$1:$M$2</c:f>
                <c:numCache>
                  <c:formatCode>General</c:formatCode>
                  <c:ptCount val="2"/>
                  <c:pt idx="0">
                    <c:v>2.5747692679290761</c:v>
                  </c:pt>
                  <c:pt idx="1">
                    <c:v>1.4157147769822724</c:v>
                  </c:pt>
                </c:numCache>
              </c:numRef>
            </c:minus>
            <c:spPr>
              <a:noFill/>
              <a:ln w="57150" cap="sq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Sheet1!$F$1:$F$2</c:f>
              <c:numCache>
                <c:formatCode>General</c:formatCode>
                <c:ptCount val="2"/>
                <c:pt idx="0">
                  <c:v>5.6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11-4970-8BA3-D8A836C5E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341007"/>
        <c:axId val="662551119"/>
      </c:barChart>
      <c:catAx>
        <c:axId val="669341007"/>
        <c:scaling>
          <c:orientation val="minMax"/>
        </c:scaling>
        <c:delete val="1"/>
        <c:axPos val="b"/>
        <c:majorTickMark val="none"/>
        <c:minorTickMark val="none"/>
        <c:tickLblPos val="nextTo"/>
        <c:crossAx val="662551119"/>
        <c:crosses val="autoZero"/>
        <c:auto val="1"/>
        <c:lblAlgn val="ctr"/>
        <c:lblOffset val="100"/>
        <c:noMultiLvlLbl val="0"/>
      </c:catAx>
      <c:valAx>
        <c:axId val="662551119"/>
        <c:scaling>
          <c:orientation val="minMax"/>
          <c:max val="9"/>
        </c:scaling>
        <c:delete val="1"/>
        <c:axPos val="l"/>
        <c:numFmt formatCode="General" sourceLinked="1"/>
        <c:majorTickMark val="none"/>
        <c:minorTickMark val="none"/>
        <c:tickLblPos val="nextTo"/>
        <c:crossAx val="669341007"/>
        <c:crosses val="autoZero"/>
        <c:crossBetween val="between"/>
      </c:valAx>
      <c:spPr>
        <a:noFill/>
        <a:ln w="571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C57E-96E3-42AA-93BE-339DEBB4E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6AC33-6AC7-4D09-AA3E-C34866501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CD5F-1EBD-4B74-ACAF-E50868CDA894}" type="datetimeFigureOut">
              <a:rPr lang="en-AU" smtClean="0"/>
              <a:t>25/11/2020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38CFB-34A5-47D3-A98C-DC961AE52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12523-1471-4BFB-B445-E08227BD87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BC42-FCF8-42BF-83B7-D44B58198D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26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8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49300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532"/>
            <a:ext cx="5510530" cy="4508101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8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076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76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457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67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319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16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19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139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01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060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5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85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79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448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097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28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535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448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326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527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064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65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179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255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430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105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378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460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479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08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262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573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99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81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602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100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741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104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71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90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67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83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37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33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microsoft.com/office/2007/relationships/hdphoto" Target="../media/hdphoto8.wdp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44.png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43.png"/></Relationships>
</file>

<file path=ppt/slides/_rels/slide1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57.png"/></Relationships>
</file>

<file path=ppt/slides/_rels/slide12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57.png"/></Relationships>
</file>

<file path=ppt/slides/_rels/slide1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1.wdp"/><Relationship Id="rId4" Type="http://schemas.openxmlformats.org/officeDocument/2006/relationships/image" Target="../media/image56.png"/></Relationships>
</file>

<file path=ppt/slides/_rels/slide12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6.wdp"/><Relationship Id="rId4" Type="http://schemas.openxmlformats.org/officeDocument/2006/relationships/image" Target="../media/image62.png"/></Relationships>
</file>

<file path=ppt/slides/_rels/slide13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9.wdp"/></Relationships>
</file>

<file path=ppt/slides/_rels/slide133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305220" y="316850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Little Books of Statistics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C22BE-69B1-46D9-ABA0-EAB58A90BDAB}"/>
              </a:ext>
            </a:extLst>
          </p:cNvPr>
          <p:cNvSpPr txBox="1"/>
          <p:nvPr/>
        </p:nvSpPr>
        <p:spPr>
          <a:xfrm>
            <a:off x="1648889" y="7366198"/>
            <a:ext cx="154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y=mx +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39C20-8006-44F3-854C-A2C81EC83E4D}"/>
              </a:ext>
            </a:extLst>
          </p:cNvPr>
          <p:cNvSpPr txBox="1"/>
          <p:nvPr/>
        </p:nvSpPr>
        <p:spPr>
          <a:xfrm>
            <a:off x="654163" y="1615746"/>
            <a:ext cx="562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Analyse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Create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Column Graphs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3E11CD-6F86-45A4-98E2-BF129F2091F8}"/>
              </a:ext>
            </a:extLst>
          </p:cNvPr>
          <p:cNvSpPr txBox="1"/>
          <p:nvPr/>
        </p:nvSpPr>
        <p:spPr>
          <a:xfrm>
            <a:off x="851246" y="7827863"/>
            <a:ext cx="539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Gail Riches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3EF6FD20-394E-437F-BC07-873B299A4945}"/>
              </a:ext>
            </a:extLst>
          </p:cNvPr>
          <p:cNvSpPr txBox="1"/>
          <p:nvPr/>
        </p:nvSpPr>
        <p:spPr>
          <a:xfrm>
            <a:off x="5445224" y="214200"/>
            <a:ext cx="11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 Narrow" pitchFamily="34" charset="0"/>
              </a:rPr>
              <a:t>Name: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Date: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AA447-7042-4A1C-B4CC-8AA4646188D0}"/>
              </a:ext>
            </a:extLst>
          </p:cNvPr>
          <p:cNvSpPr/>
          <p:nvPr/>
        </p:nvSpPr>
        <p:spPr>
          <a:xfrm>
            <a:off x="960302" y="3347864"/>
            <a:ext cx="5060986" cy="4018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21F6F-F597-4632-BC92-6CFAC846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15" y="3591173"/>
            <a:ext cx="3848100" cy="3171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8FCB5A-CD61-4D6C-BFD8-FD0598823F1F}"/>
              </a:ext>
            </a:extLst>
          </p:cNvPr>
          <p:cNvSpPr txBox="1"/>
          <p:nvPr/>
        </p:nvSpPr>
        <p:spPr>
          <a:xfrm rot="16200000">
            <a:off x="-628544" y="4902602"/>
            <a:ext cx="38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 Narrow" panose="020B0606020202030204" pitchFamily="34" charset="0"/>
              </a:rPr>
              <a:t>Dependent Variable (y)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EB7E5F-9F81-4FB2-8F8D-4927F305EADA}"/>
              </a:ext>
            </a:extLst>
          </p:cNvPr>
          <p:cNvSpPr txBox="1"/>
          <p:nvPr/>
        </p:nvSpPr>
        <p:spPr>
          <a:xfrm>
            <a:off x="4188184" y="3414295"/>
            <a:ext cx="227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Arial Narrow" panose="020B0606020202030204" pitchFamily="34" charset="0"/>
              </a:rPr>
              <a:t>P = &lt;0.0001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F9F03914-EECC-4E33-8E83-1FD3FEEA184C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6A6C9-7C93-4740-8567-B1C8C603DCDA}"/>
              </a:ext>
            </a:extLst>
          </p:cNvPr>
          <p:cNvSpPr/>
          <p:nvPr/>
        </p:nvSpPr>
        <p:spPr>
          <a:xfrm>
            <a:off x="2348880" y="6588224"/>
            <a:ext cx="2664296" cy="29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450A9B-444D-4731-A69C-0A42FD8E8908}"/>
              </a:ext>
            </a:extLst>
          </p:cNvPr>
          <p:cNvSpPr txBox="1"/>
          <p:nvPr/>
        </p:nvSpPr>
        <p:spPr>
          <a:xfrm>
            <a:off x="1765373" y="6691327"/>
            <a:ext cx="383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 Narrow" panose="020B0606020202030204" pitchFamily="34" charset="0"/>
              </a:rPr>
              <a:t>Independent Variable (x)</a:t>
            </a:r>
          </a:p>
        </p:txBody>
      </p:sp>
    </p:spTree>
    <p:extLst>
      <p:ext uri="{BB962C8B-B14F-4D97-AF65-F5344CB8AC3E}">
        <p14:creationId xmlns:p14="http://schemas.microsoft.com/office/powerpoint/2010/main" val="426419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B8E03-EBAF-4753-BBB2-993C50BD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" t="6031" r="3880" b="1743"/>
          <a:stretch/>
        </p:blipFill>
        <p:spPr>
          <a:xfrm>
            <a:off x="1167500" y="3284477"/>
            <a:ext cx="4512988" cy="2804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200777-FBAF-4647-B02D-D49022CBD1C9}"/>
              </a:ext>
            </a:extLst>
          </p:cNvPr>
          <p:cNvSpPr txBox="1"/>
          <p:nvPr/>
        </p:nvSpPr>
        <p:spPr>
          <a:xfrm>
            <a:off x="1328257" y="6152098"/>
            <a:ext cx="223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982A5-A1ED-4CD9-A856-A590E2BE272B}"/>
              </a:ext>
            </a:extLst>
          </p:cNvPr>
          <p:cNvSpPr txBox="1"/>
          <p:nvPr/>
        </p:nvSpPr>
        <p:spPr>
          <a:xfrm>
            <a:off x="3845902" y="6160427"/>
            <a:ext cx="264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7FA2A-9E36-4F34-88C3-F37AC99013A1}"/>
              </a:ext>
            </a:extLst>
          </p:cNvPr>
          <p:cNvSpPr txBox="1"/>
          <p:nvPr/>
        </p:nvSpPr>
        <p:spPr>
          <a:xfrm>
            <a:off x="1373451" y="1836663"/>
            <a:ext cx="451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8DE35-5C98-4ABD-81EC-103FDEA807DD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546D2-0B4A-4041-81A1-CAAC3510DFAE}"/>
              </a:ext>
            </a:extLst>
          </p:cNvPr>
          <p:cNvSpPr txBox="1"/>
          <p:nvPr/>
        </p:nvSpPr>
        <p:spPr>
          <a:xfrm>
            <a:off x="744481" y="8337817"/>
            <a:ext cx="62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assume the column height is a mean (average) value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99698-1BB0-49B2-A5FF-544857B4DD61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2247897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35030" y="1047099"/>
            <a:ext cx="5852131" cy="7705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51EC0-5DCE-4E8D-978A-23E1E85279C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D327B-39C9-40AB-9C51-4FF4C36BF62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32810-684F-479C-B70D-DC5A9BE9BE6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5A3ACB-100F-4DA9-BFEE-3A3BE0361A2E}"/>
              </a:ext>
            </a:extLst>
          </p:cNvPr>
          <p:cNvSpPr txBox="1"/>
          <p:nvPr/>
        </p:nvSpPr>
        <p:spPr>
          <a:xfrm>
            <a:off x="702064" y="4018002"/>
            <a:ext cx="56240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=AVERAGE(  : 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EDB2C-123F-4726-8770-0805D38451A3}"/>
              </a:ext>
            </a:extLst>
          </p:cNvPr>
          <p:cNvSpPr txBox="1"/>
          <p:nvPr/>
        </p:nvSpPr>
        <p:spPr>
          <a:xfrm>
            <a:off x="625284" y="1270640"/>
            <a:ext cx="5624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calculate the Mean (average) in excel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B2F464-84EB-4E71-A706-2E6C6B2FDDD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59B53D01-7C72-47D0-A15D-3653E360352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22D7548-F6D0-42C7-B407-6A9240847D0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95B40-3F55-4DD8-B549-A62532815C03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444E9-3661-4200-A2ED-DC4E72772617}"/>
              </a:ext>
            </a:extLst>
          </p:cNvPr>
          <p:cNvSpPr txBox="1"/>
          <p:nvPr/>
        </p:nvSpPr>
        <p:spPr>
          <a:xfrm>
            <a:off x="615089" y="6475129"/>
            <a:ext cx="57538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Enter cell coordinates for raw data here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OR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after the first bracket, use your touch pad or mouse to highlight the raw data values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(then close bracket and press enter)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48EE3D-86D5-46C6-BC1A-8DC59A9EA5EB}"/>
              </a:ext>
            </a:extLst>
          </p:cNvPr>
          <p:cNvSpPr/>
          <p:nvPr/>
        </p:nvSpPr>
        <p:spPr>
          <a:xfrm>
            <a:off x="4399489" y="5544465"/>
            <a:ext cx="877141" cy="742950"/>
          </a:xfrm>
          <a:custGeom>
            <a:avLst/>
            <a:gdLst>
              <a:gd name="connsiteX0" fmla="*/ 0 w 877141"/>
              <a:gd name="connsiteY0" fmla="*/ 742950 h 742950"/>
              <a:gd name="connsiteX1" fmla="*/ 171450 w 877141"/>
              <a:gd name="connsiteY1" fmla="*/ 628650 h 742950"/>
              <a:gd name="connsiteX2" fmla="*/ 228600 w 877141"/>
              <a:gd name="connsiteY2" fmla="*/ 590550 h 742950"/>
              <a:gd name="connsiteX3" fmla="*/ 342900 w 877141"/>
              <a:gd name="connsiteY3" fmla="*/ 514350 h 742950"/>
              <a:gd name="connsiteX4" fmla="*/ 438150 w 877141"/>
              <a:gd name="connsiteY4" fmla="*/ 419100 h 742950"/>
              <a:gd name="connsiteX5" fmla="*/ 590550 w 877141"/>
              <a:gd name="connsiteY5" fmla="*/ 247650 h 742950"/>
              <a:gd name="connsiteX6" fmla="*/ 647700 w 877141"/>
              <a:gd name="connsiteY6" fmla="*/ 190500 h 742950"/>
              <a:gd name="connsiteX7" fmla="*/ 723900 w 877141"/>
              <a:gd name="connsiteY7" fmla="*/ 76200 h 742950"/>
              <a:gd name="connsiteX8" fmla="*/ 742950 w 877141"/>
              <a:gd name="connsiteY8" fmla="*/ 19050 h 742950"/>
              <a:gd name="connsiteX9" fmla="*/ 571500 w 877141"/>
              <a:gd name="connsiteY9" fmla="*/ 95250 h 742950"/>
              <a:gd name="connsiteX10" fmla="*/ 514350 w 877141"/>
              <a:gd name="connsiteY10" fmla="*/ 114300 h 742950"/>
              <a:gd name="connsiteX11" fmla="*/ 457200 w 877141"/>
              <a:gd name="connsiteY11" fmla="*/ 152400 h 742950"/>
              <a:gd name="connsiteX12" fmla="*/ 685800 w 877141"/>
              <a:gd name="connsiteY12" fmla="*/ 38100 h 742950"/>
              <a:gd name="connsiteX13" fmla="*/ 742950 w 877141"/>
              <a:gd name="connsiteY13" fmla="*/ 0 h 742950"/>
              <a:gd name="connsiteX14" fmla="*/ 781050 w 877141"/>
              <a:gd name="connsiteY14" fmla="*/ 114300 h 742950"/>
              <a:gd name="connsiteX15" fmla="*/ 819150 w 877141"/>
              <a:gd name="connsiteY15" fmla="*/ 171450 h 742950"/>
              <a:gd name="connsiteX16" fmla="*/ 857250 w 877141"/>
              <a:gd name="connsiteY16" fmla="*/ 285750 h 742950"/>
              <a:gd name="connsiteX17" fmla="*/ 876300 w 877141"/>
              <a:gd name="connsiteY17" fmla="*/ 342900 h 742950"/>
              <a:gd name="connsiteX18" fmla="*/ 819150 w 877141"/>
              <a:gd name="connsiteY18" fmla="*/ 152400 h 742950"/>
              <a:gd name="connsiteX19" fmla="*/ 800100 w 877141"/>
              <a:gd name="connsiteY19" fmla="*/ 95250 h 742950"/>
              <a:gd name="connsiteX20" fmla="*/ 762000 w 877141"/>
              <a:gd name="connsiteY20" fmla="*/ 381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7141" h="742950">
                <a:moveTo>
                  <a:pt x="0" y="742950"/>
                </a:moveTo>
                <a:lnTo>
                  <a:pt x="171450" y="628650"/>
                </a:lnTo>
                <a:cubicBezTo>
                  <a:pt x="190500" y="615950"/>
                  <a:pt x="212411" y="606739"/>
                  <a:pt x="228600" y="590550"/>
                </a:cubicBezTo>
                <a:cubicBezTo>
                  <a:pt x="299949" y="519201"/>
                  <a:pt x="260192" y="541919"/>
                  <a:pt x="342900" y="514350"/>
                </a:cubicBezTo>
                <a:cubicBezTo>
                  <a:pt x="421409" y="396586"/>
                  <a:pt x="334241" y="511464"/>
                  <a:pt x="438150" y="419100"/>
                </a:cubicBezTo>
                <a:cubicBezTo>
                  <a:pt x="676324" y="207389"/>
                  <a:pt x="476805" y="384145"/>
                  <a:pt x="590550" y="247650"/>
                </a:cubicBezTo>
                <a:cubicBezTo>
                  <a:pt x="607797" y="226954"/>
                  <a:pt x="631160" y="211766"/>
                  <a:pt x="647700" y="190500"/>
                </a:cubicBezTo>
                <a:cubicBezTo>
                  <a:pt x="675813" y="154355"/>
                  <a:pt x="709420" y="119641"/>
                  <a:pt x="723900" y="76200"/>
                </a:cubicBezTo>
                <a:cubicBezTo>
                  <a:pt x="730250" y="57150"/>
                  <a:pt x="762641" y="22988"/>
                  <a:pt x="742950" y="19050"/>
                </a:cubicBezTo>
                <a:cubicBezTo>
                  <a:pt x="672740" y="5008"/>
                  <a:pt x="624548" y="68726"/>
                  <a:pt x="571500" y="95250"/>
                </a:cubicBezTo>
                <a:cubicBezTo>
                  <a:pt x="553539" y="104230"/>
                  <a:pt x="532311" y="105320"/>
                  <a:pt x="514350" y="114300"/>
                </a:cubicBezTo>
                <a:cubicBezTo>
                  <a:pt x="493872" y="124539"/>
                  <a:pt x="434305" y="152400"/>
                  <a:pt x="457200" y="152400"/>
                </a:cubicBezTo>
                <a:cubicBezTo>
                  <a:pt x="536070" y="152400"/>
                  <a:pt x="628010" y="76627"/>
                  <a:pt x="685800" y="38100"/>
                </a:cubicBezTo>
                <a:lnTo>
                  <a:pt x="742950" y="0"/>
                </a:lnTo>
                <a:cubicBezTo>
                  <a:pt x="755650" y="38100"/>
                  <a:pt x="758773" y="80884"/>
                  <a:pt x="781050" y="114300"/>
                </a:cubicBezTo>
                <a:cubicBezTo>
                  <a:pt x="793750" y="133350"/>
                  <a:pt x="809851" y="150528"/>
                  <a:pt x="819150" y="171450"/>
                </a:cubicBezTo>
                <a:cubicBezTo>
                  <a:pt x="835461" y="208150"/>
                  <a:pt x="844550" y="247650"/>
                  <a:pt x="857250" y="285750"/>
                </a:cubicBezTo>
                <a:cubicBezTo>
                  <a:pt x="863600" y="304800"/>
                  <a:pt x="881170" y="362381"/>
                  <a:pt x="876300" y="342900"/>
                </a:cubicBezTo>
                <a:cubicBezTo>
                  <a:pt x="847510" y="227738"/>
                  <a:pt x="865529" y="291538"/>
                  <a:pt x="819150" y="152400"/>
                </a:cubicBezTo>
                <a:cubicBezTo>
                  <a:pt x="812800" y="133350"/>
                  <a:pt x="811239" y="111958"/>
                  <a:pt x="800100" y="95250"/>
                </a:cubicBezTo>
                <a:lnTo>
                  <a:pt x="762000" y="3810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E06AF7-AB28-4DCA-9BAF-313510F5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9" y="1994005"/>
            <a:ext cx="5482090" cy="1604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6E2B86-B4A3-4B38-9F71-DFDF969496D3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7341708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9509F7-C544-4CFF-BE9F-1614D638A9F8}"/>
              </a:ext>
            </a:extLst>
          </p:cNvPr>
          <p:cNvSpPr/>
          <p:nvPr/>
        </p:nvSpPr>
        <p:spPr>
          <a:xfrm>
            <a:off x="535031" y="1085481"/>
            <a:ext cx="5863484" cy="7662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B24DA-2344-4513-954D-994EAC70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54" y="3399155"/>
            <a:ext cx="5526829" cy="2345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8FE6B-5057-4BC8-8182-A640A328468A}"/>
              </a:ext>
            </a:extLst>
          </p:cNvPr>
          <p:cNvSpPr txBox="1"/>
          <p:nvPr/>
        </p:nvSpPr>
        <p:spPr>
          <a:xfrm>
            <a:off x="431309" y="1317573"/>
            <a:ext cx="61180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Highlight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names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values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ONLY</a:t>
            </a:r>
            <a:endParaRPr lang="en-AU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B5439-324B-4C8E-9860-A645C94FFCFF}"/>
              </a:ext>
            </a:extLst>
          </p:cNvPr>
          <p:cNvSpPr txBox="1"/>
          <p:nvPr/>
        </p:nvSpPr>
        <p:spPr>
          <a:xfrm>
            <a:off x="638761" y="7900625"/>
            <a:ext cx="6118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9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Hint: </a:t>
            </a:r>
            <a:r>
              <a:rPr lang="en-A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the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ctrl</a:t>
            </a:r>
            <a:r>
              <a:rPr lang="en-A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 button to highlight separated values</a:t>
            </a:r>
          </a:p>
          <a:p>
            <a:r>
              <a:rPr lang="en-US" sz="19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Ensure the categories are given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names, </a:t>
            </a:r>
            <a:r>
              <a:rPr lang="en-US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using words</a:t>
            </a:r>
            <a:endParaRPr lang="en-AU" sz="1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64A98-02E0-4567-B0B6-3E1E0CF6615F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8F1452-14A2-4B08-BD44-FBE6A3B4F20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6">
            <a:extLst>
              <a:ext uri="{FF2B5EF4-FFF2-40B4-BE49-F238E27FC236}">
                <a16:creationId xmlns:a16="http://schemas.microsoft.com/office/drawing/2014/main" id="{56650A66-6689-4F4A-82BB-6EB6C559A9B0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1FE5B83-97A3-4C6F-9AC7-7BA6CF10616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B7800AB6-40E6-40D8-AAC0-237756627952}"/>
              </a:ext>
            </a:extLst>
          </p:cNvPr>
          <p:cNvSpPr/>
          <p:nvPr/>
        </p:nvSpPr>
        <p:spPr>
          <a:xfrm>
            <a:off x="1356346" y="6300192"/>
            <a:ext cx="1108127" cy="100811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04E5F84-48C7-49C4-A638-3538C24B0BB3}"/>
              </a:ext>
            </a:extLst>
          </p:cNvPr>
          <p:cNvSpPr/>
          <p:nvPr/>
        </p:nvSpPr>
        <p:spPr>
          <a:xfrm>
            <a:off x="5013176" y="6300192"/>
            <a:ext cx="1108127" cy="100811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34669-F7ED-4345-9B5F-13262BC8B035}"/>
              </a:ext>
            </a:extLst>
          </p:cNvPr>
          <p:cNvSpPr/>
          <p:nvPr/>
        </p:nvSpPr>
        <p:spPr>
          <a:xfrm>
            <a:off x="1124744" y="3851920"/>
            <a:ext cx="16561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88026-A7D3-42EB-B489-F0809D7F2228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9227880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09605" y="1181432"/>
            <a:ext cx="61180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Insert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Column Chart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A5984E5-F1E4-4F03-8ED6-B6AD30F6B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46" y="2784450"/>
            <a:ext cx="5571982" cy="3896321"/>
          </a:xfrm>
          <a:prstGeom prst="rect">
            <a:avLst/>
          </a:prstGeom>
        </p:spPr>
      </p:pic>
      <p:sp>
        <p:nvSpPr>
          <p:cNvPr id="60" name="Arrow: Up 59">
            <a:extLst>
              <a:ext uri="{FF2B5EF4-FFF2-40B4-BE49-F238E27FC236}">
                <a16:creationId xmlns:a16="http://schemas.microsoft.com/office/drawing/2014/main" id="{EEC58ACE-75B3-4B12-B90A-7BEA54D25CE4}"/>
              </a:ext>
            </a:extLst>
          </p:cNvPr>
          <p:cNvSpPr/>
          <p:nvPr/>
        </p:nvSpPr>
        <p:spPr>
          <a:xfrm>
            <a:off x="1213200" y="3123046"/>
            <a:ext cx="1380045" cy="137862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BAD88F-42A0-4050-A697-B2B17D4DDD6D}"/>
              </a:ext>
            </a:extLst>
          </p:cNvPr>
          <p:cNvSpPr txBox="1"/>
          <p:nvPr/>
        </p:nvSpPr>
        <p:spPr>
          <a:xfrm rot="16200000">
            <a:off x="1074624" y="3379391"/>
            <a:ext cx="164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Insert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D0FCB85-05C5-4076-A72A-DA9D312C1197}"/>
              </a:ext>
            </a:extLst>
          </p:cNvPr>
          <p:cNvSpPr/>
          <p:nvPr/>
        </p:nvSpPr>
        <p:spPr>
          <a:xfrm>
            <a:off x="3830833" y="2881234"/>
            <a:ext cx="1125127" cy="120764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655EF20-ED8A-4959-AC00-3AA5B3D71735}"/>
              </a:ext>
            </a:extLst>
          </p:cNvPr>
          <p:cNvSpPr txBox="1"/>
          <p:nvPr/>
        </p:nvSpPr>
        <p:spPr>
          <a:xfrm>
            <a:off x="702446" y="6877757"/>
            <a:ext cx="28170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2-D Column</a:t>
            </a:r>
          </a:p>
          <a:p>
            <a:pPr algn="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(clustered column)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1BE50E77-48E8-44DE-A8F5-221AA4578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009" t="1496" r="12572" b="-1496"/>
          <a:stretch/>
        </p:blipFill>
        <p:spPr>
          <a:xfrm>
            <a:off x="5315116" y="1837407"/>
            <a:ext cx="1007854" cy="790575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9FECF75-8747-41E1-8EB2-AF7D932BFB96}"/>
              </a:ext>
            </a:extLst>
          </p:cNvPr>
          <p:cNvCxnSpPr>
            <a:cxnSpLocks/>
          </p:cNvCxnSpPr>
          <p:nvPr/>
        </p:nvCxnSpPr>
        <p:spPr>
          <a:xfrm>
            <a:off x="3694091" y="6869704"/>
            <a:ext cx="0" cy="149589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750514C-14B9-4B86-A7E3-929AAA6CDE5E}"/>
              </a:ext>
            </a:extLst>
          </p:cNvPr>
          <p:cNvSpPr/>
          <p:nvPr/>
        </p:nvSpPr>
        <p:spPr>
          <a:xfrm>
            <a:off x="3902708" y="7357485"/>
            <a:ext cx="312591" cy="10081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A85E589-022D-4991-8673-C29F672EC510}"/>
              </a:ext>
            </a:extLst>
          </p:cNvPr>
          <p:cNvSpPr/>
          <p:nvPr/>
        </p:nvSpPr>
        <p:spPr>
          <a:xfrm>
            <a:off x="4224729" y="7861540"/>
            <a:ext cx="312532" cy="5062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E41377-6E82-4A02-AE57-F433DA0C9BB5}"/>
              </a:ext>
            </a:extLst>
          </p:cNvPr>
          <p:cNvSpPr/>
          <p:nvPr/>
        </p:nvSpPr>
        <p:spPr>
          <a:xfrm>
            <a:off x="4785393" y="7629352"/>
            <a:ext cx="309725" cy="718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A0EE504-88AB-4F70-B063-84CF4FBE2CBF}"/>
              </a:ext>
            </a:extLst>
          </p:cNvPr>
          <p:cNvSpPr/>
          <p:nvPr/>
        </p:nvSpPr>
        <p:spPr>
          <a:xfrm>
            <a:off x="5080194" y="7141462"/>
            <a:ext cx="309715" cy="1225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36E4C2-06B4-4F11-A1E3-F22A01B7A0C4}"/>
              </a:ext>
            </a:extLst>
          </p:cNvPr>
          <p:cNvCxnSpPr>
            <a:cxnSpLocks/>
          </p:cNvCxnSpPr>
          <p:nvPr/>
        </p:nvCxnSpPr>
        <p:spPr>
          <a:xfrm flipH="1">
            <a:off x="3666872" y="8365597"/>
            <a:ext cx="196761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083AD64-8959-44ED-81BB-7AC5D7FCC838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E91841-A5FE-43B2-8B94-A62055423D9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10FFC18A-0F57-4D57-A354-0D0825AE7250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7C098A6D-A54E-431C-9CD2-BE5C4827EA6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49CED6-B769-4A9B-8818-3640AB3168D3}"/>
              </a:ext>
            </a:extLst>
          </p:cNvPr>
          <p:cNvSpPr/>
          <p:nvPr/>
        </p:nvSpPr>
        <p:spPr>
          <a:xfrm>
            <a:off x="956707" y="4680554"/>
            <a:ext cx="648072" cy="32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96DCF9-FDC4-49E4-A8F1-C38359ADC242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3765576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09605" y="1181432"/>
            <a:ext cx="6118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Excel will generate a chart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looks a little something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like this…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9C897-3E15-4E2C-8E73-E44316FA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842" y="3303118"/>
            <a:ext cx="5095875" cy="290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CCFDD-FDC9-4C96-901F-3E3BBE4B8292}"/>
              </a:ext>
            </a:extLst>
          </p:cNvPr>
          <p:cNvSpPr txBox="1"/>
          <p:nvPr/>
        </p:nvSpPr>
        <p:spPr>
          <a:xfrm>
            <a:off x="486879" y="6575603"/>
            <a:ext cx="6118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it is time to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add the error bars!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D90DB-A601-4D27-8BC9-613298B71E46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87BB3D-F2BB-4FFF-8FA7-36A0D9656EB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123ABEA3-050E-4A25-B76D-6DF6337721D0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89158B3C-09D8-4954-B859-12AE2666C15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2D193-468C-498F-8C68-0E02CB1F90C2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2503845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11582" y="1047099"/>
            <a:ext cx="5875579" cy="77134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02075-13A1-47F3-90BF-80DD68AB36C4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E834E-F72E-4161-8138-5FDE077368FA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670AA2-4472-46A6-BF0E-9036B817590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D1E33C4-08F8-4C96-9E62-D76F0FC22D3C}"/>
              </a:ext>
            </a:extLst>
          </p:cNvPr>
          <p:cNvSpPr txBox="1"/>
          <p:nvPr/>
        </p:nvSpPr>
        <p:spPr>
          <a:xfrm>
            <a:off x="186358" y="1129741"/>
            <a:ext cx="6485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Choose a value to calculate for your ERROR Bars (s, SEM or Cl)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AF648F-9833-4AC8-B84C-C72F5931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94" y="2371663"/>
            <a:ext cx="5563931" cy="14626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B78DAD-2BA6-4A9D-803C-3E5CB80E6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20" y="4016588"/>
            <a:ext cx="5563931" cy="14997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930F00-84AB-4FE8-8812-C890A9421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20" y="5735089"/>
            <a:ext cx="5553506" cy="1327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6559C-83C8-4767-A385-04476674B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47" y="7280885"/>
            <a:ext cx="5538676" cy="1321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BD02E-2370-4B99-AECB-12DAC0238820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4C8B2-0EEA-4DA1-8714-4816278F5BB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4678942D-D075-4A15-95B6-97CFC01AF11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F76F08A3-F98A-4625-84A4-13FC1C61157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B6D83-1E3B-4E33-A994-622170B8D77F}"/>
              </a:ext>
            </a:extLst>
          </p:cNvPr>
          <p:cNvSpPr/>
          <p:nvPr/>
        </p:nvSpPr>
        <p:spPr>
          <a:xfrm>
            <a:off x="1052736" y="2679725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0EBCB-60EC-4947-8234-75637FAEDB11}"/>
              </a:ext>
            </a:extLst>
          </p:cNvPr>
          <p:cNvSpPr/>
          <p:nvPr/>
        </p:nvSpPr>
        <p:spPr>
          <a:xfrm>
            <a:off x="983959" y="7524328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57BD6-12B3-4D60-B853-3AC15D4CE181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174041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67338" y="1245275"/>
            <a:ext cx="61180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</a:t>
            </a: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Chart Design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</a:t>
            </a: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Add Chart Element</a:t>
            </a: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(drop down box of options appears)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Free Cursor Clip Art with No Background - ClipartKey">
            <a:extLst>
              <a:ext uri="{FF2B5EF4-FFF2-40B4-BE49-F238E27FC236}">
                <a16:creationId xmlns:a16="http://schemas.microsoft.com/office/drawing/2014/main" id="{D488D6F6-9F84-4925-AAE6-99B806EB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086775" y="1324012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54D46C-2B84-4D08-A6C2-2D82DD35DF88}"/>
              </a:ext>
            </a:extLst>
          </p:cNvPr>
          <p:cNvSpPr/>
          <p:nvPr/>
        </p:nvSpPr>
        <p:spPr>
          <a:xfrm>
            <a:off x="5157937" y="1218005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2ABD59-668E-4008-870F-6B08D619A70A}"/>
              </a:ext>
            </a:extLst>
          </p:cNvPr>
          <p:cNvSpPr/>
          <p:nvPr/>
        </p:nvSpPr>
        <p:spPr>
          <a:xfrm>
            <a:off x="4981134" y="1299852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9E9FD-1E0D-42BB-B7E8-A50494E36146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D79A75-8FE3-436E-8DEA-D78742066C7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CFD7DC4B-566A-4496-A3C7-BA7972DF762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D69C5016-255E-43A9-B8BD-637D0D96002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BDA939-E9C5-4E79-9322-3E154A107131}"/>
              </a:ext>
            </a:extLst>
          </p:cNvPr>
          <p:cNvSpPr/>
          <p:nvPr/>
        </p:nvSpPr>
        <p:spPr>
          <a:xfrm>
            <a:off x="685176" y="4572000"/>
            <a:ext cx="5558265" cy="4007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6E6245-AC1D-4A8F-A4CA-7376ADB9F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2851"/>
          <a:stretch/>
        </p:blipFill>
        <p:spPr>
          <a:xfrm>
            <a:off x="794861" y="4661902"/>
            <a:ext cx="5401385" cy="3800973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B558307E-7D2A-4F7C-B90C-FE71158524DE}"/>
              </a:ext>
            </a:extLst>
          </p:cNvPr>
          <p:cNvSpPr/>
          <p:nvPr/>
        </p:nvSpPr>
        <p:spPr>
          <a:xfrm>
            <a:off x="4880942" y="3647266"/>
            <a:ext cx="935679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" descr="Free Cursor Clip Art with No Background - ClipartKey">
            <a:extLst>
              <a:ext uri="{FF2B5EF4-FFF2-40B4-BE49-F238E27FC236}">
                <a16:creationId xmlns:a16="http://schemas.microsoft.com/office/drawing/2014/main" id="{0673D384-7731-489B-AE0C-7DFFEF7D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372560" y="6481580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EE6921B-5F11-4B1B-A1AC-FB191A04225D}"/>
              </a:ext>
            </a:extLst>
          </p:cNvPr>
          <p:cNvSpPr/>
          <p:nvPr/>
        </p:nvSpPr>
        <p:spPr>
          <a:xfrm>
            <a:off x="747666" y="4841966"/>
            <a:ext cx="592036" cy="6739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4C9D403-1A73-4C24-B44B-9B27BDEA73A6}"/>
              </a:ext>
            </a:extLst>
          </p:cNvPr>
          <p:cNvSpPr/>
          <p:nvPr/>
        </p:nvSpPr>
        <p:spPr>
          <a:xfrm>
            <a:off x="594273" y="3972978"/>
            <a:ext cx="935679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2896DA-149A-4B9A-BF43-74032CF9563A}"/>
              </a:ext>
            </a:extLst>
          </p:cNvPr>
          <p:cNvSpPr/>
          <p:nvPr/>
        </p:nvSpPr>
        <p:spPr>
          <a:xfrm>
            <a:off x="4915543" y="4635245"/>
            <a:ext cx="1019252" cy="29679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8355D-B5BA-4DD3-9660-2DBDCB69341D}"/>
              </a:ext>
            </a:extLst>
          </p:cNvPr>
          <p:cNvSpPr/>
          <p:nvPr/>
        </p:nvSpPr>
        <p:spPr>
          <a:xfrm>
            <a:off x="1015666" y="6365454"/>
            <a:ext cx="648072" cy="196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3A1ED-A68B-487F-9762-32C0DD2AB676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8340571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59485" y="1363744"/>
            <a:ext cx="61180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Error Bars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More Error Bars Options</a:t>
            </a:r>
          </a:p>
          <a:p>
            <a:pPr algn="ctr"/>
            <a:endParaRPr lang="en-AU" sz="20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Error Bars 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appears RHS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41A03-49FD-4477-BEB8-4415DDE1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" r="31882"/>
          <a:stretch/>
        </p:blipFill>
        <p:spPr>
          <a:xfrm>
            <a:off x="785884" y="3635896"/>
            <a:ext cx="5371743" cy="481780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AF601A8-8706-4184-8B11-0C6DB65AC626}"/>
              </a:ext>
            </a:extLst>
          </p:cNvPr>
          <p:cNvSpPr/>
          <p:nvPr/>
        </p:nvSpPr>
        <p:spPr>
          <a:xfrm>
            <a:off x="832424" y="5812220"/>
            <a:ext cx="1343986" cy="3693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A5E38A-860F-4A0C-B63B-2C8057B69AB7}"/>
              </a:ext>
            </a:extLst>
          </p:cNvPr>
          <p:cNvSpPr/>
          <p:nvPr/>
        </p:nvSpPr>
        <p:spPr>
          <a:xfrm>
            <a:off x="1977777" y="7585616"/>
            <a:ext cx="1955278" cy="3693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11826-1362-4C1F-A417-04BA1D69C728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184C50-2742-476B-A320-BA49BDE6F01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A1EB5F67-3D97-480D-A3D6-2D0047BC2DD0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793723C0-2362-4FC4-B2D0-41FF54102AC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EA00A-1853-4CD7-8E44-482ED6DF7EBB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2821842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39269" y="1128005"/>
            <a:ext cx="61180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(scroll down)</a:t>
            </a:r>
            <a:endParaRPr lang="en-AU" sz="24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Custom</a:t>
            </a:r>
            <a:r>
              <a:rPr lang="en-AU" sz="32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Specify Value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79FEE-3E1C-48BD-A209-5AF78B6A7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1835696"/>
            <a:ext cx="911706" cy="864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CA8EE9-6BD2-4CE7-A2D0-2752EC7CE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0889" y="4881592"/>
            <a:ext cx="2197074" cy="3560506"/>
          </a:xfrm>
          <a:prstGeom prst="rect">
            <a:avLst/>
          </a:prstGeom>
        </p:spPr>
      </p:pic>
      <p:sp>
        <p:nvSpPr>
          <p:cNvPr id="33" name="Arrow: Down 32">
            <a:extLst>
              <a:ext uri="{FF2B5EF4-FFF2-40B4-BE49-F238E27FC236}">
                <a16:creationId xmlns:a16="http://schemas.microsoft.com/office/drawing/2014/main" id="{C543ED4A-215E-4F40-A1AA-A03851C9A76E}"/>
              </a:ext>
            </a:extLst>
          </p:cNvPr>
          <p:cNvSpPr/>
          <p:nvPr/>
        </p:nvSpPr>
        <p:spPr>
          <a:xfrm>
            <a:off x="4904763" y="5699584"/>
            <a:ext cx="417723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8FC384-7B37-40C2-94F5-97A41E0DFE81}"/>
              </a:ext>
            </a:extLst>
          </p:cNvPr>
          <p:cNvSpPr/>
          <p:nvPr/>
        </p:nvSpPr>
        <p:spPr>
          <a:xfrm>
            <a:off x="3654462" y="7953982"/>
            <a:ext cx="754828" cy="3704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4EE618-DC4A-4FC2-B029-19085F825E91}"/>
              </a:ext>
            </a:extLst>
          </p:cNvPr>
          <p:cNvSpPr/>
          <p:nvPr/>
        </p:nvSpPr>
        <p:spPr>
          <a:xfrm>
            <a:off x="3015881" y="5345129"/>
            <a:ext cx="491464" cy="48404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0FE4B-9805-471A-BED0-504B31010FAC}"/>
              </a:ext>
            </a:extLst>
          </p:cNvPr>
          <p:cNvSpPr txBox="1"/>
          <p:nvPr/>
        </p:nvSpPr>
        <p:spPr>
          <a:xfrm>
            <a:off x="1356346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ERROR BARS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C23D2-4133-4473-BA5A-251427324E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8896CF77-AB2A-4D3E-B06D-E33FD7C47D9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84574C-11E5-40C4-BE60-91E98EB09F8E}"/>
              </a:ext>
            </a:extLst>
          </p:cNvPr>
          <p:cNvSpPr/>
          <p:nvPr/>
        </p:nvSpPr>
        <p:spPr>
          <a:xfrm>
            <a:off x="2638467" y="7953982"/>
            <a:ext cx="754828" cy="3704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FA0C320C-749B-46D6-B2C0-9C2D4C7DCBA2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50427-718D-46D7-AE6C-132330A43723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20834642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59485" y="1367666"/>
            <a:ext cx="611803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all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default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values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Positive Error Value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and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Negative Error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2B14-DA90-49C0-9C95-620909B9C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320" y="3617693"/>
            <a:ext cx="4331884" cy="2807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4E2195-A14B-424A-807C-1D9CF618827D}"/>
              </a:ext>
            </a:extLst>
          </p:cNvPr>
          <p:cNvSpPr txBox="1"/>
          <p:nvPr/>
        </p:nvSpPr>
        <p:spPr>
          <a:xfrm>
            <a:off x="414541" y="6764106"/>
            <a:ext cx="6118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Put your curser in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Positive Error Value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(to be ready to enter some data)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1C067-5161-4107-B544-78F3FE6610BC}"/>
              </a:ext>
            </a:extLst>
          </p:cNvPr>
          <p:cNvSpPr txBox="1"/>
          <p:nvPr/>
        </p:nvSpPr>
        <p:spPr>
          <a:xfrm>
            <a:off x="1356346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ERROR BARS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A6AE30-EB35-4254-81DE-72E08467CF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68B47473-17B1-4668-BA77-F14DEDFB422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064F2433-1EDB-4C4E-805D-00AFCA0B40A4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6A92C-97BE-48CD-B335-FDE8DF6A0329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104</a:t>
            </a:r>
          </a:p>
        </p:txBody>
      </p:sp>
    </p:spTree>
    <p:extLst>
      <p:ext uri="{BB962C8B-B14F-4D97-AF65-F5344CB8AC3E}">
        <p14:creationId xmlns:p14="http://schemas.microsoft.com/office/powerpoint/2010/main" val="37342392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86879" y="1245146"/>
            <a:ext cx="594266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your touch pad or mouse to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Highlight ALL data </a:t>
            </a:r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the error bar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your choice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(i.e. highlight data from </a:t>
            </a:r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both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groups. NOT the heading)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4F6058-8890-4CBD-9200-5C47FE971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603" y="4474701"/>
            <a:ext cx="5385802" cy="29597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2D58E2-1E8F-4FF6-AC76-25AA25710F98}"/>
              </a:ext>
            </a:extLst>
          </p:cNvPr>
          <p:cNvSpPr txBox="1"/>
          <p:nvPr/>
        </p:nvSpPr>
        <p:spPr>
          <a:xfrm>
            <a:off x="522183" y="7551111"/>
            <a:ext cx="61180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this example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 chose to use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error bars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Free Cursor Clip Art with No Background - ClipartKey">
            <a:extLst>
              <a:ext uri="{FF2B5EF4-FFF2-40B4-BE49-F238E27FC236}">
                <a16:creationId xmlns:a16="http://schemas.microsoft.com/office/drawing/2014/main" id="{CBE2AA59-E1C5-43C4-ACDD-03A1FF1C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229">
            <a:off x="742567" y="5692659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D04ED-2E35-4245-91B1-82DD73D6F510}"/>
              </a:ext>
            </a:extLst>
          </p:cNvPr>
          <p:cNvSpPr txBox="1"/>
          <p:nvPr/>
        </p:nvSpPr>
        <p:spPr>
          <a:xfrm>
            <a:off x="1356346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ERROR BARS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FA9725-3A03-4B48-8BFA-DFD90CF68B3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43947B41-4654-445B-99B3-B860D157285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40B3F068-48C2-4368-9DEC-B269F0BC24E5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8C95F-8417-4592-A089-1AE42BFE55B4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237101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CAE20-0176-46BF-9E40-ACDC92E96D48}"/>
              </a:ext>
            </a:extLst>
          </p:cNvPr>
          <p:cNvSpPr txBox="1"/>
          <p:nvPr/>
        </p:nvSpPr>
        <p:spPr>
          <a:xfrm>
            <a:off x="693347" y="5436435"/>
            <a:ext cx="565389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need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bars!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A76B4-FC96-42AC-B337-217A41D1C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" t="6031" r="3880" b="1743"/>
          <a:stretch/>
        </p:blipFill>
        <p:spPr>
          <a:xfrm>
            <a:off x="791658" y="1256792"/>
            <a:ext cx="5378704" cy="3281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E8AAC-30EF-4AF1-8BE5-9D73A23C7AE1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08A3C1A0-CE34-43AE-A815-25EDE668363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1D9D2711-FC4B-4366-BB70-2929619A48F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43249-958A-4296-A1BE-00E0AEC7CE31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760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96007" y="1227355"/>
            <a:ext cx="61180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Repeat for the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Negative Error Value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25818-C2D4-4462-BD55-814563BE0B61}"/>
              </a:ext>
            </a:extLst>
          </p:cNvPr>
          <p:cNvSpPr txBox="1"/>
          <p:nvPr/>
        </p:nvSpPr>
        <p:spPr>
          <a:xfrm>
            <a:off x="988064" y="6199926"/>
            <a:ext cx="495741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finished, the Positive Error Value and the Negative Error </a:t>
            </a:r>
            <a:b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Value should be the SAME</a:t>
            </a:r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OK</a:t>
            </a:r>
            <a:endParaRPr lang="en-AU" sz="40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62442D-7117-4DA7-A886-443F1D328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064" y="2951604"/>
            <a:ext cx="4957415" cy="2779157"/>
          </a:xfrm>
          <a:prstGeom prst="rect">
            <a:avLst/>
          </a:prstGeom>
        </p:spPr>
      </p:pic>
      <p:pic>
        <p:nvPicPr>
          <p:cNvPr id="6" name="Picture 2" descr="Free Cursor Clip Art with No Background - ClipartKey">
            <a:extLst>
              <a:ext uri="{FF2B5EF4-FFF2-40B4-BE49-F238E27FC236}">
                <a16:creationId xmlns:a16="http://schemas.microsoft.com/office/drawing/2014/main" id="{D52D9F93-73D4-4296-ACF3-788BCC86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8">
            <a:off x="843307" y="4131857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BA681-4925-4A44-9083-98B75FC2E83E}"/>
              </a:ext>
            </a:extLst>
          </p:cNvPr>
          <p:cNvSpPr txBox="1"/>
          <p:nvPr/>
        </p:nvSpPr>
        <p:spPr>
          <a:xfrm>
            <a:off x="1356346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ERROR BARS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EEA3F1-1960-4362-ACBE-97C1D1293F2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9957095D-AC68-4E44-AE11-6DDDD7BEBB6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3E0030BE-BF3F-43B9-B7C6-520AC2CAAAF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9E8122-F478-4D54-AAA2-BF0B76E95EAA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97835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E9B1F-1E93-4734-973F-6674B468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20" t="1354" r="1390" b="635"/>
          <a:stretch/>
        </p:blipFill>
        <p:spPr>
          <a:xfrm>
            <a:off x="980728" y="2574889"/>
            <a:ext cx="4968552" cy="3288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EE6445-FB65-40F4-9206-26E6DF15E1C1}"/>
              </a:ext>
            </a:extLst>
          </p:cNvPr>
          <p:cNvSpPr txBox="1"/>
          <p:nvPr/>
        </p:nvSpPr>
        <p:spPr>
          <a:xfrm>
            <a:off x="459485" y="1236062"/>
            <a:ext cx="61180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should automatically appear on your graph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A98E8-77BF-4877-877E-7970DDA637A9}"/>
              </a:ext>
            </a:extLst>
          </p:cNvPr>
          <p:cNvSpPr txBox="1"/>
          <p:nvPr/>
        </p:nvSpPr>
        <p:spPr>
          <a:xfrm>
            <a:off x="625299" y="6242324"/>
            <a:ext cx="580424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it’s time to EDIT the graph  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e.g. customise the titles and axis, 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the grid lines and  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remove any colour from the 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B91BD-1B3A-4FC6-8863-2B7570C9D6E0}"/>
              </a:ext>
            </a:extLst>
          </p:cNvPr>
          <p:cNvSpPr txBox="1"/>
          <p:nvPr/>
        </p:nvSpPr>
        <p:spPr>
          <a:xfrm>
            <a:off x="1356346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ERROR BARS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ED87BB-838C-4432-92E6-989A3ABD379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A3FBB665-FCB3-4998-B23E-1EA596F4ACF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5DF3B515-506A-4E28-9F6A-D03D95A8F4F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B1979-BF93-43DE-86B2-85EDEC19AB65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1439990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28950" y="1553038"/>
            <a:ext cx="5969564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05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</a:t>
            </a:r>
          </a:p>
        </p:txBody>
      </p:sp>
      <p:pic>
        <p:nvPicPr>
          <p:cNvPr id="17" name="Picture 2" descr="Free Cursor Clip Art with No Background - ClipartKey">
            <a:extLst>
              <a:ext uri="{FF2B5EF4-FFF2-40B4-BE49-F238E27FC236}">
                <a16:creationId xmlns:a16="http://schemas.microsoft.com/office/drawing/2014/main" id="{A0696469-D10B-4F9C-BB34-1FAFB3AF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599004" y="1721012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B92543-CA61-42D5-B3A0-7D29A4EFF4EE}"/>
              </a:ext>
            </a:extLst>
          </p:cNvPr>
          <p:cNvSpPr/>
          <p:nvPr/>
        </p:nvSpPr>
        <p:spPr>
          <a:xfrm>
            <a:off x="5670166" y="1615005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21EC04-BCB7-4C88-B95E-D1A0B635A3B7}"/>
              </a:ext>
            </a:extLst>
          </p:cNvPr>
          <p:cNvSpPr/>
          <p:nvPr/>
        </p:nvSpPr>
        <p:spPr>
          <a:xfrm>
            <a:off x="5493363" y="1696852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D84AA6-43E2-49D3-8316-7F5E13D6F99F}"/>
              </a:ext>
            </a:extLst>
          </p:cNvPr>
          <p:cNvCxnSpPr>
            <a:cxnSpLocks/>
          </p:cNvCxnSpPr>
          <p:nvPr/>
        </p:nvCxnSpPr>
        <p:spPr>
          <a:xfrm>
            <a:off x="4458112" y="2654914"/>
            <a:ext cx="0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6C6CB1-8E03-409F-AAB1-7923468C1DA0}"/>
              </a:ext>
            </a:extLst>
          </p:cNvPr>
          <p:cNvCxnSpPr>
            <a:cxnSpLocks/>
          </p:cNvCxnSpPr>
          <p:nvPr/>
        </p:nvCxnSpPr>
        <p:spPr>
          <a:xfrm>
            <a:off x="4233115" y="2873908"/>
            <a:ext cx="449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D10C922-884D-4AD7-B1DE-358E171ACDCF}"/>
              </a:ext>
            </a:extLst>
          </p:cNvPr>
          <p:cNvSpPr/>
          <p:nvPr/>
        </p:nvSpPr>
        <p:spPr>
          <a:xfrm>
            <a:off x="4163159" y="2580313"/>
            <a:ext cx="589905" cy="574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427A2BB-EC7D-4279-A82B-46F18D33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94" y="3690282"/>
            <a:ext cx="4037460" cy="457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48678-9EC8-4572-9B09-321E7A9DB3EE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B6B219-FE52-4C3C-A8A4-6DD0B61C1C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2EF268DC-D324-4B5E-AF55-EE3743995A4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B8F4E357-9363-4FAA-908C-0DA24F43FE00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D5A79D-B496-4C8C-B293-F0033004AD97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9703685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67338" y="1245275"/>
            <a:ext cx="611803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Tick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Titles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Un-tick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Gridlines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8808D-1F11-4C1B-9BFA-0C4F0FD3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82" y="3694431"/>
            <a:ext cx="3903120" cy="45536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73EC879-FB32-49BE-BD28-C9F893F3E623}"/>
              </a:ext>
            </a:extLst>
          </p:cNvPr>
          <p:cNvSpPr/>
          <p:nvPr/>
        </p:nvSpPr>
        <p:spPr>
          <a:xfrm>
            <a:off x="2492896" y="4572000"/>
            <a:ext cx="2201775" cy="792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98A17-E1E8-4BAC-91EB-26ABED0AF461}"/>
              </a:ext>
            </a:extLst>
          </p:cNvPr>
          <p:cNvSpPr/>
          <p:nvPr/>
        </p:nvSpPr>
        <p:spPr>
          <a:xfrm>
            <a:off x="2492896" y="6517523"/>
            <a:ext cx="2201775" cy="792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286E-D573-45B4-B201-94B7B953C57A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AA5A2E-4455-4368-B777-C666B69F627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6">
            <a:extLst>
              <a:ext uri="{FF2B5EF4-FFF2-40B4-BE49-F238E27FC236}">
                <a16:creationId xmlns:a16="http://schemas.microsoft.com/office/drawing/2014/main" id="{7BC342E1-5D9D-446C-9191-8C07A8F26A2A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58BFB34E-3BDD-4AE7-BD32-A4498EBBF04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576F4-1070-471D-BEB7-4C02E91CC220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109</a:t>
            </a:r>
          </a:p>
        </p:txBody>
      </p:sp>
    </p:spTree>
    <p:extLst>
      <p:ext uri="{BB962C8B-B14F-4D97-AF65-F5344CB8AC3E}">
        <p14:creationId xmlns:p14="http://schemas.microsoft.com/office/powerpoint/2010/main" val="33799604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543623" y="960334"/>
            <a:ext cx="584429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Chart Title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until curser appears. Backspace to delete.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(what it is)</a:t>
            </a:r>
          </a:p>
          <a:p>
            <a:pPr algn="ctr"/>
            <a:endParaRPr lang="en-AU" sz="4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786536" y="3223342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FBF82E-0DF4-4896-97AE-E2FE11F47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522" y="3382001"/>
            <a:ext cx="5067304" cy="34270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815F5E8-C006-4BE1-8C38-81DA92A9153A}"/>
              </a:ext>
            </a:extLst>
          </p:cNvPr>
          <p:cNvSpPr/>
          <p:nvPr/>
        </p:nvSpPr>
        <p:spPr>
          <a:xfrm>
            <a:off x="1046521" y="4519485"/>
            <a:ext cx="322453" cy="9102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0F7EB8-BD54-4C0F-AFA7-4911672892CE}"/>
              </a:ext>
            </a:extLst>
          </p:cNvPr>
          <p:cNvSpPr/>
          <p:nvPr/>
        </p:nvSpPr>
        <p:spPr>
          <a:xfrm rot="5400000">
            <a:off x="3679076" y="6027267"/>
            <a:ext cx="322453" cy="9102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E1E6CE-FC5C-4F85-9FF1-67D1701E2F1E}"/>
              </a:ext>
            </a:extLst>
          </p:cNvPr>
          <p:cNvSpPr/>
          <p:nvPr/>
        </p:nvSpPr>
        <p:spPr>
          <a:xfrm rot="5400000">
            <a:off x="3336382" y="2975713"/>
            <a:ext cx="434616" cy="124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1F4413-F4B7-4A49-B5DB-82DD4CE48ADA}"/>
              </a:ext>
            </a:extLst>
          </p:cNvPr>
          <p:cNvSpPr txBox="1"/>
          <p:nvPr/>
        </p:nvSpPr>
        <p:spPr>
          <a:xfrm>
            <a:off x="575568" y="6932684"/>
            <a:ext cx="5860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Repeat for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9F728E-37F4-4C79-B555-69A33CF99F13}"/>
              </a:ext>
            </a:extLst>
          </p:cNvPr>
          <p:cNvSpPr txBox="1"/>
          <p:nvPr/>
        </p:nvSpPr>
        <p:spPr>
          <a:xfrm>
            <a:off x="575568" y="7814941"/>
            <a:ext cx="604757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7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x-axis title if group headings already self-explanatory. </a:t>
            </a:r>
            <a:r>
              <a:rPr lang="en-AU" sz="17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Reminder: </a:t>
            </a:r>
            <a:r>
              <a:rPr lang="en-US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Don’t forget the units of measurement in brackets! </a:t>
            </a:r>
            <a:endParaRPr lang="en-AU" sz="17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17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Hint</a:t>
            </a:r>
            <a:r>
              <a:rPr lang="en-AU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: Use the </a:t>
            </a:r>
            <a:r>
              <a:rPr lang="en-AU" sz="17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Home </a:t>
            </a:r>
            <a:r>
              <a:rPr lang="en-AU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 to change font type, font size,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1480-F5F3-4336-923C-44F3279DA197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2D3EE8-B8E1-4B7F-BA2A-7DC52B74417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9C342844-B89E-4940-A5DA-CAB0178F7D0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1DC024E9-5602-496E-A519-134156953A3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A68DD-6A98-4302-B7CA-1E604EE1684F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0423698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09605" y="1295044"/>
            <a:ext cx="611803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y-axis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Axis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0337" y="4735642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FBF82E-0DF4-4896-97AE-E2FE11F47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323" y="4894301"/>
            <a:ext cx="5067304" cy="3427098"/>
          </a:xfrm>
          <a:prstGeom prst="rect">
            <a:avLst/>
          </a:prstGeom>
        </p:spPr>
      </p:pic>
      <p:pic>
        <p:nvPicPr>
          <p:cNvPr id="10" name="Picture 2" descr="Free Cursor Clip Art with No Background - ClipartKey">
            <a:extLst>
              <a:ext uri="{FF2B5EF4-FFF2-40B4-BE49-F238E27FC236}">
                <a16:creationId xmlns:a16="http://schemas.microsoft.com/office/drawing/2014/main" id="{8C5F1D4C-B9D1-4F56-B74C-1D597BE8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8">
            <a:off x="982471" y="5786867"/>
            <a:ext cx="741113" cy="7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68092-809E-40E8-A33B-7B0F23745C3F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21FF14-D84E-463F-B87D-338702F870E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6E1B494E-5478-49C0-BE0B-47C589A07EF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F8EE4AA-0DB8-45F7-886C-B4885DF9958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82F3-BE7D-497D-A58B-051485414357}"/>
              </a:ext>
            </a:extLst>
          </p:cNvPr>
          <p:cNvSpPr/>
          <p:nvPr/>
        </p:nvSpPr>
        <p:spPr>
          <a:xfrm>
            <a:off x="3429000" y="7884368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E43A8A-9C19-410D-80DE-AAF1D213CB88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23733383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3E8CE-C50D-4D14-A671-A6BE928C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51" y="4067944"/>
            <a:ext cx="5255841" cy="4366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618630" y="1164763"/>
            <a:ext cx="570433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Options</a:t>
            </a:r>
            <a:endParaRPr lang="en-AU" sz="6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65B3D6-073E-4D5E-8517-F36F5069DAC9}"/>
              </a:ext>
            </a:extLst>
          </p:cNvPr>
          <p:cNvSpPr/>
          <p:nvPr/>
        </p:nvSpPr>
        <p:spPr>
          <a:xfrm>
            <a:off x="905767" y="6265516"/>
            <a:ext cx="2144848" cy="6827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E1D6AA2-E4A3-454D-85E7-B6615F99127F}"/>
              </a:ext>
            </a:extLst>
          </p:cNvPr>
          <p:cNvSpPr/>
          <p:nvPr/>
        </p:nvSpPr>
        <p:spPr>
          <a:xfrm>
            <a:off x="4551920" y="5278385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79BB3C-C9CB-43EE-8EA2-F22A5A119F00}"/>
              </a:ext>
            </a:extLst>
          </p:cNvPr>
          <p:cNvSpPr/>
          <p:nvPr/>
        </p:nvSpPr>
        <p:spPr>
          <a:xfrm>
            <a:off x="3086100" y="5278385"/>
            <a:ext cx="1075176" cy="949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23973-852E-48A2-9A3D-C2ED7C3CE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09916" y="2020018"/>
            <a:ext cx="911706" cy="8640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E0B3F-F1C3-4F71-AED0-E92E0D573F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7B5F580F-2004-472C-A29E-66389A62FBBA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8A1C7AA2-AD33-4318-8224-C411310FB53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04F83-9943-45F2-B3D6-9D33DBD3DA07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06641-90C7-47F9-85B0-7A7F498FCD83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12692560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E0B3F-F1C3-4F71-AED0-E92E0D573F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7B5F580F-2004-472C-A29E-66389A62FBBA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8A1C7AA2-AD33-4318-8224-C411310FB53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187D3-D880-4088-92E2-0AF4BD1E0DB5}"/>
              </a:ext>
            </a:extLst>
          </p:cNvPr>
          <p:cNvSpPr txBox="1"/>
          <p:nvPr/>
        </p:nvSpPr>
        <p:spPr>
          <a:xfrm>
            <a:off x="535030" y="1211476"/>
            <a:ext cx="5863484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 or change the</a:t>
            </a:r>
          </a:p>
          <a:p>
            <a:pPr algn="ctr"/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BOUNDS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smallest and biggest number on the axis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UNITS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size of the spaces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numbers on the axis</a:t>
            </a:r>
            <a:endParaRPr lang="en-AU" sz="36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A70DF3-51BC-44C7-8E1A-9450F70A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7036"/>
          <a:stretch/>
        </p:blipFill>
        <p:spPr>
          <a:xfrm>
            <a:off x="2008218" y="4166193"/>
            <a:ext cx="3389775" cy="411730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5C7F229-812C-424C-B497-237AAF1EF26B}"/>
              </a:ext>
            </a:extLst>
          </p:cNvPr>
          <p:cNvSpPr/>
          <p:nvPr/>
        </p:nvSpPr>
        <p:spPr>
          <a:xfrm>
            <a:off x="2069464" y="5942582"/>
            <a:ext cx="1059329" cy="3208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BCD54C-7D26-4C61-AAD0-586E33E1251F}"/>
              </a:ext>
            </a:extLst>
          </p:cNvPr>
          <p:cNvSpPr/>
          <p:nvPr/>
        </p:nvSpPr>
        <p:spPr>
          <a:xfrm>
            <a:off x="2069464" y="6952596"/>
            <a:ext cx="915313" cy="3208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F827B3-C170-4997-A99B-2B7C28F12904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B0966-51A7-4BFE-AA72-D7B89264108B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34035627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698903" y="1452879"/>
            <a:ext cx="566879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HOME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tab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change the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type,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size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colour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numbers on the y-axis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E0B3F-F1C3-4F71-AED0-E92E0D573F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7B5F580F-2004-472C-A29E-66389A62FBBA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8A1C7AA2-AD33-4318-8224-C411310FB53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5CDA8-1518-414B-B45E-F3C2F9C1313E}"/>
              </a:ext>
            </a:extLst>
          </p:cNvPr>
          <p:cNvSpPr/>
          <p:nvPr/>
        </p:nvSpPr>
        <p:spPr>
          <a:xfrm>
            <a:off x="836712" y="5730973"/>
            <a:ext cx="5322385" cy="232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D697A-5CB9-4D90-837A-54BDE8A2E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712" y="5986308"/>
            <a:ext cx="5300605" cy="181687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69C0DD7-F311-4DF8-B0DF-DE11DCBE6389}"/>
              </a:ext>
            </a:extLst>
          </p:cNvPr>
          <p:cNvSpPr/>
          <p:nvPr/>
        </p:nvSpPr>
        <p:spPr>
          <a:xfrm>
            <a:off x="1608371" y="5990915"/>
            <a:ext cx="1249591" cy="54787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145F0F-C193-442C-88E6-F6DDBDE28F45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883F6-081D-40A2-A369-BA01914BB67A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5060991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3E8CE-C50D-4D14-A671-A6BE928C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51" y="4067944"/>
            <a:ext cx="5255841" cy="43669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65B3D6-073E-4D5E-8517-F36F5069DAC9}"/>
              </a:ext>
            </a:extLst>
          </p:cNvPr>
          <p:cNvSpPr/>
          <p:nvPr/>
        </p:nvSpPr>
        <p:spPr>
          <a:xfrm>
            <a:off x="905767" y="6804248"/>
            <a:ext cx="2144848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79BB3C-C9CB-43EE-8EA2-F22A5A119F00}"/>
              </a:ext>
            </a:extLst>
          </p:cNvPr>
          <p:cNvSpPr/>
          <p:nvPr/>
        </p:nvSpPr>
        <p:spPr>
          <a:xfrm>
            <a:off x="3086100" y="5278385"/>
            <a:ext cx="1075176" cy="949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BD488-4B0E-4287-8170-75723BA5A192}"/>
              </a:ext>
            </a:extLst>
          </p:cNvPr>
          <p:cNvSpPr txBox="1"/>
          <p:nvPr/>
        </p:nvSpPr>
        <p:spPr>
          <a:xfrm>
            <a:off x="535030" y="1226956"/>
            <a:ext cx="5863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Tick Marks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put little markers on the y-axis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47657E-D3BB-4A0B-97FC-7718381D1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09916" y="1848283"/>
            <a:ext cx="911706" cy="8640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1DD3B-8073-452D-AAFF-A98E6443901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A795390D-7F94-4137-9664-9F8E461A274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C2B5B6-9343-4AA5-AF7D-222E6F92046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3BCF8A-1BD2-4E31-A004-9226D04230A0}"/>
              </a:ext>
            </a:extLst>
          </p:cNvPr>
          <p:cNvSpPr txBox="1"/>
          <p:nvPr/>
        </p:nvSpPr>
        <p:spPr>
          <a:xfrm rot="1545944">
            <a:off x="3668782" y="7030913"/>
            <a:ext cx="205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 Narrow" panose="020B0606020202030204" pitchFamily="34" charset="0"/>
              </a:rPr>
              <a:t>You might need to scroll 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6E4ED-A358-443A-B5F7-54582D3AEDFA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4A3AE-6D7B-4768-9DDC-DB1B152D2883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159830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DECFE-7FB4-47BF-8490-77014F750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" t="1309" r="670" b="2784"/>
          <a:stretch/>
        </p:blipFill>
        <p:spPr>
          <a:xfrm>
            <a:off x="764704" y="1226059"/>
            <a:ext cx="5512272" cy="3214437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37E1B-C210-4098-83D5-1E2CB5EC8876}"/>
              </a:ext>
            </a:extLst>
          </p:cNvPr>
          <p:cNvSpPr txBox="1"/>
          <p:nvPr/>
        </p:nvSpPr>
        <p:spPr>
          <a:xfrm>
            <a:off x="2657696" y="2026540"/>
            <a:ext cx="268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Arial Narrow" panose="020B0606020202030204" pitchFamily="34" charset="0"/>
              </a:rPr>
              <a:t>Error bars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07260-6064-40F2-B15B-F1D6B784AF93}"/>
              </a:ext>
            </a:extLst>
          </p:cNvPr>
          <p:cNvSpPr txBox="1"/>
          <p:nvPr/>
        </p:nvSpPr>
        <p:spPr>
          <a:xfrm>
            <a:off x="460163" y="5240977"/>
            <a:ext cx="6280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the error bars overlap?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F3560B4-7522-4D4B-AF3E-112ED13E9309}"/>
              </a:ext>
            </a:extLst>
          </p:cNvPr>
          <p:cNvSpPr/>
          <p:nvPr/>
        </p:nvSpPr>
        <p:spPr>
          <a:xfrm rot="2498494">
            <a:off x="2110832" y="6147862"/>
            <a:ext cx="908778" cy="70149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BBC62F6-E137-423A-A5C2-F9A408DCD9A8}"/>
              </a:ext>
            </a:extLst>
          </p:cNvPr>
          <p:cNvSpPr/>
          <p:nvPr/>
        </p:nvSpPr>
        <p:spPr>
          <a:xfrm rot="19246115">
            <a:off x="3916145" y="6147862"/>
            <a:ext cx="908778" cy="7014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131A0-0756-4670-A951-2157BB6EE2F6}"/>
              </a:ext>
            </a:extLst>
          </p:cNvPr>
          <p:cNvSpPr txBox="1"/>
          <p:nvPr/>
        </p:nvSpPr>
        <p:spPr>
          <a:xfrm>
            <a:off x="4236783" y="6687250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4F145-E3D0-4D9B-B500-6B4012BAB48E}"/>
              </a:ext>
            </a:extLst>
          </p:cNvPr>
          <p:cNvSpPr txBox="1"/>
          <p:nvPr/>
        </p:nvSpPr>
        <p:spPr>
          <a:xfrm>
            <a:off x="1258179" y="6687250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CEA54-08CC-41CA-9AC7-464BD8F35283}"/>
              </a:ext>
            </a:extLst>
          </p:cNvPr>
          <p:cNvSpPr txBox="1"/>
          <p:nvPr/>
        </p:nvSpPr>
        <p:spPr>
          <a:xfrm>
            <a:off x="788378" y="7764478"/>
            <a:ext cx="3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LIKELY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C42B3-6274-4A43-B5F0-D1BEAA3CF88C}"/>
              </a:ext>
            </a:extLst>
          </p:cNvPr>
          <p:cNvSpPr txBox="1"/>
          <p:nvPr/>
        </p:nvSpPr>
        <p:spPr>
          <a:xfrm>
            <a:off x="3592259" y="7764478"/>
            <a:ext cx="3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Difference UNLIKELY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DEFEC-D748-4E96-B58F-7BFF1D84ED52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430BBC52-C2FB-4AF2-9E88-544F3550963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86A87585-FEC6-4D38-A68A-339F2857B0A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FFC84-F94B-4687-99CC-07F5502087B6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828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1DD3B-8073-452D-AAFF-A98E6443901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A795390D-7F94-4137-9664-9F8E461A274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C2B5B6-9343-4AA5-AF7D-222E6F92046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DF68-EF4E-480A-B1DF-E4E84E8B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744" y="2915816"/>
            <a:ext cx="4777989" cy="51747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199CAA-ADA7-4E8D-8FD0-0E8E50365D1B}"/>
              </a:ext>
            </a:extLst>
          </p:cNvPr>
          <p:cNvSpPr txBox="1"/>
          <p:nvPr/>
        </p:nvSpPr>
        <p:spPr>
          <a:xfrm>
            <a:off x="535031" y="1470582"/>
            <a:ext cx="5863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Outside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D6B7F0-F9FF-4B60-B681-1F2E556AC037}"/>
              </a:ext>
            </a:extLst>
          </p:cNvPr>
          <p:cNvSpPr/>
          <p:nvPr/>
        </p:nvSpPr>
        <p:spPr>
          <a:xfrm>
            <a:off x="3513738" y="5724128"/>
            <a:ext cx="2144848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DD2D9-4C93-45FE-A755-EB9C8CC23606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43D4D-5312-48AB-BA7C-7A9510C94A58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116</a:t>
            </a:r>
          </a:p>
        </p:txBody>
      </p:sp>
    </p:spTree>
    <p:extLst>
      <p:ext uri="{BB962C8B-B14F-4D97-AF65-F5344CB8AC3E}">
        <p14:creationId xmlns:p14="http://schemas.microsoft.com/office/powerpoint/2010/main" val="31419080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1DD3B-8073-452D-AAFF-A98E6443901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A795390D-7F94-4137-9664-9F8E461A274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C2B5B6-9343-4AA5-AF7D-222E6F92046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685E0-5A1E-42EC-A8DA-7BA237799ED1}"/>
              </a:ext>
            </a:extLst>
          </p:cNvPr>
          <p:cNvSpPr txBox="1"/>
          <p:nvPr/>
        </p:nvSpPr>
        <p:spPr>
          <a:xfrm>
            <a:off x="547860" y="1290171"/>
            <a:ext cx="5939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Line</a:t>
            </a:r>
            <a:endParaRPr lang="en-AU" sz="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21F8F7-B928-45A5-8AC3-D5DC2CA3B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3004147" y="2098724"/>
            <a:ext cx="1026457" cy="89564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FE6ACB8-26F4-415C-9A94-1D54613182A0}"/>
              </a:ext>
            </a:extLst>
          </p:cNvPr>
          <p:cNvSpPr/>
          <p:nvPr/>
        </p:nvSpPr>
        <p:spPr>
          <a:xfrm>
            <a:off x="824263" y="4343400"/>
            <a:ext cx="5289563" cy="38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ECDE09-875D-41CD-94AC-888DB9609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037" y="4395206"/>
            <a:ext cx="5139700" cy="373796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3AE7B27-76AA-43E1-9CB5-78B47A2CCD8A}"/>
              </a:ext>
            </a:extLst>
          </p:cNvPr>
          <p:cNvSpPr/>
          <p:nvPr/>
        </p:nvSpPr>
        <p:spPr>
          <a:xfrm>
            <a:off x="957296" y="7185666"/>
            <a:ext cx="1345565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107B4A1-DAA9-42C1-A3AE-E6D69C0D79FE}"/>
              </a:ext>
            </a:extLst>
          </p:cNvPr>
          <p:cNvSpPr/>
          <p:nvPr/>
        </p:nvSpPr>
        <p:spPr>
          <a:xfrm>
            <a:off x="949075" y="5775024"/>
            <a:ext cx="895749" cy="7679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3D1E8-106A-4D33-8DD3-46EC78A008D9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810AD-E750-4DB4-B23E-818B30A28E7D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28552371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1DD3B-8073-452D-AAFF-A98E6443901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A795390D-7F94-4137-9664-9F8E461A274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C2B5B6-9343-4AA5-AF7D-222E6F92046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68F9C-B9E8-40F9-B788-85D49B84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816" y="3419872"/>
            <a:ext cx="3678333" cy="493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0C8FC-6BBA-453E-9E3D-75FDCD136659}"/>
              </a:ext>
            </a:extLst>
          </p:cNvPr>
          <p:cNvSpPr txBox="1"/>
          <p:nvPr/>
        </p:nvSpPr>
        <p:spPr>
          <a:xfrm>
            <a:off x="496254" y="1467847"/>
            <a:ext cx="593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line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A3DD21-BA79-44B3-B7A2-48EA53987E6C}"/>
              </a:ext>
            </a:extLst>
          </p:cNvPr>
          <p:cNvSpPr/>
          <p:nvPr/>
        </p:nvSpPr>
        <p:spPr>
          <a:xfrm>
            <a:off x="2041970" y="5997333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9127F4-CF94-4C80-AA14-2D4CECAB4CAF}"/>
              </a:ext>
            </a:extLst>
          </p:cNvPr>
          <p:cNvSpPr/>
          <p:nvPr/>
        </p:nvSpPr>
        <p:spPr>
          <a:xfrm>
            <a:off x="4266014" y="6876256"/>
            <a:ext cx="963186" cy="8640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284F5-0391-4290-8918-1A94B0509501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y-axis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C3882-D1BD-469B-B497-32D69551869C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25908782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06749" y="1211476"/>
            <a:ext cx="611803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x-axis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Axis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0337" y="4735642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21FF14-D84E-463F-B87D-338702F870E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6E1B494E-5478-49C0-BE0B-47C589A07EF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F8EE4AA-0DB8-45F7-886C-B4885DF9958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8025F5-591F-475C-BB2F-9A9D70CD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893"/>
          <a:stretch/>
        </p:blipFill>
        <p:spPr>
          <a:xfrm>
            <a:off x="940135" y="4997862"/>
            <a:ext cx="5105965" cy="3060656"/>
          </a:xfrm>
          <a:prstGeom prst="rect">
            <a:avLst/>
          </a:prstGeom>
        </p:spPr>
      </p:pic>
      <p:pic>
        <p:nvPicPr>
          <p:cNvPr id="22" name="Picture 2" descr="Free Cursor Clip Art with No Background - ClipartKey">
            <a:extLst>
              <a:ext uri="{FF2B5EF4-FFF2-40B4-BE49-F238E27FC236}">
                <a16:creationId xmlns:a16="http://schemas.microsoft.com/office/drawing/2014/main" id="{38F1256A-3717-4F25-8B27-33EDCA65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8">
            <a:off x="3364366" y="7661866"/>
            <a:ext cx="741113" cy="7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53908FE-E18E-489D-928D-7B4791560EE6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x-axis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38802-B357-4A6B-88B0-4AB3D78D91C4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41025095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1DD3B-8073-452D-AAFF-A98E6443901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A795390D-7F94-4137-9664-9F8E461A274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C2B5B6-9343-4AA5-AF7D-222E6F92046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685E0-5A1E-42EC-A8DA-7BA237799ED1}"/>
              </a:ext>
            </a:extLst>
          </p:cNvPr>
          <p:cNvSpPr txBox="1"/>
          <p:nvPr/>
        </p:nvSpPr>
        <p:spPr>
          <a:xfrm>
            <a:off x="547860" y="1287894"/>
            <a:ext cx="5939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Line</a:t>
            </a:r>
            <a:endParaRPr lang="en-AU" sz="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21F8F7-B928-45A5-8AC3-D5DC2CA3B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3004147" y="2098724"/>
            <a:ext cx="1026457" cy="89564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FE6ACB8-26F4-415C-9A94-1D54613182A0}"/>
              </a:ext>
            </a:extLst>
          </p:cNvPr>
          <p:cNvSpPr/>
          <p:nvPr/>
        </p:nvSpPr>
        <p:spPr>
          <a:xfrm>
            <a:off x="824263" y="4343400"/>
            <a:ext cx="5289563" cy="38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ECDE09-875D-41CD-94AC-888DB9609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037" y="4395206"/>
            <a:ext cx="5139700" cy="373796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3AE7B27-76AA-43E1-9CB5-78B47A2CCD8A}"/>
              </a:ext>
            </a:extLst>
          </p:cNvPr>
          <p:cNvSpPr/>
          <p:nvPr/>
        </p:nvSpPr>
        <p:spPr>
          <a:xfrm>
            <a:off x="957296" y="7185666"/>
            <a:ext cx="1345565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107B4A1-DAA9-42C1-A3AE-E6D69C0D79FE}"/>
              </a:ext>
            </a:extLst>
          </p:cNvPr>
          <p:cNvSpPr/>
          <p:nvPr/>
        </p:nvSpPr>
        <p:spPr>
          <a:xfrm>
            <a:off x="949075" y="5775024"/>
            <a:ext cx="895749" cy="7679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B4ABE-BF1B-4F32-89FF-E5646BE758F4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x-axis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B6C148-7E08-43F2-AECF-C3CABE5896FE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6120407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1DD3B-8073-452D-AAFF-A98E6443901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A795390D-7F94-4137-9664-9F8E461A2745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C2B5B6-9343-4AA5-AF7D-222E6F92046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68F9C-B9E8-40F9-B788-85D49B84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816" y="3419872"/>
            <a:ext cx="3678333" cy="493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0C8FC-6BBA-453E-9E3D-75FDCD136659}"/>
              </a:ext>
            </a:extLst>
          </p:cNvPr>
          <p:cNvSpPr txBox="1"/>
          <p:nvPr/>
        </p:nvSpPr>
        <p:spPr>
          <a:xfrm>
            <a:off x="496254" y="1467847"/>
            <a:ext cx="593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line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A3DD21-BA79-44B3-B7A2-48EA53987E6C}"/>
              </a:ext>
            </a:extLst>
          </p:cNvPr>
          <p:cNvSpPr/>
          <p:nvPr/>
        </p:nvSpPr>
        <p:spPr>
          <a:xfrm>
            <a:off x="2041970" y="5997333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9127F4-CF94-4C80-AA14-2D4CECAB4CAF}"/>
              </a:ext>
            </a:extLst>
          </p:cNvPr>
          <p:cNvSpPr/>
          <p:nvPr/>
        </p:nvSpPr>
        <p:spPr>
          <a:xfrm>
            <a:off x="4266014" y="6876256"/>
            <a:ext cx="963186" cy="8640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FC3AB-6B66-4EC2-8C16-E9910F047735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x-axis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2FDA8-4AAC-400D-B0E4-63EF152CD4D3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121</a:t>
            </a:r>
          </a:p>
        </p:txBody>
      </p:sp>
    </p:spTree>
    <p:extLst>
      <p:ext uri="{BB962C8B-B14F-4D97-AF65-F5344CB8AC3E}">
        <p14:creationId xmlns:p14="http://schemas.microsoft.com/office/powerpoint/2010/main" val="164789655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698903" y="1452879"/>
            <a:ext cx="566879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HOME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tab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change the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type,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size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colour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numbers on the y-axis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AE0B3F-F1C3-4F71-AED0-E92E0D573F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7B5F580F-2004-472C-A29E-66389A62FBBA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8A1C7AA2-AD33-4318-8224-C411310FB53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5CDA8-1518-414B-B45E-F3C2F9C1313E}"/>
              </a:ext>
            </a:extLst>
          </p:cNvPr>
          <p:cNvSpPr/>
          <p:nvPr/>
        </p:nvSpPr>
        <p:spPr>
          <a:xfrm>
            <a:off x="836712" y="5730973"/>
            <a:ext cx="5322385" cy="232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D697A-5CB9-4D90-837A-54BDE8A2E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712" y="5986308"/>
            <a:ext cx="5300605" cy="181687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69C0DD7-F311-4DF8-B0DF-DE11DCBE6389}"/>
              </a:ext>
            </a:extLst>
          </p:cNvPr>
          <p:cNvSpPr/>
          <p:nvPr/>
        </p:nvSpPr>
        <p:spPr>
          <a:xfrm>
            <a:off x="1608371" y="5990915"/>
            <a:ext cx="1249591" cy="54787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832A1-B7E6-4362-A4E7-F3CC0B2ADB95}"/>
              </a:ext>
            </a:extLst>
          </p:cNvPr>
          <p:cNvSpPr txBox="1"/>
          <p:nvPr/>
        </p:nvSpPr>
        <p:spPr>
          <a:xfrm>
            <a:off x="1586278" y="216886"/>
            <a:ext cx="45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x-axis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C85CF-CA5C-4C0D-A531-C6D3A98093CA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7685791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34962" y="1063932"/>
            <a:ext cx="611803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column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Data Series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0337" y="4735642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14538-73D8-4D77-B3D9-936F57AC2D0D}"/>
              </a:ext>
            </a:extLst>
          </p:cNvPr>
          <p:cNvSpPr txBox="1"/>
          <p:nvPr/>
        </p:nvSpPr>
        <p:spPr>
          <a:xfrm>
            <a:off x="1510999" y="214201"/>
            <a:ext cx="48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columns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7FA5F9-3A38-49F4-BB41-6D74972C4AD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DE04941B-FA05-4201-B3BD-83E0917110D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092C32-4631-41EE-A735-F10EA447060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5DB07E-28E6-40BA-B009-873A969A8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957" b="1710"/>
          <a:stretch/>
        </p:blipFill>
        <p:spPr>
          <a:xfrm>
            <a:off x="994783" y="5148064"/>
            <a:ext cx="5057238" cy="2880319"/>
          </a:xfrm>
          <a:prstGeom prst="rect">
            <a:avLst/>
          </a:prstGeom>
        </p:spPr>
      </p:pic>
      <p:pic>
        <p:nvPicPr>
          <p:cNvPr id="17" name="Picture 2" descr="Free Cursor Clip Art with No Background - ClipartKey">
            <a:extLst>
              <a:ext uri="{FF2B5EF4-FFF2-40B4-BE49-F238E27FC236}">
                <a16:creationId xmlns:a16="http://schemas.microsoft.com/office/drawing/2014/main" id="{46CDED21-F18B-434F-8478-E2902672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8">
            <a:off x="2366098" y="6626037"/>
            <a:ext cx="497058" cy="4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39F95C-66FA-443A-B331-FB0A79C577DA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41407136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73758" y="1486994"/>
            <a:ext cx="593902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Fill</a:t>
            </a:r>
            <a:endParaRPr lang="en-AU" sz="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422995-27AB-451B-85A3-5680E8F9D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071"/>
          <a:stretch/>
        </p:blipFill>
        <p:spPr>
          <a:xfrm>
            <a:off x="1149167" y="4389231"/>
            <a:ext cx="4800114" cy="3306422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640C7855-74C0-4716-A060-67BDE82BA4C7}"/>
              </a:ext>
            </a:extLst>
          </p:cNvPr>
          <p:cNvSpPr/>
          <p:nvPr/>
        </p:nvSpPr>
        <p:spPr>
          <a:xfrm>
            <a:off x="2458082" y="5520398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1DB778-864D-46E2-8D6E-5304B0A41BCB}"/>
              </a:ext>
            </a:extLst>
          </p:cNvPr>
          <p:cNvSpPr/>
          <p:nvPr/>
        </p:nvSpPr>
        <p:spPr>
          <a:xfrm>
            <a:off x="1224947" y="5595634"/>
            <a:ext cx="925675" cy="8320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AA4C7C-4D90-438C-8BF5-E1180E6D6DC7}"/>
              </a:ext>
            </a:extLst>
          </p:cNvPr>
          <p:cNvSpPr/>
          <p:nvPr/>
        </p:nvSpPr>
        <p:spPr>
          <a:xfrm>
            <a:off x="1204491" y="6570979"/>
            <a:ext cx="1327683" cy="51626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E83F4-29E8-4D13-95FD-454DD41184D1}"/>
              </a:ext>
            </a:extLst>
          </p:cNvPr>
          <p:cNvSpPr txBox="1"/>
          <p:nvPr/>
        </p:nvSpPr>
        <p:spPr>
          <a:xfrm>
            <a:off x="564258" y="8058518"/>
            <a:ext cx="6287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</a:rPr>
              <a:t>It is important the reader can understand the meaning of your graph when printed in black and white. Therefore, remove all colour.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59873-8A63-4412-943A-15AF307B3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3030043" y="2250173"/>
            <a:ext cx="1026457" cy="895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69652-64A6-48F5-ABB6-AF693A6CB3BA}"/>
              </a:ext>
            </a:extLst>
          </p:cNvPr>
          <p:cNvSpPr txBox="1"/>
          <p:nvPr/>
        </p:nvSpPr>
        <p:spPr>
          <a:xfrm>
            <a:off x="1510999" y="214201"/>
            <a:ext cx="48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columns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88B30C-A60A-46A2-BF7C-FC90668B2EE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EE8BBB4E-87D3-48C4-96B3-AC4277B84ED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3A8127A1-0597-4B89-9EE9-736BB88AA81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BD0CE-79E4-4458-8265-22BF530EE6AC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124</a:t>
            </a:r>
          </a:p>
        </p:txBody>
      </p:sp>
    </p:spTree>
    <p:extLst>
      <p:ext uri="{BB962C8B-B14F-4D97-AF65-F5344CB8AC3E}">
        <p14:creationId xmlns:p14="http://schemas.microsoft.com/office/powerpoint/2010/main" val="19632538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B69652-64A6-48F5-ABB6-AF693A6CB3BA}"/>
              </a:ext>
            </a:extLst>
          </p:cNvPr>
          <p:cNvSpPr txBox="1"/>
          <p:nvPr/>
        </p:nvSpPr>
        <p:spPr>
          <a:xfrm>
            <a:off x="1510999" y="214201"/>
            <a:ext cx="48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columns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88B30C-A60A-46A2-BF7C-FC90668B2EE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EE8BBB4E-87D3-48C4-96B3-AC4277B84ED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3A8127A1-0597-4B89-9EE9-736BB88AA81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2FB3B-42BD-43F2-BD66-6A4F5433949F}"/>
              </a:ext>
            </a:extLst>
          </p:cNvPr>
          <p:cNvSpPr txBox="1"/>
          <p:nvPr/>
        </p:nvSpPr>
        <p:spPr>
          <a:xfrm>
            <a:off x="543887" y="1291322"/>
            <a:ext cx="593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Fill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GREY</a:t>
            </a:r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C3DD34-A507-4A59-A078-51A5FB8ED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5593" y="3250240"/>
            <a:ext cx="3152559" cy="507596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1AE6BD2-6A60-49CE-92EB-B45ABB529960}"/>
              </a:ext>
            </a:extLst>
          </p:cNvPr>
          <p:cNvSpPr/>
          <p:nvPr/>
        </p:nvSpPr>
        <p:spPr>
          <a:xfrm>
            <a:off x="2138659" y="5194346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48D8FF-6B23-44C0-98F3-1380BAAA8CFE}"/>
              </a:ext>
            </a:extLst>
          </p:cNvPr>
          <p:cNvSpPr/>
          <p:nvPr/>
        </p:nvSpPr>
        <p:spPr>
          <a:xfrm>
            <a:off x="4190557" y="7092280"/>
            <a:ext cx="820481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44242-1BA9-4B13-A914-34B40D8F454A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266939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DECFE-7FB4-47BF-8490-77014F750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" t="1309" r="670" b="2784"/>
          <a:stretch/>
        </p:blipFill>
        <p:spPr>
          <a:xfrm>
            <a:off x="821323" y="1246052"/>
            <a:ext cx="5400891" cy="33035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07260-6064-40F2-B15B-F1D6B784AF93}"/>
              </a:ext>
            </a:extLst>
          </p:cNvPr>
          <p:cNvSpPr txBox="1"/>
          <p:nvPr/>
        </p:nvSpPr>
        <p:spPr>
          <a:xfrm>
            <a:off x="745554" y="5595301"/>
            <a:ext cx="54008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also need a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P value!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F4FAC-BA16-4865-BEA1-232F47FBAE6F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A8E834-70E7-46D6-9B3E-CD52A5FC1D1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861C1F-2BCB-46AE-BB52-334B7C8C8F7D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EC62B-097B-49A7-AD9E-30A9B55CE168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72F0572B-F0C8-459D-AAC0-70D0D8B35E0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A9050F76-1CB9-4D75-A554-D481A8007F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B29C5-175E-428F-B8B1-91456A77CBCA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76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B69652-64A6-48F5-ABB6-AF693A6CB3BA}"/>
              </a:ext>
            </a:extLst>
          </p:cNvPr>
          <p:cNvSpPr txBox="1"/>
          <p:nvPr/>
        </p:nvSpPr>
        <p:spPr>
          <a:xfrm>
            <a:off x="1510999" y="214201"/>
            <a:ext cx="48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columns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88B30C-A60A-46A2-BF7C-FC90668B2EE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EE8BBB4E-87D3-48C4-96B3-AC4277B84ED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3A8127A1-0597-4B89-9EE9-736BB88AA81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E5140-E510-4F91-B406-32FE31324DC6}"/>
              </a:ext>
            </a:extLst>
          </p:cNvPr>
          <p:cNvSpPr txBox="1"/>
          <p:nvPr/>
        </p:nvSpPr>
        <p:spPr>
          <a:xfrm>
            <a:off x="573758" y="1486994"/>
            <a:ext cx="593902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Border</a:t>
            </a:r>
            <a:endParaRPr lang="en-AU" sz="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FE7D2F-481E-4FF1-A763-193E4059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3030043" y="2250173"/>
            <a:ext cx="1026457" cy="8956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D5FED6-C676-456D-89A5-3877076FE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071"/>
          <a:stretch/>
        </p:blipFill>
        <p:spPr>
          <a:xfrm>
            <a:off x="1149167" y="4389231"/>
            <a:ext cx="4800114" cy="330642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2D9A969D-53F2-4D2E-84D8-E690BF9E79D3}"/>
              </a:ext>
            </a:extLst>
          </p:cNvPr>
          <p:cNvSpPr/>
          <p:nvPr/>
        </p:nvSpPr>
        <p:spPr>
          <a:xfrm>
            <a:off x="1380196" y="7031808"/>
            <a:ext cx="1327683" cy="51626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4741AD-FDFB-4254-826E-09BB244466D0}"/>
              </a:ext>
            </a:extLst>
          </p:cNvPr>
          <p:cNvSpPr txBox="1"/>
          <p:nvPr/>
        </p:nvSpPr>
        <p:spPr>
          <a:xfrm>
            <a:off x="1331938" y="7776537"/>
            <a:ext cx="6287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 might need to scroll down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17CF83-6D64-4EAB-934B-A976C61D66AB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126</a:t>
            </a:r>
          </a:p>
        </p:txBody>
      </p:sp>
    </p:spTree>
    <p:extLst>
      <p:ext uri="{BB962C8B-B14F-4D97-AF65-F5344CB8AC3E}">
        <p14:creationId xmlns:p14="http://schemas.microsoft.com/office/powerpoint/2010/main" val="16507207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B69652-64A6-48F5-ABB6-AF693A6CB3BA}"/>
              </a:ext>
            </a:extLst>
          </p:cNvPr>
          <p:cNvSpPr txBox="1"/>
          <p:nvPr/>
        </p:nvSpPr>
        <p:spPr>
          <a:xfrm>
            <a:off x="1510999" y="214201"/>
            <a:ext cx="481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columns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88B30C-A60A-46A2-BF7C-FC90668B2EE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EE8BBB4E-87D3-48C4-96B3-AC4277B84ED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3A8127A1-0597-4B89-9EE9-736BB88AA81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2D6C8-DA20-47AD-9A64-FBA62271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198" y="3180703"/>
            <a:ext cx="4312406" cy="52776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07EAE6F-8FFC-499C-A3B3-90FB2DF862ED}"/>
              </a:ext>
            </a:extLst>
          </p:cNvPr>
          <p:cNvSpPr/>
          <p:nvPr/>
        </p:nvSpPr>
        <p:spPr>
          <a:xfrm>
            <a:off x="4481083" y="7469715"/>
            <a:ext cx="820481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0E7E18-5D58-41D2-A76A-9A0D614C30D7}"/>
              </a:ext>
            </a:extLst>
          </p:cNvPr>
          <p:cNvSpPr/>
          <p:nvPr/>
        </p:nvSpPr>
        <p:spPr>
          <a:xfrm>
            <a:off x="1608371" y="6228184"/>
            <a:ext cx="1532597" cy="5443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55329-3611-41D4-A3DB-1B743464C71F}"/>
              </a:ext>
            </a:extLst>
          </p:cNvPr>
          <p:cNvSpPr txBox="1"/>
          <p:nvPr/>
        </p:nvSpPr>
        <p:spPr>
          <a:xfrm>
            <a:off x="543887" y="1291322"/>
            <a:ext cx="593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line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3620C-A796-4AED-8AF8-1B505778D804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127</a:t>
            </a:r>
          </a:p>
        </p:txBody>
      </p:sp>
    </p:spTree>
    <p:extLst>
      <p:ext uri="{BB962C8B-B14F-4D97-AF65-F5344CB8AC3E}">
        <p14:creationId xmlns:p14="http://schemas.microsoft.com/office/powerpoint/2010/main" val="27671746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6EFB12-847F-446B-87E1-17992D402821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caption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D4E417-CB70-4044-BCEF-4756A568E6D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0F934458-D5F0-4DA7-BFE5-E2DCA7950A3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67692-047B-4C7E-A9D9-A71792F0917D}"/>
              </a:ext>
            </a:extLst>
          </p:cNvPr>
          <p:cNvSpPr txBox="1"/>
          <p:nvPr/>
        </p:nvSpPr>
        <p:spPr>
          <a:xfrm>
            <a:off x="550298" y="1165838"/>
            <a:ext cx="5863484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05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Copy and Paste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(as a picture)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your paper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11" name="Picture 2" descr="Free Cursor Clip Art with No Background - ClipartKey">
            <a:extLst>
              <a:ext uri="{FF2B5EF4-FFF2-40B4-BE49-F238E27FC236}">
                <a16:creationId xmlns:a16="http://schemas.microsoft.com/office/drawing/2014/main" id="{090C8265-1BBD-4DA2-9439-65A91690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622851" y="1325056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00B443-61A8-4783-8C0C-24294FB7BB7F}"/>
              </a:ext>
            </a:extLst>
          </p:cNvPr>
          <p:cNvSpPr/>
          <p:nvPr/>
        </p:nvSpPr>
        <p:spPr>
          <a:xfrm>
            <a:off x="5694013" y="1219049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CE685D-2C30-4BD9-92BD-EA638B1C2F5F}"/>
              </a:ext>
            </a:extLst>
          </p:cNvPr>
          <p:cNvSpPr/>
          <p:nvPr/>
        </p:nvSpPr>
        <p:spPr>
          <a:xfrm>
            <a:off x="5517210" y="1300896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17F545C-0F85-454C-B2D8-E2390ED97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617" y="4166111"/>
            <a:ext cx="3044765" cy="411938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7D9F5F0F-0BAE-42DD-B80B-CFFCE6D9BDD4}"/>
              </a:ext>
            </a:extLst>
          </p:cNvPr>
          <p:cNvSpPr/>
          <p:nvPr/>
        </p:nvSpPr>
        <p:spPr>
          <a:xfrm>
            <a:off x="2038962" y="5678279"/>
            <a:ext cx="587735" cy="3223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F6DF9E1-363A-467A-B9B0-FFFEB13E81F9}"/>
              </a:ext>
            </a:extLst>
          </p:cNvPr>
          <p:cNvSpPr/>
          <p:nvPr/>
        </p:nvSpPr>
        <p:spPr>
          <a:xfrm>
            <a:off x="4141127" y="6542375"/>
            <a:ext cx="635732" cy="6522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886435B-5893-4F1A-AF24-0274BEFA6458}"/>
              </a:ext>
            </a:extLst>
          </p:cNvPr>
          <p:cNvSpPr/>
          <p:nvPr/>
        </p:nvSpPr>
        <p:spPr>
          <a:xfrm>
            <a:off x="932248" y="5364298"/>
            <a:ext cx="793367" cy="96205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FEFEF62-9F18-4D64-A779-41D2DBD490A0}"/>
              </a:ext>
            </a:extLst>
          </p:cNvPr>
          <p:cNvSpPr/>
          <p:nvPr/>
        </p:nvSpPr>
        <p:spPr>
          <a:xfrm>
            <a:off x="2770714" y="4252188"/>
            <a:ext cx="1235078" cy="5256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85ADEB-213E-4F7E-B4D1-2085D9FC3208}"/>
              </a:ext>
            </a:extLst>
          </p:cNvPr>
          <p:cNvSpPr/>
          <p:nvPr/>
        </p:nvSpPr>
        <p:spPr>
          <a:xfrm rot="10800000">
            <a:off x="5091490" y="6387485"/>
            <a:ext cx="793367" cy="96205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3717450-F988-4914-A28D-186BD09950E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D02E0A-6E63-4434-8BF7-B3875EE45939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128</a:t>
            </a:r>
          </a:p>
        </p:txBody>
      </p:sp>
    </p:spTree>
    <p:extLst>
      <p:ext uri="{BB962C8B-B14F-4D97-AF65-F5344CB8AC3E}">
        <p14:creationId xmlns:p14="http://schemas.microsoft.com/office/powerpoint/2010/main" val="8437091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6F77055-F676-4C42-A76C-FB775A79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92" y="3407667"/>
            <a:ext cx="4999359" cy="3601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FAC0C-D753-4D9E-B9BA-18EF3E2F704D}"/>
              </a:ext>
            </a:extLst>
          </p:cNvPr>
          <p:cNvSpPr txBox="1"/>
          <p:nvPr/>
        </p:nvSpPr>
        <p:spPr>
          <a:xfrm>
            <a:off x="594273" y="1281612"/>
            <a:ext cx="572869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Add a caption to the bottom of your graph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(including the P value)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57639-2FE1-4F35-98EE-677EA7CCC7C7}"/>
              </a:ext>
            </a:extLst>
          </p:cNvPr>
          <p:cNvSpPr txBox="1"/>
          <p:nvPr/>
        </p:nvSpPr>
        <p:spPr>
          <a:xfrm>
            <a:off x="868108" y="7079520"/>
            <a:ext cx="51973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Figure 1: There was no significant difference in the number of Giant Clams (</a:t>
            </a:r>
            <a:r>
              <a:rPr lang="en-AU" sz="2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Tridacna gigas</a:t>
            </a:r>
            <a:r>
              <a:rPr lang="en-AU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) on Reef 1 (protected) and Reef 2 (unprotected) P=0.1963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B8405-D67F-490F-8B81-D8FA9CD6A2AB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caption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ADAA87-ABAD-4F73-9ED2-D5859A60A26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EE84E552-5C55-44AD-83B8-C9874DC806C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7F0A5-A14F-4E84-AE01-1B2A4FBD0A8B}"/>
              </a:ext>
            </a:extLst>
          </p:cNvPr>
          <p:cNvSpPr txBox="1"/>
          <p:nvPr/>
        </p:nvSpPr>
        <p:spPr>
          <a:xfrm rot="16200000">
            <a:off x="3718" y="3754477"/>
            <a:ext cx="149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  <a:endParaRPr lang="en-AU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C9711E6D-AC34-46B1-B697-2D6D231CDF74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BF66E-E0C1-4AFB-A6D0-D6F3A7EFFBF1}"/>
              </a:ext>
            </a:extLst>
          </p:cNvPr>
          <p:cNvSpPr txBox="1"/>
          <p:nvPr/>
        </p:nvSpPr>
        <p:spPr>
          <a:xfrm>
            <a:off x="6093296" y="8849234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129</a:t>
            </a:r>
          </a:p>
        </p:txBody>
      </p:sp>
    </p:spTree>
    <p:extLst>
      <p:ext uri="{BB962C8B-B14F-4D97-AF65-F5344CB8AC3E}">
        <p14:creationId xmlns:p14="http://schemas.microsoft.com/office/powerpoint/2010/main" val="275147811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057639-2FE1-4F35-98EE-677EA7CCC7C7}"/>
              </a:ext>
            </a:extLst>
          </p:cNvPr>
          <p:cNvSpPr txBox="1"/>
          <p:nvPr/>
        </p:nvSpPr>
        <p:spPr>
          <a:xfrm>
            <a:off x="767209" y="1119490"/>
            <a:ext cx="5197325" cy="738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Error Bars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No Gridlines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Chart Title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Axis Title/s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Units of measurement </a:t>
            </a:r>
            <a:b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(in brackets)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Correct scale on axis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Tick Marks on axis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Black and White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Caption (including P value)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B8405-D67F-490F-8B81-D8FA9CD6A2AB}"/>
              </a:ext>
            </a:extLst>
          </p:cNvPr>
          <p:cNvSpPr txBox="1"/>
          <p:nvPr/>
        </p:nvSpPr>
        <p:spPr>
          <a:xfrm>
            <a:off x="1510999" y="219570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CHECKLIST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B0E94D-B4D3-4461-881D-2673A1F1F2E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BFDE8A-4F64-4A25-B630-643E8674B294}"/>
              </a:ext>
            </a:extLst>
          </p:cNvPr>
          <p:cNvSpPr txBox="1"/>
          <p:nvPr/>
        </p:nvSpPr>
        <p:spPr>
          <a:xfrm>
            <a:off x="6095824" y="8841214"/>
            <a:ext cx="437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130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7CDFECF2-5AA0-4646-8C2E-D289C39A713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B2008CEB-552A-42EA-957B-3BB2C867883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6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DECFE-7FB4-47BF-8490-77014F750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" t="1309" r="670" b="2784"/>
          <a:stretch/>
        </p:blipFill>
        <p:spPr>
          <a:xfrm>
            <a:off x="840065" y="1227354"/>
            <a:ext cx="5400891" cy="33035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07260-6064-40F2-B15B-F1D6B784AF93}"/>
              </a:ext>
            </a:extLst>
          </p:cNvPr>
          <p:cNvSpPr txBox="1"/>
          <p:nvPr/>
        </p:nvSpPr>
        <p:spPr>
          <a:xfrm>
            <a:off x="409605" y="5323739"/>
            <a:ext cx="62800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P value less than 0.05?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A4A7D-133F-4CD5-BE96-A857C5C82220}"/>
              </a:ext>
            </a:extLst>
          </p:cNvPr>
          <p:cNvSpPr/>
          <p:nvPr/>
        </p:nvSpPr>
        <p:spPr>
          <a:xfrm>
            <a:off x="3465846" y="1896070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Arial Narrow" panose="020B0606020202030204" pitchFamily="34" charset="0"/>
              </a:rPr>
              <a:t>P=0.0002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CAD25BF-483F-404B-B7B5-53E8A5C82B50}"/>
              </a:ext>
            </a:extLst>
          </p:cNvPr>
          <p:cNvSpPr/>
          <p:nvPr/>
        </p:nvSpPr>
        <p:spPr>
          <a:xfrm rot="2498494">
            <a:off x="2182080" y="6399592"/>
            <a:ext cx="908778" cy="70149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88B212B-1D90-43B4-A415-BA9B8B184DEA}"/>
              </a:ext>
            </a:extLst>
          </p:cNvPr>
          <p:cNvSpPr/>
          <p:nvPr/>
        </p:nvSpPr>
        <p:spPr>
          <a:xfrm rot="18855397">
            <a:off x="3943544" y="6399591"/>
            <a:ext cx="908778" cy="7014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8ED35-6D8D-4DE7-8C48-5C733808C503}"/>
              </a:ext>
            </a:extLst>
          </p:cNvPr>
          <p:cNvSpPr txBox="1"/>
          <p:nvPr/>
        </p:nvSpPr>
        <p:spPr>
          <a:xfrm>
            <a:off x="4446590" y="7074715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12525-F85E-4021-B2BE-EF24CA5A8901}"/>
              </a:ext>
            </a:extLst>
          </p:cNvPr>
          <p:cNvSpPr txBox="1"/>
          <p:nvPr/>
        </p:nvSpPr>
        <p:spPr>
          <a:xfrm>
            <a:off x="1161206" y="7074715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83B840-0126-49A2-8ADD-9FC4C803578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657F5B-8F03-4F53-BBE1-DE73FACE59F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BBF364-C4C6-4BF4-8FAD-43A43C3C19D3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78E91-430C-448A-B453-CA984513E743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795A3707-BBDD-4A46-93B0-66402DB4CDE6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C0D40ADB-137E-486A-A9F6-E1A904A62DF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950D7F-71C4-46B5-B7B2-BE8A9679BC90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5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07260-6064-40F2-B15B-F1D6B784AF93}"/>
              </a:ext>
            </a:extLst>
          </p:cNvPr>
          <p:cNvSpPr txBox="1"/>
          <p:nvPr/>
        </p:nvSpPr>
        <p:spPr>
          <a:xfrm>
            <a:off x="414132" y="5224198"/>
            <a:ext cx="6280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80858B-15CD-481B-A116-D6EBB51DA476}"/>
              </a:ext>
            </a:extLst>
          </p:cNvPr>
          <p:cNvSpPr txBox="1"/>
          <p:nvPr/>
        </p:nvSpPr>
        <p:spPr>
          <a:xfrm>
            <a:off x="649583" y="7824673"/>
            <a:ext cx="5661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ecause the error bars do NOT overlap 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the P-value is less than 0.05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25152-8F15-4126-829E-89ED939748E4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D2A815-7C58-483D-AAD6-0804BFBE8C36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9B5CFE-BADF-46C2-9ED5-113634965E4A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73882-6C75-4D6C-A1A8-47314572D76F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completed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0BBB9DA5-4D8F-4991-B332-6CF2F66381B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7A13E4AA-0A0E-4147-A1AB-8056F7120BA2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1F2979-0009-4821-82D4-6E3F9336E740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B2986D-3526-4B7B-A399-E1963F699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" t="1309" r="670" b="2784"/>
          <a:stretch/>
        </p:blipFill>
        <p:spPr>
          <a:xfrm>
            <a:off x="840065" y="1227354"/>
            <a:ext cx="5400891" cy="3303500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86CD581-DE62-4941-A041-61EABFE79B68}"/>
              </a:ext>
            </a:extLst>
          </p:cNvPr>
          <p:cNvSpPr/>
          <p:nvPr/>
        </p:nvSpPr>
        <p:spPr>
          <a:xfrm>
            <a:off x="3465846" y="1896070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Arial Narrow" panose="020B0606020202030204" pitchFamily="34" charset="0"/>
              </a:rPr>
              <a:t>P=0.0002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F842DE-950C-4157-AE0E-3DFF5BBE529D}"/>
              </a:ext>
            </a:extLst>
          </p:cNvPr>
          <p:cNvSpPr txBox="1"/>
          <p:nvPr/>
        </p:nvSpPr>
        <p:spPr>
          <a:xfrm>
            <a:off x="656277" y="6924337"/>
            <a:ext cx="5661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a significant difference in column height between Category 1 and Category 2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CFBB0-D082-4C9B-AC3D-908CA40BEAAB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5239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BA624-667C-488E-A803-1389BE583EBC}"/>
              </a:ext>
            </a:extLst>
          </p:cNvPr>
          <p:cNvSpPr txBox="1"/>
          <p:nvPr/>
        </p:nvSpPr>
        <p:spPr>
          <a:xfrm>
            <a:off x="926631" y="2645514"/>
            <a:ext cx="53336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Well done! </a:t>
            </a:r>
          </a:p>
          <a:p>
            <a:pPr algn="ctr"/>
            <a:endParaRPr lang="en-AU" sz="6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Let’s try </a:t>
            </a:r>
          </a:p>
          <a:p>
            <a:pPr algn="ctr"/>
            <a:r>
              <a:rPr lang="en-AU" sz="6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another one…</a:t>
            </a:r>
            <a:endParaRPr lang="en-AU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A45023ED-B5AD-49B9-9AF0-6E001574631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0EA39BC-7D77-4F3B-BCAB-0E36A5A2EEB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CA0FB-824E-4882-8FBD-F6CB712B0777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AC1FD-D9BB-41CF-91E0-EA64938F95FE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8784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259C-5911-4EFE-8CC9-E3686073EAE9}"/>
              </a:ext>
            </a:extLst>
          </p:cNvPr>
          <p:cNvSpPr txBox="1"/>
          <p:nvPr/>
        </p:nvSpPr>
        <p:spPr>
          <a:xfrm>
            <a:off x="620767" y="1193910"/>
            <a:ext cx="5801908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there a significant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in</a:t>
            </a:r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column height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</a:t>
            </a:r>
          </a:p>
          <a:p>
            <a:pPr algn="ctr"/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Category 3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&amp; </a:t>
            </a:r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Category 4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E607E-BAA0-49AF-B3AE-A95A9FAB2A46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C97BE-1C26-47A9-9C17-3A35A14DED8E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06470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B8E03-EBAF-4753-BBB2-993C50BD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" t="6031" r="3880" b="1743"/>
          <a:stretch/>
        </p:blipFill>
        <p:spPr>
          <a:xfrm>
            <a:off x="1172506" y="3284477"/>
            <a:ext cx="4512988" cy="2804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200777-FBAF-4647-B02D-D49022CBD1C9}"/>
              </a:ext>
            </a:extLst>
          </p:cNvPr>
          <p:cNvSpPr txBox="1"/>
          <p:nvPr/>
        </p:nvSpPr>
        <p:spPr>
          <a:xfrm>
            <a:off x="1333263" y="6152098"/>
            <a:ext cx="223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982A5-A1ED-4CD9-A856-A590E2BE272B}"/>
              </a:ext>
            </a:extLst>
          </p:cNvPr>
          <p:cNvSpPr txBox="1"/>
          <p:nvPr/>
        </p:nvSpPr>
        <p:spPr>
          <a:xfrm>
            <a:off x="3850908" y="6160427"/>
            <a:ext cx="264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7FA2A-9E36-4F34-88C3-F37AC99013A1}"/>
              </a:ext>
            </a:extLst>
          </p:cNvPr>
          <p:cNvSpPr txBox="1"/>
          <p:nvPr/>
        </p:nvSpPr>
        <p:spPr>
          <a:xfrm>
            <a:off x="1373451" y="1836663"/>
            <a:ext cx="451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8DE35-5C98-4ABD-81EC-103FDEA807DD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A23B5-FDD1-40AA-B553-557A4128D24F}"/>
              </a:ext>
            </a:extLst>
          </p:cNvPr>
          <p:cNvSpPr txBox="1"/>
          <p:nvPr/>
        </p:nvSpPr>
        <p:spPr>
          <a:xfrm>
            <a:off x="744481" y="8337817"/>
            <a:ext cx="62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assume the column height is a mean (average)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BCC152-7E53-48B1-81F2-F585C7AF2DB9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D6DF8F-EE14-42BA-B0D3-D9BF18B46F80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10326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CEFD9-5530-42E0-AB87-C2E68F2A2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" t="3717" r="2766" b="2193"/>
          <a:stretch/>
        </p:blipFill>
        <p:spPr>
          <a:xfrm>
            <a:off x="869760" y="1340932"/>
            <a:ext cx="5216786" cy="3162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43F5AA-C1D1-462F-8276-43758C01370B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31ECB14E-5756-41FB-9B64-DE9CE9A8180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08D29EFD-88E5-497C-8CFA-7460E87CA062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76AB4-B00A-4CBD-84A4-EC4372091F8F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5D7E9-6D25-46BE-A253-C17C43D3C3E8}"/>
              </a:ext>
            </a:extLst>
          </p:cNvPr>
          <p:cNvSpPr txBox="1"/>
          <p:nvPr/>
        </p:nvSpPr>
        <p:spPr>
          <a:xfrm>
            <a:off x="796220" y="5436435"/>
            <a:ext cx="565389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need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bars!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530D7-E1A0-4EAE-B963-9547CBD8F2BF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9876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648CB1C-479C-435C-8DC9-3F115DC357B3}"/>
              </a:ext>
            </a:extLst>
          </p:cNvPr>
          <p:cNvSpPr/>
          <p:nvPr/>
        </p:nvSpPr>
        <p:spPr>
          <a:xfrm>
            <a:off x="684960" y="6678235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200" dirty="0">
                <a:latin typeface="Arial Narrow" panose="020B0606020202030204" pitchFamily="34" charset="0"/>
              </a:rPr>
              <a:t>Published by Marine Education 2020  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ABN: 48765406873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Gail Riches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PO Box 394</a:t>
            </a:r>
          </a:p>
          <a:p>
            <a:pPr algn="just"/>
            <a:r>
              <a:rPr lang="en-AU" sz="1200" dirty="0" err="1">
                <a:latin typeface="Arial Narrow" panose="020B0606020202030204" pitchFamily="34" charset="0"/>
              </a:rPr>
              <a:t>Bli</a:t>
            </a:r>
            <a:r>
              <a:rPr lang="en-AU" sz="1200" dirty="0">
                <a:latin typeface="Arial Narrow" panose="020B0606020202030204" pitchFamily="34" charset="0"/>
              </a:rPr>
              <a:t> </a:t>
            </a:r>
            <a:r>
              <a:rPr lang="en-AU" sz="1200" dirty="0" err="1">
                <a:latin typeface="Arial Narrow" panose="020B0606020202030204" pitchFamily="34" charset="0"/>
              </a:rPr>
              <a:t>Bli</a:t>
            </a:r>
            <a:r>
              <a:rPr lang="en-AU" sz="1200" dirty="0">
                <a:latin typeface="Arial Narrow" panose="020B0606020202030204" pitchFamily="34" charset="0"/>
              </a:rPr>
              <a:t> Qld 4560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Email: info@marineeducation.com.au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www.marineeducation.com.au</a:t>
            </a: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3E11DA-19FC-4167-81CF-8C56FF242D49}"/>
              </a:ext>
            </a:extLst>
          </p:cNvPr>
          <p:cNvSpPr/>
          <p:nvPr/>
        </p:nvSpPr>
        <p:spPr>
          <a:xfrm>
            <a:off x="674151" y="8047840"/>
            <a:ext cx="6021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Interested persons are invited to contact the author for information or to indicate errors and omissions.</a:t>
            </a:r>
            <a:endParaRPr lang="en-AU" sz="12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81B56-5E52-417F-8361-3EE9E6F99F64}"/>
              </a:ext>
            </a:extLst>
          </p:cNvPr>
          <p:cNvSpPr txBox="1"/>
          <p:nvPr/>
        </p:nvSpPr>
        <p:spPr>
          <a:xfrm>
            <a:off x="746160" y="4748835"/>
            <a:ext cx="82641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ACB4-1B1D-4B7B-8141-27BFB2340583}"/>
              </a:ext>
            </a:extLst>
          </p:cNvPr>
          <p:cNvSpPr/>
          <p:nvPr/>
        </p:nvSpPr>
        <p:spPr>
          <a:xfrm>
            <a:off x="674151" y="5462068"/>
            <a:ext cx="5509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200" dirty="0">
                <a:latin typeface="Arial Narrow" panose="020B0606020202030204" pitchFamily="34" charset="0"/>
              </a:rPr>
              <a:t>© Marine Education 2020    </a:t>
            </a:r>
            <a:endParaRPr lang="en-AU" sz="900" dirty="0">
              <a:latin typeface="Arial Narrow" panose="020B0606020202030204" pitchFamily="34" charset="0"/>
            </a:endParaRP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No part of this publication may be reproduced, stored in a retrieval system or transmitted in any form or by means electronic, mechanical, photocopying, recording or otherwise without the prior written permission of the publisher.</a:t>
            </a:r>
          </a:p>
          <a:p>
            <a:pPr algn="just"/>
            <a:endParaRPr lang="en-AU" sz="1200" dirty="0">
              <a:latin typeface="Arial Narrow" panose="020B0606020202030204" pitchFamily="34" charset="0"/>
            </a:endParaRP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ISBN: 978-0-6484089-6-3</a:t>
            </a: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8D6B4-2034-4BBE-B551-F3815EB63D23}"/>
              </a:ext>
            </a:extLst>
          </p:cNvPr>
          <p:cNvSpPr txBox="1"/>
          <p:nvPr/>
        </p:nvSpPr>
        <p:spPr>
          <a:xfrm rot="16200000">
            <a:off x="115770" y="484799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</p:spTree>
    <p:extLst>
      <p:ext uri="{BB962C8B-B14F-4D97-AF65-F5344CB8AC3E}">
        <p14:creationId xmlns:p14="http://schemas.microsoft.com/office/powerpoint/2010/main" val="117093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2593-15C4-40B3-B401-771AE7F31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" t="4169" r="2615" b="5321"/>
          <a:stretch/>
        </p:blipFill>
        <p:spPr>
          <a:xfrm>
            <a:off x="830096" y="1313311"/>
            <a:ext cx="5271346" cy="3080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39E01-800D-4C3C-9A6B-FE7F105F5AA2}"/>
              </a:ext>
            </a:extLst>
          </p:cNvPr>
          <p:cNvSpPr txBox="1"/>
          <p:nvPr/>
        </p:nvSpPr>
        <p:spPr>
          <a:xfrm>
            <a:off x="2876137" y="1698587"/>
            <a:ext cx="219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 Narrow" panose="020B0606020202030204" pitchFamily="34" charset="0"/>
              </a:rPr>
              <a:t>Error bars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3F362-B580-4834-865E-AB7E2FDF1ABA}"/>
              </a:ext>
            </a:extLst>
          </p:cNvPr>
          <p:cNvSpPr txBox="1"/>
          <p:nvPr/>
        </p:nvSpPr>
        <p:spPr>
          <a:xfrm>
            <a:off x="439693" y="5166646"/>
            <a:ext cx="6280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the error bars overlap?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5B7DC5E-80B3-4697-A53F-30763D3A76B3}"/>
              </a:ext>
            </a:extLst>
          </p:cNvPr>
          <p:cNvSpPr/>
          <p:nvPr/>
        </p:nvSpPr>
        <p:spPr>
          <a:xfrm rot="2498494">
            <a:off x="2090362" y="6073531"/>
            <a:ext cx="908778" cy="70149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AF47E18-78EC-4A2C-B2FC-E3F7FC6A1529}"/>
              </a:ext>
            </a:extLst>
          </p:cNvPr>
          <p:cNvSpPr/>
          <p:nvPr/>
        </p:nvSpPr>
        <p:spPr>
          <a:xfrm rot="19246115">
            <a:off x="3895675" y="6073531"/>
            <a:ext cx="908778" cy="7014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ACC2E-C6EF-4B05-AF81-DA56C6C2BCBD}"/>
              </a:ext>
            </a:extLst>
          </p:cNvPr>
          <p:cNvSpPr txBox="1"/>
          <p:nvPr/>
        </p:nvSpPr>
        <p:spPr>
          <a:xfrm>
            <a:off x="4216313" y="6612919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129731-9E9B-40BB-AA82-EB37D7B7BBD0}"/>
              </a:ext>
            </a:extLst>
          </p:cNvPr>
          <p:cNvSpPr txBox="1"/>
          <p:nvPr/>
        </p:nvSpPr>
        <p:spPr>
          <a:xfrm>
            <a:off x="1237709" y="6612919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E3A82E-253A-4202-B471-375CC9FC309C}"/>
              </a:ext>
            </a:extLst>
          </p:cNvPr>
          <p:cNvSpPr txBox="1"/>
          <p:nvPr/>
        </p:nvSpPr>
        <p:spPr>
          <a:xfrm>
            <a:off x="767908" y="7690147"/>
            <a:ext cx="3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Difference LIKELY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5DB3F6-9725-4849-B1CE-1D835DE87F7A}"/>
              </a:ext>
            </a:extLst>
          </p:cNvPr>
          <p:cNvSpPr txBox="1"/>
          <p:nvPr/>
        </p:nvSpPr>
        <p:spPr>
          <a:xfrm>
            <a:off x="3571789" y="7690147"/>
            <a:ext cx="3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UNLIKELY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4D37D-EC63-4B90-8E42-68568A434CE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6C7EA0-6F70-4BF1-B96B-3BADC7611F1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208589-9283-40EF-BBF6-9E80D6910EAE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D347C-A90B-45E8-A42B-640572B2827B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B1F787EF-E33F-42CD-9D57-396FE87D526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F515501B-0014-4947-B459-3DC97172A0C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4B078-480C-4F07-971B-67F847475732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FF22FF-C472-4AE3-AAE4-A1C365E71811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52540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2593-15C4-40B3-B401-771AE7F31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" t="4169" r="2615" b="5321"/>
          <a:stretch/>
        </p:blipFill>
        <p:spPr>
          <a:xfrm>
            <a:off x="839009" y="1266000"/>
            <a:ext cx="5271346" cy="3080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FB8A3-88D3-48A6-B9B5-99C5B0FEDCE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D52212-AA5D-45D2-B7D7-F6E5F1757BC5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9EC188-B0E3-4765-B1EE-EB698FA6DAD3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0DAE9-70A5-4F1B-AA15-E0A77C4833C3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FB23609D-87AB-4B0D-BEF8-0DAAB4A0AFC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1E47A4C2-74D9-4C09-A8CC-CBCD01AD8CF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AE833-DCAF-4C54-854F-9B919F3A4139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CDC21-85D8-43F3-95D6-17D67D959629}"/>
              </a:ext>
            </a:extLst>
          </p:cNvPr>
          <p:cNvSpPr txBox="1"/>
          <p:nvPr/>
        </p:nvSpPr>
        <p:spPr>
          <a:xfrm>
            <a:off x="745554" y="5595301"/>
            <a:ext cx="54008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also need a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P value!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CB597-D619-4B46-BCD2-7409D0EEB345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9925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2593-15C4-40B3-B401-771AE7F31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" t="4169" r="2615" b="5321"/>
          <a:stretch/>
        </p:blipFill>
        <p:spPr>
          <a:xfrm>
            <a:off x="860575" y="1276782"/>
            <a:ext cx="5271346" cy="3080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F812B-C13C-45CE-A1EE-8DA962252207}"/>
              </a:ext>
            </a:extLst>
          </p:cNvPr>
          <p:cNvSpPr txBox="1"/>
          <p:nvPr/>
        </p:nvSpPr>
        <p:spPr>
          <a:xfrm>
            <a:off x="409605" y="5154376"/>
            <a:ext cx="62800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P value less than 0.05?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7441A7-676F-43E9-A23A-FEF6276B3CD0}"/>
              </a:ext>
            </a:extLst>
          </p:cNvPr>
          <p:cNvSpPr/>
          <p:nvPr/>
        </p:nvSpPr>
        <p:spPr>
          <a:xfrm rot="2498494">
            <a:off x="2182080" y="6230229"/>
            <a:ext cx="908778" cy="70149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12B3A37-FFA2-4776-AC27-99006CCB610D}"/>
              </a:ext>
            </a:extLst>
          </p:cNvPr>
          <p:cNvSpPr/>
          <p:nvPr/>
        </p:nvSpPr>
        <p:spPr>
          <a:xfrm rot="18855397">
            <a:off x="3943546" y="6230230"/>
            <a:ext cx="908778" cy="7014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B8CFB-206D-48D9-955F-CA4280A8B937}"/>
              </a:ext>
            </a:extLst>
          </p:cNvPr>
          <p:cNvSpPr txBox="1"/>
          <p:nvPr/>
        </p:nvSpPr>
        <p:spPr>
          <a:xfrm>
            <a:off x="4446590" y="6905352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34616-318C-4ED0-A6AF-912B648408E2}"/>
              </a:ext>
            </a:extLst>
          </p:cNvPr>
          <p:cNvSpPr txBox="1"/>
          <p:nvPr/>
        </p:nvSpPr>
        <p:spPr>
          <a:xfrm>
            <a:off x="1161206" y="6905352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C618D-D946-4FF7-88C2-41A331C6F0F0}"/>
              </a:ext>
            </a:extLst>
          </p:cNvPr>
          <p:cNvSpPr/>
          <p:nvPr/>
        </p:nvSpPr>
        <p:spPr>
          <a:xfrm>
            <a:off x="2800739" y="1587869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Arial Narrow" panose="020B0606020202030204" pitchFamily="34" charset="0"/>
              </a:rPr>
              <a:t>P=0.0636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4F990-2039-46C7-ADBA-5CBB89B49659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B71D35-AE32-4F0D-84E0-07FCD781DF03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912634-DF64-4B96-8FD6-B356D66F31C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A4CD4-F2F2-4EBF-B7CC-68702C1A7262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8F15B1B6-D4C0-42A1-8AD8-B4398D3D219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3C66B60-6E47-47D0-B1E7-EB3C86F068EE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9B288-1607-4F7D-A8CB-56D83C8C7397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135942-738D-47A0-8A59-E85339D4B61F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05261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2593-15C4-40B3-B401-771AE7F31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" t="4169" r="2615" b="5321"/>
          <a:stretch/>
        </p:blipFill>
        <p:spPr>
          <a:xfrm>
            <a:off x="842480" y="1279008"/>
            <a:ext cx="5271346" cy="30805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E22D1E-40F2-4876-BF2F-381DD05949A9}"/>
              </a:ext>
            </a:extLst>
          </p:cNvPr>
          <p:cNvSpPr/>
          <p:nvPr/>
        </p:nvSpPr>
        <p:spPr>
          <a:xfrm>
            <a:off x="2782644" y="1590095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Arial Narrow" panose="020B0606020202030204" pitchFamily="34" charset="0"/>
              </a:rPr>
              <a:t>P=0.0636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C9D77-A6A8-47E5-B6FA-C82B7BEE5D6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289B98-DA5B-4C83-BDB6-E5EF7068FC3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3A58D4-2F91-4C07-99DF-6043534575CB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13F38-D2FE-4B9E-987E-0005302850FA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completed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762FFF-38B3-4CBF-816A-185D5E4D195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6">
            <a:extLst>
              <a:ext uri="{FF2B5EF4-FFF2-40B4-BE49-F238E27FC236}">
                <a16:creationId xmlns:a16="http://schemas.microsoft.com/office/drawing/2014/main" id="{5CD3BFE0-8D02-4D20-A703-97C2C2F00CB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5548A7F3-844F-4230-A549-4D20379137B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90CF55-02CC-4EC1-9A2E-C653A47A390A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2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0F3A9-C231-4531-9723-5D18104FDFC4}"/>
              </a:ext>
            </a:extLst>
          </p:cNvPr>
          <p:cNvSpPr txBox="1"/>
          <p:nvPr/>
        </p:nvSpPr>
        <p:spPr>
          <a:xfrm>
            <a:off x="470085" y="5161487"/>
            <a:ext cx="6280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BA69B4-8375-4F4D-9F08-69CD92D4B291}"/>
              </a:ext>
            </a:extLst>
          </p:cNvPr>
          <p:cNvSpPr txBox="1"/>
          <p:nvPr/>
        </p:nvSpPr>
        <p:spPr>
          <a:xfrm>
            <a:off x="649583" y="7824673"/>
            <a:ext cx="5661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ecause the error bars overlap 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the P-value is more than 0.05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97D56-EFD7-43F5-B24A-479A91CB3AD0}"/>
              </a:ext>
            </a:extLst>
          </p:cNvPr>
          <p:cNvSpPr txBox="1"/>
          <p:nvPr/>
        </p:nvSpPr>
        <p:spPr>
          <a:xfrm>
            <a:off x="656277" y="6924337"/>
            <a:ext cx="5661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NO significant difference in column height between Category 3 and Category 4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65667-41AB-44B7-B3B2-BD4F59E61EAE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47831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BA624-667C-488E-A803-1389BE583EBC}"/>
              </a:ext>
            </a:extLst>
          </p:cNvPr>
          <p:cNvSpPr txBox="1"/>
          <p:nvPr/>
        </p:nvSpPr>
        <p:spPr>
          <a:xfrm>
            <a:off x="926631" y="2645514"/>
            <a:ext cx="53336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Well done! </a:t>
            </a:r>
          </a:p>
          <a:p>
            <a:pPr algn="ctr"/>
            <a:endParaRPr lang="en-AU" sz="6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Let’s try </a:t>
            </a:r>
          </a:p>
          <a:p>
            <a:pPr algn="ctr"/>
            <a:r>
              <a:rPr lang="en-AU" sz="6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another one…</a:t>
            </a:r>
            <a:endParaRPr lang="en-AU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A45023ED-B5AD-49B9-9AF0-6E001574631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0EA39BC-7D77-4F3B-BCAB-0E36A5A2EEB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CA0FB-824E-4882-8FBD-F6CB712B0777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74B86-D35E-4A8F-AF01-7067EC1B884B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52609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259C-5911-4EFE-8CC9-E3686073EAE9}"/>
              </a:ext>
            </a:extLst>
          </p:cNvPr>
          <p:cNvSpPr txBox="1"/>
          <p:nvPr/>
        </p:nvSpPr>
        <p:spPr>
          <a:xfrm>
            <a:off x="620767" y="1193910"/>
            <a:ext cx="5801908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there a significant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in</a:t>
            </a:r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column height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</a:t>
            </a:r>
          </a:p>
          <a:p>
            <a:pPr algn="ctr"/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Category 5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&amp; </a:t>
            </a:r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Category 6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60379-CEF8-4968-8311-FD5C0611D02D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68D22-7617-48DA-82F6-5DF57F1AD2B9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88052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B8E03-EBAF-4753-BBB2-993C50BD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" t="6031" r="3880" b="1743"/>
          <a:stretch/>
        </p:blipFill>
        <p:spPr>
          <a:xfrm>
            <a:off x="1202453" y="3284477"/>
            <a:ext cx="4512988" cy="2804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200777-FBAF-4647-B02D-D49022CBD1C9}"/>
              </a:ext>
            </a:extLst>
          </p:cNvPr>
          <p:cNvSpPr txBox="1"/>
          <p:nvPr/>
        </p:nvSpPr>
        <p:spPr>
          <a:xfrm>
            <a:off x="1363210" y="6152098"/>
            <a:ext cx="223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982A5-A1ED-4CD9-A856-A590E2BE272B}"/>
              </a:ext>
            </a:extLst>
          </p:cNvPr>
          <p:cNvSpPr txBox="1"/>
          <p:nvPr/>
        </p:nvSpPr>
        <p:spPr>
          <a:xfrm>
            <a:off x="3880855" y="6160427"/>
            <a:ext cx="264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7FA2A-9E36-4F34-88C3-F37AC99013A1}"/>
              </a:ext>
            </a:extLst>
          </p:cNvPr>
          <p:cNvSpPr txBox="1"/>
          <p:nvPr/>
        </p:nvSpPr>
        <p:spPr>
          <a:xfrm>
            <a:off x="1373451" y="1836663"/>
            <a:ext cx="451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8DE35-5C98-4ABD-81EC-103FDEA807DD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80153-1207-4854-921F-C0192C8EE99E}"/>
              </a:ext>
            </a:extLst>
          </p:cNvPr>
          <p:cNvSpPr txBox="1"/>
          <p:nvPr/>
        </p:nvSpPr>
        <p:spPr>
          <a:xfrm>
            <a:off x="744481" y="8337817"/>
            <a:ext cx="62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assume the column height is a mean (average)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3A8B3E-D116-4C18-A3BE-EB7A0AD7A6DA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2097F-2B76-49F1-8AFE-CB1A6F83613F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15232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470F-4D48-4D72-B470-391D585B9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" t="5660" r="2183" b="4399"/>
          <a:stretch/>
        </p:blipFill>
        <p:spPr>
          <a:xfrm>
            <a:off x="826576" y="1255722"/>
            <a:ext cx="5303153" cy="3223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6A394A-B8DA-46EF-A793-D3DF02F46F40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8E4DA-93E8-4872-99DB-966029A7873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48341A-E3C9-4513-A566-8788AB8DCCAB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5529B-D284-4F6B-A743-8504C21986F7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43EB3-5F08-4F26-A0BA-7662C3B10CB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9D372BC0-C563-467A-BF5C-7EF01158D15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19AE0E7-A40E-487B-B74F-07DB52D2BE9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36886-D513-4B72-A976-CB89678EC1C0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5723-B715-4DA8-BD84-5A4E46963E80}"/>
              </a:ext>
            </a:extLst>
          </p:cNvPr>
          <p:cNvSpPr txBox="1"/>
          <p:nvPr/>
        </p:nvSpPr>
        <p:spPr>
          <a:xfrm>
            <a:off x="796220" y="5436435"/>
            <a:ext cx="565389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need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bars!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9682CE-C668-435F-BCC6-0D384B313A47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5324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7C5A-4F72-46A7-A13A-C11C0F84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" t="4973" r="3741" b="1476"/>
          <a:stretch/>
        </p:blipFill>
        <p:spPr>
          <a:xfrm>
            <a:off x="852185" y="1315662"/>
            <a:ext cx="5261641" cy="3295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8BD1F-DF06-4A38-A47A-3E21090EC225}"/>
              </a:ext>
            </a:extLst>
          </p:cNvPr>
          <p:cNvSpPr txBox="1"/>
          <p:nvPr/>
        </p:nvSpPr>
        <p:spPr>
          <a:xfrm>
            <a:off x="2980128" y="1792901"/>
            <a:ext cx="219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 Narrow" panose="020B0606020202030204" pitchFamily="34" charset="0"/>
              </a:rPr>
              <a:t>Error bars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08F69-D266-4704-8B36-055B135104D3}"/>
              </a:ext>
            </a:extLst>
          </p:cNvPr>
          <p:cNvSpPr txBox="1"/>
          <p:nvPr/>
        </p:nvSpPr>
        <p:spPr>
          <a:xfrm>
            <a:off x="455951" y="5509295"/>
            <a:ext cx="6280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the error bars overlap?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568F6A-5F4D-4B9B-BD29-AA457ED12A93}"/>
              </a:ext>
            </a:extLst>
          </p:cNvPr>
          <p:cNvSpPr txBox="1"/>
          <p:nvPr/>
        </p:nvSpPr>
        <p:spPr>
          <a:xfrm>
            <a:off x="3070355" y="6217774"/>
            <a:ext cx="13302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8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0BB0C-9F46-4BC1-AF2C-B4D9855E3C6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A3DE55-2C17-4F50-A21F-D566621EAFD7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69DC3F-42EF-416A-A6E3-033BDE584663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7DC10-A99E-4490-AEB8-562C3D5166D5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E9AAB2-FB19-49D9-AE22-59CBCF8E8DE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1978B8-1A68-4CF4-B5AC-F28A39FDA0C2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77E89-24BD-4E2E-9231-8EE08A2411F3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5056D-57A0-4180-AB81-416038F13C1A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6">
            <a:extLst>
              <a:ext uri="{FF2B5EF4-FFF2-40B4-BE49-F238E27FC236}">
                <a16:creationId xmlns:a16="http://schemas.microsoft.com/office/drawing/2014/main" id="{31F2CC41-3F8B-4E57-8F70-7706297333C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1AE603A-65C8-45D7-B3AB-E7EF22F36955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DD34A7-08BD-4DCB-8A91-91EA485B2732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D2D9-0A3E-4BB0-BD69-D9E5A5EF7C15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56741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7C5A-4F72-46A7-A13A-C11C0F84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" t="4973" r="3741" b="1476"/>
          <a:stretch/>
        </p:blipFill>
        <p:spPr>
          <a:xfrm>
            <a:off x="852185" y="1312964"/>
            <a:ext cx="5261641" cy="3295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E41A2-7CF8-4C9D-91C4-4F81AE510326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4B929-E2EF-4851-A8B7-6C4C8F4020C7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0D1D92C-B21B-4AA8-80F4-F42C838B9C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18E43-9596-4B6A-8A86-3266071AD364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B2897-7E0E-4E83-B685-56B36DCF2DB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0BF688-90BF-409D-B877-F57A807D821E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AA73E8-CCCD-4EFC-8CDD-7376A12A859A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ED984D-6141-4EAF-901F-B5642A49364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949B3834-D539-42C1-B63D-4230FBE0BF3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D1F8E241-5642-4B7E-94F5-C76E406CE3E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29013-0BFD-44FB-89B3-08BAF49758B7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1CCA5-D303-48B0-8C72-E647DF31EBA2}"/>
              </a:ext>
            </a:extLst>
          </p:cNvPr>
          <p:cNvSpPr txBox="1"/>
          <p:nvPr/>
        </p:nvSpPr>
        <p:spPr>
          <a:xfrm>
            <a:off x="745554" y="5595301"/>
            <a:ext cx="54008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also need a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P value!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310E17-5F51-4B16-A23C-D26248C5F9D9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81700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82" y="1073925"/>
            <a:ext cx="3870371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608371" y="246028"/>
            <a:ext cx="419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Table of Contents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CD50E78D-93A8-4AAB-9AC9-2230238FDBC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D50B1-9C3D-4518-ACAB-B2D7BA28E883}"/>
              </a:ext>
            </a:extLst>
          </p:cNvPr>
          <p:cNvSpPr/>
          <p:nvPr/>
        </p:nvSpPr>
        <p:spPr>
          <a:xfrm>
            <a:off x="4544095" y="1073925"/>
            <a:ext cx="1877265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0FCCB9-98AC-4FF9-94AD-567C90E3B4A5}"/>
              </a:ext>
            </a:extLst>
          </p:cNvPr>
          <p:cNvSpPr/>
          <p:nvPr/>
        </p:nvSpPr>
        <p:spPr>
          <a:xfrm>
            <a:off x="557881" y="3018138"/>
            <a:ext cx="3431046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40811A-414B-4869-9468-FE0B536901D7}"/>
              </a:ext>
            </a:extLst>
          </p:cNvPr>
          <p:cNvSpPr/>
          <p:nvPr/>
        </p:nvSpPr>
        <p:spPr>
          <a:xfrm>
            <a:off x="4121297" y="3018138"/>
            <a:ext cx="2300063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F0DFEE-910F-4B26-9C07-37583E2E81D8}"/>
              </a:ext>
            </a:extLst>
          </p:cNvPr>
          <p:cNvSpPr/>
          <p:nvPr/>
        </p:nvSpPr>
        <p:spPr>
          <a:xfrm>
            <a:off x="557882" y="4969444"/>
            <a:ext cx="1993105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A391BD-F746-428F-A5CE-CBE51724E714}"/>
              </a:ext>
            </a:extLst>
          </p:cNvPr>
          <p:cNvSpPr/>
          <p:nvPr/>
        </p:nvSpPr>
        <p:spPr>
          <a:xfrm>
            <a:off x="2707879" y="4969444"/>
            <a:ext cx="3713481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BE420F-0D9F-4F76-9DC9-A3E4ECCCA78F}"/>
              </a:ext>
            </a:extLst>
          </p:cNvPr>
          <p:cNvSpPr/>
          <p:nvPr/>
        </p:nvSpPr>
        <p:spPr>
          <a:xfrm>
            <a:off x="557882" y="6920749"/>
            <a:ext cx="2877318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0C28B9-03C7-4D27-909B-5A3C31153653}"/>
              </a:ext>
            </a:extLst>
          </p:cNvPr>
          <p:cNvSpPr/>
          <p:nvPr/>
        </p:nvSpPr>
        <p:spPr>
          <a:xfrm>
            <a:off x="3592575" y="6920749"/>
            <a:ext cx="2828785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132071-2273-4D88-A58F-B91C227BFB4D}"/>
              </a:ext>
            </a:extLst>
          </p:cNvPr>
          <p:cNvSpPr txBox="1"/>
          <p:nvPr/>
        </p:nvSpPr>
        <p:spPr>
          <a:xfrm>
            <a:off x="3892805" y="1836196"/>
            <a:ext cx="71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402D2-1D76-4B85-A518-0E175FDD73CB}"/>
              </a:ext>
            </a:extLst>
          </p:cNvPr>
          <p:cNvSpPr txBox="1"/>
          <p:nvPr/>
        </p:nvSpPr>
        <p:spPr>
          <a:xfrm>
            <a:off x="690251" y="1107656"/>
            <a:ext cx="375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Column Graph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8792AB4-9121-47D0-BAA5-D958DC83FCEB}"/>
              </a:ext>
            </a:extLst>
          </p:cNvPr>
          <p:cNvSpPr txBox="1"/>
          <p:nvPr/>
        </p:nvSpPr>
        <p:spPr>
          <a:xfrm>
            <a:off x="670172" y="1794412"/>
            <a:ext cx="3298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 1</a:t>
            </a:r>
          </a:p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 2</a:t>
            </a:r>
          </a:p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 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35598C-477D-43AE-A684-361C7770A337}"/>
              </a:ext>
            </a:extLst>
          </p:cNvPr>
          <p:cNvSpPr txBox="1"/>
          <p:nvPr/>
        </p:nvSpPr>
        <p:spPr>
          <a:xfrm>
            <a:off x="4581619" y="1116191"/>
            <a:ext cx="218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1107B0-BDE1-42CC-A34D-CE0A84104A2D}"/>
              </a:ext>
            </a:extLst>
          </p:cNvPr>
          <p:cNvSpPr txBox="1"/>
          <p:nvPr/>
        </p:nvSpPr>
        <p:spPr>
          <a:xfrm>
            <a:off x="5468748" y="1855939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29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43B5404E-D136-4CEB-8F0E-E63F813D65D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EFBD58-C10F-446E-9D00-29828AFA7582}"/>
              </a:ext>
            </a:extLst>
          </p:cNvPr>
          <p:cNvSpPr txBox="1"/>
          <p:nvPr/>
        </p:nvSpPr>
        <p:spPr>
          <a:xfrm>
            <a:off x="645546" y="3084775"/>
            <a:ext cx="329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 Error Bars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FA8DCF-E824-4DA7-A232-39104BDC9457}"/>
              </a:ext>
            </a:extLst>
          </p:cNvPr>
          <p:cNvSpPr txBox="1"/>
          <p:nvPr/>
        </p:nvSpPr>
        <p:spPr>
          <a:xfrm>
            <a:off x="3007935" y="3817382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19B9B7-B808-4E53-BA23-C8AFB70BEB18}"/>
              </a:ext>
            </a:extLst>
          </p:cNvPr>
          <p:cNvSpPr txBox="1"/>
          <p:nvPr/>
        </p:nvSpPr>
        <p:spPr>
          <a:xfrm>
            <a:off x="4201680" y="3066717"/>
            <a:ext cx="129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Bars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B783AF-5533-42A3-9806-18C46A36112E}"/>
              </a:ext>
            </a:extLst>
          </p:cNvPr>
          <p:cNvSpPr txBox="1"/>
          <p:nvPr/>
        </p:nvSpPr>
        <p:spPr>
          <a:xfrm>
            <a:off x="5478068" y="3817382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43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D6C6DF-2E6E-40B1-9574-BE23C3FD1B56}"/>
              </a:ext>
            </a:extLst>
          </p:cNvPr>
          <p:cNvSpPr txBox="1"/>
          <p:nvPr/>
        </p:nvSpPr>
        <p:spPr>
          <a:xfrm>
            <a:off x="648381" y="5010548"/>
            <a:ext cx="1836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CI Error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Bars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1CAE5-A389-4410-9A66-023BC4794D14}"/>
              </a:ext>
            </a:extLst>
          </p:cNvPr>
          <p:cNvSpPr txBox="1"/>
          <p:nvPr/>
        </p:nvSpPr>
        <p:spPr>
          <a:xfrm>
            <a:off x="1574960" y="5757428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55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190B4E0-253A-4F00-A1DE-D4A5B319D4AF}"/>
              </a:ext>
            </a:extLst>
          </p:cNvPr>
          <p:cNvSpPr txBox="1"/>
          <p:nvPr/>
        </p:nvSpPr>
        <p:spPr>
          <a:xfrm>
            <a:off x="2818421" y="4984401"/>
            <a:ext cx="3759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Error Bar to choose?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AB633-373D-41BF-A2E2-DBE5178860CD}"/>
              </a:ext>
            </a:extLst>
          </p:cNvPr>
          <p:cNvSpPr txBox="1"/>
          <p:nvPr/>
        </p:nvSpPr>
        <p:spPr>
          <a:xfrm>
            <a:off x="5483177" y="5796596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63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FEF942-6369-4A19-BD1A-BFE55EDEFB18}"/>
              </a:ext>
            </a:extLst>
          </p:cNvPr>
          <p:cNvSpPr txBox="1"/>
          <p:nvPr/>
        </p:nvSpPr>
        <p:spPr>
          <a:xfrm>
            <a:off x="656854" y="6951756"/>
            <a:ext cx="293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P value</a:t>
            </a:r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3F6346-B49A-4722-9CEB-801622F7A53F}"/>
              </a:ext>
            </a:extLst>
          </p:cNvPr>
          <p:cNvSpPr txBox="1"/>
          <p:nvPr/>
        </p:nvSpPr>
        <p:spPr>
          <a:xfrm>
            <a:off x="2470673" y="7702763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67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D7CE52-4BBA-407D-A04A-7E4353259C72}"/>
              </a:ext>
            </a:extLst>
          </p:cNvPr>
          <p:cNvSpPr txBox="1"/>
          <p:nvPr/>
        </p:nvSpPr>
        <p:spPr>
          <a:xfrm>
            <a:off x="3743723" y="6951755"/>
            <a:ext cx="293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t-test</a:t>
            </a:r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935CB8D-7E88-46DE-83AA-EEF59DF0B6AD}"/>
              </a:ext>
            </a:extLst>
          </p:cNvPr>
          <p:cNvSpPr txBox="1"/>
          <p:nvPr/>
        </p:nvSpPr>
        <p:spPr>
          <a:xfrm>
            <a:off x="5482727" y="7723897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5CA59F7C-3854-473B-A11E-217B240BFD9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1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7C5A-4F72-46A7-A13A-C11C0F84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" t="4973" r="3741" b="1476"/>
          <a:stretch/>
        </p:blipFill>
        <p:spPr>
          <a:xfrm>
            <a:off x="852185" y="1335900"/>
            <a:ext cx="5261641" cy="3295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B3429-007C-4851-8821-B069E4D9E1DF}"/>
              </a:ext>
            </a:extLst>
          </p:cNvPr>
          <p:cNvSpPr txBox="1"/>
          <p:nvPr/>
        </p:nvSpPr>
        <p:spPr>
          <a:xfrm>
            <a:off x="409605" y="5233089"/>
            <a:ext cx="62800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P value less than 0.05?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DE501D8-CCAB-436C-8A57-11F3C13F2AF0}"/>
              </a:ext>
            </a:extLst>
          </p:cNvPr>
          <p:cNvSpPr/>
          <p:nvPr/>
        </p:nvSpPr>
        <p:spPr>
          <a:xfrm rot="2498494">
            <a:off x="2182080" y="6308942"/>
            <a:ext cx="908778" cy="70149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5D707A0-1924-493E-9035-7FAA9B224317}"/>
              </a:ext>
            </a:extLst>
          </p:cNvPr>
          <p:cNvSpPr/>
          <p:nvPr/>
        </p:nvSpPr>
        <p:spPr>
          <a:xfrm rot="18855397">
            <a:off x="3943544" y="6308941"/>
            <a:ext cx="908778" cy="7014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9D868-B220-4D10-924B-2A8C38E9E0AD}"/>
              </a:ext>
            </a:extLst>
          </p:cNvPr>
          <p:cNvSpPr txBox="1"/>
          <p:nvPr/>
        </p:nvSpPr>
        <p:spPr>
          <a:xfrm>
            <a:off x="4446590" y="6984065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BDF62-5709-40CE-8009-91EC44E9A651}"/>
              </a:ext>
            </a:extLst>
          </p:cNvPr>
          <p:cNvSpPr txBox="1"/>
          <p:nvPr/>
        </p:nvSpPr>
        <p:spPr>
          <a:xfrm>
            <a:off x="1161206" y="6984065"/>
            <a:ext cx="195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30334F-BA2E-45BD-A579-519CB86F99A7}"/>
              </a:ext>
            </a:extLst>
          </p:cNvPr>
          <p:cNvSpPr/>
          <p:nvPr/>
        </p:nvSpPr>
        <p:spPr>
          <a:xfrm>
            <a:off x="2911951" y="1645384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Arial Narrow" panose="020B0606020202030204" pitchFamily="34" charset="0"/>
              </a:rPr>
              <a:t>P=0.0172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D1653-1781-453E-B534-7510439C7A26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9BFFFC-3509-4B50-94FD-D4D6C822CC22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888890-4146-45B5-A315-2DC61AA9AAC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5C26-944B-485F-9E67-3025761A1744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09F190-7F38-4EC7-9F25-8F9D13F89F42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1AB958-DA1D-4EA0-ADDC-C5898F3CA6BD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2E150-0A05-4A63-AB6D-CD401940FD0D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continued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A4E348-92D3-491C-B815-0F9025375D0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6">
            <a:extLst>
              <a:ext uri="{FF2B5EF4-FFF2-40B4-BE49-F238E27FC236}">
                <a16:creationId xmlns:a16="http://schemas.microsoft.com/office/drawing/2014/main" id="{7A1327A0-D046-4A23-BA3E-371D37C93486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BF2C1D4F-8B55-4249-B5D6-B9A644DE193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E06D1-FD93-4AB8-A82F-78A178D7F233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68700-14C3-4A76-A1A3-1500D2BB46C0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987786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7C5A-4F72-46A7-A13A-C11C0F84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" t="4973" r="3741" b="1476"/>
          <a:stretch/>
        </p:blipFill>
        <p:spPr>
          <a:xfrm>
            <a:off x="837784" y="1300652"/>
            <a:ext cx="5261641" cy="3295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A524-5DF9-4A12-9E3C-F23C75D10004}"/>
              </a:ext>
            </a:extLst>
          </p:cNvPr>
          <p:cNvSpPr txBox="1"/>
          <p:nvPr/>
        </p:nvSpPr>
        <p:spPr>
          <a:xfrm>
            <a:off x="470085" y="5284496"/>
            <a:ext cx="6280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5E284-B4CB-4004-AE18-7F0D37CE553A}"/>
              </a:ext>
            </a:extLst>
          </p:cNvPr>
          <p:cNvSpPr/>
          <p:nvPr/>
        </p:nvSpPr>
        <p:spPr>
          <a:xfrm>
            <a:off x="2897550" y="1610136"/>
            <a:ext cx="2183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latin typeface="Arial Narrow" panose="020B0606020202030204" pitchFamily="34" charset="0"/>
              </a:rPr>
              <a:t>P=0.0172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1381C-82A3-4711-8A17-90616A403134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54366C-C0E0-460D-8545-3418934EA343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0DC887-5D7D-499C-8AB9-C339517A716A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B1D5-0D19-4F3B-81DD-8A90781A9090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AC4B31-5B9E-4326-83BD-588F6DE38C7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6D357F7-F78A-4E4A-920F-E91CD1BCB9FD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E118A8-5501-4688-9284-DB45F2549AF2}"/>
              </a:ext>
            </a:extLst>
          </p:cNvPr>
          <p:cNvSpPr txBox="1"/>
          <p:nvPr/>
        </p:nvSpPr>
        <p:spPr>
          <a:xfrm>
            <a:off x="5443823" y="6425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completed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767E80-8A1D-4809-834C-0C97551744F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6">
            <a:extLst>
              <a:ext uri="{FF2B5EF4-FFF2-40B4-BE49-F238E27FC236}">
                <a16:creationId xmlns:a16="http://schemas.microsoft.com/office/drawing/2014/main" id="{B77FAF60-CDA4-4916-8865-F92300D2FFE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7DC59DB3-C08A-4713-8E55-2B13E022641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1503B-4A1D-430D-A655-3690B94F8321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3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82AC8-2556-43C5-B780-83533B467C65}"/>
              </a:ext>
            </a:extLst>
          </p:cNvPr>
          <p:cNvSpPr txBox="1"/>
          <p:nvPr/>
        </p:nvSpPr>
        <p:spPr>
          <a:xfrm>
            <a:off x="652596" y="8178034"/>
            <a:ext cx="566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ecause the P-value is less than 0.05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32C1F-EA53-4419-992A-AA13D94BD2C4}"/>
              </a:ext>
            </a:extLst>
          </p:cNvPr>
          <p:cNvSpPr txBox="1"/>
          <p:nvPr/>
        </p:nvSpPr>
        <p:spPr>
          <a:xfrm>
            <a:off x="656277" y="6924337"/>
            <a:ext cx="5661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a significant difference in column height between Category 5 and Category 6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21C8F-0446-45FB-9E04-635C75D7F0B9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6604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882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43623" y="1046912"/>
            <a:ext cx="5840878" cy="381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638772" y="1266955"/>
            <a:ext cx="578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WARNING!!!!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989F16-08A4-44DA-823D-112D37FE59C2}"/>
              </a:ext>
            </a:extLst>
          </p:cNvPr>
          <p:cNvSpPr/>
          <p:nvPr/>
        </p:nvSpPr>
        <p:spPr>
          <a:xfrm>
            <a:off x="508863" y="8038900"/>
            <a:ext cx="5840878" cy="712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976F28-D635-4082-B06D-61DB82290A26}"/>
              </a:ext>
            </a:extLst>
          </p:cNvPr>
          <p:cNvSpPr txBox="1"/>
          <p:nvPr/>
        </p:nvSpPr>
        <p:spPr>
          <a:xfrm>
            <a:off x="1071761" y="8189372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Warning!!!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35CC54-2B1B-4A68-96FB-9FB812528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18"/>
          <a:stretch/>
        </p:blipFill>
        <p:spPr>
          <a:xfrm>
            <a:off x="2277311" y="1942525"/>
            <a:ext cx="2476500" cy="24024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DCB636-83D7-4A17-93A1-F39137BA10CA}"/>
              </a:ext>
            </a:extLst>
          </p:cNvPr>
          <p:cNvSpPr txBox="1"/>
          <p:nvPr/>
        </p:nvSpPr>
        <p:spPr>
          <a:xfrm>
            <a:off x="501939" y="4879798"/>
            <a:ext cx="5847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200" b="1" dirty="0">
                <a:latin typeface="Arial Narrow" panose="020B0606020202030204" pitchFamily="34" charset="0"/>
              </a:rPr>
              <a:t>Never answer a research question using Error Bars. Only the P value can answer the research question. Error bars are there to accompany the P value. </a:t>
            </a:r>
            <a:br>
              <a:rPr lang="en-AU" sz="2200" b="1" dirty="0">
                <a:latin typeface="Arial Narrow" panose="020B0606020202030204" pitchFamily="34" charset="0"/>
              </a:rPr>
            </a:br>
            <a:r>
              <a:rPr lang="en-AU" sz="2200" b="1" dirty="0">
                <a:latin typeface="Arial Narrow" panose="020B0606020202030204" pitchFamily="34" charset="0"/>
              </a:rPr>
              <a:t>This is because there are different types and sizes of error bars. For example, standard deviation (s) error bars will be a different size to standard error of the mean (SEM) error bars, which will be a different size to Confidence Interval (CI) error bars. It is the author’s choice which error bars to use.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063925-3B82-476D-A14D-23577B3F863E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Error Bars 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C320EE0-AABA-4E65-B207-44A55EEA786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C219B05D-0224-4F2B-9859-4BBB51CA14BD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A5D61349-48B2-4BD1-8A12-DF18D51CC8D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FE59F-7D91-4EF5-AA38-F29C021F7603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43624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1939" y="1046912"/>
            <a:ext cx="5882562" cy="1233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01939" y="1136775"/>
            <a:ext cx="58825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example, all graphs below were made using the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SAME data and have the SAME P value (P=0.0712).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But the error bars are all different types and sizes.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221020-3328-46AC-BC8E-67B83BCAD532}"/>
              </a:ext>
            </a:extLst>
          </p:cNvPr>
          <p:cNvSpPr txBox="1"/>
          <p:nvPr/>
        </p:nvSpPr>
        <p:spPr>
          <a:xfrm>
            <a:off x="4496005" y="4512213"/>
            <a:ext cx="200997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Standard Error </a:t>
            </a:r>
            <a:br>
              <a:rPr lang="en-AU" sz="2800" b="1" dirty="0">
                <a:latin typeface="Arial Narrow" panose="020B0606020202030204" pitchFamily="34" charset="0"/>
              </a:rPr>
            </a:br>
            <a:r>
              <a:rPr lang="en-AU" sz="2800" b="1" dirty="0">
                <a:latin typeface="Arial Narrow" panose="020B0606020202030204" pitchFamily="34" charset="0"/>
              </a:rPr>
              <a:t>of the Mean (SEM)</a:t>
            </a:r>
            <a:br>
              <a:rPr lang="en-AU" sz="2800" b="1" dirty="0">
                <a:latin typeface="Arial Narrow" panose="020B0606020202030204" pitchFamily="34" charset="0"/>
              </a:rPr>
            </a:br>
            <a:r>
              <a:rPr lang="en-AU" sz="2400" dirty="0">
                <a:latin typeface="Arial Narrow" panose="020B0606020202030204" pitchFamily="34" charset="0"/>
              </a:rPr>
              <a:t>Error Bars</a:t>
            </a:r>
            <a:r>
              <a:rPr lang="en-AU" sz="1600" dirty="0">
                <a:latin typeface="Arial Narrow" panose="020B0606020202030204" pitchFamily="34" charset="0"/>
              </a:rPr>
              <a:t> </a:t>
            </a:r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423E4D-3D66-43C6-8703-353A2BD3D03E}"/>
              </a:ext>
            </a:extLst>
          </p:cNvPr>
          <p:cNvSpPr txBox="1"/>
          <p:nvPr/>
        </p:nvSpPr>
        <p:spPr>
          <a:xfrm>
            <a:off x="776562" y="7513011"/>
            <a:ext cx="5395992" cy="1160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all have the same P-value (0.0712) which is more than 0.05 which means there is NO significant difference between A and B which means the error bars should only just be overlapping </a:t>
            </a:r>
            <a:endParaRPr lang="en-AU" sz="1600" dirty="0">
              <a:solidFill>
                <a:schemeClr val="bg1"/>
              </a:solidFill>
            </a:endParaRP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3C7EA603-149B-4C24-AF93-94490902E9D5}"/>
              </a:ext>
            </a:extLst>
          </p:cNvPr>
          <p:cNvGraphicFramePr>
            <a:graphicFrameLocks/>
          </p:cNvGraphicFramePr>
          <p:nvPr/>
        </p:nvGraphicFramePr>
        <p:xfrm>
          <a:off x="318221" y="2370567"/>
          <a:ext cx="4198774" cy="229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8F8936E2-F4F0-454A-8612-122803EB4A16}"/>
              </a:ext>
            </a:extLst>
          </p:cNvPr>
          <p:cNvGraphicFramePr>
            <a:graphicFrameLocks/>
          </p:cNvGraphicFramePr>
          <p:nvPr/>
        </p:nvGraphicFramePr>
        <p:xfrm>
          <a:off x="318221" y="4413540"/>
          <a:ext cx="4341102" cy="234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2A99DA2-D244-480F-AE02-17962131B9E2}"/>
              </a:ext>
            </a:extLst>
          </p:cNvPr>
          <p:cNvSpPr txBox="1"/>
          <p:nvPr/>
        </p:nvSpPr>
        <p:spPr>
          <a:xfrm>
            <a:off x="4496005" y="7082126"/>
            <a:ext cx="1859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Confidence Interval (CI)</a:t>
            </a:r>
            <a:br>
              <a:rPr lang="en-AU" sz="2800" b="1" dirty="0">
                <a:latin typeface="Arial Narrow" panose="020B0606020202030204" pitchFamily="34" charset="0"/>
              </a:rPr>
            </a:br>
            <a:r>
              <a:rPr lang="en-AU" sz="2400" dirty="0">
                <a:latin typeface="Arial Narrow" panose="020B0606020202030204" pitchFamily="34" charset="0"/>
              </a:rPr>
              <a:t>Error Bars</a:t>
            </a:r>
            <a:endParaRPr lang="en-AU" sz="2800" dirty="0"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C27C8-6A93-49CB-B973-9D3E76256B3F}"/>
              </a:ext>
            </a:extLst>
          </p:cNvPr>
          <p:cNvSpPr txBox="1"/>
          <p:nvPr/>
        </p:nvSpPr>
        <p:spPr>
          <a:xfrm>
            <a:off x="4496005" y="2491571"/>
            <a:ext cx="1932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Standard Deviation </a:t>
            </a:r>
          </a:p>
          <a:p>
            <a:r>
              <a:rPr lang="en-AU" sz="2800" b="1" dirty="0">
                <a:latin typeface="Arial Narrow" panose="020B0606020202030204" pitchFamily="34" charset="0"/>
              </a:rPr>
              <a:t>(s or </a:t>
            </a:r>
            <a:r>
              <a:rPr lang="el-GR" sz="2800" b="1" dirty="0">
                <a:latin typeface="Arial Narrow" panose="020B0606020202030204" pitchFamily="34" charset="0"/>
              </a:rPr>
              <a:t>σ</a:t>
            </a:r>
            <a:r>
              <a:rPr lang="en-AU" sz="2800" b="1" dirty="0">
                <a:latin typeface="Arial Narrow" panose="020B0606020202030204" pitchFamily="34" charset="0"/>
              </a:rPr>
              <a:t>)  </a:t>
            </a:r>
          </a:p>
          <a:p>
            <a:r>
              <a:rPr lang="en-AU" sz="2400" dirty="0">
                <a:latin typeface="Arial Narrow" panose="020B0606020202030204" pitchFamily="34" charset="0"/>
              </a:rPr>
              <a:t>Error Bars</a:t>
            </a:r>
            <a:endParaRPr lang="en-A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45C83B4-28B1-40C6-B290-87AAC5DB5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876353"/>
              </p:ext>
            </p:extLst>
          </p:nvPr>
        </p:nvGraphicFramePr>
        <p:xfrm>
          <a:off x="422820" y="6657966"/>
          <a:ext cx="4121209" cy="218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8AD4ADD-8EAB-46B0-B693-1ADBAC844A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F6719-D336-438E-8077-1EFA8AE0ED8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973364-C19E-445F-85D1-C1928380EABB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Error Bars 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CCBF3-3DD3-4814-9F85-05C3F7124F20}"/>
              </a:ext>
            </a:extLst>
          </p:cNvPr>
          <p:cNvSpPr txBox="1"/>
          <p:nvPr/>
        </p:nvSpPr>
        <p:spPr>
          <a:xfrm>
            <a:off x="581606" y="2419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P=0.712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30BFC-8AD8-4829-8142-2FF58007E32E}"/>
              </a:ext>
            </a:extLst>
          </p:cNvPr>
          <p:cNvSpPr txBox="1"/>
          <p:nvPr/>
        </p:nvSpPr>
        <p:spPr>
          <a:xfrm>
            <a:off x="594273" y="463526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P=0.712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5E047-AF26-4EE6-9C28-A09283D4778F}"/>
              </a:ext>
            </a:extLst>
          </p:cNvPr>
          <p:cNvSpPr txBox="1"/>
          <p:nvPr/>
        </p:nvSpPr>
        <p:spPr>
          <a:xfrm>
            <a:off x="594273" y="683724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P=0.712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DBF8F-3E9D-4987-BD5E-E7B2D2A9FC8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495C5CFD-DEC5-480D-9F6F-6E6BDD7FE99A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EFE5D5DB-B093-4CB0-A5AE-D6DC3B0F95D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7985A-2CF7-45F5-BA17-F5FAA5A7F993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819089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01939" y="1333506"/>
            <a:ext cx="5882561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does each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mean?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and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one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should I use?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D4ADD-8EAB-46B0-B693-1ADBAC844A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F6719-D336-438E-8077-1EFA8AE0ED8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973364-C19E-445F-85D1-C1928380EABB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Error Bars 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24B4F4-81CC-4ED8-A147-9C125BF8B96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A3AAB52-2D66-40CA-9CF6-126FB258B75C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31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836D0985-1455-4DDC-BBF9-E5898418415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0A53DC4-2C29-4028-A3F9-ECEC3F57FC5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35030" y="1386376"/>
            <a:ext cx="588256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Deviation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 or </a:t>
            </a:r>
            <a:r>
              <a:rPr lang="el-GR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σ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(the spread of the data)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measures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PRECISION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E.g. were your repeats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all the same, or similar?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(as they should’ve been)</a:t>
            </a:r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686E6-F33A-433A-A7E7-CCC7621292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16831-D87D-45A9-8A73-F5A10FA6F6F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409256-D99C-4893-9CE6-B184E6DDAF2C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82917A-CD85-41A5-A191-C2D358EA668E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21DBE1-626A-4E09-896B-DE54C695136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6A517B-C689-4486-B23F-81587CCA6CC6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B0BD09FD-FD2A-479C-A025-6993B8F4AAD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7448D9B0-0889-49B2-9481-D94E6FC003F4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65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473499" y="1208681"/>
            <a:ext cx="597148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 </a:t>
            </a:r>
            <a:r>
              <a:rPr lang="en-AU" sz="6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indicates a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degree of </a:t>
            </a:r>
            <a:r>
              <a:rPr lang="en-AU" sz="6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ERROR</a:t>
            </a:r>
            <a:endParaRPr lang="en-AU" sz="60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hence the name</a:t>
            </a:r>
          </a:p>
          <a:p>
            <a:pPr algn="ctr"/>
            <a:endParaRPr lang="en-AU" sz="20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E.g. with the mean as our target, </a:t>
            </a:r>
          </a:p>
          <a:p>
            <a:pPr algn="ctr"/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we always aim for values to be </a:t>
            </a:r>
          </a:p>
          <a:p>
            <a:pPr algn="ctr"/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close to the mean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52436-13B4-4D2A-8CD3-2787CDE0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31" y="6618375"/>
            <a:ext cx="1928638" cy="1778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4D300-75D8-49CA-B652-38662F8FBA49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22940-F56B-4109-BFAC-8502FE576CB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51C352-9C5B-40E7-9A47-545396939C6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E98F1F-605A-4307-B627-8DE138CAB605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83EEDD-0D66-4E52-9E10-9A35AEBCDA7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2D161A-4C86-4821-BFFC-B2299432D512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33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D2160F4-CAE1-4888-BFD7-4FD769C261A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76B17085-4933-4B00-BE94-4D80DDA416F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90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64258" y="1125321"/>
            <a:ext cx="5838840" cy="3381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9251B-E6C0-43BE-B616-EFD96B62377A}"/>
              </a:ext>
            </a:extLst>
          </p:cNvPr>
          <p:cNvSpPr txBox="1"/>
          <p:nvPr/>
        </p:nvSpPr>
        <p:spPr>
          <a:xfrm>
            <a:off x="586938" y="1223781"/>
            <a:ext cx="587917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LOW PRECISION</a:t>
            </a:r>
          </a:p>
          <a:p>
            <a:pPr algn="ctr"/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LARGE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7206-7D79-4975-9517-C429982A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" y="4759074"/>
            <a:ext cx="4860950" cy="3956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980E9-CBE5-466A-976E-0A7C0396C034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DB58B-2CD2-4F19-8A61-4E8BE4BD33A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910D4D-AD56-413B-9687-C54A1B6C54C2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E374A5-7940-495C-BA37-E991F1C580FE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61677B-F7C0-4FFC-AEB3-45B289C6B9A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72791F-2E4D-4AAD-AC91-CB79EAB76F63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34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233912C-63E2-4C84-B756-B5785D654848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7091A91C-0E5E-48B2-9857-5C2E50D00C8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50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64258" y="1125321"/>
            <a:ext cx="5838840" cy="3381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9251B-E6C0-43BE-B616-EFD96B62377A}"/>
              </a:ext>
            </a:extLst>
          </p:cNvPr>
          <p:cNvSpPr txBox="1"/>
          <p:nvPr/>
        </p:nvSpPr>
        <p:spPr>
          <a:xfrm>
            <a:off x="586938" y="1223781"/>
            <a:ext cx="587917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HIGH PRECISION</a:t>
            </a:r>
          </a:p>
          <a:p>
            <a:pPr algn="ctr"/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SMALL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E787D03-9520-47D8-9A06-F4342ECA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46" y="4759074"/>
            <a:ext cx="4366735" cy="4026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DD6D7-E99F-4FFF-B40C-CC6C44A6FB3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25DC4-F1C3-4383-B031-10A53053F3E4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5F573-3C20-4976-8447-84F61F9B3EE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D2B7BF-B6D2-4A18-9348-981E48922C24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978B8B-1190-409D-9584-765BBFA05B5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82DAE2-142F-4CC2-90F4-E10C07B2D7E4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35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655B619F-049A-4C93-BBAE-564387D2C61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665C003-8FF2-4BB4-AEC8-6FC409F3237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2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1681" y="1075819"/>
            <a:ext cx="3870371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608371" y="246028"/>
            <a:ext cx="419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Table of Contents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CD50E78D-93A8-4AAB-9AC9-2230238FDBC7}"/>
              </a:ext>
            </a:extLst>
          </p:cNvPr>
          <p:cNvSpPr txBox="1"/>
          <p:nvPr/>
        </p:nvSpPr>
        <p:spPr>
          <a:xfrm>
            <a:off x="5476527" y="8849233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D50B1-9C3D-4518-ACAB-B2D7BA28E883}"/>
              </a:ext>
            </a:extLst>
          </p:cNvPr>
          <p:cNvSpPr/>
          <p:nvPr/>
        </p:nvSpPr>
        <p:spPr>
          <a:xfrm>
            <a:off x="4537894" y="1075819"/>
            <a:ext cx="1877265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0FCCB9-98AC-4FF9-94AD-567C90E3B4A5}"/>
              </a:ext>
            </a:extLst>
          </p:cNvPr>
          <p:cNvSpPr/>
          <p:nvPr/>
        </p:nvSpPr>
        <p:spPr>
          <a:xfrm>
            <a:off x="551680" y="3020032"/>
            <a:ext cx="2920594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40811A-414B-4869-9468-FE0B536901D7}"/>
              </a:ext>
            </a:extLst>
          </p:cNvPr>
          <p:cNvSpPr/>
          <p:nvPr/>
        </p:nvSpPr>
        <p:spPr>
          <a:xfrm>
            <a:off x="3604644" y="3020032"/>
            <a:ext cx="2810515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BE420F-0D9F-4F76-9DC9-A3E4ECCCA78F}"/>
              </a:ext>
            </a:extLst>
          </p:cNvPr>
          <p:cNvSpPr/>
          <p:nvPr/>
        </p:nvSpPr>
        <p:spPr>
          <a:xfrm>
            <a:off x="551681" y="6922643"/>
            <a:ext cx="3525390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0C28B9-03C7-4D27-909B-5A3C31153653}"/>
              </a:ext>
            </a:extLst>
          </p:cNvPr>
          <p:cNvSpPr/>
          <p:nvPr/>
        </p:nvSpPr>
        <p:spPr>
          <a:xfrm>
            <a:off x="4248051" y="6922642"/>
            <a:ext cx="2167108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132071-2273-4D88-A58F-B91C227BFB4D}"/>
              </a:ext>
            </a:extLst>
          </p:cNvPr>
          <p:cNvSpPr txBox="1"/>
          <p:nvPr/>
        </p:nvSpPr>
        <p:spPr>
          <a:xfrm>
            <a:off x="3412641" y="1836717"/>
            <a:ext cx="1171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402D2-1D76-4B85-A518-0E175FDD73CB}"/>
              </a:ext>
            </a:extLst>
          </p:cNvPr>
          <p:cNvSpPr txBox="1"/>
          <p:nvPr/>
        </p:nvSpPr>
        <p:spPr>
          <a:xfrm>
            <a:off x="684051" y="1109550"/>
            <a:ext cx="290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a Column Graph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Excel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35598C-477D-43AE-A684-361C7770A337}"/>
              </a:ext>
            </a:extLst>
          </p:cNvPr>
          <p:cNvSpPr txBox="1"/>
          <p:nvPr/>
        </p:nvSpPr>
        <p:spPr>
          <a:xfrm>
            <a:off x="4575418" y="1118085"/>
            <a:ext cx="218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the graph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1107B0-BDE1-42CC-A34D-CE0A84104A2D}"/>
              </a:ext>
            </a:extLst>
          </p:cNvPr>
          <p:cNvSpPr txBox="1"/>
          <p:nvPr/>
        </p:nvSpPr>
        <p:spPr>
          <a:xfrm>
            <a:off x="5427002" y="1858115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90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43B5404E-D136-4CEB-8F0E-E63F813D65D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EFBD58-C10F-446E-9D00-29828AFA7582}"/>
              </a:ext>
            </a:extLst>
          </p:cNvPr>
          <p:cNvSpPr txBox="1"/>
          <p:nvPr/>
        </p:nvSpPr>
        <p:spPr>
          <a:xfrm>
            <a:off x="650653" y="3053984"/>
            <a:ext cx="212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ERROR BARS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FA8DCF-E824-4DA7-A232-39104BDC9457}"/>
              </a:ext>
            </a:extLst>
          </p:cNvPr>
          <p:cNvSpPr txBox="1"/>
          <p:nvPr/>
        </p:nvSpPr>
        <p:spPr>
          <a:xfrm>
            <a:off x="2136905" y="3832331"/>
            <a:ext cx="1335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19B9B7-B808-4E53-BA23-C8AFB70BEB18}"/>
              </a:ext>
            </a:extLst>
          </p:cNvPr>
          <p:cNvSpPr txBox="1"/>
          <p:nvPr/>
        </p:nvSpPr>
        <p:spPr>
          <a:xfrm>
            <a:off x="3724656" y="3053984"/>
            <a:ext cx="2568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the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 </a:t>
            </a:r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B783AF-5533-42A3-9806-18C46A36112E}"/>
              </a:ext>
            </a:extLst>
          </p:cNvPr>
          <p:cNvSpPr txBox="1"/>
          <p:nvPr/>
        </p:nvSpPr>
        <p:spPr>
          <a:xfrm>
            <a:off x="5030408" y="3802472"/>
            <a:ext cx="1382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FEF942-6369-4A19-BD1A-BFE55EDEFB18}"/>
              </a:ext>
            </a:extLst>
          </p:cNvPr>
          <p:cNvSpPr txBox="1"/>
          <p:nvPr/>
        </p:nvSpPr>
        <p:spPr>
          <a:xfrm>
            <a:off x="650653" y="6953650"/>
            <a:ext cx="2935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caption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3F6346-B49A-4722-9CEB-801622F7A53F}"/>
              </a:ext>
            </a:extLst>
          </p:cNvPr>
          <p:cNvSpPr txBox="1"/>
          <p:nvPr/>
        </p:nvSpPr>
        <p:spPr>
          <a:xfrm>
            <a:off x="2757924" y="7705498"/>
            <a:ext cx="1547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D7CE52-4BBA-407D-A04A-7E4353259C72}"/>
              </a:ext>
            </a:extLst>
          </p:cNvPr>
          <p:cNvSpPr txBox="1"/>
          <p:nvPr/>
        </p:nvSpPr>
        <p:spPr>
          <a:xfrm>
            <a:off x="4331639" y="6980716"/>
            <a:ext cx="293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CHECKLIST</a:t>
            </a:r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935CB8D-7E88-46DE-83AA-EEF59DF0B6AD}"/>
              </a:ext>
            </a:extLst>
          </p:cNvPr>
          <p:cNvSpPr txBox="1"/>
          <p:nvPr/>
        </p:nvSpPr>
        <p:spPr>
          <a:xfrm>
            <a:off x="5025960" y="7705498"/>
            <a:ext cx="133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130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67E2F41E-6448-4358-B510-21DBD998CCD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AD0489-2A59-4BF4-9965-0F71DE88A8F7}"/>
              </a:ext>
            </a:extLst>
          </p:cNvPr>
          <p:cNvSpPr/>
          <p:nvPr/>
        </p:nvSpPr>
        <p:spPr>
          <a:xfrm>
            <a:off x="551681" y="4962317"/>
            <a:ext cx="179942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95442-1145-4BD8-8F0A-A79B06D37FB2}"/>
              </a:ext>
            </a:extLst>
          </p:cNvPr>
          <p:cNvSpPr/>
          <p:nvPr/>
        </p:nvSpPr>
        <p:spPr>
          <a:xfrm>
            <a:off x="2519500" y="4962319"/>
            <a:ext cx="184224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EEE76-5073-4C16-B626-10D76F6FE9F2}"/>
              </a:ext>
            </a:extLst>
          </p:cNvPr>
          <p:cNvSpPr txBox="1"/>
          <p:nvPr/>
        </p:nvSpPr>
        <p:spPr>
          <a:xfrm>
            <a:off x="602815" y="4955640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y-axis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ABF3A-6757-4E1E-85AA-D1974685C894}"/>
              </a:ext>
            </a:extLst>
          </p:cNvPr>
          <p:cNvSpPr txBox="1"/>
          <p:nvPr/>
        </p:nvSpPr>
        <p:spPr>
          <a:xfrm>
            <a:off x="1047053" y="5736193"/>
            <a:ext cx="1335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C764D-6F53-4F81-98EF-16FFEA21C872}"/>
              </a:ext>
            </a:extLst>
          </p:cNvPr>
          <p:cNvSpPr txBox="1"/>
          <p:nvPr/>
        </p:nvSpPr>
        <p:spPr>
          <a:xfrm>
            <a:off x="2613453" y="4955785"/>
            <a:ext cx="205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the x-axis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66F6F-2E93-44FD-934F-1DEC59DB0D2A}"/>
              </a:ext>
            </a:extLst>
          </p:cNvPr>
          <p:cNvSpPr txBox="1"/>
          <p:nvPr/>
        </p:nvSpPr>
        <p:spPr>
          <a:xfrm>
            <a:off x="3023071" y="5745432"/>
            <a:ext cx="133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36E26F-5BB6-4BBD-9516-5773FA0862EE}"/>
              </a:ext>
            </a:extLst>
          </p:cNvPr>
          <p:cNvSpPr/>
          <p:nvPr/>
        </p:nvSpPr>
        <p:spPr>
          <a:xfrm>
            <a:off x="4530136" y="4960389"/>
            <a:ext cx="1885024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04E4C2-4ABB-4734-B4CB-B2A79385D35F}"/>
              </a:ext>
            </a:extLst>
          </p:cNvPr>
          <p:cNvSpPr txBox="1"/>
          <p:nvPr/>
        </p:nvSpPr>
        <p:spPr>
          <a:xfrm>
            <a:off x="4593524" y="4974571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the columns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1A460-7209-4796-A64C-8797A8080735}"/>
              </a:ext>
            </a:extLst>
          </p:cNvPr>
          <p:cNvSpPr txBox="1"/>
          <p:nvPr/>
        </p:nvSpPr>
        <p:spPr>
          <a:xfrm>
            <a:off x="5030408" y="5734494"/>
            <a:ext cx="1368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309972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64258" y="1125321"/>
            <a:ext cx="5838840" cy="3381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2258E9-A236-440F-AF6E-FD2B92D65185}"/>
              </a:ext>
            </a:extLst>
          </p:cNvPr>
          <p:cNvSpPr/>
          <p:nvPr/>
        </p:nvSpPr>
        <p:spPr>
          <a:xfrm>
            <a:off x="1476590" y="5935608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6A51E7-C318-4922-9A26-785E330C33DA}"/>
              </a:ext>
            </a:extLst>
          </p:cNvPr>
          <p:cNvSpPr/>
          <p:nvPr/>
        </p:nvSpPr>
        <p:spPr>
          <a:xfrm>
            <a:off x="1130758" y="5600313"/>
            <a:ext cx="2448272" cy="2398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0AD874-8C4D-4234-A20C-033C42F33FF9}"/>
              </a:ext>
            </a:extLst>
          </p:cNvPr>
          <p:cNvSpPr/>
          <p:nvPr/>
        </p:nvSpPr>
        <p:spPr>
          <a:xfrm>
            <a:off x="2820518" y="600398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50376E-3089-4785-98EB-84BEC738A1CA}"/>
              </a:ext>
            </a:extLst>
          </p:cNvPr>
          <p:cNvSpPr/>
          <p:nvPr/>
        </p:nvSpPr>
        <p:spPr>
          <a:xfrm>
            <a:off x="2152555" y="768577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9D55D0E-267A-49AF-9A2C-E41DBF43DB8A}"/>
              </a:ext>
            </a:extLst>
          </p:cNvPr>
          <p:cNvSpPr/>
          <p:nvPr/>
        </p:nvSpPr>
        <p:spPr>
          <a:xfrm>
            <a:off x="2629669" y="6855313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7FEBC4-9804-4359-9B41-DEF1E525EBC4}"/>
              </a:ext>
            </a:extLst>
          </p:cNvPr>
          <p:cNvSpPr/>
          <p:nvPr/>
        </p:nvSpPr>
        <p:spPr>
          <a:xfrm>
            <a:off x="1883989" y="560031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E141FA-AB30-4894-9305-AE6A9CA18D8E}"/>
              </a:ext>
            </a:extLst>
          </p:cNvPr>
          <p:cNvSpPr/>
          <p:nvPr/>
        </p:nvSpPr>
        <p:spPr>
          <a:xfrm>
            <a:off x="2250080" y="648802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D9F2C69-DE67-4979-B13B-A89AADDE5DEE}"/>
              </a:ext>
            </a:extLst>
          </p:cNvPr>
          <p:cNvSpPr/>
          <p:nvPr/>
        </p:nvSpPr>
        <p:spPr>
          <a:xfrm>
            <a:off x="1267584" y="7091904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CD9FAC1-4FBE-418D-8C93-D9F0FAD6591B}"/>
              </a:ext>
            </a:extLst>
          </p:cNvPr>
          <p:cNvSpPr/>
          <p:nvPr/>
        </p:nvSpPr>
        <p:spPr>
          <a:xfrm>
            <a:off x="3301899" y="690689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CBCAB35-24AB-4D2A-800D-FB8F9BB6913E}"/>
              </a:ext>
            </a:extLst>
          </p:cNvPr>
          <p:cNvSpPr/>
          <p:nvPr/>
        </p:nvSpPr>
        <p:spPr>
          <a:xfrm>
            <a:off x="1686218" y="6153267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AF0A534-C006-40A7-9548-A9E0B820D79B}"/>
              </a:ext>
            </a:extLst>
          </p:cNvPr>
          <p:cNvSpPr/>
          <p:nvPr/>
        </p:nvSpPr>
        <p:spPr>
          <a:xfrm>
            <a:off x="1941549" y="6367658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BB48447-3074-4CFA-8892-61C6BB885CBA}"/>
              </a:ext>
            </a:extLst>
          </p:cNvPr>
          <p:cNvSpPr/>
          <p:nvPr/>
        </p:nvSpPr>
        <p:spPr>
          <a:xfrm>
            <a:off x="2148221" y="6583680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63E4E0-1FC0-415A-8BC1-297D87692404}"/>
              </a:ext>
            </a:extLst>
          </p:cNvPr>
          <p:cNvSpPr/>
          <p:nvPr/>
        </p:nvSpPr>
        <p:spPr>
          <a:xfrm>
            <a:off x="1672639" y="647485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AE64B44-19ED-45EA-8700-43EC16EF7AB5}"/>
              </a:ext>
            </a:extLst>
          </p:cNvPr>
          <p:cNvSpPr/>
          <p:nvPr/>
        </p:nvSpPr>
        <p:spPr>
          <a:xfrm>
            <a:off x="2614605" y="6690874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A40637-37A2-4649-94A7-307DC5075926}"/>
              </a:ext>
            </a:extLst>
          </p:cNvPr>
          <p:cNvSpPr/>
          <p:nvPr/>
        </p:nvSpPr>
        <p:spPr>
          <a:xfrm>
            <a:off x="2084404" y="683646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DE3F8-E667-4AA6-9289-C5FD63438707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55CC9-2CA1-468C-A472-198888C2455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4E1B7-D941-4E7C-88B3-552919A474C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979002-3C7D-4A40-AFCC-BAD9E0FBCC70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12D5F7-4B27-4365-99F7-754353B1949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2E8950-6A3E-422A-AADE-847699422B8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2B25CED2-224A-41F0-AE5D-0D097C1A6FF9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241ED-B82F-48AD-8F30-0D92D33D0024}"/>
              </a:ext>
            </a:extLst>
          </p:cNvPr>
          <p:cNvSpPr txBox="1"/>
          <p:nvPr/>
        </p:nvSpPr>
        <p:spPr>
          <a:xfrm>
            <a:off x="594273" y="1469478"/>
            <a:ext cx="58791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LOW PRECISION</a:t>
            </a:r>
          </a:p>
          <a:p>
            <a:pPr algn="ctr"/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LARGE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ERROR BAR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FD879-5533-4CF1-B7E3-30F47A742E8D}"/>
              </a:ext>
            </a:extLst>
          </p:cNvPr>
          <p:cNvCxnSpPr/>
          <p:nvPr/>
        </p:nvCxnSpPr>
        <p:spPr>
          <a:xfrm>
            <a:off x="4931090" y="5570371"/>
            <a:ext cx="0" cy="23031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B294CA-EA23-4A4A-9782-1E431B2EE168}"/>
              </a:ext>
            </a:extLst>
          </p:cNvPr>
          <p:cNvCxnSpPr/>
          <p:nvPr/>
        </p:nvCxnSpPr>
        <p:spPr>
          <a:xfrm>
            <a:off x="4581128" y="5570371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3FDBA-1ACD-44F1-8B56-F8CC1B0849DE}"/>
              </a:ext>
            </a:extLst>
          </p:cNvPr>
          <p:cNvCxnSpPr>
            <a:cxnSpLocks/>
          </p:cNvCxnSpPr>
          <p:nvPr/>
        </p:nvCxnSpPr>
        <p:spPr>
          <a:xfrm>
            <a:off x="4607054" y="7873493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6">
            <a:extLst>
              <a:ext uri="{FF2B5EF4-FFF2-40B4-BE49-F238E27FC236}">
                <a16:creationId xmlns:a16="http://schemas.microsoft.com/office/drawing/2014/main" id="{9CC987F4-FFAA-449D-95C4-1824551C94B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94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64258" y="1125321"/>
            <a:ext cx="5838840" cy="3381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DE3F8-E667-4AA6-9289-C5FD63438707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55CC9-2CA1-468C-A472-198888C2455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4E1B7-D941-4E7C-88B3-552919A474C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979002-3C7D-4A40-AFCC-BAD9E0FBCC70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12D5F7-4B27-4365-99F7-754353B1949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2E8950-6A3E-422A-AADE-847699422B8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37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2B25CED2-224A-41F0-AE5D-0D097C1A6FF9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241ED-B82F-48AD-8F30-0D92D33D0024}"/>
              </a:ext>
            </a:extLst>
          </p:cNvPr>
          <p:cNvSpPr txBox="1"/>
          <p:nvPr/>
        </p:nvSpPr>
        <p:spPr>
          <a:xfrm>
            <a:off x="613183" y="1529950"/>
            <a:ext cx="58791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HIGH PRECISION</a:t>
            </a:r>
          </a:p>
          <a:p>
            <a:pPr algn="ctr"/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SMALL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ERROR BAR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7FD879-5533-4CF1-B7E3-30F47A742E8D}"/>
              </a:ext>
            </a:extLst>
          </p:cNvPr>
          <p:cNvCxnSpPr>
            <a:cxnSpLocks/>
          </p:cNvCxnSpPr>
          <p:nvPr/>
        </p:nvCxnSpPr>
        <p:spPr>
          <a:xfrm>
            <a:off x="4931090" y="6366705"/>
            <a:ext cx="0" cy="8390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B294CA-EA23-4A4A-9782-1E431B2EE168}"/>
              </a:ext>
            </a:extLst>
          </p:cNvPr>
          <p:cNvCxnSpPr/>
          <p:nvPr/>
        </p:nvCxnSpPr>
        <p:spPr>
          <a:xfrm>
            <a:off x="4607054" y="6366705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3FDBA-1ACD-44F1-8B56-F8CC1B0849DE}"/>
              </a:ext>
            </a:extLst>
          </p:cNvPr>
          <p:cNvCxnSpPr>
            <a:cxnSpLocks/>
          </p:cNvCxnSpPr>
          <p:nvPr/>
        </p:nvCxnSpPr>
        <p:spPr>
          <a:xfrm>
            <a:off x="4607054" y="7205708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C0B16BD-8965-4A3F-8FE2-A572E9B4D10A}"/>
              </a:ext>
            </a:extLst>
          </p:cNvPr>
          <p:cNvSpPr/>
          <p:nvPr/>
        </p:nvSpPr>
        <p:spPr>
          <a:xfrm>
            <a:off x="1104498" y="5559962"/>
            <a:ext cx="2448272" cy="2398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71770C-A9A0-4EE7-A4E6-BE26E67E16B5}"/>
              </a:ext>
            </a:extLst>
          </p:cNvPr>
          <p:cNvSpPr/>
          <p:nvPr/>
        </p:nvSpPr>
        <p:spPr>
          <a:xfrm>
            <a:off x="1450330" y="5895257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EDCDBE-0E61-4EC9-A097-60723028B0C3}"/>
              </a:ext>
            </a:extLst>
          </p:cNvPr>
          <p:cNvSpPr/>
          <p:nvPr/>
        </p:nvSpPr>
        <p:spPr>
          <a:xfrm>
            <a:off x="1659958" y="6112916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B3458D-FAFC-4674-94C4-C5BFFCF2EE2B}"/>
              </a:ext>
            </a:extLst>
          </p:cNvPr>
          <p:cNvSpPr/>
          <p:nvPr/>
        </p:nvSpPr>
        <p:spPr>
          <a:xfrm>
            <a:off x="1658656" y="6112313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6E89B3-D8CF-4F93-909A-E30EDC0FDA6E}"/>
              </a:ext>
            </a:extLst>
          </p:cNvPr>
          <p:cNvSpPr/>
          <p:nvPr/>
        </p:nvSpPr>
        <p:spPr>
          <a:xfrm>
            <a:off x="2455882" y="661413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6003E1-C584-4DE1-82C8-D140F9C8BEDA}"/>
              </a:ext>
            </a:extLst>
          </p:cNvPr>
          <p:cNvSpPr/>
          <p:nvPr/>
        </p:nvSpPr>
        <p:spPr>
          <a:xfrm>
            <a:off x="2042532" y="666308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2554C3-4980-47C9-A070-6BF9E40534CE}"/>
              </a:ext>
            </a:extLst>
          </p:cNvPr>
          <p:cNvSpPr/>
          <p:nvPr/>
        </p:nvSpPr>
        <p:spPr>
          <a:xfrm>
            <a:off x="2208202" y="692318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05A463-017B-44AA-A0E7-AB16C92E385A}"/>
              </a:ext>
            </a:extLst>
          </p:cNvPr>
          <p:cNvSpPr/>
          <p:nvPr/>
        </p:nvSpPr>
        <p:spPr>
          <a:xfrm>
            <a:off x="1942074" y="6433743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565321-9714-49F9-901F-C3E631C0DCD3}"/>
              </a:ext>
            </a:extLst>
          </p:cNvPr>
          <p:cNvSpPr/>
          <p:nvPr/>
        </p:nvSpPr>
        <p:spPr>
          <a:xfrm>
            <a:off x="2222518" y="644706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3857D5-425E-4CAF-A0A8-D9F22E6AC6C3}"/>
              </a:ext>
            </a:extLst>
          </p:cNvPr>
          <p:cNvSpPr/>
          <p:nvPr/>
        </p:nvSpPr>
        <p:spPr>
          <a:xfrm>
            <a:off x="1913987" y="6326704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52DF78-DF55-44C7-9BDE-A160DA4728B3}"/>
              </a:ext>
            </a:extLst>
          </p:cNvPr>
          <p:cNvSpPr/>
          <p:nvPr/>
        </p:nvSpPr>
        <p:spPr>
          <a:xfrm>
            <a:off x="2120659" y="6542726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BD3A01-E774-4728-8456-5BE571626857}"/>
              </a:ext>
            </a:extLst>
          </p:cNvPr>
          <p:cNvSpPr/>
          <p:nvPr/>
        </p:nvSpPr>
        <p:spPr>
          <a:xfrm>
            <a:off x="2441013" y="6563314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75B5A8-28E6-4DAE-9ADB-C65943D5FBEF}"/>
              </a:ext>
            </a:extLst>
          </p:cNvPr>
          <p:cNvSpPr/>
          <p:nvPr/>
        </p:nvSpPr>
        <p:spPr>
          <a:xfrm>
            <a:off x="2027663" y="661227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219FF7-4A9B-44F7-8162-9DE75AD10B2A}"/>
              </a:ext>
            </a:extLst>
          </p:cNvPr>
          <p:cNvSpPr/>
          <p:nvPr/>
        </p:nvSpPr>
        <p:spPr>
          <a:xfrm>
            <a:off x="2193333" y="687237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5DC71A9-3116-482D-80B0-121B5D3939BB}"/>
              </a:ext>
            </a:extLst>
          </p:cNvPr>
          <p:cNvSpPr/>
          <p:nvPr/>
        </p:nvSpPr>
        <p:spPr>
          <a:xfrm>
            <a:off x="2491389" y="687237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4524060-8519-4961-BCE0-CCB5ABC8B381}"/>
              </a:ext>
            </a:extLst>
          </p:cNvPr>
          <p:cNvSpPr/>
          <p:nvPr/>
        </p:nvSpPr>
        <p:spPr>
          <a:xfrm>
            <a:off x="1927205" y="638292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F6FBCEB-2CBD-4543-A6EE-179AA75DA375}"/>
              </a:ext>
            </a:extLst>
          </p:cNvPr>
          <p:cNvSpPr/>
          <p:nvPr/>
        </p:nvSpPr>
        <p:spPr>
          <a:xfrm>
            <a:off x="2207649" y="639625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8AA3096-2905-4F3D-A67A-0D7E893ED418}"/>
              </a:ext>
            </a:extLst>
          </p:cNvPr>
          <p:cNvSpPr/>
          <p:nvPr/>
        </p:nvSpPr>
        <p:spPr>
          <a:xfrm>
            <a:off x="2485377" y="627858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9F9153A-D5DB-4E20-94F4-B6888D3F917D}"/>
              </a:ext>
            </a:extLst>
          </p:cNvPr>
          <p:cNvSpPr/>
          <p:nvPr/>
        </p:nvSpPr>
        <p:spPr>
          <a:xfrm>
            <a:off x="1889373" y="686446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FB3F0AA3-7063-4CCD-A8CD-D688AB5483C0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85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F7D43F6B-E2AA-445C-9639-6262F527B528}"/>
              </a:ext>
            </a:extLst>
          </p:cNvPr>
          <p:cNvSpPr/>
          <p:nvPr/>
        </p:nvSpPr>
        <p:spPr>
          <a:xfrm>
            <a:off x="545661" y="1047101"/>
            <a:ext cx="5838840" cy="31429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6C8FD23-52B9-4AF2-8F83-EA7C1FF0D7AA}"/>
              </a:ext>
            </a:extLst>
          </p:cNvPr>
          <p:cNvSpPr txBox="1"/>
          <p:nvPr/>
        </p:nvSpPr>
        <p:spPr>
          <a:xfrm>
            <a:off x="634592" y="1168182"/>
            <a:ext cx="573914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values are bunched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close to the mean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 is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SMALL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are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SMALL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BAD135E4-8104-46F3-B8FB-1F9CE9BF7DF9}"/>
              </a:ext>
            </a:extLst>
          </p:cNvPr>
          <p:cNvSpPr/>
          <p:nvPr/>
        </p:nvSpPr>
        <p:spPr>
          <a:xfrm>
            <a:off x="412107" y="4334513"/>
            <a:ext cx="6194421" cy="286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00372-8660-4B4A-865E-FAAFDDB44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1" y="4399836"/>
            <a:ext cx="5933842" cy="4257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C69601-870E-452D-940B-A2B721F18F4C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4F2AF-8409-4A76-A9FF-AE2C3BBE28D4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6B9616-1347-47D8-85EF-4523929CE9B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533710-1C8C-4F59-A54A-867663C64E5C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0395FB-498C-46AC-86FC-1FCD7F26837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86D08A-2058-4376-96EC-E86FEF9D11CE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38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714C120-9FB7-4AFB-B8F6-BD12F2AF33B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6CADDD62-0E5B-4ED8-851B-ED41D958141C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4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F7D43F6B-E2AA-445C-9639-6262F527B528}"/>
              </a:ext>
            </a:extLst>
          </p:cNvPr>
          <p:cNvSpPr/>
          <p:nvPr/>
        </p:nvSpPr>
        <p:spPr>
          <a:xfrm>
            <a:off x="545661" y="1047101"/>
            <a:ext cx="5838840" cy="7705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6C8FD23-52B9-4AF2-8F83-EA7C1FF0D7AA}"/>
              </a:ext>
            </a:extLst>
          </p:cNvPr>
          <p:cNvSpPr txBox="1"/>
          <p:nvPr/>
        </p:nvSpPr>
        <p:spPr>
          <a:xfrm>
            <a:off x="658412" y="1387095"/>
            <a:ext cx="573914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Top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error bar =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+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Bottom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error bar =</a:t>
            </a:r>
            <a:endParaRPr lang="en-AU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–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520A0E-3145-4173-9284-9CE7900AA5AC}"/>
              </a:ext>
            </a:extLst>
          </p:cNvPr>
          <p:cNvCxnSpPr/>
          <p:nvPr/>
        </p:nvCxnSpPr>
        <p:spPr>
          <a:xfrm>
            <a:off x="3663717" y="3563888"/>
            <a:ext cx="0" cy="252028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FD2BC-F682-4872-BCE1-34BA93F868A6}"/>
              </a:ext>
            </a:extLst>
          </p:cNvPr>
          <p:cNvCxnSpPr/>
          <p:nvPr/>
        </p:nvCxnSpPr>
        <p:spPr>
          <a:xfrm>
            <a:off x="3247930" y="3563888"/>
            <a:ext cx="831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9C8553-F5A4-4561-907F-77BF06FF1F68}"/>
              </a:ext>
            </a:extLst>
          </p:cNvPr>
          <p:cNvCxnSpPr>
            <a:cxnSpLocks/>
          </p:cNvCxnSpPr>
          <p:nvPr/>
        </p:nvCxnSpPr>
        <p:spPr>
          <a:xfrm>
            <a:off x="3247930" y="6084168"/>
            <a:ext cx="831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5E05AEAF-4229-4018-81AC-886A597CFD1B}"/>
              </a:ext>
            </a:extLst>
          </p:cNvPr>
          <p:cNvSpPr/>
          <p:nvPr/>
        </p:nvSpPr>
        <p:spPr>
          <a:xfrm>
            <a:off x="2581688" y="3541441"/>
            <a:ext cx="476698" cy="1240971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23FD1-F05B-4C1E-A297-1DC9F1EE4E4F}"/>
              </a:ext>
            </a:extLst>
          </p:cNvPr>
          <p:cNvSpPr txBox="1"/>
          <p:nvPr/>
        </p:nvSpPr>
        <p:spPr>
          <a:xfrm>
            <a:off x="989091" y="3647835"/>
            <a:ext cx="15553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4D920E81-62B8-4564-AEA0-EE66FC4C8FDD}"/>
              </a:ext>
            </a:extLst>
          </p:cNvPr>
          <p:cNvSpPr/>
          <p:nvPr/>
        </p:nvSpPr>
        <p:spPr>
          <a:xfrm>
            <a:off x="2586147" y="4837947"/>
            <a:ext cx="476698" cy="1240971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90564-76A4-4301-B1B1-BA04D9588373}"/>
              </a:ext>
            </a:extLst>
          </p:cNvPr>
          <p:cNvSpPr txBox="1"/>
          <p:nvPr/>
        </p:nvSpPr>
        <p:spPr>
          <a:xfrm>
            <a:off x="989091" y="4981378"/>
            <a:ext cx="15553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86A736A-E4E7-4850-B2B4-9FEEF8AC1720}"/>
              </a:ext>
            </a:extLst>
          </p:cNvPr>
          <p:cNvSpPr/>
          <p:nvPr/>
        </p:nvSpPr>
        <p:spPr>
          <a:xfrm>
            <a:off x="3971171" y="4384166"/>
            <a:ext cx="831574" cy="907563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C4F4F-2D56-46C2-A62B-078C86D78A34}"/>
              </a:ext>
            </a:extLst>
          </p:cNvPr>
          <p:cNvSpPr txBox="1"/>
          <p:nvPr/>
        </p:nvSpPr>
        <p:spPr>
          <a:xfrm>
            <a:off x="4881896" y="4545559"/>
            <a:ext cx="18856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747EC-885F-4ED6-9DF6-F7A0B92CE285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A3448-3BDB-444A-9773-54449258009A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39276-F67F-41A4-9D81-BD71A5BE6780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73BAAF-FFE5-4253-A770-54A450AF8BDE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B66F3C6-8DC3-44F8-89DF-7EC4C970A07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DB29A6-39E6-4B95-B101-8F56D05C6340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39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2E1EEEF4-AE0C-4562-84E0-C4A768F9CF5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C905A366-5E72-4945-8AB1-EFE50B3DFAFB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19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45661" y="1047099"/>
            <a:ext cx="5841500" cy="858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721465" y="1067862"/>
            <a:ext cx="58825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0EE50-733D-42DE-8684-EBE294BDFC3F}"/>
              </a:ext>
            </a:extLst>
          </p:cNvPr>
          <p:cNvSpPr/>
          <p:nvPr/>
        </p:nvSpPr>
        <p:spPr>
          <a:xfrm>
            <a:off x="525491" y="5725477"/>
            <a:ext cx="2847959" cy="3011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EEB55-EE6B-4355-8DBB-0834B5D10EB5}"/>
              </a:ext>
            </a:extLst>
          </p:cNvPr>
          <p:cNvSpPr txBox="1"/>
          <p:nvPr/>
        </p:nvSpPr>
        <p:spPr>
          <a:xfrm>
            <a:off x="563597" y="5739812"/>
            <a:ext cx="284795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1</a:t>
            </a:r>
          </a:p>
          <a:p>
            <a:pPr algn="ctr"/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Raw Data: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3, 4, 4, 4, 4, 5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Mean: 4</a:t>
            </a:r>
          </a:p>
          <a:p>
            <a:pPr algn="ctr"/>
            <a:endParaRPr lang="en-AU" sz="9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Deviation: 0.6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61056-21CE-4458-9797-F4344A05DD73}"/>
              </a:ext>
            </a:extLst>
          </p:cNvPr>
          <p:cNvSpPr/>
          <p:nvPr/>
        </p:nvSpPr>
        <p:spPr>
          <a:xfrm>
            <a:off x="3581565" y="5725477"/>
            <a:ext cx="2815993" cy="3011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BB2D5-2CB8-4D30-B952-8ADF7661727E}"/>
              </a:ext>
            </a:extLst>
          </p:cNvPr>
          <p:cNvSpPr txBox="1"/>
          <p:nvPr/>
        </p:nvSpPr>
        <p:spPr>
          <a:xfrm>
            <a:off x="3625812" y="5742137"/>
            <a:ext cx="284795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3</a:t>
            </a:r>
          </a:p>
          <a:p>
            <a:pPr algn="ctr"/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Raw Data: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2, 3, 4, 4, 5, 6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Mean: 4</a:t>
            </a:r>
          </a:p>
          <a:p>
            <a:pPr algn="ctr"/>
            <a:endParaRPr lang="en-AU" sz="9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Deviation: 1.4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8EB3F-76CF-4351-B75A-5E73A28A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7" y="2057401"/>
            <a:ext cx="5847030" cy="3520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FD200-A768-44E3-8D54-5619EBEDCF3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ABC6A-4FEC-4409-80CF-3858E77796DE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0C7D84-21CD-4580-B240-62E69765B5F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47E5F9-5D72-400D-A1EE-AA160A0904D0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AAAD2A-FDE6-447D-9A5B-A4CAC704CE5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26FEF1-818A-4A36-82E6-8FDE4D93216C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A33462A2-B108-4826-B857-711F0E2473C6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CF344DF9-C0F9-4DB0-AC32-2D062DA1E48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7FCE38-E328-400C-B1F1-638B46459E6B}"/>
              </a:ext>
            </a:extLst>
          </p:cNvPr>
          <p:cNvSpPr/>
          <p:nvPr/>
        </p:nvSpPr>
        <p:spPr>
          <a:xfrm>
            <a:off x="1844824" y="4572000"/>
            <a:ext cx="3960440" cy="891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41B91-FA18-47FA-9029-AFB5341D3DA6}"/>
              </a:ext>
            </a:extLst>
          </p:cNvPr>
          <p:cNvSpPr txBox="1"/>
          <p:nvPr/>
        </p:nvSpPr>
        <p:spPr>
          <a:xfrm>
            <a:off x="2041597" y="452949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Category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854603-BEC0-44EF-BAF0-B94B07E03675}"/>
              </a:ext>
            </a:extLst>
          </p:cNvPr>
          <p:cNvSpPr txBox="1"/>
          <p:nvPr/>
        </p:nvSpPr>
        <p:spPr>
          <a:xfrm>
            <a:off x="4273884" y="45329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1572021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35030" y="1047099"/>
            <a:ext cx="5852131" cy="7705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713882" y="4261455"/>
            <a:ext cx="5624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=STDEV(  : 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51EC0-5DCE-4E8D-978A-23E1E85279C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D327B-39C9-40AB-9C51-4FF4C36BF62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32810-684F-479C-B70D-DC5A9BE9BE6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6FC508-CCAA-49AE-81AF-156728EC10B5}"/>
              </a:ext>
            </a:extLst>
          </p:cNvPr>
          <p:cNvSpPr txBox="1"/>
          <p:nvPr/>
        </p:nvSpPr>
        <p:spPr>
          <a:xfrm>
            <a:off x="698932" y="1259632"/>
            <a:ext cx="5624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calculate standard deviation in excel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6C39C-CD49-4E34-9FEE-6C32A63A6610}"/>
              </a:ext>
            </a:extLst>
          </p:cNvPr>
          <p:cNvSpPr txBox="1"/>
          <p:nvPr/>
        </p:nvSpPr>
        <p:spPr>
          <a:xfrm>
            <a:off x="600334" y="6466470"/>
            <a:ext cx="57538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Enter cell coordinates for raw data here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OR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after the first bracket, use your touch pad or mouse to highlight the raw data values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(then close bracket and press enter)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35AA37-0607-4E02-A89C-B1A6C4194AC5}"/>
              </a:ext>
            </a:extLst>
          </p:cNvPr>
          <p:cNvSpPr/>
          <p:nvPr/>
        </p:nvSpPr>
        <p:spPr>
          <a:xfrm>
            <a:off x="4400550" y="5619750"/>
            <a:ext cx="877141" cy="742950"/>
          </a:xfrm>
          <a:custGeom>
            <a:avLst/>
            <a:gdLst>
              <a:gd name="connsiteX0" fmla="*/ 0 w 877141"/>
              <a:gd name="connsiteY0" fmla="*/ 742950 h 742950"/>
              <a:gd name="connsiteX1" fmla="*/ 171450 w 877141"/>
              <a:gd name="connsiteY1" fmla="*/ 628650 h 742950"/>
              <a:gd name="connsiteX2" fmla="*/ 228600 w 877141"/>
              <a:gd name="connsiteY2" fmla="*/ 590550 h 742950"/>
              <a:gd name="connsiteX3" fmla="*/ 342900 w 877141"/>
              <a:gd name="connsiteY3" fmla="*/ 514350 h 742950"/>
              <a:gd name="connsiteX4" fmla="*/ 438150 w 877141"/>
              <a:gd name="connsiteY4" fmla="*/ 419100 h 742950"/>
              <a:gd name="connsiteX5" fmla="*/ 590550 w 877141"/>
              <a:gd name="connsiteY5" fmla="*/ 247650 h 742950"/>
              <a:gd name="connsiteX6" fmla="*/ 647700 w 877141"/>
              <a:gd name="connsiteY6" fmla="*/ 190500 h 742950"/>
              <a:gd name="connsiteX7" fmla="*/ 723900 w 877141"/>
              <a:gd name="connsiteY7" fmla="*/ 76200 h 742950"/>
              <a:gd name="connsiteX8" fmla="*/ 742950 w 877141"/>
              <a:gd name="connsiteY8" fmla="*/ 19050 h 742950"/>
              <a:gd name="connsiteX9" fmla="*/ 571500 w 877141"/>
              <a:gd name="connsiteY9" fmla="*/ 95250 h 742950"/>
              <a:gd name="connsiteX10" fmla="*/ 514350 w 877141"/>
              <a:gd name="connsiteY10" fmla="*/ 114300 h 742950"/>
              <a:gd name="connsiteX11" fmla="*/ 457200 w 877141"/>
              <a:gd name="connsiteY11" fmla="*/ 152400 h 742950"/>
              <a:gd name="connsiteX12" fmla="*/ 685800 w 877141"/>
              <a:gd name="connsiteY12" fmla="*/ 38100 h 742950"/>
              <a:gd name="connsiteX13" fmla="*/ 742950 w 877141"/>
              <a:gd name="connsiteY13" fmla="*/ 0 h 742950"/>
              <a:gd name="connsiteX14" fmla="*/ 781050 w 877141"/>
              <a:gd name="connsiteY14" fmla="*/ 114300 h 742950"/>
              <a:gd name="connsiteX15" fmla="*/ 819150 w 877141"/>
              <a:gd name="connsiteY15" fmla="*/ 171450 h 742950"/>
              <a:gd name="connsiteX16" fmla="*/ 857250 w 877141"/>
              <a:gd name="connsiteY16" fmla="*/ 285750 h 742950"/>
              <a:gd name="connsiteX17" fmla="*/ 876300 w 877141"/>
              <a:gd name="connsiteY17" fmla="*/ 342900 h 742950"/>
              <a:gd name="connsiteX18" fmla="*/ 819150 w 877141"/>
              <a:gd name="connsiteY18" fmla="*/ 152400 h 742950"/>
              <a:gd name="connsiteX19" fmla="*/ 800100 w 877141"/>
              <a:gd name="connsiteY19" fmla="*/ 95250 h 742950"/>
              <a:gd name="connsiteX20" fmla="*/ 762000 w 877141"/>
              <a:gd name="connsiteY20" fmla="*/ 381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7141" h="742950">
                <a:moveTo>
                  <a:pt x="0" y="742950"/>
                </a:moveTo>
                <a:lnTo>
                  <a:pt x="171450" y="628650"/>
                </a:lnTo>
                <a:cubicBezTo>
                  <a:pt x="190500" y="615950"/>
                  <a:pt x="212411" y="606739"/>
                  <a:pt x="228600" y="590550"/>
                </a:cubicBezTo>
                <a:cubicBezTo>
                  <a:pt x="299949" y="519201"/>
                  <a:pt x="260192" y="541919"/>
                  <a:pt x="342900" y="514350"/>
                </a:cubicBezTo>
                <a:cubicBezTo>
                  <a:pt x="421409" y="396586"/>
                  <a:pt x="334241" y="511464"/>
                  <a:pt x="438150" y="419100"/>
                </a:cubicBezTo>
                <a:cubicBezTo>
                  <a:pt x="676324" y="207389"/>
                  <a:pt x="476805" y="384145"/>
                  <a:pt x="590550" y="247650"/>
                </a:cubicBezTo>
                <a:cubicBezTo>
                  <a:pt x="607797" y="226954"/>
                  <a:pt x="631160" y="211766"/>
                  <a:pt x="647700" y="190500"/>
                </a:cubicBezTo>
                <a:cubicBezTo>
                  <a:pt x="675813" y="154355"/>
                  <a:pt x="709420" y="119641"/>
                  <a:pt x="723900" y="76200"/>
                </a:cubicBezTo>
                <a:cubicBezTo>
                  <a:pt x="730250" y="57150"/>
                  <a:pt x="762641" y="22988"/>
                  <a:pt x="742950" y="19050"/>
                </a:cubicBezTo>
                <a:cubicBezTo>
                  <a:pt x="672740" y="5008"/>
                  <a:pt x="624548" y="68726"/>
                  <a:pt x="571500" y="95250"/>
                </a:cubicBezTo>
                <a:cubicBezTo>
                  <a:pt x="553539" y="104230"/>
                  <a:pt x="532311" y="105320"/>
                  <a:pt x="514350" y="114300"/>
                </a:cubicBezTo>
                <a:cubicBezTo>
                  <a:pt x="493872" y="124539"/>
                  <a:pt x="434305" y="152400"/>
                  <a:pt x="457200" y="152400"/>
                </a:cubicBezTo>
                <a:cubicBezTo>
                  <a:pt x="536070" y="152400"/>
                  <a:pt x="628010" y="76627"/>
                  <a:pt x="685800" y="38100"/>
                </a:cubicBezTo>
                <a:lnTo>
                  <a:pt x="742950" y="0"/>
                </a:lnTo>
                <a:cubicBezTo>
                  <a:pt x="755650" y="38100"/>
                  <a:pt x="758773" y="80884"/>
                  <a:pt x="781050" y="114300"/>
                </a:cubicBezTo>
                <a:cubicBezTo>
                  <a:pt x="793750" y="133350"/>
                  <a:pt x="809851" y="150528"/>
                  <a:pt x="819150" y="171450"/>
                </a:cubicBezTo>
                <a:cubicBezTo>
                  <a:pt x="835461" y="208150"/>
                  <a:pt x="844550" y="247650"/>
                  <a:pt x="857250" y="285750"/>
                </a:cubicBezTo>
                <a:cubicBezTo>
                  <a:pt x="863600" y="304800"/>
                  <a:pt x="881170" y="362381"/>
                  <a:pt x="876300" y="342900"/>
                </a:cubicBezTo>
                <a:cubicBezTo>
                  <a:pt x="847510" y="227738"/>
                  <a:pt x="865529" y="291538"/>
                  <a:pt x="819150" y="152400"/>
                </a:cubicBezTo>
                <a:cubicBezTo>
                  <a:pt x="812800" y="133350"/>
                  <a:pt x="811239" y="111958"/>
                  <a:pt x="800100" y="95250"/>
                </a:cubicBezTo>
                <a:lnTo>
                  <a:pt x="762000" y="3810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6B157-5FA7-44AF-9C74-0D7C701F3BA0}"/>
              </a:ext>
            </a:extLst>
          </p:cNvPr>
          <p:cNvSpPr txBox="1"/>
          <p:nvPr/>
        </p:nvSpPr>
        <p:spPr>
          <a:xfrm>
            <a:off x="1476297" y="29534"/>
            <a:ext cx="420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Standard Deviation </a:t>
            </a:r>
            <a:r>
              <a:rPr lang="en-US" sz="2400" b="1" dirty="0">
                <a:latin typeface="Arial Narrow" pitchFamily="34" charset="0"/>
              </a:rPr>
              <a:t>Error Bars </a:t>
            </a:r>
            <a:endParaRPr lang="en-US" sz="3600" b="1" dirty="0">
              <a:latin typeface="Arial Narrow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2FD39E-3D43-46B4-B202-2DF4E471BDA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736A90-6643-497D-9478-63416F560516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41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A54B30C0-75C9-43D1-8602-48DDB3F0C43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F6B3E224-483E-4952-AA0A-ECC01F4E7C1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69EC4A-BF70-4D5F-9AE5-A502A1129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1" y="1941162"/>
            <a:ext cx="5521147" cy="1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79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713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44540" y="1731285"/>
            <a:ext cx="588256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Error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Mean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(SEM)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measures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ACCURACY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e.g. how accurately does the sample mean represent the </a:t>
            </a:r>
            <a:r>
              <a:rPr lang="en-US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population mean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A0612-1005-4E90-BAEA-3244EF56FD07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53050B-0A3F-41FF-AB97-93967EA4776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92C675-3D8F-411E-9D98-9A1D0FC7278A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AE774-D7A0-49F6-8F16-C6C066D3117C}"/>
              </a:ext>
            </a:extLst>
          </p:cNvPr>
          <p:cNvSpPr txBox="1"/>
          <p:nvPr/>
        </p:nvSpPr>
        <p:spPr>
          <a:xfrm>
            <a:off x="4961593" y="8144469"/>
            <a:ext cx="1656610" cy="38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egoe Print" panose="02000600000000000000" pitchFamily="2" charset="0"/>
              </a:rPr>
              <a:t>main focus</a:t>
            </a:r>
            <a:r>
              <a:rPr lang="en-AU" dirty="0">
                <a:latin typeface="Segoe Print" panose="02000600000000000000" pitchFamily="2" charset="0"/>
              </a:rPr>
              <a:t>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AFC871B-ADDA-4294-8CB8-604DEDC55C24}"/>
              </a:ext>
            </a:extLst>
          </p:cNvPr>
          <p:cNvSpPr/>
          <p:nvPr/>
        </p:nvSpPr>
        <p:spPr>
          <a:xfrm rot="20635137">
            <a:off x="4549448" y="7971048"/>
            <a:ext cx="387839" cy="480680"/>
          </a:xfrm>
          <a:custGeom>
            <a:avLst/>
            <a:gdLst>
              <a:gd name="connsiteX0" fmla="*/ 1316253 w 1316253"/>
              <a:gd name="connsiteY0" fmla="*/ 1262474 h 1262474"/>
              <a:gd name="connsiteX1" fmla="*/ 1011453 w 1316253"/>
              <a:gd name="connsiteY1" fmla="*/ 1167224 h 1262474"/>
              <a:gd name="connsiteX2" fmla="*/ 878103 w 1316253"/>
              <a:gd name="connsiteY2" fmla="*/ 1129124 h 1262474"/>
              <a:gd name="connsiteX3" fmla="*/ 668553 w 1316253"/>
              <a:gd name="connsiteY3" fmla="*/ 1014824 h 1262474"/>
              <a:gd name="connsiteX4" fmla="*/ 611403 w 1316253"/>
              <a:gd name="connsiteY4" fmla="*/ 995774 h 1262474"/>
              <a:gd name="connsiteX5" fmla="*/ 535203 w 1316253"/>
              <a:gd name="connsiteY5" fmla="*/ 938624 h 1262474"/>
              <a:gd name="connsiteX6" fmla="*/ 478053 w 1316253"/>
              <a:gd name="connsiteY6" fmla="*/ 881474 h 1262474"/>
              <a:gd name="connsiteX7" fmla="*/ 420903 w 1316253"/>
              <a:gd name="connsiteY7" fmla="*/ 843374 h 1262474"/>
              <a:gd name="connsiteX8" fmla="*/ 306603 w 1316253"/>
              <a:gd name="connsiteY8" fmla="*/ 729074 h 1262474"/>
              <a:gd name="connsiteX9" fmla="*/ 268503 w 1316253"/>
              <a:gd name="connsiteY9" fmla="*/ 671924 h 1262474"/>
              <a:gd name="connsiteX10" fmla="*/ 211353 w 1316253"/>
              <a:gd name="connsiteY10" fmla="*/ 633824 h 1262474"/>
              <a:gd name="connsiteX11" fmla="*/ 173253 w 1316253"/>
              <a:gd name="connsiteY11" fmla="*/ 519524 h 1262474"/>
              <a:gd name="connsiteX12" fmla="*/ 154203 w 1316253"/>
              <a:gd name="connsiteY12" fmla="*/ 462374 h 1262474"/>
              <a:gd name="connsiteX13" fmla="*/ 135153 w 1316253"/>
              <a:gd name="connsiteY13" fmla="*/ 348074 h 1262474"/>
              <a:gd name="connsiteX14" fmla="*/ 97053 w 1316253"/>
              <a:gd name="connsiteY14" fmla="*/ 214724 h 1262474"/>
              <a:gd name="connsiteX15" fmla="*/ 78003 w 1316253"/>
              <a:gd name="connsiteY15" fmla="*/ 5174 h 1262474"/>
              <a:gd name="connsiteX16" fmla="*/ 39903 w 1316253"/>
              <a:gd name="connsiteY16" fmla="*/ 119474 h 1262474"/>
              <a:gd name="connsiteX17" fmla="*/ 20853 w 1316253"/>
              <a:gd name="connsiteY17" fmla="*/ 252824 h 1262474"/>
              <a:gd name="connsiteX18" fmla="*/ 1803 w 1316253"/>
              <a:gd name="connsiteY18" fmla="*/ 329024 h 1262474"/>
              <a:gd name="connsiteX19" fmla="*/ 39903 w 1316253"/>
              <a:gd name="connsiteY19" fmla="*/ 176624 h 1262474"/>
              <a:gd name="connsiteX20" fmla="*/ 78003 w 1316253"/>
              <a:gd name="connsiteY20" fmla="*/ 62324 h 1262474"/>
              <a:gd name="connsiteX21" fmla="*/ 135153 w 1316253"/>
              <a:gd name="connsiteY21" fmla="*/ 81374 h 1262474"/>
              <a:gd name="connsiteX22" fmla="*/ 306603 w 1316253"/>
              <a:gd name="connsiteY22" fmla="*/ 233774 h 1262474"/>
              <a:gd name="connsiteX23" fmla="*/ 401853 w 1316253"/>
              <a:gd name="connsiteY23" fmla="*/ 329024 h 1262474"/>
              <a:gd name="connsiteX24" fmla="*/ 382803 w 1316253"/>
              <a:gd name="connsiteY24" fmla="*/ 329024 h 1262474"/>
              <a:gd name="connsiteX25" fmla="*/ 325653 w 1316253"/>
              <a:gd name="connsiteY25" fmla="*/ 290924 h 1262474"/>
              <a:gd name="connsiteX26" fmla="*/ 173253 w 1316253"/>
              <a:gd name="connsiteY26" fmla="*/ 157574 h 1262474"/>
              <a:gd name="connsiteX27" fmla="*/ 116103 w 1316253"/>
              <a:gd name="connsiteY27" fmla="*/ 81374 h 12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16253" h="1262474">
                <a:moveTo>
                  <a:pt x="1316253" y="1262474"/>
                </a:moveTo>
                <a:cubicBezTo>
                  <a:pt x="1124361" y="1224096"/>
                  <a:pt x="1305973" y="1265397"/>
                  <a:pt x="1011453" y="1167224"/>
                </a:cubicBezTo>
                <a:cubicBezTo>
                  <a:pt x="967597" y="1152605"/>
                  <a:pt x="921250" y="1145719"/>
                  <a:pt x="878103" y="1129124"/>
                </a:cubicBezTo>
                <a:cubicBezTo>
                  <a:pt x="746714" y="1078590"/>
                  <a:pt x="786397" y="1073746"/>
                  <a:pt x="668553" y="1014824"/>
                </a:cubicBezTo>
                <a:cubicBezTo>
                  <a:pt x="650592" y="1005844"/>
                  <a:pt x="630453" y="1002124"/>
                  <a:pt x="611403" y="995774"/>
                </a:cubicBezTo>
                <a:cubicBezTo>
                  <a:pt x="586003" y="976724"/>
                  <a:pt x="559309" y="959287"/>
                  <a:pt x="535203" y="938624"/>
                </a:cubicBezTo>
                <a:cubicBezTo>
                  <a:pt x="514748" y="921091"/>
                  <a:pt x="498749" y="898721"/>
                  <a:pt x="478053" y="881474"/>
                </a:cubicBezTo>
                <a:cubicBezTo>
                  <a:pt x="460464" y="866817"/>
                  <a:pt x="438015" y="858585"/>
                  <a:pt x="420903" y="843374"/>
                </a:cubicBezTo>
                <a:cubicBezTo>
                  <a:pt x="380631" y="807577"/>
                  <a:pt x="336491" y="773906"/>
                  <a:pt x="306603" y="729074"/>
                </a:cubicBezTo>
                <a:cubicBezTo>
                  <a:pt x="293903" y="710024"/>
                  <a:pt x="284692" y="688113"/>
                  <a:pt x="268503" y="671924"/>
                </a:cubicBezTo>
                <a:cubicBezTo>
                  <a:pt x="252314" y="655735"/>
                  <a:pt x="230403" y="646524"/>
                  <a:pt x="211353" y="633824"/>
                </a:cubicBezTo>
                <a:lnTo>
                  <a:pt x="173253" y="519524"/>
                </a:lnTo>
                <a:cubicBezTo>
                  <a:pt x="166903" y="500474"/>
                  <a:pt x="157504" y="482181"/>
                  <a:pt x="154203" y="462374"/>
                </a:cubicBezTo>
                <a:cubicBezTo>
                  <a:pt x="147853" y="424274"/>
                  <a:pt x="142728" y="385949"/>
                  <a:pt x="135153" y="348074"/>
                </a:cubicBezTo>
                <a:cubicBezTo>
                  <a:pt x="123193" y="288273"/>
                  <a:pt x="115209" y="269193"/>
                  <a:pt x="97053" y="214724"/>
                </a:cubicBezTo>
                <a:cubicBezTo>
                  <a:pt x="90703" y="144874"/>
                  <a:pt x="114089" y="65317"/>
                  <a:pt x="78003" y="5174"/>
                </a:cubicBezTo>
                <a:cubicBezTo>
                  <a:pt x="57340" y="-29264"/>
                  <a:pt x="39903" y="119474"/>
                  <a:pt x="39903" y="119474"/>
                </a:cubicBezTo>
                <a:cubicBezTo>
                  <a:pt x="33553" y="163924"/>
                  <a:pt x="28885" y="208647"/>
                  <a:pt x="20853" y="252824"/>
                </a:cubicBezTo>
                <a:cubicBezTo>
                  <a:pt x="16169" y="278583"/>
                  <a:pt x="-6476" y="353862"/>
                  <a:pt x="1803" y="329024"/>
                </a:cubicBezTo>
                <a:cubicBezTo>
                  <a:pt x="59605" y="155617"/>
                  <a:pt x="-29061" y="429493"/>
                  <a:pt x="39903" y="176624"/>
                </a:cubicBezTo>
                <a:cubicBezTo>
                  <a:pt x="50470" y="137878"/>
                  <a:pt x="78003" y="62324"/>
                  <a:pt x="78003" y="62324"/>
                </a:cubicBezTo>
                <a:cubicBezTo>
                  <a:pt x="97053" y="68674"/>
                  <a:pt x="117192" y="72394"/>
                  <a:pt x="135153" y="81374"/>
                </a:cubicBezTo>
                <a:cubicBezTo>
                  <a:pt x="192414" y="110005"/>
                  <a:pt x="281359" y="195908"/>
                  <a:pt x="306603" y="233774"/>
                </a:cubicBezTo>
                <a:cubicBezTo>
                  <a:pt x="357403" y="309974"/>
                  <a:pt x="325653" y="278224"/>
                  <a:pt x="401853" y="329024"/>
                </a:cubicBezTo>
                <a:cubicBezTo>
                  <a:pt x="438939" y="440283"/>
                  <a:pt x="419732" y="365953"/>
                  <a:pt x="382803" y="329024"/>
                </a:cubicBezTo>
                <a:cubicBezTo>
                  <a:pt x="366614" y="312835"/>
                  <a:pt x="344703" y="303624"/>
                  <a:pt x="325653" y="290924"/>
                </a:cubicBezTo>
                <a:cubicBezTo>
                  <a:pt x="262153" y="195674"/>
                  <a:pt x="306603" y="246474"/>
                  <a:pt x="173253" y="157574"/>
                </a:cubicBezTo>
                <a:cubicBezTo>
                  <a:pt x="105536" y="112429"/>
                  <a:pt x="116103" y="142369"/>
                  <a:pt x="116103" y="81374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91D7D5D-AE0A-4E80-8C11-EF01909C1BED}"/>
              </a:ext>
            </a:extLst>
          </p:cNvPr>
          <p:cNvSpPr/>
          <p:nvPr/>
        </p:nvSpPr>
        <p:spPr>
          <a:xfrm>
            <a:off x="4401135" y="8046159"/>
            <a:ext cx="120657" cy="159964"/>
          </a:xfrm>
          <a:custGeom>
            <a:avLst/>
            <a:gdLst>
              <a:gd name="connsiteX0" fmla="*/ 63507 w 120657"/>
              <a:gd name="connsiteY0" fmla="*/ 6657 h 159964"/>
              <a:gd name="connsiteX1" fmla="*/ 25407 w 120657"/>
              <a:gd name="connsiteY1" fmla="*/ 101907 h 159964"/>
              <a:gd name="connsiteX2" fmla="*/ 6357 w 120657"/>
              <a:gd name="connsiteY2" fmla="*/ 159057 h 159964"/>
              <a:gd name="connsiteX3" fmla="*/ 120657 w 120657"/>
              <a:gd name="connsiteY3" fmla="*/ 120957 h 159964"/>
              <a:gd name="connsiteX4" fmla="*/ 101607 w 120657"/>
              <a:gd name="connsiteY4" fmla="*/ 63807 h 159964"/>
              <a:gd name="connsiteX5" fmla="*/ 63507 w 120657"/>
              <a:gd name="connsiteY5" fmla="*/ 6657 h 1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7" h="159964">
                <a:moveTo>
                  <a:pt x="63507" y="6657"/>
                </a:moveTo>
                <a:cubicBezTo>
                  <a:pt x="50807" y="13007"/>
                  <a:pt x="37414" y="69888"/>
                  <a:pt x="25407" y="101907"/>
                </a:cubicBezTo>
                <a:cubicBezTo>
                  <a:pt x="18356" y="120709"/>
                  <a:pt x="-13334" y="155119"/>
                  <a:pt x="6357" y="159057"/>
                </a:cubicBezTo>
                <a:cubicBezTo>
                  <a:pt x="45738" y="166933"/>
                  <a:pt x="120657" y="120957"/>
                  <a:pt x="120657" y="120957"/>
                </a:cubicBezTo>
                <a:cubicBezTo>
                  <a:pt x="114307" y="101907"/>
                  <a:pt x="110587" y="81768"/>
                  <a:pt x="101607" y="63807"/>
                </a:cubicBezTo>
                <a:cubicBezTo>
                  <a:pt x="59985" y="-19438"/>
                  <a:pt x="76207" y="307"/>
                  <a:pt x="63507" y="66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11B4AB-0947-44DA-BEE7-F5EAD9D4EB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9EECDF-A9CF-4833-B99C-30C30A23C5CA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43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689838C-3B0D-4003-B3CB-C79E53A19059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FDA9C13F-0E7A-44A7-B3A8-F182A315A94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32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64258" y="1125322"/>
            <a:ext cx="5838840" cy="2796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A9251B-E6C0-43BE-B616-EFD96B62377A}"/>
              </a:ext>
            </a:extLst>
          </p:cNvPr>
          <p:cNvSpPr txBox="1"/>
          <p:nvPr/>
        </p:nvSpPr>
        <p:spPr>
          <a:xfrm>
            <a:off x="597000" y="1293169"/>
            <a:ext cx="58791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LOW ACCURACY</a:t>
            </a:r>
          </a:p>
          <a:p>
            <a:pPr algn="ctr"/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LARGE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SEM</a:t>
            </a:r>
            <a:endParaRPr lang="en-AU" sz="36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3FCA0-8309-4933-8CFF-17EA766F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38" y="4392712"/>
            <a:ext cx="4610724" cy="3876532"/>
          </a:xfrm>
          <a:prstGeom prst="rect">
            <a:avLst/>
          </a:prstGeom>
        </p:spPr>
      </p:pic>
      <p:pic>
        <p:nvPicPr>
          <p:cNvPr id="7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B1DF772A-146C-4061-B478-A9BE02657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513380" y="5157790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D2FB82-A905-4323-AB3E-0DB91D8F4B12}"/>
              </a:ext>
            </a:extLst>
          </p:cNvPr>
          <p:cNvSpPr txBox="1"/>
          <p:nvPr/>
        </p:nvSpPr>
        <p:spPr>
          <a:xfrm>
            <a:off x="3182411" y="5800405"/>
            <a:ext cx="77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 Narrow" panose="020B0606020202030204" pitchFamily="34" charset="0"/>
              </a:rPr>
              <a:t>µ</a:t>
            </a:r>
          </a:p>
        </p:txBody>
      </p:sp>
      <p:pic>
        <p:nvPicPr>
          <p:cNvPr id="11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4BEDCF97-2282-460C-9AE9-E89C48A41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060228" y="8254956"/>
            <a:ext cx="353385" cy="4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4B97AC-E325-4F7C-BF22-7F5A251060E6}"/>
              </a:ext>
            </a:extLst>
          </p:cNvPr>
          <p:cNvSpPr txBox="1"/>
          <p:nvPr/>
        </p:nvSpPr>
        <p:spPr>
          <a:xfrm>
            <a:off x="4452072" y="8233496"/>
            <a:ext cx="209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arrow" panose="020B0606020202030204" pitchFamily="34" charset="0"/>
              </a:rPr>
              <a:t>= sample mean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AECF9-0BB7-4C26-9C42-C9E47668621C}"/>
              </a:ext>
            </a:extLst>
          </p:cNvPr>
          <p:cNvSpPr txBox="1"/>
          <p:nvPr/>
        </p:nvSpPr>
        <p:spPr>
          <a:xfrm>
            <a:off x="549895" y="8160421"/>
            <a:ext cx="12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 Narrow" panose="020B0606020202030204" pitchFamily="34" charset="0"/>
              </a:rPr>
              <a:t>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7F24B-F5D0-49A2-B6C6-1C6AA40E0467}"/>
              </a:ext>
            </a:extLst>
          </p:cNvPr>
          <p:cNvSpPr txBox="1"/>
          <p:nvPr/>
        </p:nvSpPr>
        <p:spPr>
          <a:xfrm>
            <a:off x="875167" y="8221977"/>
            <a:ext cx="286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arrow" panose="020B0606020202030204" pitchFamily="34" charset="0"/>
              </a:rPr>
              <a:t>= population mean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0A02E-C157-44D1-B271-C5F24B874351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494B9-020E-4629-8CB2-E23DA48B4685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E14EAC-065E-42DB-B977-A99C3BBCE4D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E808B3-0A66-4F47-BC49-512D90BD686C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726D5D-B9D7-4E75-A247-223AD307D43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C16D75-FCA9-464B-BB6C-8E1E6A644741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54FBBED3-1F0A-4570-9810-BB937D13D5D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ABFF50E7-CD18-4E71-BEDC-60B938838815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42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BE856-6687-46A6-8A0A-92F373ED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32" y="4439884"/>
            <a:ext cx="4610724" cy="387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F8C87-908E-428C-9B2C-E6A2EE42900A}"/>
              </a:ext>
            </a:extLst>
          </p:cNvPr>
          <p:cNvSpPr txBox="1"/>
          <p:nvPr/>
        </p:nvSpPr>
        <p:spPr>
          <a:xfrm>
            <a:off x="3181305" y="5847577"/>
            <a:ext cx="77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 Narrow" panose="020B0606020202030204" pitchFamily="34" charset="0"/>
              </a:rPr>
              <a:t>µ</a:t>
            </a:r>
          </a:p>
        </p:txBody>
      </p:sp>
      <p:pic>
        <p:nvPicPr>
          <p:cNvPr id="5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E2BC54F3-34C6-42E9-8170-F754C4C0E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925307" y="5469394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BF4A5BAF-5B06-487D-849E-7CBCD946D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302661" y="5306330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980F69D0-2F46-43C0-BA54-D41801579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2410427" y="6165196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49B0F935-A8EE-4C48-9D0F-C60F77E08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353049" y="6748206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9C0B64EC-7450-403E-B033-1AAD8FDE3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276773" y="5847577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D1E3093B-835C-47D3-B350-B9048E89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2739654" y="5238157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9F9BF874-20F2-4369-8B64-8021A6401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2532037" y="5740170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onfidence Interval: How to Find a Confidence Interval: The Easy ...">
            <a:extLst>
              <a:ext uri="{FF2B5EF4-FFF2-40B4-BE49-F238E27FC236}">
                <a16:creationId xmlns:a16="http://schemas.microsoft.com/office/drawing/2014/main" id="{B0165442-7784-4D4D-B0F4-066C059CC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614102" y="5369612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D6D4DE05-4018-4FB2-B261-4BB0D9BA7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721110" y="6417037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98E7315A-31C4-4243-A0B9-20C5E3AED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2968165" y="5554712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onfidence Interval: How to Find a Confidence Interval: The Easy ...">
            <a:extLst>
              <a:ext uri="{FF2B5EF4-FFF2-40B4-BE49-F238E27FC236}">
                <a16:creationId xmlns:a16="http://schemas.microsoft.com/office/drawing/2014/main" id="{AC4BC204-3A9B-43AD-81D9-61637B724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145155" y="6428643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EE3BAB64-8E87-4217-BE68-F4177F0A7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657206" y="5965919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7E33D1EE-934E-4B1F-B25B-0F5413AF6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2792080" y="6533652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8C776A63-8E4A-4DBA-A54F-D7DCBFBA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991262" y="6228868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86CE779-6F51-4A76-931A-75B42AC7E69C}"/>
              </a:ext>
            </a:extLst>
          </p:cNvPr>
          <p:cNvSpPr/>
          <p:nvPr/>
        </p:nvSpPr>
        <p:spPr>
          <a:xfrm>
            <a:off x="564258" y="1125322"/>
            <a:ext cx="5838840" cy="2796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8FBE1DFA-4AF9-4F26-8733-72D18E021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505284" y="5213871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47ABCB04-D397-444C-AAAF-953B6227E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1885263" y="6323283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5770DC-C9DA-4C62-B3B2-64C1866CB11E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820B0B-CA2D-49BF-B0AE-2D60C6ABE45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D40802-EA6F-414A-9138-43DCF8F158F5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005D6F-B48E-4518-B06A-D475A6C77EEC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642BED-E8D9-46CB-9C0E-1F9E44615F9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5D2D742-4373-4690-883D-B13CEE687718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45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C2360F0B-7140-4C5E-8391-53947EA8A37D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0EB9F-8E25-459C-9E18-1AEE859F3A3D}"/>
              </a:ext>
            </a:extLst>
          </p:cNvPr>
          <p:cNvSpPr txBox="1"/>
          <p:nvPr/>
        </p:nvSpPr>
        <p:spPr>
          <a:xfrm>
            <a:off x="597000" y="1293169"/>
            <a:ext cx="58791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HIGH ACCURACY</a:t>
            </a:r>
          </a:p>
          <a:p>
            <a:pPr algn="ctr"/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SMALL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SEM</a:t>
            </a:r>
            <a:endParaRPr lang="en-AU" sz="36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19FCEE0-93AE-4BDA-93C0-AD2E6DA9C2A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3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COLUMN Graph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564258" y="1635560"/>
            <a:ext cx="578487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Column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compares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two or more categories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using vertical columns </a:t>
            </a:r>
          </a:p>
        </p:txBody>
      </p:sp>
    </p:spTree>
    <p:extLst>
      <p:ext uri="{BB962C8B-B14F-4D97-AF65-F5344CB8AC3E}">
        <p14:creationId xmlns:p14="http://schemas.microsoft.com/office/powerpoint/2010/main" val="3945869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9D6A6-DF3B-4748-ACE9-D02FCCBA722E}"/>
              </a:ext>
            </a:extLst>
          </p:cNvPr>
          <p:cNvSpPr/>
          <p:nvPr/>
        </p:nvSpPr>
        <p:spPr>
          <a:xfrm>
            <a:off x="564258" y="1125320"/>
            <a:ext cx="5838840" cy="4094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4201F-5922-42EC-AD3C-25E65D448A1B}"/>
              </a:ext>
            </a:extLst>
          </p:cNvPr>
          <p:cNvSpPr txBox="1"/>
          <p:nvPr/>
        </p:nvSpPr>
        <p:spPr>
          <a:xfrm>
            <a:off x="564258" y="1668847"/>
            <a:ext cx="587917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LOW ACCURACY</a:t>
            </a:r>
          </a:p>
          <a:p>
            <a:pPr algn="ctr"/>
            <a:endParaRPr lang="en-US" sz="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LARGE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ERROR BAR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0E142E-014C-4685-B9CA-943AFF388AE5}"/>
              </a:ext>
            </a:extLst>
          </p:cNvPr>
          <p:cNvSpPr/>
          <p:nvPr/>
        </p:nvSpPr>
        <p:spPr>
          <a:xfrm>
            <a:off x="2204864" y="5512672"/>
            <a:ext cx="2448272" cy="2398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583A75-9B4D-4837-9FF2-4BC1B17777E8}"/>
              </a:ext>
            </a:extLst>
          </p:cNvPr>
          <p:cNvSpPr/>
          <p:nvPr/>
        </p:nvSpPr>
        <p:spPr>
          <a:xfrm>
            <a:off x="2550696" y="5847967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9A4FF1-B18C-49BE-AC14-BAE49145E88A}"/>
              </a:ext>
            </a:extLst>
          </p:cNvPr>
          <p:cNvSpPr/>
          <p:nvPr/>
        </p:nvSpPr>
        <p:spPr>
          <a:xfrm>
            <a:off x="2760324" y="6065626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5CC53A-8F0A-47E9-A90B-0495D20E6D43}"/>
              </a:ext>
            </a:extLst>
          </p:cNvPr>
          <p:cNvSpPr/>
          <p:nvPr/>
        </p:nvSpPr>
        <p:spPr>
          <a:xfrm>
            <a:off x="2759022" y="6065023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D8ECDC-4C44-49D1-91EF-FAFC46C5972C}"/>
              </a:ext>
            </a:extLst>
          </p:cNvPr>
          <p:cNvSpPr/>
          <p:nvPr/>
        </p:nvSpPr>
        <p:spPr>
          <a:xfrm>
            <a:off x="3556248" y="656684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5AC4B8-DCD2-40BF-83D4-433FEF4B30D4}"/>
              </a:ext>
            </a:extLst>
          </p:cNvPr>
          <p:cNvSpPr/>
          <p:nvPr/>
        </p:nvSpPr>
        <p:spPr>
          <a:xfrm>
            <a:off x="3142898" y="661579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D90991-8B70-45AE-8709-B2A80DB295FF}"/>
              </a:ext>
            </a:extLst>
          </p:cNvPr>
          <p:cNvSpPr/>
          <p:nvPr/>
        </p:nvSpPr>
        <p:spPr>
          <a:xfrm>
            <a:off x="3308568" y="687589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912604-5CA5-4080-98E2-719B96206140}"/>
              </a:ext>
            </a:extLst>
          </p:cNvPr>
          <p:cNvSpPr/>
          <p:nvPr/>
        </p:nvSpPr>
        <p:spPr>
          <a:xfrm>
            <a:off x="3014353" y="6279414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D00B1E-88A6-4C92-A3FC-7C16F2B59620}"/>
              </a:ext>
            </a:extLst>
          </p:cNvPr>
          <p:cNvSpPr/>
          <p:nvPr/>
        </p:nvSpPr>
        <p:spPr>
          <a:xfrm>
            <a:off x="3221025" y="6495436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CBBD5-5F27-4BAF-9AE7-46CA86F55A03}"/>
              </a:ext>
            </a:extLst>
          </p:cNvPr>
          <p:cNvSpPr txBox="1"/>
          <p:nvPr/>
        </p:nvSpPr>
        <p:spPr>
          <a:xfrm>
            <a:off x="564258" y="8120441"/>
            <a:ext cx="507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were we close? 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9F7FB5-FBF6-4FD2-B314-93CDF39A1D89}"/>
              </a:ext>
            </a:extLst>
          </p:cNvPr>
          <p:cNvSpPr txBox="1"/>
          <p:nvPr/>
        </p:nvSpPr>
        <p:spPr>
          <a:xfrm>
            <a:off x="3248458" y="6452348"/>
            <a:ext cx="77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arrow" panose="020B0606020202030204" pitchFamily="34" charset="0"/>
              </a:rPr>
              <a:t>µ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75F58-5418-4567-8744-9D59DD397D9A}"/>
              </a:ext>
            </a:extLst>
          </p:cNvPr>
          <p:cNvSpPr/>
          <p:nvPr/>
        </p:nvSpPr>
        <p:spPr>
          <a:xfrm>
            <a:off x="4100997" y="589734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F8B28-B5A4-488E-9AA8-6DB9E9330D2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33EA0-AA19-438D-AC1C-40C7EA70888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887978-9DF4-4B0F-91BC-92D207686B8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47FA0C-2226-44E6-864B-4D7AE090C413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31EF2D-0B57-4869-B1FE-00345178120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4731FF-DA9C-46EE-B777-9071CB10D4D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46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7DD4F805-3665-4DBB-AD6D-4BF3D8168BD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F1713F4-66F1-431A-BFED-7DA8EC6C7953}"/>
              </a:ext>
            </a:extLst>
          </p:cNvPr>
          <p:cNvSpPr/>
          <p:nvPr/>
        </p:nvSpPr>
        <p:spPr>
          <a:xfrm>
            <a:off x="589422" y="6295170"/>
            <a:ext cx="2711495" cy="8141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57D3B-415C-4434-BF0C-C94F39ECC7CC}"/>
              </a:ext>
            </a:extLst>
          </p:cNvPr>
          <p:cNvSpPr txBox="1"/>
          <p:nvPr/>
        </p:nvSpPr>
        <p:spPr>
          <a:xfrm>
            <a:off x="170474" y="6420986"/>
            <a:ext cx="294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Population Mean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4CD20-998B-4205-97C9-E81A39A78EA9}"/>
              </a:ext>
            </a:extLst>
          </p:cNvPr>
          <p:cNvCxnSpPr>
            <a:cxnSpLocks/>
          </p:cNvCxnSpPr>
          <p:nvPr/>
        </p:nvCxnSpPr>
        <p:spPr>
          <a:xfrm>
            <a:off x="5445224" y="5875370"/>
            <a:ext cx="0" cy="170079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36B834-AF58-4219-9B36-5044EA08AF07}"/>
              </a:ext>
            </a:extLst>
          </p:cNvPr>
          <p:cNvCxnSpPr>
            <a:cxnSpLocks/>
          </p:cNvCxnSpPr>
          <p:nvPr/>
        </p:nvCxnSpPr>
        <p:spPr>
          <a:xfrm>
            <a:off x="5121188" y="5875370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BC41FD-63C5-4F9F-B928-DAD84F490139}"/>
              </a:ext>
            </a:extLst>
          </p:cNvPr>
          <p:cNvCxnSpPr>
            <a:cxnSpLocks/>
          </p:cNvCxnSpPr>
          <p:nvPr/>
        </p:nvCxnSpPr>
        <p:spPr>
          <a:xfrm>
            <a:off x="5121188" y="7576160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97E1AA0-8C8D-4A65-83B5-57630F20CBBB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4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9D6A6-DF3B-4748-ACE9-D02FCCBA722E}"/>
              </a:ext>
            </a:extLst>
          </p:cNvPr>
          <p:cNvSpPr/>
          <p:nvPr/>
        </p:nvSpPr>
        <p:spPr>
          <a:xfrm>
            <a:off x="564258" y="1125320"/>
            <a:ext cx="5838840" cy="4094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0E142E-014C-4685-B9CA-943AFF388AE5}"/>
              </a:ext>
            </a:extLst>
          </p:cNvPr>
          <p:cNvSpPr/>
          <p:nvPr/>
        </p:nvSpPr>
        <p:spPr>
          <a:xfrm>
            <a:off x="2204864" y="5497513"/>
            <a:ext cx="2448272" cy="2398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583A75-9B4D-4837-9FF2-4BC1B17777E8}"/>
              </a:ext>
            </a:extLst>
          </p:cNvPr>
          <p:cNvSpPr/>
          <p:nvPr/>
        </p:nvSpPr>
        <p:spPr>
          <a:xfrm>
            <a:off x="2550696" y="5832808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9A4FF1-B18C-49BE-AC14-BAE49145E88A}"/>
              </a:ext>
            </a:extLst>
          </p:cNvPr>
          <p:cNvSpPr/>
          <p:nvPr/>
        </p:nvSpPr>
        <p:spPr>
          <a:xfrm>
            <a:off x="2760324" y="6050467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5CC53A-8F0A-47E9-A90B-0495D20E6D43}"/>
              </a:ext>
            </a:extLst>
          </p:cNvPr>
          <p:cNvSpPr/>
          <p:nvPr/>
        </p:nvSpPr>
        <p:spPr>
          <a:xfrm>
            <a:off x="2759022" y="6049864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D8ECDC-4C44-49D1-91EF-FAFC46C5972C}"/>
              </a:ext>
            </a:extLst>
          </p:cNvPr>
          <p:cNvSpPr/>
          <p:nvPr/>
        </p:nvSpPr>
        <p:spPr>
          <a:xfrm>
            <a:off x="3556248" y="655168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5AC4B8-DCD2-40BF-83D4-433FEF4B30D4}"/>
              </a:ext>
            </a:extLst>
          </p:cNvPr>
          <p:cNvSpPr/>
          <p:nvPr/>
        </p:nvSpPr>
        <p:spPr>
          <a:xfrm>
            <a:off x="3142898" y="660063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D90991-8B70-45AE-8709-B2A80DB295FF}"/>
              </a:ext>
            </a:extLst>
          </p:cNvPr>
          <p:cNvSpPr/>
          <p:nvPr/>
        </p:nvSpPr>
        <p:spPr>
          <a:xfrm>
            <a:off x="3308568" y="686073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912604-5CA5-4080-98E2-719B96206140}"/>
              </a:ext>
            </a:extLst>
          </p:cNvPr>
          <p:cNvSpPr/>
          <p:nvPr/>
        </p:nvSpPr>
        <p:spPr>
          <a:xfrm>
            <a:off x="3014353" y="6264255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D00B1E-88A6-4C92-A3FC-7C16F2B59620}"/>
              </a:ext>
            </a:extLst>
          </p:cNvPr>
          <p:cNvSpPr/>
          <p:nvPr/>
        </p:nvSpPr>
        <p:spPr>
          <a:xfrm>
            <a:off x="3221025" y="6480277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3AEDA9B-9415-400B-B91F-269BEC78A9DE}"/>
              </a:ext>
            </a:extLst>
          </p:cNvPr>
          <p:cNvSpPr/>
          <p:nvPr/>
        </p:nvSpPr>
        <p:spPr>
          <a:xfrm>
            <a:off x="589422" y="6295170"/>
            <a:ext cx="2711495" cy="8141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40966A-0D7C-434C-B4FC-5F231CE733B0}"/>
              </a:ext>
            </a:extLst>
          </p:cNvPr>
          <p:cNvSpPr txBox="1"/>
          <p:nvPr/>
        </p:nvSpPr>
        <p:spPr>
          <a:xfrm>
            <a:off x="170474" y="6420986"/>
            <a:ext cx="294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Population 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CBBD5-5F27-4BAF-9AE7-46CA86F55A03}"/>
              </a:ext>
            </a:extLst>
          </p:cNvPr>
          <p:cNvSpPr txBox="1"/>
          <p:nvPr/>
        </p:nvSpPr>
        <p:spPr>
          <a:xfrm>
            <a:off x="544249" y="8073271"/>
            <a:ext cx="5197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were we close? Yes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050B91-1FB8-4BB8-8603-2A69159A3405}"/>
              </a:ext>
            </a:extLst>
          </p:cNvPr>
          <p:cNvSpPr/>
          <p:nvPr/>
        </p:nvSpPr>
        <p:spPr>
          <a:xfrm>
            <a:off x="3399826" y="633304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F13179-1792-42E4-8998-F53C9CD14957}"/>
              </a:ext>
            </a:extLst>
          </p:cNvPr>
          <p:cNvSpPr/>
          <p:nvPr/>
        </p:nvSpPr>
        <p:spPr>
          <a:xfrm>
            <a:off x="3469993" y="664277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84C0E5-8392-47A8-8962-BD22B6389C3F}"/>
              </a:ext>
            </a:extLst>
          </p:cNvPr>
          <p:cNvSpPr/>
          <p:nvPr/>
        </p:nvSpPr>
        <p:spPr>
          <a:xfrm>
            <a:off x="3320583" y="658169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C71EA8-4BE5-405D-9EC4-3CECDEB6E394}"/>
              </a:ext>
            </a:extLst>
          </p:cNvPr>
          <p:cNvSpPr/>
          <p:nvPr/>
        </p:nvSpPr>
        <p:spPr>
          <a:xfrm>
            <a:off x="2423918" y="713624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D5DF98-4EAC-4876-A40A-FA06122FAB8B}"/>
              </a:ext>
            </a:extLst>
          </p:cNvPr>
          <p:cNvSpPr/>
          <p:nvPr/>
        </p:nvSpPr>
        <p:spPr>
          <a:xfrm>
            <a:off x="3459273" y="686955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5DB185-DE0E-45BB-A5A1-9AFB5DA58C52}"/>
              </a:ext>
            </a:extLst>
          </p:cNvPr>
          <p:cNvSpPr/>
          <p:nvPr/>
        </p:nvSpPr>
        <p:spPr>
          <a:xfrm>
            <a:off x="3753718" y="6192833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03979C-D585-4394-827C-1415EBB84941}"/>
              </a:ext>
            </a:extLst>
          </p:cNvPr>
          <p:cNvSpPr/>
          <p:nvPr/>
        </p:nvSpPr>
        <p:spPr>
          <a:xfrm>
            <a:off x="3189338" y="643525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8AC1A0-A340-428A-9199-F6E2A559FC45}"/>
              </a:ext>
            </a:extLst>
          </p:cNvPr>
          <p:cNvSpPr/>
          <p:nvPr/>
        </p:nvSpPr>
        <p:spPr>
          <a:xfrm>
            <a:off x="3103083" y="652635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2D49867-7B07-4B54-BD1B-9E04F89FB97C}"/>
              </a:ext>
            </a:extLst>
          </p:cNvPr>
          <p:cNvSpPr/>
          <p:nvPr/>
        </p:nvSpPr>
        <p:spPr>
          <a:xfrm>
            <a:off x="3112029" y="6871443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C454672-370F-41DD-9F29-4D5205799281}"/>
              </a:ext>
            </a:extLst>
          </p:cNvPr>
          <p:cNvSpPr/>
          <p:nvPr/>
        </p:nvSpPr>
        <p:spPr>
          <a:xfrm>
            <a:off x="3690314" y="667492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4AFCD1-589C-4A7A-B602-2222D9849D40}"/>
              </a:ext>
            </a:extLst>
          </p:cNvPr>
          <p:cNvSpPr/>
          <p:nvPr/>
        </p:nvSpPr>
        <p:spPr>
          <a:xfrm>
            <a:off x="4100997" y="588218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142984-580A-4A7F-9B7E-D1C87831DC6E}"/>
              </a:ext>
            </a:extLst>
          </p:cNvPr>
          <p:cNvSpPr/>
          <p:nvPr/>
        </p:nvSpPr>
        <p:spPr>
          <a:xfrm>
            <a:off x="3244233" y="679127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15E12C-94A4-4F28-8058-B62BABD61CAD}"/>
              </a:ext>
            </a:extLst>
          </p:cNvPr>
          <p:cNvSpPr/>
          <p:nvPr/>
        </p:nvSpPr>
        <p:spPr>
          <a:xfrm>
            <a:off x="3587756" y="641049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C2ED64-EF1F-43C3-9C0D-D103C2B68836}"/>
              </a:ext>
            </a:extLst>
          </p:cNvPr>
          <p:cNvSpPr/>
          <p:nvPr/>
        </p:nvSpPr>
        <p:spPr>
          <a:xfrm>
            <a:off x="2955901" y="705906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1194B0-AB2B-4603-B1B3-8507D0DBE33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8C32CF-D04B-4A2F-A18B-7CC4D38D60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36C01D-9F57-4B1D-9F05-4AC27015BE32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1053A6-0FAC-4DB8-BDD1-670223446143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177F4D-DCC8-45C0-A691-71592924589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BCF80B-E034-4090-8C02-5DE7394B8544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47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8DDCD257-AA48-4B3C-85DF-50C1778CEED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72183-37F4-4554-AA37-2D0AE271BD8C}"/>
              </a:ext>
            </a:extLst>
          </p:cNvPr>
          <p:cNvSpPr txBox="1"/>
          <p:nvPr/>
        </p:nvSpPr>
        <p:spPr>
          <a:xfrm>
            <a:off x="564258" y="1668847"/>
            <a:ext cx="587917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HIGH ACCURACY</a:t>
            </a:r>
          </a:p>
          <a:p>
            <a:pPr algn="ctr"/>
            <a:endParaRPr lang="en-US" sz="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SMALL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ERROR BAR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3387C-2947-407E-9253-0A382EA51C5A}"/>
              </a:ext>
            </a:extLst>
          </p:cNvPr>
          <p:cNvCxnSpPr>
            <a:cxnSpLocks/>
          </p:cNvCxnSpPr>
          <p:nvPr/>
        </p:nvCxnSpPr>
        <p:spPr>
          <a:xfrm>
            <a:off x="5445224" y="6524054"/>
            <a:ext cx="0" cy="43992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10F446-9986-4A64-8F18-ECE78C4D1A93}"/>
              </a:ext>
            </a:extLst>
          </p:cNvPr>
          <p:cNvCxnSpPr>
            <a:cxnSpLocks/>
          </p:cNvCxnSpPr>
          <p:nvPr/>
        </p:nvCxnSpPr>
        <p:spPr>
          <a:xfrm>
            <a:off x="5121188" y="6524054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F42FD5-2AE5-4253-9036-2A43A3AF4D32}"/>
              </a:ext>
            </a:extLst>
          </p:cNvPr>
          <p:cNvCxnSpPr>
            <a:cxnSpLocks/>
          </p:cNvCxnSpPr>
          <p:nvPr/>
        </p:nvCxnSpPr>
        <p:spPr>
          <a:xfrm>
            <a:off x="5121188" y="6963974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34A8611C-5655-4F9D-A0BA-C132E6B16CCB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4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9D6A6-DF3B-4748-ACE9-D02FCCBA722E}"/>
              </a:ext>
            </a:extLst>
          </p:cNvPr>
          <p:cNvSpPr/>
          <p:nvPr/>
        </p:nvSpPr>
        <p:spPr>
          <a:xfrm>
            <a:off x="564258" y="1125924"/>
            <a:ext cx="5838840" cy="7609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CE9F5-DB3F-4AF5-ABB5-A8F5651111A2}"/>
              </a:ext>
            </a:extLst>
          </p:cNvPr>
          <p:cNvSpPr txBox="1"/>
          <p:nvPr/>
        </p:nvSpPr>
        <p:spPr>
          <a:xfrm>
            <a:off x="456560" y="1442115"/>
            <a:ext cx="5803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precision of your dart throwing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28777-58A5-4AD0-9C62-CF6D05CE16E1}"/>
              </a:ext>
            </a:extLst>
          </p:cNvPr>
          <p:cNvSpPr/>
          <p:nvPr/>
        </p:nvSpPr>
        <p:spPr>
          <a:xfrm>
            <a:off x="1046739" y="3232467"/>
            <a:ext cx="482453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52897A-48ED-4E0D-8707-A0CDEEDD0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44" b="2714"/>
          <a:stretch/>
        </p:blipFill>
        <p:spPr>
          <a:xfrm>
            <a:off x="1613722" y="3679491"/>
            <a:ext cx="3690569" cy="182553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B6649FB2-E331-4A09-A199-80BB822C2626}"/>
              </a:ext>
            </a:extLst>
          </p:cNvPr>
          <p:cNvSpPr/>
          <p:nvPr/>
        </p:nvSpPr>
        <p:spPr>
          <a:xfrm>
            <a:off x="4131879" y="2588117"/>
            <a:ext cx="1015262" cy="87907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E7ED8F4-28C4-4EAA-898D-BA28203A01D8}"/>
              </a:ext>
            </a:extLst>
          </p:cNvPr>
          <p:cNvSpPr/>
          <p:nvPr/>
        </p:nvSpPr>
        <p:spPr>
          <a:xfrm rot="10800000">
            <a:off x="4386957" y="5806058"/>
            <a:ext cx="1015262" cy="87907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21FB0-AA46-45F2-AB03-56E2B0C22C0A}"/>
              </a:ext>
            </a:extLst>
          </p:cNvPr>
          <p:cNvSpPr txBox="1"/>
          <p:nvPr/>
        </p:nvSpPr>
        <p:spPr>
          <a:xfrm>
            <a:off x="456560" y="6101149"/>
            <a:ext cx="5803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√ number of darts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EAE18-FEAE-4226-B232-7D07CCB70E37}"/>
              </a:ext>
            </a:extLst>
          </p:cNvPr>
          <p:cNvSpPr txBox="1"/>
          <p:nvPr/>
        </p:nvSpPr>
        <p:spPr>
          <a:xfrm>
            <a:off x="594273" y="7904688"/>
            <a:ext cx="588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SEM operates on the assumption that 68.2%</a:t>
            </a:r>
            <a:r>
              <a:rPr lang="en-AU" sz="16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of the sample means are within 1 standard deviation of the population mean, 95.4% within 2 standard deviations, and 99.7% are within 3, as per the normal distribution / bell curve. </a:t>
            </a:r>
            <a:r>
              <a:rPr lang="en-AU" sz="16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CEE9E-92DF-4CFA-975B-571679524878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1FA2E-E30E-4151-9FA6-478F7B6F6D4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E7C678-4FAC-4FC9-9331-A95E77F3DA2B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6EF651-ADFA-4E36-B8CA-C0A7B33237AE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5CEFE-0D5B-468B-99FB-4B2718A2137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5B034F3-B73E-4A93-8D5A-389199BD75C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48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45AD9CDD-FAEA-4DE3-A320-E80B80918FA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5D567678-8D6D-4E4A-82EE-93860D80647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97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23FE28-ABC1-4584-898F-CD7878DDA819}"/>
              </a:ext>
            </a:extLst>
          </p:cNvPr>
          <p:cNvSpPr/>
          <p:nvPr/>
        </p:nvSpPr>
        <p:spPr>
          <a:xfrm>
            <a:off x="538866" y="1107500"/>
            <a:ext cx="5838840" cy="22961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80954-B77D-42D1-A7F1-D0A323A61ABC}"/>
              </a:ext>
            </a:extLst>
          </p:cNvPr>
          <p:cNvSpPr txBox="1"/>
          <p:nvPr/>
        </p:nvSpPr>
        <p:spPr>
          <a:xfrm>
            <a:off x="570452" y="1476757"/>
            <a:ext cx="58032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More darts (n)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Less error (SEM)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110C6-677F-4BBC-A22D-E426B7E93E3E}"/>
              </a:ext>
            </a:extLst>
          </p:cNvPr>
          <p:cNvCxnSpPr>
            <a:cxnSpLocks/>
          </p:cNvCxnSpPr>
          <p:nvPr/>
        </p:nvCxnSpPr>
        <p:spPr>
          <a:xfrm flipV="1">
            <a:off x="1444569" y="3502499"/>
            <a:ext cx="0" cy="46961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2EC348-359B-4416-8926-E7FE4E46B0F4}"/>
              </a:ext>
            </a:extLst>
          </p:cNvPr>
          <p:cNvCxnSpPr>
            <a:cxnSpLocks/>
          </p:cNvCxnSpPr>
          <p:nvPr/>
        </p:nvCxnSpPr>
        <p:spPr>
          <a:xfrm>
            <a:off x="1448529" y="8188271"/>
            <a:ext cx="48649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830787-F011-4E00-BF5B-1877477AE0BE}"/>
              </a:ext>
            </a:extLst>
          </p:cNvPr>
          <p:cNvSpPr txBox="1"/>
          <p:nvPr/>
        </p:nvSpPr>
        <p:spPr>
          <a:xfrm>
            <a:off x="2963899" y="8238536"/>
            <a:ext cx="177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Arial Narrow" panose="020B0606020202030204" pitchFamily="34" charset="0"/>
              </a:rPr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E0617-437D-48B5-879B-9A19AC37730F}"/>
              </a:ext>
            </a:extLst>
          </p:cNvPr>
          <p:cNvSpPr txBox="1"/>
          <p:nvPr/>
        </p:nvSpPr>
        <p:spPr>
          <a:xfrm rot="16200000">
            <a:off x="-1706647" y="5559197"/>
            <a:ext cx="521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Arial Narrow" panose="020B0606020202030204" pitchFamily="34" charset="0"/>
              </a:rPr>
              <a:t>Standard Error of the Mean</a:t>
            </a:r>
          </a:p>
          <a:p>
            <a:pPr algn="ctr"/>
            <a:r>
              <a:rPr lang="en-AU" sz="2200" b="1" dirty="0">
                <a:latin typeface="Arial Narrow" panose="020B0606020202030204" pitchFamily="34" charset="0"/>
              </a:rPr>
              <a:t>(error in population mean estimate)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775793-99F2-4271-8E1E-15DD96E59543}"/>
              </a:ext>
            </a:extLst>
          </p:cNvPr>
          <p:cNvSpPr/>
          <p:nvPr/>
        </p:nvSpPr>
        <p:spPr>
          <a:xfrm>
            <a:off x="1784344" y="3936926"/>
            <a:ext cx="4135582" cy="3906982"/>
          </a:xfrm>
          <a:custGeom>
            <a:avLst/>
            <a:gdLst>
              <a:gd name="connsiteX0" fmla="*/ 0 w 4135582"/>
              <a:gd name="connsiteY0" fmla="*/ 0 h 3906982"/>
              <a:gd name="connsiteX1" fmla="*/ 228600 w 4135582"/>
              <a:gd name="connsiteY1" fmla="*/ 1891145 h 3906982"/>
              <a:gd name="connsiteX2" fmla="*/ 706582 w 4135582"/>
              <a:gd name="connsiteY2" fmla="*/ 2847109 h 3906982"/>
              <a:gd name="connsiteX3" fmla="*/ 1537855 w 4135582"/>
              <a:gd name="connsiteY3" fmla="*/ 3532909 h 3906982"/>
              <a:gd name="connsiteX4" fmla="*/ 2576946 w 4135582"/>
              <a:gd name="connsiteY4" fmla="*/ 3823854 h 3906982"/>
              <a:gd name="connsiteX5" fmla="*/ 4135582 w 4135582"/>
              <a:gd name="connsiteY5" fmla="*/ 3906982 h 3906982"/>
              <a:gd name="connsiteX6" fmla="*/ 4135582 w 4135582"/>
              <a:gd name="connsiteY6" fmla="*/ 3906982 h 39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5582" h="3906982">
                <a:moveTo>
                  <a:pt x="0" y="0"/>
                </a:moveTo>
                <a:cubicBezTo>
                  <a:pt x="55418" y="708313"/>
                  <a:pt x="110836" y="1416627"/>
                  <a:pt x="228600" y="1891145"/>
                </a:cubicBezTo>
                <a:cubicBezTo>
                  <a:pt x="346364" y="2365663"/>
                  <a:pt x="488373" y="2573482"/>
                  <a:pt x="706582" y="2847109"/>
                </a:cubicBezTo>
                <a:cubicBezTo>
                  <a:pt x="924791" y="3120736"/>
                  <a:pt x="1226128" y="3370118"/>
                  <a:pt x="1537855" y="3532909"/>
                </a:cubicBezTo>
                <a:cubicBezTo>
                  <a:pt x="1849582" y="3695700"/>
                  <a:pt x="2143992" y="3761509"/>
                  <a:pt x="2576946" y="3823854"/>
                </a:cubicBezTo>
                <a:cubicBezTo>
                  <a:pt x="3009900" y="3886199"/>
                  <a:pt x="4135582" y="3906982"/>
                  <a:pt x="4135582" y="3906982"/>
                </a:cubicBezTo>
                <a:lnTo>
                  <a:pt x="4135582" y="39069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32214-08FF-440D-B98F-B18244F0A61D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20F59-1017-4EB8-B536-6BFA6DAF40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001167-7A1D-478F-B5D4-5F75D99018F7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272BE4-0F8C-4434-9C5F-9D3D0B1E4B05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029885-1D4C-41C8-859A-B3704EA538F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B04DCB-6271-47AD-8520-3B1857264145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FD2B53C1-9A5C-4A38-BAAE-24FFDCD433F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D3712055-C790-4AD0-AE33-4CC911392529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16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9D6A6-DF3B-4748-ACE9-D02FCCBA722E}"/>
              </a:ext>
            </a:extLst>
          </p:cNvPr>
          <p:cNvSpPr/>
          <p:nvPr/>
        </p:nvSpPr>
        <p:spPr>
          <a:xfrm>
            <a:off x="564258" y="1125924"/>
            <a:ext cx="5838840" cy="7609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CE9F5-DB3F-4AF5-ABB5-A8F5651111A2}"/>
              </a:ext>
            </a:extLst>
          </p:cNvPr>
          <p:cNvSpPr txBox="1"/>
          <p:nvPr/>
        </p:nvSpPr>
        <p:spPr>
          <a:xfrm>
            <a:off x="628895" y="1214566"/>
            <a:ext cx="58032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 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are always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smaller than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 (s) error bars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28777-58A5-4AD0-9C62-CF6D05CE16E1}"/>
              </a:ext>
            </a:extLst>
          </p:cNvPr>
          <p:cNvSpPr/>
          <p:nvPr/>
        </p:nvSpPr>
        <p:spPr>
          <a:xfrm>
            <a:off x="1118271" y="4986666"/>
            <a:ext cx="482453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52897A-48ED-4E0D-8707-A0CDEEDD0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44" b="2714"/>
          <a:stretch/>
        </p:blipFill>
        <p:spPr>
          <a:xfrm>
            <a:off x="1685254" y="5433690"/>
            <a:ext cx="3690569" cy="1825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79183-C2F4-4ABA-9192-4375FEF84E7A}"/>
              </a:ext>
            </a:extLst>
          </p:cNvPr>
          <p:cNvSpPr txBox="1"/>
          <p:nvPr/>
        </p:nvSpPr>
        <p:spPr>
          <a:xfrm>
            <a:off x="3068960" y="7956110"/>
            <a:ext cx="40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Because of this!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1F3B94-E3AA-4282-BF08-62098A33C664}"/>
              </a:ext>
            </a:extLst>
          </p:cNvPr>
          <p:cNvSpPr/>
          <p:nvPr/>
        </p:nvSpPr>
        <p:spPr>
          <a:xfrm>
            <a:off x="3825213" y="5925265"/>
            <a:ext cx="1780756" cy="1601836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CD8EBE0-4A29-41F8-9E47-2076015C6657}"/>
              </a:ext>
            </a:extLst>
          </p:cNvPr>
          <p:cNvSpPr/>
          <p:nvPr/>
        </p:nvSpPr>
        <p:spPr>
          <a:xfrm rot="8239458">
            <a:off x="5425957" y="7371486"/>
            <a:ext cx="717791" cy="72295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A8CC5-8F30-497B-9B68-F9381402599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36041-B527-44CF-BE99-1C943F4CAB29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DED82-F8B2-4F5F-AD79-C71C78CA27D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0F8C55-AB9D-401C-82D6-2171601B3DE1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7805B2-F602-438F-9007-BFF6B4CE1F8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1C4B59-BEFA-41E0-94C7-BC17469D9C26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8B300D25-8729-4E26-895E-2F58E003B32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B4CC3149-E667-4B72-8517-D2B998AE2114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8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F7D43F6B-E2AA-445C-9639-6262F527B528}"/>
              </a:ext>
            </a:extLst>
          </p:cNvPr>
          <p:cNvSpPr/>
          <p:nvPr/>
        </p:nvSpPr>
        <p:spPr>
          <a:xfrm>
            <a:off x="545661" y="1047101"/>
            <a:ext cx="5838840" cy="7705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6C8FD23-52B9-4AF2-8F83-EA7C1FF0D7AA}"/>
              </a:ext>
            </a:extLst>
          </p:cNvPr>
          <p:cNvSpPr txBox="1"/>
          <p:nvPr/>
        </p:nvSpPr>
        <p:spPr>
          <a:xfrm>
            <a:off x="658412" y="1387095"/>
            <a:ext cx="573914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Top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error bar =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+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Bottom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error bar = </a:t>
            </a:r>
            <a:endParaRPr lang="en-AU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–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520A0E-3145-4173-9284-9CE7900AA5AC}"/>
              </a:ext>
            </a:extLst>
          </p:cNvPr>
          <p:cNvCxnSpPr>
            <a:cxnSpLocks/>
          </p:cNvCxnSpPr>
          <p:nvPr/>
        </p:nvCxnSpPr>
        <p:spPr>
          <a:xfrm>
            <a:off x="3661285" y="3793502"/>
            <a:ext cx="0" cy="20220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FD2BC-F682-4872-BCE1-34BA93F868A6}"/>
              </a:ext>
            </a:extLst>
          </p:cNvPr>
          <p:cNvCxnSpPr/>
          <p:nvPr/>
        </p:nvCxnSpPr>
        <p:spPr>
          <a:xfrm>
            <a:off x="3245498" y="3793502"/>
            <a:ext cx="831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9C8553-F5A4-4561-907F-77BF06FF1F68}"/>
              </a:ext>
            </a:extLst>
          </p:cNvPr>
          <p:cNvCxnSpPr>
            <a:cxnSpLocks/>
          </p:cNvCxnSpPr>
          <p:nvPr/>
        </p:nvCxnSpPr>
        <p:spPr>
          <a:xfrm>
            <a:off x="3245498" y="5815564"/>
            <a:ext cx="831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5E05AEAF-4229-4018-81AC-886A597CFD1B}"/>
              </a:ext>
            </a:extLst>
          </p:cNvPr>
          <p:cNvSpPr/>
          <p:nvPr/>
        </p:nvSpPr>
        <p:spPr>
          <a:xfrm>
            <a:off x="2567434" y="3771167"/>
            <a:ext cx="518005" cy="103336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23FD1-F05B-4C1E-A297-1DC9F1EE4E4F}"/>
              </a:ext>
            </a:extLst>
          </p:cNvPr>
          <p:cNvSpPr txBox="1"/>
          <p:nvPr/>
        </p:nvSpPr>
        <p:spPr>
          <a:xfrm>
            <a:off x="1499755" y="3984568"/>
            <a:ext cx="1135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D864501-494C-4EB7-9520-FFAAFFE6CA8F}"/>
              </a:ext>
            </a:extLst>
          </p:cNvPr>
          <p:cNvSpPr/>
          <p:nvPr/>
        </p:nvSpPr>
        <p:spPr>
          <a:xfrm>
            <a:off x="2567434" y="4804533"/>
            <a:ext cx="518005" cy="103336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F1A3A-F742-49E6-A48A-0E7F778FA7AF}"/>
              </a:ext>
            </a:extLst>
          </p:cNvPr>
          <p:cNvSpPr txBox="1"/>
          <p:nvPr/>
        </p:nvSpPr>
        <p:spPr>
          <a:xfrm>
            <a:off x="1499755" y="5016271"/>
            <a:ext cx="1135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82D6DF17-6BC4-49F4-8BC8-D88DB250F2E6}"/>
              </a:ext>
            </a:extLst>
          </p:cNvPr>
          <p:cNvSpPr/>
          <p:nvPr/>
        </p:nvSpPr>
        <p:spPr>
          <a:xfrm>
            <a:off x="3945920" y="4312369"/>
            <a:ext cx="831574" cy="907563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7D703-5BCE-46B0-9CE1-5EBD751C8506}"/>
              </a:ext>
            </a:extLst>
          </p:cNvPr>
          <p:cNvSpPr txBox="1"/>
          <p:nvPr/>
        </p:nvSpPr>
        <p:spPr>
          <a:xfrm>
            <a:off x="4856645" y="4473762"/>
            <a:ext cx="18856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DF602-D86A-46B0-8E4C-FE8457BD911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90A55-13B2-4076-94A1-34FBCF003AD6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CB6B4B-0E28-4AFB-B230-78614E7F68F2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E68231-FB78-4886-8370-7BC4F7AB1A2B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8D2CA-CAB6-40F4-8AB7-3E300D1A275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E0B7AB-E9CF-4291-AA30-78190F4F2D58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51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ED9AE791-8E8B-4C81-A7DC-F26EB14D856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EAE479A8-4188-4C94-9CF7-24D060582014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6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45661" y="1047099"/>
            <a:ext cx="5841500" cy="858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525491" y="1234846"/>
            <a:ext cx="5882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0EE50-733D-42DE-8684-EBE294BDFC3F}"/>
              </a:ext>
            </a:extLst>
          </p:cNvPr>
          <p:cNvSpPr/>
          <p:nvPr/>
        </p:nvSpPr>
        <p:spPr>
          <a:xfrm>
            <a:off x="525491" y="5725477"/>
            <a:ext cx="2903509" cy="3011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EEB55-EE6B-4355-8DBB-0834B5D10EB5}"/>
              </a:ext>
            </a:extLst>
          </p:cNvPr>
          <p:cNvSpPr txBox="1"/>
          <p:nvPr/>
        </p:nvSpPr>
        <p:spPr>
          <a:xfrm>
            <a:off x="492243" y="5758799"/>
            <a:ext cx="3074947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1</a:t>
            </a:r>
          </a:p>
          <a:p>
            <a:pPr algn="ctr"/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Means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3, 4, 4, 4, 4, 5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of Means: 4</a:t>
            </a:r>
          </a:p>
          <a:p>
            <a:pPr algn="ctr"/>
            <a:endParaRPr lang="en-AU" sz="9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Error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Mean: 0.26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61056-21CE-4458-9797-F4344A05DD73}"/>
              </a:ext>
            </a:extLst>
          </p:cNvPr>
          <p:cNvSpPr/>
          <p:nvPr/>
        </p:nvSpPr>
        <p:spPr>
          <a:xfrm>
            <a:off x="3494051" y="5725477"/>
            <a:ext cx="2903508" cy="3011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BB2D5-2CB8-4D30-B952-8ADF7661727E}"/>
              </a:ext>
            </a:extLst>
          </p:cNvPr>
          <p:cNvSpPr txBox="1"/>
          <p:nvPr/>
        </p:nvSpPr>
        <p:spPr>
          <a:xfrm>
            <a:off x="3471495" y="5766258"/>
            <a:ext cx="3029885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3</a:t>
            </a:r>
          </a:p>
          <a:p>
            <a:pPr algn="ctr"/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Means: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2, 3, 4, 4, 5, 6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of Means: 4</a:t>
            </a:r>
          </a:p>
          <a:p>
            <a:pPr algn="ctr"/>
            <a:endParaRPr lang="en-A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Error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Mean: 0.58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6B7B4-A779-4376-A5FE-7B3DC1E6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2" y="2021311"/>
            <a:ext cx="5852126" cy="3523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4BC076-CB2D-475F-8340-37632E5B43D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25A5A-A666-4B78-B49A-0D0D8AC28D65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CEA1C9-D872-4F6A-A13C-065D3F0847B7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24F8CB-EC95-4E7D-A3C2-30DEAD7CCF06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C8FF8A-728A-467A-A5E6-DCF984224DE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ED6A57-D0DE-4AFE-8861-366DF4572ED2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52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C36A392D-6F4B-4049-8DD0-268F29F2294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A008532E-33B1-4CBC-8201-4C3DCCB0E223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88D207-D1BB-4F9A-9564-BD756B76CC19}"/>
              </a:ext>
            </a:extLst>
          </p:cNvPr>
          <p:cNvSpPr/>
          <p:nvPr/>
        </p:nvSpPr>
        <p:spPr>
          <a:xfrm>
            <a:off x="1844824" y="4572000"/>
            <a:ext cx="3960440" cy="891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04597-0F38-4EC3-8C6E-1FF5A3D4DCA4}"/>
              </a:ext>
            </a:extLst>
          </p:cNvPr>
          <p:cNvSpPr txBox="1"/>
          <p:nvPr/>
        </p:nvSpPr>
        <p:spPr>
          <a:xfrm>
            <a:off x="2041597" y="452949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Category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22D9DA-A5EA-4F28-88E7-B50943CCC5BE}"/>
              </a:ext>
            </a:extLst>
          </p:cNvPr>
          <p:cNvSpPr txBox="1"/>
          <p:nvPr/>
        </p:nvSpPr>
        <p:spPr>
          <a:xfrm>
            <a:off x="4273884" y="45329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1864659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35030" y="1047099"/>
            <a:ext cx="5852131" cy="7705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727981" y="6812815"/>
            <a:ext cx="5624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=s/SQRT(n)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51EC0-5DCE-4E8D-978A-23E1E85279C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D327B-39C9-40AB-9C51-4FF4C36BF62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32810-684F-479C-B70D-DC5A9BE9BE6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06C39C-CD49-4E34-9FEE-6C32A63A6610}"/>
              </a:ext>
            </a:extLst>
          </p:cNvPr>
          <p:cNvSpPr txBox="1"/>
          <p:nvPr/>
        </p:nvSpPr>
        <p:spPr>
          <a:xfrm>
            <a:off x="472967" y="3724459"/>
            <a:ext cx="59376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First, calculate sample size (n)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68124-33AA-4205-8E7B-7D4B14B54C8B}"/>
              </a:ext>
            </a:extLst>
          </p:cNvPr>
          <p:cNvSpPr txBox="1"/>
          <p:nvPr/>
        </p:nvSpPr>
        <p:spPr>
          <a:xfrm>
            <a:off x="706082" y="4340648"/>
            <a:ext cx="5624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=COUNT(  : 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50634-C43B-4755-B973-CF80EB6FA8AB}"/>
              </a:ext>
            </a:extLst>
          </p:cNvPr>
          <p:cNvSpPr txBox="1"/>
          <p:nvPr/>
        </p:nvSpPr>
        <p:spPr>
          <a:xfrm>
            <a:off x="656841" y="6212651"/>
            <a:ext cx="57538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Then, calculate SEM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6F7C9-C755-42D2-90C7-ADC4E30A5957}"/>
              </a:ext>
            </a:extLst>
          </p:cNvPr>
          <p:cNvSpPr txBox="1"/>
          <p:nvPr/>
        </p:nvSpPr>
        <p:spPr>
          <a:xfrm>
            <a:off x="1364199" y="37807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Standard Error of the Mean</a:t>
            </a:r>
            <a:br>
              <a:rPr lang="en-US" sz="36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                 Error Bars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5F8-A64C-43B7-A659-FAF606050466}"/>
              </a:ext>
            </a:extLst>
          </p:cNvPr>
          <p:cNvSpPr txBox="1"/>
          <p:nvPr/>
        </p:nvSpPr>
        <p:spPr>
          <a:xfrm>
            <a:off x="698932" y="1259632"/>
            <a:ext cx="5624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calculate SEM in excel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11AEF4-6CAA-4F96-9A2F-ACFDC48EF04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B81A63-C3F6-489E-899E-CCDB7559322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53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8DC19E8F-A84D-4F3D-8631-D66E203C2A0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63E14B37-C7DC-43C0-AEF8-1D68E0AA4030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321408-AA94-45E8-9A3F-4F6BD640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2" y="1966927"/>
            <a:ext cx="5491516" cy="100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73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634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45661" y="1389688"/>
            <a:ext cx="5882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a CONFIDENCE INTERVAL (CI)?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28EC29-458E-4AC0-BCD8-8CED0605711D}"/>
              </a:ext>
            </a:extLst>
          </p:cNvPr>
          <p:cNvSpPr/>
          <p:nvPr/>
        </p:nvSpPr>
        <p:spPr>
          <a:xfrm>
            <a:off x="545661" y="1082669"/>
            <a:ext cx="5838840" cy="7670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D3E05B-A919-47AD-AEBB-222084747B61}"/>
              </a:ext>
            </a:extLst>
          </p:cNvPr>
          <p:cNvSpPr txBox="1"/>
          <p:nvPr/>
        </p:nvSpPr>
        <p:spPr>
          <a:xfrm>
            <a:off x="654424" y="1229158"/>
            <a:ext cx="5665033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A Confidence Interval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(CI)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a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range of values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 are confident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(by a certain percentage)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contain the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population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Large range = large error bars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Small range = small error bars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A0774-5ACD-42CF-85AD-AC627A47422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C9148-4E8B-4CA7-8546-4F766C90C86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93EA5-9690-4DE0-A170-2510189482C0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C4CF25-D482-45AA-B454-70435644F958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CAFD11-EC17-4D79-9398-287845CD643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60DDD4-C330-493F-8C61-A7B1E0ADD07B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55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76D84722-4A33-474A-8262-F7AFC02EB98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FBCB49E9-5A6F-4F7E-A246-97C73DF327D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COLUMN Graph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CB4FC-B1A3-407A-A14F-A178B91B9440}"/>
              </a:ext>
            </a:extLst>
          </p:cNvPr>
          <p:cNvSpPr txBox="1"/>
          <p:nvPr/>
        </p:nvSpPr>
        <p:spPr>
          <a:xfrm>
            <a:off x="4734992" y="6036192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607EC0-AB8F-4512-8DC5-D22143CAF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13968"/>
              </p:ext>
            </p:extLst>
          </p:nvPr>
        </p:nvGraphicFramePr>
        <p:xfrm>
          <a:off x="2102237" y="6166596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A702E8-4E6A-4F75-B743-62B1131D0A9C}"/>
              </a:ext>
            </a:extLst>
          </p:cNvPr>
          <p:cNvCxnSpPr>
            <a:cxnSpLocks/>
          </p:cNvCxnSpPr>
          <p:nvPr/>
        </p:nvCxnSpPr>
        <p:spPr>
          <a:xfrm>
            <a:off x="1466904" y="6416431"/>
            <a:ext cx="384670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0C2E5E-20DB-42E9-A8ED-48ED6AC9978F}"/>
              </a:ext>
            </a:extLst>
          </p:cNvPr>
          <p:cNvSpPr txBox="1"/>
          <p:nvPr/>
        </p:nvSpPr>
        <p:spPr>
          <a:xfrm>
            <a:off x="1058251" y="6609239"/>
            <a:ext cx="480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Independent Variable</a:t>
            </a:r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C8B6BE4-5621-47F6-A9CA-BA8B1AAD7E91}"/>
              </a:ext>
            </a:extLst>
          </p:cNvPr>
          <p:cNvSpPr/>
          <p:nvPr/>
        </p:nvSpPr>
        <p:spPr>
          <a:xfrm rot="16200000">
            <a:off x="1902121" y="2408289"/>
            <a:ext cx="3571038" cy="373570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C76829-7E41-49F9-B812-B0F81F0BA01F}"/>
              </a:ext>
            </a:extLst>
          </p:cNvPr>
          <p:cNvCxnSpPr>
            <a:cxnSpLocks/>
          </p:cNvCxnSpPr>
          <p:nvPr/>
        </p:nvCxnSpPr>
        <p:spPr>
          <a:xfrm flipV="1">
            <a:off x="1478796" y="2680323"/>
            <a:ext cx="0" cy="37453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CFD8344-8821-4A3E-9E68-5792E5E3CAB8}"/>
              </a:ext>
            </a:extLst>
          </p:cNvPr>
          <p:cNvSpPr txBox="1"/>
          <p:nvPr/>
        </p:nvSpPr>
        <p:spPr>
          <a:xfrm>
            <a:off x="658292" y="1937217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8563E-1D47-4B80-8657-719F4550C5C8}"/>
              </a:ext>
            </a:extLst>
          </p:cNvPr>
          <p:cNvSpPr txBox="1"/>
          <p:nvPr/>
        </p:nvSpPr>
        <p:spPr>
          <a:xfrm>
            <a:off x="1819786" y="4231252"/>
            <a:ext cx="374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Arial Narrow" panose="020B0606020202030204" pitchFamily="34" charset="0"/>
              </a:rPr>
              <a:t>Categories </a:t>
            </a:r>
          </a:p>
          <a:p>
            <a:pPr algn="ctr"/>
            <a:r>
              <a:rPr lang="en-AU" sz="3200" b="1" dirty="0">
                <a:latin typeface="Arial Narrow" panose="020B0606020202030204" pitchFamily="34" charset="0"/>
              </a:rPr>
              <a:t>(columns)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DC7A36-4EC2-4926-B8E7-3F7E41EA9484}"/>
              </a:ext>
            </a:extLst>
          </p:cNvPr>
          <p:cNvSpPr txBox="1"/>
          <p:nvPr/>
        </p:nvSpPr>
        <p:spPr>
          <a:xfrm>
            <a:off x="897178" y="837629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sometimes called the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explanatory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input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variable</a:t>
            </a:r>
          </a:p>
        </p:txBody>
      </p:sp>
    </p:spTree>
    <p:extLst>
      <p:ext uri="{BB962C8B-B14F-4D97-AF65-F5344CB8AC3E}">
        <p14:creationId xmlns:p14="http://schemas.microsoft.com/office/powerpoint/2010/main" val="2955853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45661" y="1389688"/>
            <a:ext cx="5882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a CONFIDENCE INTERVAL (CI)?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D4ADD-8EAB-46B0-B693-1ADBAC844A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F6719-D336-438E-8077-1EFA8AE0ED8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528EC29-458E-4AC0-BCD8-8CED0605711D}"/>
              </a:ext>
            </a:extLst>
          </p:cNvPr>
          <p:cNvSpPr/>
          <p:nvPr/>
        </p:nvSpPr>
        <p:spPr>
          <a:xfrm>
            <a:off x="543397" y="1105595"/>
            <a:ext cx="5882561" cy="2429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D3E05B-A919-47AD-AEBB-222084747B61}"/>
              </a:ext>
            </a:extLst>
          </p:cNvPr>
          <p:cNvSpPr txBox="1"/>
          <p:nvPr/>
        </p:nvSpPr>
        <p:spPr>
          <a:xfrm>
            <a:off x="622053" y="1212536"/>
            <a:ext cx="56650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“I am 95% confident the population mean (µ) will be in the shaded area” </a:t>
            </a:r>
            <a:endParaRPr lang="en-US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61DE42-9254-4597-B403-90723D537994}"/>
              </a:ext>
            </a:extLst>
          </p:cNvPr>
          <p:cNvSpPr/>
          <p:nvPr/>
        </p:nvSpPr>
        <p:spPr>
          <a:xfrm>
            <a:off x="2277231" y="4713431"/>
            <a:ext cx="630858" cy="685800"/>
          </a:xfrm>
          <a:custGeom>
            <a:avLst/>
            <a:gdLst>
              <a:gd name="connsiteX0" fmla="*/ 48126 w 630858"/>
              <a:gd name="connsiteY0" fmla="*/ 541421 h 685800"/>
              <a:gd name="connsiteX1" fmla="*/ 132347 w 630858"/>
              <a:gd name="connsiteY1" fmla="*/ 409074 h 685800"/>
              <a:gd name="connsiteX2" fmla="*/ 156411 w 630858"/>
              <a:gd name="connsiteY2" fmla="*/ 385011 h 685800"/>
              <a:gd name="connsiteX3" fmla="*/ 192505 w 630858"/>
              <a:gd name="connsiteY3" fmla="*/ 372979 h 685800"/>
              <a:gd name="connsiteX4" fmla="*/ 264695 w 630858"/>
              <a:gd name="connsiteY4" fmla="*/ 276727 h 685800"/>
              <a:gd name="connsiteX5" fmla="*/ 288758 w 630858"/>
              <a:gd name="connsiteY5" fmla="*/ 240632 h 685800"/>
              <a:gd name="connsiteX6" fmla="*/ 324853 w 630858"/>
              <a:gd name="connsiteY6" fmla="*/ 216569 h 685800"/>
              <a:gd name="connsiteX7" fmla="*/ 409074 w 630858"/>
              <a:gd name="connsiteY7" fmla="*/ 84221 h 685800"/>
              <a:gd name="connsiteX8" fmla="*/ 445169 w 630858"/>
              <a:gd name="connsiteY8" fmla="*/ 72190 h 685800"/>
              <a:gd name="connsiteX9" fmla="*/ 481263 w 630858"/>
              <a:gd name="connsiteY9" fmla="*/ 48127 h 685800"/>
              <a:gd name="connsiteX10" fmla="*/ 505326 w 630858"/>
              <a:gd name="connsiteY10" fmla="*/ 24063 h 685800"/>
              <a:gd name="connsiteX11" fmla="*/ 577516 w 630858"/>
              <a:gd name="connsiteY11" fmla="*/ 0 h 685800"/>
              <a:gd name="connsiteX12" fmla="*/ 625642 w 630858"/>
              <a:gd name="connsiteY12" fmla="*/ 12032 h 685800"/>
              <a:gd name="connsiteX13" fmla="*/ 589547 w 630858"/>
              <a:gd name="connsiteY13" fmla="*/ 120316 h 685800"/>
              <a:gd name="connsiteX14" fmla="*/ 493295 w 630858"/>
              <a:gd name="connsiteY14" fmla="*/ 276727 h 685800"/>
              <a:gd name="connsiteX15" fmla="*/ 433137 w 630858"/>
              <a:gd name="connsiteY15" fmla="*/ 348916 h 685800"/>
              <a:gd name="connsiteX16" fmla="*/ 409074 w 630858"/>
              <a:gd name="connsiteY16" fmla="*/ 397042 h 685800"/>
              <a:gd name="connsiteX17" fmla="*/ 348916 w 630858"/>
              <a:gd name="connsiteY17" fmla="*/ 457200 h 685800"/>
              <a:gd name="connsiteX18" fmla="*/ 312821 w 630858"/>
              <a:gd name="connsiteY18" fmla="*/ 529390 h 685800"/>
              <a:gd name="connsiteX19" fmla="*/ 276726 w 630858"/>
              <a:gd name="connsiteY19" fmla="*/ 565485 h 685800"/>
              <a:gd name="connsiteX20" fmla="*/ 252663 w 630858"/>
              <a:gd name="connsiteY20" fmla="*/ 601579 h 685800"/>
              <a:gd name="connsiteX21" fmla="*/ 216569 w 630858"/>
              <a:gd name="connsiteY21" fmla="*/ 625642 h 685800"/>
              <a:gd name="connsiteX22" fmla="*/ 192505 w 630858"/>
              <a:gd name="connsiteY22" fmla="*/ 649706 h 685800"/>
              <a:gd name="connsiteX23" fmla="*/ 120316 w 630858"/>
              <a:gd name="connsiteY23" fmla="*/ 685800 h 685800"/>
              <a:gd name="connsiteX24" fmla="*/ 36095 w 630858"/>
              <a:gd name="connsiteY24" fmla="*/ 673769 h 685800"/>
              <a:gd name="connsiteX25" fmla="*/ 24063 w 630858"/>
              <a:gd name="connsiteY25" fmla="*/ 637674 h 685800"/>
              <a:gd name="connsiteX26" fmla="*/ 0 w 630858"/>
              <a:gd name="connsiteY26" fmla="*/ 601579 h 685800"/>
              <a:gd name="connsiteX27" fmla="*/ 48126 w 630858"/>
              <a:gd name="connsiteY27" fmla="*/ 541421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0858" h="685800">
                <a:moveTo>
                  <a:pt x="48126" y="541421"/>
                </a:moveTo>
                <a:cubicBezTo>
                  <a:pt x="62046" y="518222"/>
                  <a:pt x="117074" y="424346"/>
                  <a:pt x="132347" y="409074"/>
                </a:cubicBezTo>
                <a:cubicBezTo>
                  <a:pt x="140368" y="401053"/>
                  <a:pt x="146684" y="390847"/>
                  <a:pt x="156411" y="385011"/>
                </a:cubicBezTo>
                <a:cubicBezTo>
                  <a:pt x="167286" y="378486"/>
                  <a:pt x="180474" y="376990"/>
                  <a:pt x="192505" y="372979"/>
                </a:cubicBezTo>
                <a:cubicBezTo>
                  <a:pt x="237019" y="328467"/>
                  <a:pt x="210277" y="358354"/>
                  <a:pt x="264695" y="276727"/>
                </a:cubicBezTo>
                <a:cubicBezTo>
                  <a:pt x="272716" y="264695"/>
                  <a:pt x="276726" y="248653"/>
                  <a:pt x="288758" y="240632"/>
                </a:cubicBezTo>
                <a:lnTo>
                  <a:pt x="324853" y="216569"/>
                </a:lnTo>
                <a:cubicBezTo>
                  <a:pt x="340421" y="169864"/>
                  <a:pt x="350504" y="103743"/>
                  <a:pt x="409074" y="84221"/>
                </a:cubicBezTo>
                <a:lnTo>
                  <a:pt x="445169" y="72190"/>
                </a:lnTo>
                <a:cubicBezTo>
                  <a:pt x="457200" y="64169"/>
                  <a:pt x="469972" y="57160"/>
                  <a:pt x="481263" y="48127"/>
                </a:cubicBezTo>
                <a:cubicBezTo>
                  <a:pt x="490121" y="41041"/>
                  <a:pt x="495180" y="29136"/>
                  <a:pt x="505326" y="24063"/>
                </a:cubicBezTo>
                <a:cubicBezTo>
                  <a:pt x="528013" y="12719"/>
                  <a:pt x="577516" y="0"/>
                  <a:pt x="577516" y="0"/>
                </a:cubicBezTo>
                <a:cubicBezTo>
                  <a:pt x="593558" y="4011"/>
                  <a:pt x="619128" y="-3167"/>
                  <a:pt x="625642" y="12032"/>
                </a:cubicBezTo>
                <a:cubicBezTo>
                  <a:pt x="644523" y="56087"/>
                  <a:pt x="607411" y="89055"/>
                  <a:pt x="589547" y="120316"/>
                </a:cubicBezTo>
                <a:cubicBezTo>
                  <a:pt x="554236" y="182109"/>
                  <a:pt x="555714" y="214309"/>
                  <a:pt x="493295" y="276727"/>
                </a:cubicBezTo>
                <a:cubicBezTo>
                  <a:pt x="460114" y="309907"/>
                  <a:pt x="455472" y="309829"/>
                  <a:pt x="433137" y="348916"/>
                </a:cubicBezTo>
                <a:cubicBezTo>
                  <a:pt x="424239" y="364488"/>
                  <a:pt x="420085" y="382885"/>
                  <a:pt x="409074" y="397042"/>
                </a:cubicBezTo>
                <a:cubicBezTo>
                  <a:pt x="391663" y="419427"/>
                  <a:pt x="348916" y="457200"/>
                  <a:pt x="348916" y="457200"/>
                </a:cubicBezTo>
                <a:cubicBezTo>
                  <a:pt x="336857" y="493375"/>
                  <a:pt x="338735" y="498292"/>
                  <a:pt x="312821" y="529390"/>
                </a:cubicBezTo>
                <a:cubicBezTo>
                  <a:pt x="301928" y="542462"/>
                  <a:pt x="287619" y="552413"/>
                  <a:pt x="276726" y="565485"/>
                </a:cubicBezTo>
                <a:cubicBezTo>
                  <a:pt x="267469" y="576593"/>
                  <a:pt x="262888" y="591354"/>
                  <a:pt x="252663" y="601579"/>
                </a:cubicBezTo>
                <a:cubicBezTo>
                  <a:pt x="242438" y="611804"/>
                  <a:pt x="227860" y="616609"/>
                  <a:pt x="216569" y="625642"/>
                </a:cubicBezTo>
                <a:cubicBezTo>
                  <a:pt x="207711" y="632729"/>
                  <a:pt x="201363" y="642619"/>
                  <a:pt x="192505" y="649706"/>
                </a:cubicBezTo>
                <a:cubicBezTo>
                  <a:pt x="159185" y="676362"/>
                  <a:pt x="158440" y="673093"/>
                  <a:pt x="120316" y="685800"/>
                </a:cubicBezTo>
                <a:cubicBezTo>
                  <a:pt x="92242" y="681790"/>
                  <a:pt x="61460" y="686451"/>
                  <a:pt x="36095" y="673769"/>
                </a:cubicBezTo>
                <a:cubicBezTo>
                  <a:pt x="24751" y="668097"/>
                  <a:pt x="29735" y="649018"/>
                  <a:pt x="24063" y="637674"/>
                </a:cubicBezTo>
                <a:cubicBezTo>
                  <a:pt x="17596" y="624740"/>
                  <a:pt x="8021" y="613611"/>
                  <a:pt x="0" y="601579"/>
                </a:cubicBezTo>
                <a:lnTo>
                  <a:pt x="48126" y="5414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EA50DF-E026-40D6-B954-C8DF7997DE77}"/>
              </a:ext>
            </a:extLst>
          </p:cNvPr>
          <p:cNvSpPr/>
          <p:nvPr/>
        </p:nvSpPr>
        <p:spPr>
          <a:xfrm>
            <a:off x="454577" y="3782186"/>
            <a:ext cx="6194421" cy="286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C2C7A51-0A39-4312-9F4E-87EB7E4EF892}"/>
              </a:ext>
            </a:extLst>
          </p:cNvPr>
          <p:cNvSpPr/>
          <p:nvPr/>
        </p:nvSpPr>
        <p:spPr>
          <a:xfrm>
            <a:off x="1375850" y="5294354"/>
            <a:ext cx="950560" cy="1452230"/>
          </a:xfrm>
          <a:custGeom>
            <a:avLst/>
            <a:gdLst>
              <a:gd name="connsiteX0" fmla="*/ 25355 w 832563"/>
              <a:gd name="connsiteY0" fmla="*/ 773278 h 1278604"/>
              <a:gd name="connsiteX1" fmla="*/ 85513 w 832563"/>
              <a:gd name="connsiteY1" fmla="*/ 737183 h 1278604"/>
              <a:gd name="connsiteX2" fmla="*/ 157702 w 832563"/>
              <a:gd name="connsiteY2" fmla="*/ 713120 h 1278604"/>
              <a:gd name="connsiteX3" fmla="*/ 181766 w 832563"/>
              <a:gd name="connsiteY3" fmla="*/ 689056 h 1278604"/>
              <a:gd name="connsiteX4" fmla="*/ 109576 w 832563"/>
              <a:gd name="connsiteY4" fmla="*/ 701088 h 1278604"/>
              <a:gd name="connsiteX5" fmla="*/ 145671 w 832563"/>
              <a:gd name="connsiteY5" fmla="*/ 689056 h 1278604"/>
              <a:gd name="connsiteX6" fmla="*/ 181766 w 832563"/>
              <a:gd name="connsiteY6" fmla="*/ 664993 h 1278604"/>
              <a:gd name="connsiteX7" fmla="*/ 241923 w 832563"/>
              <a:gd name="connsiteY7" fmla="*/ 604835 h 1278604"/>
              <a:gd name="connsiteX8" fmla="*/ 265987 w 832563"/>
              <a:gd name="connsiteY8" fmla="*/ 580772 h 1278604"/>
              <a:gd name="connsiteX9" fmla="*/ 290050 w 832563"/>
              <a:gd name="connsiteY9" fmla="*/ 544678 h 1278604"/>
              <a:gd name="connsiteX10" fmla="*/ 326144 w 832563"/>
              <a:gd name="connsiteY10" fmla="*/ 532646 h 1278604"/>
              <a:gd name="connsiteX11" fmla="*/ 386302 w 832563"/>
              <a:gd name="connsiteY11" fmla="*/ 496551 h 1278604"/>
              <a:gd name="connsiteX12" fmla="*/ 410366 w 832563"/>
              <a:gd name="connsiteY12" fmla="*/ 472488 h 1278604"/>
              <a:gd name="connsiteX13" fmla="*/ 446460 w 832563"/>
              <a:gd name="connsiteY13" fmla="*/ 448425 h 1278604"/>
              <a:gd name="connsiteX14" fmla="*/ 470523 w 832563"/>
              <a:gd name="connsiteY14" fmla="*/ 412330 h 1278604"/>
              <a:gd name="connsiteX15" fmla="*/ 494587 w 832563"/>
              <a:gd name="connsiteY15" fmla="*/ 388267 h 1278604"/>
              <a:gd name="connsiteX16" fmla="*/ 530681 w 832563"/>
              <a:gd name="connsiteY16" fmla="*/ 316078 h 1278604"/>
              <a:gd name="connsiteX17" fmla="*/ 614902 w 832563"/>
              <a:gd name="connsiteY17" fmla="*/ 243888 h 1278604"/>
              <a:gd name="connsiteX18" fmla="*/ 675060 w 832563"/>
              <a:gd name="connsiteY18" fmla="*/ 195762 h 1278604"/>
              <a:gd name="connsiteX19" fmla="*/ 699123 w 832563"/>
              <a:gd name="connsiteY19" fmla="*/ 159667 h 1278604"/>
              <a:gd name="connsiteX20" fmla="*/ 735218 w 832563"/>
              <a:gd name="connsiteY20" fmla="*/ 147635 h 1278604"/>
              <a:gd name="connsiteX21" fmla="*/ 771313 w 832563"/>
              <a:gd name="connsiteY21" fmla="*/ 123572 h 1278604"/>
              <a:gd name="connsiteX22" fmla="*/ 795376 w 832563"/>
              <a:gd name="connsiteY22" fmla="*/ 87478 h 1278604"/>
              <a:gd name="connsiteX23" fmla="*/ 735218 w 832563"/>
              <a:gd name="connsiteY23" fmla="*/ 195762 h 1278604"/>
              <a:gd name="connsiteX24" fmla="*/ 699123 w 832563"/>
              <a:gd name="connsiteY24" fmla="*/ 207793 h 1278604"/>
              <a:gd name="connsiteX25" fmla="*/ 759281 w 832563"/>
              <a:gd name="connsiteY25" fmla="*/ 87478 h 1278604"/>
              <a:gd name="connsiteX26" fmla="*/ 795376 w 832563"/>
              <a:gd name="connsiteY26" fmla="*/ 75446 h 1278604"/>
              <a:gd name="connsiteX27" fmla="*/ 807408 w 832563"/>
              <a:gd name="connsiteY27" fmla="*/ 39351 h 1278604"/>
              <a:gd name="connsiteX28" fmla="*/ 831471 w 832563"/>
              <a:gd name="connsiteY28" fmla="*/ 3256 h 1278604"/>
              <a:gd name="connsiteX29" fmla="*/ 819439 w 832563"/>
              <a:gd name="connsiteY29" fmla="*/ 1218446 h 1278604"/>
              <a:gd name="connsiteX30" fmla="*/ 807408 w 832563"/>
              <a:gd name="connsiteY30" fmla="*/ 1254541 h 1278604"/>
              <a:gd name="connsiteX31" fmla="*/ 711155 w 832563"/>
              <a:gd name="connsiteY31" fmla="*/ 1266572 h 1278604"/>
              <a:gd name="connsiteX32" fmla="*/ 747250 w 832563"/>
              <a:gd name="connsiteY32" fmla="*/ 1278604 h 1278604"/>
              <a:gd name="connsiteX33" fmla="*/ 807408 w 832563"/>
              <a:gd name="connsiteY33" fmla="*/ 1266572 h 1278604"/>
              <a:gd name="connsiteX34" fmla="*/ 13323 w 832563"/>
              <a:gd name="connsiteY34" fmla="*/ 1278604 h 1278604"/>
              <a:gd name="connsiteX35" fmla="*/ 13323 w 832563"/>
              <a:gd name="connsiteY35" fmla="*/ 1134225 h 1278604"/>
              <a:gd name="connsiteX36" fmla="*/ 25355 w 832563"/>
              <a:gd name="connsiteY36" fmla="*/ 845467 h 1278604"/>
              <a:gd name="connsiteX37" fmla="*/ 37387 w 832563"/>
              <a:gd name="connsiteY37" fmla="*/ 809372 h 1278604"/>
              <a:gd name="connsiteX38" fmla="*/ 25355 w 832563"/>
              <a:gd name="connsiteY38" fmla="*/ 773278 h 127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32563" h="1278604">
                <a:moveTo>
                  <a:pt x="25355" y="773278"/>
                </a:moveTo>
                <a:cubicBezTo>
                  <a:pt x="33376" y="761246"/>
                  <a:pt x="64224" y="746860"/>
                  <a:pt x="85513" y="737183"/>
                </a:cubicBezTo>
                <a:cubicBezTo>
                  <a:pt x="108604" y="726687"/>
                  <a:pt x="157702" y="713120"/>
                  <a:pt x="157702" y="713120"/>
                </a:cubicBezTo>
                <a:cubicBezTo>
                  <a:pt x="165723" y="705099"/>
                  <a:pt x="185353" y="699818"/>
                  <a:pt x="181766" y="689056"/>
                </a:cubicBezTo>
                <a:cubicBezTo>
                  <a:pt x="172865" y="662352"/>
                  <a:pt x="109576" y="681506"/>
                  <a:pt x="109576" y="701088"/>
                </a:cubicBezTo>
                <a:cubicBezTo>
                  <a:pt x="109576" y="713771"/>
                  <a:pt x="134327" y="694728"/>
                  <a:pt x="145671" y="689056"/>
                </a:cubicBezTo>
                <a:cubicBezTo>
                  <a:pt x="158605" y="682589"/>
                  <a:pt x="170884" y="674515"/>
                  <a:pt x="181766" y="664993"/>
                </a:cubicBezTo>
                <a:cubicBezTo>
                  <a:pt x="203108" y="646319"/>
                  <a:pt x="221870" y="624888"/>
                  <a:pt x="241923" y="604835"/>
                </a:cubicBezTo>
                <a:cubicBezTo>
                  <a:pt x="249944" y="596814"/>
                  <a:pt x="259695" y="590210"/>
                  <a:pt x="265987" y="580772"/>
                </a:cubicBezTo>
                <a:cubicBezTo>
                  <a:pt x="274008" y="568741"/>
                  <a:pt x="278759" y="553711"/>
                  <a:pt x="290050" y="544678"/>
                </a:cubicBezTo>
                <a:cubicBezTo>
                  <a:pt x="299953" y="536755"/>
                  <a:pt x="314113" y="536657"/>
                  <a:pt x="326144" y="532646"/>
                </a:cubicBezTo>
                <a:cubicBezTo>
                  <a:pt x="387117" y="471675"/>
                  <a:pt x="308208" y="543408"/>
                  <a:pt x="386302" y="496551"/>
                </a:cubicBezTo>
                <a:cubicBezTo>
                  <a:pt x="396029" y="490715"/>
                  <a:pt x="401508" y="479574"/>
                  <a:pt x="410366" y="472488"/>
                </a:cubicBezTo>
                <a:cubicBezTo>
                  <a:pt x="421657" y="463455"/>
                  <a:pt x="434429" y="456446"/>
                  <a:pt x="446460" y="448425"/>
                </a:cubicBezTo>
                <a:cubicBezTo>
                  <a:pt x="454481" y="436393"/>
                  <a:pt x="461490" y="423621"/>
                  <a:pt x="470523" y="412330"/>
                </a:cubicBezTo>
                <a:cubicBezTo>
                  <a:pt x="477609" y="403472"/>
                  <a:pt x="488751" y="397994"/>
                  <a:pt x="494587" y="388267"/>
                </a:cubicBezTo>
                <a:cubicBezTo>
                  <a:pt x="537289" y="317097"/>
                  <a:pt x="469826" y="387074"/>
                  <a:pt x="530681" y="316078"/>
                </a:cubicBezTo>
                <a:cubicBezTo>
                  <a:pt x="593870" y="242358"/>
                  <a:pt x="556848" y="290331"/>
                  <a:pt x="614902" y="243888"/>
                </a:cubicBezTo>
                <a:cubicBezTo>
                  <a:pt x="700621" y="175313"/>
                  <a:pt x="563968" y="269824"/>
                  <a:pt x="675060" y="195762"/>
                </a:cubicBezTo>
                <a:cubicBezTo>
                  <a:pt x="683081" y="183730"/>
                  <a:pt x="687832" y="168700"/>
                  <a:pt x="699123" y="159667"/>
                </a:cubicBezTo>
                <a:cubicBezTo>
                  <a:pt x="709026" y="151744"/>
                  <a:pt x="723874" y="153307"/>
                  <a:pt x="735218" y="147635"/>
                </a:cubicBezTo>
                <a:cubicBezTo>
                  <a:pt x="748152" y="141168"/>
                  <a:pt x="759281" y="131593"/>
                  <a:pt x="771313" y="123572"/>
                </a:cubicBezTo>
                <a:cubicBezTo>
                  <a:pt x="779334" y="111541"/>
                  <a:pt x="799949" y="73760"/>
                  <a:pt x="795376" y="87478"/>
                </a:cubicBezTo>
                <a:cubicBezTo>
                  <a:pt x="784782" y="119259"/>
                  <a:pt x="766244" y="185421"/>
                  <a:pt x="735218" y="195762"/>
                </a:cubicBezTo>
                <a:lnTo>
                  <a:pt x="699123" y="207793"/>
                </a:lnTo>
                <a:cubicBezTo>
                  <a:pt x="707745" y="173307"/>
                  <a:pt x="720215" y="100500"/>
                  <a:pt x="759281" y="87478"/>
                </a:cubicBezTo>
                <a:lnTo>
                  <a:pt x="795376" y="75446"/>
                </a:lnTo>
                <a:cubicBezTo>
                  <a:pt x="799387" y="63414"/>
                  <a:pt x="801736" y="50695"/>
                  <a:pt x="807408" y="39351"/>
                </a:cubicBezTo>
                <a:cubicBezTo>
                  <a:pt x="813875" y="26417"/>
                  <a:pt x="831323" y="-11203"/>
                  <a:pt x="831471" y="3256"/>
                </a:cubicBezTo>
                <a:cubicBezTo>
                  <a:pt x="835604" y="408318"/>
                  <a:pt x="827228" y="813438"/>
                  <a:pt x="819439" y="1218446"/>
                </a:cubicBezTo>
                <a:cubicBezTo>
                  <a:pt x="819195" y="1231126"/>
                  <a:pt x="818997" y="1249390"/>
                  <a:pt x="807408" y="1254541"/>
                </a:cubicBezTo>
                <a:cubicBezTo>
                  <a:pt x="777861" y="1267673"/>
                  <a:pt x="743239" y="1262562"/>
                  <a:pt x="711155" y="1266572"/>
                </a:cubicBezTo>
                <a:cubicBezTo>
                  <a:pt x="723187" y="1270583"/>
                  <a:pt x="734567" y="1278604"/>
                  <a:pt x="747250" y="1278604"/>
                </a:cubicBezTo>
                <a:cubicBezTo>
                  <a:pt x="767700" y="1278604"/>
                  <a:pt x="827858" y="1266572"/>
                  <a:pt x="807408" y="1266572"/>
                </a:cubicBezTo>
                <a:cubicBezTo>
                  <a:pt x="542683" y="1266572"/>
                  <a:pt x="278018" y="1274593"/>
                  <a:pt x="13323" y="1278604"/>
                </a:cubicBezTo>
                <a:cubicBezTo>
                  <a:pt x="-11996" y="1202644"/>
                  <a:pt x="5057" y="1270612"/>
                  <a:pt x="13323" y="1134225"/>
                </a:cubicBezTo>
                <a:cubicBezTo>
                  <a:pt x="19151" y="1038065"/>
                  <a:pt x="18238" y="941540"/>
                  <a:pt x="25355" y="845467"/>
                </a:cubicBezTo>
                <a:cubicBezTo>
                  <a:pt x="26292" y="832819"/>
                  <a:pt x="35814" y="821957"/>
                  <a:pt x="37387" y="809372"/>
                </a:cubicBezTo>
                <a:cubicBezTo>
                  <a:pt x="39874" y="789474"/>
                  <a:pt x="17334" y="785310"/>
                  <a:pt x="25355" y="7732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290A7F-39FE-4930-92C5-9A9690AFEBCC}"/>
              </a:ext>
            </a:extLst>
          </p:cNvPr>
          <p:cNvSpPr/>
          <p:nvPr/>
        </p:nvSpPr>
        <p:spPr>
          <a:xfrm>
            <a:off x="4589289" y="5323242"/>
            <a:ext cx="1017432" cy="1452229"/>
          </a:xfrm>
          <a:custGeom>
            <a:avLst/>
            <a:gdLst>
              <a:gd name="connsiteX0" fmla="*/ 67690 w 958116"/>
              <a:gd name="connsiteY0" fmla="*/ 6528 h 1330001"/>
              <a:gd name="connsiteX1" fmla="*/ 103785 w 958116"/>
              <a:gd name="connsiteY1" fmla="*/ 66686 h 1330001"/>
              <a:gd name="connsiteX2" fmla="*/ 139880 w 958116"/>
              <a:gd name="connsiteY2" fmla="*/ 90749 h 1330001"/>
              <a:gd name="connsiteX3" fmla="*/ 151911 w 958116"/>
              <a:gd name="connsiteY3" fmla="*/ 138875 h 1330001"/>
              <a:gd name="connsiteX4" fmla="*/ 224101 w 958116"/>
              <a:gd name="connsiteY4" fmla="*/ 187001 h 1330001"/>
              <a:gd name="connsiteX5" fmla="*/ 248164 w 958116"/>
              <a:gd name="connsiteY5" fmla="*/ 211065 h 1330001"/>
              <a:gd name="connsiteX6" fmla="*/ 224101 w 958116"/>
              <a:gd name="connsiteY6" fmla="*/ 187001 h 1330001"/>
              <a:gd name="connsiteX7" fmla="*/ 188006 w 958116"/>
              <a:gd name="connsiteY7" fmla="*/ 162938 h 1330001"/>
              <a:gd name="connsiteX8" fmla="*/ 224101 w 958116"/>
              <a:gd name="connsiteY8" fmla="*/ 199033 h 1330001"/>
              <a:gd name="connsiteX9" fmla="*/ 260195 w 958116"/>
              <a:gd name="connsiteY9" fmla="*/ 211065 h 1330001"/>
              <a:gd name="connsiteX10" fmla="*/ 284259 w 958116"/>
              <a:gd name="connsiteY10" fmla="*/ 235128 h 1330001"/>
              <a:gd name="connsiteX11" fmla="*/ 320353 w 958116"/>
              <a:gd name="connsiteY11" fmla="*/ 259191 h 1330001"/>
              <a:gd name="connsiteX12" fmla="*/ 368480 w 958116"/>
              <a:gd name="connsiteY12" fmla="*/ 319349 h 1330001"/>
              <a:gd name="connsiteX13" fmla="*/ 392543 w 958116"/>
              <a:gd name="connsiteY13" fmla="*/ 355444 h 1330001"/>
              <a:gd name="connsiteX14" fmla="*/ 428638 w 958116"/>
              <a:gd name="connsiteY14" fmla="*/ 379507 h 1330001"/>
              <a:gd name="connsiteX15" fmla="*/ 476764 w 958116"/>
              <a:gd name="connsiteY15" fmla="*/ 487791 h 1330001"/>
              <a:gd name="connsiteX16" fmla="*/ 512859 w 958116"/>
              <a:gd name="connsiteY16" fmla="*/ 511854 h 1330001"/>
              <a:gd name="connsiteX17" fmla="*/ 573017 w 958116"/>
              <a:gd name="connsiteY17" fmla="*/ 572012 h 1330001"/>
              <a:gd name="connsiteX18" fmla="*/ 633174 w 958116"/>
              <a:gd name="connsiteY18" fmla="*/ 620138 h 1330001"/>
              <a:gd name="connsiteX19" fmla="*/ 681301 w 958116"/>
              <a:gd name="connsiteY19" fmla="*/ 668265 h 1330001"/>
              <a:gd name="connsiteX20" fmla="*/ 705364 w 958116"/>
              <a:gd name="connsiteY20" fmla="*/ 704359 h 1330001"/>
              <a:gd name="connsiteX21" fmla="*/ 741459 w 958116"/>
              <a:gd name="connsiteY21" fmla="*/ 716391 h 1330001"/>
              <a:gd name="connsiteX22" fmla="*/ 777553 w 958116"/>
              <a:gd name="connsiteY22" fmla="*/ 740454 h 1330001"/>
              <a:gd name="connsiteX23" fmla="*/ 813648 w 958116"/>
              <a:gd name="connsiteY23" fmla="*/ 752486 h 1330001"/>
              <a:gd name="connsiteX24" fmla="*/ 921932 w 958116"/>
              <a:gd name="connsiteY24" fmla="*/ 812644 h 1330001"/>
              <a:gd name="connsiteX25" fmla="*/ 945995 w 958116"/>
              <a:gd name="connsiteY25" fmla="*/ 848738 h 1330001"/>
              <a:gd name="connsiteX26" fmla="*/ 945995 w 958116"/>
              <a:gd name="connsiteY26" fmla="*/ 1330001 h 1330001"/>
              <a:gd name="connsiteX27" fmla="*/ 175974 w 958116"/>
              <a:gd name="connsiteY27" fmla="*/ 1305938 h 1330001"/>
              <a:gd name="connsiteX28" fmla="*/ 55659 w 958116"/>
              <a:gd name="connsiteY28" fmla="*/ 1293907 h 1330001"/>
              <a:gd name="connsiteX29" fmla="*/ 55659 w 958116"/>
              <a:gd name="connsiteY29" fmla="*/ 235128 h 1330001"/>
              <a:gd name="connsiteX30" fmla="*/ 67690 w 958116"/>
              <a:gd name="connsiteY30" fmla="*/ 6528 h 133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58116" h="1330001">
                <a:moveTo>
                  <a:pt x="67690" y="6528"/>
                </a:moveTo>
                <a:cubicBezTo>
                  <a:pt x="75711" y="-21546"/>
                  <a:pt x="88566" y="48931"/>
                  <a:pt x="103785" y="66686"/>
                </a:cubicBezTo>
                <a:cubicBezTo>
                  <a:pt x="113196" y="77665"/>
                  <a:pt x="131859" y="78717"/>
                  <a:pt x="139880" y="90749"/>
                </a:cubicBezTo>
                <a:cubicBezTo>
                  <a:pt x="149052" y="104508"/>
                  <a:pt x="141022" y="126431"/>
                  <a:pt x="151911" y="138875"/>
                </a:cubicBezTo>
                <a:cubicBezTo>
                  <a:pt x="170955" y="160640"/>
                  <a:pt x="203652" y="166551"/>
                  <a:pt x="224101" y="187001"/>
                </a:cubicBezTo>
                <a:lnTo>
                  <a:pt x="248164" y="211065"/>
                </a:lnTo>
                <a:cubicBezTo>
                  <a:pt x="240143" y="203044"/>
                  <a:pt x="232959" y="194087"/>
                  <a:pt x="224101" y="187001"/>
                </a:cubicBezTo>
                <a:cubicBezTo>
                  <a:pt x="212810" y="177968"/>
                  <a:pt x="177781" y="152713"/>
                  <a:pt x="188006" y="162938"/>
                </a:cubicBezTo>
                <a:cubicBezTo>
                  <a:pt x="200038" y="174970"/>
                  <a:pt x="209943" y="189594"/>
                  <a:pt x="224101" y="199033"/>
                </a:cubicBezTo>
                <a:cubicBezTo>
                  <a:pt x="234653" y="206068"/>
                  <a:pt x="248164" y="207054"/>
                  <a:pt x="260195" y="211065"/>
                </a:cubicBezTo>
                <a:cubicBezTo>
                  <a:pt x="268216" y="219086"/>
                  <a:pt x="275401" y="228042"/>
                  <a:pt x="284259" y="235128"/>
                </a:cubicBezTo>
                <a:cubicBezTo>
                  <a:pt x="295550" y="244161"/>
                  <a:pt x="311320" y="247900"/>
                  <a:pt x="320353" y="259191"/>
                </a:cubicBezTo>
                <a:cubicBezTo>
                  <a:pt x="386768" y="342210"/>
                  <a:pt x="265041" y="250390"/>
                  <a:pt x="368480" y="319349"/>
                </a:cubicBezTo>
                <a:cubicBezTo>
                  <a:pt x="376501" y="331381"/>
                  <a:pt x="382318" y="345219"/>
                  <a:pt x="392543" y="355444"/>
                </a:cubicBezTo>
                <a:cubicBezTo>
                  <a:pt x="402768" y="365669"/>
                  <a:pt x="420974" y="367245"/>
                  <a:pt x="428638" y="379507"/>
                </a:cubicBezTo>
                <a:cubicBezTo>
                  <a:pt x="468349" y="443043"/>
                  <a:pt x="432318" y="443345"/>
                  <a:pt x="476764" y="487791"/>
                </a:cubicBezTo>
                <a:cubicBezTo>
                  <a:pt x="486989" y="498016"/>
                  <a:pt x="500827" y="503833"/>
                  <a:pt x="512859" y="511854"/>
                </a:cubicBezTo>
                <a:cubicBezTo>
                  <a:pt x="577027" y="608107"/>
                  <a:pt x="492806" y="491801"/>
                  <a:pt x="573017" y="572012"/>
                </a:cubicBezTo>
                <a:cubicBezTo>
                  <a:pt x="627439" y="626434"/>
                  <a:pt x="562906" y="596716"/>
                  <a:pt x="633174" y="620138"/>
                </a:cubicBezTo>
                <a:cubicBezTo>
                  <a:pt x="649216" y="636180"/>
                  <a:pt x="668716" y="649388"/>
                  <a:pt x="681301" y="668265"/>
                </a:cubicBezTo>
                <a:cubicBezTo>
                  <a:pt x="689322" y="680296"/>
                  <a:pt x="694073" y="695326"/>
                  <a:pt x="705364" y="704359"/>
                </a:cubicBezTo>
                <a:cubicBezTo>
                  <a:pt x="715267" y="712282"/>
                  <a:pt x="730115" y="710719"/>
                  <a:pt x="741459" y="716391"/>
                </a:cubicBezTo>
                <a:cubicBezTo>
                  <a:pt x="754392" y="722858"/>
                  <a:pt x="764620" y="733987"/>
                  <a:pt x="777553" y="740454"/>
                </a:cubicBezTo>
                <a:cubicBezTo>
                  <a:pt x="788897" y="746126"/>
                  <a:pt x="802561" y="746327"/>
                  <a:pt x="813648" y="752486"/>
                </a:cubicBezTo>
                <a:cubicBezTo>
                  <a:pt x="937763" y="821438"/>
                  <a:pt x="840259" y="785418"/>
                  <a:pt x="921932" y="812644"/>
                </a:cubicBezTo>
                <a:cubicBezTo>
                  <a:pt x="929953" y="824675"/>
                  <a:pt x="943330" y="834526"/>
                  <a:pt x="945995" y="848738"/>
                </a:cubicBezTo>
                <a:cubicBezTo>
                  <a:pt x="971161" y="982958"/>
                  <a:pt x="949967" y="1222758"/>
                  <a:pt x="945995" y="1330001"/>
                </a:cubicBezTo>
                <a:cubicBezTo>
                  <a:pt x="586373" y="1294040"/>
                  <a:pt x="993756" y="1331494"/>
                  <a:pt x="175974" y="1305938"/>
                </a:cubicBezTo>
                <a:cubicBezTo>
                  <a:pt x="135689" y="1304679"/>
                  <a:pt x="95764" y="1297917"/>
                  <a:pt x="55659" y="1293907"/>
                </a:cubicBezTo>
                <a:cubicBezTo>
                  <a:pt x="-64253" y="934180"/>
                  <a:pt x="45352" y="1276116"/>
                  <a:pt x="55659" y="235128"/>
                </a:cubicBezTo>
                <a:cubicBezTo>
                  <a:pt x="56294" y="170962"/>
                  <a:pt x="59669" y="34602"/>
                  <a:pt x="67690" y="65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6FD0111-4F4A-4196-9CD6-A63C710B4B9D}"/>
              </a:ext>
            </a:extLst>
          </p:cNvPr>
          <p:cNvSpPr/>
          <p:nvPr/>
        </p:nvSpPr>
        <p:spPr>
          <a:xfrm>
            <a:off x="2247236" y="4607903"/>
            <a:ext cx="2404095" cy="950516"/>
          </a:xfrm>
          <a:custGeom>
            <a:avLst/>
            <a:gdLst>
              <a:gd name="connsiteX0" fmla="*/ 120316 w 2504329"/>
              <a:gd name="connsiteY0" fmla="*/ 745958 h 950516"/>
              <a:gd name="connsiteX1" fmla="*/ 132347 w 2504329"/>
              <a:gd name="connsiteY1" fmla="*/ 685800 h 950516"/>
              <a:gd name="connsiteX2" fmla="*/ 156411 w 2504329"/>
              <a:gd name="connsiteY2" fmla="*/ 661737 h 950516"/>
              <a:gd name="connsiteX3" fmla="*/ 240632 w 2504329"/>
              <a:gd name="connsiteY3" fmla="*/ 553453 h 950516"/>
              <a:gd name="connsiteX4" fmla="*/ 264695 w 2504329"/>
              <a:gd name="connsiteY4" fmla="*/ 481263 h 950516"/>
              <a:gd name="connsiteX5" fmla="*/ 276726 w 2504329"/>
              <a:gd name="connsiteY5" fmla="*/ 445169 h 950516"/>
              <a:gd name="connsiteX6" fmla="*/ 300790 w 2504329"/>
              <a:gd name="connsiteY6" fmla="*/ 421105 h 950516"/>
              <a:gd name="connsiteX7" fmla="*/ 312821 w 2504329"/>
              <a:gd name="connsiteY7" fmla="*/ 385011 h 950516"/>
              <a:gd name="connsiteX8" fmla="*/ 372979 w 2504329"/>
              <a:gd name="connsiteY8" fmla="*/ 336884 h 950516"/>
              <a:gd name="connsiteX9" fmla="*/ 433137 w 2504329"/>
              <a:gd name="connsiteY9" fmla="*/ 288758 h 950516"/>
              <a:gd name="connsiteX10" fmla="*/ 505326 w 2504329"/>
              <a:gd name="connsiteY10" fmla="*/ 240632 h 950516"/>
              <a:gd name="connsiteX11" fmla="*/ 589547 w 2504329"/>
              <a:gd name="connsiteY11" fmla="*/ 168442 h 950516"/>
              <a:gd name="connsiteX12" fmla="*/ 613611 w 2504329"/>
              <a:gd name="connsiteY12" fmla="*/ 144379 h 950516"/>
              <a:gd name="connsiteX13" fmla="*/ 721895 w 2504329"/>
              <a:gd name="connsiteY13" fmla="*/ 84221 h 950516"/>
              <a:gd name="connsiteX14" fmla="*/ 878305 w 2504329"/>
              <a:gd name="connsiteY14" fmla="*/ 36095 h 950516"/>
              <a:gd name="connsiteX15" fmla="*/ 950495 w 2504329"/>
              <a:gd name="connsiteY15" fmla="*/ 12032 h 950516"/>
              <a:gd name="connsiteX16" fmla="*/ 1010653 w 2504329"/>
              <a:gd name="connsiteY16" fmla="*/ 0 h 950516"/>
              <a:gd name="connsiteX17" fmla="*/ 1708484 w 2504329"/>
              <a:gd name="connsiteY17" fmla="*/ 24063 h 950516"/>
              <a:gd name="connsiteX18" fmla="*/ 1780674 w 2504329"/>
              <a:gd name="connsiteY18" fmla="*/ 60158 h 950516"/>
              <a:gd name="connsiteX19" fmla="*/ 1852863 w 2504329"/>
              <a:gd name="connsiteY19" fmla="*/ 84221 h 950516"/>
              <a:gd name="connsiteX20" fmla="*/ 1888958 w 2504329"/>
              <a:gd name="connsiteY20" fmla="*/ 96253 h 950516"/>
              <a:gd name="connsiteX21" fmla="*/ 1925053 w 2504329"/>
              <a:gd name="connsiteY21" fmla="*/ 120316 h 950516"/>
              <a:gd name="connsiteX22" fmla="*/ 1961147 w 2504329"/>
              <a:gd name="connsiteY22" fmla="*/ 156411 h 950516"/>
              <a:gd name="connsiteX23" fmla="*/ 1997242 w 2504329"/>
              <a:gd name="connsiteY23" fmla="*/ 168442 h 950516"/>
              <a:gd name="connsiteX24" fmla="*/ 2021305 w 2504329"/>
              <a:gd name="connsiteY24" fmla="*/ 204537 h 950516"/>
              <a:gd name="connsiteX25" fmla="*/ 2093495 w 2504329"/>
              <a:gd name="connsiteY25" fmla="*/ 240632 h 950516"/>
              <a:gd name="connsiteX26" fmla="*/ 2141621 w 2504329"/>
              <a:gd name="connsiteY26" fmla="*/ 300790 h 950516"/>
              <a:gd name="connsiteX27" fmla="*/ 2177716 w 2504329"/>
              <a:gd name="connsiteY27" fmla="*/ 324853 h 950516"/>
              <a:gd name="connsiteX28" fmla="*/ 2237874 w 2504329"/>
              <a:gd name="connsiteY28" fmla="*/ 372979 h 950516"/>
              <a:gd name="connsiteX29" fmla="*/ 2261937 w 2504329"/>
              <a:gd name="connsiteY29" fmla="*/ 409074 h 950516"/>
              <a:gd name="connsiteX30" fmla="*/ 2298032 w 2504329"/>
              <a:gd name="connsiteY30" fmla="*/ 433137 h 950516"/>
              <a:gd name="connsiteX31" fmla="*/ 2370221 w 2504329"/>
              <a:gd name="connsiteY31" fmla="*/ 529390 h 950516"/>
              <a:gd name="connsiteX32" fmla="*/ 2430379 w 2504329"/>
              <a:gd name="connsiteY32" fmla="*/ 589547 h 950516"/>
              <a:gd name="connsiteX33" fmla="*/ 2442411 w 2504329"/>
              <a:gd name="connsiteY33" fmla="*/ 625642 h 950516"/>
              <a:gd name="connsiteX34" fmla="*/ 2490537 w 2504329"/>
              <a:gd name="connsiteY34" fmla="*/ 697832 h 950516"/>
              <a:gd name="connsiteX35" fmla="*/ 2478505 w 2504329"/>
              <a:gd name="connsiteY35" fmla="*/ 794084 h 950516"/>
              <a:gd name="connsiteX36" fmla="*/ 2418347 w 2504329"/>
              <a:gd name="connsiteY36" fmla="*/ 806116 h 950516"/>
              <a:gd name="connsiteX37" fmla="*/ 2177716 w 2504329"/>
              <a:gd name="connsiteY37" fmla="*/ 818147 h 950516"/>
              <a:gd name="connsiteX38" fmla="*/ 1973179 w 2504329"/>
              <a:gd name="connsiteY38" fmla="*/ 830179 h 950516"/>
              <a:gd name="connsiteX39" fmla="*/ 1744579 w 2504329"/>
              <a:gd name="connsiteY39" fmla="*/ 854242 h 950516"/>
              <a:gd name="connsiteX40" fmla="*/ 1696453 w 2504329"/>
              <a:gd name="connsiteY40" fmla="*/ 866274 h 950516"/>
              <a:gd name="connsiteX41" fmla="*/ 1660358 w 2504329"/>
              <a:gd name="connsiteY41" fmla="*/ 878305 h 950516"/>
              <a:gd name="connsiteX42" fmla="*/ 1576137 w 2504329"/>
              <a:gd name="connsiteY42" fmla="*/ 890337 h 950516"/>
              <a:gd name="connsiteX43" fmla="*/ 1419726 w 2504329"/>
              <a:gd name="connsiteY43" fmla="*/ 914400 h 950516"/>
              <a:gd name="connsiteX44" fmla="*/ 1299411 w 2504329"/>
              <a:gd name="connsiteY44" fmla="*/ 926432 h 950516"/>
              <a:gd name="connsiteX45" fmla="*/ 1263316 w 2504329"/>
              <a:gd name="connsiteY45" fmla="*/ 938463 h 950516"/>
              <a:gd name="connsiteX46" fmla="*/ 372979 w 2504329"/>
              <a:gd name="connsiteY46" fmla="*/ 938463 h 950516"/>
              <a:gd name="connsiteX47" fmla="*/ 228600 w 2504329"/>
              <a:gd name="connsiteY47" fmla="*/ 926432 h 950516"/>
              <a:gd name="connsiteX48" fmla="*/ 180474 w 2504329"/>
              <a:gd name="connsiteY48" fmla="*/ 914400 h 950516"/>
              <a:gd name="connsiteX49" fmla="*/ 96253 w 2504329"/>
              <a:gd name="connsiteY49" fmla="*/ 902369 h 950516"/>
              <a:gd name="connsiteX50" fmla="*/ 0 w 2504329"/>
              <a:gd name="connsiteY50" fmla="*/ 842211 h 950516"/>
              <a:gd name="connsiteX51" fmla="*/ 36095 w 2504329"/>
              <a:gd name="connsiteY51" fmla="*/ 770021 h 950516"/>
              <a:gd name="connsiteX52" fmla="*/ 120316 w 2504329"/>
              <a:gd name="connsiteY52" fmla="*/ 745958 h 95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04329" h="950516">
                <a:moveTo>
                  <a:pt x="120316" y="745958"/>
                </a:moveTo>
                <a:cubicBezTo>
                  <a:pt x="136358" y="731921"/>
                  <a:pt x="124291" y="704596"/>
                  <a:pt x="132347" y="685800"/>
                </a:cubicBezTo>
                <a:cubicBezTo>
                  <a:pt x="136816" y="675374"/>
                  <a:pt x="149605" y="670812"/>
                  <a:pt x="156411" y="661737"/>
                </a:cubicBezTo>
                <a:cubicBezTo>
                  <a:pt x="242760" y="546606"/>
                  <a:pt x="167152" y="626931"/>
                  <a:pt x="240632" y="553453"/>
                </a:cubicBezTo>
                <a:lnTo>
                  <a:pt x="264695" y="481263"/>
                </a:lnTo>
                <a:cubicBezTo>
                  <a:pt x="268705" y="469232"/>
                  <a:pt x="267758" y="454137"/>
                  <a:pt x="276726" y="445169"/>
                </a:cubicBezTo>
                <a:lnTo>
                  <a:pt x="300790" y="421105"/>
                </a:lnTo>
                <a:cubicBezTo>
                  <a:pt x="304800" y="409074"/>
                  <a:pt x="306296" y="395886"/>
                  <a:pt x="312821" y="385011"/>
                </a:cubicBezTo>
                <a:cubicBezTo>
                  <a:pt x="324251" y="365960"/>
                  <a:pt x="356583" y="347815"/>
                  <a:pt x="372979" y="336884"/>
                </a:cubicBezTo>
                <a:cubicBezTo>
                  <a:pt x="426795" y="256161"/>
                  <a:pt x="363399" y="335251"/>
                  <a:pt x="433137" y="288758"/>
                </a:cubicBezTo>
                <a:cubicBezTo>
                  <a:pt x="523260" y="228676"/>
                  <a:pt x="419505" y="269238"/>
                  <a:pt x="505326" y="240632"/>
                </a:cubicBezTo>
                <a:cubicBezTo>
                  <a:pt x="621168" y="124790"/>
                  <a:pt x="497934" y="241731"/>
                  <a:pt x="589547" y="168442"/>
                </a:cubicBezTo>
                <a:cubicBezTo>
                  <a:pt x="598405" y="161356"/>
                  <a:pt x="604536" y="151185"/>
                  <a:pt x="613611" y="144379"/>
                </a:cubicBezTo>
                <a:cubicBezTo>
                  <a:pt x="679805" y="94734"/>
                  <a:pt x="665621" y="102980"/>
                  <a:pt x="721895" y="84221"/>
                </a:cubicBezTo>
                <a:cubicBezTo>
                  <a:pt x="792730" y="13386"/>
                  <a:pt x="726279" y="64599"/>
                  <a:pt x="878305" y="36095"/>
                </a:cubicBezTo>
                <a:cubicBezTo>
                  <a:pt x="903236" y="31421"/>
                  <a:pt x="925623" y="17007"/>
                  <a:pt x="950495" y="12032"/>
                </a:cubicBezTo>
                <a:lnTo>
                  <a:pt x="1010653" y="0"/>
                </a:lnTo>
                <a:lnTo>
                  <a:pt x="1708484" y="24063"/>
                </a:lnTo>
                <a:cubicBezTo>
                  <a:pt x="1747974" y="26988"/>
                  <a:pt x="1745797" y="44657"/>
                  <a:pt x="1780674" y="60158"/>
                </a:cubicBezTo>
                <a:cubicBezTo>
                  <a:pt x="1803853" y="70460"/>
                  <a:pt x="1828800" y="76200"/>
                  <a:pt x="1852863" y="84221"/>
                </a:cubicBezTo>
                <a:cubicBezTo>
                  <a:pt x="1864895" y="88232"/>
                  <a:pt x="1878405" y="89218"/>
                  <a:pt x="1888958" y="96253"/>
                </a:cubicBezTo>
                <a:cubicBezTo>
                  <a:pt x="1900990" y="104274"/>
                  <a:pt x="1913944" y="111059"/>
                  <a:pt x="1925053" y="120316"/>
                </a:cubicBezTo>
                <a:cubicBezTo>
                  <a:pt x="1938124" y="131209"/>
                  <a:pt x="1946990" y="146973"/>
                  <a:pt x="1961147" y="156411"/>
                </a:cubicBezTo>
                <a:cubicBezTo>
                  <a:pt x="1971699" y="163446"/>
                  <a:pt x="1985210" y="164432"/>
                  <a:pt x="1997242" y="168442"/>
                </a:cubicBezTo>
                <a:cubicBezTo>
                  <a:pt x="2005263" y="180474"/>
                  <a:pt x="2011080" y="194312"/>
                  <a:pt x="2021305" y="204537"/>
                </a:cubicBezTo>
                <a:cubicBezTo>
                  <a:pt x="2044628" y="227860"/>
                  <a:pt x="2064139" y="230846"/>
                  <a:pt x="2093495" y="240632"/>
                </a:cubicBezTo>
                <a:cubicBezTo>
                  <a:pt x="2111360" y="267429"/>
                  <a:pt x="2117132" y="281198"/>
                  <a:pt x="2141621" y="300790"/>
                </a:cubicBezTo>
                <a:cubicBezTo>
                  <a:pt x="2152912" y="309823"/>
                  <a:pt x="2165684" y="316832"/>
                  <a:pt x="2177716" y="324853"/>
                </a:cubicBezTo>
                <a:cubicBezTo>
                  <a:pt x="2246678" y="428295"/>
                  <a:pt x="2154851" y="306560"/>
                  <a:pt x="2237874" y="372979"/>
                </a:cubicBezTo>
                <a:cubicBezTo>
                  <a:pt x="2249165" y="382012"/>
                  <a:pt x="2251712" y="398849"/>
                  <a:pt x="2261937" y="409074"/>
                </a:cubicBezTo>
                <a:cubicBezTo>
                  <a:pt x="2272162" y="419299"/>
                  <a:pt x="2286000" y="425116"/>
                  <a:pt x="2298032" y="433137"/>
                </a:cubicBezTo>
                <a:cubicBezTo>
                  <a:pt x="2329333" y="527046"/>
                  <a:pt x="2278057" y="391146"/>
                  <a:pt x="2370221" y="529390"/>
                </a:cubicBezTo>
                <a:cubicBezTo>
                  <a:pt x="2402305" y="577516"/>
                  <a:pt x="2382253" y="557463"/>
                  <a:pt x="2430379" y="589547"/>
                </a:cubicBezTo>
                <a:cubicBezTo>
                  <a:pt x="2434390" y="601579"/>
                  <a:pt x="2436252" y="614555"/>
                  <a:pt x="2442411" y="625642"/>
                </a:cubicBezTo>
                <a:cubicBezTo>
                  <a:pt x="2456456" y="650923"/>
                  <a:pt x="2490537" y="697832"/>
                  <a:pt x="2490537" y="697832"/>
                </a:cubicBezTo>
                <a:cubicBezTo>
                  <a:pt x="2502201" y="732826"/>
                  <a:pt x="2519533" y="758917"/>
                  <a:pt x="2478505" y="794084"/>
                </a:cubicBezTo>
                <a:cubicBezTo>
                  <a:pt x="2462978" y="807393"/>
                  <a:pt x="2438732" y="804485"/>
                  <a:pt x="2418347" y="806116"/>
                </a:cubicBezTo>
                <a:cubicBezTo>
                  <a:pt x="2338292" y="812520"/>
                  <a:pt x="2257909" y="813812"/>
                  <a:pt x="2177716" y="818147"/>
                </a:cubicBezTo>
                <a:lnTo>
                  <a:pt x="1973179" y="830179"/>
                </a:lnTo>
                <a:cubicBezTo>
                  <a:pt x="1868479" y="837658"/>
                  <a:pt x="1841103" y="842177"/>
                  <a:pt x="1744579" y="854242"/>
                </a:cubicBezTo>
                <a:cubicBezTo>
                  <a:pt x="1728537" y="858253"/>
                  <a:pt x="1712353" y="861731"/>
                  <a:pt x="1696453" y="866274"/>
                </a:cubicBezTo>
                <a:cubicBezTo>
                  <a:pt x="1684259" y="869758"/>
                  <a:pt x="1672794" y="875818"/>
                  <a:pt x="1660358" y="878305"/>
                </a:cubicBezTo>
                <a:cubicBezTo>
                  <a:pt x="1632550" y="883867"/>
                  <a:pt x="1604166" y="886025"/>
                  <a:pt x="1576137" y="890337"/>
                </a:cubicBezTo>
                <a:cubicBezTo>
                  <a:pt x="1505404" y="901219"/>
                  <a:pt x="1493885" y="905675"/>
                  <a:pt x="1419726" y="914400"/>
                </a:cubicBezTo>
                <a:cubicBezTo>
                  <a:pt x="1379697" y="919109"/>
                  <a:pt x="1339516" y="922421"/>
                  <a:pt x="1299411" y="926432"/>
                </a:cubicBezTo>
                <a:cubicBezTo>
                  <a:pt x="1287379" y="930442"/>
                  <a:pt x="1275978" y="937739"/>
                  <a:pt x="1263316" y="938463"/>
                </a:cubicBezTo>
                <a:cubicBezTo>
                  <a:pt x="886899" y="959972"/>
                  <a:pt x="774402" y="948021"/>
                  <a:pt x="372979" y="938463"/>
                </a:cubicBezTo>
                <a:cubicBezTo>
                  <a:pt x="324853" y="934453"/>
                  <a:pt x="276520" y="932422"/>
                  <a:pt x="228600" y="926432"/>
                </a:cubicBezTo>
                <a:cubicBezTo>
                  <a:pt x="212192" y="924381"/>
                  <a:pt x="196743" y="917358"/>
                  <a:pt x="180474" y="914400"/>
                </a:cubicBezTo>
                <a:cubicBezTo>
                  <a:pt x="152573" y="909327"/>
                  <a:pt x="124327" y="906379"/>
                  <a:pt x="96253" y="902369"/>
                </a:cubicBezTo>
                <a:cubicBezTo>
                  <a:pt x="10345" y="873732"/>
                  <a:pt x="38133" y="899410"/>
                  <a:pt x="0" y="842211"/>
                </a:cubicBezTo>
                <a:cubicBezTo>
                  <a:pt x="6556" y="822545"/>
                  <a:pt x="16455" y="782296"/>
                  <a:pt x="36095" y="770021"/>
                </a:cubicBezTo>
                <a:cubicBezTo>
                  <a:pt x="76625" y="744690"/>
                  <a:pt x="104274" y="759995"/>
                  <a:pt x="120316" y="7459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A02D9-B6FE-4237-A0C6-729F8B37431A}"/>
              </a:ext>
            </a:extLst>
          </p:cNvPr>
          <p:cNvSpPr/>
          <p:nvPr/>
        </p:nvSpPr>
        <p:spPr>
          <a:xfrm>
            <a:off x="2301747" y="5354243"/>
            <a:ext cx="2384911" cy="13803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C7E8F3-B766-4425-AB89-255DFF59DB6D}"/>
              </a:ext>
            </a:extLst>
          </p:cNvPr>
          <p:cNvCxnSpPr>
            <a:cxnSpLocks/>
          </p:cNvCxnSpPr>
          <p:nvPr/>
        </p:nvCxnSpPr>
        <p:spPr>
          <a:xfrm>
            <a:off x="1397241" y="6179951"/>
            <a:ext cx="1575" cy="5803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48B1F-2564-4BEC-A025-4784E386605D}"/>
              </a:ext>
            </a:extLst>
          </p:cNvPr>
          <p:cNvCxnSpPr>
            <a:cxnSpLocks/>
          </p:cNvCxnSpPr>
          <p:nvPr/>
        </p:nvCxnSpPr>
        <p:spPr>
          <a:xfrm>
            <a:off x="5597576" y="6205414"/>
            <a:ext cx="0" cy="5411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44F453-BFAF-48C0-8FC9-5000CFB5CFA1}"/>
              </a:ext>
            </a:extLst>
          </p:cNvPr>
          <p:cNvCxnSpPr>
            <a:cxnSpLocks/>
          </p:cNvCxnSpPr>
          <p:nvPr/>
        </p:nvCxnSpPr>
        <p:spPr>
          <a:xfrm>
            <a:off x="3449546" y="4610183"/>
            <a:ext cx="0" cy="2136400"/>
          </a:xfrm>
          <a:prstGeom prst="line">
            <a:avLst/>
          </a:prstGeom>
          <a:ln w="31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FBEC789-5E91-405E-82CD-867D246EE9A1}"/>
              </a:ext>
            </a:extLst>
          </p:cNvPr>
          <p:cNvSpPr/>
          <p:nvPr/>
        </p:nvSpPr>
        <p:spPr>
          <a:xfrm>
            <a:off x="594273" y="3765100"/>
            <a:ext cx="5848257" cy="29814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FB59C665-E0EC-4D6E-8E02-EB143E46DA09}"/>
              </a:ext>
            </a:extLst>
          </p:cNvPr>
          <p:cNvSpPr/>
          <p:nvPr/>
        </p:nvSpPr>
        <p:spPr>
          <a:xfrm rot="5400000">
            <a:off x="3250071" y="5511517"/>
            <a:ext cx="465639" cy="41713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81688A-266D-445A-8A17-71E9D34D18DF}"/>
              </a:ext>
            </a:extLst>
          </p:cNvPr>
          <p:cNvSpPr txBox="1"/>
          <p:nvPr/>
        </p:nvSpPr>
        <p:spPr>
          <a:xfrm>
            <a:off x="1246210" y="7659087"/>
            <a:ext cx="45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 Narrow" panose="020B0606020202030204" pitchFamily="34" charset="0"/>
              </a:rPr>
              <a:t>95% Confidence Interval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53F19C-3AC6-44E4-A46C-5892F2487C69}"/>
              </a:ext>
            </a:extLst>
          </p:cNvPr>
          <p:cNvSpPr txBox="1"/>
          <p:nvPr/>
        </p:nvSpPr>
        <p:spPr>
          <a:xfrm flipH="1">
            <a:off x="670231" y="6813053"/>
            <a:ext cx="14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 Narrow" panose="020B0606020202030204" pitchFamily="34" charset="0"/>
              </a:rPr>
              <a:t>-1.96</a:t>
            </a:r>
          </a:p>
        </p:txBody>
      </p:sp>
      <p:pic>
        <p:nvPicPr>
          <p:cNvPr id="57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2BCD5586-D544-4E9B-873B-01A3C0580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3245461" y="3963798"/>
            <a:ext cx="457022" cy="5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C99523E-5DEB-4987-9359-33EA8EA7AA41}"/>
              </a:ext>
            </a:extLst>
          </p:cNvPr>
          <p:cNvSpPr txBox="1"/>
          <p:nvPr/>
        </p:nvSpPr>
        <p:spPr>
          <a:xfrm flipH="1">
            <a:off x="4781917" y="6786110"/>
            <a:ext cx="14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 Narrow" panose="020B0606020202030204" pitchFamily="34" charset="0"/>
              </a:rPr>
              <a:t>+1.96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A3A19A8-EDFA-4CE4-AB66-DC4BFF6A08DF}"/>
              </a:ext>
            </a:extLst>
          </p:cNvPr>
          <p:cNvSpPr/>
          <p:nvPr/>
        </p:nvSpPr>
        <p:spPr>
          <a:xfrm>
            <a:off x="2162051" y="5399231"/>
            <a:ext cx="164358" cy="1764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EDF8F63-EE65-4603-A2FA-1B9032BC4AB2}"/>
              </a:ext>
            </a:extLst>
          </p:cNvPr>
          <p:cNvSpPr/>
          <p:nvPr/>
        </p:nvSpPr>
        <p:spPr>
          <a:xfrm>
            <a:off x="605158" y="4610183"/>
            <a:ext cx="5821813" cy="1827460"/>
          </a:xfrm>
          <a:custGeom>
            <a:avLst/>
            <a:gdLst>
              <a:gd name="connsiteX0" fmla="*/ 0 w 7074568"/>
              <a:gd name="connsiteY0" fmla="*/ 2161535 h 2161535"/>
              <a:gd name="connsiteX1" fmla="*/ 962526 w 7074568"/>
              <a:gd name="connsiteY1" fmla="*/ 1856735 h 2161535"/>
              <a:gd name="connsiteX2" fmla="*/ 1860884 w 7074568"/>
              <a:gd name="connsiteY2" fmla="*/ 1054630 h 2161535"/>
              <a:gd name="connsiteX3" fmla="*/ 2534652 w 7074568"/>
              <a:gd name="connsiteY3" fmla="*/ 236483 h 2161535"/>
              <a:gd name="connsiteX4" fmla="*/ 3192379 w 7074568"/>
              <a:gd name="connsiteY4" fmla="*/ 11893 h 2161535"/>
              <a:gd name="connsiteX5" fmla="*/ 4186989 w 7074568"/>
              <a:gd name="connsiteY5" fmla="*/ 124188 h 2161535"/>
              <a:gd name="connsiteX6" fmla="*/ 4989094 w 7074568"/>
              <a:gd name="connsiteY6" fmla="*/ 894209 h 2161535"/>
              <a:gd name="connsiteX7" fmla="*/ 5855368 w 7074568"/>
              <a:gd name="connsiteY7" fmla="*/ 1808609 h 2161535"/>
              <a:gd name="connsiteX8" fmla="*/ 7074568 w 7074568"/>
              <a:gd name="connsiteY8" fmla="*/ 2097367 h 2161535"/>
              <a:gd name="connsiteX9" fmla="*/ 7074568 w 7074568"/>
              <a:gd name="connsiteY9" fmla="*/ 2097367 h 2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4568" h="2161535">
                <a:moveTo>
                  <a:pt x="0" y="2161535"/>
                </a:moveTo>
                <a:cubicBezTo>
                  <a:pt x="326189" y="2101377"/>
                  <a:pt x="652379" y="2041219"/>
                  <a:pt x="962526" y="1856735"/>
                </a:cubicBezTo>
                <a:cubicBezTo>
                  <a:pt x="1272673" y="1672251"/>
                  <a:pt x="1598863" y="1324672"/>
                  <a:pt x="1860884" y="1054630"/>
                </a:cubicBezTo>
                <a:cubicBezTo>
                  <a:pt x="2122905" y="784588"/>
                  <a:pt x="2312736" y="410272"/>
                  <a:pt x="2534652" y="236483"/>
                </a:cubicBezTo>
                <a:cubicBezTo>
                  <a:pt x="2756568" y="62694"/>
                  <a:pt x="2916990" y="30609"/>
                  <a:pt x="3192379" y="11893"/>
                </a:cubicBezTo>
                <a:cubicBezTo>
                  <a:pt x="3467769" y="-6823"/>
                  <a:pt x="3887537" y="-22865"/>
                  <a:pt x="4186989" y="124188"/>
                </a:cubicBezTo>
                <a:cubicBezTo>
                  <a:pt x="4486441" y="271241"/>
                  <a:pt x="4711031" y="613472"/>
                  <a:pt x="4989094" y="894209"/>
                </a:cubicBezTo>
                <a:cubicBezTo>
                  <a:pt x="5267157" y="1174946"/>
                  <a:pt x="5507789" y="1608083"/>
                  <a:pt x="5855368" y="1808609"/>
                </a:cubicBezTo>
                <a:cubicBezTo>
                  <a:pt x="6202947" y="2009135"/>
                  <a:pt x="7074568" y="2097367"/>
                  <a:pt x="7074568" y="2097367"/>
                </a:cubicBezTo>
                <a:lnTo>
                  <a:pt x="7074568" y="209736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F2CC8-9796-419D-BA10-DE9706D6D3BE}"/>
              </a:ext>
            </a:extLst>
          </p:cNvPr>
          <p:cNvSpPr txBox="1"/>
          <p:nvPr/>
        </p:nvSpPr>
        <p:spPr>
          <a:xfrm>
            <a:off x="2875163" y="5365955"/>
            <a:ext cx="135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latin typeface="Arial Narrow" panose="020B0606020202030204" pitchFamily="34" charset="0"/>
              </a:rPr>
              <a:t>95%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DE4FFF-746E-4073-B287-9272038BC761}"/>
              </a:ext>
            </a:extLst>
          </p:cNvPr>
          <p:cNvSpPr txBox="1"/>
          <p:nvPr/>
        </p:nvSpPr>
        <p:spPr>
          <a:xfrm>
            <a:off x="5653837" y="6304073"/>
            <a:ext cx="13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2.5%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4B127F-CD6C-4CA8-BC65-8673E58708D4}"/>
              </a:ext>
            </a:extLst>
          </p:cNvPr>
          <p:cNvSpPr txBox="1"/>
          <p:nvPr/>
        </p:nvSpPr>
        <p:spPr>
          <a:xfrm>
            <a:off x="640863" y="6342989"/>
            <a:ext cx="13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2.5%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EFCE1-65BB-450E-8610-F3200E403CAB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1212E-30C1-497A-9403-EEF7AE14DC7C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6B6777-59A9-4EF1-A391-316AF0419415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20BF0B-5E7A-4E2B-804B-BBC86A8F52D4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077FF9-62E0-434B-8BD3-03E9A5EC4D5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AF9E1D-1A49-476E-A6B6-49E589C9A7E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56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50BCC2AC-E1B7-4633-B5AD-54B568079BD9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4B9E20D1-30ED-4C59-AAA6-37B7A62D22C2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98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45661" y="1389688"/>
            <a:ext cx="5882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a CONFIDENCE INTERVAL (CI)?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28EC29-458E-4AC0-BCD8-8CED0605711D}"/>
              </a:ext>
            </a:extLst>
          </p:cNvPr>
          <p:cNvSpPr/>
          <p:nvPr/>
        </p:nvSpPr>
        <p:spPr>
          <a:xfrm>
            <a:off x="545661" y="1082669"/>
            <a:ext cx="5838840" cy="7670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D3E05B-A919-47AD-AEBB-222084747B61}"/>
              </a:ext>
            </a:extLst>
          </p:cNvPr>
          <p:cNvSpPr txBox="1"/>
          <p:nvPr/>
        </p:nvSpPr>
        <p:spPr>
          <a:xfrm>
            <a:off x="622053" y="1328538"/>
            <a:ext cx="56650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95% Confidence Interval </a:t>
            </a:r>
            <a:r>
              <a:rPr lang="en-US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Formula</a:t>
            </a:r>
            <a:endParaRPr lang="en-US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F8750-43CC-4ECE-A43A-75D3A208A797}"/>
              </a:ext>
            </a:extLst>
          </p:cNvPr>
          <p:cNvSpPr txBox="1"/>
          <p:nvPr/>
        </p:nvSpPr>
        <p:spPr>
          <a:xfrm rot="5400000">
            <a:off x="4922833" y="3981819"/>
            <a:ext cx="204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n &gt; 100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15850-2F08-438E-85A8-5577076314ED}"/>
              </a:ext>
            </a:extLst>
          </p:cNvPr>
          <p:cNvSpPr/>
          <p:nvPr/>
        </p:nvSpPr>
        <p:spPr>
          <a:xfrm>
            <a:off x="960302" y="3205217"/>
            <a:ext cx="4700579" cy="1782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BF7A6698-81BF-4A87-B401-00DED379D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r="76208" b="23830"/>
          <a:stretch/>
        </p:blipFill>
        <p:spPr bwMode="auto">
          <a:xfrm>
            <a:off x="2052766" y="3599005"/>
            <a:ext cx="945311" cy="11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A542F294-D15F-4F58-9D2C-74E0599DD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0" r="7319"/>
          <a:stretch/>
        </p:blipFill>
        <p:spPr bwMode="auto">
          <a:xfrm>
            <a:off x="4545380" y="3368783"/>
            <a:ext cx="953139" cy="14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1AE95B-E0E0-481A-91E0-9536B839F2E6}"/>
              </a:ext>
            </a:extLst>
          </p:cNvPr>
          <p:cNvSpPr txBox="1"/>
          <p:nvPr/>
        </p:nvSpPr>
        <p:spPr>
          <a:xfrm>
            <a:off x="1009395" y="3615801"/>
            <a:ext cx="14835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 Narrow" panose="020B0606020202030204" pitchFamily="34" charset="0"/>
              </a:rPr>
              <a:t>CI =</a:t>
            </a:r>
          </a:p>
          <a:p>
            <a:r>
              <a:rPr lang="en-AU" sz="2000" b="1" dirty="0">
                <a:latin typeface="Arial Narrow" panose="020B0606020202030204" pitchFamily="34" charset="0"/>
              </a:rPr>
              <a:t>(95%)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209E7-D77A-4706-B11A-B6FECB09CDD5}"/>
              </a:ext>
            </a:extLst>
          </p:cNvPr>
          <p:cNvSpPr txBox="1"/>
          <p:nvPr/>
        </p:nvSpPr>
        <p:spPr>
          <a:xfrm>
            <a:off x="2976362" y="3659348"/>
            <a:ext cx="204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± </a:t>
            </a:r>
            <a:r>
              <a:rPr lang="en-AU" sz="4400" dirty="0">
                <a:latin typeface="Arial Narrow" panose="020B0606020202030204" pitchFamily="34" charset="0"/>
              </a:rPr>
              <a:t>1.96</a:t>
            </a:r>
            <a:endParaRPr lang="en-AU" sz="4800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E0F02-1FBD-4511-BFAA-6EEAE5E78779}"/>
              </a:ext>
            </a:extLst>
          </p:cNvPr>
          <p:cNvSpPr txBox="1"/>
          <p:nvPr/>
        </p:nvSpPr>
        <p:spPr>
          <a:xfrm>
            <a:off x="929966" y="5610385"/>
            <a:ext cx="318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Mean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5A66E-C92B-49D3-8485-BB7A4460D3A6}"/>
              </a:ext>
            </a:extLst>
          </p:cNvPr>
          <p:cNvSpPr txBox="1"/>
          <p:nvPr/>
        </p:nvSpPr>
        <p:spPr>
          <a:xfrm>
            <a:off x="1857022" y="6716084"/>
            <a:ext cx="319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Z value</a:t>
            </a:r>
          </a:p>
          <a:p>
            <a:r>
              <a:rPr lang="en-A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(for a 95% level of confidence)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FB0602-EE17-49BA-A442-38AFAA056874}"/>
              </a:ext>
            </a:extLst>
          </p:cNvPr>
          <p:cNvSpPr txBox="1"/>
          <p:nvPr/>
        </p:nvSpPr>
        <p:spPr>
          <a:xfrm>
            <a:off x="4349653" y="7922720"/>
            <a:ext cx="112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EA2A37-8156-425E-8416-E2E5C67CCC27}"/>
              </a:ext>
            </a:extLst>
          </p:cNvPr>
          <p:cNvSpPr txBox="1"/>
          <p:nvPr/>
        </p:nvSpPr>
        <p:spPr>
          <a:xfrm>
            <a:off x="1847276" y="6270669"/>
            <a:ext cx="318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plus or minus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BD7CCF-A0C9-4EE0-B68D-780FE42A4713}"/>
              </a:ext>
            </a:extLst>
          </p:cNvPr>
          <p:cNvSpPr txBox="1"/>
          <p:nvPr/>
        </p:nvSpPr>
        <p:spPr>
          <a:xfrm>
            <a:off x="2789535" y="7628887"/>
            <a:ext cx="318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multiplied by the </a:t>
            </a: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D69A9EB3-06B0-40D4-B4FA-9997093A5B9E}"/>
              </a:ext>
            </a:extLst>
          </p:cNvPr>
          <p:cNvSpPr/>
          <p:nvPr/>
        </p:nvSpPr>
        <p:spPr>
          <a:xfrm>
            <a:off x="2405230" y="4565411"/>
            <a:ext cx="384305" cy="1002115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8F6B12C3-D6C4-4B61-996E-81A424EFE728}"/>
              </a:ext>
            </a:extLst>
          </p:cNvPr>
          <p:cNvSpPr/>
          <p:nvPr/>
        </p:nvSpPr>
        <p:spPr>
          <a:xfrm>
            <a:off x="3824586" y="4584988"/>
            <a:ext cx="409877" cy="2467745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9BAFD0-8729-4BD6-A7C9-94EC56E30643}"/>
              </a:ext>
            </a:extLst>
          </p:cNvPr>
          <p:cNvSpPr/>
          <p:nvPr/>
        </p:nvSpPr>
        <p:spPr>
          <a:xfrm>
            <a:off x="4452473" y="3205217"/>
            <a:ext cx="1182675" cy="18612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44266-B322-4A51-9C33-45281D969AED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E4007-0413-4CBF-BC01-D3695E35293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96D360-9C51-45CC-AC3A-907EE6036AA0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782CF9-D63F-43FE-B814-69C34901A7F9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71463F-9B45-48CE-B2E7-EDEFA3666D9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868DAC-DE91-4B97-82BA-18410BA797B1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57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026CFF2E-479B-40FC-AC3C-D4BE2763F29D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3DF55658-1DBE-44CE-BE96-21D6B617FFFE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060C2A6-E3FF-406A-8E38-C4DDDD63D69E}"/>
              </a:ext>
            </a:extLst>
          </p:cNvPr>
          <p:cNvSpPr/>
          <p:nvPr/>
        </p:nvSpPr>
        <p:spPr>
          <a:xfrm>
            <a:off x="4830670" y="4586633"/>
            <a:ext cx="411281" cy="3232369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102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9D6A6-DF3B-4748-ACE9-D02FCCBA722E}"/>
              </a:ext>
            </a:extLst>
          </p:cNvPr>
          <p:cNvSpPr/>
          <p:nvPr/>
        </p:nvSpPr>
        <p:spPr>
          <a:xfrm>
            <a:off x="564258" y="1125924"/>
            <a:ext cx="5838840" cy="7609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CE9F5-DB3F-4AF5-ABB5-A8F5651111A2}"/>
              </a:ext>
            </a:extLst>
          </p:cNvPr>
          <p:cNvSpPr txBox="1"/>
          <p:nvPr/>
        </p:nvSpPr>
        <p:spPr>
          <a:xfrm>
            <a:off x="613326" y="1382185"/>
            <a:ext cx="580328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Confidence Interval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</a:t>
            </a:r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are always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LARGER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 (s) error bars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SEM error bars (s/√n)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FB0A5-5825-4E71-AFDB-2E56EB52A985}"/>
              </a:ext>
            </a:extLst>
          </p:cNvPr>
          <p:cNvSpPr/>
          <p:nvPr/>
        </p:nvSpPr>
        <p:spPr>
          <a:xfrm>
            <a:off x="1168741" y="5281669"/>
            <a:ext cx="4700579" cy="1782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0FDAAF3D-2802-4A0D-BE19-320ADE11A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r="76208" b="23830"/>
          <a:stretch/>
        </p:blipFill>
        <p:spPr bwMode="auto">
          <a:xfrm>
            <a:off x="2261205" y="5675457"/>
            <a:ext cx="945311" cy="11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05726517-1FFC-485E-9A5C-2FD8657DD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0" r="7319"/>
          <a:stretch/>
        </p:blipFill>
        <p:spPr bwMode="auto">
          <a:xfrm>
            <a:off x="4753819" y="5445235"/>
            <a:ext cx="953139" cy="14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D5C2F2-6B6D-4E52-9802-C1EB6C899EA6}"/>
              </a:ext>
            </a:extLst>
          </p:cNvPr>
          <p:cNvSpPr txBox="1"/>
          <p:nvPr/>
        </p:nvSpPr>
        <p:spPr>
          <a:xfrm>
            <a:off x="1217834" y="5692253"/>
            <a:ext cx="14835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 Narrow" panose="020B0606020202030204" pitchFamily="34" charset="0"/>
              </a:rPr>
              <a:t>CI =</a:t>
            </a:r>
          </a:p>
          <a:p>
            <a:r>
              <a:rPr lang="en-AU" sz="2000" b="1" dirty="0">
                <a:latin typeface="Arial Narrow" panose="020B0606020202030204" pitchFamily="34" charset="0"/>
              </a:rPr>
              <a:t>(95%)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CC482-C4C1-42F6-BDF3-E17973FAACE4}"/>
              </a:ext>
            </a:extLst>
          </p:cNvPr>
          <p:cNvSpPr txBox="1"/>
          <p:nvPr/>
        </p:nvSpPr>
        <p:spPr>
          <a:xfrm>
            <a:off x="3184801" y="5735800"/>
            <a:ext cx="204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± </a:t>
            </a:r>
            <a:r>
              <a:rPr lang="en-AU" sz="4400" dirty="0">
                <a:latin typeface="Arial Narrow" panose="020B0606020202030204" pitchFamily="34" charset="0"/>
              </a:rPr>
              <a:t>1.96</a:t>
            </a:r>
            <a:endParaRPr lang="en-AU" sz="4800" dirty="0">
              <a:latin typeface="Arial Narrow" panose="020B0606020202030204" pitchFamily="34" charset="0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C514BC26-C70C-42BB-909C-B283F5D1A710}"/>
              </a:ext>
            </a:extLst>
          </p:cNvPr>
          <p:cNvSpPr/>
          <p:nvPr/>
        </p:nvSpPr>
        <p:spPr>
          <a:xfrm rot="1156765">
            <a:off x="3664821" y="6723328"/>
            <a:ext cx="704077" cy="738013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FFE884-17A1-419C-977E-7162C8F04F67}"/>
              </a:ext>
            </a:extLst>
          </p:cNvPr>
          <p:cNvSpPr/>
          <p:nvPr/>
        </p:nvSpPr>
        <p:spPr>
          <a:xfrm>
            <a:off x="3696596" y="5675457"/>
            <a:ext cx="952803" cy="8913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CDD60-702C-4813-9FE8-0A37751BAD47}"/>
              </a:ext>
            </a:extLst>
          </p:cNvPr>
          <p:cNvSpPr txBox="1"/>
          <p:nvPr/>
        </p:nvSpPr>
        <p:spPr>
          <a:xfrm>
            <a:off x="508863" y="7541265"/>
            <a:ext cx="594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Because of this!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(e.g. 1.96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x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 = roughly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double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SEM error bars)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943C1-3DED-42FF-A118-308ADE86FA9B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E890E-8747-479F-B7F6-1B17D7A7C4E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A5E56-CA00-454F-BF22-1CDA36D32ED5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E8B092-7C80-4761-8BBA-66B6A0CC922C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520C01-E9EA-4FD0-BA76-751B1F73D69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83698C-A4F4-4D57-ADB9-85F266B1EEEF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58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25CEA25A-7162-40EF-BBBA-F9248AE98B18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74668CC8-84DA-462B-B3A2-9C8A0FB49E4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390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F7D43F6B-E2AA-445C-9639-6262F527B528}"/>
              </a:ext>
            </a:extLst>
          </p:cNvPr>
          <p:cNvSpPr/>
          <p:nvPr/>
        </p:nvSpPr>
        <p:spPr>
          <a:xfrm>
            <a:off x="545661" y="1047101"/>
            <a:ext cx="5838840" cy="7705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6C8FD23-52B9-4AF2-8F83-EA7C1FF0D7AA}"/>
              </a:ext>
            </a:extLst>
          </p:cNvPr>
          <p:cNvSpPr txBox="1"/>
          <p:nvPr/>
        </p:nvSpPr>
        <p:spPr>
          <a:xfrm>
            <a:off x="658412" y="1100042"/>
            <a:ext cx="5739146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Top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error bar = </a:t>
            </a:r>
            <a:endParaRPr lang="en-AU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+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CI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Bottom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error bar =</a:t>
            </a:r>
            <a:endParaRPr lang="en-AU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–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520A0E-3145-4173-9284-9CE7900AA5AC}"/>
              </a:ext>
            </a:extLst>
          </p:cNvPr>
          <p:cNvCxnSpPr>
            <a:cxnSpLocks/>
          </p:cNvCxnSpPr>
          <p:nvPr/>
        </p:nvCxnSpPr>
        <p:spPr>
          <a:xfrm>
            <a:off x="3661285" y="2915816"/>
            <a:ext cx="0" cy="388843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FD2BC-F682-4872-BCE1-34BA93F868A6}"/>
              </a:ext>
            </a:extLst>
          </p:cNvPr>
          <p:cNvCxnSpPr/>
          <p:nvPr/>
        </p:nvCxnSpPr>
        <p:spPr>
          <a:xfrm>
            <a:off x="3245498" y="2915816"/>
            <a:ext cx="831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9C8553-F5A4-4561-907F-77BF06FF1F68}"/>
              </a:ext>
            </a:extLst>
          </p:cNvPr>
          <p:cNvCxnSpPr>
            <a:cxnSpLocks/>
          </p:cNvCxnSpPr>
          <p:nvPr/>
        </p:nvCxnSpPr>
        <p:spPr>
          <a:xfrm>
            <a:off x="3245498" y="6804248"/>
            <a:ext cx="83157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Left 9">
            <a:extLst>
              <a:ext uri="{FF2B5EF4-FFF2-40B4-BE49-F238E27FC236}">
                <a16:creationId xmlns:a16="http://schemas.microsoft.com/office/drawing/2014/main" id="{65005651-F30A-4B7C-B4D6-A880359723F8}"/>
              </a:ext>
            </a:extLst>
          </p:cNvPr>
          <p:cNvSpPr/>
          <p:nvPr/>
        </p:nvSpPr>
        <p:spPr>
          <a:xfrm>
            <a:off x="4077073" y="4355976"/>
            <a:ext cx="831574" cy="907563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7674B-FA5D-4F73-A2F2-FF32FCE79750}"/>
              </a:ext>
            </a:extLst>
          </p:cNvPr>
          <p:cNvSpPr txBox="1"/>
          <p:nvPr/>
        </p:nvSpPr>
        <p:spPr>
          <a:xfrm>
            <a:off x="4972378" y="4548147"/>
            <a:ext cx="18856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E05AEAF-4229-4018-81AC-886A597CFD1B}"/>
              </a:ext>
            </a:extLst>
          </p:cNvPr>
          <p:cNvSpPr/>
          <p:nvPr/>
        </p:nvSpPr>
        <p:spPr>
          <a:xfrm>
            <a:off x="2570710" y="2922928"/>
            <a:ext cx="477292" cy="1853328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23FD1-F05B-4C1E-A297-1DC9F1EE4E4F}"/>
              </a:ext>
            </a:extLst>
          </p:cNvPr>
          <p:cNvSpPr txBox="1"/>
          <p:nvPr/>
        </p:nvSpPr>
        <p:spPr>
          <a:xfrm>
            <a:off x="1922360" y="3581983"/>
            <a:ext cx="1135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F1A3A-F742-49E6-A48A-0E7F778FA7AF}"/>
              </a:ext>
            </a:extLst>
          </p:cNvPr>
          <p:cNvSpPr txBox="1"/>
          <p:nvPr/>
        </p:nvSpPr>
        <p:spPr>
          <a:xfrm>
            <a:off x="1901365" y="5545508"/>
            <a:ext cx="1135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CI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E5AF420-AF7C-4ADE-844A-264346816D65}"/>
              </a:ext>
            </a:extLst>
          </p:cNvPr>
          <p:cNvSpPr/>
          <p:nvPr/>
        </p:nvSpPr>
        <p:spPr>
          <a:xfrm>
            <a:off x="2570709" y="4887325"/>
            <a:ext cx="477292" cy="1956048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0907B0-788B-4970-BCA0-749CF52F67B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26034-8321-480E-A74A-A26B091B253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AF8D2-84AE-4AC1-8A3C-78DC3D6626FB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DB0C94-21D8-4802-8FD4-C87880DE1061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2313A7-3ADF-4996-BB47-DB27C36FCC6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5F6D16-5415-44EF-BB89-E0836A471122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59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B8AC48B9-0C35-4D36-AC1E-5F31967452D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8AAE1247-E075-4421-9AAD-F7347935766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9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45661" y="1047099"/>
            <a:ext cx="5841500" cy="858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525491" y="1234846"/>
            <a:ext cx="5882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0EE50-733D-42DE-8684-EBE294BDFC3F}"/>
              </a:ext>
            </a:extLst>
          </p:cNvPr>
          <p:cNvSpPr/>
          <p:nvPr/>
        </p:nvSpPr>
        <p:spPr>
          <a:xfrm>
            <a:off x="525491" y="5725477"/>
            <a:ext cx="2903509" cy="3011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EEB55-EE6B-4355-8DBB-0834B5D10EB5}"/>
              </a:ext>
            </a:extLst>
          </p:cNvPr>
          <p:cNvSpPr txBox="1"/>
          <p:nvPr/>
        </p:nvSpPr>
        <p:spPr>
          <a:xfrm>
            <a:off x="492243" y="5758799"/>
            <a:ext cx="3074947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1</a:t>
            </a:r>
          </a:p>
          <a:p>
            <a:pPr algn="ctr"/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means: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3, 4, 4, 4, 4, 5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of Means: 4</a:t>
            </a:r>
          </a:p>
          <a:p>
            <a:pPr algn="ctr"/>
            <a:endParaRPr lang="en-A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95% Confidence Interval: 0.66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61056-21CE-4458-9797-F4344A05DD73}"/>
              </a:ext>
            </a:extLst>
          </p:cNvPr>
          <p:cNvSpPr/>
          <p:nvPr/>
        </p:nvSpPr>
        <p:spPr>
          <a:xfrm>
            <a:off x="3494051" y="5725477"/>
            <a:ext cx="2903508" cy="3011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BB2D5-2CB8-4D30-B952-8ADF7661727E}"/>
              </a:ext>
            </a:extLst>
          </p:cNvPr>
          <p:cNvSpPr txBox="1"/>
          <p:nvPr/>
        </p:nvSpPr>
        <p:spPr>
          <a:xfrm>
            <a:off x="3471495" y="5766258"/>
            <a:ext cx="3029885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Category 3</a:t>
            </a:r>
          </a:p>
          <a:p>
            <a:pPr algn="ctr"/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means: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2, 3, 4, 4, 5, 6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of Means: 4</a:t>
            </a:r>
          </a:p>
          <a:p>
            <a:pPr algn="ctr"/>
            <a:endParaRPr lang="en-A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95% Confidence Interval: 1.48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02075-13A1-47F3-90BF-80DD68AB36C4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E834E-F72E-4161-8138-5FDE077368FA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670AA2-4472-46A6-BF0E-9036B817590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0675C2-0DD1-4FCC-AD5E-B464981E4153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8D2248-E4B7-425C-9C2C-41D59F626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" r="1591" b="4400"/>
          <a:stretch/>
        </p:blipFill>
        <p:spPr>
          <a:xfrm>
            <a:off x="832366" y="2068366"/>
            <a:ext cx="5193267" cy="35400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D8DA2F-1407-47FB-8DA7-D754DEDCB7FA}"/>
              </a:ext>
            </a:extLst>
          </p:cNvPr>
          <p:cNvSpPr/>
          <p:nvPr/>
        </p:nvSpPr>
        <p:spPr>
          <a:xfrm>
            <a:off x="545661" y="2068366"/>
            <a:ext cx="5860097" cy="35475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961ADE-8200-445F-9CD9-9E356D46E70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4E45D3-B58A-47F0-972C-4ADD37722B6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99E19C8-1007-4559-A31F-CD23F8A0D87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D59CA92F-E22A-4715-8C57-E050967E61E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49E64-0D04-4223-A2AD-0666E6670818}"/>
              </a:ext>
            </a:extLst>
          </p:cNvPr>
          <p:cNvSpPr/>
          <p:nvPr/>
        </p:nvSpPr>
        <p:spPr>
          <a:xfrm>
            <a:off x="1772816" y="4667481"/>
            <a:ext cx="3960440" cy="891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6C79E-A763-416A-8D01-3E2CC0DFACED}"/>
              </a:ext>
            </a:extLst>
          </p:cNvPr>
          <p:cNvSpPr txBox="1"/>
          <p:nvPr/>
        </p:nvSpPr>
        <p:spPr>
          <a:xfrm>
            <a:off x="1969589" y="46249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Category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0FF19-3563-4378-B956-3EA0BACB48B1}"/>
              </a:ext>
            </a:extLst>
          </p:cNvPr>
          <p:cNvSpPr txBox="1"/>
          <p:nvPr/>
        </p:nvSpPr>
        <p:spPr>
          <a:xfrm>
            <a:off x="4201876" y="462840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709128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35030" y="1047099"/>
            <a:ext cx="5852131" cy="7705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51EC0-5DCE-4E8D-978A-23E1E85279C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D327B-39C9-40AB-9C51-4FF4C36BF62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32810-684F-479C-B70D-DC5A9BE9BE6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5A3ACB-100F-4DA9-BFEE-3A3BE0361A2E}"/>
              </a:ext>
            </a:extLst>
          </p:cNvPr>
          <p:cNvSpPr txBox="1"/>
          <p:nvPr/>
        </p:nvSpPr>
        <p:spPr>
          <a:xfrm>
            <a:off x="721884" y="3636645"/>
            <a:ext cx="56240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=CONFIDENCE.T(</a:t>
            </a:r>
            <a:r>
              <a:rPr lang="el-GR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α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AU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s,n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4FCFC-E868-4105-9802-C58294C9A226}"/>
              </a:ext>
            </a:extLst>
          </p:cNvPr>
          <p:cNvSpPr txBox="1"/>
          <p:nvPr/>
        </p:nvSpPr>
        <p:spPr>
          <a:xfrm>
            <a:off x="625284" y="5001037"/>
            <a:ext cx="57538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Alpha (</a:t>
            </a:r>
            <a:r>
              <a:rPr lang="el-G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α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) is 0.05 for a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confidence interval of 95% 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Remember the commas,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NO spaces! 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FA905-4BA1-4E84-8DCA-B557010B71E1}"/>
              </a:ext>
            </a:extLst>
          </p:cNvPr>
          <p:cNvSpPr txBox="1"/>
          <p:nvPr/>
        </p:nvSpPr>
        <p:spPr>
          <a:xfrm>
            <a:off x="1104181" y="36228"/>
            <a:ext cx="514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Confidence Interval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Error Bars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EDB2C-123F-4726-8770-0805D38451A3}"/>
              </a:ext>
            </a:extLst>
          </p:cNvPr>
          <p:cNvSpPr txBox="1"/>
          <p:nvPr/>
        </p:nvSpPr>
        <p:spPr>
          <a:xfrm>
            <a:off x="625284" y="1270640"/>
            <a:ext cx="5624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calculate Confidence Interval in excel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B2F464-84EB-4E71-A706-2E6C6B2FDDD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7288C7-EA09-448F-A355-9D15E7D53BA4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9B53D01-7C72-47D0-A15D-3653E3603527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22D7548-F6D0-42C7-B407-6A9240847D0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9FC3C4-F076-481B-895A-A569716F4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3" y="2084323"/>
            <a:ext cx="5620442" cy="9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9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045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FACAD5-AC70-436B-B4E0-EC0C86B18F4F}"/>
              </a:ext>
            </a:extLst>
          </p:cNvPr>
          <p:cNvSpPr txBox="1"/>
          <p:nvPr/>
        </p:nvSpPr>
        <p:spPr>
          <a:xfrm>
            <a:off x="535030" y="1601097"/>
            <a:ext cx="588256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should I use?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D4ADD-8EAB-46B0-B693-1ADBAC844A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F6719-D336-438E-8077-1EFA8AE0ED8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D17FFD-45B7-43EA-B305-29B132207D92}"/>
              </a:ext>
            </a:extLst>
          </p:cNvPr>
          <p:cNvSpPr txBox="1"/>
          <p:nvPr/>
        </p:nvSpPr>
        <p:spPr>
          <a:xfrm>
            <a:off x="1261144" y="221658"/>
            <a:ext cx="540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Which error bar to choose?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A36E56-6BE1-4F80-8363-DCD34E1E292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52A9C2-1687-4106-A051-42725D458059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63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C65A0B0A-5893-45BE-85BE-4CC2BE290A7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7E2DA0DB-3069-45C1-87C6-1250E80FFB2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214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45661" y="1047099"/>
            <a:ext cx="5841500" cy="771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525130" y="1073125"/>
            <a:ext cx="5882561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standard deviation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you want to communicate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PRECISION</a:t>
            </a:r>
            <a:endParaRPr lang="en-AU" sz="3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i.e. how much </a:t>
            </a: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variation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there is between </a:t>
            </a: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individual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observations 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(that technically </a:t>
            </a:r>
            <a:r>
              <a:rPr lang="en-A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should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all be the same)</a:t>
            </a:r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9E65E-CB48-4D5F-8CB9-D1B32080A30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22A53-ECC1-4840-B61B-BF635592F39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B410B-FE26-4A55-88CE-AD3AAB98A135}"/>
              </a:ext>
            </a:extLst>
          </p:cNvPr>
          <p:cNvSpPr txBox="1"/>
          <p:nvPr/>
        </p:nvSpPr>
        <p:spPr>
          <a:xfrm>
            <a:off x="1261144" y="221658"/>
            <a:ext cx="540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Which error bar to choose?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DE54BB-0590-4FFA-AC75-137E06EA4EF6}"/>
              </a:ext>
            </a:extLst>
          </p:cNvPr>
          <p:cNvSpPr/>
          <p:nvPr/>
        </p:nvSpPr>
        <p:spPr>
          <a:xfrm>
            <a:off x="1521093" y="6634535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8254FA-D2DC-4B4D-AF33-B09A84CC4A2B}"/>
              </a:ext>
            </a:extLst>
          </p:cNvPr>
          <p:cNvSpPr/>
          <p:nvPr/>
        </p:nvSpPr>
        <p:spPr>
          <a:xfrm>
            <a:off x="2674172" y="755424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EF9394-7526-4E45-8C84-C3F9A90A37E4}"/>
              </a:ext>
            </a:extLst>
          </p:cNvPr>
          <p:cNvSpPr/>
          <p:nvPr/>
        </p:nvSpPr>
        <p:spPr>
          <a:xfrm>
            <a:off x="2294583" y="718694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B49D70-DEE5-430A-B536-CA5346C4792F}"/>
              </a:ext>
            </a:extLst>
          </p:cNvPr>
          <p:cNvSpPr/>
          <p:nvPr/>
        </p:nvSpPr>
        <p:spPr>
          <a:xfrm>
            <a:off x="3346402" y="760582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B2E777-9C73-4AC2-984D-BC6F8CD7A77A}"/>
              </a:ext>
            </a:extLst>
          </p:cNvPr>
          <p:cNvSpPr/>
          <p:nvPr/>
        </p:nvSpPr>
        <p:spPr>
          <a:xfrm>
            <a:off x="1730721" y="6852194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D0424-CC94-4214-9837-A31465B4C818}"/>
              </a:ext>
            </a:extLst>
          </p:cNvPr>
          <p:cNvSpPr/>
          <p:nvPr/>
        </p:nvSpPr>
        <p:spPr>
          <a:xfrm>
            <a:off x="1986052" y="7066585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EABC41-092C-4DC7-A735-10D601BE1C0E}"/>
              </a:ext>
            </a:extLst>
          </p:cNvPr>
          <p:cNvSpPr/>
          <p:nvPr/>
        </p:nvSpPr>
        <p:spPr>
          <a:xfrm>
            <a:off x="2192724" y="7282607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65D40B-658B-4E3A-9808-7246958FFA29}"/>
              </a:ext>
            </a:extLst>
          </p:cNvPr>
          <p:cNvSpPr/>
          <p:nvPr/>
        </p:nvSpPr>
        <p:spPr>
          <a:xfrm>
            <a:off x="1694144" y="700622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C3F6F1-C483-4A9E-AA18-1B4DB3579EA9}"/>
              </a:ext>
            </a:extLst>
          </p:cNvPr>
          <p:cNvSpPr/>
          <p:nvPr/>
        </p:nvSpPr>
        <p:spPr>
          <a:xfrm>
            <a:off x="2707932" y="786533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FCF5F4-033D-4E5A-B08E-22C828DAFC06}"/>
              </a:ext>
            </a:extLst>
          </p:cNvPr>
          <p:cNvSpPr/>
          <p:nvPr/>
        </p:nvSpPr>
        <p:spPr>
          <a:xfrm>
            <a:off x="1986014" y="771383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3C9169-349E-4728-B977-0D21540FF95F}"/>
              </a:ext>
            </a:extLst>
          </p:cNvPr>
          <p:cNvSpPr/>
          <p:nvPr/>
        </p:nvSpPr>
        <p:spPr>
          <a:xfrm>
            <a:off x="3861048" y="6657395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EE031C-F234-43A7-B1CF-DD44EB9DF44E}"/>
              </a:ext>
            </a:extLst>
          </p:cNvPr>
          <p:cNvSpPr/>
          <p:nvPr/>
        </p:nvSpPr>
        <p:spPr>
          <a:xfrm>
            <a:off x="4070676" y="6875054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72F60B5-2F29-44D3-9AED-BB4A7DE1AC8A}"/>
              </a:ext>
            </a:extLst>
          </p:cNvPr>
          <p:cNvSpPr/>
          <p:nvPr/>
        </p:nvSpPr>
        <p:spPr>
          <a:xfrm>
            <a:off x="4069374" y="6874451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E559E5-7081-4F08-9389-0C9E46DB2BF4}"/>
              </a:ext>
            </a:extLst>
          </p:cNvPr>
          <p:cNvSpPr/>
          <p:nvPr/>
        </p:nvSpPr>
        <p:spPr>
          <a:xfrm>
            <a:off x="4866600" y="737626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87BCD75-5B0B-49CC-A022-898A32C90355}"/>
              </a:ext>
            </a:extLst>
          </p:cNvPr>
          <p:cNvSpPr/>
          <p:nvPr/>
        </p:nvSpPr>
        <p:spPr>
          <a:xfrm>
            <a:off x="4453250" y="742522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20DB4E-3FBC-41B2-B703-71BB77FCB27D}"/>
              </a:ext>
            </a:extLst>
          </p:cNvPr>
          <p:cNvSpPr/>
          <p:nvPr/>
        </p:nvSpPr>
        <p:spPr>
          <a:xfrm>
            <a:off x="4618920" y="768532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4BF3AD4-9F39-4D41-8B67-620BC759244D}"/>
              </a:ext>
            </a:extLst>
          </p:cNvPr>
          <p:cNvSpPr/>
          <p:nvPr/>
        </p:nvSpPr>
        <p:spPr>
          <a:xfrm>
            <a:off x="4566694" y="7187792"/>
            <a:ext cx="276169" cy="2390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2F5F048-4D78-48DB-B35C-AF0ED89889E8}"/>
              </a:ext>
            </a:extLst>
          </p:cNvPr>
          <p:cNvSpPr/>
          <p:nvPr/>
        </p:nvSpPr>
        <p:spPr>
          <a:xfrm>
            <a:off x="4324705" y="7088842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8F14405-335A-4BA7-94B2-F164148387C6}"/>
              </a:ext>
            </a:extLst>
          </p:cNvPr>
          <p:cNvSpPr/>
          <p:nvPr/>
        </p:nvSpPr>
        <p:spPr>
          <a:xfrm>
            <a:off x="4531377" y="7304864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1C51316-27A8-4184-97F6-386649019EE1}"/>
              </a:ext>
            </a:extLst>
          </p:cNvPr>
          <p:cNvSpPr/>
          <p:nvPr/>
        </p:nvSpPr>
        <p:spPr>
          <a:xfrm>
            <a:off x="4719058" y="7382184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704C6D2-5CDD-4F18-830D-62BA3F0AF82D}"/>
              </a:ext>
            </a:extLst>
          </p:cNvPr>
          <p:cNvSpPr/>
          <p:nvPr/>
        </p:nvSpPr>
        <p:spPr>
          <a:xfrm>
            <a:off x="4438381" y="737441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8C73DB-95C7-4C76-8BF3-79124D46DB56}"/>
              </a:ext>
            </a:extLst>
          </p:cNvPr>
          <p:cNvSpPr/>
          <p:nvPr/>
        </p:nvSpPr>
        <p:spPr>
          <a:xfrm>
            <a:off x="4582813" y="764767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219E1F-7734-4DAA-BAFE-6DEB3CBDBDF6}"/>
              </a:ext>
            </a:extLst>
          </p:cNvPr>
          <p:cNvSpPr/>
          <p:nvPr/>
        </p:nvSpPr>
        <p:spPr>
          <a:xfrm>
            <a:off x="2774389" y="695422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39049D0-A1CE-4AA4-B1B3-54E5CACFAA15}"/>
              </a:ext>
            </a:extLst>
          </p:cNvPr>
          <p:cNvSpPr/>
          <p:nvPr/>
        </p:nvSpPr>
        <p:spPr>
          <a:xfrm>
            <a:off x="4681214" y="711505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BE0F6B-D936-43EB-B37D-3328D4498AD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0DCE84-CA72-4FED-8FA0-259FEC95D169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64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5DF07C94-7302-4CB9-BC9A-F8A30DD266B6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F172498D-63F0-4F65-A170-A0BEBBE238D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6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45661" y="1047099"/>
            <a:ext cx="5841500" cy="771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594273" y="1165231"/>
            <a:ext cx="577600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SEM error bars </a:t>
            </a:r>
            <a:b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you want to communicate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ACCURACY 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i.e. In particular, how good is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your estimate of the </a:t>
            </a:r>
          </a:p>
          <a:p>
            <a:pPr algn="ctr"/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population mean?</a:t>
            </a:r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9E65E-CB48-4D5F-8CB9-D1B32080A30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22A53-ECC1-4840-B61B-BF635592F39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B410B-FE26-4A55-88CE-AD3AAB98A135}"/>
              </a:ext>
            </a:extLst>
          </p:cNvPr>
          <p:cNvSpPr txBox="1"/>
          <p:nvPr/>
        </p:nvSpPr>
        <p:spPr>
          <a:xfrm>
            <a:off x="1261144" y="221658"/>
            <a:ext cx="540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Which error bar to choose?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3F37C0B-85C5-4531-822E-9BD8ECD15997}"/>
              </a:ext>
            </a:extLst>
          </p:cNvPr>
          <p:cNvSpPr/>
          <p:nvPr/>
        </p:nvSpPr>
        <p:spPr>
          <a:xfrm>
            <a:off x="3718792" y="6053192"/>
            <a:ext cx="2448272" cy="2398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14439F-6B56-46F7-B6A0-92647380590C}"/>
              </a:ext>
            </a:extLst>
          </p:cNvPr>
          <p:cNvSpPr/>
          <p:nvPr/>
        </p:nvSpPr>
        <p:spPr>
          <a:xfrm>
            <a:off x="1563347" y="6689189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D15FC23-99F1-4487-9439-ED9A0DD3F869}"/>
              </a:ext>
            </a:extLst>
          </p:cNvPr>
          <p:cNvSpPr/>
          <p:nvPr/>
        </p:nvSpPr>
        <p:spPr>
          <a:xfrm>
            <a:off x="1212523" y="6068160"/>
            <a:ext cx="2448272" cy="2398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3BCDB2-E6B1-4CFF-BEB1-3F0E5D92EFB3}"/>
              </a:ext>
            </a:extLst>
          </p:cNvPr>
          <p:cNvSpPr/>
          <p:nvPr/>
        </p:nvSpPr>
        <p:spPr>
          <a:xfrm>
            <a:off x="2716426" y="7608894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336FC75-910B-4EA4-A286-207FA0275940}"/>
              </a:ext>
            </a:extLst>
          </p:cNvPr>
          <p:cNvSpPr/>
          <p:nvPr/>
        </p:nvSpPr>
        <p:spPr>
          <a:xfrm>
            <a:off x="2336837" y="724160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55CA229-3798-4F1C-9C86-6072D0679D22}"/>
              </a:ext>
            </a:extLst>
          </p:cNvPr>
          <p:cNvSpPr/>
          <p:nvPr/>
        </p:nvSpPr>
        <p:spPr>
          <a:xfrm>
            <a:off x="3388656" y="766048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8D869E3-E218-4BCA-98F6-7BE9CBECC88B}"/>
              </a:ext>
            </a:extLst>
          </p:cNvPr>
          <p:cNvSpPr/>
          <p:nvPr/>
        </p:nvSpPr>
        <p:spPr>
          <a:xfrm>
            <a:off x="1772975" y="6906848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C788789-58CC-4667-ABBF-C3DC03244B25}"/>
              </a:ext>
            </a:extLst>
          </p:cNvPr>
          <p:cNvSpPr/>
          <p:nvPr/>
        </p:nvSpPr>
        <p:spPr>
          <a:xfrm>
            <a:off x="2028306" y="7121239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D9B895C-8EBF-49D3-95A4-FFDDAF914B74}"/>
              </a:ext>
            </a:extLst>
          </p:cNvPr>
          <p:cNvSpPr/>
          <p:nvPr/>
        </p:nvSpPr>
        <p:spPr>
          <a:xfrm>
            <a:off x="2234978" y="7337261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CB8CC3E-EEE4-4874-9090-13EE8BF84837}"/>
              </a:ext>
            </a:extLst>
          </p:cNvPr>
          <p:cNvSpPr/>
          <p:nvPr/>
        </p:nvSpPr>
        <p:spPr>
          <a:xfrm>
            <a:off x="3903302" y="6712049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25720D3-A6F9-4B34-9FA3-07EFA70C9D4D}"/>
              </a:ext>
            </a:extLst>
          </p:cNvPr>
          <p:cNvSpPr/>
          <p:nvPr/>
        </p:nvSpPr>
        <p:spPr>
          <a:xfrm>
            <a:off x="4112930" y="6929708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4EDF14-9665-40D7-9CC9-771155D20092}"/>
              </a:ext>
            </a:extLst>
          </p:cNvPr>
          <p:cNvSpPr/>
          <p:nvPr/>
        </p:nvSpPr>
        <p:spPr>
          <a:xfrm>
            <a:off x="4111628" y="6929105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56B7FA-4E97-4723-8B79-895E505E3DD7}"/>
              </a:ext>
            </a:extLst>
          </p:cNvPr>
          <p:cNvSpPr/>
          <p:nvPr/>
        </p:nvSpPr>
        <p:spPr>
          <a:xfrm>
            <a:off x="4908854" y="743092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633834C-7D89-4D0A-AEF6-A77597A96A5B}"/>
              </a:ext>
            </a:extLst>
          </p:cNvPr>
          <p:cNvSpPr/>
          <p:nvPr/>
        </p:nvSpPr>
        <p:spPr>
          <a:xfrm>
            <a:off x="4495504" y="747988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B9BA031-BFE8-4F9E-93C1-5049AB351D99}"/>
              </a:ext>
            </a:extLst>
          </p:cNvPr>
          <p:cNvSpPr/>
          <p:nvPr/>
        </p:nvSpPr>
        <p:spPr>
          <a:xfrm>
            <a:off x="4661174" y="773997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A4B62CF-3765-4F40-9CC3-F18622D891E0}"/>
              </a:ext>
            </a:extLst>
          </p:cNvPr>
          <p:cNvSpPr/>
          <p:nvPr/>
        </p:nvSpPr>
        <p:spPr>
          <a:xfrm>
            <a:off x="4366959" y="7143496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8CD92AD-FBDB-4C45-9426-A21FF27BB66E}"/>
              </a:ext>
            </a:extLst>
          </p:cNvPr>
          <p:cNvSpPr/>
          <p:nvPr/>
        </p:nvSpPr>
        <p:spPr>
          <a:xfrm>
            <a:off x="4573631" y="7359518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61BF51B-839C-4594-A716-F7E5FB1E57E8}"/>
              </a:ext>
            </a:extLst>
          </p:cNvPr>
          <p:cNvSpPr txBox="1"/>
          <p:nvPr/>
        </p:nvSpPr>
        <p:spPr>
          <a:xfrm>
            <a:off x="4580444" y="7208102"/>
            <a:ext cx="773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 Narrow" panose="020B0606020202030204" pitchFamily="34" charset="0"/>
              </a:rPr>
              <a:t>µ</a:t>
            </a:r>
          </a:p>
        </p:txBody>
      </p:sp>
      <p:pic>
        <p:nvPicPr>
          <p:cNvPr id="123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6AF77B55-CA69-40AA-93D0-294F43A76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5097600" y="6989842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7E81AF06-7F0B-42D3-AACB-635F8F40C9B4}"/>
              </a:ext>
            </a:extLst>
          </p:cNvPr>
          <p:cNvSpPr txBox="1"/>
          <p:nvPr/>
        </p:nvSpPr>
        <p:spPr>
          <a:xfrm>
            <a:off x="2257394" y="7208101"/>
            <a:ext cx="773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 Narrow" panose="020B0606020202030204" pitchFamily="34" charset="0"/>
              </a:rPr>
              <a:t>µ</a:t>
            </a:r>
          </a:p>
        </p:txBody>
      </p:sp>
      <p:pic>
        <p:nvPicPr>
          <p:cNvPr id="127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CCB0FA1A-B957-493E-A73D-AF2B531C0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259298" y="7348019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B3F3443B-A3D7-455C-9334-409A0FD3F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789726" y="7771756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371F2124-5544-4303-A33D-C93CA3E22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619318" y="6932913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B5F581A3-1059-47DB-9F01-71432702E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2810929" y="7008986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322690B0-2FDB-4F72-9D54-194F7805C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964220" y="7430052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Confidence Interval: How to Find a Confidence Interval: The Easy ...">
            <a:extLst>
              <a:ext uri="{FF2B5EF4-FFF2-40B4-BE49-F238E27FC236}">
                <a16:creationId xmlns:a16="http://schemas.microsoft.com/office/drawing/2014/main" id="{77219126-1706-4A89-811B-9AA9EB8C0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8566" r="78927" b="45059"/>
          <a:stretch/>
        </p:blipFill>
        <p:spPr bwMode="auto">
          <a:xfrm>
            <a:off x="4335885" y="7751250"/>
            <a:ext cx="323610" cy="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50E24A76-80BD-4A39-94D0-79A3375B4E3F}"/>
              </a:ext>
            </a:extLst>
          </p:cNvPr>
          <p:cNvSpPr txBox="1"/>
          <p:nvPr/>
        </p:nvSpPr>
        <p:spPr>
          <a:xfrm>
            <a:off x="2917021" y="6037157"/>
            <a:ext cx="1656610" cy="38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Segoe Print" panose="02000600000000000000" pitchFamily="2" charset="0"/>
              </a:rPr>
              <a:t>main focus</a:t>
            </a:r>
            <a:r>
              <a:rPr lang="en-AU" dirty="0">
                <a:latin typeface="Segoe Print" panose="02000600000000000000" pitchFamily="2" charset="0"/>
              </a:rPr>
              <a:t>!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4579A2E-17C7-42CD-8EA3-39E6DB74E6F5}"/>
              </a:ext>
            </a:extLst>
          </p:cNvPr>
          <p:cNvSpPr/>
          <p:nvPr/>
        </p:nvSpPr>
        <p:spPr>
          <a:xfrm rot="20635137">
            <a:off x="2504876" y="5863736"/>
            <a:ext cx="387839" cy="480680"/>
          </a:xfrm>
          <a:custGeom>
            <a:avLst/>
            <a:gdLst>
              <a:gd name="connsiteX0" fmla="*/ 1316253 w 1316253"/>
              <a:gd name="connsiteY0" fmla="*/ 1262474 h 1262474"/>
              <a:gd name="connsiteX1" fmla="*/ 1011453 w 1316253"/>
              <a:gd name="connsiteY1" fmla="*/ 1167224 h 1262474"/>
              <a:gd name="connsiteX2" fmla="*/ 878103 w 1316253"/>
              <a:gd name="connsiteY2" fmla="*/ 1129124 h 1262474"/>
              <a:gd name="connsiteX3" fmla="*/ 668553 w 1316253"/>
              <a:gd name="connsiteY3" fmla="*/ 1014824 h 1262474"/>
              <a:gd name="connsiteX4" fmla="*/ 611403 w 1316253"/>
              <a:gd name="connsiteY4" fmla="*/ 995774 h 1262474"/>
              <a:gd name="connsiteX5" fmla="*/ 535203 w 1316253"/>
              <a:gd name="connsiteY5" fmla="*/ 938624 h 1262474"/>
              <a:gd name="connsiteX6" fmla="*/ 478053 w 1316253"/>
              <a:gd name="connsiteY6" fmla="*/ 881474 h 1262474"/>
              <a:gd name="connsiteX7" fmla="*/ 420903 w 1316253"/>
              <a:gd name="connsiteY7" fmla="*/ 843374 h 1262474"/>
              <a:gd name="connsiteX8" fmla="*/ 306603 w 1316253"/>
              <a:gd name="connsiteY8" fmla="*/ 729074 h 1262474"/>
              <a:gd name="connsiteX9" fmla="*/ 268503 w 1316253"/>
              <a:gd name="connsiteY9" fmla="*/ 671924 h 1262474"/>
              <a:gd name="connsiteX10" fmla="*/ 211353 w 1316253"/>
              <a:gd name="connsiteY10" fmla="*/ 633824 h 1262474"/>
              <a:gd name="connsiteX11" fmla="*/ 173253 w 1316253"/>
              <a:gd name="connsiteY11" fmla="*/ 519524 h 1262474"/>
              <a:gd name="connsiteX12" fmla="*/ 154203 w 1316253"/>
              <a:gd name="connsiteY12" fmla="*/ 462374 h 1262474"/>
              <a:gd name="connsiteX13" fmla="*/ 135153 w 1316253"/>
              <a:gd name="connsiteY13" fmla="*/ 348074 h 1262474"/>
              <a:gd name="connsiteX14" fmla="*/ 97053 w 1316253"/>
              <a:gd name="connsiteY14" fmla="*/ 214724 h 1262474"/>
              <a:gd name="connsiteX15" fmla="*/ 78003 w 1316253"/>
              <a:gd name="connsiteY15" fmla="*/ 5174 h 1262474"/>
              <a:gd name="connsiteX16" fmla="*/ 39903 w 1316253"/>
              <a:gd name="connsiteY16" fmla="*/ 119474 h 1262474"/>
              <a:gd name="connsiteX17" fmla="*/ 20853 w 1316253"/>
              <a:gd name="connsiteY17" fmla="*/ 252824 h 1262474"/>
              <a:gd name="connsiteX18" fmla="*/ 1803 w 1316253"/>
              <a:gd name="connsiteY18" fmla="*/ 329024 h 1262474"/>
              <a:gd name="connsiteX19" fmla="*/ 39903 w 1316253"/>
              <a:gd name="connsiteY19" fmla="*/ 176624 h 1262474"/>
              <a:gd name="connsiteX20" fmla="*/ 78003 w 1316253"/>
              <a:gd name="connsiteY20" fmla="*/ 62324 h 1262474"/>
              <a:gd name="connsiteX21" fmla="*/ 135153 w 1316253"/>
              <a:gd name="connsiteY21" fmla="*/ 81374 h 1262474"/>
              <a:gd name="connsiteX22" fmla="*/ 306603 w 1316253"/>
              <a:gd name="connsiteY22" fmla="*/ 233774 h 1262474"/>
              <a:gd name="connsiteX23" fmla="*/ 401853 w 1316253"/>
              <a:gd name="connsiteY23" fmla="*/ 329024 h 1262474"/>
              <a:gd name="connsiteX24" fmla="*/ 382803 w 1316253"/>
              <a:gd name="connsiteY24" fmla="*/ 329024 h 1262474"/>
              <a:gd name="connsiteX25" fmla="*/ 325653 w 1316253"/>
              <a:gd name="connsiteY25" fmla="*/ 290924 h 1262474"/>
              <a:gd name="connsiteX26" fmla="*/ 173253 w 1316253"/>
              <a:gd name="connsiteY26" fmla="*/ 157574 h 1262474"/>
              <a:gd name="connsiteX27" fmla="*/ 116103 w 1316253"/>
              <a:gd name="connsiteY27" fmla="*/ 81374 h 12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16253" h="1262474">
                <a:moveTo>
                  <a:pt x="1316253" y="1262474"/>
                </a:moveTo>
                <a:cubicBezTo>
                  <a:pt x="1124361" y="1224096"/>
                  <a:pt x="1305973" y="1265397"/>
                  <a:pt x="1011453" y="1167224"/>
                </a:cubicBezTo>
                <a:cubicBezTo>
                  <a:pt x="967597" y="1152605"/>
                  <a:pt x="921250" y="1145719"/>
                  <a:pt x="878103" y="1129124"/>
                </a:cubicBezTo>
                <a:cubicBezTo>
                  <a:pt x="746714" y="1078590"/>
                  <a:pt x="786397" y="1073746"/>
                  <a:pt x="668553" y="1014824"/>
                </a:cubicBezTo>
                <a:cubicBezTo>
                  <a:pt x="650592" y="1005844"/>
                  <a:pt x="630453" y="1002124"/>
                  <a:pt x="611403" y="995774"/>
                </a:cubicBezTo>
                <a:cubicBezTo>
                  <a:pt x="586003" y="976724"/>
                  <a:pt x="559309" y="959287"/>
                  <a:pt x="535203" y="938624"/>
                </a:cubicBezTo>
                <a:cubicBezTo>
                  <a:pt x="514748" y="921091"/>
                  <a:pt x="498749" y="898721"/>
                  <a:pt x="478053" y="881474"/>
                </a:cubicBezTo>
                <a:cubicBezTo>
                  <a:pt x="460464" y="866817"/>
                  <a:pt x="438015" y="858585"/>
                  <a:pt x="420903" y="843374"/>
                </a:cubicBezTo>
                <a:cubicBezTo>
                  <a:pt x="380631" y="807577"/>
                  <a:pt x="336491" y="773906"/>
                  <a:pt x="306603" y="729074"/>
                </a:cubicBezTo>
                <a:cubicBezTo>
                  <a:pt x="293903" y="710024"/>
                  <a:pt x="284692" y="688113"/>
                  <a:pt x="268503" y="671924"/>
                </a:cubicBezTo>
                <a:cubicBezTo>
                  <a:pt x="252314" y="655735"/>
                  <a:pt x="230403" y="646524"/>
                  <a:pt x="211353" y="633824"/>
                </a:cubicBezTo>
                <a:lnTo>
                  <a:pt x="173253" y="519524"/>
                </a:lnTo>
                <a:cubicBezTo>
                  <a:pt x="166903" y="500474"/>
                  <a:pt x="157504" y="482181"/>
                  <a:pt x="154203" y="462374"/>
                </a:cubicBezTo>
                <a:cubicBezTo>
                  <a:pt x="147853" y="424274"/>
                  <a:pt x="142728" y="385949"/>
                  <a:pt x="135153" y="348074"/>
                </a:cubicBezTo>
                <a:cubicBezTo>
                  <a:pt x="123193" y="288273"/>
                  <a:pt x="115209" y="269193"/>
                  <a:pt x="97053" y="214724"/>
                </a:cubicBezTo>
                <a:cubicBezTo>
                  <a:pt x="90703" y="144874"/>
                  <a:pt x="114089" y="65317"/>
                  <a:pt x="78003" y="5174"/>
                </a:cubicBezTo>
                <a:cubicBezTo>
                  <a:pt x="57340" y="-29264"/>
                  <a:pt x="39903" y="119474"/>
                  <a:pt x="39903" y="119474"/>
                </a:cubicBezTo>
                <a:cubicBezTo>
                  <a:pt x="33553" y="163924"/>
                  <a:pt x="28885" y="208647"/>
                  <a:pt x="20853" y="252824"/>
                </a:cubicBezTo>
                <a:cubicBezTo>
                  <a:pt x="16169" y="278583"/>
                  <a:pt x="-6476" y="353862"/>
                  <a:pt x="1803" y="329024"/>
                </a:cubicBezTo>
                <a:cubicBezTo>
                  <a:pt x="59605" y="155617"/>
                  <a:pt x="-29061" y="429493"/>
                  <a:pt x="39903" y="176624"/>
                </a:cubicBezTo>
                <a:cubicBezTo>
                  <a:pt x="50470" y="137878"/>
                  <a:pt x="78003" y="62324"/>
                  <a:pt x="78003" y="62324"/>
                </a:cubicBezTo>
                <a:cubicBezTo>
                  <a:pt x="97053" y="68674"/>
                  <a:pt x="117192" y="72394"/>
                  <a:pt x="135153" y="81374"/>
                </a:cubicBezTo>
                <a:cubicBezTo>
                  <a:pt x="192414" y="110005"/>
                  <a:pt x="281359" y="195908"/>
                  <a:pt x="306603" y="233774"/>
                </a:cubicBezTo>
                <a:cubicBezTo>
                  <a:pt x="357403" y="309974"/>
                  <a:pt x="325653" y="278224"/>
                  <a:pt x="401853" y="329024"/>
                </a:cubicBezTo>
                <a:cubicBezTo>
                  <a:pt x="438939" y="440283"/>
                  <a:pt x="419732" y="365953"/>
                  <a:pt x="382803" y="329024"/>
                </a:cubicBezTo>
                <a:cubicBezTo>
                  <a:pt x="366614" y="312835"/>
                  <a:pt x="344703" y="303624"/>
                  <a:pt x="325653" y="290924"/>
                </a:cubicBezTo>
                <a:cubicBezTo>
                  <a:pt x="262153" y="195674"/>
                  <a:pt x="306603" y="246474"/>
                  <a:pt x="173253" y="157574"/>
                </a:cubicBezTo>
                <a:cubicBezTo>
                  <a:pt x="105536" y="112429"/>
                  <a:pt x="116103" y="142369"/>
                  <a:pt x="116103" y="81374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E3CD4E3A-DD35-4619-B905-223CBE4FB9FF}"/>
              </a:ext>
            </a:extLst>
          </p:cNvPr>
          <p:cNvSpPr/>
          <p:nvPr/>
        </p:nvSpPr>
        <p:spPr>
          <a:xfrm>
            <a:off x="2356563" y="5938847"/>
            <a:ext cx="120657" cy="159964"/>
          </a:xfrm>
          <a:custGeom>
            <a:avLst/>
            <a:gdLst>
              <a:gd name="connsiteX0" fmla="*/ 63507 w 120657"/>
              <a:gd name="connsiteY0" fmla="*/ 6657 h 159964"/>
              <a:gd name="connsiteX1" fmla="*/ 25407 w 120657"/>
              <a:gd name="connsiteY1" fmla="*/ 101907 h 159964"/>
              <a:gd name="connsiteX2" fmla="*/ 6357 w 120657"/>
              <a:gd name="connsiteY2" fmla="*/ 159057 h 159964"/>
              <a:gd name="connsiteX3" fmla="*/ 120657 w 120657"/>
              <a:gd name="connsiteY3" fmla="*/ 120957 h 159964"/>
              <a:gd name="connsiteX4" fmla="*/ 101607 w 120657"/>
              <a:gd name="connsiteY4" fmla="*/ 63807 h 159964"/>
              <a:gd name="connsiteX5" fmla="*/ 63507 w 120657"/>
              <a:gd name="connsiteY5" fmla="*/ 6657 h 1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7" h="159964">
                <a:moveTo>
                  <a:pt x="63507" y="6657"/>
                </a:moveTo>
                <a:cubicBezTo>
                  <a:pt x="50807" y="13007"/>
                  <a:pt x="37414" y="69888"/>
                  <a:pt x="25407" y="101907"/>
                </a:cubicBezTo>
                <a:cubicBezTo>
                  <a:pt x="18356" y="120709"/>
                  <a:pt x="-13334" y="155119"/>
                  <a:pt x="6357" y="159057"/>
                </a:cubicBezTo>
                <a:cubicBezTo>
                  <a:pt x="45738" y="166933"/>
                  <a:pt x="120657" y="120957"/>
                  <a:pt x="120657" y="120957"/>
                </a:cubicBezTo>
                <a:cubicBezTo>
                  <a:pt x="114307" y="101907"/>
                  <a:pt x="110587" y="81768"/>
                  <a:pt x="101607" y="63807"/>
                </a:cubicBezTo>
                <a:cubicBezTo>
                  <a:pt x="59985" y="-19438"/>
                  <a:pt x="76207" y="307"/>
                  <a:pt x="63507" y="66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7FB693-EDB8-469C-8F9A-B2AD74EB98A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C6ED926-3672-4683-8FBA-A80BD752B5EF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5D69D662-F516-494A-A2A0-D9FA0FFC3238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DA6F15C-CA48-40ED-9F5F-96E1123E6345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1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COLUMN Graph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D7ECB-F758-4BDA-8BC7-9833A7248C58}"/>
              </a:ext>
            </a:extLst>
          </p:cNvPr>
          <p:cNvSpPr txBox="1"/>
          <p:nvPr/>
        </p:nvSpPr>
        <p:spPr>
          <a:xfrm rot="16200000">
            <a:off x="-974859" y="4478067"/>
            <a:ext cx="480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Dependent  Variable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074D1-CF73-48BA-BA32-C21E4B50494D}"/>
              </a:ext>
            </a:extLst>
          </p:cNvPr>
          <p:cNvSpPr txBox="1"/>
          <p:nvPr/>
        </p:nvSpPr>
        <p:spPr>
          <a:xfrm>
            <a:off x="4909385" y="6793770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6D7939-2893-4AF3-876D-39BACA590CBC}"/>
              </a:ext>
            </a:extLst>
          </p:cNvPr>
          <p:cNvCxnSpPr>
            <a:cxnSpLocks/>
          </p:cNvCxnSpPr>
          <p:nvPr/>
        </p:nvCxnSpPr>
        <p:spPr>
          <a:xfrm>
            <a:off x="1951812" y="7171453"/>
            <a:ext cx="3446109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A1DD58-E9D1-4714-9CBB-46D13C4566ED}"/>
              </a:ext>
            </a:extLst>
          </p:cNvPr>
          <p:cNvCxnSpPr>
            <a:cxnSpLocks/>
          </p:cNvCxnSpPr>
          <p:nvPr/>
        </p:nvCxnSpPr>
        <p:spPr>
          <a:xfrm flipV="1">
            <a:off x="1951812" y="2597990"/>
            <a:ext cx="0" cy="45734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4846B52-2E41-40D3-B54B-55A40C982FDA}"/>
              </a:ext>
            </a:extLst>
          </p:cNvPr>
          <p:cNvSpPr txBox="1"/>
          <p:nvPr/>
        </p:nvSpPr>
        <p:spPr>
          <a:xfrm>
            <a:off x="1131308" y="1865356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43" name="Arrow: Left 42">
            <a:extLst>
              <a:ext uri="{FF2B5EF4-FFF2-40B4-BE49-F238E27FC236}">
                <a16:creationId xmlns:a16="http://schemas.microsoft.com/office/drawing/2014/main" id="{DCFDBFD4-0049-4634-A90B-7061298A6116}"/>
              </a:ext>
            </a:extLst>
          </p:cNvPr>
          <p:cNvSpPr/>
          <p:nvPr/>
        </p:nvSpPr>
        <p:spPr>
          <a:xfrm>
            <a:off x="2234226" y="2943295"/>
            <a:ext cx="3571038" cy="3624871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3F5989-11DB-4528-AE2F-D74D9416031C}"/>
              </a:ext>
            </a:extLst>
          </p:cNvPr>
          <p:cNvSpPr txBox="1"/>
          <p:nvPr/>
        </p:nvSpPr>
        <p:spPr>
          <a:xfrm>
            <a:off x="2283586" y="4415635"/>
            <a:ext cx="374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Arial Narrow" panose="020B0606020202030204" pitchFamily="34" charset="0"/>
              </a:rPr>
              <a:t>Height of columns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807A5F-3F50-46D7-A404-5EA73A02A668}"/>
              </a:ext>
            </a:extLst>
          </p:cNvPr>
          <p:cNvSpPr txBox="1"/>
          <p:nvPr/>
        </p:nvSpPr>
        <p:spPr>
          <a:xfrm>
            <a:off x="998139" y="8343542"/>
            <a:ext cx="512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sometimes called the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response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818714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FCA757F-0CD0-4DE2-ABCE-C934EE17F3E2}"/>
              </a:ext>
            </a:extLst>
          </p:cNvPr>
          <p:cNvSpPr/>
          <p:nvPr/>
        </p:nvSpPr>
        <p:spPr>
          <a:xfrm>
            <a:off x="545661" y="1047099"/>
            <a:ext cx="5841500" cy="771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D7A6D8-DC05-4248-8741-4A5ACE83A5C0}"/>
              </a:ext>
            </a:extLst>
          </p:cNvPr>
          <p:cNvSpPr txBox="1"/>
          <p:nvPr/>
        </p:nvSpPr>
        <p:spPr>
          <a:xfrm>
            <a:off x="540994" y="4486191"/>
            <a:ext cx="58825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showing the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range of values </a:t>
            </a:r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likely to include the </a:t>
            </a:r>
            <a:b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population mean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a certain percentage (e.g. 95%)  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9E65E-CB48-4D5F-8CB9-D1B32080A30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22A53-ECC1-4840-B61B-BF635592F39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3C444-A95A-43B6-BBBA-09A8756B6286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B410B-FE26-4A55-88CE-AD3AAB98A135}"/>
              </a:ext>
            </a:extLst>
          </p:cNvPr>
          <p:cNvSpPr txBox="1"/>
          <p:nvPr/>
        </p:nvSpPr>
        <p:spPr>
          <a:xfrm>
            <a:off x="1261144" y="221658"/>
            <a:ext cx="540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Which error bar to choose?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42681-0763-485E-A3E3-E5D68C6FA323}"/>
              </a:ext>
            </a:extLst>
          </p:cNvPr>
          <p:cNvSpPr txBox="1"/>
          <p:nvPr/>
        </p:nvSpPr>
        <p:spPr>
          <a:xfrm>
            <a:off x="594273" y="1083807"/>
            <a:ext cx="577600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Confidence Interval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</a:t>
            </a:r>
            <a:b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you want to communicate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ACCURACY 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1F724-33F0-4C07-9B4E-9DD0A8EB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464" y="6548294"/>
            <a:ext cx="2699623" cy="2010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42098A-09FC-421E-9B40-203CF9587BF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6B89B5-7EC8-4140-A252-8B63DA17F2DC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66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1061721A-AE67-4EE9-A2E4-5E08FD9BCB48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6C56A82E-05B6-4E78-AA53-D86A2D49579B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6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54222" y="1106752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C7A2-3330-48B6-AAF1-5AFF21FA48E2}"/>
              </a:ext>
            </a:extLst>
          </p:cNvPr>
          <p:cNvSpPr txBox="1"/>
          <p:nvPr/>
        </p:nvSpPr>
        <p:spPr>
          <a:xfrm>
            <a:off x="1283177" y="2747564"/>
            <a:ext cx="4549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the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P value?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66649-7A28-49B4-8E38-AA3E90BFD938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P value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8BEFDB-F461-4D05-928B-C9DD264E8FA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C661069-6677-41F3-AD7C-A386BFAB450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67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A17EFD59-402D-4DF1-9A9C-6542BF0134EC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269B4B15-D39F-49BA-933C-00DED8B035C2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18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22145" y="1106594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C7A2-3330-48B6-AAF1-5AFF21FA48E2}"/>
              </a:ext>
            </a:extLst>
          </p:cNvPr>
          <p:cNvSpPr txBox="1"/>
          <p:nvPr/>
        </p:nvSpPr>
        <p:spPr>
          <a:xfrm>
            <a:off x="543623" y="1691680"/>
            <a:ext cx="5792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If</a:t>
            </a: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 P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</a:t>
            </a:r>
            <a:r>
              <a:rPr lang="en-AU" sz="48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less than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0.05 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IS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significant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between 2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A4C72-1E44-4666-B6D9-F87BF3300A2C}"/>
              </a:ext>
            </a:extLst>
          </p:cNvPr>
          <p:cNvSpPr txBox="1"/>
          <p:nvPr/>
        </p:nvSpPr>
        <p:spPr>
          <a:xfrm>
            <a:off x="836713" y="5573946"/>
            <a:ext cx="5320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If</a:t>
            </a: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 P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</a:t>
            </a:r>
            <a:r>
              <a:rPr lang="en-AU" sz="48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more than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0.05 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significant difference between 2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66649-7A28-49B4-8E38-AA3E90BFD938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P value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4A9DA2-D250-4BDC-A35A-4360D6DD331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47E588-20C8-4800-A870-687BEEF7544F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68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84960DF9-D7DA-482C-AA20-F7A17C120C7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5C65F57-929F-4776-8E70-D27A17BE319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838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CA535AB-2A0B-4CE8-B561-2A5ACAC876CC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0F2004-90F7-4928-8266-E5F79CE96FC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5F37A8-BBC5-4577-A54A-9C45F6846397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1A1379-CB74-492B-8750-44AA70BB0A01}"/>
              </a:ext>
            </a:extLst>
          </p:cNvPr>
          <p:cNvSpPr/>
          <p:nvPr/>
        </p:nvSpPr>
        <p:spPr>
          <a:xfrm>
            <a:off x="524431" y="1121449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3B731-6C58-4FE3-8A48-B3038FA669DD}"/>
              </a:ext>
            </a:extLst>
          </p:cNvPr>
          <p:cNvSpPr txBox="1"/>
          <p:nvPr/>
        </p:nvSpPr>
        <p:spPr>
          <a:xfrm>
            <a:off x="770350" y="1545875"/>
            <a:ext cx="534347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Question: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P value indicates there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IS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 significant difference between 2 groups?</a:t>
            </a: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2DCFA-885B-4810-83DD-9B911F2A7593}"/>
              </a:ext>
            </a:extLst>
          </p:cNvPr>
          <p:cNvSpPr txBox="1"/>
          <p:nvPr/>
        </p:nvSpPr>
        <p:spPr>
          <a:xfrm>
            <a:off x="2204864" y="4572000"/>
            <a:ext cx="3321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P = 0.001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P = 0.06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P = 0.4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D4B8B5-032F-4FED-AFF0-E78250E293A2}"/>
              </a:ext>
            </a:extLst>
          </p:cNvPr>
          <p:cNvSpPr/>
          <p:nvPr/>
        </p:nvSpPr>
        <p:spPr>
          <a:xfrm>
            <a:off x="2325660" y="4571999"/>
            <a:ext cx="392638" cy="445068"/>
          </a:xfrm>
          <a:custGeom>
            <a:avLst/>
            <a:gdLst>
              <a:gd name="connsiteX0" fmla="*/ 0 w 577515"/>
              <a:gd name="connsiteY0" fmla="*/ 409074 h 745958"/>
              <a:gd name="connsiteX1" fmla="*/ 72189 w 577515"/>
              <a:gd name="connsiteY1" fmla="*/ 529390 h 745958"/>
              <a:gd name="connsiteX2" fmla="*/ 120315 w 577515"/>
              <a:gd name="connsiteY2" fmla="*/ 625642 h 745958"/>
              <a:gd name="connsiteX3" fmla="*/ 168442 w 577515"/>
              <a:gd name="connsiteY3" fmla="*/ 673768 h 745958"/>
              <a:gd name="connsiteX4" fmla="*/ 192505 w 577515"/>
              <a:gd name="connsiteY4" fmla="*/ 745958 h 745958"/>
              <a:gd name="connsiteX5" fmla="*/ 240631 w 577515"/>
              <a:gd name="connsiteY5" fmla="*/ 673768 h 745958"/>
              <a:gd name="connsiteX6" fmla="*/ 312821 w 577515"/>
              <a:gd name="connsiteY6" fmla="*/ 553453 h 745958"/>
              <a:gd name="connsiteX7" fmla="*/ 336884 w 577515"/>
              <a:gd name="connsiteY7" fmla="*/ 481263 h 745958"/>
              <a:gd name="connsiteX8" fmla="*/ 385010 w 577515"/>
              <a:gd name="connsiteY8" fmla="*/ 409074 h 745958"/>
              <a:gd name="connsiteX9" fmla="*/ 457200 w 577515"/>
              <a:gd name="connsiteY9" fmla="*/ 264695 h 745958"/>
              <a:gd name="connsiteX10" fmla="*/ 529389 w 577515"/>
              <a:gd name="connsiteY10" fmla="*/ 120316 h 745958"/>
              <a:gd name="connsiteX11" fmla="*/ 553452 w 577515"/>
              <a:gd name="connsiteY11" fmla="*/ 48126 h 745958"/>
              <a:gd name="connsiteX12" fmla="*/ 577515 w 577515"/>
              <a:gd name="connsiteY12" fmla="*/ 0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515" h="745958">
                <a:moveTo>
                  <a:pt x="0" y="409074"/>
                </a:moveTo>
                <a:cubicBezTo>
                  <a:pt x="24063" y="449179"/>
                  <a:pt x="49475" y="488505"/>
                  <a:pt x="72189" y="529390"/>
                </a:cubicBezTo>
                <a:cubicBezTo>
                  <a:pt x="89609" y="560747"/>
                  <a:pt x="100417" y="595796"/>
                  <a:pt x="120315" y="625642"/>
                </a:cubicBezTo>
                <a:cubicBezTo>
                  <a:pt x="132900" y="644519"/>
                  <a:pt x="152400" y="657726"/>
                  <a:pt x="168442" y="673768"/>
                </a:cubicBezTo>
                <a:cubicBezTo>
                  <a:pt x="176463" y="697831"/>
                  <a:pt x="167140" y="745958"/>
                  <a:pt x="192505" y="745958"/>
                </a:cubicBezTo>
                <a:cubicBezTo>
                  <a:pt x="221425" y="745958"/>
                  <a:pt x="227697" y="699635"/>
                  <a:pt x="240631" y="673768"/>
                </a:cubicBezTo>
                <a:cubicBezTo>
                  <a:pt x="303104" y="548821"/>
                  <a:pt x="218820" y="647452"/>
                  <a:pt x="312821" y="553453"/>
                </a:cubicBezTo>
                <a:cubicBezTo>
                  <a:pt x="320842" y="529390"/>
                  <a:pt x="325541" y="503950"/>
                  <a:pt x="336884" y="481263"/>
                </a:cubicBezTo>
                <a:cubicBezTo>
                  <a:pt x="349817" y="455396"/>
                  <a:pt x="373618" y="435656"/>
                  <a:pt x="385010" y="409074"/>
                </a:cubicBezTo>
                <a:cubicBezTo>
                  <a:pt x="451532" y="253856"/>
                  <a:pt x="360336" y="361557"/>
                  <a:pt x="457200" y="264695"/>
                </a:cubicBezTo>
                <a:cubicBezTo>
                  <a:pt x="517683" y="83243"/>
                  <a:pt x="436095" y="306905"/>
                  <a:pt x="529389" y="120316"/>
                </a:cubicBezTo>
                <a:cubicBezTo>
                  <a:pt x="540732" y="97629"/>
                  <a:pt x="544032" y="71677"/>
                  <a:pt x="553452" y="48126"/>
                </a:cubicBezTo>
                <a:cubicBezTo>
                  <a:pt x="560113" y="31473"/>
                  <a:pt x="569494" y="16042"/>
                  <a:pt x="577515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0E030-ED7D-4DE6-92F6-BB68124D73ED}"/>
              </a:ext>
            </a:extLst>
          </p:cNvPr>
          <p:cNvSpPr txBox="1"/>
          <p:nvPr/>
        </p:nvSpPr>
        <p:spPr>
          <a:xfrm>
            <a:off x="757262" y="8036292"/>
            <a:ext cx="5356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Because P is less than 0.05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383E5-8D99-4BCB-87B7-8DBABE24B6F9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P value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6B9BD7-2A77-4AF3-AA4C-AD1593DE3F9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76BBAA-F09B-43CA-AB1B-D0900EC9DB8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69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1860246D-4A34-4018-B15C-8872A093D464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C914C6CC-D331-490B-AEF2-364508C67A7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54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54222" y="1106752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BCB17-CCA3-4032-8D5D-E146593ECB67}"/>
              </a:ext>
            </a:extLst>
          </p:cNvPr>
          <p:cNvSpPr txBox="1"/>
          <p:nvPr/>
        </p:nvSpPr>
        <p:spPr>
          <a:xfrm>
            <a:off x="899276" y="1289624"/>
            <a:ext cx="5258351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word </a:t>
            </a:r>
            <a:r>
              <a:rPr lang="en-AU" sz="6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a science term </a:t>
            </a:r>
            <a:b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simply means a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STATISTICS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test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such as a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t-test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used to answer the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research question</a:t>
            </a:r>
            <a:r>
              <a:rPr lang="en-AU" sz="3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AU" sz="2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A0B01-74E2-41C8-802F-32EF462887F9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P value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CDF3CF-1316-4649-B4A8-6B62C96C3E5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99CB86-8D26-49D0-8D3A-A50C44B3306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70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CB2CADAA-CB17-40FE-9E67-61FA820979E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42A3045-1CBF-4581-99E3-F815FDDFC6D1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470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24431" y="1107666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C7A2-3330-48B6-AAF1-5AFF21FA48E2}"/>
              </a:ext>
            </a:extLst>
          </p:cNvPr>
          <p:cNvSpPr txBox="1"/>
          <p:nvPr/>
        </p:nvSpPr>
        <p:spPr>
          <a:xfrm>
            <a:off x="871480" y="1410184"/>
            <a:ext cx="52861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P value is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calculated using a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t-test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66649-7A28-49B4-8E38-AA3E90BFD938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13D0B7-7334-4F8F-9BD5-2BAE62C6690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EC701F-2C69-4567-8256-81D5A36B5D9A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2FC33EE7-DC42-4105-9E2F-B9BE8F8BBA9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0FCB574C-96E6-45C1-85F3-815F4533468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7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E804D-79DE-48D5-A023-D05D72E39C17}"/>
              </a:ext>
            </a:extLst>
          </p:cNvPr>
          <p:cNvSpPr/>
          <p:nvPr/>
        </p:nvSpPr>
        <p:spPr>
          <a:xfrm>
            <a:off x="535031" y="1085482"/>
            <a:ext cx="5863484" cy="16014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7A25F-C06C-4B47-B7B6-2C0339CA3DDD}"/>
              </a:ext>
            </a:extLst>
          </p:cNvPr>
          <p:cNvSpPr txBox="1"/>
          <p:nvPr/>
        </p:nvSpPr>
        <p:spPr>
          <a:xfrm>
            <a:off x="477594" y="1533342"/>
            <a:ext cx="6118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Step 1: Search t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test 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calculator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2E49BB-B143-4D95-B15B-FCED415EE0E7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84E2E657-DFB4-4228-8A21-05768A6A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41"/>
          <a:stretch/>
        </p:blipFill>
        <p:spPr>
          <a:xfrm>
            <a:off x="535030" y="2817925"/>
            <a:ext cx="5825340" cy="19774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B10F4A-CA1C-4A84-8CDA-3F5801E78E69}"/>
              </a:ext>
            </a:extLst>
          </p:cNvPr>
          <p:cNvSpPr txBox="1"/>
          <p:nvPr/>
        </p:nvSpPr>
        <p:spPr>
          <a:xfrm>
            <a:off x="1412776" y="4117505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Arial Narrow" panose="020B0606020202030204" pitchFamily="34" charset="0"/>
              </a:rPr>
              <a:t>t-test calculator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ABAC640-CF34-48EC-A8B2-42A59BD69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683" y="6457109"/>
            <a:ext cx="5920920" cy="1845739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CFDBA204-A295-4E2B-9E12-D3D53B602A78}"/>
              </a:ext>
            </a:extLst>
          </p:cNvPr>
          <p:cNvSpPr/>
          <p:nvPr/>
        </p:nvSpPr>
        <p:spPr>
          <a:xfrm>
            <a:off x="784763" y="7213862"/>
            <a:ext cx="4876118" cy="13621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0B8B13-C526-4B17-9307-2A7DC682B362}"/>
              </a:ext>
            </a:extLst>
          </p:cNvPr>
          <p:cNvSpPr/>
          <p:nvPr/>
        </p:nvSpPr>
        <p:spPr>
          <a:xfrm>
            <a:off x="508863" y="4630755"/>
            <a:ext cx="5863484" cy="16014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C3D62F-8818-4524-A471-DC028ADB5851}"/>
              </a:ext>
            </a:extLst>
          </p:cNvPr>
          <p:cNvSpPr txBox="1"/>
          <p:nvPr/>
        </p:nvSpPr>
        <p:spPr>
          <a:xfrm>
            <a:off x="409605" y="4889352"/>
            <a:ext cx="6118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Step 2: Open GraphPad</a:t>
            </a:r>
          </a:p>
          <a:p>
            <a:pPr algn="ctr"/>
            <a:r>
              <a:rPr lang="en-AU" sz="20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https://www.graphpad.com/quickcalcs/ttest1.cfm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4A3B2-8C1F-469A-ABB9-6AD0446BAD7B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E54B23-36ED-4B2B-8A54-886C1E23708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9DB626-C68A-4EEE-B579-2F69A44D1548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72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97DD4CAE-1093-460F-8C78-CE08F9B0FEB0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F388AB73-168D-4902-A5AD-8A6CD55D194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94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8A312-1E54-49D8-A823-FBCF5C90F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575" y="2551855"/>
            <a:ext cx="5825340" cy="3425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EF24D9-40EA-4F64-8561-EE9E3CDDBF16}"/>
              </a:ext>
            </a:extLst>
          </p:cNvPr>
          <p:cNvSpPr txBox="1"/>
          <p:nvPr/>
        </p:nvSpPr>
        <p:spPr>
          <a:xfrm>
            <a:off x="2270021" y="3075392"/>
            <a:ext cx="231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highlight>
                  <a:srgbClr val="000000"/>
                </a:highlight>
                <a:latin typeface="Arial Narrow" panose="020B0606020202030204" pitchFamily="34" charset="0"/>
              </a:rPr>
              <a:t>Don’t change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B14A94-8EDA-4748-B0D8-398F1B47CDCE}"/>
              </a:ext>
            </a:extLst>
          </p:cNvPr>
          <p:cNvSpPr txBox="1"/>
          <p:nvPr/>
        </p:nvSpPr>
        <p:spPr>
          <a:xfrm>
            <a:off x="1671764" y="5377797"/>
            <a:ext cx="18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highlight>
                  <a:srgbClr val="000000"/>
                </a:highlight>
                <a:latin typeface="Arial Narrow" panose="020B0606020202030204" pitchFamily="34" charset="0"/>
              </a:rPr>
              <a:t>Enter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646963-BAD1-4289-9E56-AC9EFB05CB39}"/>
              </a:ext>
            </a:extLst>
          </p:cNvPr>
          <p:cNvSpPr txBox="1"/>
          <p:nvPr/>
        </p:nvSpPr>
        <p:spPr>
          <a:xfrm>
            <a:off x="3830747" y="5498318"/>
            <a:ext cx="231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highlight>
                  <a:srgbClr val="000000"/>
                </a:highlight>
                <a:latin typeface="Arial Narrow" panose="020B0606020202030204" pitchFamily="34" charset="0"/>
              </a:rPr>
              <a:t>Calculate 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388116-8AF9-4028-8D6C-D4E05C9D1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154" r="18980"/>
          <a:stretch/>
        </p:blipFill>
        <p:spPr>
          <a:xfrm>
            <a:off x="535030" y="7468723"/>
            <a:ext cx="5863483" cy="1163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BAE7655-91C2-43B7-BE8A-358A91770003}"/>
              </a:ext>
            </a:extLst>
          </p:cNvPr>
          <p:cNvSpPr/>
          <p:nvPr/>
        </p:nvSpPr>
        <p:spPr>
          <a:xfrm>
            <a:off x="2361173" y="7867991"/>
            <a:ext cx="1067827" cy="608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71F451-2768-42C9-A09B-9407ED36EEFD}"/>
              </a:ext>
            </a:extLst>
          </p:cNvPr>
          <p:cNvSpPr txBox="1"/>
          <p:nvPr/>
        </p:nvSpPr>
        <p:spPr>
          <a:xfrm>
            <a:off x="3428999" y="7789150"/>
            <a:ext cx="281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highlight>
                  <a:srgbClr val="000000"/>
                </a:highlight>
                <a:latin typeface="Arial Narrow" panose="020B0606020202030204" pitchFamily="34" charset="0"/>
              </a:rPr>
              <a:t>P value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F102C-00DF-49FC-B42B-3DBBDC70ECB5}"/>
              </a:ext>
            </a:extLst>
          </p:cNvPr>
          <p:cNvCxnSpPr>
            <a:cxnSpLocks/>
          </p:cNvCxnSpPr>
          <p:nvPr/>
        </p:nvCxnSpPr>
        <p:spPr>
          <a:xfrm>
            <a:off x="4581435" y="8508708"/>
            <a:ext cx="16582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5C05F9AD-A705-4D50-BE45-7213BDBC4746}"/>
              </a:ext>
            </a:extLst>
          </p:cNvPr>
          <p:cNvSpPr/>
          <p:nvPr/>
        </p:nvSpPr>
        <p:spPr>
          <a:xfrm rot="778740">
            <a:off x="4966383" y="4425442"/>
            <a:ext cx="1279392" cy="1348672"/>
          </a:xfrm>
          <a:prstGeom prst="arc">
            <a:avLst>
              <a:gd name="adj1" fmla="val 15304403"/>
              <a:gd name="adj2" fmla="val 416769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223D4EC-6F65-41A5-A916-237B81694385}"/>
              </a:ext>
            </a:extLst>
          </p:cNvPr>
          <p:cNvSpPr/>
          <p:nvPr/>
        </p:nvSpPr>
        <p:spPr>
          <a:xfrm rot="16200000">
            <a:off x="5294335" y="4298997"/>
            <a:ext cx="288032" cy="27250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705BB-EC73-42D9-9504-2ECAE534A9B5}"/>
              </a:ext>
            </a:extLst>
          </p:cNvPr>
          <p:cNvSpPr/>
          <p:nvPr/>
        </p:nvSpPr>
        <p:spPr>
          <a:xfrm>
            <a:off x="535031" y="1085482"/>
            <a:ext cx="5863484" cy="9816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A2C1D-4910-4F94-9C85-CD1797290701}"/>
              </a:ext>
            </a:extLst>
          </p:cNvPr>
          <p:cNvSpPr txBox="1"/>
          <p:nvPr/>
        </p:nvSpPr>
        <p:spPr>
          <a:xfrm>
            <a:off x="459485" y="1218736"/>
            <a:ext cx="6118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Step 3: Enter Data</a:t>
            </a:r>
            <a:endParaRPr lang="en-AU" sz="3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91802-B5AF-4BEA-83C6-1AB38BBCE8FD}"/>
              </a:ext>
            </a:extLst>
          </p:cNvPr>
          <p:cNvSpPr txBox="1"/>
          <p:nvPr/>
        </p:nvSpPr>
        <p:spPr>
          <a:xfrm>
            <a:off x="561808" y="213859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arrow" panose="020B0606020202030204" pitchFamily="34" charset="0"/>
              </a:rPr>
              <a:t>For example: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16B69-8ED6-45C3-B5B1-BCDA77F1F385}"/>
              </a:ext>
            </a:extLst>
          </p:cNvPr>
          <p:cNvSpPr/>
          <p:nvPr/>
        </p:nvSpPr>
        <p:spPr>
          <a:xfrm>
            <a:off x="511742" y="6145639"/>
            <a:ext cx="5863484" cy="1089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9D488-60C8-418C-AB51-5D41D7872760}"/>
              </a:ext>
            </a:extLst>
          </p:cNvPr>
          <p:cNvSpPr txBox="1"/>
          <p:nvPr/>
        </p:nvSpPr>
        <p:spPr>
          <a:xfrm>
            <a:off x="436196" y="6352184"/>
            <a:ext cx="6118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Step 4: Click 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Calculate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66B0A-26C5-4EE0-AF51-E791317451E0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0C80AE-F2B3-461B-AAD1-447804BC2C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DBFE57-4679-4EDD-BB9E-CD864C6F9A72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73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CC2D2FA4-8EE1-4B03-A810-DBAABE181FB6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1455BEAA-31D5-4182-954D-A2FB6265180B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72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54222" y="1106752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C7A2-3330-48B6-AAF1-5AFF21FA48E2}"/>
              </a:ext>
            </a:extLst>
          </p:cNvPr>
          <p:cNvSpPr txBox="1"/>
          <p:nvPr/>
        </p:nvSpPr>
        <p:spPr>
          <a:xfrm>
            <a:off x="847250" y="1227355"/>
            <a:ext cx="5286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a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t-test?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DC7C1-0B17-4940-8E81-73E6AE75522E}"/>
              </a:ext>
            </a:extLst>
          </p:cNvPr>
          <p:cNvSpPr txBox="1"/>
          <p:nvPr/>
        </p:nvSpPr>
        <p:spPr>
          <a:xfrm>
            <a:off x="839610" y="3563153"/>
            <a:ext cx="5351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 t-test is a type of inferential statistic used to identify any statistical difference between two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D969E-4C26-484A-9AAB-BA3385B926B9}"/>
              </a:ext>
            </a:extLst>
          </p:cNvPr>
          <p:cNvSpPr txBox="1"/>
          <p:nvPr/>
        </p:nvSpPr>
        <p:spPr>
          <a:xfrm>
            <a:off x="2429658" y="8006454"/>
            <a:ext cx="70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DBC0E-56FC-492E-9AE7-A245B47E87F4}"/>
              </a:ext>
            </a:extLst>
          </p:cNvPr>
          <p:cNvSpPr txBox="1"/>
          <p:nvPr/>
        </p:nvSpPr>
        <p:spPr>
          <a:xfrm>
            <a:off x="4384293" y="8017471"/>
            <a:ext cx="70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65C59-F076-4601-9EB4-9DE1E00511E1}"/>
              </a:ext>
            </a:extLst>
          </p:cNvPr>
          <p:cNvSpPr txBox="1"/>
          <p:nvPr/>
        </p:nvSpPr>
        <p:spPr>
          <a:xfrm rot="16200000">
            <a:off x="749459" y="6672403"/>
            <a:ext cx="138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998DDD-CDEC-4612-9855-B9D2F745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" t="6477" r="5149" b="2232"/>
          <a:stretch/>
        </p:blipFill>
        <p:spPr>
          <a:xfrm>
            <a:off x="1797994" y="5886865"/>
            <a:ext cx="3516086" cy="2119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A6A77-8C05-4153-978A-B66DE04F4585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140F87-88E5-4160-A615-8A11199FE08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503437-6921-4C9B-8F05-85D90CF5955F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74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59B9A209-1440-405A-BF53-85EF169506C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22F8CE53-5344-488D-B336-AE5ECB94AC3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503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34027" y="1106752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65220-1E9D-4E40-86CD-604BED260D98}"/>
              </a:ext>
            </a:extLst>
          </p:cNvPr>
          <p:cNvSpPr txBox="1"/>
          <p:nvPr/>
        </p:nvSpPr>
        <p:spPr>
          <a:xfrm>
            <a:off x="564259" y="1333399"/>
            <a:ext cx="5823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Assuming each group is of </a:t>
            </a:r>
          </a:p>
          <a:p>
            <a:pPr algn="ctr"/>
            <a:r>
              <a:rPr lang="en-AU" sz="5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normal distribution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(bell curve)</a:t>
            </a:r>
          </a:p>
          <a:p>
            <a:pPr algn="ctr"/>
            <a:endParaRPr lang="en-AU" sz="14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= median = mode</a:t>
            </a:r>
          </a:p>
          <a:p>
            <a:pPr algn="ctr"/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140B0ED-4B6F-4445-97D8-C5EE1F17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32" y="5422704"/>
            <a:ext cx="4895300" cy="256500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DAF4A34-9F0C-47EB-9748-7CAD6747DCD2}"/>
              </a:ext>
            </a:extLst>
          </p:cNvPr>
          <p:cNvSpPr txBox="1"/>
          <p:nvPr/>
        </p:nvSpPr>
        <p:spPr>
          <a:xfrm rot="16200000">
            <a:off x="-400742" y="6553594"/>
            <a:ext cx="272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Number of scores (n)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1B32F2-6050-4ED9-B962-78E9B87FDB75}"/>
              </a:ext>
            </a:extLst>
          </p:cNvPr>
          <p:cNvSpPr txBox="1"/>
          <p:nvPr/>
        </p:nvSpPr>
        <p:spPr>
          <a:xfrm>
            <a:off x="952987" y="7883967"/>
            <a:ext cx="523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Scores (e.g. raw data, or sample means)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42B23-F794-4B9A-9234-3CB22B40F565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BBE7E4-9251-4F1D-91C6-5FA3467B366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61AC25-3B5E-430D-A144-E99B86817E42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75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2CD31F80-1BE6-497B-9584-AE3AAB4FA9C9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36229C28-A32A-45C3-8E2B-630C1FFF8817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3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COLUMN Graph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6267C-639F-47D7-AC1A-7991C9B1A766}"/>
              </a:ext>
            </a:extLst>
          </p:cNvPr>
          <p:cNvSpPr/>
          <p:nvPr/>
        </p:nvSpPr>
        <p:spPr>
          <a:xfrm>
            <a:off x="864186" y="1234995"/>
            <a:ext cx="5276289" cy="7344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9" name="Table 13">
            <a:extLst>
              <a:ext uri="{FF2B5EF4-FFF2-40B4-BE49-F238E27FC236}">
                <a16:creationId xmlns:a16="http://schemas.microsoft.com/office/drawing/2014/main" id="{D96E97AF-FC28-4881-996E-C68BE1832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10868"/>
              </p:ext>
            </p:extLst>
          </p:nvPr>
        </p:nvGraphicFramePr>
        <p:xfrm>
          <a:off x="1054464" y="1428611"/>
          <a:ext cx="4925846" cy="6959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46">
                  <a:extLst>
                    <a:ext uri="{9D8B030D-6E8A-4147-A177-3AD203B41FA5}">
                      <a16:colId xmlns:a16="http://schemas.microsoft.com/office/drawing/2014/main" val="162232408"/>
                    </a:ext>
                  </a:extLst>
                </a:gridCol>
                <a:gridCol w="518554">
                  <a:extLst>
                    <a:ext uri="{9D8B030D-6E8A-4147-A177-3AD203B41FA5}">
                      <a16:colId xmlns:a16="http://schemas.microsoft.com/office/drawing/2014/main" val="4256990913"/>
                    </a:ext>
                  </a:extLst>
                </a:gridCol>
                <a:gridCol w="518554">
                  <a:extLst>
                    <a:ext uri="{9D8B030D-6E8A-4147-A177-3AD203B41FA5}">
                      <a16:colId xmlns:a16="http://schemas.microsoft.com/office/drawing/2014/main" val="1616793098"/>
                    </a:ext>
                  </a:extLst>
                </a:gridCol>
                <a:gridCol w="1529367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598825">
                  <a:extLst>
                    <a:ext uri="{9D8B030D-6E8A-4147-A177-3AD203B41FA5}">
                      <a16:colId xmlns:a16="http://schemas.microsoft.com/office/drawing/2014/main" val="2309189133"/>
                    </a:ext>
                  </a:extLst>
                </a:gridCol>
              </a:tblGrid>
              <a:tr h="892787">
                <a:tc rowSpan="2" gridSpan="3">
                  <a:txBody>
                    <a:bodyPr/>
                    <a:lstStyle/>
                    <a:p>
                      <a:pPr algn="r"/>
                      <a:endParaRPr lang="en-AU" sz="3200" b="1" dirty="0">
                        <a:latin typeface="Arial Narrow" panose="020B0606020202030204" pitchFamily="34" charset="0"/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b="1" i="0" dirty="0">
                          <a:latin typeface="Arial Narrow" panose="020B0606020202030204" pitchFamily="34" charset="0"/>
                        </a:rPr>
                        <a:t>Independent Variable (x)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400" b="1" i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824"/>
                  </a:ext>
                </a:extLst>
              </a:tr>
              <a:tr h="880052">
                <a:tc gridSpan="3" vMerge="1"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Category 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79376"/>
                  </a:ext>
                </a:extLst>
              </a:tr>
              <a:tr h="864496">
                <a:tc rowSpan="6"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Dependent Variable (y)</a:t>
                      </a: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Raw Data (Trials)</a:t>
                      </a: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64496"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64496"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64496"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81808"/>
                  </a:ext>
                </a:extLst>
              </a:tr>
              <a:tr h="864496"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3786"/>
                  </a:ext>
                </a:extLst>
              </a:tr>
              <a:tr h="864496">
                <a:tc vMerge="1">
                  <a:txBody>
                    <a:bodyPr/>
                    <a:lstStyle/>
                    <a:p>
                      <a:pPr algn="ct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2338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5D0ABAA-10A6-43A1-BE88-EC36A4ECB0F4}"/>
              </a:ext>
            </a:extLst>
          </p:cNvPr>
          <p:cNvSpPr txBox="1"/>
          <p:nvPr/>
        </p:nvSpPr>
        <p:spPr>
          <a:xfrm>
            <a:off x="941623" y="1474100"/>
            <a:ext cx="201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 Table (example)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84CFDD-3012-4077-AF10-FEB922C05D6D}"/>
              </a:ext>
            </a:extLst>
          </p:cNvPr>
          <p:cNvSpPr txBox="1"/>
          <p:nvPr/>
        </p:nvSpPr>
        <p:spPr>
          <a:xfrm>
            <a:off x="2302683" y="7585839"/>
            <a:ext cx="419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 Height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D1718C-7C27-45F8-A3E6-43EE32BEDCF8}"/>
              </a:ext>
            </a:extLst>
          </p:cNvPr>
          <p:cNvSpPr txBox="1"/>
          <p:nvPr/>
        </p:nvSpPr>
        <p:spPr>
          <a:xfrm>
            <a:off x="1970763" y="7771135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>
                <a:latin typeface="Arial Narrow" panose="020B0606020202030204" pitchFamily="34" charset="0"/>
              </a:rPr>
              <a:t>MEAN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DA9B3C-CC1B-4154-BA20-7810345988DB}"/>
              </a:ext>
            </a:extLst>
          </p:cNvPr>
          <p:cNvSpPr/>
          <p:nvPr/>
        </p:nvSpPr>
        <p:spPr>
          <a:xfrm>
            <a:off x="1844824" y="7524327"/>
            <a:ext cx="4135486" cy="8351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8677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35030" y="1130026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65220-1E9D-4E40-86CD-604BED260D98}"/>
              </a:ext>
            </a:extLst>
          </p:cNvPr>
          <p:cNvSpPr txBox="1"/>
          <p:nvPr/>
        </p:nvSpPr>
        <p:spPr>
          <a:xfrm>
            <a:off x="667613" y="1232341"/>
            <a:ext cx="556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 [3, 4, 4, 4, 4, 5] 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279BC-A65E-4F97-9724-799941FA4C44}"/>
              </a:ext>
            </a:extLst>
          </p:cNvPr>
          <p:cNvSpPr/>
          <p:nvPr/>
        </p:nvSpPr>
        <p:spPr>
          <a:xfrm>
            <a:off x="962818" y="2154015"/>
            <a:ext cx="4985660" cy="40846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504D5A-7831-40BB-930B-BFAE6A79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59" y="6493846"/>
            <a:ext cx="2258819" cy="177892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0153474-79B6-477F-AB89-4A520E425E81}"/>
              </a:ext>
            </a:extLst>
          </p:cNvPr>
          <p:cNvSpPr/>
          <p:nvPr/>
        </p:nvSpPr>
        <p:spPr>
          <a:xfrm>
            <a:off x="1003090" y="6409780"/>
            <a:ext cx="2107553" cy="20634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85BD2F4-79F6-4FC3-9450-9B45F6FD9338}"/>
              </a:ext>
            </a:extLst>
          </p:cNvPr>
          <p:cNvSpPr/>
          <p:nvPr/>
        </p:nvSpPr>
        <p:spPr>
          <a:xfrm>
            <a:off x="1157384" y="6584613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47AB943-F8D3-4C25-9FA6-FF44F9B2D566}"/>
              </a:ext>
            </a:extLst>
          </p:cNvPr>
          <p:cNvSpPr/>
          <p:nvPr/>
        </p:nvSpPr>
        <p:spPr>
          <a:xfrm>
            <a:off x="2310463" y="750431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163C9C3-04D6-4878-94E3-E4CD691D327B}"/>
              </a:ext>
            </a:extLst>
          </p:cNvPr>
          <p:cNvSpPr/>
          <p:nvPr/>
        </p:nvSpPr>
        <p:spPr>
          <a:xfrm>
            <a:off x="1930874" y="713702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F3680E9-8EC4-4785-B7B0-BE8D554DCAE8}"/>
              </a:ext>
            </a:extLst>
          </p:cNvPr>
          <p:cNvSpPr/>
          <p:nvPr/>
        </p:nvSpPr>
        <p:spPr>
          <a:xfrm>
            <a:off x="1367012" y="6802272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470883C-AC0C-4CD4-8A73-9CED22D91EDC}"/>
              </a:ext>
            </a:extLst>
          </p:cNvPr>
          <p:cNvSpPr/>
          <p:nvPr/>
        </p:nvSpPr>
        <p:spPr>
          <a:xfrm>
            <a:off x="1622343" y="7016663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BBF2AFA-4E0F-41A7-AB26-355BA930F03B}"/>
              </a:ext>
            </a:extLst>
          </p:cNvPr>
          <p:cNvSpPr/>
          <p:nvPr/>
        </p:nvSpPr>
        <p:spPr>
          <a:xfrm>
            <a:off x="1829015" y="7232685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DFC7ABF-B2D8-4EEF-94DA-7CE58EFA600F}"/>
              </a:ext>
            </a:extLst>
          </p:cNvPr>
          <p:cNvSpPr/>
          <p:nvPr/>
        </p:nvSpPr>
        <p:spPr>
          <a:xfrm>
            <a:off x="1922111" y="7236572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A032BAB-2219-42DB-BF0C-EE0D1ABDE47A}"/>
              </a:ext>
            </a:extLst>
          </p:cNvPr>
          <p:cNvSpPr/>
          <p:nvPr/>
        </p:nvSpPr>
        <p:spPr>
          <a:xfrm>
            <a:off x="2048851" y="739747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51BA6E2-503F-4A51-ADCA-203A1251BBD4}"/>
              </a:ext>
            </a:extLst>
          </p:cNvPr>
          <p:cNvSpPr/>
          <p:nvPr/>
        </p:nvSpPr>
        <p:spPr>
          <a:xfrm>
            <a:off x="1859820" y="7371438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E084F01-CAD4-4E33-8667-FF7CC15603FB}"/>
              </a:ext>
            </a:extLst>
          </p:cNvPr>
          <p:cNvSpPr/>
          <p:nvPr/>
        </p:nvSpPr>
        <p:spPr>
          <a:xfrm>
            <a:off x="1946990" y="728211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6292BE2-8652-4022-A77B-B20817A59EDF}"/>
              </a:ext>
            </a:extLst>
          </p:cNvPr>
          <p:cNvSpPr/>
          <p:nvPr/>
        </p:nvSpPr>
        <p:spPr>
          <a:xfrm>
            <a:off x="1484794" y="729501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7BFAD2B-47E7-454A-BE3E-EA031529B876}"/>
              </a:ext>
            </a:extLst>
          </p:cNvPr>
          <p:cNvSpPr/>
          <p:nvPr/>
        </p:nvSpPr>
        <p:spPr>
          <a:xfrm>
            <a:off x="2360227" y="7332695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6355B-7005-4615-A82F-7669392B1C74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F704D-BCBB-4326-A966-99C36018BD10}"/>
              </a:ext>
            </a:extLst>
          </p:cNvPr>
          <p:cNvSpPr/>
          <p:nvPr/>
        </p:nvSpPr>
        <p:spPr>
          <a:xfrm>
            <a:off x="1622343" y="2558134"/>
            <a:ext cx="3482399" cy="3680517"/>
          </a:xfrm>
          <a:custGeom>
            <a:avLst/>
            <a:gdLst>
              <a:gd name="connsiteX0" fmla="*/ 0 w 2492188"/>
              <a:gd name="connsiteY0" fmla="*/ 2087301 h 2095753"/>
              <a:gd name="connsiteX1" fmla="*/ 328706 w 2492188"/>
              <a:gd name="connsiteY1" fmla="*/ 2093278 h 2095753"/>
              <a:gd name="connsiteX2" fmla="*/ 513977 w 2492188"/>
              <a:gd name="connsiteY2" fmla="*/ 2051442 h 2095753"/>
              <a:gd name="connsiteX3" fmla="*/ 579718 w 2492188"/>
              <a:gd name="connsiteY3" fmla="*/ 2003631 h 2095753"/>
              <a:gd name="connsiteX4" fmla="*/ 687294 w 2492188"/>
              <a:gd name="connsiteY4" fmla="*/ 1866172 h 2095753"/>
              <a:gd name="connsiteX5" fmla="*/ 776941 w 2492188"/>
              <a:gd name="connsiteY5" fmla="*/ 1662972 h 2095753"/>
              <a:gd name="connsiteX6" fmla="*/ 866588 w 2492188"/>
              <a:gd name="connsiteY6" fmla="*/ 1328289 h 2095753"/>
              <a:gd name="connsiteX7" fmla="*/ 1129553 w 2492188"/>
              <a:gd name="connsiteY7" fmla="*/ 138972 h 2095753"/>
              <a:gd name="connsiteX8" fmla="*/ 1296894 w 2492188"/>
              <a:gd name="connsiteY8" fmla="*/ 85184 h 2095753"/>
              <a:gd name="connsiteX9" fmla="*/ 1434353 w 2492188"/>
              <a:gd name="connsiteY9" fmla="*/ 688807 h 2095753"/>
              <a:gd name="connsiteX10" fmla="*/ 1697318 w 2492188"/>
              <a:gd name="connsiteY10" fmla="*/ 1764572 h 2095753"/>
              <a:gd name="connsiteX11" fmla="*/ 1906494 w 2492188"/>
              <a:gd name="connsiteY11" fmla="*/ 2027537 h 2095753"/>
              <a:gd name="connsiteX12" fmla="*/ 2217271 w 2492188"/>
              <a:gd name="connsiteY12" fmla="*/ 2081325 h 2095753"/>
              <a:gd name="connsiteX13" fmla="*/ 2492188 w 2492188"/>
              <a:gd name="connsiteY13" fmla="*/ 2093278 h 2095753"/>
              <a:gd name="connsiteX14" fmla="*/ 2492188 w 2492188"/>
              <a:gd name="connsiteY14" fmla="*/ 2093278 h 20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2188" h="2095753">
                <a:moveTo>
                  <a:pt x="0" y="2087301"/>
                </a:moveTo>
                <a:cubicBezTo>
                  <a:pt x="121521" y="2093278"/>
                  <a:pt x="243043" y="2099255"/>
                  <a:pt x="328706" y="2093278"/>
                </a:cubicBezTo>
                <a:cubicBezTo>
                  <a:pt x="414369" y="2087302"/>
                  <a:pt x="472142" y="2066383"/>
                  <a:pt x="513977" y="2051442"/>
                </a:cubicBezTo>
                <a:cubicBezTo>
                  <a:pt x="555812" y="2036501"/>
                  <a:pt x="550832" y="2034509"/>
                  <a:pt x="579718" y="2003631"/>
                </a:cubicBezTo>
                <a:cubicBezTo>
                  <a:pt x="608604" y="1972753"/>
                  <a:pt x="654424" y="1922948"/>
                  <a:pt x="687294" y="1866172"/>
                </a:cubicBezTo>
                <a:cubicBezTo>
                  <a:pt x="720165" y="1809395"/>
                  <a:pt x="747059" y="1752619"/>
                  <a:pt x="776941" y="1662972"/>
                </a:cubicBezTo>
                <a:cubicBezTo>
                  <a:pt x="806823" y="1573325"/>
                  <a:pt x="807819" y="1582289"/>
                  <a:pt x="866588" y="1328289"/>
                </a:cubicBezTo>
                <a:cubicBezTo>
                  <a:pt x="925357" y="1074289"/>
                  <a:pt x="1057835" y="346156"/>
                  <a:pt x="1129553" y="138972"/>
                </a:cubicBezTo>
                <a:cubicBezTo>
                  <a:pt x="1201271" y="-68212"/>
                  <a:pt x="1246094" y="-6455"/>
                  <a:pt x="1296894" y="85184"/>
                </a:cubicBezTo>
                <a:cubicBezTo>
                  <a:pt x="1347694" y="176823"/>
                  <a:pt x="1367616" y="408909"/>
                  <a:pt x="1434353" y="688807"/>
                </a:cubicBezTo>
                <a:cubicBezTo>
                  <a:pt x="1501090" y="968705"/>
                  <a:pt x="1618628" y="1541450"/>
                  <a:pt x="1697318" y="1764572"/>
                </a:cubicBezTo>
                <a:cubicBezTo>
                  <a:pt x="1776008" y="1987694"/>
                  <a:pt x="1819835" y="1974745"/>
                  <a:pt x="1906494" y="2027537"/>
                </a:cubicBezTo>
                <a:cubicBezTo>
                  <a:pt x="1993153" y="2080329"/>
                  <a:pt x="2119655" y="2070368"/>
                  <a:pt x="2217271" y="2081325"/>
                </a:cubicBezTo>
                <a:cubicBezTo>
                  <a:pt x="2314887" y="2092282"/>
                  <a:pt x="2492188" y="2093278"/>
                  <a:pt x="2492188" y="2093278"/>
                </a:cubicBezTo>
                <a:lnTo>
                  <a:pt x="2492188" y="2093278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D15E5-CE87-4D90-87FA-3F5F4294A800}"/>
              </a:ext>
            </a:extLst>
          </p:cNvPr>
          <p:cNvSpPr/>
          <p:nvPr/>
        </p:nvSpPr>
        <p:spPr>
          <a:xfrm>
            <a:off x="1003090" y="5932493"/>
            <a:ext cx="1045761" cy="2840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6EE59D-2A09-415A-A5A4-C7B0DCB2CB2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E4309-A34B-4498-A714-A9820F2ACB46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76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7FDD18CA-0F5C-4904-9DE0-AD3E42C6534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2F086C61-5DBD-4091-904C-E1C91E3B1BA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345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23734" y="1130025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65220-1E9D-4E40-86CD-604BED260D98}"/>
              </a:ext>
            </a:extLst>
          </p:cNvPr>
          <p:cNvSpPr txBox="1"/>
          <p:nvPr/>
        </p:nvSpPr>
        <p:spPr>
          <a:xfrm>
            <a:off x="665097" y="1302242"/>
            <a:ext cx="556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 [2, 3, 4, 4, 5, 6] </a:t>
            </a:r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EB6DA21-ABBD-4E1A-BFD1-FB769EAA855C}"/>
              </a:ext>
            </a:extLst>
          </p:cNvPr>
          <p:cNvSpPr/>
          <p:nvPr/>
        </p:nvSpPr>
        <p:spPr>
          <a:xfrm>
            <a:off x="1031018" y="4172187"/>
            <a:ext cx="4686849" cy="2215743"/>
          </a:xfrm>
          <a:custGeom>
            <a:avLst/>
            <a:gdLst>
              <a:gd name="connsiteX0" fmla="*/ 0 w 7074568"/>
              <a:gd name="connsiteY0" fmla="*/ 2161535 h 2161535"/>
              <a:gd name="connsiteX1" fmla="*/ 962526 w 7074568"/>
              <a:gd name="connsiteY1" fmla="*/ 1856735 h 2161535"/>
              <a:gd name="connsiteX2" fmla="*/ 1860884 w 7074568"/>
              <a:gd name="connsiteY2" fmla="*/ 1054630 h 2161535"/>
              <a:gd name="connsiteX3" fmla="*/ 2534652 w 7074568"/>
              <a:gd name="connsiteY3" fmla="*/ 236483 h 2161535"/>
              <a:gd name="connsiteX4" fmla="*/ 3192379 w 7074568"/>
              <a:gd name="connsiteY4" fmla="*/ 11893 h 2161535"/>
              <a:gd name="connsiteX5" fmla="*/ 4186989 w 7074568"/>
              <a:gd name="connsiteY5" fmla="*/ 124188 h 2161535"/>
              <a:gd name="connsiteX6" fmla="*/ 4989094 w 7074568"/>
              <a:gd name="connsiteY6" fmla="*/ 894209 h 2161535"/>
              <a:gd name="connsiteX7" fmla="*/ 5855368 w 7074568"/>
              <a:gd name="connsiteY7" fmla="*/ 1808609 h 2161535"/>
              <a:gd name="connsiteX8" fmla="*/ 7074568 w 7074568"/>
              <a:gd name="connsiteY8" fmla="*/ 2097367 h 2161535"/>
              <a:gd name="connsiteX9" fmla="*/ 7074568 w 7074568"/>
              <a:gd name="connsiteY9" fmla="*/ 2097367 h 2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4568" h="2161535">
                <a:moveTo>
                  <a:pt x="0" y="2161535"/>
                </a:moveTo>
                <a:cubicBezTo>
                  <a:pt x="326189" y="2101377"/>
                  <a:pt x="652379" y="2041219"/>
                  <a:pt x="962526" y="1856735"/>
                </a:cubicBezTo>
                <a:cubicBezTo>
                  <a:pt x="1272673" y="1672251"/>
                  <a:pt x="1598863" y="1324672"/>
                  <a:pt x="1860884" y="1054630"/>
                </a:cubicBezTo>
                <a:cubicBezTo>
                  <a:pt x="2122905" y="784588"/>
                  <a:pt x="2312736" y="410272"/>
                  <a:pt x="2534652" y="236483"/>
                </a:cubicBezTo>
                <a:cubicBezTo>
                  <a:pt x="2756568" y="62694"/>
                  <a:pt x="2916990" y="30609"/>
                  <a:pt x="3192379" y="11893"/>
                </a:cubicBezTo>
                <a:cubicBezTo>
                  <a:pt x="3467769" y="-6823"/>
                  <a:pt x="3887537" y="-22865"/>
                  <a:pt x="4186989" y="124188"/>
                </a:cubicBezTo>
                <a:cubicBezTo>
                  <a:pt x="4486441" y="271241"/>
                  <a:pt x="4711031" y="613472"/>
                  <a:pt x="4989094" y="894209"/>
                </a:cubicBezTo>
                <a:cubicBezTo>
                  <a:pt x="5267157" y="1174946"/>
                  <a:pt x="5507789" y="1608083"/>
                  <a:pt x="5855368" y="1808609"/>
                </a:cubicBezTo>
                <a:cubicBezTo>
                  <a:pt x="6202947" y="2009135"/>
                  <a:pt x="7074568" y="2097367"/>
                  <a:pt x="7074568" y="2097367"/>
                </a:cubicBezTo>
                <a:lnTo>
                  <a:pt x="7074568" y="209736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279BC-A65E-4F97-9724-799941FA4C44}"/>
              </a:ext>
            </a:extLst>
          </p:cNvPr>
          <p:cNvSpPr/>
          <p:nvPr/>
        </p:nvSpPr>
        <p:spPr>
          <a:xfrm>
            <a:off x="960302" y="2223916"/>
            <a:ext cx="4985660" cy="40846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CAC5D5-9DBD-4FEE-9458-ED0D8A085926}"/>
              </a:ext>
            </a:extLst>
          </p:cNvPr>
          <p:cNvSpPr/>
          <p:nvPr/>
        </p:nvSpPr>
        <p:spPr>
          <a:xfrm>
            <a:off x="1000574" y="6479681"/>
            <a:ext cx="2107553" cy="20634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4A2F19-F9FA-4B28-A657-FAAEF3DEF755}"/>
              </a:ext>
            </a:extLst>
          </p:cNvPr>
          <p:cNvSpPr/>
          <p:nvPr/>
        </p:nvSpPr>
        <p:spPr>
          <a:xfrm>
            <a:off x="1154868" y="6654514"/>
            <a:ext cx="1756611" cy="17281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3703A4-BC57-469C-858E-369A20E29AF2}"/>
              </a:ext>
            </a:extLst>
          </p:cNvPr>
          <p:cNvSpPr/>
          <p:nvPr/>
        </p:nvSpPr>
        <p:spPr>
          <a:xfrm>
            <a:off x="2307947" y="757421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AFFF95-F0BA-4813-A157-2DF994969734}"/>
              </a:ext>
            </a:extLst>
          </p:cNvPr>
          <p:cNvSpPr/>
          <p:nvPr/>
        </p:nvSpPr>
        <p:spPr>
          <a:xfrm>
            <a:off x="1928358" y="720692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D6E065-97B0-49C3-8BF8-AA153228DC76}"/>
              </a:ext>
            </a:extLst>
          </p:cNvPr>
          <p:cNvSpPr/>
          <p:nvPr/>
        </p:nvSpPr>
        <p:spPr>
          <a:xfrm>
            <a:off x="1364496" y="6872173"/>
            <a:ext cx="1337356" cy="12928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8A56BA-2B45-4A48-9B3E-6379D0A175DD}"/>
              </a:ext>
            </a:extLst>
          </p:cNvPr>
          <p:cNvSpPr/>
          <p:nvPr/>
        </p:nvSpPr>
        <p:spPr>
          <a:xfrm>
            <a:off x="1619827" y="7086564"/>
            <a:ext cx="82669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BB287C-0ABB-46D8-975F-CEED65B0F0CC}"/>
              </a:ext>
            </a:extLst>
          </p:cNvPr>
          <p:cNvSpPr/>
          <p:nvPr/>
        </p:nvSpPr>
        <p:spPr>
          <a:xfrm>
            <a:off x="1826499" y="7302586"/>
            <a:ext cx="413347" cy="43204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CDB3DB-2AF5-4D16-955E-2FCB4CBE4C86}"/>
              </a:ext>
            </a:extLst>
          </p:cNvPr>
          <p:cNvSpPr/>
          <p:nvPr/>
        </p:nvSpPr>
        <p:spPr>
          <a:xfrm>
            <a:off x="1920809" y="7344379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02D818-2DBA-4A01-B4EC-20A3CF66AAB3}"/>
              </a:ext>
            </a:extLst>
          </p:cNvPr>
          <p:cNvSpPr/>
          <p:nvPr/>
        </p:nvSpPr>
        <p:spPr>
          <a:xfrm>
            <a:off x="2769109" y="7409781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A8BF01-72BF-4DDE-A343-06DA273031A5}"/>
              </a:ext>
            </a:extLst>
          </p:cNvPr>
          <p:cNvSpPr/>
          <p:nvPr/>
        </p:nvSpPr>
        <p:spPr>
          <a:xfrm>
            <a:off x="1953223" y="7460544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1EDFE36-7A20-4377-91A4-3CC271F1173C}"/>
              </a:ext>
            </a:extLst>
          </p:cNvPr>
          <p:cNvSpPr/>
          <p:nvPr/>
        </p:nvSpPr>
        <p:spPr>
          <a:xfrm>
            <a:off x="1090691" y="7355690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7996048-7829-4E7C-86DF-B35D29B1F5D5}"/>
              </a:ext>
            </a:extLst>
          </p:cNvPr>
          <p:cNvSpPr/>
          <p:nvPr/>
        </p:nvSpPr>
        <p:spPr>
          <a:xfrm>
            <a:off x="1482278" y="7364917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555BCD-2167-48FB-BDCD-06F23017E174}"/>
              </a:ext>
            </a:extLst>
          </p:cNvPr>
          <p:cNvSpPr/>
          <p:nvPr/>
        </p:nvSpPr>
        <p:spPr>
          <a:xfrm>
            <a:off x="2357711" y="7402596"/>
            <a:ext cx="209627" cy="217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3BC932-EC6D-4F5E-B89E-79676490FDC9}"/>
              </a:ext>
            </a:extLst>
          </p:cNvPr>
          <p:cNvSpPr/>
          <p:nvPr/>
        </p:nvSpPr>
        <p:spPr>
          <a:xfrm>
            <a:off x="865629" y="6350802"/>
            <a:ext cx="5216671" cy="86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19D2446-BF8A-480D-9A0D-7E59F9E7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9"/>
          <a:stretch/>
        </p:blipFill>
        <p:spPr>
          <a:xfrm>
            <a:off x="3675115" y="6597372"/>
            <a:ext cx="2271157" cy="1752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577C1-75BD-4579-9D8E-BBEFBD5CB36A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72FDF3-AA2A-427F-90A5-3D0EF3239C5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62149C-392B-435C-8523-A712243D43DA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77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E0993A9C-5EA7-4385-B1C6-7E06BAB05180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C6EF5EFA-7FCC-4896-A5FC-F5962A6E5BCB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825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24431" y="1092982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65220-1E9D-4E40-86CD-604BED260D98}"/>
              </a:ext>
            </a:extLst>
          </p:cNvPr>
          <p:cNvSpPr txBox="1"/>
          <p:nvPr/>
        </p:nvSpPr>
        <p:spPr>
          <a:xfrm>
            <a:off x="710244" y="1227355"/>
            <a:ext cx="5709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So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, when you put 2 group distributions side-by-side…</a:t>
            </a:r>
          </a:p>
          <a:p>
            <a:pPr algn="ctr"/>
            <a:endParaRPr lang="en-AU" sz="11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F1706-8940-448A-814C-90C6D0262D51}"/>
              </a:ext>
            </a:extLst>
          </p:cNvPr>
          <p:cNvSpPr txBox="1"/>
          <p:nvPr/>
        </p:nvSpPr>
        <p:spPr>
          <a:xfrm>
            <a:off x="3118319" y="3914273"/>
            <a:ext cx="16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B8B92-3E74-46D1-8A21-81B6ABB0F9D8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25BD2C-896E-4603-8FAA-44274F014CAE}"/>
              </a:ext>
            </a:extLst>
          </p:cNvPr>
          <p:cNvSpPr/>
          <p:nvPr/>
        </p:nvSpPr>
        <p:spPr>
          <a:xfrm>
            <a:off x="1029297" y="4392866"/>
            <a:ext cx="3758404" cy="2629773"/>
          </a:xfrm>
          <a:custGeom>
            <a:avLst/>
            <a:gdLst>
              <a:gd name="connsiteX0" fmla="*/ 0 w 2492188"/>
              <a:gd name="connsiteY0" fmla="*/ 2087301 h 2095753"/>
              <a:gd name="connsiteX1" fmla="*/ 328706 w 2492188"/>
              <a:gd name="connsiteY1" fmla="*/ 2093278 h 2095753"/>
              <a:gd name="connsiteX2" fmla="*/ 513977 w 2492188"/>
              <a:gd name="connsiteY2" fmla="*/ 2051442 h 2095753"/>
              <a:gd name="connsiteX3" fmla="*/ 579718 w 2492188"/>
              <a:gd name="connsiteY3" fmla="*/ 2003631 h 2095753"/>
              <a:gd name="connsiteX4" fmla="*/ 687294 w 2492188"/>
              <a:gd name="connsiteY4" fmla="*/ 1866172 h 2095753"/>
              <a:gd name="connsiteX5" fmla="*/ 776941 w 2492188"/>
              <a:gd name="connsiteY5" fmla="*/ 1662972 h 2095753"/>
              <a:gd name="connsiteX6" fmla="*/ 866588 w 2492188"/>
              <a:gd name="connsiteY6" fmla="*/ 1328289 h 2095753"/>
              <a:gd name="connsiteX7" fmla="*/ 1129553 w 2492188"/>
              <a:gd name="connsiteY7" fmla="*/ 138972 h 2095753"/>
              <a:gd name="connsiteX8" fmla="*/ 1296894 w 2492188"/>
              <a:gd name="connsiteY8" fmla="*/ 85184 h 2095753"/>
              <a:gd name="connsiteX9" fmla="*/ 1434353 w 2492188"/>
              <a:gd name="connsiteY9" fmla="*/ 688807 h 2095753"/>
              <a:gd name="connsiteX10" fmla="*/ 1697318 w 2492188"/>
              <a:gd name="connsiteY10" fmla="*/ 1764572 h 2095753"/>
              <a:gd name="connsiteX11" fmla="*/ 1906494 w 2492188"/>
              <a:gd name="connsiteY11" fmla="*/ 2027537 h 2095753"/>
              <a:gd name="connsiteX12" fmla="*/ 2217271 w 2492188"/>
              <a:gd name="connsiteY12" fmla="*/ 2081325 h 2095753"/>
              <a:gd name="connsiteX13" fmla="*/ 2492188 w 2492188"/>
              <a:gd name="connsiteY13" fmla="*/ 2093278 h 2095753"/>
              <a:gd name="connsiteX14" fmla="*/ 2492188 w 2492188"/>
              <a:gd name="connsiteY14" fmla="*/ 2093278 h 20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2188" h="2095753">
                <a:moveTo>
                  <a:pt x="0" y="2087301"/>
                </a:moveTo>
                <a:cubicBezTo>
                  <a:pt x="121521" y="2093278"/>
                  <a:pt x="243043" y="2099255"/>
                  <a:pt x="328706" y="2093278"/>
                </a:cubicBezTo>
                <a:cubicBezTo>
                  <a:pt x="414369" y="2087302"/>
                  <a:pt x="472142" y="2066383"/>
                  <a:pt x="513977" y="2051442"/>
                </a:cubicBezTo>
                <a:cubicBezTo>
                  <a:pt x="555812" y="2036501"/>
                  <a:pt x="550832" y="2034509"/>
                  <a:pt x="579718" y="2003631"/>
                </a:cubicBezTo>
                <a:cubicBezTo>
                  <a:pt x="608604" y="1972753"/>
                  <a:pt x="654424" y="1922948"/>
                  <a:pt x="687294" y="1866172"/>
                </a:cubicBezTo>
                <a:cubicBezTo>
                  <a:pt x="720165" y="1809395"/>
                  <a:pt x="747059" y="1752619"/>
                  <a:pt x="776941" y="1662972"/>
                </a:cubicBezTo>
                <a:cubicBezTo>
                  <a:pt x="806823" y="1573325"/>
                  <a:pt x="807819" y="1582289"/>
                  <a:pt x="866588" y="1328289"/>
                </a:cubicBezTo>
                <a:cubicBezTo>
                  <a:pt x="925357" y="1074289"/>
                  <a:pt x="1057835" y="346156"/>
                  <a:pt x="1129553" y="138972"/>
                </a:cubicBezTo>
                <a:cubicBezTo>
                  <a:pt x="1201271" y="-68212"/>
                  <a:pt x="1246094" y="-6455"/>
                  <a:pt x="1296894" y="85184"/>
                </a:cubicBezTo>
                <a:cubicBezTo>
                  <a:pt x="1347694" y="176823"/>
                  <a:pt x="1367616" y="408909"/>
                  <a:pt x="1434353" y="688807"/>
                </a:cubicBezTo>
                <a:cubicBezTo>
                  <a:pt x="1501090" y="968705"/>
                  <a:pt x="1618628" y="1541450"/>
                  <a:pt x="1697318" y="1764572"/>
                </a:cubicBezTo>
                <a:cubicBezTo>
                  <a:pt x="1776008" y="1987694"/>
                  <a:pt x="1819835" y="1974745"/>
                  <a:pt x="1906494" y="2027537"/>
                </a:cubicBezTo>
                <a:cubicBezTo>
                  <a:pt x="1993153" y="2080329"/>
                  <a:pt x="2119655" y="2070368"/>
                  <a:pt x="2217271" y="2081325"/>
                </a:cubicBezTo>
                <a:cubicBezTo>
                  <a:pt x="2314887" y="2092282"/>
                  <a:pt x="2492188" y="2093278"/>
                  <a:pt x="2492188" y="2093278"/>
                </a:cubicBezTo>
                <a:lnTo>
                  <a:pt x="2492188" y="2093278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D2F1CB-017E-449B-879E-78460F07FB3F}"/>
              </a:ext>
            </a:extLst>
          </p:cNvPr>
          <p:cNvSpPr/>
          <p:nvPr/>
        </p:nvSpPr>
        <p:spPr>
          <a:xfrm>
            <a:off x="1733299" y="5652934"/>
            <a:ext cx="4278528" cy="1369705"/>
          </a:xfrm>
          <a:custGeom>
            <a:avLst/>
            <a:gdLst>
              <a:gd name="connsiteX0" fmla="*/ 0 w 6304548"/>
              <a:gd name="connsiteY0" fmla="*/ 2204048 h 2228111"/>
              <a:gd name="connsiteX1" fmla="*/ 601579 w 6304548"/>
              <a:gd name="connsiteY1" fmla="*/ 2143890 h 2228111"/>
              <a:gd name="connsiteX2" fmla="*/ 1143000 w 6304548"/>
              <a:gd name="connsiteY2" fmla="*/ 1951384 h 2228111"/>
              <a:gd name="connsiteX3" fmla="*/ 1612232 w 6304548"/>
              <a:gd name="connsiteY3" fmla="*/ 1578405 h 2228111"/>
              <a:gd name="connsiteX4" fmla="*/ 1949116 w 6304548"/>
              <a:gd name="connsiteY4" fmla="*/ 1145269 h 2228111"/>
              <a:gd name="connsiteX5" fmla="*/ 2550695 w 6304548"/>
              <a:gd name="connsiteY5" fmla="*/ 399311 h 2228111"/>
              <a:gd name="connsiteX6" fmla="*/ 2863516 w 6304548"/>
              <a:gd name="connsiteY6" fmla="*/ 98521 h 2228111"/>
              <a:gd name="connsiteX7" fmla="*/ 3200400 w 6304548"/>
              <a:gd name="connsiteY7" fmla="*/ 2269 h 2228111"/>
              <a:gd name="connsiteX8" fmla="*/ 3501190 w 6304548"/>
              <a:gd name="connsiteY8" fmla="*/ 110553 h 2228111"/>
              <a:gd name="connsiteX9" fmla="*/ 4126832 w 6304548"/>
              <a:gd name="connsiteY9" fmla="*/ 844479 h 2228111"/>
              <a:gd name="connsiteX10" fmla="*/ 4680284 w 6304548"/>
              <a:gd name="connsiteY10" fmla="*/ 1518248 h 2228111"/>
              <a:gd name="connsiteX11" fmla="*/ 5029200 w 6304548"/>
              <a:gd name="connsiteY11" fmla="*/ 1879195 h 2228111"/>
              <a:gd name="connsiteX12" fmla="*/ 5366084 w 6304548"/>
              <a:gd name="connsiteY12" fmla="*/ 2083732 h 2228111"/>
              <a:gd name="connsiteX13" fmla="*/ 5955632 w 6304548"/>
              <a:gd name="connsiteY13" fmla="*/ 2192016 h 2228111"/>
              <a:gd name="connsiteX14" fmla="*/ 6304548 w 6304548"/>
              <a:gd name="connsiteY14" fmla="*/ 2228111 h 2228111"/>
              <a:gd name="connsiteX15" fmla="*/ 6304548 w 6304548"/>
              <a:gd name="connsiteY15" fmla="*/ 2228111 h 222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04548" h="2228111">
                <a:moveTo>
                  <a:pt x="0" y="2204048"/>
                </a:moveTo>
                <a:cubicBezTo>
                  <a:pt x="205539" y="2195024"/>
                  <a:pt x="411079" y="2186001"/>
                  <a:pt x="601579" y="2143890"/>
                </a:cubicBezTo>
                <a:cubicBezTo>
                  <a:pt x="792079" y="2101779"/>
                  <a:pt x="974558" y="2045631"/>
                  <a:pt x="1143000" y="1951384"/>
                </a:cubicBezTo>
                <a:cubicBezTo>
                  <a:pt x="1311442" y="1857137"/>
                  <a:pt x="1477879" y="1712757"/>
                  <a:pt x="1612232" y="1578405"/>
                </a:cubicBezTo>
                <a:cubicBezTo>
                  <a:pt x="1746585" y="1444053"/>
                  <a:pt x="1792706" y="1341785"/>
                  <a:pt x="1949116" y="1145269"/>
                </a:cubicBezTo>
                <a:cubicBezTo>
                  <a:pt x="2105526" y="948753"/>
                  <a:pt x="2398295" y="573769"/>
                  <a:pt x="2550695" y="399311"/>
                </a:cubicBezTo>
                <a:cubicBezTo>
                  <a:pt x="2703095" y="224853"/>
                  <a:pt x="2755232" y="164695"/>
                  <a:pt x="2863516" y="98521"/>
                </a:cubicBezTo>
                <a:cubicBezTo>
                  <a:pt x="2971800" y="32347"/>
                  <a:pt x="3094121" y="264"/>
                  <a:pt x="3200400" y="2269"/>
                </a:cubicBezTo>
                <a:cubicBezTo>
                  <a:pt x="3306679" y="4274"/>
                  <a:pt x="3346785" y="-29815"/>
                  <a:pt x="3501190" y="110553"/>
                </a:cubicBezTo>
                <a:cubicBezTo>
                  <a:pt x="3655595" y="250921"/>
                  <a:pt x="3930316" y="609863"/>
                  <a:pt x="4126832" y="844479"/>
                </a:cubicBezTo>
                <a:cubicBezTo>
                  <a:pt x="4323348" y="1079095"/>
                  <a:pt x="4529889" y="1345795"/>
                  <a:pt x="4680284" y="1518248"/>
                </a:cubicBezTo>
                <a:cubicBezTo>
                  <a:pt x="4830679" y="1690701"/>
                  <a:pt x="4914900" y="1784948"/>
                  <a:pt x="5029200" y="1879195"/>
                </a:cubicBezTo>
                <a:cubicBezTo>
                  <a:pt x="5143500" y="1973442"/>
                  <a:pt x="5211679" y="2031595"/>
                  <a:pt x="5366084" y="2083732"/>
                </a:cubicBezTo>
                <a:cubicBezTo>
                  <a:pt x="5520489" y="2135869"/>
                  <a:pt x="5799221" y="2167953"/>
                  <a:pt x="5955632" y="2192016"/>
                </a:cubicBezTo>
                <a:cubicBezTo>
                  <a:pt x="6112043" y="2216079"/>
                  <a:pt x="6304548" y="2228111"/>
                  <a:pt x="6304548" y="2228111"/>
                </a:cubicBezTo>
                <a:lnTo>
                  <a:pt x="6304548" y="2228111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27DAA4-6DED-4842-9EBD-4A13174B697F}"/>
              </a:ext>
            </a:extLst>
          </p:cNvPr>
          <p:cNvSpPr/>
          <p:nvPr/>
        </p:nvSpPr>
        <p:spPr>
          <a:xfrm>
            <a:off x="1029297" y="3146026"/>
            <a:ext cx="4985660" cy="48080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CCC375-C288-4A08-8D64-0DEC74C09123}"/>
              </a:ext>
            </a:extLst>
          </p:cNvPr>
          <p:cNvCxnSpPr>
            <a:cxnSpLocks/>
          </p:cNvCxnSpPr>
          <p:nvPr/>
        </p:nvCxnSpPr>
        <p:spPr>
          <a:xfrm>
            <a:off x="4755343" y="7022639"/>
            <a:ext cx="1257911" cy="285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EB706D-AAF1-41FD-9029-CB9EA971CC4F}"/>
              </a:ext>
            </a:extLst>
          </p:cNvPr>
          <p:cNvCxnSpPr>
            <a:cxnSpLocks/>
          </p:cNvCxnSpPr>
          <p:nvPr/>
        </p:nvCxnSpPr>
        <p:spPr>
          <a:xfrm flipV="1">
            <a:off x="1029297" y="7004657"/>
            <a:ext cx="896668" cy="465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2B7B53D-F539-4095-BD2E-F8779A911B5A}"/>
              </a:ext>
            </a:extLst>
          </p:cNvPr>
          <p:cNvSpPr txBox="1"/>
          <p:nvPr/>
        </p:nvSpPr>
        <p:spPr>
          <a:xfrm rot="16200000">
            <a:off x="-767958" y="548269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Number of scores (n)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F058BC-EB8D-40D9-B0AA-67736C390668}"/>
              </a:ext>
            </a:extLst>
          </p:cNvPr>
          <p:cNvSpPr txBox="1"/>
          <p:nvPr/>
        </p:nvSpPr>
        <p:spPr>
          <a:xfrm>
            <a:off x="1973955" y="800538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scores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5688C5-47A6-43D0-998A-BF0CA553FD12}"/>
              </a:ext>
            </a:extLst>
          </p:cNvPr>
          <p:cNvSpPr txBox="1"/>
          <p:nvPr/>
        </p:nvSpPr>
        <p:spPr>
          <a:xfrm>
            <a:off x="2615347" y="3328555"/>
            <a:ext cx="95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Gabriola" panose="04040605051002020D02" pitchFamily="82" charset="0"/>
              </a:rPr>
              <a:t>x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BABF1E-96DD-4569-AB95-D27756942F7B}"/>
              </a:ext>
            </a:extLst>
          </p:cNvPr>
          <p:cNvCxnSpPr>
            <a:cxnSpLocks/>
          </p:cNvCxnSpPr>
          <p:nvPr/>
        </p:nvCxnSpPr>
        <p:spPr>
          <a:xfrm>
            <a:off x="2717312" y="3863707"/>
            <a:ext cx="3330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3AFD3E5-9039-4236-B918-1DA4406F45B0}"/>
              </a:ext>
            </a:extLst>
          </p:cNvPr>
          <p:cNvSpPr txBox="1"/>
          <p:nvPr/>
        </p:nvSpPr>
        <p:spPr>
          <a:xfrm>
            <a:off x="4175770" y="5159159"/>
            <a:ext cx="16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53BC43-5827-4F22-A9EC-77714096E28A}"/>
              </a:ext>
            </a:extLst>
          </p:cNvPr>
          <p:cNvSpPr txBox="1"/>
          <p:nvPr/>
        </p:nvSpPr>
        <p:spPr>
          <a:xfrm>
            <a:off x="3596905" y="4583787"/>
            <a:ext cx="95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Gabriola" panose="04040605051002020D02" pitchFamily="82" charset="0"/>
              </a:rPr>
              <a:t>x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83775D5-B921-42AD-9E17-259A4AA1BBF8}"/>
              </a:ext>
            </a:extLst>
          </p:cNvPr>
          <p:cNvCxnSpPr>
            <a:cxnSpLocks/>
          </p:cNvCxnSpPr>
          <p:nvPr/>
        </p:nvCxnSpPr>
        <p:spPr>
          <a:xfrm flipV="1">
            <a:off x="3706027" y="5096796"/>
            <a:ext cx="333072" cy="80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30370-90F9-4B78-AAB3-6A32127AC90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B4446A-2E5E-4055-A677-F2EA11B796CC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78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6ACFD8BA-3027-4A64-AC0C-36FFE5B6877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5E9007A-6440-4AFD-B15F-9E5BDFAC563E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130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43623" y="1082669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65220-1E9D-4E40-86CD-604BED260D98}"/>
              </a:ext>
            </a:extLst>
          </p:cNvPr>
          <p:cNvSpPr txBox="1"/>
          <p:nvPr/>
        </p:nvSpPr>
        <p:spPr>
          <a:xfrm>
            <a:off x="778274" y="1611775"/>
            <a:ext cx="5709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…how far apart are their means?</a:t>
            </a:r>
            <a:endParaRPr lang="en-AU" sz="11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B8B92-3E74-46D1-8A21-81B6ABB0F9D8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25BD2C-896E-4603-8FAA-44274F014CAE}"/>
              </a:ext>
            </a:extLst>
          </p:cNvPr>
          <p:cNvSpPr/>
          <p:nvPr/>
        </p:nvSpPr>
        <p:spPr>
          <a:xfrm>
            <a:off x="982535" y="4399482"/>
            <a:ext cx="3758404" cy="2629773"/>
          </a:xfrm>
          <a:custGeom>
            <a:avLst/>
            <a:gdLst>
              <a:gd name="connsiteX0" fmla="*/ 0 w 2492188"/>
              <a:gd name="connsiteY0" fmla="*/ 2087301 h 2095753"/>
              <a:gd name="connsiteX1" fmla="*/ 328706 w 2492188"/>
              <a:gd name="connsiteY1" fmla="*/ 2093278 h 2095753"/>
              <a:gd name="connsiteX2" fmla="*/ 513977 w 2492188"/>
              <a:gd name="connsiteY2" fmla="*/ 2051442 h 2095753"/>
              <a:gd name="connsiteX3" fmla="*/ 579718 w 2492188"/>
              <a:gd name="connsiteY3" fmla="*/ 2003631 h 2095753"/>
              <a:gd name="connsiteX4" fmla="*/ 687294 w 2492188"/>
              <a:gd name="connsiteY4" fmla="*/ 1866172 h 2095753"/>
              <a:gd name="connsiteX5" fmla="*/ 776941 w 2492188"/>
              <a:gd name="connsiteY5" fmla="*/ 1662972 h 2095753"/>
              <a:gd name="connsiteX6" fmla="*/ 866588 w 2492188"/>
              <a:gd name="connsiteY6" fmla="*/ 1328289 h 2095753"/>
              <a:gd name="connsiteX7" fmla="*/ 1129553 w 2492188"/>
              <a:gd name="connsiteY7" fmla="*/ 138972 h 2095753"/>
              <a:gd name="connsiteX8" fmla="*/ 1296894 w 2492188"/>
              <a:gd name="connsiteY8" fmla="*/ 85184 h 2095753"/>
              <a:gd name="connsiteX9" fmla="*/ 1434353 w 2492188"/>
              <a:gd name="connsiteY9" fmla="*/ 688807 h 2095753"/>
              <a:gd name="connsiteX10" fmla="*/ 1697318 w 2492188"/>
              <a:gd name="connsiteY10" fmla="*/ 1764572 h 2095753"/>
              <a:gd name="connsiteX11" fmla="*/ 1906494 w 2492188"/>
              <a:gd name="connsiteY11" fmla="*/ 2027537 h 2095753"/>
              <a:gd name="connsiteX12" fmla="*/ 2217271 w 2492188"/>
              <a:gd name="connsiteY12" fmla="*/ 2081325 h 2095753"/>
              <a:gd name="connsiteX13" fmla="*/ 2492188 w 2492188"/>
              <a:gd name="connsiteY13" fmla="*/ 2093278 h 2095753"/>
              <a:gd name="connsiteX14" fmla="*/ 2492188 w 2492188"/>
              <a:gd name="connsiteY14" fmla="*/ 2093278 h 20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2188" h="2095753">
                <a:moveTo>
                  <a:pt x="0" y="2087301"/>
                </a:moveTo>
                <a:cubicBezTo>
                  <a:pt x="121521" y="2093278"/>
                  <a:pt x="243043" y="2099255"/>
                  <a:pt x="328706" y="2093278"/>
                </a:cubicBezTo>
                <a:cubicBezTo>
                  <a:pt x="414369" y="2087302"/>
                  <a:pt x="472142" y="2066383"/>
                  <a:pt x="513977" y="2051442"/>
                </a:cubicBezTo>
                <a:cubicBezTo>
                  <a:pt x="555812" y="2036501"/>
                  <a:pt x="550832" y="2034509"/>
                  <a:pt x="579718" y="2003631"/>
                </a:cubicBezTo>
                <a:cubicBezTo>
                  <a:pt x="608604" y="1972753"/>
                  <a:pt x="654424" y="1922948"/>
                  <a:pt x="687294" y="1866172"/>
                </a:cubicBezTo>
                <a:cubicBezTo>
                  <a:pt x="720165" y="1809395"/>
                  <a:pt x="747059" y="1752619"/>
                  <a:pt x="776941" y="1662972"/>
                </a:cubicBezTo>
                <a:cubicBezTo>
                  <a:pt x="806823" y="1573325"/>
                  <a:pt x="807819" y="1582289"/>
                  <a:pt x="866588" y="1328289"/>
                </a:cubicBezTo>
                <a:cubicBezTo>
                  <a:pt x="925357" y="1074289"/>
                  <a:pt x="1057835" y="346156"/>
                  <a:pt x="1129553" y="138972"/>
                </a:cubicBezTo>
                <a:cubicBezTo>
                  <a:pt x="1201271" y="-68212"/>
                  <a:pt x="1246094" y="-6455"/>
                  <a:pt x="1296894" y="85184"/>
                </a:cubicBezTo>
                <a:cubicBezTo>
                  <a:pt x="1347694" y="176823"/>
                  <a:pt x="1367616" y="408909"/>
                  <a:pt x="1434353" y="688807"/>
                </a:cubicBezTo>
                <a:cubicBezTo>
                  <a:pt x="1501090" y="968705"/>
                  <a:pt x="1618628" y="1541450"/>
                  <a:pt x="1697318" y="1764572"/>
                </a:cubicBezTo>
                <a:cubicBezTo>
                  <a:pt x="1776008" y="1987694"/>
                  <a:pt x="1819835" y="1974745"/>
                  <a:pt x="1906494" y="2027537"/>
                </a:cubicBezTo>
                <a:cubicBezTo>
                  <a:pt x="1993153" y="2080329"/>
                  <a:pt x="2119655" y="2070368"/>
                  <a:pt x="2217271" y="2081325"/>
                </a:cubicBezTo>
                <a:cubicBezTo>
                  <a:pt x="2314887" y="2092282"/>
                  <a:pt x="2492188" y="2093278"/>
                  <a:pt x="2492188" y="2093278"/>
                </a:cubicBezTo>
                <a:lnTo>
                  <a:pt x="2492188" y="2093278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D2F1CB-017E-449B-879E-78460F07FB3F}"/>
              </a:ext>
            </a:extLst>
          </p:cNvPr>
          <p:cNvSpPr/>
          <p:nvPr/>
        </p:nvSpPr>
        <p:spPr>
          <a:xfrm>
            <a:off x="1686537" y="5659550"/>
            <a:ext cx="4278528" cy="1369705"/>
          </a:xfrm>
          <a:custGeom>
            <a:avLst/>
            <a:gdLst>
              <a:gd name="connsiteX0" fmla="*/ 0 w 6304548"/>
              <a:gd name="connsiteY0" fmla="*/ 2204048 h 2228111"/>
              <a:gd name="connsiteX1" fmla="*/ 601579 w 6304548"/>
              <a:gd name="connsiteY1" fmla="*/ 2143890 h 2228111"/>
              <a:gd name="connsiteX2" fmla="*/ 1143000 w 6304548"/>
              <a:gd name="connsiteY2" fmla="*/ 1951384 h 2228111"/>
              <a:gd name="connsiteX3" fmla="*/ 1612232 w 6304548"/>
              <a:gd name="connsiteY3" fmla="*/ 1578405 h 2228111"/>
              <a:gd name="connsiteX4" fmla="*/ 1949116 w 6304548"/>
              <a:gd name="connsiteY4" fmla="*/ 1145269 h 2228111"/>
              <a:gd name="connsiteX5" fmla="*/ 2550695 w 6304548"/>
              <a:gd name="connsiteY5" fmla="*/ 399311 h 2228111"/>
              <a:gd name="connsiteX6" fmla="*/ 2863516 w 6304548"/>
              <a:gd name="connsiteY6" fmla="*/ 98521 h 2228111"/>
              <a:gd name="connsiteX7" fmla="*/ 3200400 w 6304548"/>
              <a:gd name="connsiteY7" fmla="*/ 2269 h 2228111"/>
              <a:gd name="connsiteX8" fmla="*/ 3501190 w 6304548"/>
              <a:gd name="connsiteY8" fmla="*/ 110553 h 2228111"/>
              <a:gd name="connsiteX9" fmla="*/ 4126832 w 6304548"/>
              <a:gd name="connsiteY9" fmla="*/ 844479 h 2228111"/>
              <a:gd name="connsiteX10" fmla="*/ 4680284 w 6304548"/>
              <a:gd name="connsiteY10" fmla="*/ 1518248 h 2228111"/>
              <a:gd name="connsiteX11" fmla="*/ 5029200 w 6304548"/>
              <a:gd name="connsiteY11" fmla="*/ 1879195 h 2228111"/>
              <a:gd name="connsiteX12" fmla="*/ 5366084 w 6304548"/>
              <a:gd name="connsiteY12" fmla="*/ 2083732 h 2228111"/>
              <a:gd name="connsiteX13" fmla="*/ 5955632 w 6304548"/>
              <a:gd name="connsiteY13" fmla="*/ 2192016 h 2228111"/>
              <a:gd name="connsiteX14" fmla="*/ 6304548 w 6304548"/>
              <a:gd name="connsiteY14" fmla="*/ 2228111 h 2228111"/>
              <a:gd name="connsiteX15" fmla="*/ 6304548 w 6304548"/>
              <a:gd name="connsiteY15" fmla="*/ 2228111 h 222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04548" h="2228111">
                <a:moveTo>
                  <a:pt x="0" y="2204048"/>
                </a:moveTo>
                <a:cubicBezTo>
                  <a:pt x="205539" y="2195024"/>
                  <a:pt x="411079" y="2186001"/>
                  <a:pt x="601579" y="2143890"/>
                </a:cubicBezTo>
                <a:cubicBezTo>
                  <a:pt x="792079" y="2101779"/>
                  <a:pt x="974558" y="2045631"/>
                  <a:pt x="1143000" y="1951384"/>
                </a:cubicBezTo>
                <a:cubicBezTo>
                  <a:pt x="1311442" y="1857137"/>
                  <a:pt x="1477879" y="1712757"/>
                  <a:pt x="1612232" y="1578405"/>
                </a:cubicBezTo>
                <a:cubicBezTo>
                  <a:pt x="1746585" y="1444053"/>
                  <a:pt x="1792706" y="1341785"/>
                  <a:pt x="1949116" y="1145269"/>
                </a:cubicBezTo>
                <a:cubicBezTo>
                  <a:pt x="2105526" y="948753"/>
                  <a:pt x="2398295" y="573769"/>
                  <a:pt x="2550695" y="399311"/>
                </a:cubicBezTo>
                <a:cubicBezTo>
                  <a:pt x="2703095" y="224853"/>
                  <a:pt x="2755232" y="164695"/>
                  <a:pt x="2863516" y="98521"/>
                </a:cubicBezTo>
                <a:cubicBezTo>
                  <a:pt x="2971800" y="32347"/>
                  <a:pt x="3094121" y="264"/>
                  <a:pt x="3200400" y="2269"/>
                </a:cubicBezTo>
                <a:cubicBezTo>
                  <a:pt x="3306679" y="4274"/>
                  <a:pt x="3346785" y="-29815"/>
                  <a:pt x="3501190" y="110553"/>
                </a:cubicBezTo>
                <a:cubicBezTo>
                  <a:pt x="3655595" y="250921"/>
                  <a:pt x="3930316" y="609863"/>
                  <a:pt x="4126832" y="844479"/>
                </a:cubicBezTo>
                <a:cubicBezTo>
                  <a:pt x="4323348" y="1079095"/>
                  <a:pt x="4529889" y="1345795"/>
                  <a:pt x="4680284" y="1518248"/>
                </a:cubicBezTo>
                <a:cubicBezTo>
                  <a:pt x="4830679" y="1690701"/>
                  <a:pt x="4914900" y="1784948"/>
                  <a:pt x="5029200" y="1879195"/>
                </a:cubicBezTo>
                <a:cubicBezTo>
                  <a:pt x="5143500" y="1973442"/>
                  <a:pt x="5211679" y="2031595"/>
                  <a:pt x="5366084" y="2083732"/>
                </a:cubicBezTo>
                <a:cubicBezTo>
                  <a:pt x="5520489" y="2135869"/>
                  <a:pt x="5799221" y="2167953"/>
                  <a:pt x="5955632" y="2192016"/>
                </a:cubicBezTo>
                <a:cubicBezTo>
                  <a:pt x="6112043" y="2216079"/>
                  <a:pt x="6304548" y="2228111"/>
                  <a:pt x="6304548" y="2228111"/>
                </a:cubicBezTo>
                <a:lnTo>
                  <a:pt x="6304548" y="2228111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27DAA4-6DED-4842-9EBD-4A13174B697F}"/>
              </a:ext>
            </a:extLst>
          </p:cNvPr>
          <p:cNvSpPr/>
          <p:nvPr/>
        </p:nvSpPr>
        <p:spPr>
          <a:xfrm>
            <a:off x="982535" y="3152642"/>
            <a:ext cx="4985660" cy="48080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CCC375-C288-4A08-8D64-0DEC74C09123}"/>
              </a:ext>
            </a:extLst>
          </p:cNvPr>
          <p:cNvCxnSpPr>
            <a:cxnSpLocks/>
          </p:cNvCxnSpPr>
          <p:nvPr/>
        </p:nvCxnSpPr>
        <p:spPr>
          <a:xfrm>
            <a:off x="4708581" y="7029255"/>
            <a:ext cx="1257911" cy="285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EB706D-AAF1-41FD-9029-CB9EA971CC4F}"/>
              </a:ext>
            </a:extLst>
          </p:cNvPr>
          <p:cNvCxnSpPr>
            <a:cxnSpLocks/>
          </p:cNvCxnSpPr>
          <p:nvPr/>
        </p:nvCxnSpPr>
        <p:spPr>
          <a:xfrm flipV="1">
            <a:off x="982535" y="7011273"/>
            <a:ext cx="896668" cy="465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C5A294-F220-49EC-AC4F-172AE40EA85E}"/>
              </a:ext>
            </a:extLst>
          </p:cNvPr>
          <p:cNvCxnSpPr/>
          <p:nvPr/>
        </p:nvCxnSpPr>
        <p:spPr>
          <a:xfrm>
            <a:off x="2861737" y="3510283"/>
            <a:ext cx="964064" cy="0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02505F-DA20-42E6-8A53-13B96BF2F397}"/>
              </a:ext>
            </a:extLst>
          </p:cNvPr>
          <p:cNvCxnSpPr>
            <a:cxnSpLocks/>
          </p:cNvCxnSpPr>
          <p:nvPr/>
        </p:nvCxnSpPr>
        <p:spPr>
          <a:xfrm>
            <a:off x="2822099" y="3166349"/>
            <a:ext cx="39638" cy="478770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489DBB-503B-4066-B8C3-0FE672EA5F7C}"/>
              </a:ext>
            </a:extLst>
          </p:cNvPr>
          <p:cNvCxnSpPr>
            <a:cxnSpLocks/>
          </p:cNvCxnSpPr>
          <p:nvPr/>
        </p:nvCxnSpPr>
        <p:spPr>
          <a:xfrm>
            <a:off x="3855354" y="3166349"/>
            <a:ext cx="31117" cy="478132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B679B9-8257-408F-A8D3-31B9C683A34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99FAE89-E906-4153-982F-C4E4C97806C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79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6C73FB0-471B-4AB4-BCAD-FC8BCF263BF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304FC7AB-6CED-4DEF-80DE-C343F8FCD9E8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26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48680" y="1103346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65220-1E9D-4E40-86CD-604BED260D98}"/>
              </a:ext>
            </a:extLst>
          </p:cNvPr>
          <p:cNvSpPr txBox="1"/>
          <p:nvPr/>
        </p:nvSpPr>
        <p:spPr>
          <a:xfrm>
            <a:off x="702659" y="1210769"/>
            <a:ext cx="57095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….and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much do they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overlap?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AU" sz="3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07800-9558-4735-9785-C759CD996C9B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F65386-3AF4-457F-A668-B47AD73DE8B8}"/>
              </a:ext>
            </a:extLst>
          </p:cNvPr>
          <p:cNvSpPr/>
          <p:nvPr/>
        </p:nvSpPr>
        <p:spPr>
          <a:xfrm>
            <a:off x="1018609" y="4381055"/>
            <a:ext cx="3758404" cy="2629773"/>
          </a:xfrm>
          <a:custGeom>
            <a:avLst/>
            <a:gdLst>
              <a:gd name="connsiteX0" fmla="*/ 0 w 2492188"/>
              <a:gd name="connsiteY0" fmla="*/ 2087301 h 2095753"/>
              <a:gd name="connsiteX1" fmla="*/ 328706 w 2492188"/>
              <a:gd name="connsiteY1" fmla="*/ 2093278 h 2095753"/>
              <a:gd name="connsiteX2" fmla="*/ 513977 w 2492188"/>
              <a:gd name="connsiteY2" fmla="*/ 2051442 h 2095753"/>
              <a:gd name="connsiteX3" fmla="*/ 579718 w 2492188"/>
              <a:gd name="connsiteY3" fmla="*/ 2003631 h 2095753"/>
              <a:gd name="connsiteX4" fmla="*/ 687294 w 2492188"/>
              <a:gd name="connsiteY4" fmla="*/ 1866172 h 2095753"/>
              <a:gd name="connsiteX5" fmla="*/ 776941 w 2492188"/>
              <a:gd name="connsiteY5" fmla="*/ 1662972 h 2095753"/>
              <a:gd name="connsiteX6" fmla="*/ 866588 w 2492188"/>
              <a:gd name="connsiteY6" fmla="*/ 1328289 h 2095753"/>
              <a:gd name="connsiteX7" fmla="*/ 1129553 w 2492188"/>
              <a:gd name="connsiteY7" fmla="*/ 138972 h 2095753"/>
              <a:gd name="connsiteX8" fmla="*/ 1296894 w 2492188"/>
              <a:gd name="connsiteY8" fmla="*/ 85184 h 2095753"/>
              <a:gd name="connsiteX9" fmla="*/ 1434353 w 2492188"/>
              <a:gd name="connsiteY9" fmla="*/ 688807 h 2095753"/>
              <a:gd name="connsiteX10" fmla="*/ 1697318 w 2492188"/>
              <a:gd name="connsiteY10" fmla="*/ 1764572 h 2095753"/>
              <a:gd name="connsiteX11" fmla="*/ 1906494 w 2492188"/>
              <a:gd name="connsiteY11" fmla="*/ 2027537 h 2095753"/>
              <a:gd name="connsiteX12" fmla="*/ 2217271 w 2492188"/>
              <a:gd name="connsiteY12" fmla="*/ 2081325 h 2095753"/>
              <a:gd name="connsiteX13" fmla="*/ 2492188 w 2492188"/>
              <a:gd name="connsiteY13" fmla="*/ 2093278 h 2095753"/>
              <a:gd name="connsiteX14" fmla="*/ 2492188 w 2492188"/>
              <a:gd name="connsiteY14" fmla="*/ 2093278 h 20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2188" h="2095753">
                <a:moveTo>
                  <a:pt x="0" y="2087301"/>
                </a:moveTo>
                <a:cubicBezTo>
                  <a:pt x="121521" y="2093278"/>
                  <a:pt x="243043" y="2099255"/>
                  <a:pt x="328706" y="2093278"/>
                </a:cubicBezTo>
                <a:cubicBezTo>
                  <a:pt x="414369" y="2087302"/>
                  <a:pt x="472142" y="2066383"/>
                  <a:pt x="513977" y="2051442"/>
                </a:cubicBezTo>
                <a:cubicBezTo>
                  <a:pt x="555812" y="2036501"/>
                  <a:pt x="550832" y="2034509"/>
                  <a:pt x="579718" y="2003631"/>
                </a:cubicBezTo>
                <a:cubicBezTo>
                  <a:pt x="608604" y="1972753"/>
                  <a:pt x="654424" y="1922948"/>
                  <a:pt x="687294" y="1866172"/>
                </a:cubicBezTo>
                <a:cubicBezTo>
                  <a:pt x="720165" y="1809395"/>
                  <a:pt x="747059" y="1752619"/>
                  <a:pt x="776941" y="1662972"/>
                </a:cubicBezTo>
                <a:cubicBezTo>
                  <a:pt x="806823" y="1573325"/>
                  <a:pt x="807819" y="1582289"/>
                  <a:pt x="866588" y="1328289"/>
                </a:cubicBezTo>
                <a:cubicBezTo>
                  <a:pt x="925357" y="1074289"/>
                  <a:pt x="1057835" y="346156"/>
                  <a:pt x="1129553" y="138972"/>
                </a:cubicBezTo>
                <a:cubicBezTo>
                  <a:pt x="1201271" y="-68212"/>
                  <a:pt x="1246094" y="-6455"/>
                  <a:pt x="1296894" y="85184"/>
                </a:cubicBezTo>
                <a:cubicBezTo>
                  <a:pt x="1347694" y="176823"/>
                  <a:pt x="1367616" y="408909"/>
                  <a:pt x="1434353" y="688807"/>
                </a:cubicBezTo>
                <a:cubicBezTo>
                  <a:pt x="1501090" y="968705"/>
                  <a:pt x="1618628" y="1541450"/>
                  <a:pt x="1697318" y="1764572"/>
                </a:cubicBezTo>
                <a:cubicBezTo>
                  <a:pt x="1776008" y="1987694"/>
                  <a:pt x="1819835" y="1974745"/>
                  <a:pt x="1906494" y="2027537"/>
                </a:cubicBezTo>
                <a:cubicBezTo>
                  <a:pt x="1993153" y="2080329"/>
                  <a:pt x="2119655" y="2070368"/>
                  <a:pt x="2217271" y="2081325"/>
                </a:cubicBezTo>
                <a:cubicBezTo>
                  <a:pt x="2314887" y="2092282"/>
                  <a:pt x="2492188" y="2093278"/>
                  <a:pt x="2492188" y="2093278"/>
                </a:cubicBezTo>
                <a:lnTo>
                  <a:pt x="2492188" y="2093278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D64079E-A5A7-4959-842F-4A5C6F34321E}"/>
              </a:ext>
            </a:extLst>
          </p:cNvPr>
          <p:cNvSpPr/>
          <p:nvPr/>
        </p:nvSpPr>
        <p:spPr>
          <a:xfrm>
            <a:off x="1722611" y="5641123"/>
            <a:ext cx="4278528" cy="1369705"/>
          </a:xfrm>
          <a:custGeom>
            <a:avLst/>
            <a:gdLst>
              <a:gd name="connsiteX0" fmla="*/ 0 w 6304548"/>
              <a:gd name="connsiteY0" fmla="*/ 2204048 h 2228111"/>
              <a:gd name="connsiteX1" fmla="*/ 601579 w 6304548"/>
              <a:gd name="connsiteY1" fmla="*/ 2143890 h 2228111"/>
              <a:gd name="connsiteX2" fmla="*/ 1143000 w 6304548"/>
              <a:gd name="connsiteY2" fmla="*/ 1951384 h 2228111"/>
              <a:gd name="connsiteX3" fmla="*/ 1612232 w 6304548"/>
              <a:gd name="connsiteY3" fmla="*/ 1578405 h 2228111"/>
              <a:gd name="connsiteX4" fmla="*/ 1949116 w 6304548"/>
              <a:gd name="connsiteY4" fmla="*/ 1145269 h 2228111"/>
              <a:gd name="connsiteX5" fmla="*/ 2550695 w 6304548"/>
              <a:gd name="connsiteY5" fmla="*/ 399311 h 2228111"/>
              <a:gd name="connsiteX6" fmla="*/ 2863516 w 6304548"/>
              <a:gd name="connsiteY6" fmla="*/ 98521 h 2228111"/>
              <a:gd name="connsiteX7" fmla="*/ 3200400 w 6304548"/>
              <a:gd name="connsiteY7" fmla="*/ 2269 h 2228111"/>
              <a:gd name="connsiteX8" fmla="*/ 3501190 w 6304548"/>
              <a:gd name="connsiteY8" fmla="*/ 110553 h 2228111"/>
              <a:gd name="connsiteX9" fmla="*/ 4126832 w 6304548"/>
              <a:gd name="connsiteY9" fmla="*/ 844479 h 2228111"/>
              <a:gd name="connsiteX10" fmla="*/ 4680284 w 6304548"/>
              <a:gd name="connsiteY10" fmla="*/ 1518248 h 2228111"/>
              <a:gd name="connsiteX11" fmla="*/ 5029200 w 6304548"/>
              <a:gd name="connsiteY11" fmla="*/ 1879195 h 2228111"/>
              <a:gd name="connsiteX12" fmla="*/ 5366084 w 6304548"/>
              <a:gd name="connsiteY12" fmla="*/ 2083732 h 2228111"/>
              <a:gd name="connsiteX13" fmla="*/ 5955632 w 6304548"/>
              <a:gd name="connsiteY13" fmla="*/ 2192016 h 2228111"/>
              <a:gd name="connsiteX14" fmla="*/ 6304548 w 6304548"/>
              <a:gd name="connsiteY14" fmla="*/ 2228111 h 2228111"/>
              <a:gd name="connsiteX15" fmla="*/ 6304548 w 6304548"/>
              <a:gd name="connsiteY15" fmla="*/ 2228111 h 222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04548" h="2228111">
                <a:moveTo>
                  <a:pt x="0" y="2204048"/>
                </a:moveTo>
                <a:cubicBezTo>
                  <a:pt x="205539" y="2195024"/>
                  <a:pt x="411079" y="2186001"/>
                  <a:pt x="601579" y="2143890"/>
                </a:cubicBezTo>
                <a:cubicBezTo>
                  <a:pt x="792079" y="2101779"/>
                  <a:pt x="974558" y="2045631"/>
                  <a:pt x="1143000" y="1951384"/>
                </a:cubicBezTo>
                <a:cubicBezTo>
                  <a:pt x="1311442" y="1857137"/>
                  <a:pt x="1477879" y="1712757"/>
                  <a:pt x="1612232" y="1578405"/>
                </a:cubicBezTo>
                <a:cubicBezTo>
                  <a:pt x="1746585" y="1444053"/>
                  <a:pt x="1792706" y="1341785"/>
                  <a:pt x="1949116" y="1145269"/>
                </a:cubicBezTo>
                <a:cubicBezTo>
                  <a:pt x="2105526" y="948753"/>
                  <a:pt x="2398295" y="573769"/>
                  <a:pt x="2550695" y="399311"/>
                </a:cubicBezTo>
                <a:cubicBezTo>
                  <a:pt x="2703095" y="224853"/>
                  <a:pt x="2755232" y="164695"/>
                  <a:pt x="2863516" y="98521"/>
                </a:cubicBezTo>
                <a:cubicBezTo>
                  <a:pt x="2971800" y="32347"/>
                  <a:pt x="3094121" y="264"/>
                  <a:pt x="3200400" y="2269"/>
                </a:cubicBezTo>
                <a:cubicBezTo>
                  <a:pt x="3306679" y="4274"/>
                  <a:pt x="3346785" y="-29815"/>
                  <a:pt x="3501190" y="110553"/>
                </a:cubicBezTo>
                <a:cubicBezTo>
                  <a:pt x="3655595" y="250921"/>
                  <a:pt x="3930316" y="609863"/>
                  <a:pt x="4126832" y="844479"/>
                </a:cubicBezTo>
                <a:cubicBezTo>
                  <a:pt x="4323348" y="1079095"/>
                  <a:pt x="4529889" y="1345795"/>
                  <a:pt x="4680284" y="1518248"/>
                </a:cubicBezTo>
                <a:cubicBezTo>
                  <a:pt x="4830679" y="1690701"/>
                  <a:pt x="4914900" y="1784948"/>
                  <a:pt x="5029200" y="1879195"/>
                </a:cubicBezTo>
                <a:cubicBezTo>
                  <a:pt x="5143500" y="1973442"/>
                  <a:pt x="5211679" y="2031595"/>
                  <a:pt x="5366084" y="2083732"/>
                </a:cubicBezTo>
                <a:cubicBezTo>
                  <a:pt x="5520489" y="2135869"/>
                  <a:pt x="5799221" y="2167953"/>
                  <a:pt x="5955632" y="2192016"/>
                </a:cubicBezTo>
                <a:cubicBezTo>
                  <a:pt x="6112043" y="2216079"/>
                  <a:pt x="6304548" y="2228111"/>
                  <a:pt x="6304548" y="2228111"/>
                </a:cubicBezTo>
                <a:lnTo>
                  <a:pt x="6304548" y="2228111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F65D1-33A5-4E31-89CD-C3D2B4CA6FAC}"/>
              </a:ext>
            </a:extLst>
          </p:cNvPr>
          <p:cNvSpPr/>
          <p:nvPr/>
        </p:nvSpPr>
        <p:spPr>
          <a:xfrm>
            <a:off x="1018609" y="3134215"/>
            <a:ext cx="4985660" cy="48080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5E0D25-A81B-49A7-800E-03364682DB51}"/>
              </a:ext>
            </a:extLst>
          </p:cNvPr>
          <p:cNvCxnSpPr>
            <a:cxnSpLocks/>
          </p:cNvCxnSpPr>
          <p:nvPr/>
        </p:nvCxnSpPr>
        <p:spPr>
          <a:xfrm>
            <a:off x="4744655" y="7010828"/>
            <a:ext cx="1257911" cy="285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FEE85F-8524-4E98-AA36-D13CAB6405B8}"/>
              </a:ext>
            </a:extLst>
          </p:cNvPr>
          <p:cNvCxnSpPr>
            <a:cxnSpLocks/>
          </p:cNvCxnSpPr>
          <p:nvPr/>
        </p:nvCxnSpPr>
        <p:spPr>
          <a:xfrm>
            <a:off x="1018609" y="7027342"/>
            <a:ext cx="4982530" cy="120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E88B08C-84EB-4440-8EFA-2001CE8FB80C}"/>
              </a:ext>
            </a:extLst>
          </p:cNvPr>
          <p:cNvSpPr/>
          <p:nvPr/>
        </p:nvSpPr>
        <p:spPr>
          <a:xfrm>
            <a:off x="2055138" y="6027517"/>
            <a:ext cx="1997242" cy="1010933"/>
          </a:xfrm>
          <a:custGeom>
            <a:avLst/>
            <a:gdLst>
              <a:gd name="connsiteX0" fmla="*/ 0 w 1997242"/>
              <a:gd name="connsiteY0" fmla="*/ 974838 h 1010933"/>
              <a:gd name="connsiteX1" fmla="*/ 252663 w 1997242"/>
              <a:gd name="connsiteY1" fmla="*/ 962806 h 1010933"/>
              <a:gd name="connsiteX2" fmla="*/ 288758 w 1997242"/>
              <a:gd name="connsiteY2" fmla="*/ 950775 h 1010933"/>
              <a:gd name="connsiteX3" fmla="*/ 216568 w 1997242"/>
              <a:gd name="connsiteY3" fmla="*/ 962806 h 1010933"/>
              <a:gd name="connsiteX4" fmla="*/ 288758 w 1997242"/>
              <a:gd name="connsiteY4" fmla="*/ 938743 h 1010933"/>
              <a:gd name="connsiteX5" fmla="*/ 360947 w 1997242"/>
              <a:gd name="connsiteY5" fmla="*/ 890617 h 1010933"/>
              <a:gd name="connsiteX6" fmla="*/ 433137 w 1997242"/>
              <a:gd name="connsiteY6" fmla="*/ 866554 h 1010933"/>
              <a:gd name="connsiteX7" fmla="*/ 469232 w 1997242"/>
              <a:gd name="connsiteY7" fmla="*/ 842491 h 1010933"/>
              <a:gd name="connsiteX8" fmla="*/ 541421 w 1997242"/>
              <a:gd name="connsiteY8" fmla="*/ 818427 h 1010933"/>
              <a:gd name="connsiteX9" fmla="*/ 577516 w 1997242"/>
              <a:gd name="connsiteY9" fmla="*/ 794364 h 1010933"/>
              <a:gd name="connsiteX10" fmla="*/ 601579 w 1997242"/>
              <a:gd name="connsiteY10" fmla="*/ 758270 h 1010933"/>
              <a:gd name="connsiteX11" fmla="*/ 661737 w 1997242"/>
              <a:gd name="connsiteY11" fmla="*/ 698112 h 1010933"/>
              <a:gd name="connsiteX12" fmla="*/ 685800 w 1997242"/>
              <a:gd name="connsiteY12" fmla="*/ 674048 h 1010933"/>
              <a:gd name="connsiteX13" fmla="*/ 721895 w 1997242"/>
              <a:gd name="connsiteY13" fmla="*/ 649985 h 1010933"/>
              <a:gd name="connsiteX14" fmla="*/ 782053 w 1997242"/>
              <a:gd name="connsiteY14" fmla="*/ 601859 h 1010933"/>
              <a:gd name="connsiteX15" fmla="*/ 854242 w 1997242"/>
              <a:gd name="connsiteY15" fmla="*/ 553733 h 1010933"/>
              <a:gd name="connsiteX16" fmla="*/ 878305 w 1997242"/>
              <a:gd name="connsiteY16" fmla="*/ 517638 h 1010933"/>
              <a:gd name="connsiteX17" fmla="*/ 914400 w 1997242"/>
              <a:gd name="connsiteY17" fmla="*/ 493575 h 1010933"/>
              <a:gd name="connsiteX18" fmla="*/ 926432 w 1997242"/>
              <a:gd name="connsiteY18" fmla="*/ 457480 h 1010933"/>
              <a:gd name="connsiteX19" fmla="*/ 962526 w 1997242"/>
              <a:gd name="connsiteY19" fmla="*/ 421385 h 1010933"/>
              <a:gd name="connsiteX20" fmla="*/ 986589 w 1997242"/>
              <a:gd name="connsiteY20" fmla="*/ 385291 h 1010933"/>
              <a:gd name="connsiteX21" fmla="*/ 1010653 w 1997242"/>
              <a:gd name="connsiteY21" fmla="*/ 361227 h 1010933"/>
              <a:gd name="connsiteX22" fmla="*/ 1034716 w 1997242"/>
              <a:gd name="connsiteY22" fmla="*/ 325133 h 1010933"/>
              <a:gd name="connsiteX23" fmla="*/ 1070810 w 1997242"/>
              <a:gd name="connsiteY23" fmla="*/ 313101 h 1010933"/>
              <a:gd name="connsiteX24" fmla="*/ 1094874 w 1997242"/>
              <a:gd name="connsiteY24" fmla="*/ 289038 h 1010933"/>
              <a:gd name="connsiteX25" fmla="*/ 1143000 w 1997242"/>
              <a:gd name="connsiteY25" fmla="*/ 216848 h 1010933"/>
              <a:gd name="connsiteX26" fmla="*/ 1179095 w 1997242"/>
              <a:gd name="connsiteY26" fmla="*/ 192785 h 1010933"/>
              <a:gd name="connsiteX27" fmla="*/ 1203158 w 1997242"/>
              <a:gd name="connsiteY27" fmla="*/ 156691 h 1010933"/>
              <a:gd name="connsiteX28" fmla="*/ 1227221 w 1997242"/>
              <a:gd name="connsiteY28" fmla="*/ 132627 h 1010933"/>
              <a:gd name="connsiteX29" fmla="*/ 1239253 w 1997242"/>
              <a:gd name="connsiteY29" fmla="*/ 96533 h 1010933"/>
              <a:gd name="connsiteX30" fmla="*/ 1263316 w 1997242"/>
              <a:gd name="connsiteY30" fmla="*/ 60438 h 1010933"/>
              <a:gd name="connsiteX31" fmla="*/ 1311442 w 1997242"/>
              <a:gd name="connsiteY31" fmla="*/ 280 h 1010933"/>
              <a:gd name="connsiteX32" fmla="*/ 1347537 w 1997242"/>
              <a:gd name="connsiteY32" fmla="*/ 12312 h 1010933"/>
              <a:gd name="connsiteX33" fmla="*/ 1359568 w 1997242"/>
              <a:gd name="connsiteY33" fmla="*/ 60438 h 1010933"/>
              <a:gd name="connsiteX34" fmla="*/ 1383632 w 1997242"/>
              <a:gd name="connsiteY34" fmla="*/ 132627 h 1010933"/>
              <a:gd name="connsiteX35" fmla="*/ 1395663 w 1997242"/>
              <a:gd name="connsiteY35" fmla="*/ 168722 h 1010933"/>
              <a:gd name="connsiteX36" fmla="*/ 1407695 w 1997242"/>
              <a:gd name="connsiteY36" fmla="*/ 204817 h 1010933"/>
              <a:gd name="connsiteX37" fmla="*/ 1419726 w 1997242"/>
              <a:gd name="connsiteY37" fmla="*/ 240912 h 1010933"/>
              <a:gd name="connsiteX38" fmla="*/ 1431758 w 1997242"/>
              <a:gd name="connsiteY38" fmla="*/ 337164 h 1010933"/>
              <a:gd name="connsiteX39" fmla="*/ 1467853 w 1997242"/>
              <a:gd name="connsiteY39" fmla="*/ 445448 h 1010933"/>
              <a:gd name="connsiteX40" fmla="*/ 1479884 w 1997242"/>
              <a:gd name="connsiteY40" fmla="*/ 481543 h 1010933"/>
              <a:gd name="connsiteX41" fmla="*/ 1528010 w 1997242"/>
              <a:gd name="connsiteY41" fmla="*/ 553733 h 1010933"/>
              <a:gd name="connsiteX42" fmla="*/ 1576137 w 1997242"/>
              <a:gd name="connsiteY42" fmla="*/ 722175 h 1010933"/>
              <a:gd name="connsiteX43" fmla="*/ 1588168 w 1997242"/>
              <a:gd name="connsiteY43" fmla="*/ 758270 h 1010933"/>
              <a:gd name="connsiteX44" fmla="*/ 1648326 w 1997242"/>
              <a:gd name="connsiteY44" fmla="*/ 806396 h 1010933"/>
              <a:gd name="connsiteX45" fmla="*/ 1696453 w 1997242"/>
              <a:gd name="connsiteY45" fmla="*/ 866554 h 1010933"/>
              <a:gd name="connsiteX46" fmla="*/ 1816768 w 1997242"/>
              <a:gd name="connsiteY46" fmla="*/ 902648 h 1010933"/>
              <a:gd name="connsiteX47" fmla="*/ 1961147 w 1997242"/>
              <a:gd name="connsiteY47" fmla="*/ 974838 h 1010933"/>
              <a:gd name="connsiteX48" fmla="*/ 1997242 w 1997242"/>
              <a:gd name="connsiteY48" fmla="*/ 986870 h 1010933"/>
              <a:gd name="connsiteX49" fmla="*/ 1816768 w 1997242"/>
              <a:gd name="connsiteY49" fmla="*/ 998901 h 1010933"/>
              <a:gd name="connsiteX50" fmla="*/ 1768642 w 1997242"/>
              <a:gd name="connsiteY50" fmla="*/ 1010933 h 1010933"/>
              <a:gd name="connsiteX51" fmla="*/ 1203158 w 1997242"/>
              <a:gd name="connsiteY51" fmla="*/ 986870 h 1010933"/>
              <a:gd name="connsiteX52" fmla="*/ 0 w 1997242"/>
              <a:gd name="connsiteY52" fmla="*/ 974838 h 10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97242" h="1010933">
                <a:moveTo>
                  <a:pt x="0" y="974838"/>
                </a:moveTo>
                <a:cubicBezTo>
                  <a:pt x="84221" y="970827"/>
                  <a:pt x="168638" y="969808"/>
                  <a:pt x="252663" y="962806"/>
                </a:cubicBezTo>
                <a:cubicBezTo>
                  <a:pt x="265302" y="961753"/>
                  <a:pt x="301440" y="950775"/>
                  <a:pt x="288758" y="950775"/>
                </a:cubicBezTo>
                <a:cubicBezTo>
                  <a:pt x="264363" y="950775"/>
                  <a:pt x="216568" y="987201"/>
                  <a:pt x="216568" y="962806"/>
                </a:cubicBezTo>
                <a:cubicBezTo>
                  <a:pt x="216568" y="937441"/>
                  <a:pt x="267653" y="952813"/>
                  <a:pt x="288758" y="938743"/>
                </a:cubicBezTo>
                <a:cubicBezTo>
                  <a:pt x="312821" y="922701"/>
                  <a:pt x="333511" y="899762"/>
                  <a:pt x="360947" y="890617"/>
                </a:cubicBezTo>
                <a:lnTo>
                  <a:pt x="433137" y="866554"/>
                </a:lnTo>
                <a:cubicBezTo>
                  <a:pt x="445169" y="858533"/>
                  <a:pt x="456018" y="848364"/>
                  <a:pt x="469232" y="842491"/>
                </a:cubicBezTo>
                <a:cubicBezTo>
                  <a:pt x="492411" y="832189"/>
                  <a:pt x="520316" y="832497"/>
                  <a:pt x="541421" y="818427"/>
                </a:cubicBezTo>
                <a:lnTo>
                  <a:pt x="577516" y="794364"/>
                </a:lnTo>
                <a:cubicBezTo>
                  <a:pt x="585537" y="782333"/>
                  <a:pt x="592057" y="769152"/>
                  <a:pt x="601579" y="758270"/>
                </a:cubicBezTo>
                <a:cubicBezTo>
                  <a:pt x="620253" y="736928"/>
                  <a:pt x="641684" y="718165"/>
                  <a:pt x="661737" y="698112"/>
                </a:cubicBezTo>
                <a:cubicBezTo>
                  <a:pt x="669758" y="690091"/>
                  <a:pt x="676361" y="680340"/>
                  <a:pt x="685800" y="674048"/>
                </a:cubicBezTo>
                <a:lnTo>
                  <a:pt x="721895" y="649985"/>
                </a:lnTo>
                <a:cubicBezTo>
                  <a:pt x="766356" y="583294"/>
                  <a:pt x="720520" y="636044"/>
                  <a:pt x="782053" y="601859"/>
                </a:cubicBezTo>
                <a:cubicBezTo>
                  <a:pt x="807334" y="587814"/>
                  <a:pt x="854242" y="553733"/>
                  <a:pt x="854242" y="553733"/>
                </a:cubicBezTo>
                <a:cubicBezTo>
                  <a:pt x="862263" y="541701"/>
                  <a:pt x="868080" y="527863"/>
                  <a:pt x="878305" y="517638"/>
                </a:cubicBezTo>
                <a:cubicBezTo>
                  <a:pt x="888530" y="507413"/>
                  <a:pt x="905367" y="504866"/>
                  <a:pt x="914400" y="493575"/>
                </a:cubicBezTo>
                <a:cubicBezTo>
                  <a:pt x="922323" y="483672"/>
                  <a:pt x="919397" y="468033"/>
                  <a:pt x="926432" y="457480"/>
                </a:cubicBezTo>
                <a:cubicBezTo>
                  <a:pt x="935870" y="443323"/>
                  <a:pt x="951633" y="434456"/>
                  <a:pt x="962526" y="421385"/>
                </a:cubicBezTo>
                <a:cubicBezTo>
                  <a:pt x="971783" y="410277"/>
                  <a:pt x="977556" y="396582"/>
                  <a:pt x="986589" y="385291"/>
                </a:cubicBezTo>
                <a:cubicBezTo>
                  <a:pt x="993676" y="376433"/>
                  <a:pt x="1003566" y="370085"/>
                  <a:pt x="1010653" y="361227"/>
                </a:cubicBezTo>
                <a:cubicBezTo>
                  <a:pt x="1019686" y="349936"/>
                  <a:pt x="1023425" y="334166"/>
                  <a:pt x="1034716" y="325133"/>
                </a:cubicBezTo>
                <a:cubicBezTo>
                  <a:pt x="1044619" y="317210"/>
                  <a:pt x="1058779" y="317112"/>
                  <a:pt x="1070810" y="313101"/>
                </a:cubicBezTo>
                <a:cubicBezTo>
                  <a:pt x="1078831" y="305080"/>
                  <a:pt x="1088068" y="298113"/>
                  <a:pt x="1094874" y="289038"/>
                </a:cubicBezTo>
                <a:cubicBezTo>
                  <a:pt x="1112226" y="265902"/>
                  <a:pt x="1118937" y="232890"/>
                  <a:pt x="1143000" y="216848"/>
                </a:cubicBezTo>
                <a:lnTo>
                  <a:pt x="1179095" y="192785"/>
                </a:lnTo>
                <a:cubicBezTo>
                  <a:pt x="1187116" y="180754"/>
                  <a:pt x="1194125" y="167982"/>
                  <a:pt x="1203158" y="156691"/>
                </a:cubicBezTo>
                <a:cubicBezTo>
                  <a:pt x="1210244" y="147833"/>
                  <a:pt x="1221385" y="142354"/>
                  <a:pt x="1227221" y="132627"/>
                </a:cubicBezTo>
                <a:cubicBezTo>
                  <a:pt x="1233746" y="121752"/>
                  <a:pt x="1233581" y="107876"/>
                  <a:pt x="1239253" y="96533"/>
                </a:cubicBezTo>
                <a:cubicBezTo>
                  <a:pt x="1245720" y="83599"/>
                  <a:pt x="1255295" y="72470"/>
                  <a:pt x="1263316" y="60438"/>
                </a:cubicBezTo>
                <a:cubicBezTo>
                  <a:pt x="1272700" y="32284"/>
                  <a:pt x="1273026" y="6682"/>
                  <a:pt x="1311442" y="280"/>
                </a:cubicBezTo>
                <a:cubicBezTo>
                  <a:pt x="1323952" y="-1805"/>
                  <a:pt x="1335505" y="8301"/>
                  <a:pt x="1347537" y="12312"/>
                </a:cubicBezTo>
                <a:cubicBezTo>
                  <a:pt x="1351547" y="28354"/>
                  <a:pt x="1354816" y="44600"/>
                  <a:pt x="1359568" y="60438"/>
                </a:cubicBezTo>
                <a:cubicBezTo>
                  <a:pt x="1366857" y="84733"/>
                  <a:pt x="1375611" y="108564"/>
                  <a:pt x="1383632" y="132627"/>
                </a:cubicBezTo>
                <a:lnTo>
                  <a:pt x="1395663" y="168722"/>
                </a:lnTo>
                <a:lnTo>
                  <a:pt x="1407695" y="204817"/>
                </a:lnTo>
                <a:lnTo>
                  <a:pt x="1419726" y="240912"/>
                </a:lnTo>
                <a:cubicBezTo>
                  <a:pt x="1423737" y="272996"/>
                  <a:pt x="1424983" y="305548"/>
                  <a:pt x="1431758" y="337164"/>
                </a:cubicBezTo>
                <a:cubicBezTo>
                  <a:pt x="1431763" y="337186"/>
                  <a:pt x="1461834" y="427390"/>
                  <a:pt x="1467853" y="445448"/>
                </a:cubicBezTo>
                <a:cubicBezTo>
                  <a:pt x="1471864" y="457480"/>
                  <a:pt x="1472849" y="470991"/>
                  <a:pt x="1479884" y="481543"/>
                </a:cubicBezTo>
                <a:lnTo>
                  <a:pt x="1528010" y="553733"/>
                </a:lnTo>
                <a:cubicBezTo>
                  <a:pt x="1558228" y="674600"/>
                  <a:pt x="1541615" y="618605"/>
                  <a:pt x="1576137" y="722175"/>
                </a:cubicBezTo>
                <a:cubicBezTo>
                  <a:pt x="1580147" y="734207"/>
                  <a:pt x="1579200" y="749302"/>
                  <a:pt x="1588168" y="758270"/>
                </a:cubicBezTo>
                <a:cubicBezTo>
                  <a:pt x="1622457" y="792557"/>
                  <a:pt x="1602794" y="776041"/>
                  <a:pt x="1648326" y="806396"/>
                </a:cubicBezTo>
                <a:cubicBezTo>
                  <a:pt x="1656829" y="819150"/>
                  <a:pt x="1679307" y="857981"/>
                  <a:pt x="1696453" y="866554"/>
                </a:cubicBezTo>
                <a:cubicBezTo>
                  <a:pt x="1725748" y="881201"/>
                  <a:pt x="1782225" y="894013"/>
                  <a:pt x="1816768" y="902648"/>
                </a:cubicBezTo>
                <a:cubicBezTo>
                  <a:pt x="1910064" y="964846"/>
                  <a:pt x="1861521" y="941629"/>
                  <a:pt x="1961147" y="974838"/>
                </a:cubicBezTo>
                <a:lnTo>
                  <a:pt x="1997242" y="986870"/>
                </a:lnTo>
                <a:cubicBezTo>
                  <a:pt x="1937084" y="990880"/>
                  <a:pt x="1876728" y="992589"/>
                  <a:pt x="1816768" y="998901"/>
                </a:cubicBezTo>
                <a:cubicBezTo>
                  <a:pt x="1800323" y="1000632"/>
                  <a:pt x="1785178" y="1010933"/>
                  <a:pt x="1768642" y="1010933"/>
                </a:cubicBezTo>
                <a:cubicBezTo>
                  <a:pt x="1116325" y="1010933"/>
                  <a:pt x="1766291" y="991524"/>
                  <a:pt x="1203158" y="986870"/>
                </a:cubicBezTo>
                <a:lnTo>
                  <a:pt x="0" y="9748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7032A2-D306-46DC-9298-3B21D47EE3D7}"/>
              </a:ext>
            </a:extLst>
          </p:cNvPr>
          <p:cNvCxnSpPr>
            <a:cxnSpLocks/>
          </p:cNvCxnSpPr>
          <p:nvPr/>
        </p:nvCxnSpPr>
        <p:spPr>
          <a:xfrm flipV="1">
            <a:off x="2278495" y="6677503"/>
            <a:ext cx="565485" cy="3609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7BC43B3-EAA8-4D18-8380-AA5614247DF1}"/>
              </a:ext>
            </a:extLst>
          </p:cNvPr>
          <p:cNvCxnSpPr>
            <a:cxnSpLocks/>
            <a:stCxn id="40" idx="16"/>
          </p:cNvCxnSpPr>
          <p:nvPr/>
        </p:nvCxnSpPr>
        <p:spPr>
          <a:xfrm flipV="1">
            <a:off x="2933443" y="6021493"/>
            <a:ext cx="456930" cy="5236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3FFE42-307E-45E1-8BB7-B8028AFBD55B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2055138" y="6848495"/>
            <a:ext cx="842673" cy="15386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F72040-1370-4AF2-9190-0C97A91935E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AE4CE-8544-4AFC-B6A5-F3D8DA27CE1D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048E0A25-0969-40DD-ACDF-8FCE58C07569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BFD5876A-D61A-44AC-A3A6-3F0E9722A3A5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158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F833A-61A3-4533-AAA9-AEC3F5DD6355}"/>
              </a:ext>
            </a:extLst>
          </p:cNvPr>
          <p:cNvSpPr/>
          <p:nvPr/>
        </p:nvSpPr>
        <p:spPr>
          <a:xfrm>
            <a:off x="524431" y="1099143"/>
            <a:ext cx="5863484" cy="76464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853F1-36C3-4062-940E-F98A75A6D695}"/>
              </a:ext>
            </a:extLst>
          </p:cNvPr>
          <p:cNvSpPr txBox="1"/>
          <p:nvPr/>
        </p:nvSpPr>
        <p:spPr>
          <a:xfrm>
            <a:off x="930345" y="3464004"/>
            <a:ext cx="5286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Distance apart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E2E16-F268-46B9-9BD2-F07F8204340C}"/>
              </a:ext>
            </a:extLst>
          </p:cNvPr>
          <p:cNvSpPr txBox="1"/>
          <p:nvPr/>
        </p:nvSpPr>
        <p:spPr>
          <a:xfrm>
            <a:off x="2351225" y="5169275"/>
            <a:ext cx="2867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Overlap</a:t>
            </a:r>
            <a:endParaRPr lang="en-AU" sz="36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9B0D5-95E7-415B-90D4-9F52C477A6FD}"/>
              </a:ext>
            </a:extLst>
          </p:cNvPr>
          <p:cNvCxnSpPr/>
          <p:nvPr/>
        </p:nvCxnSpPr>
        <p:spPr>
          <a:xfrm>
            <a:off x="1598888" y="4960061"/>
            <a:ext cx="383685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A933B5-63C0-43DC-94EA-430A63B88A19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9288B3-6813-4161-A038-55BB3B2AC7E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321A0A-267E-4A62-82C8-9F560234BA01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81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BA13587-2F71-4F00-BF19-61282E17E261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4CF918B7-0B42-4B98-8B8A-61998BA1C085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78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F833A-61A3-4533-AAA9-AEC3F5DD6355}"/>
              </a:ext>
            </a:extLst>
          </p:cNvPr>
          <p:cNvSpPr/>
          <p:nvPr/>
        </p:nvSpPr>
        <p:spPr>
          <a:xfrm>
            <a:off x="524431" y="1099143"/>
            <a:ext cx="5863484" cy="76464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853F1-36C3-4062-940E-F98A75A6D695}"/>
              </a:ext>
            </a:extLst>
          </p:cNvPr>
          <p:cNvSpPr txBox="1"/>
          <p:nvPr/>
        </p:nvSpPr>
        <p:spPr>
          <a:xfrm>
            <a:off x="871480" y="1265658"/>
            <a:ext cx="52861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Distance apart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(Distance between 2 group means)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7D7DA-1B33-4A22-A33A-F9EF10F70128}"/>
              </a:ext>
            </a:extLst>
          </p:cNvPr>
          <p:cNvSpPr/>
          <p:nvPr/>
        </p:nvSpPr>
        <p:spPr>
          <a:xfrm>
            <a:off x="1683829" y="2926749"/>
            <a:ext cx="3744416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5E68A77-0380-490A-B7CF-0BA828C06963}"/>
              </a:ext>
            </a:extLst>
          </p:cNvPr>
          <p:cNvSpPr/>
          <p:nvPr/>
        </p:nvSpPr>
        <p:spPr>
          <a:xfrm>
            <a:off x="2748174" y="2638794"/>
            <a:ext cx="1026457" cy="8309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35FCE-2046-44A9-82F4-742DE48BE956}"/>
              </a:ext>
            </a:extLst>
          </p:cNvPr>
          <p:cNvSpPr txBox="1"/>
          <p:nvPr/>
        </p:nvSpPr>
        <p:spPr>
          <a:xfrm>
            <a:off x="2061005" y="2575421"/>
            <a:ext cx="40966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800" dirty="0">
                <a:latin typeface="Gabriola" panose="04040605051002020D02" pitchFamily="82" charset="0"/>
              </a:rPr>
              <a:t>x</a:t>
            </a:r>
            <a:r>
              <a:rPr lang="en-AU" sz="4000" b="1" dirty="0">
                <a:latin typeface="Arial Narrow" panose="020B0606020202030204" pitchFamily="34" charset="0"/>
              </a:rPr>
              <a:t>1   –   </a:t>
            </a:r>
            <a:r>
              <a:rPr lang="en-AU" sz="13800" dirty="0">
                <a:latin typeface="Gabriola" panose="04040605051002020D02" pitchFamily="82" charset="0"/>
              </a:rPr>
              <a:t>x</a:t>
            </a:r>
            <a:r>
              <a:rPr lang="en-AU" sz="4000" b="1" dirty="0">
                <a:latin typeface="Arial Narrow" panose="020B0606020202030204" pitchFamily="34" charset="0"/>
              </a:rPr>
              <a:t>2 </a:t>
            </a:r>
            <a:endParaRPr lang="en-AU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FB731-0D7C-4EF3-9032-56171232E6BC}"/>
              </a:ext>
            </a:extLst>
          </p:cNvPr>
          <p:cNvSpPr txBox="1"/>
          <p:nvPr/>
        </p:nvSpPr>
        <p:spPr>
          <a:xfrm>
            <a:off x="2061005" y="4509035"/>
            <a:ext cx="40966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SE </a:t>
            </a:r>
            <a:r>
              <a:rPr lang="en-AU" sz="88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x</a:t>
            </a:r>
            <a:r>
              <a:rPr lang="en-AU" sz="60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1</a:t>
            </a:r>
            <a:r>
              <a:rPr lang="en-AU" sz="80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-x</a:t>
            </a:r>
            <a:r>
              <a:rPr lang="en-AU" sz="60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2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E2CB4B-753E-4022-8045-1F5CE8468DB8}"/>
              </a:ext>
            </a:extLst>
          </p:cNvPr>
          <p:cNvCxnSpPr>
            <a:cxnSpLocks/>
          </p:cNvCxnSpPr>
          <p:nvPr/>
        </p:nvCxnSpPr>
        <p:spPr>
          <a:xfrm>
            <a:off x="2024158" y="4791412"/>
            <a:ext cx="3113166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49560D-5871-4D40-BE27-72BEA94998A7}"/>
              </a:ext>
            </a:extLst>
          </p:cNvPr>
          <p:cNvCxnSpPr>
            <a:cxnSpLocks/>
          </p:cNvCxnSpPr>
          <p:nvPr/>
        </p:nvCxnSpPr>
        <p:spPr>
          <a:xfrm>
            <a:off x="2061005" y="3563888"/>
            <a:ext cx="8639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AD9C10-D223-490C-B8FC-0CC1FE2EDF09}"/>
              </a:ext>
            </a:extLst>
          </p:cNvPr>
          <p:cNvCxnSpPr>
            <a:cxnSpLocks/>
          </p:cNvCxnSpPr>
          <p:nvPr/>
        </p:nvCxnSpPr>
        <p:spPr>
          <a:xfrm>
            <a:off x="3933056" y="3562418"/>
            <a:ext cx="8639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C0CA46-D7B6-40C8-8B88-37B2AAD66545}"/>
              </a:ext>
            </a:extLst>
          </p:cNvPr>
          <p:cNvCxnSpPr>
            <a:cxnSpLocks/>
          </p:cNvCxnSpPr>
          <p:nvPr/>
        </p:nvCxnSpPr>
        <p:spPr>
          <a:xfrm>
            <a:off x="3501086" y="5450241"/>
            <a:ext cx="4884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35964C-2C4A-42B0-B479-2D4DF40275A4}"/>
              </a:ext>
            </a:extLst>
          </p:cNvPr>
          <p:cNvCxnSpPr>
            <a:cxnSpLocks/>
          </p:cNvCxnSpPr>
          <p:nvPr/>
        </p:nvCxnSpPr>
        <p:spPr>
          <a:xfrm>
            <a:off x="4365025" y="5450241"/>
            <a:ext cx="4884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5CECCE-1953-474C-8C6F-176D721809EE}"/>
              </a:ext>
            </a:extLst>
          </p:cNvPr>
          <p:cNvSpPr txBox="1"/>
          <p:nvPr/>
        </p:nvSpPr>
        <p:spPr>
          <a:xfrm>
            <a:off x="1005780" y="8088138"/>
            <a:ext cx="499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ubscripts indicate group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6B31F-34BF-47BE-9C10-CF6134078B6C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3A7397-C428-4A73-A7E5-C2A3686D411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FE1284-E240-4E75-B7B8-728F5BD4B28F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82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DB144321-34A2-4DC2-BFE8-3E67CFD082C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A0253589-8BEA-4C64-AFD4-2ACF317C523D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547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F833A-61A3-4533-AAA9-AEC3F5DD6355}"/>
              </a:ext>
            </a:extLst>
          </p:cNvPr>
          <p:cNvSpPr/>
          <p:nvPr/>
        </p:nvSpPr>
        <p:spPr>
          <a:xfrm>
            <a:off x="524431" y="1099143"/>
            <a:ext cx="5863484" cy="76464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7D7DA-1B33-4A22-A33A-F9EF10F70128}"/>
              </a:ext>
            </a:extLst>
          </p:cNvPr>
          <p:cNvSpPr/>
          <p:nvPr/>
        </p:nvSpPr>
        <p:spPr>
          <a:xfrm>
            <a:off x="1656601" y="2926749"/>
            <a:ext cx="3744416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E2E16-F268-46B9-9BD2-F07F8204340C}"/>
              </a:ext>
            </a:extLst>
          </p:cNvPr>
          <p:cNvSpPr txBox="1"/>
          <p:nvPr/>
        </p:nvSpPr>
        <p:spPr>
          <a:xfrm>
            <a:off x="980728" y="6959119"/>
            <a:ext cx="52861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Overlap 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distributions</a:t>
            </a:r>
            <a:endParaRPr lang="en-AU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(Standard Error of the Difference)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5672EF5-490C-48E7-A796-39D31872D543}"/>
              </a:ext>
            </a:extLst>
          </p:cNvPr>
          <p:cNvSpPr/>
          <p:nvPr/>
        </p:nvSpPr>
        <p:spPr>
          <a:xfrm rot="10800000">
            <a:off x="1996930" y="6128122"/>
            <a:ext cx="1026457" cy="8309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35FCE-2046-44A9-82F4-742DE48BE956}"/>
              </a:ext>
            </a:extLst>
          </p:cNvPr>
          <p:cNvSpPr txBox="1"/>
          <p:nvPr/>
        </p:nvSpPr>
        <p:spPr>
          <a:xfrm>
            <a:off x="2033777" y="2575421"/>
            <a:ext cx="40966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8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x</a:t>
            </a:r>
            <a:r>
              <a:rPr lang="en-AU" sz="4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   –   </a:t>
            </a:r>
            <a:r>
              <a:rPr lang="en-AU" sz="13800" dirty="0">
                <a:solidFill>
                  <a:schemeClr val="bg1">
                    <a:lumMod val="65000"/>
                  </a:schemeClr>
                </a:solidFill>
                <a:latin typeface="Gabriola" panose="04040605051002020D02" pitchFamily="82" charset="0"/>
              </a:rPr>
              <a:t>x</a:t>
            </a:r>
            <a:r>
              <a:rPr lang="en-AU" sz="4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2 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FB731-0D7C-4EF3-9032-56171232E6BC}"/>
              </a:ext>
            </a:extLst>
          </p:cNvPr>
          <p:cNvSpPr txBox="1"/>
          <p:nvPr/>
        </p:nvSpPr>
        <p:spPr>
          <a:xfrm>
            <a:off x="2033777" y="4509035"/>
            <a:ext cx="40966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dirty="0">
                <a:latin typeface="Gabriola" panose="04040605051002020D02" pitchFamily="82" charset="0"/>
              </a:rPr>
              <a:t>SE </a:t>
            </a:r>
            <a:r>
              <a:rPr lang="en-AU" sz="8800" dirty="0">
                <a:latin typeface="Gabriola" panose="04040605051002020D02" pitchFamily="82" charset="0"/>
              </a:rPr>
              <a:t>x</a:t>
            </a:r>
            <a:r>
              <a:rPr lang="en-AU" sz="6000" dirty="0">
                <a:latin typeface="Gabriola" panose="04040605051002020D02" pitchFamily="82" charset="0"/>
              </a:rPr>
              <a:t>1</a:t>
            </a:r>
            <a:r>
              <a:rPr lang="en-AU" sz="8000" dirty="0">
                <a:latin typeface="Gabriola" panose="04040605051002020D02" pitchFamily="82" charset="0"/>
              </a:rPr>
              <a:t>-x</a:t>
            </a:r>
            <a:r>
              <a:rPr lang="en-AU" sz="6000" dirty="0">
                <a:latin typeface="Gabriola" panose="04040605051002020D02" pitchFamily="82" charset="0"/>
              </a:rPr>
              <a:t>2</a:t>
            </a:r>
            <a:endParaRPr lang="en-AU" b="1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E2CB4B-753E-4022-8045-1F5CE8468DB8}"/>
              </a:ext>
            </a:extLst>
          </p:cNvPr>
          <p:cNvCxnSpPr>
            <a:cxnSpLocks/>
          </p:cNvCxnSpPr>
          <p:nvPr/>
        </p:nvCxnSpPr>
        <p:spPr>
          <a:xfrm>
            <a:off x="1996930" y="4791412"/>
            <a:ext cx="31131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C0CA46-D7B6-40C8-8B88-37B2AAD66545}"/>
              </a:ext>
            </a:extLst>
          </p:cNvPr>
          <p:cNvCxnSpPr>
            <a:cxnSpLocks/>
          </p:cNvCxnSpPr>
          <p:nvPr/>
        </p:nvCxnSpPr>
        <p:spPr>
          <a:xfrm>
            <a:off x="3473858" y="5450241"/>
            <a:ext cx="488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35964C-2C4A-42B0-B479-2D4DF40275A4}"/>
              </a:ext>
            </a:extLst>
          </p:cNvPr>
          <p:cNvCxnSpPr>
            <a:cxnSpLocks/>
          </p:cNvCxnSpPr>
          <p:nvPr/>
        </p:nvCxnSpPr>
        <p:spPr>
          <a:xfrm>
            <a:off x="4337797" y="5450241"/>
            <a:ext cx="488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E3E1C7-012C-48E5-9C6A-4E88CA42AB70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01049D-DFCF-4DB1-99BE-713E789DE1A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05AEBB-45CA-4393-B01E-5C2A0140FB24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83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186D97E-44D0-4B55-A206-D45C207D9D4B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B8CB62F-42D3-4C73-A8E5-933495580BFA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053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24431" y="1102138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35ADD-F27C-453E-AEDD-162274BBE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970" b="1559"/>
          <a:stretch/>
        </p:blipFill>
        <p:spPr>
          <a:xfrm>
            <a:off x="1446549" y="5076972"/>
            <a:ext cx="4129953" cy="2549996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4CACB-CC09-482F-B194-3A633CE6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50" y="2218352"/>
            <a:ext cx="1928638" cy="1778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264B62-AF8B-4EDB-8D42-87F9FB76B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r="3901"/>
          <a:stretch/>
        </p:blipFill>
        <p:spPr>
          <a:xfrm rot="16200000">
            <a:off x="3798326" y="2218352"/>
            <a:ext cx="1778176" cy="1778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13ABA-B9A5-4DFB-BBB0-CA479641CF1F}"/>
              </a:ext>
            </a:extLst>
          </p:cNvPr>
          <p:cNvSpPr txBox="1"/>
          <p:nvPr/>
        </p:nvSpPr>
        <p:spPr>
          <a:xfrm>
            <a:off x="731702" y="4066238"/>
            <a:ext cx="5793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precision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B063F-5F73-45EC-87C5-54EE79CBBA96}"/>
              </a:ext>
            </a:extLst>
          </p:cNvPr>
          <p:cNvSpPr txBox="1"/>
          <p:nvPr/>
        </p:nvSpPr>
        <p:spPr>
          <a:xfrm>
            <a:off x="677329" y="7698960"/>
            <a:ext cx="5793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SMALL error bars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5FE6E-B522-4B36-81C5-F710504E5D2B}"/>
              </a:ext>
            </a:extLst>
          </p:cNvPr>
          <p:cNvSpPr txBox="1"/>
          <p:nvPr/>
        </p:nvSpPr>
        <p:spPr>
          <a:xfrm>
            <a:off x="526959" y="996077"/>
            <a:ext cx="586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 P = 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&lt;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0.05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A03B4-4101-4C76-9899-CDD3AE73754F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69B6A9-CC1C-4883-A5A9-48055FE7BBF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73CC041-43CC-42B7-AFFA-A28F7A7CDC85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84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CD66C936-BF6C-4C4A-984F-15DB348D9FF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4B16E3F-1026-44AA-A053-97DECB2FD67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12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32778" y="1111554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F2036E0-07E6-4719-A720-E93CAF082DA7}"/>
              </a:ext>
            </a:extLst>
          </p:cNvPr>
          <p:cNvSpPr/>
          <p:nvPr/>
        </p:nvSpPr>
        <p:spPr>
          <a:xfrm rot="169416">
            <a:off x="1289829" y="2905664"/>
            <a:ext cx="2701870" cy="3523612"/>
          </a:xfrm>
          <a:custGeom>
            <a:avLst/>
            <a:gdLst>
              <a:gd name="connsiteX0" fmla="*/ 0 w 7074568"/>
              <a:gd name="connsiteY0" fmla="*/ 2161535 h 2161535"/>
              <a:gd name="connsiteX1" fmla="*/ 962526 w 7074568"/>
              <a:gd name="connsiteY1" fmla="*/ 1856735 h 2161535"/>
              <a:gd name="connsiteX2" fmla="*/ 1860884 w 7074568"/>
              <a:gd name="connsiteY2" fmla="*/ 1054630 h 2161535"/>
              <a:gd name="connsiteX3" fmla="*/ 2534652 w 7074568"/>
              <a:gd name="connsiteY3" fmla="*/ 236483 h 2161535"/>
              <a:gd name="connsiteX4" fmla="*/ 3192379 w 7074568"/>
              <a:gd name="connsiteY4" fmla="*/ 11893 h 2161535"/>
              <a:gd name="connsiteX5" fmla="*/ 4186989 w 7074568"/>
              <a:gd name="connsiteY5" fmla="*/ 124188 h 2161535"/>
              <a:gd name="connsiteX6" fmla="*/ 4989094 w 7074568"/>
              <a:gd name="connsiteY6" fmla="*/ 894209 h 2161535"/>
              <a:gd name="connsiteX7" fmla="*/ 5855368 w 7074568"/>
              <a:gd name="connsiteY7" fmla="*/ 1808609 h 2161535"/>
              <a:gd name="connsiteX8" fmla="*/ 7074568 w 7074568"/>
              <a:gd name="connsiteY8" fmla="*/ 2097367 h 2161535"/>
              <a:gd name="connsiteX9" fmla="*/ 7074568 w 7074568"/>
              <a:gd name="connsiteY9" fmla="*/ 2097367 h 2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4568" h="2161535">
                <a:moveTo>
                  <a:pt x="0" y="2161535"/>
                </a:moveTo>
                <a:cubicBezTo>
                  <a:pt x="326189" y="2101377"/>
                  <a:pt x="652379" y="2041219"/>
                  <a:pt x="962526" y="1856735"/>
                </a:cubicBezTo>
                <a:cubicBezTo>
                  <a:pt x="1272673" y="1672251"/>
                  <a:pt x="1598863" y="1324672"/>
                  <a:pt x="1860884" y="1054630"/>
                </a:cubicBezTo>
                <a:cubicBezTo>
                  <a:pt x="2122905" y="784588"/>
                  <a:pt x="2312736" y="410272"/>
                  <a:pt x="2534652" y="236483"/>
                </a:cubicBezTo>
                <a:cubicBezTo>
                  <a:pt x="2756568" y="62694"/>
                  <a:pt x="2916990" y="30609"/>
                  <a:pt x="3192379" y="11893"/>
                </a:cubicBezTo>
                <a:cubicBezTo>
                  <a:pt x="3467769" y="-6823"/>
                  <a:pt x="3887537" y="-22865"/>
                  <a:pt x="4186989" y="124188"/>
                </a:cubicBezTo>
                <a:cubicBezTo>
                  <a:pt x="4486441" y="271241"/>
                  <a:pt x="4711031" y="613472"/>
                  <a:pt x="4989094" y="894209"/>
                </a:cubicBezTo>
                <a:cubicBezTo>
                  <a:pt x="5267157" y="1174946"/>
                  <a:pt x="5507789" y="1608083"/>
                  <a:pt x="5855368" y="1808609"/>
                </a:cubicBezTo>
                <a:cubicBezTo>
                  <a:pt x="6202947" y="2009135"/>
                  <a:pt x="7074568" y="2097367"/>
                  <a:pt x="7074568" y="2097367"/>
                </a:cubicBezTo>
                <a:lnTo>
                  <a:pt x="7074568" y="209736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16E0F9-D0F9-4D8C-B4F4-E13492023A2D}"/>
              </a:ext>
            </a:extLst>
          </p:cNvPr>
          <p:cNvSpPr/>
          <p:nvPr/>
        </p:nvSpPr>
        <p:spPr>
          <a:xfrm rot="163970">
            <a:off x="3214304" y="2905664"/>
            <a:ext cx="2701870" cy="3523612"/>
          </a:xfrm>
          <a:custGeom>
            <a:avLst/>
            <a:gdLst>
              <a:gd name="connsiteX0" fmla="*/ 0 w 7074568"/>
              <a:gd name="connsiteY0" fmla="*/ 2161535 h 2161535"/>
              <a:gd name="connsiteX1" fmla="*/ 962526 w 7074568"/>
              <a:gd name="connsiteY1" fmla="*/ 1856735 h 2161535"/>
              <a:gd name="connsiteX2" fmla="*/ 1860884 w 7074568"/>
              <a:gd name="connsiteY2" fmla="*/ 1054630 h 2161535"/>
              <a:gd name="connsiteX3" fmla="*/ 2534652 w 7074568"/>
              <a:gd name="connsiteY3" fmla="*/ 236483 h 2161535"/>
              <a:gd name="connsiteX4" fmla="*/ 3192379 w 7074568"/>
              <a:gd name="connsiteY4" fmla="*/ 11893 h 2161535"/>
              <a:gd name="connsiteX5" fmla="*/ 4186989 w 7074568"/>
              <a:gd name="connsiteY5" fmla="*/ 124188 h 2161535"/>
              <a:gd name="connsiteX6" fmla="*/ 4989094 w 7074568"/>
              <a:gd name="connsiteY6" fmla="*/ 894209 h 2161535"/>
              <a:gd name="connsiteX7" fmla="*/ 5855368 w 7074568"/>
              <a:gd name="connsiteY7" fmla="*/ 1808609 h 2161535"/>
              <a:gd name="connsiteX8" fmla="*/ 7074568 w 7074568"/>
              <a:gd name="connsiteY8" fmla="*/ 2097367 h 2161535"/>
              <a:gd name="connsiteX9" fmla="*/ 7074568 w 7074568"/>
              <a:gd name="connsiteY9" fmla="*/ 2097367 h 2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4568" h="2161535">
                <a:moveTo>
                  <a:pt x="0" y="2161535"/>
                </a:moveTo>
                <a:cubicBezTo>
                  <a:pt x="326189" y="2101377"/>
                  <a:pt x="652379" y="2041219"/>
                  <a:pt x="962526" y="1856735"/>
                </a:cubicBezTo>
                <a:cubicBezTo>
                  <a:pt x="1272673" y="1672251"/>
                  <a:pt x="1598863" y="1324672"/>
                  <a:pt x="1860884" y="1054630"/>
                </a:cubicBezTo>
                <a:cubicBezTo>
                  <a:pt x="2122905" y="784588"/>
                  <a:pt x="2312736" y="410272"/>
                  <a:pt x="2534652" y="236483"/>
                </a:cubicBezTo>
                <a:cubicBezTo>
                  <a:pt x="2756568" y="62694"/>
                  <a:pt x="2916990" y="30609"/>
                  <a:pt x="3192379" y="11893"/>
                </a:cubicBezTo>
                <a:cubicBezTo>
                  <a:pt x="3467769" y="-6823"/>
                  <a:pt x="3887537" y="-22865"/>
                  <a:pt x="4186989" y="124188"/>
                </a:cubicBezTo>
                <a:cubicBezTo>
                  <a:pt x="4486441" y="271241"/>
                  <a:pt x="4711031" y="613472"/>
                  <a:pt x="4989094" y="894209"/>
                </a:cubicBezTo>
                <a:cubicBezTo>
                  <a:pt x="5267157" y="1174946"/>
                  <a:pt x="5507789" y="1608083"/>
                  <a:pt x="5855368" y="1808609"/>
                </a:cubicBezTo>
                <a:cubicBezTo>
                  <a:pt x="6202947" y="2009135"/>
                  <a:pt x="7074568" y="2097367"/>
                  <a:pt x="7074568" y="2097367"/>
                </a:cubicBezTo>
                <a:lnTo>
                  <a:pt x="7074568" y="209736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93DA5-7941-47D6-AA5B-7A9F223B4486}"/>
              </a:ext>
            </a:extLst>
          </p:cNvPr>
          <p:cNvSpPr/>
          <p:nvPr/>
        </p:nvSpPr>
        <p:spPr>
          <a:xfrm>
            <a:off x="980728" y="2218352"/>
            <a:ext cx="5017911" cy="4183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A5544-237B-4AD6-8F6D-2C89F165138E}"/>
              </a:ext>
            </a:extLst>
          </p:cNvPr>
          <p:cNvSpPr txBox="1"/>
          <p:nvPr/>
        </p:nvSpPr>
        <p:spPr>
          <a:xfrm>
            <a:off x="623536" y="7199306"/>
            <a:ext cx="58609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Little overlap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distributions 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C0BE76-50F2-4EB3-866F-F152772ECD44}"/>
              </a:ext>
            </a:extLst>
          </p:cNvPr>
          <p:cNvSpPr/>
          <p:nvPr/>
        </p:nvSpPr>
        <p:spPr>
          <a:xfrm>
            <a:off x="3148012" y="5963064"/>
            <a:ext cx="697920" cy="418696"/>
          </a:xfrm>
          <a:custGeom>
            <a:avLst/>
            <a:gdLst>
              <a:gd name="connsiteX0" fmla="*/ 89 w 697920"/>
              <a:gd name="connsiteY0" fmla="*/ 389610 h 418696"/>
              <a:gd name="connsiteX1" fmla="*/ 48215 w 697920"/>
              <a:gd name="connsiteY1" fmla="*/ 329452 h 418696"/>
              <a:gd name="connsiteX2" fmla="*/ 108373 w 697920"/>
              <a:gd name="connsiteY2" fmla="*/ 281325 h 418696"/>
              <a:gd name="connsiteX3" fmla="*/ 132436 w 697920"/>
              <a:gd name="connsiteY3" fmla="*/ 245231 h 418696"/>
              <a:gd name="connsiteX4" fmla="*/ 204625 w 697920"/>
              <a:gd name="connsiteY4" fmla="*/ 233199 h 418696"/>
              <a:gd name="connsiteX5" fmla="*/ 240720 w 697920"/>
              <a:gd name="connsiteY5" fmla="*/ 173041 h 418696"/>
              <a:gd name="connsiteX6" fmla="*/ 312910 w 697920"/>
              <a:gd name="connsiteY6" fmla="*/ 76789 h 418696"/>
              <a:gd name="connsiteX7" fmla="*/ 349004 w 697920"/>
              <a:gd name="connsiteY7" fmla="*/ 40694 h 418696"/>
              <a:gd name="connsiteX8" fmla="*/ 373068 w 697920"/>
              <a:gd name="connsiteY8" fmla="*/ 76789 h 418696"/>
              <a:gd name="connsiteX9" fmla="*/ 409162 w 697920"/>
              <a:gd name="connsiteY9" fmla="*/ 136947 h 418696"/>
              <a:gd name="connsiteX10" fmla="*/ 481352 w 697920"/>
              <a:gd name="connsiteY10" fmla="*/ 221168 h 418696"/>
              <a:gd name="connsiteX11" fmla="*/ 517446 w 697920"/>
              <a:gd name="connsiteY11" fmla="*/ 245231 h 418696"/>
              <a:gd name="connsiteX12" fmla="*/ 565573 w 697920"/>
              <a:gd name="connsiteY12" fmla="*/ 305389 h 418696"/>
              <a:gd name="connsiteX13" fmla="*/ 601668 w 697920"/>
              <a:gd name="connsiteY13" fmla="*/ 329452 h 418696"/>
              <a:gd name="connsiteX14" fmla="*/ 625731 w 697920"/>
              <a:gd name="connsiteY14" fmla="*/ 365547 h 418696"/>
              <a:gd name="connsiteX15" fmla="*/ 697920 w 697920"/>
              <a:gd name="connsiteY15" fmla="*/ 389610 h 418696"/>
              <a:gd name="connsiteX16" fmla="*/ 661825 w 697920"/>
              <a:gd name="connsiteY16" fmla="*/ 401641 h 418696"/>
              <a:gd name="connsiteX17" fmla="*/ 36183 w 697920"/>
              <a:gd name="connsiteY17" fmla="*/ 401641 h 418696"/>
              <a:gd name="connsiteX18" fmla="*/ 89 w 697920"/>
              <a:gd name="connsiteY18" fmla="*/ 389610 h 4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7920" h="418696">
                <a:moveTo>
                  <a:pt x="89" y="389610"/>
                </a:moveTo>
                <a:cubicBezTo>
                  <a:pt x="2094" y="377578"/>
                  <a:pt x="30057" y="347610"/>
                  <a:pt x="48215" y="329452"/>
                </a:cubicBezTo>
                <a:cubicBezTo>
                  <a:pt x="110758" y="266909"/>
                  <a:pt x="60742" y="340865"/>
                  <a:pt x="108373" y="281325"/>
                </a:cubicBezTo>
                <a:cubicBezTo>
                  <a:pt x="117406" y="270034"/>
                  <a:pt x="119503" y="251698"/>
                  <a:pt x="132436" y="245231"/>
                </a:cubicBezTo>
                <a:cubicBezTo>
                  <a:pt x="154256" y="234321"/>
                  <a:pt x="180562" y="237210"/>
                  <a:pt x="204625" y="233199"/>
                </a:cubicBezTo>
                <a:cubicBezTo>
                  <a:pt x="258612" y="179214"/>
                  <a:pt x="201674" y="243324"/>
                  <a:pt x="240720" y="173041"/>
                </a:cubicBezTo>
                <a:cubicBezTo>
                  <a:pt x="274732" y="111819"/>
                  <a:pt x="276400" y="113297"/>
                  <a:pt x="312910" y="76789"/>
                </a:cubicBezTo>
                <a:cubicBezTo>
                  <a:pt x="349005" y="-31499"/>
                  <a:pt x="324941" y="-7431"/>
                  <a:pt x="349004" y="40694"/>
                </a:cubicBezTo>
                <a:cubicBezTo>
                  <a:pt x="355471" y="53628"/>
                  <a:pt x="365047" y="64757"/>
                  <a:pt x="373068" y="76789"/>
                </a:cubicBezTo>
                <a:cubicBezTo>
                  <a:pt x="393961" y="139469"/>
                  <a:pt x="371414" y="89761"/>
                  <a:pt x="409162" y="136947"/>
                </a:cubicBezTo>
                <a:cubicBezTo>
                  <a:pt x="440263" y="175823"/>
                  <a:pt x="431704" y="188069"/>
                  <a:pt x="481352" y="221168"/>
                </a:cubicBezTo>
                <a:cubicBezTo>
                  <a:pt x="493383" y="229189"/>
                  <a:pt x="506155" y="236198"/>
                  <a:pt x="517446" y="245231"/>
                </a:cubicBezTo>
                <a:cubicBezTo>
                  <a:pt x="576986" y="292862"/>
                  <a:pt x="503030" y="242846"/>
                  <a:pt x="565573" y="305389"/>
                </a:cubicBezTo>
                <a:cubicBezTo>
                  <a:pt x="575798" y="315614"/>
                  <a:pt x="589636" y="321431"/>
                  <a:pt x="601668" y="329452"/>
                </a:cubicBezTo>
                <a:cubicBezTo>
                  <a:pt x="609689" y="341484"/>
                  <a:pt x="613469" y="357883"/>
                  <a:pt x="625731" y="365547"/>
                </a:cubicBezTo>
                <a:cubicBezTo>
                  <a:pt x="647240" y="378990"/>
                  <a:pt x="697920" y="389610"/>
                  <a:pt x="697920" y="389610"/>
                </a:cubicBezTo>
                <a:cubicBezTo>
                  <a:pt x="685888" y="393620"/>
                  <a:pt x="674303" y="399372"/>
                  <a:pt x="661825" y="401641"/>
                </a:cubicBezTo>
                <a:cubicBezTo>
                  <a:pt x="468449" y="436800"/>
                  <a:pt x="171981" y="407676"/>
                  <a:pt x="36183" y="401641"/>
                </a:cubicBezTo>
                <a:cubicBezTo>
                  <a:pt x="30517" y="401389"/>
                  <a:pt x="-1916" y="401642"/>
                  <a:pt x="89" y="3896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DEBF416D-F8E0-4FAB-B7D7-35D18A38510D}"/>
              </a:ext>
            </a:extLst>
          </p:cNvPr>
          <p:cNvSpPr/>
          <p:nvPr/>
        </p:nvSpPr>
        <p:spPr>
          <a:xfrm>
            <a:off x="3280412" y="6598710"/>
            <a:ext cx="418542" cy="60059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FD702-D7B0-465B-9BCE-B2CF77B55FB5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66330-5911-4732-9CC3-8B5A01A97BF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81D8C3-860E-400E-B2B5-CC543F2F44E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85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7A506C2B-96C0-4D9F-B517-5BD74DC6FF6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313D6C1-D273-4D06-B3BC-699B420ABFA2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3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1" y="884923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510999" y="214200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Research Question 1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259C-5911-4EFE-8CC9-E3686073EAE9}"/>
              </a:ext>
            </a:extLst>
          </p:cNvPr>
          <p:cNvSpPr txBox="1"/>
          <p:nvPr/>
        </p:nvSpPr>
        <p:spPr>
          <a:xfrm>
            <a:off x="620767" y="1193910"/>
            <a:ext cx="5801908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there a significant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in</a:t>
            </a:r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column height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</a:t>
            </a:r>
          </a:p>
          <a:p>
            <a:pPr algn="ctr"/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Category 1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&amp; </a:t>
            </a:r>
            <a:r>
              <a:rPr lang="en-AU" sz="6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Category 2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5460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54222" y="1106752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F16CB-37FB-453A-9063-86629E841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" t="6332" r="2926" b="3031"/>
          <a:stretch/>
        </p:blipFill>
        <p:spPr>
          <a:xfrm>
            <a:off x="1177483" y="5130147"/>
            <a:ext cx="4481360" cy="265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0723B-E5C9-4EE4-851A-125E734C2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8" r="8038"/>
          <a:stretch/>
        </p:blipFill>
        <p:spPr>
          <a:xfrm rot="16200000">
            <a:off x="1171351" y="2214564"/>
            <a:ext cx="2071691" cy="2034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A565D-DA91-46A5-8F3C-3EDA494E3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8" r="8038"/>
          <a:stretch/>
        </p:blipFill>
        <p:spPr>
          <a:xfrm rot="5400000">
            <a:off x="3608015" y="2214563"/>
            <a:ext cx="2071692" cy="20340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9E56C-49E9-47C5-B176-061FE1347A13}"/>
              </a:ext>
            </a:extLst>
          </p:cNvPr>
          <p:cNvSpPr txBox="1"/>
          <p:nvPr/>
        </p:nvSpPr>
        <p:spPr>
          <a:xfrm>
            <a:off x="656896" y="7806352"/>
            <a:ext cx="582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LARGE error bars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CBD21-16F1-47C1-9F8E-A7E04A2B77A9}"/>
              </a:ext>
            </a:extLst>
          </p:cNvPr>
          <p:cNvSpPr txBox="1"/>
          <p:nvPr/>
        </p:nvSpPr>
        <p:spPr>
          <a:xfrm>
            <a:off x="569597" y="4267429"/>
            <a:ext cx="582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precision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40FD3-1AE4-415F-A112-16F6D4C2F3FD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D30E92-AD1B-464A-97F6-D174DEB5869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99CBB9-DB8F-44AA-ADE5-958E5DAE8BC2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86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90F088B-C6D2-4D69-ACCB-3168805DF75E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4DC70-5818-412D-8ADF-796A4CBCAED5}"/>
              </a:ext>
            </a:extLst>
          </p:cNvPr>
          <p:cNvSpPr txBox="1"/>
          <p:nvPr/>
        </p:nvSpPr>
        <p:spPr>
          <a:xfrm>
            <a:off x="526959" y="996077"/>
            <a:ext cx="586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 P = 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&gt;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0.05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31C56010-4392-4E3C-B4CD-9B64513EF3CC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06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BB231-3FAE-413A-8FA6-C6BD1F48A30E}"/>
              </a:ext>
            </a:extLst>
          </p:cNvPr>
          <p:cNvSpPr/>
          <p:nvPr/>
        </p:nvSpPr>
        <p:spPr>
          <a:xfrm>
            <a:off x="524431" y="1105950"/>
            <a:ext cx="5863484" cy="761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F2036E0-07E6-4719-A720-E93CAF082DA7}"/>
              </a:ext>
            </a:extLst>
          </p:cNvPr>
          <p:cNvSpPr/>
          <p:nvPr/>
        </p:nvSpPr>
        <p:spPr>
          <a:xfrm rot="158106">
            <a:off x="1033199" y="3994803"/>
            <a:ext cx="4126995" cy="2377473"/>
          </a:xfrm>
          <a:custGeom>
            <a:avLst/>
            <a:gdLst>
              <a:gd name="connsiteX0" fmla="*/ 0 w 7074568"/>
              <a:gd name="connsiteY0" fmla="*/ 2161535 h 2161535"/>
              <a:gd name="connsiteX1" fmla="*/ 962526 w 7074568"/>
              <a:gd name="connsiteY1" fmla="*/ 1856735 h 2161535"/>
              <a:gd name="connsiteX2" fmla="*/ 1860884 w 7074568"/>
              <a:gd name="connsiteY2" fmla="*/ 1054630 h 2161535"/>
              <a:gd name="connsiteX3" fmla="*/ 2534652 w 7074568"/>
              <a:gd name="connsiteY3" fmla="*/ 236483 h 2161535"/>
              <a:gd name="connsiteX4" fmla="*/ 3192379 w 7074568"/>
              <a:gd name="connsiteY4" fmla="*/ 11893 h 2161535"/>
              <a:gd name="connsiteX5" fmla="*/ 4186989 w 7074568"/>
              <a:gd name="connsiteY5" fmla="*/ 124188 h 2161535"/>
              <a:gd name="connsiteX6" fmla="*/ 4989094 w 7074568"/>
              <a:gd name="connsiteY6" fmla="*/ 894209 h 2161535"/>
              <a:gd name="connsiteX7" fmla="*/ 5855368 w 7074568"/>
              <a:gd name="connsiteY7" fmla="*/ 1808609 h 2161535"/>
              <a:gd name="connsiteX8" fmla="*/ 7074568 w 7074568"/>
              <a:gd name="connsiteY8" fmla="*/ 2097367 h 2161535"/>
              <a:gd name="connsiteX9" fmla="*/ 7074568 w 7074568"/>
              <a:gd name="connsiteY9" fmla="*/ 2097367 h 2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4568" h="2161535">
                <a:moveTo>
                  <a:pt x="0" y="2161535"/>
                </a:moveTo>
                <a:cubicBezTo>
                  <a:pt x="326189" y="2101377"/>
                  <a:pt x="652379" y="2041219"/>
                  <a:pt x="962526" y="1856735"/>
                </a:cubicBezTo>
                <a:cubicBezTo>
                  <a:pt x="1272673" y="1672251"/>
                  <a:pt x="1598863" y="1324672"/>
                  <a:pt x="1860884" y="1054630"/>
                </a:cubicBezTo>
                <a:cubicBezTo>
                  <a:pt x="2122905" y="784588"/>
                  <a:pt x="2312736" y="410272"/>
                  <a:pt x="2534652" y="236483"/>
                </a:cubicBezTo>
                <a:cubicBezTo>
                  <a:pt x="2756568" y="62694"/>
                  <a:pt x="2916990" y="30609"/>
                  <a:pt x="3192379" y="11893"/>
                </a:cubicBezTo>
                <a:cubicBezTo>
                  <a:pt x="3467769" y="-6823"/>
                  <a:pt x="3887537" y="-22865"/>
                  <a:pt x="4186989" y="124188"/>
                </a:cubicBezTo>
                <a:cubicBezTo>
                  <a:pt x="4486441" y="271241"/>
                  <a:pt x="4711031" y="613472"/>
                  <a:pt x="4989094" y="894209"/>
                </a:cubicBezTo>
                <a:cubicBezTo>
                  <a:pt x="5267157" y="1174946"/>
                  <a:pt x="5507789" y="1608083"/>
                  <a:pt x="5855368" y="1808609"/>
                </a:cubicBezTo>
                <a:cubicBezTo>
                  <a:pt x="6202947" y="2009135"/>
                  <a:pt x="7074568" y="2097367"/>
                  <a:pt x="7074568" y="2097367"/>
                </a:cubicBezTo>
                <a:lnTo>
                  <a:pt x="7074568" y="209736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16E0F9-D0F9-4D8C-B4F4-E13492023A2D}"/>
              </a:ext>
            </a:extLst>
          </p:cNvPr>
          <p:cNvSpPr/>
          <p:nvPr/>
        </p:nvSpPr>
        <p:spPr>
          <a:xfrm>
            <a:off x="2112006" y="3995936"/>
            <a:ext cx="3890387" cy="2406405"/>
          </a:xfrm>
          <a:custGeom>
            <a:avLst/>
            <a:gdLst>
              <a:gd name="connsiteX0" fmla="*/ 0 w 7074568"/>
              <a:gd name="connsiteY0" fmla="*/ 2161535 h 2161535"/>
              <a:gd name="connsiteX1" fmla="*/ 962526 w 7074568"/>
              <a:gd name="connsiteY1" fmla="*/ 1856735 h 2161535"/>
              <a:gd name="connsiteX2" fmla="*/ 1860884 w 7074568"/>
              <a:gd name="connsiteY2" fmla="*/ 1054630 h 2161535"/>
              <a:gd name="connsiteX3" fmla="*/ 2534652 w 7074568"/>
              <a:gd name="connsiteY3" fmla="*/ 236483 h 2161535"/>
              <a:gd name="connsiteX4" fmla="*/ 3192379 w 7074568"/>
              <a:gd name="connsiteY4" fmla="*/ 11893 h 2161535"/>
              <a:gd name="connsiteX5" fmla="*/ 4186989 w 7074568"/>
              <a:gd name="connsiteY5" fmla="*/ 124188 h 2161535"/>
              <a:gd name="connsiteX6" fmla="*/ 4989094 w 7074568"/>
              <a:gd name="connsiteY6" fmla="*/ 894209 h 2161535"/>
              <a:gd name="connsiteX7" fmla="*/ 5855368 w 7074568"/>
              <a:gd name="connsiteY7" fmla="*/ 1808609 h 2161535"/>
              <a:gd name="connsiteX8" fmla="*/ 7074568 w 7074568"/>
              <a:gd name="connsiteY8" fmla="*/ 2097367 h 2161535"/>
              <a:gd name="connsiteX9" fmla="*/ 7074568 w 7074568"/>
              <a:gd name="connsiteY9" fmla="*/ 2097367 h 2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4568" h="2161535">
                <a:moveTo>
                  <a:pt x="0" y="2161535"/>
                </a:moveTo>
                <a:cubicBezTo>
                  <a:pt x="326189" y="2101377"/>
                  <a:pt x="652379" y="2041219"/>
                  <a:pt x="962526" y="1856735"/>
                </a:cubicBezTo>
                <a:cubicBezTo>
                  <a:pt x="1272673" y="1672251"/>
                  <a:pt x="1598863" y="1324672"/>
                  <a:pt x="1860884" y="1054630"/>
                </a:cubicBezTo>
                <a:cubicBezTo>
                  <a:pt x="2122905" y="784588"/>
                  <a:pt x="2312736" y="410272"/>
                  <a:pt x="2534652" y="236483"/>
                </a:cubicBezTo>
                <a:cubicBezTo>
                  <a:pt x="2756568" y="62694"/>
                  <a:pt x="2916990" y="30609"/>
                  <a:pt x="3192379" y="11893"/>
                </a:cubicBezTo>
                <a:cubicBezTo>
                  <a:pt x="3467769" y="-6823"/>
                  <a:pt x="3887537" y="-22865"/>
                  <a:pt x="4186989" y="124188"/>
                </a:cubicBezTo>
                <a:cubicBezTo>
                  <a:pt x="4486441" y="271241"/>
                  <a:pt x="4711031" y="613472"/>
                  <a:pt x="4989094" y="894209"/>
                </a:cubicBezTo>
                <a:cubicBezTo>
                  <a:pt x="5267157" y="1174946"/>
                  <a:pt x="5507789" y="1608083"/>
                  <a:pt x="5855368" y="1808609"/>
                </a:cubicBezTo>
                <a:cubicBezTo>
                  <a:pt x="6202947" y="2009135"/>
                  <a:pt x="7074568" y="2097367"/>
                  <a:pt x="7074568" y="2097367"/>
                </a:cubicBezTo>
                <a:lnTo>
                  <a:pt x="7074568" y="209736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93DA5-7941-47D6-AA5B-7A9F223B4486}"/>
              </a:ext>
            </a:extLst>
          </p:cNvPr>
          <p:cNvSpPr/>
          <p:nvPr/>
        </p:nvSpPr>
        <p:spPr>
          <a:xfrm>
            <a:off x="980728" y="2203433"/>
            <a:ext cx="5017911" cy="41989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A5544-237B-4AD6-8F6D-2C89F165138E}"/>
              </a:ext>
            </a:extLst>
          </p:cNvPr>
          <p:cNvSpPr txBox="1"/>
          <p:nvPr/>
        </p:nvSpPr>
        <p:spPr>
          <a:xfrm>
            <a:off x="623536" y="7199306"/>
            <a:ext cx="58609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Lots of overlap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(hiding any difference, if there is one) 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DEBF416D-F8E0-4FAB-B7D7-35D18A38510D}"/>
              </a:ext>
            </a:extLst>
          </p:cNvPr>
          <p:cNvSpPr/>
          <p:nvPr/>
        </p:nvSpPr>
        <p:spPr>
          <a:xfrm>
            <a:off x="3344743" y="6598710"/>
            <a:ext cx="418542" cy="60059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984ED0-A8A9-499F-AA2F-211BD23EDEFB}"/>
              </a:ext>
            </a:extLst>
          </p:cNvPr>
          <p:cNvSpPr/>
          <p:nvPr/>
        </p:nvSpPr>
        <p:spPr>
          <a:xfrm>
            <a:off x="2212541" y="4235116"/>
            <a:ext cx="2736304" cy="2161802"/>
          </a:xfrm>
          <a:custGeom>
            <a:avLst/>
            <a:gdLst>
              <a:gd name="connsiteX0" fmla="*/ 55527 w 2734559"/>
              <a:gd name="connsiteY0" fmla="*/ 2165684 h 2193494"/>
              <a:gd name="connsiteX1" fmla="*/ 135738 w 2734559"/>
              <a:gd name="connsiteY1" fmla="*/ 2133600 h 2193494"/>
              <a:gd name="connsiteX2" fmla="*/ 215948 w 2734559"/>
              <a:gd name="connsiteY2" fmla="*/ 2069431 h 2193494"/>
              <a:gd name="connsiteX3" fmla="*/ 264075 w 2734559"/>
              <a:gd name="connsiteY3" fmla="*/ 2037347 h 2193494"/>
              <a:gd name="connsiteX4" fmla="*/ 280117 w 2734559"/>
              <a:gd name="connsiteY4" fmla="*/ 1989221 h 2193494"/>
              <a:gd name="connsiteX5" fmla="*/ 376369 w 2734559"/>
              <a:gd name="connsiteY5" fmla="*/ 1925052 h 2193494"/>
              <a:gd name="connsiteX6" fmla="*/ 472622 w 2734559"/>
              <a:gd name="connsiteY6" fmla="*/ 1844842 h 2193494"/>
              <a:gd name="connsiteX7" fmla="*/ 504706 w 2734559"/>
              <a:gd name="connsiteY7" fmla="*/ 1748589 h 2193494"/>
              <a:gd name="connsiteX8" fmla="*/ 520748 w 2734559"/>
              <a:gd name="connsiteY8" fmla="*/ 1700463 h 2193494"/>
              <a:gd name="connsiteX9" fmla="*/ 568875 w 2734559"/>
              <a:gd name="connsiteY9" fmla="*/ 1668379 h 2193494"/>
              <a:gd name="connsiteX10" fmla="*/ 633043 w 2734559"/>
              <a:gd name="connsiteY10" fmla="*/ 1572126 h 2193494"/>
              <a:gd name="connsiteX11" fmla="*/ 665127 w 2734559"/>
              <a:gd name="connsiteY11" fmla="*/ 1524000 h 2193494"/>
              <a:gd name="connsiteX12" fmla="*/ 681169 w 2734559"/>
              <a:gd name="connsiteY12" fmla="*/ 1475873 h 2193494"/>
              <a:gd name="connsiteX13" fmla="*/ 745338 w 2734559"/>
              <a:gd name="connsiteY13" fmla="*/ 1395663 h 2193494"/>
              <a:gd name="connsiteX14" fmla="*/ 761380 w 2734559"/>
              <a:gd name="connsiteY14" fmla="*/ 1331495 h 2193494"/>
              <a:gd name="connsiteX15" fmla="*/ 793464 w 2734559"/>
              <a:gd name="connsiteY15" fmla="*/ 1299410 h 2193494"/>
              <a:gd name="connsiteX16" fmla="*/ 825548 w 2734559"/>
              <a:gd name="connsiteY16" fmla="*/ 1203158 h 2193494"/>
              <a:gd name="connsiteX17" fmla="*/ 857632 w 2734559"/>
              <a:gd name="connsiteY17" fmla="*/ 1074821 h 2193494"/>
              <a:gd name="connsiteX18" fmla="*/ 873675 w 2734559"/>
              <a:gd name="connsiteY18" fmla="*/ 1010652 h 2193494"/>
              <a:gd name="connsiteX19" fmla="*/ 937843 w 2734559"/>
              <a:gd name="connsiteY19" fmla="*/ 914400 h 2193494"/>
              <a:gd name="connsiteX20" fmla="*/ 969927 w 2734559"/>
              <a:gd name="connsiteY20" fmla="*/ 866273 h 2193494"/>
              <a:gd name="connsiteX21" fmla="*/ 1034096 w 2734559"/>
              <a:gd name="connsiteY21" fmla="*/ 737937 h 2193494"/>
              <a:gd name="connsiteX22" fmla="*/ 1082222 w 2734559"/>
              <a:gd name="connsiteY22" fmla="*/ 577516 h 2193494"/>
              <a:gd name="connsiteX23" fmla="*/ 1114306 w 2734559"/>
              <a:gd name="connsiteY23" fmla="*/ 545431 h 2193494"/>
              <a:gd name="connsiteX24" fmla="*/ 1130348 w 2734559"/>
              <a:gd name="connsiteY24" fmla="*/ 497305 h 2193494"/>
              <a:gd name="connsiteX25" fmla="*/ 1162432 w 2734559"/>
              <a:gd name="connsiteY25" fmla="*/ 336884 h 2193494"/>
              <a:gd name="connsiteX26" fmla="*/ 1194517 w 2734559"/>
              <a:gd name="connsiteY26" fmla="*/ 304800 h 2193494"/>
              <a:gd name="connsiteX27" fmla="*/ 1258685 w 2734559"/>
              <a:gd name="connsiteY27" fmla="*/ 208547 h 2193494"/>
              <a:gd name="connsiteX28" fmla="*/ 1290769 w 2734559"/>
              <a:gd name="connsiteY28" fmla="*/ 160421 h 2193494"/>
              <a:gd name="connsiteX29" fmla="*/ 1322853 w 2734559"/>
              <a:gd name="connsiteY29" fmla="*/ 48126 h 2193494"/>
              <a:gd name="connsiteX30" fmla="*/ 1338896 w 2734559"/>
              <a:gd name="connsiteY30" fmla="*/ 0 h 2193494"/>
              <a:gd name="connsiteX31" fmla="*/ 1387022 w 2734559"/>
              <a:gd name="connsiteY31" fmla="*/ 32084 h 2193494"/>
              <a:gd name="connsiteX32" fmla="*/ 1419106 w 2734559"/>
              <a:gd name="connsiteY32" fmla="*/ 80210 h 2193494"/>
              <a:gd name="connsiteX33" fmla="*/ 1451190 w 2734559"/>
              <a:gd name="connsiteY33" fmla="*/ 112295 h 2193494"/>
              <a:gd name="connsiteX34" fmla="*/ 1467232 w 2734559"/>
              <a:gd name="connsiteY34" fmla="*/ 160421 h 2193494"/>
              <a:gd name="connsiteX35" fmla="*/ 1499317 w 2734559"/>
              <a:gd name="connsiteY35" fmla="*/ 192505 h 2193494"/>
              <a:gd name="connsiteX36" fmla="*/ 1531401 w 2734559"/>
              <a:gd name="connsiteY36" fmla="*/ 240631 h 2193494"/>
              <a:gd name="connsiteX37" fmla="*/ 1579527 w 2734559"/>
              <a:gd name="connsiteY37" fmla="*/ 336884 h 2193494"/>
              <a:gd name="connsiteX38" fmla="*/ 1627653 w 2734559"/>
              <a:gd name="connsiteY38" fmla="*/ 368968 h 2193494"/>
              <a:gd name="connsiteX39" fmla="*/ 1659738 w 2734559"/>
              <a:gd name="connsiteY39" fmla="*/ 401052 h 2193494"/>
              <a:gd name="connsiteX40" fmla="*/ 1691822 w 2734559"/>
              <a:gd name="connsiteY40" fmla="*/ 497305 h 2193494"/>
              <a:gd name="connsiteX41" fmla="*/ 1707864 w 2734559"/>
              <a:gd name="connsiteY41" fmla="*/ 545431 h 2193494"/>
              <a:gd name="connsiteX42" fmla="*/ 1755990 w 2734559"/>
              <a:gd name="connsiteY42" fmla="*/ 834189 h 2193494"/>
              <a:gd name="connsiteX43" fmla="*/ 1788075 w 2734559"/>
              <a:gd name="connsiteY43" fmla="*/ 866273 h 2193494"/>
              <a:gd name="connsiteX44" fmla="*/ 1836201 w 2734559"/>
              <a:gd name="connsiteY44" fmla="*/ 1010652 h 2193494"/>
              <a:gd name="connsiteX45" fmla="*/ 1852243 w 2734559"/>
              <a:gd name="connsiteY45" fmla="*/ 1058779 h 2193494"/>
              <a:gd name="connsiteX46" fmla="*/ 1868285 w 2734559"/>
              <a:gd name="connsiteY46" fmla="*/ 1106905 h 2193494"/>
              <a:gd name="connsiteX47" fmla="*/ 1900369 w 2734559"/>
              <a:gd name="connsiteY47" fmla="*/ 1219200 h 2193494"/>
              <a:gd name="connsiteX48" fmla="*/ 1932453 w 2734559"/>
              <a:gd name="connsiteY48" fmla="*/ 1267326 h 2193494"/>
              <a:gd name="connsiteX49" fmla="*/ 1964538 w 2734559"/>
              <a:gd name="connsiteY49" fmla="*/ 1363579 h 2193494"/>
              <a:gd name="connsiteX50" fmla="*/ 2028706 w 2734559"/>
              <a:gd name="connsiteY50" fmla="*/ 1459831 h 2193494"/>
              <a:gd name="connsiteX51" fmla="*/ 2092875 w 2734559"/>
              <a:gd name="connsiteY51" fmla="*/ 1604210 h 2193494"/>
              <a:gd name="connsiteX52" fmla="*/ 2173085 w 2734559"/>
              <a:gd name="connsiteY52" fmla="*/ 1748589 h 2193494"/>
              <a:gd name="connsiteX53" fmla="*/ 2253296 w 2734559"/>
              <a:gd name="connsiteY53" fmla="*/ 1844842 h 2193494"/>
              <a:gd name="connsiteX54" fmla="*/ 2349548 w 2734559"/>
              <a:gd name="connsiteY54" fmla="*/ 1909010 h 2193494"/>
              <a:gd name="connsiteX55" fmla="*/ 2413717 w 2734559"/>
              <a:gd name="connsiteY55" fmla="*/ 1973179 h 2193494"/>
              <a:gd name="connsiteX56" fmla="*/ 2445801 w 2734559"/>
              <a:gd name="connsiteY56" fmla="*/ 2021305 h 2193494"/>
              <a:gd name="connsiteX57" fmla="*/ 2638306 w 2734559"/>
              <a:gd name="connsiteY57" fmla="*/ 2069431 h 2193494"/>
              <a:gd name="connsiteX58" fmla="*/ 2734559 w 2734559"/>
              <a:gd name="connsiteY58" fmla="*/ 2117558 h 2193494"/>
              <a:gd name="connsiteX59" fmla="*/ 2686432 w 2734559"/>
              <a:gd name="connsiteY59" fmla="*/ 2133600 h 2193494"/>
              <a:gd name="connsiteX60" fmla="*/ 2381632 w 2734559"/>
              <a:gd name="connsiteY60" fmla="*/ 2149642 h 2193494"/>
              <a:gd name="connsiteX61" fmla="*/ 1884327 w 2734559"/>
              <a:gd name="connsiteY61" fmla="*/ 2133600 h 2193494"/>
              <a:gd name="connsiteX62" fmla="*/ 1515359 w 2734559"/>
              <a:gd name="connsiteY62" fmla="*/ 2101516 h 2193494"/>
              <a:gd name="connsiteX63" fmla="*/ 1210559 w 2734559"/>
              <a:gd name="connsiteY63" fmla="*/ 2117558 h 2193494"/>
              <a:gd name="connsiteX64" fmla="*/ 1114306 w 2734559"/>
              <a:gd name="connsiteY64" fmla="*/ 2149642 h 2193494"/>
              <a:gd name="connsiteX65" fmla="*/ 1050138 w 2734559"/>
              <a:gd name="connsiteY65" fmla="*/ 2133600 h 2193494"/>
              <a:gd name="connsiteX66" fmla="*/ 55527 w 2734559"/>
              <a:gd name="connsiteY66" fmla="*/ 2165684 h 219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734559" h="2193494">
                <a:moveTo>
                  <a:pt x="55527" y="2165684"/>
                </a:moveTo>
                <a:cubicBezTo>
                  <a:pt x="-96873" y="2165684"/>
                  <a:pt x="109982" y="2146478"/>
                  <a:pt x="135738" y="2133600"/>
                </a:cubicBezTo>
                <a:cubicBezTo>
                  <a:pt x="201576" y="2100681"/>
                  <a:pt x="166208" y="2109223"/>
                  <a:pt x="215948" y="2069431"/>
                </a:cubicBezTo>
                <a:cubicBezTo>
                  <a:pt x="231003" y="2057387"/>
                  <a:pt x="248033" y="2048042"/>
                  <a:pt x="264075" y="2037347"/>
                </a:cubicBezTo>
                <a:cubicBezTo>
                  <a:pt x="269422" y="2021305"/>
                  <a:pt x="268160" y="2001178"/>
                  <a:pt x="280117" y="1989221"/>
                </a:cubicBezTo>
                <a:cubicBezTo>
                  <a:pt x="307383" y="1961955"/>
                  <a:pt x="344285" y="1946441"/>
                  <a:pt x="376369" y="1925052"/>
                </a:cubicBezTo>
                <a:cubicBezTo>
                  <a:pt x="443376" y="1880381"/>
                  <a:pt x="410859" y="1906605"/>
                  <a:pt x="472622" y="1844842"/>
                </a:cubicBezTo>
                <a:lnTo>
                  <a:pt x="504706" y="1748589"/>
                </a:lnTo>
                <a:cubicBezTo>
                  <a:pt x="510053" y="1732547"/>
                  <a:pt x="506678" y="1709843"/>
                  <a:pt x="520748" y="1700463"/>
                </a:cubicBezTo>
                <a:lnTo>
                  <a:pt x="568875" y="1668379"/>
                </a:lnTo>
                <a:lnTo>
                  <a:pt x="633043" y="1572126"/>
                </a:lnTo>
                <a:lnTo>
                  <a:pt x="665127" y="1524000"/>
                </a:lnTo>
                <a:cubicBezTo>
                  <a:pt x="670474" y="1507958"/>
                  <a:pt x="673607" y="1490998"/>
                  <a:pt x="681169" y="1475873"/>
                </a:cubicBezTo>
                <a:cubicBezTo>
                  <a:pt x="701406" y="1435398"/>
                  <a:pt x="715495" y="1425505"/>
                  <a:pt x="745338" y="1395663"/>
                </a:cubicBezTo>
                <a:cubicBezTo>
                  <a:pt x="750685" y="1374274"/>
                  <a:pt x="751520" y="1351215"/>
                  <a:pt x="761380" y="1331495"/>
                </a:cubicBezTo>
                <a:cubicBezTo>
                  <a:pt x="768144" y="1317967"/>
                  <a:pt x="786700" y="1312938"/>
                  <a:pt x="793464" y="1299410"/>
                </a:cubicBezTo>
                <a:cubicBezTo>
                  <a:pt x="808588" y="1269161"/>
                  <a:pt x="817346" y="1235968"/>
                  <a:pt x="825548" y="1203158"/>
                </a:cubicBezTo>
                <a:lnTo>
                  <a:pt x="857632" y="1074821"/>
                </a:lnTo>
                <a:cubicBezTo>
                  <a:pt x="862979" y="1053431"/>
                  <a:pt x="861445" y="1028997"/>
                  <a:pt x="873675" y="1010652"/>
                </a:cubicBezTo>
                <a:lnTo>
                  <a:pt x="937843" y="914400"/>
                </a:lnTo>
                <a:cubicBezTo>
                  <a:pt x="948538" y="898358"/>
                  <a:pt x="963830" y="884564"/>
                  <a:pt x="969927" y="866273"/>
                </a:cubicBezTo>
                <a:cubicBezTo>
                  <a:pt x="1006794" y="755672"/>
                  <a:pt x="978097" y="793935"/>
                  <a:pt x="1034096" y="737937"/>
                </a:cubicBezTo>
                <a:cubicBezTo>
                  <a:pt x="1041366" y="708856"/>
                  <a:pt x="1069203" y="590536"/>
                  <a:pt x="1082222" y="577516"/>
                </a:cubicBezTo>
                <a:lnTo>
                  <a:pt x="1114306" y="545431"/>
                </a:lnTo>
                <a:cubicBezTo>
                  <a:pt x="1119653" y="529389"/>
                  <a:pt x="1127032" y="513886"/>
                  <a:pt x="1130348" y="497305"/>
                </a:cubicBezTo>
                <a:cubicBezTo>
                  <a:pt x="1134798" y="475056"/>
                  <a:pt x="1140686" y="373126"/>
                  <a:pt x="1162432" y="336884"/>
                </a:cubicBezTo>
                <a:cubicBezTo>
                  <a:pt x="1170214" y="323915"/>
                  <a:pt x="1185442" y="316900"/>
                  <a:pt x="1194517" y="304800"/>
                </a:cubicBezTo>
                <a:cubicBezTo>
                  <a:pt x="1217653" y="273952"/>
                  <a:pt x="1237296" y="240631"/>
                  <a:pt x="1258685" y="208547"/>
                </a:cubicBezTo>
                <a:cubicBezTo>
                  <a:pt x="1269380" y="192505"/>
                  <a:pt x="1284672" y="178712"/>
                  <a:pt x="1290769" y="160421"/>
                </a:cubicBezTo>
                <a:cubicBezTo>
                  <a:pt x="1329239" y="45012"/>
                  <a:pt x="1282558" y="189156"/>
                  <a:pt x="1322853" y="48126"/>
                </a:cubicBezTo>
                <a:cubicBezTo>
                  <a:pt x="1327499" y="31867"/>
                  <a:pt x="1333548" y="16042"/>
                  <a:pt x="1338896" y="0"/>
                </a:cubicBezTo>
                <a:cubicBezTo>
                  <a:pt x="1354938" y="10695"/>
                  <a:pt x="1373389" y="18451"/>
                  <a:pt x="1387022" y="32084"/>
                </a:cubicBezTo>
                <a:cubicBezTo>
                  <a:pt x="1400655" y="45717"/>
                  <a:pt x="1407062" y="65155"/>
                  <a:pt x="1419106" y="80210"/>
                </a:cubicBezTo>
                <a:cubicBezTo>
                  <a:pt x="1428554" y="92021"/>
                  <a:pt x="1440495" y="101600"/>
                  <a:pt x="1451190" y="112295"/>
                </a:cubicBezTo>
                <a:cubicBezTo>
                  <a:pt x="1456537" y="128337"/>
                  <a:pt x="1458532" y="145921"/>
                  <a:pt x="1467232" y="160421"/>
                </a:cubicBezTo>
                <a:cubicBezTo>
                  <a:pt x="1475014" y="173390"/>
                  <a:pt x="1489869" y="180695"/>
                  <a:pt x="1499317" y="192505"/>
                </a:cubicBezTo>
                <a:cubicBezTo>
                  <a:pt x="1511361" y="207560"/>
                  <a:pt x="1520706" y="224589"/>
                  <a:pt x="1531401" y="240631"/>
                </a:cubicBezTo>
                <a:cubicBezTo>
                  <a:pt x="1544448" y="279774"/>
                  <a:pt x="1548429" y="305786"/>
                  <a:pt x="1579527" y="336884"/>
                </a:cubicBezTo>
                <a:cubicBezTo>
                  <a:pt x="1593160" y="350517"/>
                  <a:pt x="1612598" y="356924"/>
                  <a:pt x="1627653" y="368968"/>
                </a:cubicBezTo>
                <a:cubicBezTo>
                  <a:pt x="1639464" y="378416"/>
                  <a:pt x="1649043" y="390357"/>
                  <a:pt x="1659738" y="401052"/>
                </a:cubicBezTo>
                <a:lnTo>
                  <a:pt x="1691822" y="497305"/>
                </a:lnTo>
                <a:lnTo>
                  <a:pt x="1707864" y="545431"/>
                </a:lnTo>
                <a:cubicBezTo>
                  <a:pt x="1708559" y="553770"/>
                  <a:pt x="1713079" y="791280"/>
                  <a:pt x="1755990" y="834189"/>
                </a:cubicBezTo>
                <a:lnTo>
                  <a:pt x="1788075" y="866273"/>
                </a:lnTo>
                <a:lnTo>
                  <a:pt x="1836201" y="1010652"/>
                </a:lnTo>
                <a:lnTo>
                  <a:pt x="1852243" y="1058779"/>
                </a:lnTo>
                <a:cubicBezTo>
                  <a:pt x="1857590" y="1074821"/>
                  <a:pt x="1864184" y="1090500"/>
                  <a:pt x="1868285" y="1106905"/>
                </a:cubicBezTo>
                <a:cubicBezTo>
                  <a:pt x="1873425" y="1127463"/>
                  <a:pt x="1888863" y="1196187"/>
                  <a:pt x="1900369" y="1219200"/>
                </a:cubicBezTo>
                <a:cubicBezTo>
                  <a:pt x="1908991" y="1236445"/>
                  <a:pt x="1924623" y="1249708"/>
                  <a:pt x="1932453" y="1267326"/>
                </a:cubicBezTo>
                <a:cubicBezTo>
                  <a:pt x="1946189" y="1298231"/>
                  <a:pt x="1945778" y="1335439"/>
                  <a:pt x="1964538" y="1363579"/>
                </a:cubicBezTo>
                <a:lnTo>
                  <a:pt x="2028706" y="1459831"/>
                </a:lnTo>
                <a:cubicBezTo>
                  <a:pt x="2066887" y="1574375"/>
                  <a:pt x="2042030" y="1527944"/>
                  <a:pt x="2092875" y="1604210"/>
                </a:cubicBezTo>
                <a:cubicBezTo>
                  <a:pt x="2121111" y="1688919"/>
                  <a:pt x="2099536" y="1638265"/>
                  <a:pt x="2173085" y="1748589"/>
                </a:cubicBezTo>
                <a:cubicBezTo>
                  <a:pt x="2201606" y="1791371"/>
                  <a:pt x="2210536" y="1811584"/>
                  <a:pt x="2253296" y="1844842"/>
                </a:cubicBezTo>
                <a:cubicBezTo>
                  <a:pt x="2283734" y="1868516"/>
                  <a:pt x="2322282" y="1881744"/>
                  <a:pt x="2349548" y="1909010"/>
                </a:cubicBezTo>
                <a:cubicBezTo>
                  <a:pt x="2370938" y="1930400"/>
                  <a:pt x="2396938" y="1948010"/>
                  <a:pt x="2413717" y="1973179"/>
                </a:cubicBezTo>
                <a:cubicBezTo>
                  <a:pt x="2424412" y="1989221"/>
                  <a:pt x="2429452" y="2011087"/>
                  <a:pt x="2445801" y="2021305"/>
                </a:cubicBezTo>
                <a:cubicBezTo>
                  <a:pt x="2492023" y="2050194"/>
                  <a:pt x="2586490" y="2060795"/>
                  <a:pt x="2638306" y="2069431"/>
                </a:cubicBezTo>
                <a:cubicBezTo>
                  <a:pt x="2650174" y="2073387"/>
                  <a:pt x="2734559" y="2096825"/>
                  <a:pt x="2734559" y="2117558"/>
                </a:cubicBezTo>
                <a:cubicBezTo>
                  <a:pt x="2734559" y="2134468"/>
                  <a:pt x="2703273" y="2132069"/>
                  <a:pt x="2686432" y="2133600"/>
                </a:cubicBezTo>
                <a:cubicBezTo>
                  <a:pt x="2585109" y="2142811"/>
                  <a:pt x="2483232" y="2144295"/>
                  <a:pt x="2381632" y="2149642"/>
                </a:cubicBezTo>
                <a:lnTo>
                  <a:pt x="1884327" y="2133600"/>
                </a:lnTo>
                <a:cubicBezTo>
                  <a:pt x="1597602" y="2121897"/>
                  <a:pt x="1681823" y="2134809"/>
                  <a:pt x="1515359" y="2101516"/>
                </a:cubicBezTo>
                <a:cubicBezTo>
                  <a:pt x="1413759" y="2106863"/>
                  <a:pt x="1311575" y="2105436"/>
                  <a:pt x="1210559" y="2117558"/>
                </a:cubicBezTo>
                <a:cubicBezTo>
                  <a:pt x="1176980" y="2121587"/>
                  <a:pt x="1080561" y="2151892"/>
                  <a:pt x="1114306" y="2149642"/>
                </a:cubicBezTo>
                <a:cubicBezTo>
                  <a:pt x="1777055" y="2105459"/>
                  <a:pt x="1756277" y="2112831"/>
                  <a:pt x="1050138" y="2133600"/>
                </a:cubicBezTo>
                <a:cubicBezTo>
                  <a:pt x="712852" y="2246026"/>
                  <a:pt x="207927" y="2165684"/>
                  <a:pt x="55527" y="21656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23115-FA8D-496C-B263-0B1C1EA2E86C}"/>
              </a:ext>
            </a:extLst>
          </p:cNvPr>
          <p:cNvSpPr/>
          <p:nvPr/>
        </p:nvSpPr>
        <p:spPr>
          <a:xfrm rot="20263457">
            <a:off x="3833763" y="4314343"/>
            <a:ext cx="50405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4FB47C-7E23-49A1-B69D-FCC5EC210EDE}"/>
              </a:ext>
            </a:extLst>
          </p:cNvPr>
          <p:cNvSpPr/>
          <p:nvPr/>
        </p:nvSpPr>
        <p:spPr>
          <a:xfrm rot="1536168">
            <a:off x="2967082" y="4731424"/>
            <a:ext cx="377414" cy="1580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56B64F-7AD6-4906-A9A1-0D2E6B33AB9F}"/>
              </a:ext>
            </a:extLst>
          </p:cNvPr>
          <p:cNvSpPr/>
          <p:nvPr/>
        </p:nvSpPr>
        <p:spPr>
          <a:xfrm rot="1267099">
            <a:off x="3269404" y="4136889"/>
            <a:ext cx="45719" cy="1580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61C618-FDFA-43A3-9C64-AE038C4ECD17}"/>
              </a:ext>
            </a:extLst>
          </p:cNvPr>
          <p:cNvSpPr/>
          <p:nvPr/>
        </p:nvSpPr>
        <p:spPr>
          <a:xfrm rot="2500955">
            <a:off x="2549160" y="5959188"/>
            <a:ext cx="56505" cy="485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DAACB-D508-4584-AEDA-F68039FB3931}"/>
              </a:ext>
            </a:extLst>
          </p:cNvPr>
          <p:cNvSpPr/>
          <p:nvPr/>
        </p:nvSpPr>
        <p:spPr>
          <a:xfrm rot="3829461">
            <a:off x="2446339" y="6021465"/>
            <a:ext cx="56505" cy="485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D0B13-A7CE-4BBD-B71C-D0D20F9C4B42}"/>
              </a:ext>
            </a:extLst>
          </p:cNvPr>
          <p:cNvSpPr/>
          <p:nvPr/>
        </p:nvSpPr>
        <p:spPr>
          <a:xfrm rot="5400000">
            <a:off x="3962774" y="5415860"/>
            <a:ext cx="45719" cy="1926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62D87-F2AB-4C94-BD94-4FBF63519124}"/>
              </a:ext>
            </a:extLst>
          </p:cNvPr>
          <p:cNvSpPr txBox="1"/>
          <p:nvPr/>
        </p:nvSpPr>
        <p:spPr>
          <a:xfrm>
            <a:off x="1451193" y="221451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t-test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246E64-0343-420E-99EE-112A9ADFF5E0}"/>
              </a:ext>
            </a:extLst>
          </p:cNvPr>
          <p:cNvSpPr/>
          <p:nvPr/>
        </p:nvSpPr>
        <p:spPr>
          <a:xfrm>
            <a:off x="2613614" y="6144300"/>
            <a:ext cx="1926423" cy="27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2E089F-1206-4A29-B66D-35845F02825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656F8A-D503-432C-A6A8-C1FF16F8CAA3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87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FA86BB37-FA98-4382-A222-BBCDC8022ABF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D3F94F56-88A9-4809-AAB7-4BD413BA7B2E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356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163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D4ADD-8EAB-46B0-B693-1ADBAC844A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F6719-D336-438E-8077-1EFA8AE0ED8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142F41-9EA4-41FF-A2E2-2B677A309102}"/>
              </a:ext>
            </a:extLst>
          </p:cNvPr>
          <p:cNvSpPr txBox="1"/>
          <p:nvPr/>
        </p:nvSpPr>
        <p:spPr>
          <a:xfrm>
            <a:off x="949984" y="2863840"/>
            <a:ext cx="49580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a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Column Graph 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EXCEL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09B08-2B4F-42C6-A00D-BE28B885C9AD}"/>
              </a:ext>
            </a:extLst>
          </p:cNvPr>
          <p:cNvSpPr txBox="1"/>
          <p:nvPr/>
        </p:nvSpPr>
        <p:spPr>
          <a:xfrm>
            <a:off x="1510999" y="317576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Little Books of Statistics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7B8876-AE31-4FE2-A515-4B73545F5AD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76CB2B-2909-4482-A351-4145C74ACF57}"/>
              </a:ext>
            </a:extLst>
          </p:cNvPr>
          <p:cNvSpPr txBox="1"/>
          <p:nvPr/>
        </p:nvSpPr>
        <p:spPr>
          <a:xfrm>
            <a:off x="6113826" y="8849234"/>
            <a:ext cx="34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89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156E5A55-F0E8-4217-A42A-1DC3265D5F0D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F9572A0D-3961-4815-B77A-5C7FACF4DDF4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100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B0509-D066-4753-8C9B-CB99F25460CF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90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259C-5911-4EFE-8CC9-E3686073EAE9}"/>
              </a:ext>
            </a:extLst>
          </p:cNvPr>
          <p:cNvSpPr txBox="1"/>
          <p:nvPr/>
        </p:nvSpPr>
        <p:spPr>
          <a:xfrm>
            <a:off x="596606" y="2032651"/>
            <a:ext cx="58019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there a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difference in</a:t>
            </a:r>
            <a:r>
              <a:rPr lang="en-AU" sz="4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number of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Giant Clams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Tridacna gigas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) on Reef 1 (protected) and Reef 2 (unprotected)?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B058F-546B-4099-B701-5FF3F68D2D2A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F132E-D918-4C90-BF0C-D1C42EE9130C}"/>
              </a:ext>
            </a:extLst>
          </p:cNvPr>
          <p:cNvSpPr txBox="1"/>
          <p:nvPr/>
        </p:nvSpPr>
        <p:spPr>
          <a:xfrm>
            <a:off x="2204864" y="125204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1532036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B058F-546B-4099-B701-5FF3F68D2D2A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3" name="Picture 2" descr="Giant Clam - Tridacna gigas">
            <a:extLst>
              <a:ext uri="{FF2B5EF4-FFF2-40B4-BE49-F238E27FC236}">
                <a16:creationId xmlns:a16="http://schemas.microsoft.com/office/drawing/2014/main" id="{CDFA3772-BC07-4107-BCEB-771BEA25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9" y="3114152"/>
            <a:ext cx="5443099" cy="40823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4198D7-7B83-4EAF-AC16-183A594EFFC5}"/>
              </a:ext>
            </a:extLst>
          </p:cNvPr>
          <p:cNvSpPr txBox="1"/>
          <p:nvPr/>
        </p:nvSpPr>
        <p:spPr>
          <a:xfrm>
            <a:off x="1285513" y="1947524"/>
            <a:ext cx="482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Giant Clam (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Tridacna gigas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endParaRPr lang="en-A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57436-ABA5-469B-A031-6CB55320BFE9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20214708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259C-5911-4EFE-8CC9-E3686073EAE9}"/>
              </a:ext>
            </a:extLst>
          </p:cNvPr>
          <p:cNvSpPr txBox="1"/>
          <p:nvPr/>
        </p:nvSpPr>
        <p:spPr>
          <a:xfrm>
            <a:off x="609993" y="2402927"/>
            <a:ext cx="58019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Giant Clams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were counted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2 metres either side of 3x30m transects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both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reef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B058F-546B-4099-B701-5FF3F68D2D2A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F132E-D918-4C90-BF0C-D1C42EE9130C}"/>
              </a:ext>
            </a:extLst>
          </p:cNvPr>
          <p:cNvSpPr txBox="1"/>
          <p:nvPr/>
        </p:nvSpPr>
        <p:spPr>
          <a:xfrm>
            <a:off x="1608371" y="125884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Methodology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5630-5CE6-4B93-BECB-7F61AA77F2E6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3458286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B058F-546B-4099-B701-5FF3F68D2D2A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F132E-D918-4C90-BF0C-D1C42EE9130C}"/>
              </a:ext>
            </a:extLst>
          </p:cNvPr>
          <p:cNvSpPr txBox="1"/>
          <p:nvPr/>
        </p:nvSpPr>
        <p:spPr>
          <a:xfrm>
            <a:off x="697771" y="115099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Reef 1 (protected)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F078B3-53ED-44C7-AF62-549929F4A467}"/>
              </a:ext>
            </a:extLst>
          </p:cNvPr>
          <p:cNvSpPr/>
          <p:nvPr/>
        </p:nvSpPr>
        <p:spPr>
          <a:xfrm>
            <a:off x="1004385" y="1478755"/>
            <a:ext cx="5131837" cy="3209731"/>
          </a:xfrm>
          <a:custGeom>
            <a:avLst/>
            <a:gdLst>
              <a:gd name="connsiteX0" fmla="*/ 74645 w 5131837"/>
              <a:gd name="connsiteY0" fmla="*/ 1287625 h 3209731"/>
              <a:gd name="connsiteX1" fmla="*/ 111967 w 5131837"/>
              <a:gd name="connsiteY1" fmla="*/ 895739 h 3209731"/>
              <a:gd name="connsiteX2" fmla="*/ 149290 w 5131837"/>
              <a:gd name="connsiteY2" fmla="*/ 839756 h 3209731"/>
              <a:gd name="connsiteX3" fmla="*/ 186612 w 5131837"/>
              <a:gd name="connsiteY3" fmla="*/ 765111 h 3209731"/>
              <a:gd name="connsiteX4" fmla="*/ 261257 w 5131837"/>
              <a:gd name="connsiteY4" fmla="*/ 690466 h 3209731"/>
              <a:gd name="connsiteX5" fmla="*/ 298579 w 5131837"/>
              <a:gd name="connsiteY5" fmla="*/ 634482 h 3209731"/>
              <a:gd name="connsiteX6" fmla="*/ 391886 w 5131837"/>
              <a:gd name="connsiteY6" fmla="*/ 559837 h 3209731"/>
              <a:gd name="connsiteX7" fmla="*/ 559837 w 5131837"/>
              <a:gd name="connsiteY7" fmla="*/ 429209 h 3209731"/>
              <a:gd name="connsiteX8" fmla="*/ 671804 w 5131837"/>
              <a:gd name="connsiteY8" fmla="*/ 391886 h 3209731"/>
              <a:gd name="connsiteX9" fmla="*/ 933061 w 5131837"/>
              <a:gd name="connsiteY9" fmla="*/ 410547 h 3209731"/>
              <a:gd name="connsiteX10" fmla="*/ 989045 w 5131837"/>
              <a:gd name="connsiteY10" fmla="*/ 447870 h 3209731"/>
              <a:gd name="connsiteX11" fmla="*/ 1063690 w 5131837"/>
              <a:gd name="connsiteY11" fmla="*/ 485192 h 3209731"/>
              <a:gd name="connsiteX12" fmla="*/ 1101012 w 5131837"/>
              <a:gd name="connsiteY12" fmla="*/ 522515 h 3209731"/>
              <a:gd name="connsiteX13" fmla="*/ 1156996 w 5131837"/>
              <a:gd name="connsiteY13" fmla="*/ 541176 h 3209731"/>
              <a:gd name="connsiteX14" fmla="*/ 1306286 w 5131837"/>
              <a:gd name="connsiteY14" fmla="*/ 653143 h 3209731"/>
              <a:gd name="connsiteX15" fmla="*/ 1399592 w 5131837"/>
              <a:gd name="connsiteY15" fmla="*/ 709127 h 3209731"/>
              <a:gd name="connsiteX16" fmla="*/ 1455575 w 5131837"/>
              <a:gd name="connsiteY16" fmla="*/ 746449 h 3209731"/>
              <a:gd name="connsiteX17" fmla="*/ 1604865 w 5131837"/>
              <a:gd name="connsiteY17" fmla="*/ 783772 h 3209731"/>
              <a:gd name="connsiteX18" fmla="*/ 1772816 w 5131837"/>
              <a:gd name="connsiteY18" fmla="*/ 765111 h 3209731"/>
              <a:gd name="connsiteX19" fmla="*/ 1847461 w 5131837"/>
              <a:gd name="connsiteY19" fmla="*/ 727788 h 3209731"/>
              <a:gd name="connsiteX20" fmla="*/ 1959428 w 5131837"/>
              <a:gd name="connsiteY20" fmla="*/ 690466 h 3209731"/>
              <a:gd name="connsiteX21" fmla="*/ 2071396 w 5131837"/>
              <a:gd name="connsiteY21" fmla="*/ 615821 h 3209731"/>
              <a:gd name="connsiteX22" fmla="*/ 2127379 w 5131837"/>
              <a:gd name="connsiteY22" fmla="*/ 578498 h 3209731"/>
              <a:gd name="connsiteX23" fmla="*/ 2351314 w 5131837"/>
              <a:gd name="connsiteY23" fmla="*/ 429209 h 3209731"/>
              <a:gd name="connsiteX24" fmla="*/ 2500604 w 5131837"/>
              <a:gd name="connsiteY24" fmla="*/ 317241 h 3209731"/>
              <a:gd name="connsiteX25" fmla="*/ 2612571 w 5131837"/>
              <a:gd name="connsiteY25" fmla="*/ 242596 h 3209731"/>
              <a:gd name="connsiteX26" fmla="*/ 2668555 w 5131837"/>
              <a:gd name="connsiteY26" fmla="*/ 205274 h 3209731"/>
              <a:gd name="connsiteX27" fmla="*/ 2743200 w 5131837"/>
              <a:gd name="connsiteY27" fmla="*/ 186613 h 3209731"/>
              <a:gd name="connsiteX28" fmla="*/ 2817845 w 5131837"/>
              <a:gd name="connsiteY28" fmla="*/ 149290 h 3209731"/>
              <a:gd name="connsiteX29" fmla="*/ 2892490 w 5131837"/>
              <a:gd name="connsiteY29" fmla="*/ 130629 h 3209731"/>
              <a:gd name="connsiteX30" fmla="*/ 3004457 w 5131837"/>
              <a:gd name="connsiteY30" fmla="*/ 93307 h 3209731"/>
              <a:gd name="connsiteX31" fmla="*/ 3041779 w 5131837"/>
              <a:gd name="connsiteY31" fmla="*/ 55984 h 3209731"/>
              <a:gd name="connsiteX32" fmla="*/ 3228392 w 5131837"/>
              <a:gd name="connsiteY32" fmla="*/ 18662 h 3209731"/>
              <a:gd name="connsiteX33" fmla="*/ 3284375 w 5131837"/>
              <a:gd name="connsiteY33" fmla="*/ 0 h 3209731"/>
              <a:gd name="connsiteX34" fmla="*/ 3769567 w 5131837"/>
              <a:gd name="connsiteY34" fmla="*/ 18662 h 3209731"/>
              <a:gd name="connsiteX35" fmla="*/ 3862873 w 5131837"/>
              <a:gd name="connsiteY35" fmla="*/ 37323 h 3209731"/>
              <a:gd name="connsiteX36" fmla="*/ 3993502 w 5131837"/>
              <a:gd name="connsiteY36" fmla="*/ 55984 h 3209731"/>
              <a:gd name="connsiteX37" fmla="*/ 4105469 w 5131837"/>
              <a:gd name="connsiteY37" fmla="*/ 74645 h 3209731"/>
              <a:gd name="connsiteX38" fmla="*/ 4422710 w 5131837"/>
              <a:gd name="connsiteY38" fmla="*/ 111968 h 3209731"/>
              <a:gd name="connsiteX39" fmla="*/ 4478694 w 5131837"/>
              <a:gd name="connsiteY39" fmla="*/ 149290 h 3209731"/>
              <a:gd name="connsiteX40" fmla="*/ 4572000 w 5131837"/>
              <a:gd name="connsiteY40" fmla="*/ 242596 h 3209731"/>
              <a:gd name="connsiteX41" fmla="*/ 4590661 w 5131837"/>
              <a:gd name="connsiteY41" fmla="*/ 298580 h 3209731"/>
              <a:gd name="connsiteX42" fmla="*/ 4665306 w 5131837"/>
              <a:gd name="connsiteY42" fmla="*/ 391886 h 3209731"/>
              <a:gd name="connsiteX43" fmla="*/ 4702628 w 5131837"/>
              <a:gd name="connsiteY43" fmla="*/ 447870 h 3209731"/>
              <a:gd name="connsiteX44" fmla="*/ 4721290 w 5131837"/>
              <a:gd name="connsiteY44" fmla="*/ 541176 h 3209731"/>
              <a:gd name="connsiteX45" fmla="*/ 4758612 w 5131837"/>
              <a:gd name="connsiteY45" fmla="*/ 653143 h 3209731"/>
              <a:gd name="connsiteX46" fmla="*/ 4777273 w 5131837"/>
              <a:gd name="connsiteY46" fmla="*/ 727788 h 3209731"/>
              <a:gd name="connsiteX47" fmla="*/ 4851918 w 5131837"/>
              <a:gd name="connsiteY47" fmla="*/ 858417 h 3209731"/>
              <a:gd name="connsiteX48" fmla="*/ 4889241 w 5131837"/>
              <a:gd name="connsiteY48" fmla="*/ 970384 h 3209731"/>
              <a:gd name="connsiteX49" fmla="*/ 4926563 w 5131837"/>
              <a:gd name="connsiteY49" fmla="*/ 1026368 h 3209731"/>
              <a:gd name="connsiteX50" fmla="*/ 4982547 w 5131837"/>
              <a:gd name="connsiteY50" fmla="*/ 1119674 h 3209731"/>
              <a:gd name="connsiteX51" fmla="*/ 5057192 w 5131837"/>
              <a:gd name="connsiteY51" fmla="*/ 1287625 h 3209731"/>
              <a:gd name="connsiteX52" fmla="*/ 5075853 w 5131837"/>
              <a:gd name="connsiteY52" fmla="*/ 1343609 h 3209731"/>
              <a:gd name="connsiteX53" fmla="*/ 5131837 w 5131837"/>
              <a:gd name="connsiteY53" fmla="*/ 1455576 h 3209731"/>
              <a:gd name="connsiteX54" fmla="*/ 5113175 w 5131837"/>
              <a:gd name="connsiteY54" fmla="*/ 1642188 h 3209731"/>
              <a:gd name="connsiteX55" fmla="*/ 5075853 w 5131837"/>
              <a:gd name="connsiteY55" fmla="*/ 1679511 h 3209731"/>
              <a:gd name="connsiteX56" fmla="*/ 4982547 w 5131837"/>
              <a:gd name="connsiteY56" fmla="*/ 1791478 h 3209731"/>
              <a:gd name="connsiteX57" fmla="*/ 4926563 w 5131837"/>
              <a:gd name="connsiteY57" fmla="*/ 1828800 h 3209731"/>
              <a:gd name="connsiteX58" fmla="*/ 4870579 w 5131837"/>
              <a:gd name="connsiteY58" fmla="*/ 1884784 h 3209731"/>
              <a:gd name="connsiteX59" fmla="*/ 4739951 w 5131837"/>
              <a:gd name="connsiteY59" fmla="*/ 1959429 h 3209731"/>
              <a:gd name="connsiteX60" fmla="*/ 4702628 w 5131837"/>
              <a:gd name="connsiteY60" fmla="*/ 1996751 h 3209731"/>
              <a:gd name="connsiteX61" fmla="*/ 4646645 w 5131837"/>
              <a:gd name="connsiteY61" fmla="*/ 2015413 h 3209731"/>
              <a:gd name="connsiteX62" fmla="*/ 4478694 w 5131837"/>
              <a:gd name="connsiteY62" fmla="*/ 2090058 h 3209731"/>
              <a:gd name="connsiteX63" fmla="*/ 4422710 w 5131837"/>
              <a:gd name="connsiteY63" fmla="*/ 2108719 h 3209731"/>
              <a:gd name="connsiteX64" fmla="*/ 4292081 w 5131837"/>
              <a:gd name="connsiteY64" fmla="*/ 2164702 h 3209731"/>
              <a:gd name="connsiteX65" fmla="*/ 4142792 w 5131837"/>
              <a:gd name="connsiteY65" fmla="*/ 2239347 h 3209731"/>
              <a:gd name="connsiteX66" fmla="*/ 4086808 w 5131837"/>
              <a:gd name="connsiteY66" fmla="*/ 2276670 h 3209731"/>
              <a:gd name="connsiteX67" fmla="*/ 3956179 w 5131837"/>
              <a:gd name="connsiteY67" fmla="*/ 2313992 h 3209731"/>
              <a:gd name="connsiteX68" fmla="*/ 3918857 w 5131837"/>
              <a:gd name="connsiteY68" fmla="*/ 2351315 h 3209731"/>
              <a:gd name="connsiteX69" fmla="*/ 3806890 w 5131837"/>
              <a:gd name="connsiteY69" fmla="*/ 2388637 h 3209731"/>
              <a:gd name="connsiteX70" fmla="*/ 3713583 w 5131837"/>
              <a:gd name="connsiteY70" fmla="*/ 2481943 h 3209731"/>
              <a:gd name="connsiteX71" fmla="*/ 3676261 w 5131837"/>
              <a:gd name="connsiteY71" fmla="*/ 2537927 h 3209731"/>
              <a:gd name="connsiteX72" fmla="*/ 3620277 w 5131837"/>
              <a:gd name="connsiteY72" fmla="*/ 2593911 h 3209731"/>
              <a:gd name="connsiteX73" fmla="*/ 3545632 w 5131837"/>
              <a:gd name="connsiteY73" fmla="*/ 2705878 h 3209731"/>
              <a:gd name="connsiteX74" fmla="*/ 3415004 w 5131837"/>
              <a:gd name="connsiteY74" fmla="*/ 2873829 h 3209731"/>
              <a:gd name="connsiteX75" fmla="*/ 3396343 w 5131837"/>
              <a:gd name="connsiteY75" fmla="*/ 2929813 h 3209731"/>
              <a:gd name="connsiteX76" fmla="*/ 3284375 w 5131837"/>
              <a:gd name="connsiteY76" fmla="*/ 3060441 h 3209731"/>
              <a:gd name="connsiteX77" fmla="*/ 3172408 w 5131837"/>
              <a:gd name="connsiteY77" fmla="*/ 3135086 h 3209731"/>
              <a:gd name="connsiteX78" fmla="*/ 3116424 w 5131837"/>
              <a:gd name="connsiteY78" fmla="*/ 3172409 h 3209731"/>
              <a:gd name="connsiteX79" fmla="*/ 2948473 w 5131837"/>
              <a:gd name="connsiteY79" fmla="*/ 3209731 h 3209731"/>
              <a:gd name="connsiteX80" fmla="*/ 2537926 w 5131837"/>
              <a:gd name="connsiteY80" fmla="*/ 3191070 h 3209731"/>
              <a:gd name="connsiteX81" fmla="*/ 2313992 w 5131837"/>
              <a:gd name="connsiteY81" fmla="*/ 3153747 h 3209731"/>
              <a:gd name="connsiteX82" fmla="*/ 2258008 w 5131837"/>
              <a:gd name="connsiteY82" fmla="*/ 3135086 h 3209731"/>
              <a:gd name="connsiteX83" fmla="*/ 2108718 w 5131837"/>
              <a:gd name="connsiteY83" fmla="*/ 3097764 h 3209731"/>
              <a:gd name="connsiteX84" fmla="*/ 1996751 w 5131837"/>
              <a:gd name="connsiteY84" fmla="*/ 3041780 h 3209731"/>
              <a:gd name="connsiteX85" fmla="*/ 1903445 w 5131837"/>
              <a:gd name="connsiteY85" fmla="*/ 3004458 h 3209731"/>
              <a:gd name="connsiteX86" fmla="*/ 1847461 w 5131837"/>
              <a:gd name="connsiteY86" fmla="*/ 2967135 h 3209731"/>
              <a:gd name="connsiteX87" fmla="*/ 1735494 w 5131837"/>
              <a:gd name="connsiteY87" fmla="*/ 2929813 h 3209731"/>
              <a:gd name="connsiteX88" fmla="*/ 1660849 w 5131837"/>
              <a:gd name="connsiteY88" fmla="*/ 2873829 h 3209731"/>
              <a:gd name="connsiteX89" fmla="*/ 1399592 w 5131837"/>
              <a:gd name="connsiteY89" fmla="*/ 2817845 h 3209731"/>
              <a:gd name="connsiteX90" fmla="*/ 1306286 w 5131837"/>
              <a:gd name="connsiteY90" fmla="*/ 2799184 h 3209731"/>
              <a:gd name="connsiteX91" fmla="*/ 1119673 w 5131837"/>
              <a:gd name="connsiteY91" fmla="*/ 2780523 h 3209731"/>
              <a:gd name="connsiteX92" fmla="*/ 989045 w 5131837"/>
              <a:gd name="connsiteY92" fmla="*/ 2743200 h 3209731"/>
              <a:gd name="connsiteX93" fmla="*/ 858416 w 5131837"/>
              <a:gd name="connsiteY93" fmla="*/ 2724539 h 3209731"/>
              <a:gd name="connsiteX94" fmla="*/ 671804 w 5131837"/>
              <a:gd name="connsiteY94" fmla="*/ 2649894 h 3209731"/>
              <a:gd name="connsiteX95" fmla="*/ 578498 w 5131837"/>
              <a:gd name="connsiteY95" fmla="*/ 2631233 h 3209731"/>
              <a:gd name="connsiteX96" fmla="*/ 466530 w 5131837"/>
              <a:gd name="connsiteY96" fmla="*/ 2593911 h 3209731"/>
              <a:gd name="connsiteX97" fmla="*/ 335902 w 5131837"/>
              <a:gd name="connsiteY97" fmla="*/ 2556588 h 3209731"/>
              <a:gd name="connsiteX98" fmla="*/ 205273 w 5131837"/>
              <a:gd name="connsiteY98" fmla="*/ 2444621 h 3209731"/>
              <a:gd name="connsiteX99" fmla="*/ 167951 w 5131837"/>
              <a:gd name="connsiteY99" fmla="*/ 2407298 h 3209731"/>
              <a:gd name="connsiteX100" fmla="*/ 93306 w 5131837"/>
              <a:gd name="connsiteY100" fmla="*/ 2313992 h 3209731"/>
              <a:gd name="connsiteX101" fmla="*/ 55983 w 5131837"/>
              <a:gd name="connsiteY101" fmla="*/ 2202025 h 3209731"/>
              <a:gd name="connsiteX102" fmla="*/ 37322 w 5131837"/>
              <a:gd name="connsiteY102" fmla="*/ 2146041 h 3209731"/>
              <a:gd name="connsiteX103" fmla="*/ 0 w 5131837"/>
              <a:gd name="connsiteY103" fmla="*/ 2015413 h 3209731"/>
              <a:gd name="connsiteX104" fmla="*/ 18661 w 5131837"/>
              <a:gd name="connsiteY104" fmla="*/ 1548882 h 3209731"/>
              <a:gd name="connsiteX105" fmla="*/ 55983 w 5131837"/>
              <a:gd name="connsiteY105" fmla="*/ 1436915 h 3209731"/>
              <a:gd name="connsiteX106" fmla="*/ 93306 w 5131837"/>
              <a:gd name="connsiteY106" fmla="*/ 1250302 h 3209731"/>
              <a:gd name="connsiteX107" fmla="*/ 93306 w 5131837"/>
              <a:gd name="connsiteY107" fmla="*/ 1175658 h 32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131837" h="3209731">
                <a:moveTo>
                  <a:pt x="74645" y="1287625"/>
                </a:moveTo>
                <a:cubicBezTo>
                  <a:pt x="87086" y="1156996"/>
                  <a:pt x="90395" y="1025173"/>
                  <a:pt x="111967" y="895739"/>
                </a:cubicBezTo>
                <a:cubicBezTo>
                  <a:pt x="115654" y="873616"/>
                  <a:pt x="138163" y="859229"/>
                  <a:pt x="149290" y="839756"/>
                </a:cubicBezTo>
                <a:cubicBezTo>
                  <a:pt x="163092" y="815603"/>
                  <a:pt x="169921" y="787366"/>
                  <a:pt x="186612" y="765111"/>
                </a:cubicBezTo>
                <a:cubicBezTo>
                  <a:pt x="207725" y="736961"/>
                  <a:pt x="241738" y="719744"/>
                  <a:pt x="261257" y="690466"/>
                </a:cubicBezTo>
                <a:cubicBezTo>
                  <a:pt x="273698" y="671805"/>
                  <a:pt x="284568" y="651995"/>
                  <a:pt x="298579" y="634482"/>
                </a:cubicBezTo>
                <a:cubicBezTo>
                  <a:pt x="342009" y="580195"/>
                  <a:pt x="333695" y="608329"/>
                  <a:pt x="391886" y="559837"/>
                </a:cubicBezTo>
                <a:cubicBezTo>
                  <a:pt x="456292" y="506165"/>
                  <a:pt x="465505" y="460654"/>
                  <a:pt x="559837" y="429209"/>
                </a:cubicBezTo>
                <a:lnTo>
                  <a:pt x="671804" y="391886"/>
                </a:lnTo>
                <a:cubicBezTo>
                  <a:pt x="758890" y="398106"/>
                  <a:pt x="847082" y="395374"/>
                  <a:pt x="933061" y="410547"/>
                </a:cubicBezTo>
                <a:cubicBezTo>
                  <a:pt x="955148" y="414445"/>
                  <a:pt x="969572" y="436743"/>
                  <a:pt x="989045" y="447870"/>
                </a:cubicBezTo>
                <a:cubicBezTo>
                  <a:pt x="1013198" y="461672"/>
                  <a:pt x="1038808" y="472751"/>
                  <a:pt x="1063690" y="485192"/>
                </a:cubicBezTo>
                <a:cubicBezTo>
                  <a:pt x="1076131" y="497633"/>
                  <a:pt x="1085925" y="513463"/>
                  <a:pt x="1101012" y="522515"/>
                </a:cubicBezTo>
                <a:cubicBezTo>
                  <a:pt x="1117879" y="532636"/>
                  <a:pt x="1141259" y="529374"/>
                  <a:pt x="1156996" y="541176"/>
                </a:cubicBezTo>
                <a:cubicBezTo>
                  <a:pt x="1328541" y="669834"/>
                  <a:pt x="1179805" y="610983"/>
                  <a:pt x="1306286" y="653143"/>
                </a:cubicBezTo>
                <a:cubicBezTo>
                  <a:pt x="1379183" y="726042"/>
                  <a:pt x="1302693" y="660678"/>
                  <a:pt x="1399592" y="709127"/>
                </a:cubicBezTo>
                <a:cubicBezTo>
                  <a:pt x="1419652" y="719157"/>
                  <a:pt x="1435515" y="736419"/>
                  <a:pt x="1455575" y="746449"/>
                </a:cubicBezTo>
                <a:cubicBezTo>
                  <a:pt x="1493833" y="765578"/>
                  <a:pt x="1569370" y="776673"/>
                  <a:pt x="1604865" y="783772"/>
                </a:cubicBezTo>
                <a:cubicBezTo>
                  <a:pt x="1660849" y="777552"/>
                  <a:pt x="1717930" y="777777"/>
                  <a:pt x="1772816" y="765111"/>
                </a:cubicBezTo>
                <a:cubicBezTo>
                  <a:pt x="1799922" y="758856"/>
                  <a:pt x="1821632" y="738120"/>
                  <a:pt x="1847461" y="727788"/>
                </a:cubicBezTo>
                <a:cubicBezTo>
                  <a:pt x="1883988" y="713177"/>
                  <a:pt x="1922106" y="702907"/>
                  <a:pt x="1959428" y="690466"/>
                </a:cubicBezTo>
                <a:lnTo>
                  <a:pt x="2071396" y="615821"/>
                </a:lnTo>
                <a:cubicBezTo>
                  <a:pt x="2090057" y="603380"/>
                  <a:pt x="2109437" y="591955"/>
                  <a:pt x="2127379" y="578498"/>
                </a:cubicBezTo>
                <a:cubicBezTo>
                  <a:pt x="2298924" y="449840"/>
                  <a:pt x="2221032" y="494349"/>
                  <a:pt x="2351314" y="429209"/>
                </a:cubicBezTo>
                <a:cubicBezTo>
                  <a:pt x="2420354" y="360169"/>
                  <a:pt x="2374000" y="401644"/>
                  <a:pt x="2500604" y="317241"/>
                </a:cubicBezTo>
                <a:lnTo>
                  <a:pt x="2612571" y="242596"/>
                </a:lnTo>
                <a:cubicBezTo>
                  <a:pt x="2631232" y="230155"/>
                  <a:pt x="2646797" y="210714"/>
                  <a:pt x="2668555" y="205274"/>
                </a:cubicBezTo>
                <a:lnTo>
                  <a:pt x="2743200" y="186613"/>
                </a:lnTo>
                <a:cubicBezTo>
                  <a:pt x="2768082" y="174172"/>
                  <a:pt x="2791798" y="159058"/>
                  <a:pt x="2817845" y="149290"/>
                </a:cubicBezTo>
                <a:cubicBezTo>
                  <a:pt x="2841859" y="140285"/>
                  <a:pt x="2867924" y="137999"/>
                  <a:pt x="2892490" y="130629"/>
                </a:cubicBezTo>
                <a:cubicBezTo>
                  <a:pt x="2930172" y="119325"/>
                  <a:pt x="2967135" y="105748"/>
                  <a:pt x="3004457" y="93307"/>
                </a:cubicBezTo>
                <a:cubicBezTo>
                  <a:pt x="3016898" y="80866"/>
                  <a:pt x="3025088" y="61548"/>
                  <a:pt x="3041779" y="55984"/>
                </a:cubicBezTo>
                <a:cubicBezTo>
                  <a:pt x="3101960" y="35924"/>
                  <a:pt x="3168211" y="38723"/>
                  <a:pt x="3228392" y="18662"/>
                </a:cubicBezTo>
                <a:lnTo>
                  <a:pt x="3284375" y="0"/>
                </a:lnTo>
                <a:cubicBezTo>
                  <a:pt x="3446106" y="6221"/>
                  <a:pt x="3608053" y="8242"/>
                  <a:pt x="3769567" y="18662"/>
                </a:cubicBezTo>
                <a:cubicBezTo>
                  <a:pt x="3801219" y="20704"/>
                  <a:pt x="3831587" y="32109"/>
                  <a:pt x="3862873" y="37323"/>
                </a:cubicBezTo>
                <a:cubicBezTo>
                  <a:pt x="3906260" y="44554"/>
                  <a:pt x="3950028" y="49296"/>
                  <a:pt x="3993502" y="55984"/>
                </a:cubicBezTo>
                <a:cubicBezTo>
                  <a:pt x="4030899" y="61737"/>
                  <a:pt x="4067891" y="70224"/>
                  <a:pt x="4105469" y="74645"/>
                </a:cubicBezTo>
                <a:cubicBezTo>
                  <a:pt x="4480945" y="118819"/>
                  <a:pt x="4169991" y="69849"/>
                  <a:pt x="4422710" y="111968"/>
                </a:cubicBezTo>
                <a:cubicBezTo>
                  <a:pt x="4441371" y="124409"/>
                  <a:pt x="4461815" y="134521"/>
                  <a:pt x="4478694" y="149290"/>
                </a:cubicBezTo>
                <a:cubicBezTo>
                  <a:pt x="4511796" y="178254"/>
                  <a:pt x="4572000" y="242596"/>
                  <a:pt x="4572000" y="242596"/>
                </a:cubicBezTo>
                <a:cubicBezTo>
                  <a:pt x="4578220" y="261257"/>
                  <a:pt x="4581864" y="280986"/>
                  <a:pt x="4590661" y="298580"/>
                </a:cubicBezTo>
                <a:cubicBezTo>
                  <a:pt x="4628955" y="375169"/>
                  <a:pt x="4619017" y="334025"/>
                  <a:pt x="4665306" y="391886"/>
                </a:cubicBezTo>
                <a:cubicBezTo>
                  <a:pt x="4679317" y="409399"/>
                  <a:pt x="4690187" y="429209"/>
                  <a:pt x="4702628" y="447870"/>
                </a:cubicBezTo>
                <a:cubicBezTo>
                  <a:pt x="4708849" y="478972"/>
                  <a:pt x="4712944" y="510576"/>
                  <a:pt x="4721290" y="541176"/>
                </a:cubicBezTo>
                <a:cubicBezTo>
                  <a:pt x="4731641" y="579131"/>
                  <a:pt x="4749070" y="614976"/>
                  <a:pt x="4758612" y="653143"/>
                </a:cubicBezTo>
                <a:cubicBezTo>
                  <a:pt x="4764832" y="678025"/>
                  <a:pt x="4768268" y="703774"/>
                  <a:pt x="4777273" y="727788"/>
                </a:cubicBezTo>
                <a:cubicBezTo>
                  <a:pt x="4866633" y="966081"/>
                  <a:pt x="4765298" y="663523"/>
                  <a:pt x="4851918" y="858417"/>
                </a:cubicBezTo>
                <a:cubicBezTo>
                  <a:pt x="4867896" y="894367"/>
                  <a:pt x="4867419" y="937650"/>
                  <a:pt x="4889241" y="970384"/>
                </a:cubicBezTo>
                <a:cubicBezTo>
                  <a:pt x="4901682" y="989045"/>
                  <a:pt x="4916533" y="1006308"/>
                  <a:pt x="4926563" y="1026368"/>
                </a:cubicBezTo>
                <a:cubicBezTo>
                  <a:pt x="4975012" y="1123266"/>
                  <a:pt x="4909648" y="1046775"/>
                  <a:pt x="4982547" y="1119674"/>
                </a:cubicBezTo>
                <a:cubicBezTo>
                  <a:pt x="5026961" y="1252918"/>
                  <a:pt x="4998046" y="1198907"/>
                  <a:pt x="5057192" y="1287625"/>
                </a:cubicBezTo>
                <a:cubicBezTo>
                  <a:pt x="5063412" y="1306286"/>
                  <a:pt x="5067056" y="1326015"/>
                  <a:pt x="5075853" y="1343609"/>
                </a:cubicBezTo>
                <a:cubicBezTo>
                  <a:pt x="5148207" y="1488318"/>
                  <a:pt x="5084927" y="1314851"/>
                  <a:pt x="5131837" y="1455576"/>
                </a:cubicBezTo>
                <a:cubicBezTo>
                  <a:pt x="5125616" y="1517780"/>
                  <a:pt x="5128337" y="1581540"/>
                  <a:pt x="5113175" y="1642188"/>
                </a:cubicBezTo>
                <a:cubicBezTo>
                  <a:pt x="5108908" y="1659257"/>
                  <a:pt x="5086844" y="1665772"/>
                  <a:pt x="5075853" y="1679511"/>
                </a:cubicBezTo>
                <a:cubicBezTo>
                  <a:pt x="5017142" y="1752900"/>
                  <a:pt x="5062330" y="1724992"/>
                  <a:pt x="4982547" y="1791478"/>
                </a:cubicBezTo>
                <a:cubicBezTo>
                  <a:pt x="4965317" y="1805836"/>
                  <a:pt x="4943793" y="1814442"/>
                  <a:pt x="4926563" y="1828800"/>
                </a:cubicBezTo>
                <a:cubicBezTo>
                  <a:pt x="4906289" y="1845695"/>
                  <a:pt x="4892054" y="1869444"/>
                  <a:pt x="4870579" y="1884784"/>
                </a:cubicBezTo>
                <a:cubicBezTo>
                  <a:pt x="4691769" y="2012506"/>
                  <a:pt x="4886887" y="1841881"/>
                  <a:pt x="4739951" y="1959429"/>
                </a:cubicBezTo>
                <a:cubicBezTo>
                  <a:pt x="4726212" y="1970420"/>
                  <a:pt x="4717715" y="1987699"/>
                  <a:pt x="4702628" y="1996751"/>
                </a:cubicBezTo>
                <a:cubicBezTo>
                  <a:pt x="4685761" y="2006871"/>
                  <a:pt x="4665063" y="2008506"/>
                  <a:pt x="4646645" y="2015413"/>
                </a:cubicBezTo>
                <a:cubicBezTo>
                  <a:pt x="4415119" y="2102236"/>
                  <a:pt x="4676637" y="2005225"/>
                  <a:pt x="4478694" y="2090058"/>
                </a:cubicBezTo>
                <a:cubicBezTo>
                  <a:pt x="4460614" y="2097807"/>
                  <a:pt x="4440304" y="2099922"/>
                  <a:pt x="4422710" y="2108719"/>
                </a:cubicBezTo>
                <a:cubicBezTo>
                  <a:pt x="4293836" y="2173155"/>
                  <a:pt x="4447434" y="2125864"/>
                  <a:pt x="4292081" y="2164702"/>
                </a:cubicBezTo>
                <a:cubicBezTo>
                  <a:pt x="4215434" y="2241352"/>
                  <a:pt x="4297181" y="2170729"/>
                  <a:pt x="4142792" y="2239347"/>
                </a:cubicBezTo>
                <a:cubicBezTo>
                  <a:pt x="4122297" y="2248456"/>
                  <a:pt x="4106868" y="2266640"/>
                  <a:pt x="4086808" y="2276670"/>
                </a:cubicBezTo>
                <a:cubicBezTo>
                  <a:pt x="4060037" y="2290055"/>
                  <a:pt x="3980094" y="2308013"/>
                  <a:pt x="3956179" y="2313992"/>
                </a:cubicBezTo>
                <a:cubicBezTo>
                  <a:pt x="3943738" y="2326433"/>
                  <a:pt x="3934594" y="2343447"/>
                  <a:pt x="3918857" y="2351315"/>
                </a:cubicBezTo>
                <a:cubicBezTo>
                  <a:pt x="3883669" y="2368909"/>
                  <a:pt x="3806890" y="2388637"/>
                  <a:pt x="3806890" y="2388637"/>
                </a:cubicBezTo>
                <a:cubicBezTo>
                  <a:pt x="3707359" y="2537932"/>
                  <a:pt x="3837995" y="2357531"/>
                  <a:pt x="3713583" y="2481943"/>
                </a:cubicBezTo>
                <a:cubicBezTo>
                  <a:pt x="3697724" y="2497802"/>
                  <a:pt x="3690619" y="2520697"/>
                  <a:pt x="3676261" y="2537927"/>
                </a:cubicBezTo>
                <a:cubicBezTo>
                  <a:pt x="3659366" y="2558201"/>
                  <a:pt x="3636480" y="2573079"/>
                  <a:pt x="3620277" y="2593911"/>
                </a:cubicBezTo>
                <a:cubicBezTo>
                  <a:pt x="3592738" y="2629318"/>
                  <a:pt x="3577350" y="2674160"/>
                  <a:pt x="3545632" y="2705878"/>
                </a:cubicBezTo>
                <a:cubicBezTo>
                  <a:pt x="3497330" y="2754181"/>
                  <a:pt x="3437324" y="2806869"/>
                  <a:pt x="3415004" y="2873829"/>
                </a:cubicBezTo>
                <a:cubicBezTo>
                  <a:pt x="3408784" y="2892490"/>
                  <a:pt x="3405140" y="2912219"/>
                  <a:pt x="3396343" y="2929813"/>
                </a:cubicBezTo>
                <a:cubicBezTo>
                  <a:pt x="3375239" y="2972020"/>
                  <a:pt x="3318808" y="3037486"/>
                  <a:pt x="3284375" y="3060441"/>
                </a:cubicBezTo>
                <a:lnTo>
                  <a:pt x="3172408" y="3135086"/>
                </a:lnTo>
                <a:cubicBezTo>
                  <a:pt x="3153747" y="3147527"/>
                  <a:pt x="3138547" y="3168722"/>
                  <a:pt x="3116424" y="3172409"/>
                </a:cubicBezTo>
                <a:cubicBezTo>
                  <a:pt x="2985054" y="3194304"/>
                  <a:pt x="3040353" y="3179105"/>
                  <a:pt x="2948473" y="3209731"/>
                </a:cubicBezTo>
                <a:cubicBezTo>
                  <a:pt x="2811624" y="3203511"/>
                  <a:pt x="2674592" y="3200495"/>
                  <a:pt x="2537926" y="3191070"/>
                </a:cubicBezTo>
                <a:cubicBezTo>
                  <a:pt x="2494280" y="3188060"/>
                  <a:pt x="2365062" y="3166515"/>
                  <a:pt x="2313992" y="3153747"/>
                </a:cubicBezTo>
                <a:cubicBezTo>
                  <a:pt x="2294909" y="3148976"/>
                  <a:pt x="2276986" y="3140262"/>
                  <a:pt x="2258008" y="3135086"/>
                </a:cubicBezTo>
                <a:cubicBezTo>
                  <a:pt x="2208521" y="3121590"/>
                  <a:pt x="2157380" y="3113985"/>
                  <a:pt x="2108718" y="3097764"/>
                </a:cubicBezTo>
                <a:cubicBezTo>
                  <a:pt x="1967994" y="3050854"/>
                  <a:pt x="2141459" y="3114134"/>
                  <a:pt x="1996751" y="3041780"/>
                </a:cubicBezTo>
                <a:cubicBezTo>
                  <a:pt x="1966790" y="3026799"/>
                  <a:pt x="1933406" y="3019439"/>
                  <a:pt x="1903445" y="3004458"/>
                </a:cubicBezTo>
                <a:cubicBezTo>
                  <a:pt x="1883385" y="2994428"/>
                  <a:pt x="1867956" y="2976244"/>
                  <a:pt x="1847461" y="2967135"/>
                </a:cubicBezTo>
                <a:cubicBezTo>
                  <a:pt x="1811511" y="2951157"/>
                  <a:pt x="1735494" y="2929813"/>
                  <a:pt x="1735494" y="2929813"/>
                </a:cubicBezTo>
                <a:cubicBezTo>
                  <a:pt x="1710612" y="2911152"/>
                  <a:pt x="1688668" y="2887738"/>
                  <a:pt x="1660849" y="2873829"/>
                </a:cubicBezTo>
                <a:cubicBezTo>
                  <a:pt x="1565814" y="2826312"/>
                  <a:pt x="1505685" y="2834167"/>
                  <a:pt x="1399592" y="2817845"/>
                </a:cubicBezTo>
                <a:cubicBezTo>
                  <a:pt x="1368243" y="2813022"/>
                  <a:pt x="1337726" y="2803376"/>
                  <a:pt x="1306286" y="2799184"/>
                </a:cubicBezTo>
                <a:cubicBezTo>
                  <a:pt x="1244320" y="2790922"/>
                  <a:pt x="1181877" y="2786743"/>
                  <a:pt x="1119673" y="2780523"/>
                </a:cubicBezTo>
                <a:cubicBezTo>
                  <a:pt x="1076130" y="2768082"/>
                  <a:pt x="1033325" y="2752689"/>
                  <a:pt x="989045" y="2743200"/>
                </a:cubicBezTo>
                <a:cubicBezTo>
                  <a:pt x="946036" y="2733984"/>
                  <a:pt x="901275" y="2734429"/>
                  <a:pt x="858416" y="2724539"/>
                </a:cubicBezTo>
                <a:cubicBezTo>
                  <a:pt x="606010" y="2666292"/>
                  <a:pt x="862281" y="2713387"/>
                  <a:pt x="671804" y="2649894"/>
                </a:cubicBezTo>
                <a:cubicBezTo>
                  <a:pt x="641714" y="2639864"/>
                  <a:pt x="609098" y="2639578"/>
                  <a:pt x="578498" y="2631233"/>
                </a:cubicBezTo>
                <a:cubicBezTo>
                  <a:pt x="540543" y="2620882"/>
                  <a:pt x="504697" y="2603453"/>
                  <a:pt x="466530" y="2593911"/>
                </a:cubicBezTo>
                <a:cubicBezTo>
                  <a:pt x="442619" y="2587933"/>
                  <a:pt x="362670" y="2569972"/>
                  <a:pt x="335902" y="2556588"/>
                </a:cubicBezTo>
                <a:cubicBezTo>
                  <a:pt x="279060" y="2528167"/>
                  <a:pt x="251188" y="2490536"/>
                  <a:pt x="205273" y="2444621"/>
                </a:cubicBezTo>
                <a:cubicBezTo>
                  <a:pt x="192832" y="2432180"/>
                  <a:pt x="177711" y="2421937"/>
                  <a:pt x="167951" y="2407298"/>
                </a:cubicBezTo>
                <a:cubicBezTo>
                  <a:pt x="120868" y="2336676"/>
                  <a:pt x="146487" y="2367174"/>
                  <a:pt x="93306" y="2313992"/>
                </a:cubicBezTo>
                <a:lnTo>
                  <a:pt x="55983" y="2202025"/>
                </a:lnTo>
                <a:cubicBezTo>
                  <a:pt x="49763" y="2183364"/>
                  <a:pt x="42093" y="2165124"/>
                  <a:pt x="37322" y="2146041"/>
                </a:cubicBezTo>
                <a:cubicBezTo>
                  <a:pt x="13890" y="2052313"/>
                  <a:pt x="26771" y="2095727"/>
                  <a:pt x="0" y="2015413"/>
                </a:cubicBezTo>
                <a:cubicBezTo>
                  <a:pt x="6220" y="1859903"/>
                  <a:pt x="3670" y="1703793"/>
                  <a:pt x="18661" y="1548882"/>
                </a:cubicBezTo>
                <a:cubicBezTo>
                  <a:pt x="22450" y="1509724"/>
                  <a:pt x="46441" y="1475081"/>
                  <a:pt x="55983" y="1436915"/>
                </a:cubicBezTo>
                <a:cubicBezTo>
                  <a:pt x="73485" y="1366911"/>
                  <a:pt x="85680" y="1326567"/>
                  <a:pt x="93306" y="1250302"/>
                </a:cubicBezTo>
                <a:cubicBezTo>
                  <a:pt x="95782" y="1225544"/>
                  <a:pt x="93306" y="1200539"/>
                  <a:pt x="93306" y="117565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F22251-87A1-4DB8-A84B-594386F05349}"/>
              </a:ext>
            </a:extLst>
          </p:cNvPr>
          <p:cNvSpPr/>
          <p:nvPr/>
        </p:nvSpPr>
        <p:spPr>
          <a:xfrm rot="11435929">
            <a:off x="965892" y="5355016"/>
            <a:ext cx="5131837" cy="3209731"/>
          </a:xfrm>
          <a:custGeom>
            <a:avLst/>
            <a:gdLst>
              <a:gd name="connsiteX0" fmla="*/ 74645 w 5131837"/>
              <a:gd name="connsiteY0" fmla="*/ 1287625 h 3209731"/>
              <a:gd name="connsiteX1" fmla="*/ 111967 w 5131837"/>
              <a:gd name="connsiteY1" fmla="*/ 895739 h 3209731"/>
              <a:gd name="connsiteX2" fmla="*/ 149290 w 5131837"/>
              <a:gd name="connsiteY2" fmla="*/ 839756 h 3209731"/>
              <a:gd name="connsiteX3" fmla="*/ 186612 w 5131837"/>
              <a:gd name="connsiteY3" fmla="*/ 765111 h 3209731"/>
              <a:gd name="connsiteX4" fmla="*/ 261257 w 5131837"/>
              <a:gd name="connsiteY4" fmla="*/ 690466 h 3209731"/>
              <a:gd name="connsiteX5" fmla="*/ 298579 w 5131837"/>
              <a:gd name="connsiteY5" fmla="*/ 634482 h 3209731"/>
              <a:gd name="connsiteX6" fmla="*/ 391886 w 5131837"/>
              <a:gd name="connsiteY6" fmla="*/ 559837 h 3209731"/>
              <a:gd name="connsiteX7" fmla="*/ 559837 w 5131837"/>
              <a:gd name="connsiteY7" fmla="*/ 429209 h 3209731"/>
              <a:gd name="connsiteX8" fmla="*/ 671804 w 5131837"/>
              <a:gd name="connsiteY8" fmla="*/ 391886 h 3209731"/>
              <a:gd name="connsiteX9" fmla="*/ 933061 w 5131837"/>
              <a:gd name="connsiteY9" fmla="*/ 410547 h 3209731"/>
              <a:gd name="connsiteX10" fmla="*/ 989045 w 5131837"/>
              <a:gd name="connsiteY10" fmla="*/ 447870 h 3209731"/>
              <a:gd name="connsiteX11" fmla="*/ 1063690 w 5131837"/>
              <a:gd name="connsiteY11" fmla="*/ 485192 h 3209731"/>
              <a:gd name="connsiteX12" fmla="*/ 1101012 w 5131837"/>
              <a:gd name="connsiteY12" fmla="*/ 522515 h 3209731"/>
              <a:gd name="connsiteX13" fmla="*/ 1156996 w 5131837"/>
              <a:gd name="connsiteY13" fmla="*/ 541176 h 3209731"/>
              <a:gd name="connsiteX14" fmla="*/ 1306286 w 5131837"/>
              <a:gd name="connsiteY14" fmla="*/ 653143 h 3209731"/>
              <a:gd name="connsiteX15" fmla="*/ 1399592 w 5131837"/>
              <a:gd name="connsiteY15" fmla="*/ 709127 h 3209731"/>
              <a:gd name="connsiteX16" fmla="*/ 1455575 w 5131837"/>
              <a:gd name="connsiteY16" fmla="*/ 746449 h 3209731"/>
              <a:gd name="connsiteX17" fmla="*/ 1604865 w 5131837"/>
              <a:gd name="connsiteY17" fmla="*/ 783772 h 3209731"/>
              <a:gd name="connsiteX18" fmla="*/ 1772816 w 5131837"/>
              <a:gd name="connsiteY18" fmla="*/ 765111 h 3209731"/>
              <a:gd name="connsiteX19" fmla="*/ 1847461 w 5131837"/>
              <a:gd name="connsiteY19" fmla="*/ 727788 h 3209731"/>
              <a:gd name="connsiteX20" fmla="*/ 1959428 w 5131837"/>
              <a:gd name="connsiteY20" fmla="*/ 690466 h 3209731"/>
              <a:gd name="connsiteX21" fmla="*/ 2071396 w 5131837"/>
              <a:gd name="connsiteY21" fmla="*/ 615821 h 3209731"/>
              <a:gd name="connsiteX22" fmla="*/ 2127379 w 5131837"/>
              <a:gd name="connsiteY22" fmla="*/ 578498 h 3209731"/>
              <a:gd name="connsiteX23" fmla="*/ 2351314 w 5131837"/>
              <a:gd name="connsiteY23" fmla="*/ 429209 h 3209731"/>
              <a:gd name="connsiteX24" fmla="*/ 2500604 w 5131837"/>
              <a:gd name="connsiteY24" fmla="*/ 317241 h 3209731"/>
              <a:gd name="connsiteX25" fmla="*/ 2612571 w 5131837"/>
              <a:gd name="connsiteY25" fmla="*/ 242596 h 3209731"/>
              <a:gd name="connsiteX26" fmla="*/ 2668555 w 5131837"/>
              <a:gd name="connsiteY26" fmla="*/ 205274 h 3209731"/>
              <a:gd name="connsiteX27" fmla="*/ 2743200 w 5131837"/>
              <a:gd name="connsiteY27" fmla="*/ 186613 h 3209731"/>
              <a:gd name="connsiteX28" fmla="*/ 2817845 w 5131837"/>
              <a:gd name="connsiteY28" fmla="*/ 149290 h 3209731"/>
              <a:gd name="connsiteX29" fmla="*/ 2892490 w 5131837"/>
              <a:gd name="connsiteY29" fmla="*/ 130629 h 3209731"/>
              <a:gd name="connsiteX30" fmla="*/ 3004457 w 5131837"/>
              <a:gd name="connsiteY30" fmla="*/ 93307 h 3209731"/>
              <a:gd name="connsiteX31" fmla="*/ 3041779 w 5131837"/>
              <a:gd name="connsiteY31" fmla="*/ 55984 h 3209731"/>
              <a:gd name="connsiteX32" fmla="*/ 3228392 w 5131837"/>
              <a:gd name="connsiteY32" fmla="*/ 18662 h 3209731"/>
              <a:gd name="connsiteX33" fmla="*/ 3284375 w 5131837"/>
              <a:gd name="connsiteY33" fmla="*/ 0 h 3209731"/>
              <a:gd name="connsiteX34" fmla="*/ 3769567 w 5131837"/>
              <a:gd name="connsiteY34" fmla="*/ 18662 h 3209731"/>
              <a:gd name="connsiteX35" fmla="*/ 3862873 w 5131837"/>
              <a:gd name="connsiteY35" fmla="*/ 37323 h 3209731"/>
              <a:gd name="connsiteX36" fmla="*/ 3993502 w 5131837"/>
              <a:gd name="connsiteY36" fmla="*/ 55984 h 3209731"/>
              <a:gd name="connsiteX37" fmla="*/ 4105469 w 5131837"/>
              <a:gd name="connsiteY37" fmla="*/ 74645 h 3209731"/>
              <a:gd name="connsiteX38" fmla="*/ 4422710 w 5131837"/>
              <a:gd name="connsiteY38" fmla="*/ 111968 h 3209731"/>
              <a:gd name="connsiteX39" fmla="*/ 4478694 w 5131837"/>
              <a:gd name="connsiteY39" fmla="*/ 149290 h 3209731"/>
              <a:gd name="connsiteX40" fmla="*/ 4572000 w 5131837"/>
              <a:gd name="connsiteY40" fmla="*/ 242596 h 3209731"/>
              <a:gd name="connsiteX41" fmla="*/ 4590661 w 5131837"/>
              <a:gd name="connsiteY41" fmla="*/ 298580 h 3209731"/>
              <a:gd name="connsiteX42" fmla="*/ 4665306 w 5131837"/>
              <a:gd name="connsiteY42" fmla="*/ 391886 h 3209731"/>
              <a:gd name="connsiteX43" fmla="*/ 4702628 w 5131837"/>
              <a:gd name="connsiteY43" fmla="*/ 447870 h 3209731"/>
              <a:gd name="connsiteX44" fmla="*/ 4721290 w 5131837"/>
              <a:gd name="connsiteY44" fmla="*/ 541176 h 3209731"/>
              <a:gd name="connsiteX45" fmla="*/ 4758612 w 5131837"/>
              <a:gd name="connsiteY45" fmla="*/ 653143 h 3209731"/>
              <a:gd name="connsiteX46" fmla="*/ 4777273 w 5131837"/>
              <a:gd name="connsiteY46" fmla="*/ 727788 h 3209731"/>
              <a:gd name="connsiteX47" fmla="*/ 4851918 w 5131837"/>
              <a:gd name="connsiteY47" fmla="*/ 858417 h 3209731"/>
              <a:gd name="connsiteX48" fmla="*/ 4889241 w 5131837"/>
              <a:gd name="connsiteY48" fmla="*/ 970384 h 3209731"/>
              <a:gd name="connsiteX49" fmla="*/ 4926563 w 5131837"/>
              <a:gd name="connsiteY49" fmla="*/ 1026368 h 3209731"/>
              <a:gd name="connsiteX50" fmla="*/ 4982547 w 5131837"/>
              <a:gd name="connsiteY50" fmla="*/ 1119674 h 3209731"/>
              <a:gd name="connsiteX51" fmla="*/ 5057192 w 5131837"/>
              <a:gd name="connsiteY51" fmla="*/ 1287625 h 3209731"/>
              <a:gd name="connsiteX52" fmla="*/ 5075853 w 5131837"/>
              <a:gd name="connsiteY52" fmla="*/ 1343609 h 3209731"/>
              <a:gd name="connsiteX53" fmla="*/ 5131837 w 5131837"/>
              <a:gd name="connsiteY53" fmla="*/ 1455576 h 3209731"/>
              <a:gd name="connsiteX54" fmla="*/ 5113175 w 5131837"/>
              <a:gd name="connsiteY54" fmla="*/ 1642188 h 3209731"/>
              <a:gd name="connsiteX55" fmla="*/ 5075853 w 5131837"/>
              <a:gd name="connsiteY55" fmla="*/ 1679511 h 3209731"/>
              <a:gd name="connsiteX56" fmla="*/ 4982547 w 5131837"/>
              <a:gd name="connsiteY56" fmla="*/ 1791478 h 3209731"/>
              <a:gd name="connsiteX57" fmla="*/ 4926563 w 5131837"/>
              <a:gd name="connsiteY57" fmla="*/ 1828800 h 3209731"/>
              <a:gd name="connsiteX58" fmla="*/ 4870579 w 5131837"/>
              <a:gd name="connsiteY58" fmla="*/ 1884784 h 3209731"/>
              <a:gd name="connsiteX59" fmla="*/ 4739951 w 5131837"/>
              <a:gd name="connsiteY59" fmla="*/ 1959429 h 3209731"/>
              <a:gd name="connsiteX60" fmla="*/ 4702628 w 5131837"/>
              <a:gd name="connsiteY60" fmla="*/ 1996751 h 3209731"/>
              <a:gd name="connsiteX61" fmla="*/ 4646645 w 5131837"/>
              <a:gd name="connsiteY61" fmla="*/ 2015413 h 3209731"/>
              <a:gd name="connsiteX62" fmla="*/ 4478694 w 5131837"/>
              <a:gd name="connsiteY62" fmla="*/ 2090058 h 3209731"/>
              <a:gd name="connsiteX63" fmla="*/ 4422710 w 5131837"/>
              <a:gd name="connsiteY63" fmla="*/ 2108719 h 3209731"/>
              <a:gd name="connsiteX64" fmla="*/ 4292081 w 5131837"/>
              <a:gd name="connsiteY64" fmla="*/ 2164702 h 3209731"/>
              <a:gd name="connsiteX65" fmla="*/ 4142792 w 5131837"/>
              <a:gd name="connsiteY65" fmla="*/ 2239347 h 3209731"/>
              <a:gd name="connsiteX66" fmla="*/ 4086808 w 5131837"/>
              <a:gd name="connsiteY66" fmla="*/ 2276670 h 3209731"/>
              <a:gd name="connsiteX67" fmla="*/ 3956179 w 5131837"/>
              <a:gd name="connsiteY67" fmla="*/ 2313992 h 3209731"/>
              <a:gd name="connsiteX68" fmla="*/ 3918857 w 5131837"/>
              <a:gd name="connsiteY68" fmla="*/ 2351315 h 3209731"/>
              <a:gd name="connsiteX69" fmla="*/ 3806890 w 5131837"/>
              <a:gd name="connsiteY69" fmla="*/ 2388637 h 3209731"/>
              <a:gd name="connsiteX70" fmla="*/ 3713583 w 5131837"/>
              <a:gd name="connsiteY70" fmla="*/ 2481943 h 3209731"/>
              <a:gd name="connsiteX71" fmla="*/ 3676261 w 5131837"/>
              <a:gd name="connsiteY71" fmla="*/ 2537927 h 3209731"/>
              <a:gd name="connsiteX72" fmla="*/ 3620277 w 5131837"/>
              <a:gd name="connsiteY72" fmla="*/ 2593911 h 3209731"/>
              <a:gd name="connsiteX73" fmla="*/ 3545632 w 5131837"/>
              <a:gd name="connsiteY73" fmla="*/ 2705878 h 3209731"/>
              <a:gd name="connsiteX74" fmla="*/ 3415004 w 5131837"/>
              <a:gd name="connsiteY74" fmla="*/ 2873829 h 3209731"/>
              <a:gd name="connsiteX75" fmla="*/ 3396343 w 5131837"/>
              <a:gd name="connsiteY75" fmla="*/ 2929813 h 3209731"/>
              <a:gd name="connsiteX76" fmla="*/ 3284375 w 5131837"/>
              <a:gd name="connsiteY76" fmla="*/ 3060441 h 3209731"/>
              <a:gd name="connsiteX77" fmla="*/ 3172408 w 5131837"/>
              <a:gd name="connsiteY77" fmla="*/ 3135086 h 3209731"/>
              <a:gd name="connsiteX78" fmla="*/ 3116424 w 5131837"/>
              <a:gd name="connsiteY78" fmla="*/ 3172409 h 3209731"/>
              <a:gd name="connsiteX79" fmla="*/ 2948473 w 5131837"/>
              <a:gd name="connsiteY79" fmla="*/ 3209731 h 3209731"/>
              <a:gd name="connsiteX80" fmla="*/ 2537926 w 5131837"/>
              <a:gd name="connsiteY80" fmla="*/ 3191070 h 3209731"/>
              <a:gd name="connsiteX81" fmla="*/ 2313992 w 5131837"/>
              <a:gd name="connsiteY81" fmla="*/ 3153747 h 3209731"/>
              <a:gd name="connsiteX82" fmla="*/ 2258008 w 5131837"/>
              <a:gd name="connsiteY82" fmla="*/ 3135086 h 3209731"/>
              <a:gd name="connsiteX83" fmla="*/ 2108718 w 5131837"/>
              <a:gd name="connsiteY83" fmla="*/ 3097764 h 3209731"/>
              <a:gd name="connsiteX84" fmla="*/ 1996751 w 5131837"/>
              <a:gd name="connsiteY84" fmla="*/ 3041780 h 3209731"/>
              <a:gd name="connsiteX85" fmla="*/ 1903445 w 5131837"/>
              <a:gd name="connsiteY85" fmla="*/ 3004458 h 3209731"/>
              <a:gd name="connsiteX86" fmla="*/ 1847461 w 5131837"/>
              <a:gd name="connsiteY86" fmla="*/ 2967135 h 3209731"/>
              <a:gd name="connsiteX87" fmla="*/ 1735494 w 5131837"/>
              <a:gd name="connsiteY87" fmla="*/ 2929813 h 3209731"/>
              <a:gd name="connsiteX88" fmla="*/ 1660849 w 5131837"/>
              <a:gd name="connsiteY88" fmla="*/ 2873829 h 3209731"/>
              <a:gd name="connsiteX89" fmla="*/ 1399592 w 5131837"/>
              <a:gd name="connsiteY89" fmla="*/ 2817845 h 3209731"/>
              <a:gd name="connsiteX90" fmla="*/ 1306286 w 5131837"/>
              <a:gd name="connsiteY90" fmla="*/ 2799184 h 3209731"/>
              <a:gd name="connsiteX91" fmla="*/ 1119673 w 5131837"/>
              <a:gd name="connsiteY91" fmla="*/ 2780523 h 3209731"/>
              <a:gd name="connsiteX92" fmla="*/ 989045 w 5131837"/>
              <a:gd name="connsiteY92" fmla="*/ 2743200 h 3209731"/>
              <a:gd name="connsiteX93" fmla="*/ 858416 w 5131837"/>
              <a:gd name="connsiteY93" fmla="*/ 2724539 h 3209731"/>
              <a:gd name="connsiteX94" fmla="*/ 671804 w 5131837"/>
              <a:gd name="connsiteY94" fmla="*/ 2649894 h 3209731"/>
              <a:gd name="connsiteX95" fmla="*/ 578498 w 5131837"/>
              <a:gd name="connsiteY95" fmla="*/ 2631233 h 3209731"/>
              <a:gd name="connsiteX96" fmla="*/ 466530 w 5131837"/>
              <a:gd name="connsiteY96" fmla="*/ 2593911 h 3209731"/>
              <a:gd name="connsiteX97" fmla="*/ 335902 w 5131837"/>
              <a:gd name="connsiteY97" fmla="*/ 2556588 h 3209731"/>
              <a:gd name="connsiteX98" fmla="*/ 205273 w 5131837"/>
              <a:gd name="connsiteY98" fmla="*/ 2444621 h 3209731"/>
              <a:gd name="connsiteX99" fmla="*/ 167951 w 5131837"/>
              <a:gd name="connsiteY99" fmla="*/ 2407298 h 3209731"/>
              <a:gd name="connsiteX100" fmla="*/ 93306 w 5131837"/>
              <a:gd name="connsiteY100" fmla="*/ 2313992 h 3209731"/>
              <a:gd name="connsiteX101" fmla="*/ 55983 w 5131837"/>
              <a:gd name="connsiteY101" fmla="*/ 2202025 h 3209731"/>
              <a:gd name="connsiteX102" fmla="*/ 37322 w 5131837"/>
              <a:gd name="connsiteY102" fmla="*/ 2146041 h 3209731"/>
              <a:gd name="connsiteX103" fmla="*/ 0 w 5131837"/>
              <a:gd name="connsiteY103" fmla="*/ 2015413 h 3209731"/>
              <a:gd name="connsiteX104" fmla="*/ 18661 w 5131837"/>
              <a:gd name="connsiteY104" fmla="*/ 1548882 h 3209731"/>
              <a:gd name="connsiteX105" fmla="*/ 55983 w 5131837"/>
              <a:gd name="connsiteY105" fmla="*/ 1436915 h 3209731"/>
              <a:gd name="connsiteX106" fmla="*/ 93306 w 5131837"/>
              <a:gd name="connsiteY106" fmla="*/ 1250302 h 3209731"/>
              <a:gd name="connsiteX107" fmla="*/ 93306 w 5131837"/>
              <a:gd name="connsiteY107" fmla="*/ 1175658 h 32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131837" h="3209731">
                <a:moveTo>
                  <a:pt x="74645" y="1287625"/>
                </a:moveTo>
                <a:cubicBezTo>
                  <a:pt x="87086" y="1156996"/>
                  <a:pt x="90395" y="1025173"/>
                  <a:pt x="111967" y="895739"/>
                </a:cubicBezTo>
                <a:cubicBezTo>
                  <a:pt x="115654" y="873616"/>
                  <a:pt x="138163" y="859229"/>
                  <a:pt x="149290" y="839756"/>
                </a:cubicBezTo>
                <a:cubicBezTo>
                  <a:pt x="163092" y="815603"/>
                  <a:pt x="169921" y="787366"/>
                  <a:pt x="186612" y="765111"/>
                </a:cubicBezTo>
                <a:cubicBezTo>
                  <a:pt x="207725" y="736961"/>
                  <a:pt x="241738" y="719744"/>
                  <a:pt x="261257" y="690466"/>
                </a:cubicBezTo>
                <a:cubicBezTo>
                  <a:pt x="273698" y="671805"/>
                  <a:pt x="284568" y="651995"/>
                  <a:pt x="298579" y="634482"/>
                </a:cubicBezTo>
                <a:cubicBezTo>
                  <a:pt x="342009" y="580195"/>
                  <a:pt x="333695" y="608329"/>
                  <a:pt x="391886" y="559837"/>
                </a:cubicBezTo>
                <a:cubicBezTo>
                  <a:pt x="456292" y="506165"/>
                  <a:pt x="465505" y="460654"/>
                  <a:pt x="559837" y="429209"/>
                </a:cubicBezTo>
                <a:lnTo>
                  <a:pt x="671804" y="391886"/>
                </a:lnTo>
                <a:cubicBezTo>
                  <a:pt x="758890" y="398106"/>
                  <a:pt x="847082" y="395374"/>
                  <a:pt x="933061" y="410547"/>
                </a:cubicBezTo>
                <a:cubicBezTo>
                  <a:pt x="955148" y="414445"/>
                  <a:pt x="969572" y="436743"/>
                  <a:pt x="989045" y="447870"/>
                </a:cubicBezTo>
                <a:cubicBezTo>
                  <a:pt x="1013198" y="461672"/>
                  <a:pt x="1038808" y="472751"/>
                  <a:pt x="1063690" y="485192"/>
                </a:cubicBezTo>
                <a:cubicBezTo>
                  <a:pt x="1076131" y="497633"/>
                  <a:pt x="1085925" y="513463"/>
                  <a:pt x="1101012" y="522515"/>
                </a:cubicBezTo>
                <a:cubicBezTo>
                  <a:pt x="1117879" y="532636"/>
                  <a:pt x="1141259" y="529374"/>
                  <a:pt x="1156996" y="541176"/>
                </a:cubicBezTo>
                <a:cubicBezTo>
                  <a:pt x="1328541" y="669834"/>
                  <a:pt x="1179805" y="610983"/>
                  <a:pt x="1306286" y="653143"/>
                </a:cubicBezTo>
                <a:cubicBezTo>
                  <a:pt x="1379183" y="726042"/>
                  <a:pt x="1302693" y="660678"/>
                  <a:pt x="1399592" y="709127"/>
                </a:cubicBezTo>
                <a:cubicBezTo>
                  <a:pt x="1419652" y="719157"/>
                  <a:pt x="1435515" y="736419"/>
                  <a:pt x="1455575" y="746449"/>
                </a:cubicBezTo>
                <a:cubicBezTo>
                  <a:pt x="1493833" y="765578"/>
                  <a:pt x="1569370" y="776673"/>
                  <a:pt x="1604865" y="783772"/>
                </a:cubicBezTo>
                <a:cubicBezTo>
                  <a:pt x="1660849" y="777552"/>
                  <a:pt x="1717930" y="777777"/>
                  <a:pt x="1772816" y="765111"/>
                </a:cubicBezTo>
                <a:cubicBezTo>
                  <a:pt x="1799922" y="758856"/>
                  <a:pt x="1821632" y="738120"/>
                  <a:pt x="1847461" y="727788"/>
                </a:cubicBezTo>
                <a:cubicBezTo>
                  <a:pt x="1883988" y="713177"/>
                  <a:pt x="1922106" y="702907"/>
                  <a:pt x="1959428" y="690466"/>
                </a:cubicBezTo>
                <a:lnTo>
                  <a:pt x="2071396" y="615821"/>
                </a:lnTo>
                <a:cubicBezTo>
                  <a:pt x="2090057" y="603380"/>
                  <a:pt x="2109437" y="591955"/>
                  <a:pt x="2127379" y="578498"/>
                </a:cubicBezTo>
                <a:cubicBezTo>
                  <a:pt x="2298924" y="449840"/>
                  <a:pt x="2221032" y="494349"/>
                  <a:pt x="2351314" y="429209"/>
                </a:cubicBezTo>
                <a:cubicBezTo>
                  <a:pt x="2420354" y="360169"/>
                  <a:pt x="2374000" y="401644"/>
                  <a:pt x="2500604" y="317241"/>
                </a:cubicBezTo>
                <a:lnTo>
                  <a:pt x="2612571" y="242596"/>
                </a:lnTo>
                <a:cubicBezTo>
                  <a:pt x="2631232" y="230155"/>
                  <a:pt x="2646797" y="210714"/>
                  <a:pt x="2668555" y="205274"/>
                </a:cubicBezTo>
                <a:lnTo>
                  <a:pt x="2743200" y="186613"/>
                </a:lnTo>
                <a:cubicBezTo>
                  <a:pt x="2768082" y="174172"/>
                  <a:pt x="2791798" y="159058"/>
                  <a:pt x="2817845" y="149290"/>
                </a:cubicBezTo>
                <a:cubicBezTo>
                  <a:pt x="2841859" y="140285"/>
                  <a:pt x="2867924" y="137999"/>
                  <a:pt x="2892490" y="130629"/>
                </a:cubicBezTo>
                <a:cubicBezTo>
                  <a:pt x="2930172" y="119325"/>
                  <a:pt x="2967135" y="105748"/>
                  <a:pt x="3004457" y="93307"/>
                </a:cubicBezTo>
                <a:cubicBezTo>
                  <a:pt x="3016898" y="80866"/>
                  <a:pt x="3025088" y="61548"/>
                  <a:pt x="3041779" y="55984"/>
                </a:cubicBezTo>
                <a:cubicBezTo>
                  <a:pt x="3101960" y="35924"/>
                  <a:pt x="3168211" y="38723"/>
                  <a:pt x="3228392" y="18662"/>
                </a:cubicBezTo>
                <a:lnTo>
                  <a:pt x="3284375" y="0"/>
                </a:lnTo>
                <a:cubicBezTo>
                  <a:pt x="3446106" y="6221"/>
                  <a:pt x="3608053" y="8242"/>
                  <a:pt x="3769567" y="18662"/>
                </a:cubicBezTo>
                <a:cubicBezTo>
                  <a:pt x="3801219" y="20704"/>
                  <a:pt x="3831587" y="32109"/>
                  <a:pt x="3862873" y="37323"/>
                </a:cubicBezTo>
                <a:cubicBezTo>
                  <a:pt x="3906260" y="44554"/>
                  <a:pt x="3950028" y="49296"/>
                  <a:pt x="3993502" y="55984"/>
                </a:cubicBezTo>
                <a:cubicBezTo>
                  <a:pt x="4030899" y="61737"/>
                  <a:pt x="4067891" y="70224"/>
                  <a:pt x="4105469" y="74645"/>
                </a:cubicBezTo>
                <a:cubicBezTo>
                  <a:pt x="4480945" y="118819"/>
                  <a:pt x="4169991" y="69849"/>
                  <a:pt x="4422710" y="111968"/>
                </a:cubicBezTo>
                <a:cubicBezTo>
                  <a:pt x="4441371" y="124409"/>
                  <a:pt x="4461815" y="134521"/>
                  <a:pt x="4478694" y="149290"/>
                </a:cubicBezTo>
                <a:cubicBezTo>
                  <a:pt x="4511796" y="178254"/>
                  <a:pt x="4572000" y="242596"/>
                  <a:pt x="4572000" y="242596"/>
                </a:cubicBezTo>
                <a:cubicBezTo>
                  <a:pt x="4578220" y="261257"/>
                  <a:pt x="4581864" y="280986"/>
                  <a:pt x="4590661" y="298580"/>
                </a:cubicBezTo>
                <a:cubicBezTo>
                  <a:pt x="4628955" y="375169"/>
                  <a:pt x="4619017" y="334025"/>
                  <a:pt x="4665306" y="391886"/>
                </a:cubicBezTo>
                <a:cubicBezTo>
                  <a:pt x="4679317" y="409399"/>
                  <a:pt x="4690187" y="429209"/>
                  <a:pt x="4702628" y="447870"/>
                </a:cubicBezTo>
                <a:cubicBezTo>
                  <a:pt x="4708849" y="478972"/>
                  <a:pt x="4712944" y="510576"/>
                  <a:pt x="4721290" y="541176"/>
                </a:cubicBezTo>
                <a:cubicBezTo>
                  <a:pt x="4731641" y="579131"/>
                  <a:pt x="4749070" y="614976"/>
                  <a:pt x="4758612" y="653143"/>
                </a:cubicBezTo>
                <a:cubicBezTo>
                  <a:pt x="4764832" y="678025"/>
                  <a:pt x="4768268" y="703774"/>
                  <a:pt x="4777273" y="727788"/>
                </a:cubicBezTo>
                <a:cubicBezTo>
                  <a:pt x="4866633" y="966081"/>
                  <a:pt x="4765298" y="663523"/>
                  <a:pt x="4851918" y="858417"/>
                </a:cubicBezTo>
                <a:cubicBezTo>
                  <a:pt x="4867896" y="894367"/>
                  <a:pt x="4867419" y="937650"/>
                  <a:pt x="4889241" y="970384"/>
                </a:cubicBezTo>
                <a:cubicBezTo>
                  <a:pt x="4901682" y="989045"/>
                  <a:pt x="4916533" y="1006308"/>
                  <a:pt x="4926563" y="1026368"/>
                </a:cubicBezTo>
                <a:cubicBezTo>
                  <a:pt x="4975012" y="1123266"/>
                  <a:pt x="4909648" y="1046775"/>
                  <a:pt x="4982547" y="1119674"/>
                </a:cubicBezTo>
                <a:cubicBezTo>
                  <a:pt x="5026961" y="1252918"/>
                  <a:pt x="4998046" y="1198907"/>
                  <a:pt x="5057192" y="1287625"/>
                </a:cubicBezTo>
                <a:cubicBezTo>
                  <a:pt x="5063412" y="1306286"/>
                  <a:pt x="5067056" y="1326015"/>
                  <a:pt x="5075853" y="1343609"/>
                </a:cubicBezTo>
                <a:cubicBezTo>
                  <a:pt x="5148207" y="1488318"/>
                  <a:pt x="5084927" y="1314851"/>
                  <a:pt x="5131837" y="1455576"/>
                </a:cubicBezTo>
                <a:cubicBezTo>
                  <a:pt x="5125616" y="1517780"/>
                  <a:pt x="5128337" y="1581540"/>
                  <a:pt x="5113175" y="1642188"/>
                </a:cubicBezTo>
                <a:cubicBezTo>
                  <a:pt x="5108908" y="1659257"/>
                  <a:pt x="5086844" y="1665772"/>
                  <a:pt x="5075853" y="1679511"/>
                </a:cubicBezTo>
                <a:cubicBezTo>
                  <a:pt x="5017142" y="1752900"/>
                  <a:pt x="5062330" y="1724992"/>
                  <a:pt x="4982547" y="1791478"/>
                </a:cubicBezTo>
                <a:cubicBezTo>
                  <a:pt x="4965317" y="1805836"/>
                  <a:pt x="4943793" y="1814442"/>
                  <a:pt x="4926563" y="1828800"/>
                </a:cubicBezTo>
                <a:cubicBezTo>
                  <a:pt x="4906289" y="1845695"/>
                  <a:pt x="4892054" y="1869444"/>
                  <a:pt x="4870579" y="1884784"/>
                </a:cubicBezTo>
                <a:cubicBezTo>
                  <a:pt x="4691769" y="2012506"/>
                  <a:pt x="4886887" y="1841881"/>
                  <a:pt x="4739951" y="1959429"/>
                </a:cubicBezTo>
                <a:cubicBezTo>
                  <a:pt x="4726212" y="1970420"/>
                  <a:pt x="4717715" y="1987699"/>
                  <a:pt x="4702628" y="1996751"/>
                </a:cubicBezTo>
                <a:cubicBezTo>
                  <a:pt x="4685761" y="2006871"/>
                  <a:pt x="4665063" y="2008506"/>
                  <a:pt x="4646645" y="2015413"/>
                </a:cubicBezTo>
                <a:cubicBezTo>
                  <a:pt x="4415119" y="2102236"/>
                  <a:pt x="4676637" y="2005225"/>
                  <a:pt x="4478694" y="2090058"/>
                </a:cubicBezTo>
                <a:cubicBezTo>
                  <a:pt x="4460614" y="2097807"/>
                  <a:pt x="4440304" y="2099922"/>
                  <a:pt x="4422710" y="2108719"/>
                </a:cubicBezTo>
                <a:cubicBezTo>
                  <a:pt x="4293836" y="2173155"/>
                  <a:pt x="4447434" y="2125864"/>
                  <a:pt x="4292081" y="2164702"/>
                </a:cubicBezTo>
                <a:cubicBezTo>
                  <a:pt x="4215434" y="2241352"/>
                  <a:pt x="4297181" y="2170729"/>
                  <a:pt x="4142792" y="2239347"/>
                </a:cubicBezTo>
                <a:cubicBezTo>
                  <a:pt x="4122297" y="2248456"/>
                  <a:pt x="4106868" y="2266640"/>
                  <a:pt x="4086808" y="2276670"/>
                </a:cubicBezTo>
                <a:cubicBezTo>
                  <a:pt x="4060037" y="2290055"/>
                  <a:pt x="3980094" y="2308013"/>
                  <a:pt x="3956179" y="2313992"/>
                </a:cubicBezTo>
                <a:cubicBezTo>
                  <a:pt x="3943738" y="2326433"/>
                  <a:pt x="3934594" y="2343447"/>
                  <a:pt x="3918857" y="2351315"/>
                </a:cubicBezTo>
                <a:cubicBezTo>
                  <a:pt x="3883669" y="2368909"/>
                  <a:pt x="3806890" y="2388637"/>
                  <a:pt x="3806890" y="2388637"/>
                </a:cubicBezTo>
                <a:cubicBezTo>
                  <a:pt x="3707359" y="2537932"/>
                  <a:pt x="3837995" y="2357531"/>
                  <a:pt x="3713583" y="2481943"/>
                </a:cubicBezTo>
                <a:cubicBezTo>
                  <a:pt x="3697724" y="2497802"/>
                  <a:pt x="3690619" y="2520697"/>
                  <a:pt x="3676261" y="2537927"/>
                </a:cubicBezTo>
                <a:cubicBezTo>
                  <a:pt x="3659366" y="2558201"/>
                  <a:pt x="3636480" y="2573079"/>
                  <a:pt x="3620277" y="2593911"/>
                </a:cubicBezTo>
                <a:cubicBezTo>
                  <a:pt x="3592738" y="2629318"/>
                  <a:pt x="3577350" y="2674160"/>
                  <a:pt x="3545632" y="2705878"/>
                </a:cubicBezTo>
                <a:cubicBezTo>
                  <a:pt x="3497330" y="2754181"/>
                  <a:pt x="3437324" y="2806869"/>
                  <a:pt x="3415004" y="2873829"/>
                </a:cubicBezTo>
                <a:cubicBezTo>
                  <a:pt x="3408784" y="2892490"/>
                  <a:pt x="3405140" y="2912219"/>
                  <a:pt x="3396343" y="2929813"/>
                </a:cubicBezTo>
                <a:cubicBezTo>
                  <a:pt x="3375239" y="2972020"/>
                  <a:pt x="3318808" y="3037486"/>
                  <a:pt x="3284375" y="3060441"/>
                </a:cubicBezTo>
                <a:lnTo>
                  <a:pt x="3172408" y="3135086"/>
                </a:lnTo>
                <a:cubicBezTo>
                  <a:pt x="3153747" y="3147527"/>
                  <a:pt x="3138547" y="3168722"/>
                  <a:pt x="3116424" y="3172409"/>
                </a:cubicBezTo>
                <a:cubicBezTo>
                  <a:pt x="2985054" y="3194304"/>
                  <a:pt x="3040353" y="3179105"/>
                  <a:pt x="2948473" y="3209731"/>
                </a:cubicBezTo>
                <a:cubicBezTo>
                  <a:pt x="2811624" y="3203511"/>
                  <a:pt x="2674592" y="3200495"/>
                  <a:pt x="2537926" y="3191070"/>
                </a:cubicBezTo>
                <a:cubicBezTo>
                  <a:pt x="2494280" y="3188060"/>
                  <a:pt x="2365062" y="3166515"/>
                  <a:pt x="2313992" y="3153747"/>
                </a:cubicBezTo>
                <a:cubicBezTo>
                  <a:pt x="2294909" y="3148976"/>
                  <a:pt x="2276986" y="3140262"/>
                  <a:pt x="2258008" y="3135086"/>
                </a:cubicBezTo>
                <a:cubicBezTo>
                  <a:pt x="2208521" y="3121590"/>
                  <a:pt x="2157380" y="3113985"/>
                  <a:pt x="2108718" y="3097764"/>
                </a:cubicBezTo>
                <a:cubicBezTo>
                  <a:pt x="1967994" y="3050854"/>
                  <a:pt x="2141459" y="3114134"/>
                  <a:pt x="1996751" y="3041780"/>
                </a:cubicBezTo>
                <a:cubicBezTo>
                  <a:pt x="1966790" y="3026799"/>
                  <a:pt x="1933406" y="3019439"/>
                  <a:pt x="1903445" y="3004458"/>
                </a:cubicBezTo>
                <a:cubicBezTo>
                  <a:pt x="1883385" y="2994428"/>
                  <a:pt x="1867956" y="2976244"/>
                  <a:pt x="1847461" y="2967135"/>
                </a:cubicBezTo>
                <a:cubicBezTo>
                  <a:pt x="1811511" y="2951157"/>
                  <a:pt x="1735494" y="2929813"/>
                  <a:pt x="1735494" y="2929813"/>
                </a:cubicBezTo>
                <a:cubicBezTo>
                  <a:pt x="1710612" y="2911152"/>
                  <a:pt x="1688668" y="2887738"/>
                  <a:pt x="1660849" y="2873829"/>
                </a:cubicBezTo>
                <a:cubicBezTo>
                  <a:pt x="1565814" y="2826312"/>
                  <a:pt x="1505685" y="2834167"/>
                  <a:pt x="1399592" y="2817845"/>
                </a:cubicBezTo>
                <a:cubicBezTo>
                  <a:pt x="1368243" y="2813022"/>
                  <a:pt x="1337726" y="2803376"/>
                  <a:pt x="1306286" y="2799184"/>
                </a:cubicBezTo>
                <a:cubicBezTo>
                  <a:pt x="1244320" y="2790922"/>
                  <a:pt x="1181877" y="2786743"/>
                  <a:pt x="1119673" y="2780523"/>
                </a:cubicBezTo>
                <a:cubicBezTo>
                  <a:pt x="1076130" y="2768082"/>
                  <a:pt x="1033325" y="2752689"/>
                  <a:pt x="989045" y="2743200"/>
                </a:cubicBezTo>
                <a:cubicBezTo>
                  <a:pt x="946036" y="2733984"/>
                  <a:pt x="901275" y="2734429"/>
                  <a:pt x="858416" y="2724539"/>
                </a:cubicBezTo>
                <a:cubicBezTo>
                  <a:pt x="606010" y="2666292"/>
                  <a:pt x="862281" y="2713387"/>
                  <a:pt x="671804" y="2649894"/>
                </a:cubicBezTo>
                <a:cubicBezTo>
                  <a:pt x="641714" y="2639864"/>
                  <a:pt x="609098" y="2639578"/>
                  <a:pt x="578498" y="2631233"/>
                </a:cubicBezTo>
                <a:cubicBezTo>
                  <a:pt x="540543" y="2620882"/>
                  <a:pt x="504697" y="2603453"/>
                  <a:pt x="466530" y="2593911"/>
                </a:cubicBezTo>
                <a:cubicBezTo>
                  <a:pt x="442619" y="2587933"/>
                  <a:pt x="362670" y="2569972"/>
                  <a:pt x="335902" y="2556588"/>
                </a:cubicBezTo>
                <a:cubicBezTo>
                  <a:pt x="279060" y="2528167"/>
                  <a:pt x="251188" y="2490536"/>
                  <a:pt x="205273" y="2444621"/>
                </a:cubicBezTo>
                <a:cubicBezTo>
                  <a:pt x="192832" y="2432180"/>
                  <a:pt x="177711" y="2421937"/>
                  <a:pt x="167951" y="2407298"/>
                </a:cubicBezTo>
                <a:cubicBezTo>
                  <a:pt x="120868" y="2336676"/>
                  <a:pt x="146487" y="2367174"/>
                  <a:pt x="93306" y="2313992"/>
                </a:cubicBezTo>
                <a:lnTo>
                  <a:pt x="55983" y="2202025"/>
                </a:lnTo>
                <a:cubicBezTo>
                  <a:pt x="49763" y="2183364"/>
                  <a:pt x="42093" y="2165124"/>
                  <a:pt x="37322" y="2146041"/>
                </a:cubicBezTo>
                <a:cubicBezTo>
                  <a:pt x="13890" y="2052313"/>
                  <a:pt x="26771" y="2095727"/>
                  <a:pt x="0" y="2015413"/>
                </a:cubicBezTo>
                <a:cubicBezTo>
                  <a:pt x="6220" y="1859903"/>
                  <a:pt x="3670" y="1703793"/>
                  <a:pt x="18661" y="1548882"/>
                </a:cubicBezTo>
                <a:cubicBezTo>
                  <a:pt x="22450" y="1509724"/>
                  <a:pt x="46441" y="1475081"/>
                  <a:pt x="55983" y="1436915"/>
                </a:cubicBezTo>
                <a:cubicBezTo>
                  <a:pt x="73485" y="1366911"/>
                  <a:pt x="85680" y="1326567"/>
                  <a:pt x="93306" y="1250302"/>
                </a:cubicBezTo>
                <a:cubicBezTo>
                  <a:pt x="95782" y="1225544"/>
                  <a:pt x="93306" y="1200539"/>
                  <a:pt x="93306" y="117565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7B5EB0-FCE3-445A-8114-D5238FAAFE22}"/>
              </a:ext>
            </a:extLst>
          </p:cNvPr>
          <p:cNvCxnSpPr/>
          <p:nvPr/>
        </p:nvCxnSpPr>
        <p:spPr>
          <a:xfrm flipV="1">
            <a:off x="1810685" y="2182525"/>
            <a:ext cx="0" cy="1512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A18832-950F-448F-AA2F-1C78B9784A18}"/>
              </a:ext>
            </a:extLst>
          </p:cNvPr>
          <p:cNvCxnSpPr/>
          <p:nvPr/>
        </p:nvCxnSpPr>
        <p:spPr>
          <a:xfrm flipV="1">
            <a:off x="3413995" y="2542565"/>
            <a:ext cx="0" cy="1512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F5918D-E735-4CF7-93EB-3E9AC486A547}"/>
              </a:ext>
            </a:extLst>
          </p:cNvPr>
          <p:cNvCxnSpPr/>
          <p:nvPr/>
        </p:nvCxnSpPr>
        <p:spPr>
          <a:xfrm flipV="1">
            <a:off x="4896951" y="1786481"/>
            <a:ext cx="0" cy="1512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9F6816-EC5C-4E22-B1CB-5953336B68F2}"/>
              </a:ext>
            </a:extLst>
          </p:cNvPr>
          <p:cNvSpPr txBox="1"/>
          <p:nvPr/>
        </p:nvSpPr>
        <p:spPr>
          <a:xfrm>
            <a:off x="662635" y="474006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Reef 2 (unprotected)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FAB20-C4D8-4AF9-BB11-8B156A51A597}"/>
              </a:ext>
            </a:extLst>
          </p:cNvPr>
          <p:cNvSpPr/>
          <p:nvPr/>
        </p:nvSpPr>
        <p:spPr>
          <a:xfrm>
            <a:off x="1699410" y="2182525"/>
            <a:ext cx="231630" cy="155440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1C2615-AA9F-4481-A80A-70FD41A21234}"/>
              </a:ext>
            </a:extLst>
          </p:cNvPr>
          <p:cNvSpPr/>
          <p:nvPr/>
        </p:nvSpPr>
        <p:spPr>
          <a:xfrm>
            <a:off x="3298778" y="2521445"/>
            <a:ext cx="231630" cy="155440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586F34-C51F-4E2C-ADF1-46F156B3AC63}"/>
              </a:ext>
            </a:extLst>
          </p:cNvPr>
          <p:cNvSpPr/>
          <p:nvPr/>
        </p:nvSpPr>
        <p:spPr>
          <a:xfrm>
            <a:off x="4781136" y="1765361"/>
            <a:ext cx="231630" cy="155440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14FF6B-8F58-4554-83D9-139DED2DF130}"/>
              </a:ext>
            </a:extLst>
          </p:cNvPr>
          <p:cNvCxnSpPr/>
          <p:nvPr/>
        </p:nvCxnSpPr>
        <p:spPr>
          <a:xfrm flipV="1">
            <a:off x="2048257" y="6404484"/>
            <a:ext cx="0" cy="1512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10C3609-4A64-4C8C-8F44-322F0A346815}"/>
              </a:ext>
            </a:extLst>
          </p:cNvPr>
          <p:cNvSpPr/>
          <p:nvPr/>
        </p:nvSpPr>
        <p:spPr>
          <a:xfrm>
            <a:off x="1932442" y="6383364"/>
            <a:ext cx="231630" cy="155440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41C015-7D6C-4BF6-B3EF-B1E8AF809A38}"/>
              </a:ext>
            </a:extLst>
          </p:cNvPr>
          <p:cNvCxnSpPr/>
          <p:nvPr/>
        </p:nvCxnSpPr>
        <p:spPr>
          <a:xfrm flipV="1">
            <a:off x="3531212" y="6093912"/>
            <a:ext cx="0" cy="1512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0FF17C2-194C-46CC-B596-18D5928E0F33}"/>
              </a:ext>
            </a:extLst>
          </p:cNvPr>
          <p:cNvSpPr/>
          <p:nvPr/>
        </p:nvSpPr>
        <p:spPr>
          <a:xfrm>
            <a:off x="3415397" y="6072792"/>
            <a:ext cx="231630" cy="155440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176CB6-5F20-41F6-ADD4-019EFD76374E}"/>
              </a:ext>
            </a:extLst>
          </p:cNvPr>
          <p:cNvCxnSpPr/>
          <p:nvPr/>
        </p:nvCxnSpPr>
        <p:spPr>
          <a:xfrm flipV="1">
            <a:off x="5137028" y="6451559"/>
            <a:ext cx="0" cy="1512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F7F8EF7-5935-449F-948C-623E6219BB28}"/>
              </a:ext>
            </a:extLst>
          </p:cNvPr>
          <p:cNvSpPr/>
          <p:nvPr/>
        </p:nvSpPr>
        <p:spPr>
          <a:xfrm>
            <a:off x="5021213" y="6430439"/>
            <a:ext cx="231630" cy="1554407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6AC68-4A01-4884-A2DA-05142634E528}"/>
              </a:ext>
            </a:extLst>
          </p:cNvPr>
          <p:cNvSpPr txBox="1"/>
          <p:nvPr/>
        </p:nvSpPr>
        <p:spPr>
          <a:xfrm rot="16200000">
            <a:off x="1916302" y="2852787"/>
            <a:ext cx="217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30m transect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B6CA56-C771-4522-99B0-71AF68235F8D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9312651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6267C-639F-47D7-AC1A-7991C9B1A766}"/>
              </a:ext>
            </a:extLst>
          </p:cNvPr>
          <p:cNvSpPr/>
          <p:nvPr/>
        </p:nvSpPr>
        <p:spPr>
          <a:xfrm>
            <a:off x="864186" y="1234995"/>
            <a:ext cx="5276289" cy="7344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9" name="Table 13">
            <a:extLst>
              <a:ext uri="{FF2B5EF4-FFF2-40B4-BE49-F238E27FC236}">
                <a16:creationId xmlns:a16="http://schemas.microsoft.com/office/drawing/2014/main" id="{D96E97AF-FC28-4881-996E-C68BE1832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89121"/>
              </p:ext>
            </p:extLst>
          </p:nvPr>
        </p:nvGraphicFramePr>
        <p:xfrm>
          <a:off x="1054464" y="1428611"/>
          <a:ext cx="4925846" cy="6930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46">
                  <a:extLst>
                    <a:ext uri="{9D8B030D-6E8A-4147-A177-3AD203B41FA5}">
                      <a16:colId xmlns:a16="http://schemas.microsoft.com/office/drawing/2014/main" val="162232408"/>
                    </a:ext>
                  </a:extLst>
                </a:gridCol>
                <a:gridCol w="518554">
                  <a:extLst>
                    <a:ext uri="{9D8B030D-6E8A-4147-A177-3AD203B41FA5}">
                      <a16:colId xmlns:a16="http://schemas.microsoft.com/office/drawing/2014/main" val="4256990913"/>
                    </a:ext>
                  </a:extLst>
                </a:gridCol>
                <a:gridCol w="518554">
                  <a:extLst>
                    <a:ext uri="{9D8B030D-6E8A-4147-A177-3AD203B41FA5}">
                      <a16:colId xmlns:a16="http://schemas.microsoft.com/office/drawing/2014/main" val="1616793098"/>
                    </a:ext>
                  </a:extLst>
                </a:gridCol>
                <a:gridCol w="1529367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598825">
                  <a:extLst>
                    <a:ext uri="{9D8B030D-6E8A-4147-A177-3AD203B41FA5}">
                      <a16:colId xmlns:a16="http://schemas.microsoft.com/office/drawing/2014/main" val="2309189133"/>
                    </a:ext>
                  </a:extLst>
                </a:gridCol>
              </a:tblGrid>
              <a:tr h="1182944">
                <a:tc rowSpan="2" gridSpan="3">
                  <a:txBody>
                    <a:bodyPr/>
                    <a:lstStyle/>
                    <a:p>
                      <a:pPr algn="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Re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b="1" i="0" dirty="0">
                          <a:latin typeface="Arial Narrow" panose="020B0606020202030204" pitchFamily="34" charset="0"/>
                        </a:rPr>
                        <a:t>Location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400" b="1" i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824"/>
                  </a:ext>
                </a:extLst>
              </a:tr>
              <a:tr h="1166070">
                <a:tc gridSpan="3" vMerge="1">
                  <a:txBody>
                    <a:bodyPr/>
                    <a:lstStyle/>
                    <a:p>
                      <a:endParaRPr lang="en-AU" sz="3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Reef 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Reef 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79376"/>
                  </a:ext>
                </a:extLst>
              </a:tr>
              <a:tr h="1145458">
                <a:tc rowSpan="4"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Number of Giant Clams (</a:t>
                      </a:r>
                      <a:r>
                        <a:rPr lang="en-AU" sz="2400" b="1" i="1" dirty="0">
                          <a:latin typeface="Arial Narrow" panose="020B0606020202030204" pitchFamily="34" charset="0"/>
                        </a:rPr>
                        <a:t>T. gigas</a:t>
                      </a: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Raw Data (Transects)</a:t>
                      </a: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1145458"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1145458"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1145458">
                <a:tc vMerge="1">
                  <a:txBody>
                    <a:bodyPr/>
                    <a:lstStyle/>
                    <a:p>
                      <a:pPr algn="ct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5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5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2338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5D0ABAA-10A6-43A1-BE88-EC36A4ECB0F4}"/>
              </a:ext>
            </a:extLst>
          </p:cNvPr>
          <p:cNvSpPr txBox="1"/>
          <p:nvPr/>
        </p:nvSpPr>
        <p:spPr>
          <a:xfrm>
            <a:off x="915800" y="2007607"/>
            <a:ext cx="201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 Table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D1718C-7C27-45F8-A3E6-43EE32BEDCF8}"/>
              </a:ext>
            </a:extLst>
          </p:cNvPr>
          <p:cNvSpPr txBox="1"/>
          <p:nvPr/>
        </p:nvSpPr>
        <p:spPr>
          <a:xfrm>
            <a:off x="1951019" y="754001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>
                <a:latin typeface="Arial Narrow" panose="020B0606020202030204" pitchFamily="34" charset="0"/>
              </a:rPr>
              <a:t>MEAN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B926A-EA63-4F99-8629-2EDDE2731A2D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D179D-4C7E-44DC-A29E-71616D1F5D9A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7857235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37B2BDC-9112-4A44-B9E3-8625364D8F77}"/>
              </a:ext>
            </a:extLst>
          </p:cNvPr>
          <p:cNvSpPr/>
          <p:nvPr/>
        </p:nvSpPr>
        <p:spPr>
          <a:xfrm>
            <a:off x="508863" y="1046912"/>
            <a:ext cx="5875638" cy="7698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D4ADD-8EAB-46B0-B693-1ADBAC844A6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07B3F-41BB-4DD7-B875-CDF8C36D5627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F6719-D336-438E-8077-1EFA8AE0ED8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142F41-9EA4-41FF-A2E2-2B677A309102}"/>
              </a:ext>
            </a:extLst>
          </p:cNvPr>
          <p:cNvSpPr txBox="1"/>
          <p:nvPr/>
        </p:nvSpPr>
        <p:spPr>
          <a:xfrm>
            <a:off x="615115" y="2531796"/>
            <a:ext cx="5701308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Calculate the 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MEAN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(average)</a:t>
            </a:r>
          </a:p>
          <a:p>
            <a:pPr algn="ctr"/>
            <a:endParaRPr lang="en-AU" sz="6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WARNING! Do NOT graph the raw data.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Error bars are only used on graphs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have graphed the mean (average)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E272A-AF84-4666-8C7A-920D96F9A398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C8D03E-A983-42FC-BDEA-025886807ED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6">
            <a:extLst>
              <a:ext uri="{FF2B5EF4-FFF2-40B4-BE49-F238E27FC236}">
                <a16:creationId xmlns:a16="http://schemas.microsoft.com/office/drawing/2014/main" id="{44CD69B1-EBEF-4D93-965E-293C05C41A03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Column Graphs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C29ECACC-CFDA-43BC-931C-8FD66B2645EF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2143A-19BE-482B-9431-DD15242D0265}"/>
              </a:ext>
            </a:extLst>
          </p:cNvPr>
          <p:cNvSpPr txBox="1"/>
          <p:nvPr/>
        </p:nvSpPr>
        <p:spPr>
          <a:xfrm>
            <a:off x="6170360" y="8849234"/>
            <a:ext cx="35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 Narrow" panose="020B0606020202030204" pitchFamily="34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20772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149428</TotalTime>
  <Words>6330</Words>
  <Application>Microsoft Office PowerPoint</Application>
  <PresentationFormat>On-screen Show (4:3)</PresentationFormat>
  <Paragraphs>1813</Paragraphs>
  <Slides>134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1" baseType="lpstr">
      <vt:lpstr>Arial</vt:lpstr>
      <vt:lpstr>Arial Narrow</vt:lpstr>
      <vt:lpstr>Calibri</vt:lpstr>
      <vt:lpstr>Gabriola</vt:lpstr>
      <vt:lpstr>Segoe Print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Gail Riches</cp:lastModifiedBy>
  <cp:revision>21110</cp:revision>
  <cp:lastPrinted>2019-01-14T00:32:25Z</cp:lastPrinted>
  <dcterms:created xsi:type="dcterms:W3CDTF">2011-04-13T05:15:36Z</dcterms:created>
  <dcterms:modified xsi:type="dcterms:W3CDTF">2020-11-25T01:05:56Z</dcterms:modified>
</cp:coreProperties>
</file>