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882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7C131-E7C6-42E7-8884-5D08FB012588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CAE27-9C8E-413C-84A2-88E11E21D5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521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F243A-E965-E928-74F8-3CD683A23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8704E6-8E1A-DE64-E63A-EDF9D34EE4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5534D5-F2BA-3FBB-C2D4-360C2267E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8DCF2-7A24-B3A2-EEFD-5835AFCC1E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7E4790-4B88-4B3E-89CD-9E8426F404CC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80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954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462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614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002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128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353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71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921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440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915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847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BBCE7-22BB-4C35-B64C-521946A1A25E}" type="datetimeFigureOut">
              <a:rPr lang="en-AU" smtClean="0"/>
              <a:pPr/>
              <a:t>1/12/2025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11533-C339-4AC9-9FBB-5D0E827ECBD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786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A56A1-8F56-AD3B-0A18-4BA3F9BDF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AF7383FC-DA06-50EB-F915-40F492DD7B62}"/>
              </a:ext>
            </a:extLst>
          </p:cNvPr>
          <p:cNvSpPr txBox="1"/>
          <p:nvPr/>
        </p:nvSpPr>
        <p:spPr>
          <a:xfrm>
            <a:off x="380637" y="265338"/>
            <a:ext cx="79208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14400"/>
            <a:r>
              <a:rPr lang="en-AU" b="1" dirty="0">
                <a:solidFill>
                  <a:prstClr val="black"/>
                </a:solidFill>
                <a:latin typeface="Arial Narrow" panose="020B0606020202030204" pitchFamily="34" charset="0"/>
              </a:rPr>
              <a:t>M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arine</a:t>
            </a:r>
            <a:r>
              <a:rPr lang="en-AU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914400"/>
            <a:r>
              <a:rPr lang="en-AU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Arial Narrow" panose="020B0606020202030204" pitchFamily="34" charset="0"/>
              </a:rPr>
              <a:t>E</a:t>
            </a:r>
            <a:r>
              <a:rPr lang="en-AU" sz="120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Arial Narrow" panose="020B0606020202030204" pitchFamily="34" charset="0"/>
              </a:rPr>
              <a:t>ducation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C04D2C-055D-7F8A-CAB7-43CDC0C7C2A4}"/>
              </a:ext>
            </a:extLst>
          </p:cNvPr>
          <p:cNvSpPr txBox="1"/>
          <p:nvPr/>
        </p:nvSpPr>
        <p:spPr>
          <a:xfrm rot="16200000">
            <a:off x="-265855" y="367387"/>
            <a:ext cx="111676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580" dirty="0">
                <a:solidFill>
                  <a:prstClr val="black"/>
                </a:solidFill>
                <a:latin typeface="Arial Narrow" panose="020B0606020202030204" pitchFamily="34" charset="0"/>
              </a:rPr>
              <a:t>marineeducation.com.au</a:t>
            </a:r>
          </a:p>
        </p:txBody>
      </p:sp>
      <p:sp>
        <p:nvSpPr>
          <p:cNvPr id="5" name="TextBox 36">
            <a:extLst>
              <a:ext uri="{FF2B5EF4-FFF2-40B4-BE49-F238E27FC236}">
                <a16:creationId xmlns:a16="http://schemas.microsoft.com/office/drawing/2014/main" id="{1BB5E4F2-C322-8C2D-06CF-F252F3F84ED9}"/>
              </a:ext>
            </a:extLst>
          </p:cNvPr>
          <p:cNvSpPr txBox="1"/>
          <p:nvPr/>
        </p:nvSpPr>
        <p:spPr>
          <a:xfrm>
            <a:off x="463783" y="8886615"/>
            <a:ext cx="2272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dirty="0">
                <a:solidFill>
                  <a:prstClr val="black"/>
                </a:solidFill>
                <a:latin typeface="Arial Narrow" pitchFamily="34" charset="0"/>
              </a:rPr>
              <a:t>© Marine Education 2024 </a:t>
            </a:r>
            <a:r>
              <a:rPr lang="en-AU" sz="1100" b="1" dirty="0">
                <a:solidFill>
                  <a:prstClr val="white"/>
                </a:solidFill>
                <a:highlight>
                  <a:srgbClr val="000000"/>
                </a:highlight>
                <a:latin typeface="Arial Narrow" pitchFamily="34" charset="0"/>
              </a:rPr>
              <a:t>CC BY-NC-SA</a:t>
            </a:r>
            <a:r>
              <a:rPr lang="en-AU" sz="1100" dirty="0">
                <a:solidFill>
                  <a:prstClr val="black"/>
                </a:solidFill>
                <a:latin typeface="Arial Narrow" pitchFamily="34" charset="0"/>
              </a:rPr>
              <a:t>                   </a:t>
            </a:r>
            <a:endParaRPr lang="en-AU" sz="1100" b="1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DCFD0401-860D-E072-CE92-691DB6EB6630}"/>
              </a:ext>
            </a:extLst>
          </p:cNvPr>
          <p:cNvSpPr txBox="1"/>
          <p:nvPr/>
        </p:nvSpPr>
        <p:spPr>
          <a:xfrm>
            <a:off x="5708314" y="173468"/>
            <a:ext cx="117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prstClr val="black"/>
                </a:solidFill>
                <a:latin typeface="Arial Narrow" pitchFamily="34" charset="0"/>
              </a:rPr>
              <a:t>Name:</a:t>
            </a:r>
          </a:p>
          <a:p>
            <a:endParaRPr lang="en-US" sz="1200" b="1" dirty="0">
              <a:solidFill>
                <a:prstClr val="black"/>
              </a:solidFill>
              <a:latin typeface="Arial Narrow" pitchFamily="34" charset="0"/>
            </a:endParaRPr>
          </a:p>
          <a:p>
            <a:r>
              <a:rPr lang="en-US" sz="1200" b="1" dirty="0">
                <a:solidFill>
                  <a:prstClr val="black"/>
                </a:solidFill>
                <a:latin typeface="Arial Narrow" pitchFamily="34" charset="0"/>
              </a:rPr>
              <a:t>Date: </a:t>
            </a:r>
          </a:p>
        </p:txBody>
      </p:sp>
      <p:sp>
        <p:nvSpPr>
          <p:cNvPr id="4" name="TextBox 36">
            <a:extLst>
              <a:ext uri="{FF2B5EF4-FFF2-40B4-BE49-F238E27FC236}">
                <a16:creationId xmlns:a16="http://schemas.microsoft.com/office/drawing/2014/main" id="{DCD2CDAF-D064-3A56-E4CE-58CF326AB627}"/>
              </a:ext>
            </a:extLst>
          </p:cNvPr>
          <p:cNvSpPr txBox="1"/>
          <p:nvPr/>
        </p:nvSpPr>
        <p:spPr>
          <a:xfrm>
            <a:off x="2613038" y="8886615"/>
            <a:ext cx="4044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dirty="0">
                <a:solidFill>
                  <a:prstClr val="black"/>
                </a:solidFill>
                <a:latin typeface="Arial Narrow" pitchFamily="34" charset="0"/>
              </a:rPr>
              <a:t>Unit 3 Topic 2 Science Understanding – Implications for Marine Systems</a:t>
            </a:r>
            <a:endParaRPr lang="en-AU" sz="1100" b="1" dirty="0">
              <a:solidFill>
                <a:prstClr val="black"/>
              </a:solidFill>
              <a:latin typeface="Arial Narrow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769E2A-99B4-4280-051C-D6555907CF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347" y="348936"/>
            <a:ext cx="1422524" cy="4417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151DF61-635C-E99A-4848-AF9C9FC93449}"/>
              </a:ext>
            </a:extLst>
          </p:cNvPr>
          <p:cNvSpPr txBox="1"/>
          <p:nvPr/>
        </p:nvSpPr>
        <p:spPr>
          <a:xfrm>
            <a:off x="1309815" y="41215"/>
            <a:ext cx="43622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b="1" dirty="0">
                <a:solidFill>
                  <a:prstClr val="black"/>
                </a:solidFill>
                <a:latin typeface="Arial Narrow" pitchFamily="34" charset="0"/>
              </a:rPr>
              <a:t>19. Precipitation predictions - </a:t>
            </a:r>
            <a:r>
              <a:rPr lang="en-US" sz="1100" dirty="0">
                <a:solidFill>
                  <a:prstClr val="black"/>
                </a:solidFill>
                <a:latin typeface="Arial Narrow" pitchFamily="34" charset="0"/>
              </a:rPr>
              <a:t>Determine whether aragonite will precipitate, using the equation:</a:t>
            </a:r>
            <a:br>
              <a:rPr lang="en-US" sz="1100" dirty="0">
                <a:solidFill>
                  <a:prstClr val="black"/>
                </a:solidFill>
                <a:latin typeface="Arial Narrow" pitchFamily="34" charset="0"/>
              </a:rPr>
            </a:br>
            <a:endParaRPr lang="en-US" sz="1100" dirty="0">
              <a:solidFill>
                <a:prstClr val="black"/>
              </a:solidFill>
              <a:latin typeface="Arial Narrow" pitchFamily="34" charset="0"/>
            </a:endParaRPr>
          </a:p>
          <a:p>
            <a:pPr defTabSz="914400"/>
            <a:endParaRPr lang="en-AU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defTabSz="914400"/>
            <a:r>
              <a:rPr lang="en-AU" sz="1100" dirty="0">
                <a:solidFill>
                  <a:srgbClr val="000000"/>
                </a:solidFill>
                <a:latin typeface="Arial" panose="020B0604020202020204" pitchFamily="34" charset="0"/>
              </a:rPr>
              <a:t>where </a:t>
            </a:r>
            <a:r>
              <a:rPr lang="en-AU" sz="1100" dirty="0">
                <a:solidFill>
                  <a:srgbClr val="000000"/>
                </a:solidFill>
                <a:latin typeface="Helvetica" pitchFamily="2" charset="0"/>
              </a:rPr>
              <a:t>𝛺</a:t>
            </a:r>
            <a:r>
              <a:rPr lang="en-AU" sz="1100" dirty="0">
                <a:solidFill>
                  <a:srgbClr val="000000"/>
                </a:solidFill>
                <a:latin typeface="Arial" panose="020B0604020202020204" pitchFamily="34" charset="0"/>
              </a:rPr>
              <a:t> = precipitation of aragonite and </a:t>
            </a:r>
            <a:r>
              <a:rPr lang="en-AU" sz="1100" dirty="0">
                <a:solidFill>
                  <a:srgbClr val="000000"/>
                </a:solidFill>
                <a:latin typeface="Helvetica" pitchFamily="2" charset="0"/>
              </a:rPr>
              <a:t>𝐾𝑠𝑝</a:t>
            </a:r>
            <a:r>
              <a:rPr lang="en-AU" sz="1100" dirty="0">
                <a:solidFill>
                  <a:srgbClr val="000000"/>
                </a:solidFill>
                <a:latin typeface="Arial" panose="020B0604020202020204" pitchFamily="34" charset="0"/>
              </a:rPr>
              <a:t> = solubility product</a:t>
            </a:r>
          </a:p>
          <a:p>
            <a:pPr defTabSz="914400"/>
            <a:endParaRPr lang="en-US" sz="1200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683F0F-4ADF-7417-4CD7-1ACF9F0EA7CB}"/>
              </a:ext>
            </a:extLst>
          </p:cNvPr>
          <p:cNvSpPr txBox="1"/>
          <p:nvPr/>
        </p:nvSpPr>
        <p:spPr>
          <a:xfrm>
            <a:off x="463783" y="1026633"/>
            <a:ext cx="593043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en-A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Aragonite</a:t>
            </a:r>
            <a:r>
              <a:rPr lang="en-AU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is the form of calcium carbonate used by corals and many marine </a:t>
            </a:r>
            <a:r>
              <a:rPr lang="en-AU" sz="12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calcifiers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 to build skeletons. Whether aragonite forms, stays stable, or dissolves depends on the saturation state,)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 Ω (omega)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Omega  Ω 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compares how much 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calcium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 (Ca²⁺) and 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carbonate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 (CO₃²⁻) are in seawater to how easily aragonite dissolves (its solubility product, </a:t>
            </a:r>
            <a:r>
              <a:rPr lang="en-AU" sz="12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Ksp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). Ocean acidification reduces CO₃²⁻, which lowers </a:t>
            </a:r>
            <a:r>
              <a:rPr lang="el-GR" sz="1200" dirty="0">
                <a:solidFill>
                  <a:prstClr val="black"/>
                </a:solidFill>
                <a:latin typeface="Arial Narrow" panose="020B0606020202030204" pitchFamily="34" charset="0"/>
              </a:rPr>
              <a:t>Ω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and makes calcification harder for marine organisms such as corals and pteropods.</a:t>
            </a:r>
          </a:p>
          <a:p>
            <a:pPr algn="just"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The equation: </a:t>
            </a:r>
          </a:p>
          <a:p>
            <a:pPr algn="just"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defTabSz="914400"/>
            <a:r>
              <a:rPr lang="el-GR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Ω &gt; 1 →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Water is supersaturated → Aragonite precipitates </a:t>
            </a:r>
            <a:b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l-GR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Ω = 1 →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Equilibrium → No net gain or loss</a:t>
            </a:r>
          </a:p>
          <a:p>
            <a:pPr defTabSz="914400"/>
            <a:r>
              <a:rPr lang="el-GR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Ω &lt; 1 →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Water is undersaturated → Aragonite dissolves</a:t>
            </a:r>
            <a:b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defTabSz="914400"/>
            <a:endParaRPr lang="en-AU" sz="12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A0C5A0-DE08-7275-AD0F-9907325C5F8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71"/>
          <a:stretch/>
        </p:blipFill>
        <p:spPr bwMode="auto">
          <a:xfrm>
            <a:off x="2459674" y="2100692"/>
            <a:ext cx="1938655" cy="58766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0">
                  <a:custGeom>
                    <a:avLst/>
                    <a:gdLst/>
                    <a:ahLst/>
                    <a:cxnLst/>
                    <a:rect l="0" t="0" r="0" b="0"/>
                    <a:pathLst/>
                  </a:custGeom>
                  <ask:type/>
                </ask:lineSketchStyleProps>
              </a:ext>
            </a:extLst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9B2C82F-114A-0830-E9A5-5BA05C779416}"/>
              </a:ext>
            </a:extLst>
          </p:cNvPr>
          <p:cNvSpPr/>
          <p:nvPr/>
        </p:nvSpPr>
        <p:spPr>
          <a:xfrm>
            <a:off x="463783" y="3353880"/>
            <a:ext cx="3620129" cy="20815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Activity: Complete the table below.</a:t>
            </a:r>
            <a:r>
              <a:rPr lang="en-AU" sz="12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Fill in each box with whether aragonite </a:t>
            </a:r>
            <a:r>
              <a:rPr lang="en-AU" sz="1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dissolves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, is </a:t>
            </a:r>
            <a:r>
              <a:rPr lang="en-AU" sz="1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stable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, or </a:t>
            </a:r>
            <a:r>
              <a:rPr lang="en-AU" sz="1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precipitates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57DE49C-9314-15B3-E21A-8D0E5973F7A8}"/>
              </a:ext>
            </a:extLst>
          </p:cNvPr>
          <p:cNvGraphicFramePr>
            <a:graphicFrameLocks noGrp="1"/>
          </p:cNvGraphicFramePr>
          <p:nvPr/>
        </p:nvGraphicFramePr>
        <p:xfrm>
          <a:off x="547882" y="3919805"/>
          <a:ext cx="3451926" cy="1299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273">
                  <a:extLst>
                    <a:ext uri="{9D8B030D-6E8A-4147-A177-3AD203B41FA5}">
                      <a16:colId xmlns:a16="http://schemas.microsoft.com/office/drawing/2014/main" val="98904936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01313875"/>
                    </a:ext>
                  </a:extLst>
                </a:gridCol>
                <a:gridCol w="1138525">
                  <a:extLst>
                    <a:ext uri="{9D8B030D-6E8A-4147-A177-3AD203B41FA5}">
                      <a16:colId xmlns:a16="http://schemas.microsoft.com/office/drawing/2014/main" val="3712317438"/>
                    </a:ext>
                  </a:extLst>
                </a:gridCol>
              </a:tblGrid>
              <a:tr h="591291"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Ω &gt; 1</a:t>
                      </a:r>
                      <a:endParaRPr lang="en-A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AU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(supersaturated)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Ω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=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br>
                        <a:rPr lang="en-AU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en-AU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(saturated)</a:t>
                      </a:r>
                      <a:endParaRPr lang="en-AU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Ω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&lt;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</a:t>
                      </a:r>
                      <a:br>
                        <a:rPr lang="en-AU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en-AU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(undersaturated)</a:t>
                      </a:r>
                      <a:endParaRPr lang="en-AU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666562"/>
                  </a:ext>
                </a:extLst>
              </a:tr>
              <a:tr h="707856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080390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66E50E94-0E22-3AC1-E957-ED26F133EC4F}"/>
              </a:ext>
            </a:extLst>
          </p:cNvPr>
          <p:cNvSpPr/>
          <p:nvPr/>
        </p:nvSpPr>
        <p:spPr>
          <a:xfrm>
            <a:off x="463781" y="5551665"/>
            <a:ext cx="6054308" cy="22184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Activity: Compare the number of carbonate ions before (1) and after (2) CO</a:t>
            </a:r>
            <a:r>
              <a:rPr lang="en-AU" sz="1200" b="1" baseline="30000" dirty="0">
                <a:solidFill>
                  <a:prstClr val="black"/>
                </a:solidFill>
                <a:latin typeface="Arial Narrow" panose="020B0606020202030204" pitchFamily="34" charset="0"/>
              </a:rPr>
              <a:t>2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 (and H</a:t>
            </a:r>
            <a:r>
              <a:rPr lang="en-AU" sz="1200" b="1" baseline="30000" dirty="0">
                <a:solidFill>
                  <a:prstClr val="black"/>
                </a:solidFill>
                <a:latin typeface="Arial Narrow" panose="020B0606020202030204" pitchFamily="34" charset="0"/>
              </a:rPr>
              <a:t>+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) are added. </a:t>
            </a:r>
            <a:b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Use the diagrams to answer the questions below.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4E15E7-EA88-8F74-6E9B-D61D8802C504}"/>
              </a:ext>
            </a:extLst>
          </p:cNvPr>
          <p:cNvSpPr/>
          <p:nvPr/>
        </p:nvSpPr>
        <p:spPr>
          <a:xfrm>
            <a:off x="3613209" y="6009113"/>
            <a:ext cx="2624695" cy="16156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A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B9D66F-35AB-9662-1DB2-E29AFD5E3C88}"/>
              </a:ext>
            </a:extLst>
          </p:cNvPr>
          <p:cNvSpPr/>
          <p:nvPr/>
        </p:nvSpPr>
        <p:spPr>
          <a:xfrm>
            <a:off x="804302" y="6014451"/>
            <a:ext cx="2624696" cy="1629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A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33D88905-A7A8-805E-6648-1D4A5F7CCBF5}"/>
              </a:ext>
            </a:extLst>
          </p:cNvPr>
          <p:cNvSpPr/>
          <p:nvPr/>
        </p:nvSpPr>
        <p:spPr>
          <a:xfrm>
            <a:off x="1715755" y="6264606"/>
            <a:ext cx="635441" cy="61175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200" dirty="0">
                <a:solidFill>
                  <a:prstClr val="black"/>
                </a:solidFill>
                <a:latin typeface="Calibri"/>
              </a:rPr>
              <a:t>Ca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2+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D57EA82E-76B9-2D0D-F764-8437F98E8468}"/>
              </a:ext>
            </a:extLst>
          </p:cNvPr>
          <p:cNvSpPr/>
          <p:nvPr/>
        </p:nvSpPr>
        <p:spPr>
          <a:xfrm>
            <a:off x="1042713" y="6067684"/>
            <a:ext cx="635441" cy="61175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200" dirty="0">
                <a:solidFill>
                  <a:prstClr val="black"/>
                </a:solidFill>
                <a:latin typeface="Calibri"/>
              </a:rPr>
              <a:t>Ca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2+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A606BF1B-8878-96BF-9B87-7286E2BE6475}"/>
              </a:ext>
            </a:extLst>
          </p:cNvPr>
          <p:cNvSpPr/>
          <p:nvPr/>
        </p:nvSpPr>
        <p:spPr>
          <a:xfrm>
            <a:off x="2535405" y="6066678"/>
            <a:ext cx="820841" cy="69724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4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400" baseline="30000" dirty="0">
                <a:solidFill>
                  <a:prstClr val="black"/>
                </a:solidFill>
                <a:latin typeface="Calibri"/>
              </a:rPr>
              <a:t>2-</a:t>
            </a:r>
            <a:endParaRPr lang="en-AU" sz="1400" baseline="-25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739F6921-DAAC-2EE3-4204-00E439FCC01F}"/>
              </a:ext>
            </a:extLst>
          </p:cNvPr>
          <p:cNvSpPr/>
          <p:nvPr/>
        </p:nvSpPr>
        <p:spPr>
          <a:xfrm>
            <a:off x="931637" y="6772597"/>
            <a:ext cx="830870" cy="71903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4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400" baseline="30000" dirty="0">
                <a:solidFill>
                  <a:prstClr val="black"/>
                </a:solidFill>
                <a:latin typeface="Calibri"/>
              </a:rPr>
              <a:t>2-</a:t>
            </a:r>
            <a:endParaRPr lang="en-AU" sz="1400" baseline="-25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1213711-6AD3-0187-69D7-262886F77655}"/>
              </a:ext>
            </a:extLst>
          </p:cNvPr>
          <p:cNvSpPr/>
          <p:nvPr/>
        </p:nvSpPr>
        <p:spPr>
          <a:xfrm>
            <a:off x="2116649" y="6893069"/>
            <a:ext cx="830870" cy="71903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4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400" baseline="30000" dirty="0">
                <a:solidFill>
                  <a:prstClr val="black"/>
                </a:solidFill>
                <a:latin typeface="Calibri"/>
              </a:rPr>
              <a:t>2-</a:t>
            </a:r>
            <a:endParaRPr lang="en-AU" sz="1400" baseline="-25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3DEE899F-081C-D42F-598F-5DA3F5217E16}"/>
              </a:ext>
            </a:extLst>
          </p:cNvPr>
          <p:cNvSpPr/>
          <p:nvPr/>
        </p:nvSpPr>
        <p:spPr>
          <a:xfrm>
            <a:off x="3668474" y="6828487"/>
            <a:ext cx="830870" cy="71903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4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400" baseline="30000" dirty="0">
                <a:solidFill>
                  <a:prstClr val="black"/>
                </a:solidFill>
                <a:latin typeface="Calibri"/>
              </a:rPr>
              <a:t>2-</a:t>
            </a:r>
            <a:endParaRPr lang="en-AU" sz="1400" baseline="-25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5A244ECB-65BF-F1B1-D721-20DD6A746B2F}"/>
              </a:ext>
            </a:extLst>
          </p:cNvPr>
          <p:cNvSpPr/>
          <p:nvPr/>
        </p:nvSpPr>
        <p:spPr>
          <a:xfrm>
            <a:off x="4132561" y="6205191"/>
            <a:ext cx="661331" cy="61175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200" dirty="0">
                <a:solidFill>
                  <a:prstClr val="black"/>
                </a:solidFill>
                <a:latin typeface="Calibri"/>
              </a:rPr>
              <a:t>Ca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2+</a:t>
            </a: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59A6A17B-F5E9-64E9-65B0-DB3B18D9C780}"/>
              </a:ext>
            </a:extLst>
          </p:cNvPr>
          <p:cNvSpPr/>
          <p:nvPr/>
        </p:nvSpPr>
        <p:spPr>
          <a:xfrm>
            <a:off x="5516233" y="6929213"/>
            <a:ext cx="635441" cy="61175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200" dirty="0">
                <a:solidFill>
                  <a:prstClr val="black"/>
                </a:solidFill>
                <a:latin typeface="Calibri"/>
              </a:rPr>
              <a:t>Ca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2+</a:t>
            </a:r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6D9E19BD-0670-DF35-CC8B-D2DE7BB0C17E}"/>
              </a:ext>
            </a:extLst>
          </p:cNvPr>
          <p:cNvSpPr/>
          <p:nvPr/>
        </p:nvSpPr>
        <p:spPr>
          <a:xfrm>
            <a:off x="4718098" y="6660323"/>
            <a:ext cx="635441" cy="611751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200" dirty="0">
                <a:solidFill>
                  <a:prstClr val="black"/>
                </a:solidFill>
                <a:latin typeface="Calibri"/>
              </a:rPr>
              <a:t>Ca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2+</a:t>
            </a: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05C4D11F-025B-5A20-6217-16156355BF22}"/>
              </a:ext>
            </a:extLst>
          </p:cNvPr>
          <p:cNvSpPr/>
          <p:nvPr/>
        </p:nvSpPr>
        <p:spPr>
          <a:xfrm>
            <a:off x="5166695" y="6073099"/>
            <a:ext cx="787344" cy="69321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AU" sz="14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400" baseline="30000" dirty="0">
                <a:solidFill>
                  <a:prstClr val="black"/>
                </a:solidFill>
                <a:latin typeface="Calibri"/>
              </a:rPr>
              <a:t>2-</a:t>
            </a:r>
            <a:endParaRPr lang="en-AU" sz="1400" baseline="-25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8644273-CEA8-2023-F3A1-57AD837DA14E}"/>
              </a:ext>
            </a:extLst>
          </p:cNvPr>
          <p:cNvSpPr/>
          <p:nvPr/>
        </p:nvSpPr>
        <p:spPr>
          <a:xfrm>
            <a:off x="4207786" y="3353881"/>
            <a:ext cx="2310305" cy="20815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Activity: Use the formula to calculate </a:t>
            </a:r>
            <a:r>
              <a:rPr lang="el-GR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Ω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 given:</a:t>
            </a:r>
          </a:p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[Ca²⁺] = 1.2 × 10⁻²</a:t>
            </a:r>
          </a:p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[CO₃²⁻] = 3.0 × 10⁻</a:t>
            </a:r>
            <a:r>
              <a:rPr lang="en-AU" sz="1400" b="1" dirty="0">
                <a:solidFill>
                  <a:prstClr val="black"/>
                </a:solidFill>
                <a:latin typeface="Arial Narrow" panose="020B0606020202030204" pitchFamily="34" charset="0"/>
              </a:rPr>
              <a:t>⁴</a:t>
            </a:r>
          </a:p>
          <a:p>
            <a:pPr defTabSz="914400"/>
            <a:r>
              <a:rPr lang="en-AU" sz="12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K</a:t>
            </a:r>
            <a:r>
              <a:rPr lang="en-AU" b="1" baseline="-25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sp</a:t>
            </a:r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 = 6.5 × 10⁻⁷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063188-CB2F-2F2A-8B25-9F4CACF1BF27}"/>
              </a:ext>
            </a:extLst>
          </p:cNvPr>
          <p:cNvSpPr/>
          <p:nvPr/>
        </p:nvSpPr>
        <p:spPr>
          <a:xfrm>
            <a:off x="4273398" y="4423613"/>
            <a:ext cx="2179079" cy="9126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endParaRPr lang="en-A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36006A-8C32-ED6E-C352-D5EE5D768902}"/>
              </a:ext>
            </a:extLst>
          </p:cNvPr>
          <p:cNvSpPr txBox="1"/>
          <p:nvPr/>
        </p:nvSpPr>
        <p:spPr>
          <a:xfrm>
            <a:off x="4270124" y="4414248"/>
            <a:ext cx="4872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Ans.</a:t>
            </a:r>
            <a:endParaRPr lang="en-AU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2AE8328-49E3-881C-88FE-D5C5A2F5C022}"/>
              </a:ext>
            </a:extLst>
          </p:cNvPr>
          <p:cNvSpPr/>
          <p:nvPr/>
        </p:nvSpPr>
        <p:spPr>
          <a:xfrm>
            <a:off x="463781" y="7836413"/>
            <a:ext cx="6054308" cy="3719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Q.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 In the 'After CO</a:t>
            </a:r>
            <a:r>
              <a:rPr lang="en-AU" sz="1200" baseline="30000" dirty="0">
                <a:solidFill>
                  <a:prstClr val="black"/>
                </a:solidFill>
                <a:latin typeface="Arial Narrow" panose="020B0606020202030204" pitchFamily="34" charset="0"/>
              </a:rPr>
              <a:t>2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' diagram, how many </a:t>
            </a:r>
            <a:r>
              <a:rPr lang="en-AU" sz="12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2-</a:t>
            </a:r>
            <a:r>
              <a:rPr lang="en-AU" sz="1200" baseline="-25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ions are left? </a:t>
            </a:r>
            <a:endParaRPr lang="en-AU" sz="12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613248-A2DE-5B2F-BC6A-2592F19A34F2}"/>
              </a:ext>
            </a:extLst>
          </p:cNvPr>
          <p:cNvSpPr/>
          <p:nvPr/>
        </p:nvSpPr>
        <p:spPr>
          <a:xfrm>
            <a:off x="3929524" y="7906041"/>
            <a:ext cx="2518812" cy="232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AU" sz="1200" dirty="0">
              <a:solidFill>
                <a:prstClr val="black">
                  <a:lumMod val="65000"/>
                  <a:lumOff val="35000"/>
                </a:prst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D689B51-BA95-1C34-2E12-CACDB4867ED8}"/>
              </a:ext>
            </a:extLst>
          </p:cNvPr>
          <p:cNvSpPr txBox="1"/>
          <p:nvPr/>
        </p:nvSpPr>
        <p:spPr>
          <a:xfrm>
            <a:off x="3840302" y="7912436"/>
            <a:ext cx="4872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Ans.</a:t>
            </a:r>
            <a:endParaRPr lang="en-AU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DCFF795-2A7C-60AF-299F-B222F445941C}"/>
              </a:ext>
            </a:extLst>
          </p:cNvPr>
          <p:cNvSpPr/>
          <p:nvPr/>
        </p:nvSpPr>
        <p:spPr>
          <a:xfrm>
            <a:off x="463781" y="8268245"/>
            <a:ext cx="6054308" cy="6104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en-AU" sz="1200" b="1" dirty="0">
                <a:solidFill>
                  <a:prstClr val="black"/>
                </a:solidFill>
                <a:latin typeface="Arial Narrow" panose="020B0606020202030204" pitchFamily="34" charset="0"/>
              </a:rPr>
              <a:t>Q.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Does Ω increase or decrease when </a:t>
            </a:r>
            <a:r>
              <a:rPr lang="en-AU" sz="1200" dirty="0">
                <a:solidFill>
                  <a:prstClr val="black"/>
                </a:solidFill>
                <a:latin typeface="Calibri"/>
              </a:rPr>
              <a:t>CO</a:t>
            </a:r>
            <a:r>
              <a:rPr lang="en-AU" sz="1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n-AU" sz="1200" baseline="30000" dirty="0">
                <a:solidFill>
                  <a:prstClr val="black"/>
                </a:solidFill>
                <a:latin typeface="Calibri"/>
              </a:rPr>
              <a:t>2 </a:t>
            </a:r>
            <a:r>
              <a:rPr lang="en-AU" sz="1200" dirty="0">
                <a:solidFill>
                  <a:prstClr val="black"/>
                </a:solidFill>
                <a:latin typeface="Arial Narrow" panose="020B0606020202030204" pitchFamily="34" charset="0"/>
              </a:rPr>
              <a:t>is removed? Explain using the equation.</a:t>
            </a:r>
          </a:p>
          <a:p>
            <a:pPr defTabSz="914400"/>
            <a:endParaRPr lang="en-AU" sz="12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defTabSz="914400"/>
            <a:endParaRPr lang="en-AU" sz="12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8F3BD15-93F6-A65C-E2FA-43D38CEA0CBF}"/>
              </a:ext>
            </a:extLst>
          </p:cNvPr>
          <p:cNvSpPr/>
          <p:nvPr/>
        </p:nvSpPr>
        <p:spPr>
          <a:xfrm>
            <a:off x="559911" y="8522108"/>
            <a:ext cx="5888427" cy="2680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AU" sz="1200" dirty="0">
              <a:solidFill>
                <a:prstClr val="black">
                  <a:lumMod val="65000"/>
                  <a:lumOff val="35000"/>
                </a:prst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975FFDF-513E-81CB-2F3B-16670B52F44B}"/>
              </a:ext>
            </a:extLst>
          </p:cNvPr>
          <p:cNvSpPr txBox="1"/>
          <p:nvPr/>
        </p:nvSpPr>
        <p:spPr>
          <a:xfrm>
            <a:off x="470686" y="8528504"/>
            <a:ext cx="4609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Ans.</a:t>
            </a:r>
            <a:endParaRPr lang="en-AU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2C2DDD6-BDA9-A38E-8564-1391ECEC4614}"/>
              </a:ext>
            </a:extLst>
          </p:cNvPr>
          <p:cNvSpPr txBox="1"/>
          <p:nvPr/>
        </p:nvSpPr>
        <p:spPr>
          <a:xfrm>
            <a:off x="761502" y="6001108"/>
            <a:ext cx="281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1.</a:t>
            </a:r>
            <a:endParaRPr lang="en-AU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AFFDBC9-8559-7ECB-6215-B42C2FB5D7BB}"/>
              </a:ext>
            </a:extLst>
          </p:cNvPr>
          <p:cNvSpPr txBox="1"/>
          <p:nvPr/>
        </p:nvSpPr>
        <p:spPr>
          <a:xfrm>
            <a:off x="3575239" y="6008709"/>
            <a:ext cx="281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AU" sz="1100" b="1" dirty="0">
                <a:solidFill>
                  <a:prstClr val="black"/>
                </a:solidFill>
                <a:latin typeface="Arial Narrow" panose="020B0606020202030204" pitchFamily="34" charset="0"/>
              </a:rPr>
              <a:t>2.</a:t>
            </a:r>
            <a:endParaRPr lang="en-AU" sz="11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33076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15816C5F640945B822690F68109AD9" ma:contentTypeVersion="19" ma:contentTypeDescription="Create a new document." ma:contentTypeScope="" ma:versionID="4dc006f5db25f535d5cf010380191cad">
  <xsd:schema xmlns:xsd="http://www.w3.org/2001/XMLSchema" xmlns:xs="http://www.w3.org/2001/XMLSchema" xmlns:p="http://schemas.microsoft.com/office/2006/metadata/properties" xmlns:ns2="5e6bbf6f-f1da-434e-80ab-2029b219665b" xmlns:ns3="20e9e0eb-77cb-4cf7-b14f-a2383076e1c8" targetNamespace="http://schemas.microsoft.com/office/2006/metadata/properties" ma:root="true" ma:fieldsID="d7fc7567ae3888afb05af58a6c62e69e" ns2:_="" ns3:_="">
    <xsd:import namespace="5e6bbf6f-f1da-434e-80ab-2029b219665b"/>
    <xsd:import namespace="20e9e0eb-77cb-4cf7-b14f-a2383076e1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6bbf6f-f1da-434e-80ab-2029b21966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3d397c-480d-4149-95e5-be7ffaca68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e9e0eb-77cb-4cf7-b14f-a2383076e1c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085c015-cc61-40b9-b8f6-13f551b5de0e}" ma:internalName="TaxCatchAll" ma:showField="CatchAllData" ma:web="20e9e0eb-77cb-4cf7-b14f-a2383076e1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e6bbf6f-f1da-434e-80ab-2029b219665b">
      <Terms xmlns="http://schemas.microsoft.com/office/infopath/2007/PartnerControls"/>
    </lcf76f155ced4ddcb4097134ff3c332f>
    <TaxCatchAll xmlns="20e9e0eb-77cb-4cf7-b14f-a2383076e1c8" xsi:nil="true"/>
  </documentManagement>
</p:properties>
</file>

<file path=customXml/itemProps1.xml><?xml version="1.0" encoding="utf-8"?>
<ds:datastoreItem xmlns:ds="http://schemas.openxmlformats.org/officeDocument/2006/customXml" ds:itemID="{32C8E26A-26EB-41E5-8BCF-D681D6A9689D}"/>
</file>

<file path=customXml/itemProps2.xml><?xml version="1.0" encoding="utf-8"?>
<ds:datastoreItem xmlns:ds="http://schemas.openxmlformats.org/officeDocument/2006/customXml" ds:itemID="{4B4535F6-B9BB-4DAA-8304-12053FA75038}"/>
</file>

<file path=customXml/itemProps3.xml><?xml version="1.0" encoding="utf-8"?>
<ds:datastoreItem xmlns:ds="http://schemas.openxmlformats.org/officeDocument/2006/customXml" ds:itemID="{E0127020-2CBA-4168-86DC-C71CB1D6A14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358</Words>
  <Application>Microsoft Office PowerPoint</Application>
  <PresentationFormat>On-screen Show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Narrow</vt:lpstr>
      <vt:lpstr>Calibri</vt:lpstr>
      <vt:lpstr>Comic Sans MS</vt:lpstr>
      <vt:lpstr>Helvetica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AGRA, Natasha (nxagr0)</dc:creator>
  <cp:lastModifiedBy>AGRA, Natasha (nxagr0)</cp:lastModifiedBy>
  <cp:revision>1</cp:revision>
  <dcterms:created xsi:type="dcterms:W3CDTF">2025-12-01T03:57:15Z</dcterms:created>
  <dcterms:modified xsi:type="dcterms:W3CDTF">2025-12-01T03:59:40Z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0x0101009915816C5F640945B822690F68109AD9</vt:lpwstr>
  </property>
</Properties>
</file>