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837" r:id="rId2"/>
    <p:sldId id="464" r:id="rId3"/>
    <p:sldId id="473" r:id="rId4"/>
    <p:sldId id="859" r:id="rId5"/>
    <p:sldId id="860" r:id="rId6"/>
    <p:sldId id="898" r:id="rId7"/>
    <p:sldId id="368" r:id="rId8"/>
    <p:sldId id="500" r:id="rId9"/>
    <p:sldId id="385" r:id="rId10"/>
    <p:sldId id="509" r:id="rId11"/>
    <p:sldId id="350" r:id="rId12"/>
    <p:sldId id="864" r:id="rId13"/>
    <p:sldId id="921" r:id="rId14"/>
    <p:sldId id="865" r:id="rId15"/>
    <p:sldId id="352" r:id="rId16"/>
    <p:sldId id="866" r:id="rId17"/>
    <p:sldId id="351" r:id="rId18"/>
    <p:sldId id="867" r:id="rId19"/>
    <p:sldId id="355" r:id="rId20"/>
    <p:sldId id="868" r:id="rId21"/>
    <p:sldId id="871" r:id="rId22"/>
    <p:sldId id="869" r:id="rId23"/>
    <p:sldId id="913" r:id="rId24"/>
    <p:sldId id="872" r:id="rId25"/>
    <p:sldId id="358" r:id="rId26"/>
    <p:sldId id="873" r:id="rId27"/>
    <p:sldId id="359" r:id="rId28"/>
    <p:sldId id="874" r:id="rId29"/>
    <p:sldId id="305" r:id="rId30"/>
    <p:sldId id="915" r:id="rId31"/>
    <p:sldId id="914" r:id="rId32"/>
    <p:sldId id="917" r:id="rId33"/>
    <p:sldId id="361" r:id="rId34"/>
    <p:sldId id="878" r:id="rId35"/>
    <p:sldId id="418" r:id="rId36"/>
    <p:sldId id="879" r:id="rId37"/>
    <p:sldId id="392" r:id="rId38"/>
    <p:sldId id="918" r:id="rId39"/>
    <p:sldId id="919" r:id="rId40"/>
    <p:sldId id="920" r:id="rId41"/>
    <p:sldId id="470" r:id="rId42"/>
    <p:sldId id="880" r:id="rId43"/>
    <p:sldId id="899" r:id="rId44"/>
    <p:sldId id="882" r:id="rId45"/>
    <p:sldId id="462" r:id="rId46"/>
    <p:sldId id="883" r:id="rId47"/>
    <p:sldId id="377" r:id="rId48"/>
    <p:sldId id="884" r:id="rId49"/>
    <p:sldId id="379" r:id="rId50"/>
    <p:sldId id="885" r:id="rId51"/>
    <p:sldId id="380" r:id="rId52"/>
    <p:sldId id="886" r:id="rId53"/>
    <p:sldId id="381" r:id="rId54"/>
    <p:sldId id="887" r:id="rId55"/>
    <p:sldId id="888" r:id="rId56"/>
    <p:sldId id="889" r:id="rId57"/>
    <p:sldId id="433" r:id="rId58"/>
    <p:sldId id="890" r:id="rId59"/>
    <p:sldId id="903" r:id="rId60"/>
    <p:sldId id="904" r:id="rId61"/>
    <p:sldId id="905" r:id="rId62"/>
    <p:sldId id="906" r:id="rId63"/>
    <p:sldId id="908" r:id="rId64"/>
    <p:sldId id="909" r:id="rId65"/>
    <p:sldId id="910" r:id="rId66"/>
    <p:sldId id="911" r:id="rId67"/>
    <p:sldId id="454" r:id="rId68"/>
    <p:sldId id="891" r:id="rId69"/>
    <p:sldId id="447" r:id="rId70"/>
    <p:sldId id="892" r:id="rId71"/>
    <p:sldId id="900" r:id="rId72"/>
    <p:sldId id="893" r:id="rId73"/>
    <p:sldId id="895" r:id="rId74"/>
    <p:sldId id="896" r:id="rId75"/>
    <p:sldId id="912" r:id="rId76"/>
    <p:sldId id="897" r:id="rId77"/>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8" autoAdjust="0"/>
    <p:restoredTop sz="94435"/>
  </p:normalViewPr>
  <p:slideViewPr>
    <p:cSldViewPr>
      <p:cViewPr>
        <p:scale>
          <a:sx n="176" d="100"/>
          <a:sy n="176" d="100"/>
        </p:scale>
        <p:origin x="536" y="26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1</a:t>
            </a:fld>
            <a:endParaRPr lang="en-AU" dirty="0"/>
          </a:p>
        </p:txBody>
      </p:sp>
    </p:spTree>
    <p:extLst>
      <p:ext uri="{BB962C8B-B14F-4D97-AF65-F5344CB8AC3E}">
        <p14:creationId xmlns:p14="http://schemas.microsoft.com/office/powerpoint/2010/main" val="7807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a:p>
        </p:txBody>
      </p:sp>
    </p:spTree>
    <p:extLst>
      <p:ext uri="{BB962C8B-B14F-4D97-AF65-F5344CB8AC3E}">
        <p14:creationId xmlns:p14="http://schemas.microsoft.com/office/powerpoint/2010/main" val="14144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143210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207492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236154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324034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23002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257045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2855246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2547038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a:p>
        </p:txBody>
      </p:sp>
    </p:spTree>
    <p:extLst>
      <p:ext uri="{BB962C8B-B14F-4D97-AF65-F5344CB8AC3E}">
        <p14:creationId xmlns:p14="http://schemas.microsoft.com/office/powerpoint/2010/main" val="273007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a:p>
        </p:txBody>
      </p:sp>
    </p:spTree>
    <p:extLst>
      <p:ext uri="{BB962C8B-B14F-4D97-AF65-F5344CB8AC3E}">
        <p14:creationId xmlns:p14="http://schemas.microsoft.com/office/powerpoint/2010/main" val="82351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4243364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a:p>
        </p:txBody>
      </p:sp>
    </p:spTree>
    <p:extLst>
      <p:ext uri="{BB962C8B-B14F-4D97-AF65-F5344CB8AC3E}">
        <p14:creationId xmlns:p14="http://schemas.microsoft.com/office/powerpoint/2010/main" val="328639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184456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a:p>
        </p:txBody>
      </p:sp>
    </p:spTree>
    <p:extLst>
      <p:ext uri="{BB962C8B-B14F-4D97-AF65-F5344CB8AC3E}">
        <p14:creationId xmlns:p14="http://schemas.microsoft.com/office/powerpoint/2010/main" val="13587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a:p>
        </p:txBody>
      </p:sp>
    </p:spTree>
    <p:extLst>
      <p:ext uri="{BB962C8B-B14F-4D97-AF65-F5344CB8AC3E}">
        <p14:creationId xmlns:p14="http://schemas.microsoft.com/office/powerpoint/2010/main" val="53953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a:p>
        </p:txBody>
      </p:sp>
    </p:spTree>
    <p:extLst>
      <p:ext uri="{BB962C8B-B14F-4D97-AF65-F5344CB8AC3E}">
        <p14:creationId xmlns:p14="http://schemas.microsoft.com/office/powerpoint/2010/main" val="1208342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a:p>
        </p:txBody>
      </p:sp>
    </p:spTree>
    <p:extLst>
      <p:ext uri="{BB962C8B-B14F-4D97-AF65-F5344CB8AC3E}">
        <p14:creationId xmlns:p14="http://schemas.microsoft.com/office/powerpoint/2010/main" val="175046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a:p>
        </p:txBody>
      </p:sp>
    </p:spTree>
    <p:extLst>
      <p:ext uri="{BB962C8B-B14F-4D97-AF65-F5344CB8AC3E}">
        <p14:creationId xmlns:p14="http://schemas.microsoft.com/office/powerpoint/2010/main" val="2293724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dirty="0"/>
          </a:p>
        </p:txBody>
      </p:sp>
    </p:spTree>
    <p:extLst>
      <p:ext uri="{BB962C8B-B14F-4D97-AF65-F5344CB8AC3E}">
        <p14:creationId xmlns:p14="http://schemas.microsoft.com/office/powerpoint/2010/main" val="3081992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36</a:t>
            </a:fld>
            <a:endParaRPr lang="en-AU"/>
          </a:p>
        </p:txBody>
      </p:sp>
    </p:spTree>
    <p:extLst>
      <p:ext uri="{BB962C8B-B14F-4D97-AF65-F5344CB8AC3E}">
        <p14:creationId xmlns:p14="http://schemas.microsoft.com/office/powerpoint/2010/main" val="24103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798660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37</a:t>
            </a:fld>
            <a:endParaRPr lang="en-AU"/>
          </a:p>
        </p:txBody>
      </p:sp>
    </p:spTree>
    <p:extLst>
      <p:ext uri="{BB962C8B-B14F-4D97-AF65-F5344CB8AC3E}">
        <p14:creationId xmlns:p14="http://schemas.microsoft.com/office/powerpoint/2010/main" val="3964531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38</a:t>
            </a:fld>
            <a:endParaRPr lang="en-AU"/>
          </a:p>
        </p:txBody>
      </p:sp>
    </p:spTree>
    <p:extLst>
      <p:ext uri="{BB962C8B-B14F-4D97-AF65-F5344CB8AC3E}">
        <p14:creationId xmlns:p14="http://schemas.microsoft.com/office/powerpoint/2010/main" val="361786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39</a:t>
            </a:fld>
            <a:endParaRPr lang="en-AU"/>
          </a:p>
        </p:txBody>
      </p:sp>
    </p:spTree>
    <p:extLst>
      <p:ext uri="{BB962C8B-B14F-4D97-AF65-F5344CB8AC3E}">
        <p14:creationId xmlns:p14="http://schemas.microsoft.com/office/powerpoint/2010/main" val="3964531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40</a:t>
            </a:fld>
            <a:endParaRPr lang="en-AU"/>
          </a:p>
        </p:txBody>
      </p:sp>
    </p:spTree>
    <p:extLst>
      <p:ext uri="{BB962C8B-B14F-4D97-AF65-F5344CB8AC3E}">
        <p14:creationId xmlns:p14="http://schemas.microsoft.com/office/powerpoint/2010/main" val="2854126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41</a:t>
            </a:fld>
            <a:endParaRPr lang="en-AU"/>
          </a:p>
        </p:txBody>
      </p:sp>
    </p:spTree>
    <p:extLst>
      <p:ext uri="{BB962C8B-B14F-4D97-AF65-F5344CB8AC3E}">
        <p14:creationId xmlns:p14="http://schemas.microsoft.com/office/powerpoint/2010/main" val="2148794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42</a:t>
            </a:fld>
            <a:endParaRPr lang="en-AU"/>
          </a:p>
        </p:txBody>
      </p:sp>
    </p:spTree>
    <p:extLst>
      <p:ext uri="{BB962C8B-B14F-4D97-AF65-F5344CB8AC3E}">
        <p14:creationId xmlns:p14="http://schemas.microsoft.com/office/powerpoint/2010/main" val="1204600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43</a:t>
            </a:fld>
            <a:endParaRPr lang="en-AU"/>
          </a:p>
        </p:txBody>
      </p:sp>
    </p:spTree>
    <p:extLst>
      <p:ext uri="{BB962C8B-B14F-4D97-AF65-F5344CB8AC3E}">
        <p14:creationId xmlns:p14="http://schemas.microsoft.com/office/powerpoint/2010/main" val="1204600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44</a:t>
            </a:fld>
            <a:endParaRPr lang="en-AU"/>
          </a:p>
        </p:txBody>
      </p:sp>
    </p:spTree>
    <p:extLst>
      <p:ext uri="{BB962C8B-B14F-4D97-AF65-F5344CB8AC3E}">
        <p14:creationId xmlns:p14="http://schemas.microsoft.com/office/powerpoint/2010/main" val="1877584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45</a:t>
            </a:fld>
            <a:endParaRPr lang="en-AU"/>
          </a:p>
        </p:txBody>
      </p:sp>
    </p:spTree>
    <p:extLst>
      <p:ext uri="{BB962C8B-B14F-4D97-AF65-F5344CB8AC3E}">
        <p14:creationId xmlns:p14="http://schemas.microsoft.com/office/powerpoint/2010/main" val="648589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46</a:t>
            </a:fld>
            <a:endParaRPr lang="en-AU"/>
          </a:p>
        </p:txBody>
      </p:sp>
    </p:spTree>
    <p:extLst>
      <p:ext uri="{BB962C8B-B14F-4D97-AF65-F5344CB8AC3E}">
        <p14:creationId xmlns:p14="http://schemas.microsoft.com/office/powerpoint/2010/main" val="9068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3869334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47</a:t>
            </a:fld>
            <a:endParaRPr lang="en-AU"/>
          </a:p>
        </p:txBody>
      </p:sp>
    </p:spTree>
    <p:extLst>
      <p:ext uri="{BB962C8B-B14F-4D97-AF65-F5344CB8AC3E}">
        <p14:creationId xmlns:p14="http://schemas.microsoft.com/office/powerpoint/2010/main" val="1483915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48</a:t>
            </a:fld>
            <a:endParaRPr lang="en-AU"/>
          </a:p>
        </p:txBody>
      </p:sp>
    </p:spTree>
    <p:extLst>
      <p:ext uri="{BB962C8B-B14F-4D97-AF65-F5344CB8AC3E}">
        <p14:creationId xmlns:p14="http://schemas.microsoft.com/office/powerpoint/2010/main" val="1804488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49</a:t>
            </a:fld>
            <a:endParaRPr lang="en-AU"/>
          </a:p>
        </p:txBody>
      </p:sp>
    </p:spTree>
    <p:extLst>
      <p:ext uri="{BB962C8B-B14F-4D97-AF65-F5344CB8AC3E}">
        <p14:creationId xmlns:p14="http://schemas.microsoft.com/office/powerpoint/2010/main" val="1175060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50</a:t>
            </a:fld>
            <a:endParaRPr lang="en-AU"/>
          </a:p>
        </p:txBody>
      </p:sp>
    </p:spTree>
    <p:extLst>
      <p:ext uri="{BB962C8B-B14F-4D97-AF65-F5344CB8AC3E}">
        <p14:creationId xmlns:p14="http://schemas.microsoft.com/office/powerpoint/2010/main" val="3901539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51</a:t>
            </a:fld>
            <a:endParaRPr lang="en-AU"/>
          </a:p>
        </p:txBody>
      </p:sp>
    </p:spTree>
    <p:extLst>
      <p:ext uri="{BB962C8B-B14F-4D97-AF65-F5344CB8AC3E}">
        <p14:creationId xmlns:p14="http://schemas.microsoft.com/office/powerpoint/2010/main" val="4210340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52</a:t>
            </a:fld>
            <a:endParaRPr lang="en-AU"/>
          </a:p>
        </p:txBody>
      </p:sp>
    </p:spTree>
    <p:extLst>
      <p:ext uri="{BB962C8B-B14F-4D97-AF65-F5344CB8AC3E}">
        <p14:creationId xmlns:p14="http://schemas.microsoft.com/office/powerpoint/2010/main" val="2314896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53</a:t>
            </a:fld>
            <a:endParaRPr lang="en-AU"/>
          </a:p>
        </p:txBody>
      </p:sp>
    </p:spTree>
    <p:extLst>
      <p:ext uri="{BB962C8B-B14F-4D97-AF65-F5344CB8AC3E}">
        <p14:creationId xmlns:p14="http://schemas.microsoft.com/office/powerpoint/2010/main" val="4130391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54</a:t>
            </a:fld>
            <a:endParaRPr lang="en-AU"/>
          </a:p>
        </p:txBody>
      </p:sp>
    </p:spTree>
    <p:extLst>
      <p:ext uri="{BB962C8B-B14F-4D97-AF65-F5344CB8AC3E}">
        <p14:creationId xmlns:p14="http://schemas.microsoft.com/office/powerpoint/2010/main" val="1263652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55</a:t>
            </a:fld>
            <a:endParaRPr lang="en-AU"/>
          </a:p>
        </p:txBody>
      </p:sp>
    </p:spTree>
    <p:extLst>
      <p:ext uri="{BB962C8B-B14F-4D97-AF65-F5344CB8AC3E}">
        <p14:creationId xmlns:p14="http://schemas.microsoft.com/office/powerpoint/2010/main" val="84810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56</a:t>
            </a:fld>
            <a:endParaRPr lang="en-AU"/>
          </a:p>
        </p:txBody>
      </p:sp>
    </p:spTree>
    <p:extLst>
      <p:ext uri="{BB962C8B-B14F-4D97-AF65-F5344CB8AC3E}">
        <p14:creationId xmlns:p14="http://schemas.microsoft.com/office/powerpoint/2010/main" val="22633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1059209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57</a:t>
            </a:fld>
            <a:endParaRPr lang="en-AU" dirty="0"/>
          </a:p>
        </p:txBody>
      </p:sp>
    </p:spTree>
    <p:extLst>
      <p:ext uri="{BB962C8B-B14F-4D97-AF65-F5344CB8AC3E}">
        <p14:creationId xmlns:p14="http://schemas.microsoft.com/office/powerpoint/2010/main" val="3825357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58</a:t>
            </a:fld>
            <a:endParaRPr lang="en-AU"/>
          </a:p>
        </p:txBody>
      </p:sp>
    </p:spTree>
    <p:extLst>
      <p:ext uri="{BB962C8B-B14F-4D97-AF65-F5344CB8AC3E}">
        <p14:creationId xmlns:p14="http://schemas.microsoft.com/office/powerpoint/2010/main" val="1411091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59</a:t>
            </a:fld>
            <a:endParaRPr lang="en-AU"/>
          </a:p>
        </p:txBody>
      </p:sp>
    </p:spTree>
    <p:extLst>
      <p:ext uri="{BB962C8B-B14F-4D97-AF65-F5344CB8AC3E}">
        <p14:creationId xmlns:p14="http://schemas.microsoft.com/office/powerpoint/2010/main" val="323127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60</a:t>
            </a:fld>
            <a:endParaRPr lang="en-AU"/>
          </a:p>
        </p:txBody>
      </p:sp>
    </p:spTree>
    <p:extLst>
      <p:ext uri="{BB962C8B-B14F-4D97-AF65-F5344CB8AC3E}">
        <p14:creationId xmlns:p14="http://schemas.microsoft.com/office/powerpoint/2010/main" val="11976246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61</a:t>
            </a:fld>
            <a:endParaRPr lang="en-AU"/>
          </a:p>
        </p:txBody>
      </p:sp>
    </p:spTree>
    <p:extLst>
      <p:ext uri="{BB962C8B-B14F-4D97-AF65-F5344CB8AC3E}">
        <p14:creationId xmlns:p14="http://schemas.microsoft.com/office/powerpoint/2010/main" val="917051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62</a:t>
            </a:fld>
            <a:endParaRPr lang="en-AU"/>
          </a:p>
        </p:txBody>
      </p:sp>
    </p:spTree>
    <p:extLst>
      <p:ext uri="{BB962C8B-B14F-4D97-AF65-F5344CB8AC3E}">
        <p14:creationId xmlns:p14="http://schemas.microsoft.com/office/powerpoint/2010/main" val="2040140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63</a:t>
            </a:fld>
            <a:endParaRPr lang="en-AU"/>
          </a:p>
        </p:txBody>
      </p:sp>
    </p:spTree>
    <p:extLst>
      <p:ext uri="{BB962C8B-B14F-4D97-AF65-F5344CB8AC3E}">
        <p14:creationId xmlns:p14="http://schemas.microsoft.com/office/powerpoint/2010/main" val="3541496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64</a:t>
            </a:fld>
            <a:endParaRPr lang="en-AU"/>
          </a:p>
        </p:txBody>
      </p:sp>
    </p:spTree>
    <p:extLst>
      <p:ext uri="{BB962C8B-B14F-4D97-AF65-F5344CB8AC3E}">
        <p14:creationId xmlns:p14="http://schemas.microsoft.com/office/powerpoint/2010/main" val="2145423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65</a:t>
            </a:fld>
            <a:endParaRPr lang="en-AU"/>
          </a:p>
        </p:txBody>
      </p:sp>
    </p:spTree>
    <p:extLst>
      <p:ext uri="{BB962C8B-B14F-4D97-AF65-F5344CB8AC3E}">
        <p14:creationId xmlns:p14="http://schemas.microsoft.com/office/powerpoint/2010/main" val="3646833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66</a:t>
            </a:fld>
            <a:endParaRPr lang="en-AU"/>
          </a:p>
        </p:txBody>
      </p:sp>
    </p:spTree>
    <p:extLst>
      <p:ext uri="{BB962C8B-B14F-4D97-AF65-F5344CB8AC3E}">
        <p14:creationId xmlns:p14="http://schemas.microsoft.com/office/powerpoint/2010/main" val="191410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2299567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67</a:t>
            </a:fld>
            <a:endParaRPr lang="en-AU" dirty="0"/>
          </a:p>
        </p:txBody>
      </p:sp>
    </p:spTree>
    <p:extLst>
      <p:ext uri="{BB962C8B-B14F-4D97-AF65-F5344CB8AC3E}">
        <p14:creationId xmlns:p14="http://schemas.microsoft.com/office/powerpoint/2010/main" val="2394868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68</a:t>
            </a:fld>
            <a:endParaRPr lang="en-AU"/>
          </a:p>
        </p:txBody>
      </p:sp>
    </p:spTree>
    <p:extLst>
      <p:ext uri="{BB962C8B-B14F-4D97-AF65-F5344CB8AC3E}">
        <p14:creationId xmlns:p14="http://schemas.microsoft.com/office/powerpoint/2010/main" val="593844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69</a:t>
            </a:fld>
            <a:endParaRPr lang="en-AU" dirty="0"/>
          </a:p>
        </p:txBody>
      </p:sp>
    </p:spTree>
    <p:extLst>
      <p:ext uri="{BB962C8B-B14F-4D97-AF65-F5344CB8AC3E}">
        <p14:creationId xmlns:p14="http://schemas.microsoft.com/office/powerpoint/2010/main" val="1374447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70</a:t>
            </a:fld>
            <a:endParaRPr lang="en-AU"/>
          </a:p>
        </p:txBody>
      </p:sp>
    </p:spTree>
    <p:extLst>
      <p:ext uri="{BB962C8B-B14F-4D97-AF65-F5344CB8AC3E}">
        <p14:creationId xmlns:p14="http://schemas.microsoft.com/office/powerpoint/2010/main" val="26374888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71</a:t>
            </a:fld>
            <a:endParaRPr lang="en-AU" dirty="0"/>
          </a:p>
        </p:txBody>
      </p:sp>
    </p:spTree>
    <p:extLst>
      <p:ext uri="{BB962C8B-B14F-4D97-AF65-F5344CB8AC3E}">
        <p14:creationId xmlns:p14="http://schemas.microsoft.com/office/powerpoint/2010/main" val="1709276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72</a:t>
            </a:fld>
            <a:endParaRPr lang="en-AU" dirty="0"/>
          </a:p>
        </p:txBody>
      </p:sp>
    </p:spTree>
    <p:extLst>
      <p:ext uri="{BB962C8B-B14F-4D97-AF65-F5344CB8AC3E}">
        <p14:creationId xmlns:p14="http://schemas.microsoft.com/office/powerpoint/2010/main" val="1468001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73</a:t>
            </a:fld>
            <a:endParaRPr lang="en-AU" dirty="0"/>
          </a:p>
        </p:txBody>
      </p:sp>
    </p:spTree>
    <p:extLst>
      <p:ext uri="{BB962C8B-B14F-4D97-AF65-F5344CB8AC3E}">
        <p14:creationId xmlns:p14="http://schemas.microsoft.com/office/powerpoint/2010/main" val="1697578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74</a:t>
            </a:fld>
            <a:endParaRPr lang="en-AU" dirty="0"/>
          </a:p>
        </p:txBody>
      </p:sp>
    </p:spTree>
    <p:extLst>
      <p:ext uri="{BB962C8B-B14F-4D97-AF65-F5344CB8AC3E}">
        <p14:creationId xmlns:p14="http://schemas.microsoft.com/office/powerpoint/2010/main" val="4121016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75</a:t>
            </a:fld>
            <a:endParaRPr lang="en-AU" dirty="0"/>
          </a:p>
        </p:txBody>
      </p:sp>
    </p:spTree>
    <p:extLst>
      <p:ext uri="{BB962C8B-B14F-4D97-AF65-F5344CB8AC3E}">
        <p14:creationId xmlns:p14="http://schemas.microsoft.com/office/powerpoint/2010/main" val="1303842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76</a:t>
            </a:fld>
            <a:endParaRPr lang="en-AU" dirty="0"/>
          </a:p>
        </p:txBody>
      </p:sp>
    </p:spTree>
    <p:extLst>
      <p:ext uri="{BB962C8B-B14F-4D97-AF65-F5344CB8AC3E}">
        <p14:creationId xmlns:p14="http://schemas.microsoft.com/office/powerpoint/2010/main" val="389533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75469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41710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401791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8.wdp"/><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9.wdp"/><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www.marineeducation.com.au/"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0.wdp"/><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microsoft.com/office/2007/relationships/hdphoto" Target="../media/hdphoto12.wdp"/><Relationship Id="rId9"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microsoft.com/office/2007/relationships/hdphoto" Target="../media/hdphoto14.wdp"/><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9.png"/><Relationship Id="rId5" Type="http://schemas.microsoft.com/office/2007/relationships/hdphoto" Target="../media/hdphoto13.wdp"/><Relationship Id="rId4" Type="http://schemas.openxmlformats.org/officeDocument/2006/relationships/image" Target="../media/image48.png"/><Relationship Id="rId9" Type="http://schemas.microsoft.com/office/2007/relationships/hdphoto" Target="../media/hdphoto15.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microsoft.com/office/2007/relationships/hdphoto" Target="../media/hdphoto16.wdp"/></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17.wdp"/><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56.png"/><Relationship Id="rId4" Type="http://schemas.microsoft.com/office/2007/relationships/hdphoto" Target="../media/hdphoto18.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7" Type="http://schemas.microsoft.com/office/2007/relationships/hdphoto" Target="../media/hdphoto22.wdp"/><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64.png"/><Relationship Id="rId5" Type="http://schemas.microsoft.com/office/2007/relationships/hdphoto" Target="../media/hdphoto21.wdp"/><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microsoft.com/office/2007/relationships/hdphoto" Target="../media/hdphoto23.wdp"/></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microsoft.com/office/2007/relationships/hdphoto" Target="../media/hdphoto25.wdp"/><Relationship Id="rId5" Type="http://schemas.openxmlformats.org/officeDocument/2006/relationships/image" Target="../media/image67.png"/><Relationship Id="rId4" Type="http://schemas.microsoft.com/office/2007/relationships/hdphoto" Target="../media/hdphoto24.wdp"/></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microsoft.com/office/2007/relationships/hdphoto" Target="../media/hdphoto28.wdp"/><Relationship Id="rId13" Type="http://schemas.openxmlformats.org/officeDocument/2006/relationships/image" Target="../media/image73.png"/><Relationship Id="rId18" Type="http://schemas.microsoft.com/office/2007/relationships/hdphoto" Target="../media/hdphoto33.wdp"/><Relationship Id="rId3" Type="http://schemas.openxmlformats.org/officeDocument/2006/relationships/image" Target="../media/image68.png"/><Relationship Id="rId7" Type="http://schemas.openxmlformats.org/officeDocument/2006/relationships/image" Target="../media/image70.png"/><Relationship Id="rId12" Type="http://schemas.microsoft.com/office/2007/relationships/hdphoto" Target="../media/hdphoto30.wdp"/><Relationship Id="rId17" Type="http://schemas.openxmlformats.org/officeDocument/2006/relationships/image" Target="../media/image75.png"/><Relationship Id="rId2" Type="http://schemas.openxmlformats.org/officeDocument/2006/relationships/notesSlide" Target="../notesSlides/notesSlide68.xml"/><Relationship Id="rId16" Type="http://schemas.microsoft.com/office/2007/relationships/hdphoto" Target="../media/hdphoto32.wdp"/><Relationship Id="rId20" Type="http://schemas.microsoft.com/office/2007/relationships/hdphoto" Target="../media/hdphoto34.wdp"/><Relationship Id="rId1" Type="http://schemas.openxmlformats.org/officeDocument/2006/relationships/slideLayout" Target="../slideLayouts/slideLayout7.xml"/><Relationship Id="rId6" Type="http://schemas.microsoft.com/office/2007/relationships/hdphoto" Target="../media/hdphoto27.wdp"/><Relationship Id="rId11" Type="http://schemas.openxmlformats.org/officeDocument/2006/relationships/image" Target="../media/image72.png"/><Relationship Id="rId5" Type="http://schemas.openxmlformats.org/officeDocument/2006/relationships/image" Target="../media/image69.png"/><Relationship Id="rId15" Type="http://schemas.openxmlformats.org/officeDocument/2006/relationships/image" Target="../media/image74.png"/><Relationship Id="rId10" Type="http://schemas.microsoft.com/office/2007/relationships/hdphoto" Target="../media/hdphoto29.wdp"/><Relationship Id="rId19" Type="http://schemas.openxmlformats.org/officeDocument/2006/relationships/image" Target="../media/image76.png"/><Relationship Id="rId4" Type="http://schemas.microsoft.com/office/2007/relationships/hdphoto" Target="../media/hdphoto26.wdp"/><Relationship Id="rId9" Type="http://schemas.openxmlformats.org/officeDocument/2006/relationships/image" Target="../media/image71.png"/><Relationship Id="rId14" Type="http://schemas.microsoft.com/office/2007/relationships/hdphoto" Target="../media/hdphoto31.wdp"/></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microsoft.com/office/2007/relationships/hdphoto" Target="../media/hdphoto35.wdp"/><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TextBox 6">
            <a:extLst>
              <a:ext uri="{FF2B5EF4-FFF2-40B4-BE49-F238E27FC236}">
                <a16:creationId xmlns:a16="http://schemas.microsoft.com/office/drawing/2014/main" id="{154734B3-D96C-92DE-5716-FB8FD28F9DCE}"/>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latin typeface="Arial Narrow" panose="020B0606020202030204" pitchFamily="34" charset="0"/>
              </a:rPr>
              <a:t>Unit 2 Topic 1</a:t>
            </a:r>
          </a:p>
          <a:p>
            <a:pPr algn="ctr"/>
            <a:r>
              <a:rPr lang="en-AU" sz="1200" dirty="0">
                <a:latin typeface="Arial Narrow" panose="020B0606020202030204" pitchFamily="34" charset="0"/>
              </a:rPr>
              <a:t>Marine Ecology and Biodiversity</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 name="TextBox 1">
            <a:extLst>
              <a:ext uri="{FF2B5EF4-FFF2-40B4-BE49-F238E27FC236}">
                <a16:creationId xmlns:a16="http://schemas.microsoft.com/office/drawing/2014/main" id="{06A63191-9CF3-B48F-4745-D8F81E852B43}"/>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5" name="TextBox 4">
            <a:extLst>
              <a:ext uri="{FF2B5EF4-FFF2-40B4-BE49-F238E27FC236}">
                <a16:creationId xmlns:a16="http://schemas.microsoft.com/office/drawing/2014/main" id="{F961689B-7EA6-1C94-A9F6-57007D546071}"/>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v1.2</a:t>
            </a: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ow Antarctica's Cutest Baby Seals Grow Up | NOVA | PBS">
            <a:extLst>
              <a:ext uri="{FF2B5EF4-FFF2-40B4-BE49-F238E27FC236}">
                <a16:creationId xmlns:a16="http://schemas.microsoft.com/office/drawing/2014/main" id="{FF3B19D9-C373-15C8-34DC-8301842B7A6E}"/>
              </a:ext>
            </a:extLst>
          </p:cNvPr>
          <p:cNvPicPr>
            <a:picLocks noChangeAspect="1" noChangeArrowheads="1"/>
          </p:cNvPicPr>
          <p:nvPr/>
        </p:nvPicPr>
        <p:blipFill rotWithShape="1">
          <a:blip r:embed="rId3" cstate="email">
            <a:alphaModFix amt="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594272" y="2696842"/>
            <a:ext cx="5788759" cy="3535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256C60-86FE-CD79-988C-BE8B545666D3}"/>
              </a:ext>
            </a:extLst>
          </p:cNvPr>
          <p:cNvSpPr txBox="1"/>
          <p:nvPr/>
        </p:nvSpPr>
        <p:spPr>
          <a:xfrm>
            <a:off x="686508" y="3176921"/>
            <a:ext cx="5618858" cy="2800767"/>
          </a:xfrm>
          <a:prstGeom prst="rect">
            <a:avLst/>
          </a:prstGeom>
          <a:noFill/>
        </p:spPr>
        <p:txBody>
          <a:bodyPr wrap="square" rtlCol="0">
            <a:spAutoFit/>
          </a:bodyPr>
          <a:lstStyle/>
          <a:p>
            <a:pPr algn="ctr"/>
            <a:r>
              <a:rPr lang="en-US" sz="8800" dirty="0">
                <a:latin typeface="Arial Narrow" panose="020B0604020202020204" pitchFamily="34" charset="0"/>
                <a:cs typeface="Arial Narrow" panose="020B0604020202020204" pitchFamily="34" charset="0"/>
              </a:rPr>
              <a:t>ANSWER BOOK</a:t>
            </a:r>
          </a:p>
        </p:txBody>
      </p:sp>
    </p:spTree>
    <p:extLst>
      <p:ext uri="{BB962C8B-B14F-4D97-AF65-F5344CB8AC3E}">
        <p14:creationId xmlns:p14="http://schemas.microsoft.com/office/powerpoint/2010/main" val="418211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C01B602D-88B2-17CC-B4A9-96CB3376756C}"/>
              </a:ext>
            </a:extLst>
          </p:cNvPr>
          <p:cNvSpPr txBox="1"/>
          <p:nvPr/>
        </p:nvSpPr>
        <p:spPr>
          <a:xfrm>
            <a:off x="1410717" y="260367"/>
            <a:ext cx="4075713"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three main types of diversity, i.e. genetic, species and ecosystem.</a:t>
            </a:r>
            <a:endParaRPr lang="en-US" sz="800" i="1" dirty="0">
              <a:latin typeface="Arial Narrow" pitchFamily="34" charset="0"/>
            </a:endParaRPr>
          </a:p>
        </p:txBody>
      </p:sp>
      <p:sp>
        <p:nvSpPr>
          <p:cNvPr id="3" name="TextBox 17">
            <a:extLst>
              <a:ext uri="{FF2B5EF4-FFF2-40B4-BE49-F238E27FC236}">
                <a16:creationId xmlns:a16="http://schemas.microsoft.com/office/drawing/2014/main" id="{238B9995-98C5-C606-F603-DBDF6E42DF5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82167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437895" y="969600"/>
            <a:ext cx="5982699" cy="523220"/>
          </a:xfrm>
          <a:prstGeom prst="rect">
            <a:avLst/>
          </a:prstGeom>
          <a:noFill/>
        </p:spPr>
        <p:txBody>
          <a:bodyPr wrap="square" rtlCol="0">
            <a:spAutoFit/>
          </a:bodyPr>
          <a:lstStyle/>
          <a:p>
            <a:r>
              <a:rPr lang="en-US" sz="1600" b="1" dirty="0">
                <a:latin typeface="Arial Narrow" pitchFamily="34" charset="0"/>
              </a:rPr>
              <a:t>Marine Biodiversity</a:t>
            </a:r>
            <a:r>
              <a:rPr lang="en-US" sz="1200" dirty="0">
                <a:latin typeface="Arial Narrow" pitchFamily="34" charset="0"/>
              </a:rPr>
              <a:t>   has three unique characteristics: (1) wide dispersal at sea (2) the need for structural complexity and (3) critical nursery habitats. Without these characteristics, species go extinct.</a:t>
            </a:r>
          </a:p>
        </p:txBody>
      </p:sp>
      <p:sp>
        <p:nvSpPr>
          <p:cNvPr id="17" name="TextBox 16"/>
          <p:cNvSpPr txBox="1"/>
          <p:nvPr/>
        </p:nvSpPr>
        <p:spPr>
          <a:xfrm>
            <a:off x="488516" y="1969325"/>
            <a:ext cx="5905799" cy="1446550"/>
          </a:xfrm>
          <a:prstGeom prst="rect">
            <a:avLst/>
          </a:prstGeom>
          <a:noFill/>
        </p:spPr>
        <p:txBody>
          <a:bodyPr wrap="square" rtlCol="0">
            <a:spAutoFit/>
          </a:bodyPr>
          <a:lstStyle/>
          <a:p>
            <a:pPr algn="just"/>
            <a:r>
              <a:rPr lang="en-US" sz="1600" b="1" dirty="0">
                <a:latin typeface="Arial Narrow" pitchFamily="34" charset="0"/>
              </a:rPr>
              <a:t>Wide </a:t>
            </a:r>
            <a:r>
              <a:rPr lang="en-US" sz="1600" b="1" u="sng" dirty="0">
                <a:solidFill>
                  <a:schemeClr val="tx1">
                    <a:lumMod val="50000"/>
                    <a:lumOff val="50000"/>
                  </a:schemeClr>
                </a:solidFill>
                <a:latin typeface="Comic Sans MS" panose="030F0902030302020204" pitchFamily="66" charset="0"/>
              </a:rPr>
              <a:t>D</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I</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S</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P</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E</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R</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S</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A</a:t>
            </a:r>
            <a:r>
              <a:rPr lang="en-US" sz="1600" b="1" dirty="0">
                <a:solidFill>
                  <a:schemeClr val="tx1">
                    <a:lumMod val="50000"/>
                    <a:lumOff val="50000"/>
                  </a:schemeClr>
                </a:solidFill>
                <a:latin typeface="Comic Sans MS" panose="030F0902030302020204" pitchFamily="66" charset="0"/>
              </a:rPr>
              <a:t> </a:t>
            </a:r>
            <a:r>
              <a:rPr lang="en-US" sz="1600" b="1" u="sng" dirty="0">
                <a:solidFill>
                  <a:schemeClr val="tx1">
                    <a:lumMod val="50000"/>
                    <a:lumOff val="50000"/>
                  </a:schemeClr>
                </a:solidFill>
                <a:latin typeface="Comic Sans MS" panose="030F0902030302020204" pitchFamily="66" charset="0"/>
              </a:rPr>
              <a:t>L</a:t>
            </a:r>
            <a:r>
              <a:rPr lang="en-US" sz="1600" b="1" dirty="0">
                <a:solidFill>
                  <a:schemeClr val="tx1">
                    <a:lumMod val="50000"/>
                    <a:lumOff val="50000"/>
                  </a:schemeClr>
                </a:solidFill>
                <a:latin typeface="Comic Sans MS" panose="030F0902030302020204" pitchFamily="66" charset="0"/>
              </a:rPr>
              <a:t> </a:t>
            </a:r>
            <a:r>
              <a:rPr lang="en-US" sz="1600" b="1" dirty="0">
                <a:latin typeface="Arial Narrow" pitchFamily="34" charset="0"/>
              </a:rPr>
              <a:t>at sea  </a:t>
            </a:r>
            <a:r>
              <a:rPr lang="en-US" sz="800" dirty="0">
                <a:latin typeface="Arial Narrow" pitchFamily="34" charset="0"/>
              </a:rPr>
              <a:t>Fill in the blanks.</a:t>
            </a:r>
            <a:endParaRPr lang="en-US" sz="1200" dirty="0">
              <a:latin typeface="Comic Sans MS" panose="030F0702030302020204" pitchFamily="66" charset="0"/>
            </a:endParaRPr>
          </a:p>
          <a:p>
            <a:pPr algn="just"/>
            <a:r>
              <a:rPr lang="en-US" sz="1200" b="1" dirty="0">
                <a:latin typeface="Arial Narrow" pitchFamily="34" charset="0"/>
              </a:rPr>
              <a:t>Dispersal</a:t>
            </a:r>
            <a:r>
              <a:rPr lang="en-US" sz="1200" dirty="0">
                <a:latin typeface="Arial Narrow" pitchFamily="34" charset="0"/>
              </a:rPr>
              <a:t> is when species </a:t>
            </a:r>
            <a:r>
              <a:rPr lang="en-US" sz="1200" b="1" dirty="0">
                <a:latin typeface="Arial Narrow" pitchFamily="34" charset="0"/>
              </a:rPr>
              <a:t>swim </a:t>
            </a:r>
            <a:r>
              <a:rPr lang="en-US" sz="1200" dirty="0">
                <a:latin typeface="Arial Narrow" pitchFamily="34" charset="0"/>
              </a:rPr>
              <a:t>(i.e. fish), </a:t>
            </a:r>
            <a:r>
              <a:rPr lang="en-US" sz="1200" b="1" dirty="0">
                <a:latin typeface="Arial Narrow" pitchFamily="34" charset="0"/>
              </a:rPr>
              <a:t>drift </a:t>
            </a:r>
            <a:r>
              <a:rPr lang="en-US" sz="1200" dirty="0">
                <a:latin typeface="Arial Narrow" pitchFamily="34" charset="0"/>
              </a:rPr>
              <a:t>(i.e. plankton), or are</a:t>
            </a:r>
            <a:r>
              <a:rPr lang="en-US" sz="1200" b="1" dirty="0">
                <a:latin typeface="Arial Narrow" pitchFamily="34" charset="0"/>
              </a:rPr>
              <a:t> carried </a:t>
            </a:r>
            <a:r>
              <a:rPr lang="en-US" sz="1200" dirty="0">
                <a:latin typeface="Arial Narrow" pitchFamily="34" charset="0"/>
              </a:rPr>
              <a:t>(i.e. seagrass seeds in dugong and turtle </a:t>
            </a:r>
            <a:r>
              <a:rPr lang="en-US" sz="1200" dirty="0" err="1">
                <a:latin typeface="Arial Narrow" pitchFamily="34" charset="0"/>
              </a:rPr>
              <a:t>faeces</a:t>
            </a:r>
            <a:r>
              <a:rPr lang="en-US" sz="1200" dirty="0">
                <a:latin typeface="Arial Narrow" pitchFamily="34" charset="0"/>
              </a:rPr>
              <a:t>) </a:t>
            </a:r>
            <a:r>
              <a:rPr lang="en-US" sz="1200" b="1" dirty="0">
                <a:latin typeface="Arial Narrow" pitchFamily="34" charset="0"/>
              </a:rPr>
              <a:t>to a new location</a:t>
            </a:r>
            <a:r>
              <a:rPr lang="en-US" sz="1200" dirty="0">
                <a:latin typeface="Arial Narrow" pitchFamily="34" charset="0"/>
              </a:rPr>
              <a:t>.  Water provides this opportunity, and species sure take advantage of it! They move all about the place. Even species that are stuck to the bottom (‘sessile’) travel as larvae, hitching a ride in currents to a new location before settling into their new home. As a result, wide dispersal at sea maintains genetic diversity, rescues declining populations, and re-establishes extirpated (locally extinct) populations</a:t>
            </a:r>
            <a:r>
              <a:rPr lang="en-US" sz="1200" baseline="30000" dirty="0">
                <a:latin typeface="Arial Narrow" pitchFamily="34" charset="0"/>
              </a:rPr>
              <a:t>[2]</a:t>
            </a:r>
            <a:r>
              <a:rPr lang="en-US" sz="1200" dirty="0">
                <a:latin typeface="Arial Narrow" pitchFamily="34" charset="0"/>
              </a:rPr>
              <a:t>. </a:t>
            </a:r>
            <a:endParaRPr lang="en-US" sz="1200" b="1" dirty="0">
              <a:latin typeface="Arial Narrow" pitchFamily="34" charset="0"/>
            </a:endParaRPr>
          </a:p>
        </p:txBody>
      </p:sp>
      <p:sp>
        <p:nvSpPr>
          <p:cNvPr id="19" name="TextBox 18"/>
          <p:cNvSpPr txBox="1"/>
          <p:nvPr/>
        </p:nvSpPr>
        <p:spPr>
          <a:xfrm>
            <a:off x="501939" y="5860833"/>
            <a:ext cx="5947069" cy="830997"/>
          </a:xfrm>
          <a:prstGeom prst="rect">
            <a:avLst/>
          </a:prstGeom>
          <a:noFill/>
        </p:spPr>
        <p:txBody>
          <a:bodyPr wrap="square" rtlCol="0">
            <a:spAutoFit/>
          </a:bodyPr>
          <a:lstStyle/>
          <a:p>
            <a:r>
              <a:rPr lang="en-US" sz="1200" dirty="0">
                <a:latin typeface="Arial Narrow" pitchFamily="34" charset="0"/>
              </a:rPr>
              <a:t>Like an underwater city vs. an underwater desert, the more complex the structure, the more biodiversity. </a:t>
            </a:r>
          </a:p>
          <a:p>
            <a:r>
              <a:rPr lang="en-US" sz="1200" dirty="0">
                <a:latin typeface="Arial Narrow" pitchFamily="34" charset="0"/>
              </a:rPr>
              <a:t>E.g. picture a coral reef as an underwater city with lots of places to live, eat, work and visit, that wouldn’t exist without the complex city-like structures to accommodate everyone. Structural complexity increases the number of ecological niches (think of a</a:t>
            </a:r>
            <a:r>
              <a:rPr lang="en-US" sz="1200" b="1" dirty="0">
                <a:latin typeface="Arial Narrow" pitchFamily="34" charset="0"/>
              </a:rPr>
              <a:t> niche </a:t>
            </a:r>
            <a:r>
              <a:rPr lang="en-US" sz="1200" dirty="0">
                <a:latin typeface="Arial Narrow" pitchFamily="34" charset="0"/>
              </a:rPr>
              <a:t>as a ‘</a:t>
            </a:r>
            <a:r>
              <a:rPr lang="en-US" sz="1200" i="1" dirty="0">
                <a:latin typeface="Arial Narrow" pitchFamily="34" charset="0"/>
              </a:rPr>
              <a:t>job description’ </a:t>
            </a:r>
            <a:r>
              <a:rPr lang="en-US" sz="1200" dirty="0">
                <a:latin typeface="Arial Narrow" pitchFamily="34" charset="0"/>
              </a:rPr>
              <a:t>in the workforce of biodiversity). </a:t>
            </a:r>
            <a:endParaRPr lang="en-US" sz="1200" b="1" dirty="0">
              <a:latin typeface="Arial Narrow" pitchFamily="34" charset="0"/>
            </a:endParaRPr>
          </a:p>
        </p:txBody>
      </p:sp>
      <p:sp>
        <p:nvSpPr>
          <p:cNvPr id="21" name="TextBox 20"/>
          <p:cNvSpPr txBox="1"/>
          <p:nvPr/>
        </p:nvSpPr>
        <p:spPr>
          <a:xfrm>
            <a:off x="455745" y="7582702"/>
            <a:ext cx="5946509" cy="461665"/>
          </a:xfrm>
          <a:prstGeom prst="rect">
            <a:avLst/>
          </a:prstGeom>
          <a:noFill/>
        </p:spPr>
        <p:txBody>
          <a:bodyPr wrap="square" rtlCol="0">
            <a:spAutoFit/>
          </a:bodyPr>
          <a:lstStyle/>
          <a:p>
            <a:r>
              <a:rPr lang="en-US" sz="1200" dirty="0">
                <a:latin typeface="Arial Narrow" pitchFamily="34" charset="0"/>
              </a:rPr>
              <a:t>We all need a safe place to grow up. Put simply, no nursery, no life. </a:t>
            </a:r>
          </a:p>
          <a:p>
            <a:r>
              <a:rPr lang="en-US" sz="1200" dirty="0">
                <a:latin typeface="Arial Narrow" pitchFamily="34" charset="0"/>
              </a:rPr>
              <a:t>Habitats that function as nurseries include mangroves forests, seagrass meadows and coral reefs.  </a:t>
            </a:r>
          </a:p>
        </p:txBody>
      </p:sp>
      <p:sp>
        <p:nvSpPr>
          <p:cNvPr id="6" name="Rectangle 5"/>
          <p:cNvSpPr/>
          <p:nvPr/>
        </p:nvSpPr>
        <p:spPr>
          <a:xfrm>
            <a:off x="583341" y="3471966"/>
            <a:ext cx="5761769" cy="80581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dispersal? Ans. </a:t>
            </a:r>
            <a:endParaRPr lang="en-AU" sz="1200" dirty="0">
              <a:solidFill>
                <a:schemeClr val="tx1"/>
              </a:solidFill>
              <a:latin typeface="Comic Sans MS" panose="030F0702030302020204" pitchFamily="66" charset="0"/>
            </a:endParaRPr>
          </a:p>
          <a:p>
            <a:endParaRPr lang="en-US" sz="1200" b="1" dirty="0">
              <a:solidFill>
                <a:schemeClr val="tx1"/>
              </a:solidFill>
              <a:latin typeface="Arial Narrow" pitchFamily="34" charset="0"/>
            </a:endParaRPr>
          </a:p>
        </p:txBody>
      </p:sp>
      <p:sp>
        <p:nvSpPr>
          <p:cNvPr id="79" name="Rectangle 78"/>
          <p:cNvSpPr/>
          <p:nvPr/>
        </p:nvSpPr>
        <p:spPr>
          <a:xfrm>
            <a:off x="513574" y="8094500"/>
            <a:ext cx="5831537" cy="6295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List 3 habitats that function as nurseries</a:t>
            </a:r>
            <a:endParaRPr lang="en-AU" sz="1200" dirty="0">
              <a:solidFill>
                <a:schemeClr val="tx1"/>
              </a:solidFill>
              <a:latin typeface="Arial Narrow" panose="020B0606020202030204" pitchFamily="34" charset="0"/>
            </a:endParaRPr>
          </a:p>
        </p:txBody>
      </p:sp>
      <p:sp>
        <p:nvSpPr>
          <p:cNvPr id="82" name="Rectangle 81"/>
          <p:cNvSpPr/>
          <p:nvPr/>
        </p:nvSpPr>
        <p:spPr>
          <a:xfrm>
            <a:off x="628098" y="3735933"/>
            <a:ext cx="5620821" cy="4272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When species swim, drift or are carried to a new location.</a:t>
            </a:r>
          </a:p>
        </p:txBody>
      </p:sp>
      <p:sp>
        <p:nvSpPr>
          <p:cNvPr id="50" name="Rectangle 49"/>
          <p:cNvSpPr/>
          <p:nvPr/>
        </p:nvSpPr>
        <p:spPr>
          <a:xfrm>
            <a:off x="555524" y="6746253"/>
            <a:ext cx="5830882" cy="35853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True of False? The more complex the structure, the more biodiversity. Ans.</a:t>
            </a:r>
            <a:endParaRPr lang="en-AU" sz="1200" dirty="0">
              <a:solidFill>
                <a:schemeClr val="tx1"/>
              </a:solidFill>
              <a:latin typeface="Comic Sans MS" panose="030F0702030302020204" pitchFamily="66" charset="0"/>
            </a:endParaRPr>
          </a:p>
        </p:txBody>
      </p:sp>
      <p:sp>
        <p:nvSpPr>
          <p:cNvPr id="52" name="Rectangle 51"/>
          <p:cNvSpPr/>
          <p:nvPr/>
        </p:nvSpPr>
        <p:spPr>
          <a:xfrm>
            <a:off x="5301208" y="6789621"/>
            <a:ext cx="1001268" cy="2370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TRUE</a:t>
            </a:r>
          </a:p>
        </p:txBody>
      </p:sp>
      <p:sp>
        <p:nvSpPr>
          <p:cNvPr id="63" name="Rectangle 62"/>
          <p:cNvSpPr/>
          <p:nvPr/>
        </p:nvSpPr>
        <p:spPr>
          <a:xfrm>
            <a:off x="620688" y="8367113"/>
            <a:ext cx="1791521" cy="2378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Mangroves forests</a:t>
            </a:r>
          </a:p>
        </p:txBody>
      </p:sp>
      <p:sp>
        <p:nvSpPr>
          <p:cNvPr id="65" name="Rectangle 64"/>
          <p:cNvSpPr/>
          <p:nvPr/>
        </p:nvSpPr>
        <p:spPr>
          <a:xfrm>
            <a:off x="2556352" y="8368712"/>
            <a:ext cx="1791521" cy="2362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Seagrass beds</a:t>
            </a:r>
          </a:p>
        </p:txBody>
      </p:sp>
      <p:cxnSp>
        <p:nvCxnSpPr>
          <p:cNvPr id="48" name="Straight Connector 47">
            <a:extLst>
              <a:ext uri="{FF2B5EF4-FFF2-40B4-BE49-F238E27FC236}">
                <a16:creationId xmlns:a16="http://schemas.microsoft.com/office/drawing/2014/main" id="{63574BAA-19AA-45D9-8328-B12AEDFE927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7CF957-5274-4A61-B491-FA96B3C63C6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4" name="TextBox 53">
            <a:extLst>
              <a:ext uri="{FF2B5EF4-FFF2-40B4-BE49-F238E27FC236}">
                <a16:creationId xmlns:a16="http://schemas.microsoft.com/office/drawing/2014/main" id="{AF1EFAA5-D031-4410-86E5-E57EDE9658C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TextBox 6">
            <a:extLst>
              <a:ext uri="{FF2B5EF4-FFF2-40B4-BE49-F238E27FC236}">
                <a16:creationId xmlns:a16="http://schemas.microsoft.com/office/drawing/2014/main" id="{D8E9BEB3-32E2-DA12-64F5-1DC1522D030D}"/>
              </a:ext>
            </a:extLst>
          </p:cNvPr>
          <p:cNvSpPr txBox="1"/>
          <p:nvPr/>
        </p:nvSpPr>
        <p:spPr>
          <a:xfrm>
            <a:off x="1457382" y="160556"/>
            <a:ext cx="4154895" cy="738664"/>
          </a:xfrm>
          <a:prstGeom prst="rect">
            <a:avLst/>
          </a:prstGeom>
          <a:noFill/>
        </p:spPr>
        <p:txBody>
          <a:bodyPr wrap="square" rtlCol="0">
            <a:spAutoFit/>
          </a:bodyPr>
          <a:lstStyle/>
          <a:p>
            <a:r>
              <a:rPr lang="en-US" b="1" dirty="0">
                <a:latin typeface="Arial Narrow" pitchFamily="34" charset="0"/>
              </a:rPr>
              <a:t>2. Marine must-haves – </a:t>
            </a:r>
            <a:r>
              <a:rPr lang="en-US" sz="1200" dirty="0">
                <a:latin typeface="Arial Narrow" pitchFamily="34" charset="0"/>
              </a:rPr>
              <a:t>Explain the three unique characteristics of marine biodiversity, i.e. wide dispersal at sea, the need for structural complexity, critical nursery habitats.</a:t>
            </a:r>
            <a:endParaRPr lang="en-US" sz="1100" i="1" dirty="0">
              <a:latin typeface="Arial Narrow" pitchFamily="34" charset="0"/>
            </a:endParaRPr>
          </a:p>
        </p:txBody>
      </p:sp>
      <p:sp>
        <p:nvSpPr>
          <p:cNvPr id="8" name="TextBox 17">
            <a:extLst>
              <a:ext uri="{FF2B5EF4-FFF2-40B4-BE49-F238E27FC236}">
                <a16:creationId xmlns:a16="http://schemas.microsoft.com/office/drawing/2014/main" id="{F3B7A307-276A-15A2-9CE1-BFB159648F09}"/>
              </a:ext>
            </a:extLst>
          </p:cNvPr>
          <p:cNvSpPr txBox="1"/>
          <p:nvPr/>
        </p:nvSpPr>
        <p:spPr>
          <a:xfrm>
            <a:off x="5455938" y="209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 name="Straight Connector 8">
            <a:extLst>
              <a:ext uri="{FF2B5EF4-FFF2-40B4-BE49-F238E27FC236}">
                <a16:creationId xmlns:a16="http://schemas.microsoft.com/office/drawing/2014/main" id="{7DA4E1AB-1E3A-0EEF-C64E-9DA3CCC76A0A}"/>
              </a:ext>
            </a:extLst>
          </p:cNvPr>
          <p:cNvCxnSpPr>
            <a:cxnSpLocks/>
          </p:cNvCxnSpPr>
          <p:nvPr/>
        </p:nvCxnSpPr>
        <p:spPr>
          <a:xfrm flipH="1">
            <a:off x="522031" y="88240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2367CC20-9D4F-423E-FF37-62EE9B206B28}"/>
              </a:ext>
            </a:extLst>
          </p:cNvPr>
          <p:cNvSpPr txBox="1"/>
          <p:nvPr/>
        </p:nvSpPr>
        <p:spPr>
          <a:xfrm>
            <a:off x="2985152" y="883150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2529FA75-2408-2D13-029D-C1658347A2A9}"/>
              </a:ext>
            </a:extLst>
          </p:cNvPr>
          <p:cNvSpPr txBox="1"/>
          <p:nvPr/>
        </p:nvSpPr>
        <p:spPr>
          <a:xfrm>
            <a:off x="463783" y="882075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13">
            <a:extLst>
              <a:ext uri="{FF2B5EF4-FFF2-40B4-BE49-F238E27FC236}">
                <a16:creationId xmlns:a16="http://schemas.microsoft.com/office/drawing/2014/main" id="{537992AD-9D63-795B-89BA-EA8111C3DE7A}"/>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
        <p:nvSpPr>
          <p:cNvPr id="3" name="TextBox 2">
            <a:extLst>
              <a:ext uri="{FF2B5EF4-FFF2-40B4-BE49-F238E27FC236}">
                <a16:creationId xmlns:a16="http://schemas.microsoft.com/office/drawing/2014/main" id="{BADA9395-E551-26DF-F742-A00BB26CCBFF}"/>
              </a:ext>
            </a:extLst>
          </p:cNvPr>
          <p:cNvSpPr txBox="1"/>
          <p:nvPr/>
        </p:nvSpPr>
        <p:spPr>
          <a:xfrm>
            <a:off x="530346" y="1561298"/>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Wide dispersal at sea</a:t>
            </a:r>
            <a:endParaRPr lang="en-US" sz="1200" dirty="0">
              <a:solidFill>
                <a:schemeClr val="bg1"/>
              </a:solidFill>
              <a:latin typeface="Comic Sans MS" panose="030F0702030302020204" pitchFamily="66" charset="0"/>
            </a:endParaRPr>
          </a:p>
        </p:txBody>
      </p:sp>
      <p:sp>
        <p:nvSpPr>
          <p:cNvPr id="5" name="Rectangle 4">
            <a:extLst>
              <a:ext uri="{FF2B5EF4-FFF2-40B4-BE49-F238E27FC236}">
                <a16:creationId xmlns:a16="http://schemas.microsoft.com/office/drawing/2014/main" id="{2E6BA8D7-B227-4EDA-6A78-288ED941028B}"/>
              </a:ext>
            </a:extLst>
          </p:cNvPr>
          <p:cNvSpPr/>
          <p:nvPr/>
        </p:nvSpPr>
        <p:spPr>
          <a:xfrm>
            <a:off x="594273" y="4384991"/>
            <a:ext cx="5761769" cy="9704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How does WIDE dispersal at sea increase marine biodiversity? </a:t>
            </a:r>
            <a:r>
              <a:rPr lang="en-US" sz="1200" dirty="0">
                <a:solidFill>
                  <a:schemeClr val="tx1"/>
                </a:solidFill>
                <a:latin typeface="Arial Narrow" pitchFamily="34" charset="0"/>
              </a:rPr>
              <a:t>(</a:t>
            </a:r>
            <a:r>
              <a:rPr lang="en-US" sz="1200" i="1" dirty="0">
                <a:solidFill>
                  <a:schemeClr val="tx1"/>
                </a:solidFill>
                <a:latin typeface="Arial Narrow" pitchFamily="34" charset="0"/>
              </a:rPr>
              <a:t>Hint: </a:t>
            </a:r>
            <a:r>
              <a:rPr lang="en-US" sz="1200" dirty="0">
                <a:solidFill>
                  <a:schemeClr val="tx1"/>
                </a:solidFill>
                <a:latin typeface="Arial Narrow" pitchFamily="34" charset="0"/>
              </a:rPr>
              <a:t>last sentence) </a:t>
            </a:r>
            <a:r>
              <a:rPr lang="en-US" sz="1200" b="1" dirty="0">
                <a:solidFill>
                  <a:schemeClr val="tx1"/>
                </a:solidFill>
                <a:latin typeface="Arial Narrow" pitchFamily="34" charset="0"/>
              </a:rPr>
              <a:t>Ans.</a:t>
            </a:r>
            <a:endParaRPr lang="en-US" sz="1200" dirty="0">
              <a:solidFill>
                <a:schemeClr val="tx1"/>
              </a:solidFill>
              <a:latin typeface="Arial Narrow" pitchFamily="34" charset="0"/>
            </a:endParaRPr>
          </a:p>
        </p:txBody>
      </p:sp>
      <p:sp>
        <p:nvSpPr>
          <p:cNvPr id="12" name="Rectangle 11">
            <a:extLst>
              <a:ext uri="{FF2B5EF4-FFF2-40B4-BE49-F238E27FC236}">
                <a16:creationId xmlns:a16="http://schemas.microsoft.com/office/drawing/2014/main" id="{772E6803-E358-6AD4-C9E6-DC50CC8910AB}"/>
              </a:ext>
            </a:extLst>
          </p:cNvPr>
          <p:cNvSpPr/>
          <p:nvPr/>
        </p:nvSpPr>
        <p:spPr>
          <a:xfrm>
            <a:off x="639030" y="4648958"/>
            <a:ext cx="5620821" cy="60941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Wide dispersal at sea maintains genetic diversity, rescues declining populations, and reestablishes extirpated (locally extinct) populations.</a:t>
            </a:r>
          </a:p>
        </p:txBody>
      </p:sp>
      <p:sp>
        <p:nvSpPr>
          <p:cNvPr id="15" name="TextBox 14">
            <a:extLst>
              <a:ext uri="{FF2B5EF4-FFF2-40B4-BE49-F238E27FC236}">
                <a16:creationId xmlns:a16="http://schemas.microsoft.com/office/drawing/2014/main" id="{64B97A34-C1A4-47ED-122F-66B2094B1295}"/>
              </a:ext>
            </a:extLst>
          </p:cNvPr>
          <p:cNvSpPr txBox="1"/>
          <p:nvPr/>
        </p:nvSpPr>
        <p:spPr>
          <a:xfrm>
            <a:off x="564258" y="5478955"/>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The need for structural complexity</a:t>
            </a:r>
            <a:endParaRPr lang="en-US" sz="1200" dirty="0">
              <a:solidFill>
                <a:schemeClr val="bg1"/>
              </a:solidFill>
              <a:latin typeface="Comic Sans MS" panose="030F0702030302020204" pitchFamily="66" charset="0"/>
            </a:endParaRPr>
          </a:p>
        </p:txBody>
      </p:sp>
      <p:sp>
        <p:nvSpPr>
          <p:cNvPr id="16" name="Rectangle 15">
            <a:extLst>
              <a:ext uri="{FF2B5EF4-FFF2-40B4-BE49-F238E27FC236}">
                <a16:creationId xmlns:a16="http://schemas.microsoft.com/office/drawing/2014/main" id="{D85E5EB1-F085-617F-50A7-131618FFC925}"/>
              </a:ext>
            </a:extLst>
          </p:cNvPr>
          <p:cNvSpPr/>
          <p:nvPr/>
        </p:nvSpPr>
        <p:spPr>
          <a:xfrm>
            <a:off x="4472994" y="8367113"/>
            <a:ext cx="1732747" cy="2362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Coral reefs</a:t>
            </a:r>
          </a:p>
        </p:txBody>
      </p:sp>
      <p:sp>
        <p:nvSpPr>
          <p:cNvPr id="22" name="TextBox 21">
            <a:extLst>
              <a:ext uri="{FF2B5EF4-FFF2-40B4-BE49-F238E27FC236}">
                <a16:creationId xmlns:a16="http://schemas.microsoft.com/office/drawing/2014/main" id="{59125555-322F-E941-68D0-47C43C7959ED}"/>
              </a:ext>
            </a:extLst>
          </p:cNvPr>
          <p:cNvSpPr txBox="1"/>
          <p:nvPr/>
        </p:nvSpPr>
        <p:spPr>
          <a:xfrm>
            <a:off x="554677" y="7222312"/>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Critical nursery habitats</a:t>
            </a:r>
            <a:endParaRPr lang="en-US" sz="1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700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37F0F95B-1FFB-CB38-7711-1305C41A438C}"/>
              </a:ext>
            </a:extLst>
          </p:cNvPr>
          <p:cNvSpPr txBox="1"/>
          <p:nvPr/>
        </p:nvSpPr>
        <p:spPr>
          <a:xfrm>
            <a:off x="1457383" y="160556"/>
            <a:ext cx="3771818" cy="738664"/>
          </a:xfrm>
          <a:prstGeom prst="rect">
            <a:avLst/>
          </a:prstGeom>
          <a:noFill/>
        </p:spPr>
        <p:txBody>
          <a:bodyPr wrap="square" rtlCol="0">
            <a:spAutoFit/>
          </a:bodyPr>
          <a:lstStyle/>
          <a:p>
            <a:r>
              <a:rPr lang="en-US" b="1" dirty="0">
                <a:latin typeface="Arial Narrow" pitchFamily="34" charset="0"/>
              </a:rPr>
              <a:t>Explain </a:t>
            </a:r>
            <a:r>
              <a:rPr lang="en-US" sz="1200" dirty="0">
                <a:latin typeface="Arial Narrow" pitchFamily="34" charset="0"/>
              </a:rPr>
              <a:t>the three unique characteristics of marine biodiversity, i.e. wide dispersal at sea, the need for structural complexity, critical nursery habitats.</a:t>
            </a:r>
            <a:endParaRPr lang="en-US" sz="1100" i="1" dirty="0">
              <a:latin typeface="Arial Narrow" pitchFamily="34" charset="0"/>
            </a:endParaRPr>
          </a:p>
        </p:txBody>
      </p:sp>
      <p:sp>
        <p:nvSpPr>
          <p:cNvPr id="7" name="TextBox 17">
            <a:extLst>
              <a:ext uri="{FF2B5EF4-FFF2-40B4-BE49-F238E27FC236}">
                <a16:creationId xmlns:a16="http://schemas.microsoft.com/office/drawing/2014/main" id="{1D1C2A42-C906-8D9B-9494-714395A9EE45}"/>
              </a:ext>
            </a:extLst>
          </p:cNvPr>
          <p:cNvSpPr txBox="1"/>
          <p:nvPr/>
        </p:nvSpPr>
        <p:spPr>
          <a:xfrm>
            <a:off x="5455938" y="209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73747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8858" y="1026256"/>
            <a:ext cx="5817778" cy="461665"/>
          </a:xfrm>
          <a:prstGeom prst="rect">
            <a:avLst/>
          </a:prstGeom>
          <a:solidFill>
            <a:schemeClr val="tx1"/>
          </a:solidFill>
          <a:ln w="19050">
            <a:solidFill>
              <a:schemeClr val="tx1"/>
            </a:solidFill>
          </a:ln>
          <a:effectLst/>
        </p:spPr>
        <p:txBody>
          <a:bodyPr wrap="square" rtlCol="0">
            <a:spAutoFit/>
          </a:bodyPr>
          <a:lstStyle/>
          <a:p>
            <a:pPr algn="ctr"/>
            <a:r>
              <a:rPr lang="en-AU" sz="1200" b="1" dirty="0">
                <a:solidFill>
                  <a:schemeClr val="bg1"/>
                </a:solidFill>
                <a:latin typeface="Arial Narrow" panose="020B0606020202030204" pitchFamily="34" charset="0"/>
              </a:rPr>
              <a:t>Activity: Where does it live? Find out where each species lives and write its name in the box</a:t>
            </a:r>
            <a:r>
              <a:rPr lang="en-US" sz="1200" dirty="0">
                <a:solidFill>
                  <a:schemeClr val="bg1"/>
                </a:solidFill>
                <a:latin typeface="Arial Narrow" pitchFamily="34" charset="0"/>
              </a:rPr>
              <a:t> (</a:t>
            </a:r>
            <a:r>
              <a:rPr lang="en-US" sz="1200" i="1" dirty="0">
                <a:solidFill>
                  <a:schemeClr val="bg1"/>
                </a:solidFill>
                <a:latin typeface="Arial Narrow" pitchFamily="34" charset="0"/>
              </a:rPr>
              <a:t>note</a:t>
            </a:r>
            <a:r>
              <a:rPr lang="en-US" sz="1200" dirty="0">
                <a:solidFill>
                  <a:schemeClr val="bg1"/>
                </a:solidFill>
                <a:latin typeface="Arial Narrow" pitchFamily="34" charset="0"/>
              </a:rPr>
              <a:t>: some live in more than one)</a:t>
            </a:r>
          </a:p>
        </p:txBody>
      </p:sp>
      <p:sp>
        <p:nvSpPr>
          <p:cNvPr id="38" name="Rectangle 37"/>
          <p:cNvSpPr/>
          <p:nvPr/>
        </p:nvSpPr>
        <p:spPr>
          <a:xfrm>
            <a:off x="500799" y="6400793"/>
            <a:ext cx="2849539" cy="913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Lagoons</a:t>
            </a:r>
          </a:p>
          <a:p>
            <a:r>
              <a:rPr lang="en-AU" sz="800" dirty="0">
                <a:solidFill>
                  <a:schemeClr val="bg1">
                    <a:lumMod val="50000"/>
                  </a:schemeClr>
                </a:solidFill>
                <a:latin typeface="Comic Sans MS" panose="030F0702030302020204" pitchFamily="66" charset="0"/>
              </a:rPr>
              <a:t>Same as coral reefs</a:t>
            </a:r>
          </a:p>
        </p:txBody>
      </p:sp>
      <p:sp>
        <p:nvSpPr>
          <p:cNvPr id="40" name="Rectangle 39"/>
          <p:cNvSpPr/>
          <p:nvPr/>
        </p:nvSpPr>
        <p:spPr>
          <a:xfrm>
            <a:off x="3480514" y="6402875"/>
            <a:ext cx="2849539" cy="908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Continental Shelf</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solidFill>
                  <a:prstClr val="white">
                    <a:lumMod val="50000"/>
                  </a:prstClr>
                </a:solidFill>
                <a:latin typeface="Comic Sans MS" panose="030F0702030302020204" pitchFamily="66" charset="0"/>
              </a:rPr>
              <a:t>Most of the above</a:t>
            </a:r>
            <a:endParaRPr lang="fi-FI" sz="10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p:txBody>
      </p:sp>
      <p:sp>
        <p:nvSpPr>
          <p:cNvPr id="41" name="Rectangle 40"/>
          <p:cNvSpPr/>
          <p:nvPr/>
        </p:nvSpPr>
        <p:spPr>
          <a:xfrm>
            <a:off x="508858" y="5365444"/>
            <a:ext cx="2849539" cy="942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Temperate Reefs</a:t>
            </a:r>
          </a:p>
          <a:p>
            <a:r>
              <a:rPr lang="fi-FI" sz="800" dirty="0">
                <a:solidFill>
                  <a:schemeClr val="bg1">
                    <a:lumMod val="50000"/>
                  </a:schemeClr>
                </a:solidFill>
                <a:latin typeface="Comic Sans MS" panose="030F0702030302020204" pitchFamily="66" charset="0"/>
              </a:rPr>
              <a:t>Eelgrass (</a:t>
            </a:r>
            <a:r>
              <a:rPr lang="fi-FI" sz="800" i="1" dirty="0">
                <a:solidFill>
                  <a:schemeClr val="bg1">
                    <a:lumMod val="50000"/>
                  </a:schemeClr>
                </a:solidFill>
                <a:latin typeface="Comic Sans MS" panose="030F0702030302020204" pitchFamily="66" charset="0"/>
              </a:rPr>
              <a:t>Z. capricorni</a:t>
            </a:r>
            <a:r>
              <a:rPr lang="fi-FI" sz="800" dirty="0">
                <a:solidFill>
                  <a:schemeClr val="bg1">
                    <a:lumMod val="50000"/>
                  </a:schemeClr>
                </a:solidFill>
                <a:latin typeface="Comic Sans MS" panose="030F0702030302020204" pitchFamily="66" charset="0"/>
              </a:rPr>
              <a:t>) (0-7m)</a:t>
            </a:r>
          </a:p>
          <a:p>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a:t>
            </a:r>
            <a:r>
              <a:rPr lang="fi-FI" sz="800" i="1" dirty="0" err="1">
                <a:solidFill>
                  <a:schemeClr val="bg1">
                    <a:lumMod val="50000"/>
                  </a:schemeClr>
                </a:solidFill>
                <a:latin typeface="Comic Sans MS" panose="030F0702030302020204" pitchFamily="66" charset="0"/>
              </a:rPr>
              <a:t>cephalus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Green Sea </a:t>
            </a:r>
            <a:r>
              <a:rPr lang="fi-FI" sz="800" dirty="0" err="1">
                <a:solidFill>
                  <a:schemeClr val="bg1">
                    <a:lumMod val="50000"/>
                  </a:schemeClr>
                </a:solidFill>
                <a:latin typeface="Comic Sans MS" panose="030F0702030302020204" pitchFamily="66" charset="0"/>
              </a:rPr>
              <a:t>Turtle</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C. </a:t>
            </a:r>
            <a:r>
              <a:rPr lang="fi-FI" sz="800" i="1" dirty="0" err="1">
                <a:solidFill>
                  <a:schemeClr val="bg1">
                    <a:lumMod val="50000"/>
                  </a:schemeClr>
                </a:solidFill>
                <a:latin typeface="Comic Sans MS" panose="030F0702030302020204" pitchFamily="66" charset="0"/>
              </a:rPr>
              <a:t>mydas</a:t>
            </a:r>
            <a:r>
              <a:rPr lang="fi-FI"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Calcified red seaweed (</a:t>
            </a:r>
            <a:r>
              <a:rPr lang="en-AU" sz="800" i="1" dirty="0">
                <a:solidFill>
                  <a:schemeClr val="bg1">
                    <a:lumMod val="50000"/>
                  </a:schemeClr>
                </a:solidFill>
                <a:latin typeface="Comic Sans MS" panose="030F0702030302020204" pitchFamily="66" charset="0"/>
              </a:rPr>
              <a:t>C. officinalis</a:t>
            </a:r>
            <a:r>
              <a:rPr lang="en-AU"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Bull </a:t>
            </a:r>
            <a:r>
              <a:rPr lang="fi-FI" sz="800" dirty="0" err="1">
                <a:solidFill>
                  <a:schemeClr val="bg1">
                    <a:lumMod val="50000"/>
                  </a:schemeClr>
                </a:solidFill>
                <a:latin typeface="Comic Sans MS" panose="030F0702030302020204" pitchFamily="66" charset="0"/>
              </a:rPr>
              <a:t>shark</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C. </a:t>
            </a:r>
            <a:r>
              <a:rPr lang="fi-FI" sz="800" i="1" dirty="0" err="1">
                <a:solidFill>
                  <a:schemeClr val="bg1">
                    <a:lumMod val="50000"/>
                  </a:schemeClr>
                </a:solidFill>
                <a:latin typeface="Comic Sans MS" panose="030F0702030302020204" pitchFamily="66" charset="0"/>
              </a:rPr>
              <a:t>leucas</a:t>
            </a:r>
            <a:r>
              <a:rPr lang="fi-FI" sz="800" dirty="0">
                <a:solidFill>
                  <a:schemeClr val="bg1">
                    <a:lumMod val="50000"/>
                  </a:schemeClr>
                </a:solidFill>
                <a:latin typeface="Comic Sans MS" panose="030F0702030302020204" pitchFamily="66" charset="0"/>
              </a:rPr>
              <a:t>) </a:t>
            </a:r>
            <a:r>
              <a:rPr lang="en-AU" sz="800" dirty="0">
                <a:solidFill>
                  <a:schemeClr val="bg1">
                    <a:lumMod val="50000"/>
                  </a:schemeClr>
                </a:solidFill>
                <a:latin typeface="Comic Sans MS" panose="030F0702030302020204" pitchFamily="66" charset="0"/>
              </a:rPr>
              <a:t>Black coral (</a:t>
            </a:r>
            <a:r>
              <a:rPr lang="en-AU" sz="800" i="1" dirty="0">
                <a:solidFill>
                  <a:schemeClr val="bg1">
                    <a:lumMod val="50000"/>
                  </a:schemeClr>
                </a:solidFill>
                <a:latin typeface="Comic Sans MS" panose="030F0702030302020204" pitchFamily="66" charset="0"/>
              </a:rPr>
              <a:t>C. spiralis)</a:t>
            </a:r>
            <a:endParaRPr lang="en-AU" sz="800" dirty="0">
              <a:solidFill>
                <a:schemeClr val="bg1">
                  <a:lumMod val="50000"/>
                </a:schemeClr>
              </a:solidFill>
              <a:latin typeface="Comic Sans MS" panose="030F0702030302020204" pitchFamily="66" charset="0"/>
            </a:endParaRPr>
          </a:p>
          <a:p>
            <a:endParaRPr lang="fi-FI" sz="800" dirty="0">
              <a:solidFill>
                <a:schemeClr val="bg1">
                  <a:lumMod val="50000"/>
                </a:schemeClr>
              </a:solidFill>
              <a:latin typeface="Comic Sans MS" panose="030F0702030302020204" pitchFamily="66" charset="0"/>
            </a:endParaRPr>
          </a:p>
          <a:p>
            <a:endParaRPr lang="fi-FI" sz="8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a:p>
            <a:endParaRPr lang="en-AU" sz="1400" b="1" dirty="0">
              <a:solidFill>
                <a:schemeClr val="tx1"/>
              </a:solidFill>
              <a:latin typeface="Arial Narrow" panose="020B0606020202030204" pitchFamily="34" charset="0"/>
            </a:endParaRPr>
          </a:p>
        </p:txBody>
      </p:sp>
      <p:sp>
        <p:nvSpPr>
          <p:cNvPr id="42" name="Rectangle 41"/>
          <p:cNvSpPr/>
          <p:nvPr/>
        </p:nvSpPr>
        <p:spPr>
          <a:xfrm>
            <a:off x="3465630" y="5357612"/>
            <a:ext cx="2849539" cy="944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Coral Reefs</a:t>
            </a:r>
          </a:p>
          <a:p>
            <a:r>
              <a:rPr lang="en-AU" sz="800" dirty="0">
                <a:solidFill>
                  <a:schemeClr val="bg1">
                    <a:lumMod val="50000"/>
                  </a:schemeClr>
                </a:solidFill>
                <a:latin typeface="Comic Sans MS" panose="030F0702030302020204" pitchFamily="66" charset="0"/>
              </a:rPr>
              <a:t>All except salt marsh and grey mangrove</a:t>
            </a:r>
            <a:endParaRPr lang="en-AU" sz="1200" dirty="0">
              <a:solidFill>
                <a:schemeClr val="bg1">
                  <a:lumMod val="50000"/>
                </a:schemeClr>
              </a:solidFill>
              <a:latin typeface="Comic Sans MS" panose="030F0702030302020204" pitchFamily="66" charset="0"/>
            </a:endParaRPr>
          </a:p>
        </p:txBody>
      </p:sp>
      <p:sp>
        <p:nvSpPr>
          <p:cNvPr id="43" name="Rectangle 42"/>
          <p:cNvSpPr/>
          <p:nvPr/>
        </p:nvSpPr>
        <p:spPr>
          <a:xfrm>
            <a:off x="508858" y="4359562"/>
            <a:ext cx="2849539" cy="897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Seagrass Beds</a:t>
            </a:r>
          </a:p>
          <a:p>
            <a:r>
              <a:rPr lang="fi-FI" sz="800" dirty="0">
                <a:solidFill>
                  <a:schemeClr val="bg1">
                    <a:lumMod val="50000"/>
                  </a:schemeClr>
                </a:solidFill>
                <a:latin typeface="Comic Sans MS" panose="030F0702030302020204" pitchFamily="66" charset="0"/>
              </a:rPr>
              <a:t>Green Sea Turtle (</a:t>
            </a:r>
            <a:r>
              <a:rPr lang="fi-FI" sz="800" i="1" dirty="0">
                <a:solidFill>
                  <a:schemeClr val="bg1">
                    <a:lumMod val="50000"/>
                  </a:schemeClr>
                </a:solidFill>
                <a:latin typeface="Comic Sans MS" panose="030F0702030302020204" pitchFamily="66" charset="0"/>
              </a:rPr>
              <a:t>C. mydas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Eelgrass (</a:t>
            </a:r>
            <a:r>
              <a:rPr lang="fi-FI" sz="800" i="1" dirty="0">
                <a:solidFill>
                  <a:schemeClr val="bg1">
                    <a:lumMod val="50000"/>
                  </a:schemeClr>
                </a:solidFill>
                <a:latin typeface="Comic Sans MS" panose="030F0702030302020204" pitchFamily="66" charset="0"/>
              </a:rPr>
              <a:t>Z. capricorni</a:t>
            </a:r>
            <a:r>
              <a:rPr lang="fi-FI" sz="800" dirty="0">
                <a:solidFill>
                  <a:schemeClr val="bg1">
                    <a:lumMod val="50000"/>
                  </a:schemeClr>
                </a:solidFill>
                <a:latin typeface="Comic Sans MS" panose="030F0702030302020204" pitchFamily="66" charset="0"/>
              </a:rPr>
              <a:t>)      Grey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a:t>
            </a:r>
            <a:endParaRPr lang="en-AU" sz="800" dirty="0">
              <a:solidFill>
                <a:schemeClr val="bg1">
                  <a:lumMod val="50000"/>
                </a:schemeClr>
              </a:solidFill>
              <a:latin typeface="Comic Sans MS" panose="030F0702030302020204" pitchFamily="66" charset="0"/>
            </a:endParaRPr>
          </a:p>
          <a:p>
            <a:r>
              <a:rPr lang="en-AU" sz="800" dirty="0">
                <a:solidFill>
                  <a:schemeClr val="bg1">
                    <a:lumMod val="50000"/>
                  </a:schemeClr>
                </a:solidFill>
                <a:latin typeface="Comic Sans MS" panose="030F0702030302020204" pitchFamily="66" charset="0"/>
              </a:rPr>
              <a:t>Black sea cucumber (</a:t>
            </a:r>
            <a:r>
              <a:rPr lang="en-AU" sz="800" i="1" dirty="0">
                <a:solidFill>
                  <a:schemeClr val="bg1">
                    <a:lumMod val="50000"/>
                  </a:schemeClr>
                </a:solidFill>
                <a:latin typeface="Comic Sans MS" panose="030F0702030302020204" pitchFamily="66" charset="0"/>
              </a:rPr>
              <a:t>H. </a:t>
            </a:r>
            <a:r>
              <a:rPr lang="en-AU" sz="800" i="1" dirty="0" err="1">
                <a:solidFill>
                  <a:schemeClr val="bg1">
                    <a:lumMod val="50000"/>
                  </a:schemeClr>
                </a:solidFill>
                <a:latin typeface="Comic Sans MS" panose="030F0702030302020204" pitchFamily="66" charset="0"/>
              </a:rPr>
              <a:t>leucospilota</a:t>
            </a:r>
            <a:r>
              <a:rPr lang="en-AU" sz="800" dirty="0">
                <a:solidFill>
                  <a:schemeClr val="bg1">
                    <a:lumMod val="50000"/>
                  </a:schemeClr>
                </a:solidFill>
                <a:latin typeface="Comic Sans MS" panose="030F0702030302020204" pitchFamily="66" charset="0"/>
              </a:rPr>
              <a:t>) </a:t>
            </a:r>
          </a:p>
          <a:p>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a:t>
            </a:r>
            <a:r>
              <a:rPr lang="fi-FI" sz="800" i="1" dirty="0" err="1">
                <a:solidFill>
                  <a:schemeClr val="bg1">
                    <a:lumMod val="50000"/>
                  </a:schemeClr>
                </a:solidFill>
                <a:latin typeface="Comic Sans MS" panose="030F0702030302020204" pitchFamily="66" charset="0"/>
              </a:rPr>
              <a:t>cephalus</a:t>
            </a:r>
            <a:r>
              <a:rPr lang="fi-FI" sz="800" dirty="0">
                <a:solidFill>
                  <a:schemeClr val="bg1">
                    <a:lumMod val="50000"/>
                  </a:schemeClr>
                </a:solidFill>
                <a:latin typeface="Comic Sans MS" panose="030F0702030302020204" pitchFamily="66" charset="0"/>
              </a:rPr>
              <a:t>). Bull </a:t>
            </a:r>
            <a:r>
              <a:rPr lang="fi-FI" sz="800" dirty="0" err="1">
                <a:solidFill>
                  <a:schemeClr val="bg1">
                    <a:lumMod val="50000"/>
                  </a:schemeClr>
                </a:solidFill>
                <a:latin typeface="Comic Sans MS" panose="030F0702030302020204" pitchFamily="66" charset="0"/>
              </a:rPr>
              <a:t>shark</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C. </a:t>
            </a:r>
            <a:r>
              <a:rPr lang="fi-FI" sz="800" i="1" dirty="0" err="1">
                <a:solidFill>
                  <a:schemeClr val="bg1">
                    <a:lumMod val="50000"/>
                  </a:schemeClr>
                </a:solidFill>
                <a:latin typeface="Comic Sans MS" panose="030F0702030302020204" pitchFamily="66" charset="0"/>
              </a:rPr>
              <a:t>leucas</a:t>
            </a:r>
            <a:r>
              <a:rPr lang="fi-FI" sz="800" dirty="0">
                <a:solidFill>
                  <a:schemeClr val="bg1">
                    <a:lumMod val="50000"/>
                  </a:schemeClr>
                </a:solidFill>
                <a:latin typeface="Comic Sans MS" panose="030F0702030302020204" pitchFamily="66" charset="0"/>
              </a:rPr>
              <a:t>) </a:t>
            </a:r>
          </a:p>
          <a:p>
            <a:endParaRPr lang="en-AU" sz="1000" dirty="0">
              <a:solidFill>
                <a:schemeClr val="bg1">
                  <a:lumMod val="50000"/>
                </a:schemeClr>
              </a:solidFill>
              <a:latin typeface="Comic Sans MS" panose="030F0702030302020204" pitchFamily="66" charset="0"/>
            </a:endParaRPr>
          </a:p>
          <a:p>
            <a:endParaRPr lang="fi-FI" sz="1000" dirty="0">
              <a:solidFill>
                <a:schemeClr val="bg1">
                  <a:lumMod val="50000"/>
                </a:schemeClr>
              </a:solidFill>
              <a:latin typeface="Comic Sans MS" panose="030F0702030302020204" pitchFamily="66" charset="0"/>
            </a:endParaRPr>
          </a:p>
        </p:txBody>
      </p:sp>
      <p:sp>
        <p:nvSpPr>
          <p:cNvPr id="44" name="Rectangle 43"/>
          <p:cNvSpPr/>
          <p:nvPr/>
        </p:nvSpPr>
        <p:spPr>
          <a:xfrm>
            <a:off x="3465629" y="4359561"/>
            <a:ext cx="2849539" cy="897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Rocky Shores</a:t>
            </a:r>
          </a:p>
          <a:p>
            <a:r>
              <a:rPr lang="en-AU" sz="800" dirty="0">
                <a:solidFill>
                  <a:schemeClr val="bg1">
                    <a:lumMod val="50000"/>
                  </a:schemeClr>
                </a:solidFill>
                <a:latin typeface="Comic Sans MS" panose="030F0702030302020204" pitchFamily="66" charset="0"/>
              </a:rPr>
              <a:t>Calcified red seaweed (</a:t>
            </a:r>
            <a:r>
              <a:rPr lang="en-AU" sz="800" i="1" dirty="0">
                <a:solidFill>
                  <a:schemeClr val="bg1">
                    <a:lumMod val="50000"/>
                  </a:schemeClr>
                </a:solidFill>
                <a:latin typeface="Comic Sans MS" panose="030F0702030302020204" pitchFamily="66" charset="0"/>
              </a:rPr>
              <a:t>C. officinalis</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Black sea cucumber (</a:t>
            </a:r>
            <a:r>
              <a:rPr lang="en-AU" sz="800" i="1" dirty="0">
                <a:solidFill>
                  <a:schemeClr val="bg1">
                    <a:lumMod val="50000"/>
                  </a:schemeClr>
                </a:solidFill>
                <a:latin typeface="Comic Sans MS" panose="030F0702030302020204" pitchFamily="66" charset="0"/>
              </a:rPr>
              <a:t>H. </a:t>
            </a:r>
            <a:r>
              <a:rPr lang="en-AU" sz="800" i="1" dirty="0" err="1">
                <a:solidFill>
                  <a:schemeClr val="bg1">
                    <a:lumMod val="50000"/>
                  </a:schemeClr>
                </a:solidFill>
                <a:latin typeface="Comic Sans MS" panose="030F0702030302020204" pitchFamily="66" charset="0"/>
              </a:rPr>
              <a:t>leucospilota</a:t>
            </a:r>
            <a:r>
              <a:rPr lang="en-AU" sz="800" dirty="0">
                <a:solidFill>
                  <a:schemeClr val="bg1">
                    <a:lumMod val="50000"/>
                  </a:schemeClr>
                </a:solidFill>
                <a:latin typeface="Comic Sans MS" panose="030F0702030302020204" pitchFamily="66" charset="0"/>
              </a:rPr>
              <a:t>)</a:t>
            </a:r>
          </a:p>
        </p:txBody>
      </p:sp>
      <p:sp>
        <p:nvSpPr>
          <p:cNvPr id="45" name="Rectangle 44"/>
          <p:cNvSpPr/>
          <p:nvPr/>
        </p:nvSpPr>
        <p:spPr>
          <a:xfrm>
            <a:off x="500799" y="3438145"/>
            <a:ext cx="2849539" cy="832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Saltmarshes</a:t>
            </a:r>
          </a:p>
          <a:p>
            <a:r>
              <a:rPr lang="en-AU" sz="800" dirty="0">
                <a:solidFill>
                  <a:schemeClr val="bg1">
                    <a:lumMod val="50000"/>
                  </a:schemeClr>
                </a:solidFill>
                <a:latin typeface="Comic Sans MS" panose="030F0702030302020204" pitchFamily="66" charset="0"/>
              </a:rPr>
              <a:t>Salt marsh rush (</a:t>
            </a:r>
            <a:r>
              <a:rPr lang="en-AU" sz="800" i="1" dirty="0">
                <a:solidFill>
                  <a:schemeClr val="bg1">
                    <a:lumMod val="50000"/>
                  </a:schemeClr>
                </a:solidFill>
                <a:latin typeface="Comic Sans MS" panose="030F0702030302020204" pitchFamily="66" charset="0"/>
              </a:rPr>
              <a:t>J. </a:t>
            </a:r>
            <a:r>
              <a:rPr lang="en-AU" sz="800" i="1" dirty="0" err="1">
                <a:solidFill>
                  <a:schemeClr val="bg1">
                    <a:lumMod val="50000"/>
                  </a:schemeClr>
                </a:solidFill>
                <a:latin typeface="Comic Sans MS" panose="030F0702030302020204" pitchFamily="66" charset="0"/>
              </a:rPr>
              <a:t>kraussii</a:t>
            </a:r>
            <a:r>
              <a:rPr lang="en-AU" sz="800" dirty="0">
                <a:solidFill>
                  <a:schemeClr val="bg1">
                    <a:lumMod val="50000"/>
                  </a:schemeClr>
                </a:solidFill>
                <a:latin typeface="Comic Sans MS" panose="030F0702030302020204" pitchFamily="66" charset="0"/>
              </a:rPr>
              <a:t>)</a:t>
            </a:r>
          </a:p>
        </p:txBody>
      </p:sp>
      <p:sp>
        <p:nvSpPr>
          <p:cNvPr id="46" name="Rectangle 45"/>
          <p:cNvSpPr/>
          <p:nvPr/>
        </p:nvSpPr>
        <p:spPr>
          <a:xfrm>
            <a:off x="3465628" y="3438144"/>
            <a:ext cx="2849539" cy="832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Mangroves</a:t>
            </a:r>
          </a:p>
          <a:p>
            <a:r>
              <a:rPr lang="en-AU" sz="800" dirty="0">
                <a:solidFill>
                  <a:schemeClr val="bg1">
                    <a:lumMod val="50000"/>
                  </a:schemeClr>
                </a:solidFill>
                <a:latin typeface="Comic Sans MS" panose="030F0702030302020204" pitchFamily="66" charset="0"/>
              </a:rPr>
              <a:t>Eelgrass (</a:t>
            </a:r>
            <a:r>
              <a:rPr lang="en-AU" sz="800" i="1" dirty="0">
                <a:solidFill>
                  <a:schemeClr val="bg1">
                    <a:lumMod val="50000"/>
                  </a:schemeClr>
                </a:solidFill>
                <a:latin typeface="Comic Sans MS" panose="030F0702030302020204" pitchFamily="66" charset="0"/>
              </a:rPr>
              <a:t>Z. </a:t>
            </a:r>
            <a:r>
              <a:rPr lang="en-AU" sz="800" i="1" dirty="0" err="1">
                <a:solidFill>
                  <a:schemeClr val="bg1">
                    <a:lumMod val="50000"/>
                  </a:schemeClr>
                </a:solidFill>
                <a:latin typeface="Comic Sans MS" panose="030F0702030302020204" pitchFamily="66" charset="0"/>
              </a:rPr>
              <a:t>capricorni</a:t>
            </a:r>
            <a:r>
              <a:rPr lang="en-AU" sz="800" dirty="0">
                <a:solidFill>
                  <a:schemeClr val="bg1">
                    <a:lumMod val="50000"/>
                  </a:schemeClr>
                </a:solidFill>
                <a:latin typeface="Comic Sans MS" panose="030F0702030302020204" pitchFamily="66" charset="0"/>
              </a:rPr>
              <a:t>)         </a:t>
            </a:r>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cephalus</a:t>
            </a:r>
            <a:r>
              <a:rPr lang="fi-FI" sz="800" dirty="0">
                <a:solidFill>
                  <a:schemeClr val="bg1">
                    <a:lumMod val="50000"/>
                  </a:schemeClr>
                </a:solidFill>
                <a:latin typeface="Comic Sans MS" panose="030F0702030302020204" pitchFamily="66" charset="0"/>
              </a:rPr>
              <a:t>)   </a:t>
            </a:r>
          </a:p>
          <a:p>
            <a:r>
              <a:rPr lang="fi-FI" sz="800" dirty="0">
                <a:solidFill>
                  <a:schemeClr val="bg1">
                    <a:lumMod val="50000"/>
                  </a:schemeClr>
                </a:solidFill>
                <a:latin typeface="Comic Sans MS" panose="030F0702030302020204" pitchFamily="66" charset="0"/>
              </a:rPr>
              <a:t>Grey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     </a:t>
            </a:r>
            <a:r>
              <a:rPr lang="en-AU" sz="800" dirty="0">
                <a:solidFill>
                  <a:schemeClr val="bg1">
                    <a:lumMod val="50000"/>
                  </a:schemeClr>
                </a:solidFill>
                <a:latin typeface="Comic Sans MS" panose="030F0702030302020204" pitchFamily="66" charset="0"/>
              </a:rPr>
              <a:t> </a:t>
            </a:r>
            <a:r>
              <a:rPr lang="fi-FI" sz="800" dirty="0">
                <a:solidFill>
                  <a:schemeClr val="bg1">
                    <a:lumMod val="50000"/>
                  </a:schemeClr>
                </a:solidFill>
                <a:latin typeface="Comic Sans MS" panose="030F0702030302020204" pitchFamily="66" charset="0"/>
              </a:rPr>
              <a:t>Bull Shark (C. Leucas) </a:t>
            </a:r>
          </a:p>
          <a:p>
            <a:r>
              <a:rPr lang="fi-FI" sz="800" dirty="0">
                <a:solidFill>
                  <a:schemeClr val="bg1">
                    <a:lumMod val="50000"/>
                  </a:schemeClr>
                </a:solidFill>
                <a:latin typeface="Comic Sans MS" panose="030F0702030302020204" pitchFamily="66" charset="0"/>
              </a:rPr>
              <a:t>Mangrove Jack (</a:t>
            </a:r>
            <a:r>
              <a:rPr lang="fi-FI" sz="800" i="1" dirty="0">
                <a:solidFill>
                  <a:schemeClr val="bg1">
                    <a:lumMod val="50000"/>
                  </a:schemeClr>
                </a:solidFill>
                <a:latin typeface="Comic Sans MS" panose="030F0702030302020204" pitchFamily="66" charset="0"/>
              </a:rPr>
              <a:t>L. </a:t>
            </a:r>
            <a:r>
              <a:rPr lang="fi-FI" sz="800" i="1" dirty="0" err="1">
                <a:solidFill>
                  <a:schemeClr val="bg1">
                    <a:lumMod val="50000"/>
                  </a:schemeClr>
                </a:solidFill>
                <a:latin typeface="Comic Sans MS" panose="030F0702030302020204" pitchFamily="66" charset="0"/>
              </a:rPr>
              <a:t>argentimaculuatus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Green Sea </a:t>
            </a:r>
            <a:r>
              <a:rPr lang="fi-FI" sz="800" dirty="0" err="1">
                <a:solidFill>
                  <a:schemeClr val="bg1">
                    <a:lumMod val="50000"/>
                  </a:schemeClr>
                </a:solidFill>
                <a:latin typeface="Comic Sans MS" panose="030F0702030302020204" pitchFamily="66" charset="0"/>
              </a:rPr>
              <a:t>Turtle</a:t>
            </a:r>
            <a:r>
              <a:rPr lang="fi-FI" sz="800" dirty="0">
                <a:solidFill>
                  <a:schemeClr val="bg1">
                    <a:lumMod val="50000"/>
                  </a:schemeClr>
                </a:solidFill>
                <a:latin typeface="Comic Sans MS" panose="030F0702030302020204" pitchFamily="66" charset="0"/>
              </a:rPr>
              <a:t> (</a:t>
            </a:r>
            <a:r>
              <a:rPr lang="fi-FI" sz="800" dirty="0" err="1">
                <a:solidFill>
                  <a:schemeClr val="bg1">
                    <a:lumMod val="50000"/>
                  </a:schemeClr>
                </a:solidFill>
                <a:latin typeface="Comic Sans MS" panose="030F0702030302020204" pitchFamily="66" charset="0"/>
              </a:rPr>
              <a:t>Chelonia</a:t>
            </a:r>
            <a:r>
              <a:rPr lang="fi-FI" sz="800" dirty="0">
                <a:solidFill>
                  <a:schemeClr val="bg1">
                    <a:lumMod val="50000"/>
                  </a:schemeClr>
                </a:solidFill>
                <a:latin typeface="Comic Sans MS" panose="030F0702030302020204" pitchFamily="66" charset="0"/>
              </a:rPr>
              <a:t> </a:t>
            </a:r>
            <a:r>
              <a:rPr lang="fi-FI" sz="800" dirty="0" err="1">
                <a:solidFill>
                  <a:schemeClr val="bg1">
                    <a:lumMod val="50000"/>
                  </a:schemeClr>
                </a:solidFill>
                <a:latin typeface="Comic Sans MS" panose="030F0702030302020204" pitchFamily="66" charset="0"/>
              </a:rPr>
              <a:t>mydas</a:t>
            </a:r>
            <a:r>
              <a:rPr lang="fi-FI" sz="800" dirty="0">
                <a:solidFill>
                  <a:schemeClr val="bg1">
                    <a:lumMod val="50000"/>
                  </a:schemeClr>
                </a:solidFill>
                <a:latin typeface="Comic Sans MS" panose="030F0702030302020204" pitchFamily="66" charset="0"/>
              </a:rPr>
              <a:t>)</a:t>
            </a:r>
            <a:endParaRPr lang="en-AU" sz="1000" dirty="0">
              <a:solidFill>
                <a:schemeClr val="bg1">
                  <a:lumMod val="50000"/>
                </a:schemeClr>
              </a:solidFill>
              <a:latin typeface="Comic Sans MS" panose="030F0702030302020204" pitchFamily="66" charset="0"/>
            </a:endParaRPr>
          </a:p>
        </p:txBody>
      </p:sp>
      <p:sp>
        <p:nvSpPr>
          <p:cNvPr id="47" name="Rectangle 46"/>
          <p:cNvSpPr/>
          <p:nvPr/>
        </p:nvSpPr>
        <p:spPr>
          <a:xfrm>
            <a:off x="481439" y="2487133"/>
            <a:ext cx="2849539" cy="860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Estuaries</a:t>
            </a:r>
          </a:p>
          <a:p>
            <a:r>
              <a:rPr lang="fi-FI" sz="800" dirty="0">
                <a:solidFill>
                  <a:schemeClr val="bg1">
                    <a:lumMod val="50000"/>
                  </a:schemeClr>
                </a:solidFill>
                <a:latin typeface="Comic Sans MS" panose="030F0702030302020204" pitchFamily="66" charset="0"/>
              </a:rPr>
              <a:t>Green Sea </a:t>
            </a:r>
            <a:r>
              <a:rPr lang="fi-FI" sz="800" dirty="0" err="1">
                <a:solidFill>
                  <a:schemeClr val="bg1">
                    <a:lumMod val="50000"/>
                  </a:schemeClr>
                </a:solidFill>
                <a:latin typeface="Comic Sans MS" panose="030F0702030302020204" pitchFamily="66" charset="0"/>
              </a:rPr>
              <a:t>Turtle</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C. </a:t>
            </a:r>
            <a:r>
              <a:rPr lang="fi-FI" sz="800" i="1" dirty="0" err="1">
                <a:solidFill>
                  <a:schemeClr val="bg1">
                    <a:lumMod val="50000"/>
                  </a:schemeClr>
                </a:solidFill>
                <a:latin typeface="Comic Sans MS" panose="030F0702030302020204" pitchFamily="66" charset="0"/>
              </a:rPr>
              <a:t>mydas</a:t>
            </a:r>
            <a:r>
              <a:rPr lang="fi-FI" sz="800" dirty="0">
                <a:solidFill>
                  <a:schemeClr val="bg1">
                    <a:lumMod val="50000"/>
                  </a:schemeClr>
                </a:solidFill>
                <a:latin typeface="Comic Sans MS" panose="030F0702030302020204" pitchFamily="66" charset="0"/>
              </a:rPr>
              <a:t>)  </a:t>
            </a:r>
            <a:r>
              <a:rPr lang="fi-FI" sz="800" dirty="0" err="1">
                <a:solidFill>
                  <a:schemeClr val="bg1">
                    <a:lumMod val="50000"/>
                  </a:schemeClr>
                </a:solidFill>
                <a:latin typeface="Comic Sans MS" panose="030F0702030302020204" pitchFamily="66" charset="0"/>
              </a:rPr>
              <a:t>Eelgrass</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Z. </a:t>
            </a:r>
            <a:r>
              <a:rPr lang="fi-FI" sz="800" i="1" dirty="0" err="1">
                <a:solidFill>
                  <a:schemeClr val="bg1">
                    <a:lumMod val="50000"/>
                  </a:schemeClr>
                </a:solidFill>
                <a:latin typeface="Comic Sans MS" panose="030F0702030302020204" pitchFamily="66" charset="0"/>
              </a:rPr>
              <a:t>capricorni</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Sea </a:t>
            </a:r>
            <a:r>
              <a:rPr lang="fi-FI" sz="800" dirty="0" err="1">
                <a:solidFill>
                  <a:schemeClr val="bg1">
                    <a:lumMod val="50000"/>
                  </a:schemeClr>
                </a:solidFill>
                <a:latin typeface="Comic Sans MS" panose="030F0702030302020204" pitchFamily="66" charset="0"/>
              </a:rPr>
              <a:t>mullet</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M. </a:t>
            </a:r>
            <a:r>
              <a:rPr lang="fi-FI" sz="800" i="1" dirty="0" err="1">
                <a:solidFill>
                  <a:schemeClr val="bg1">
                    <a:lumMod val="50000"/>
                  </a:schemeClr>
                </a:solidFill>
                <a:latin typeface="Comic Sans MS" panose="030F0702030302020204" pitchFamily="66" charset="0"/>
              </a:rPr>
              <a:t>cephalus</a:t>
            </a:r>
            <a:r>
              <a:rPr lang="fi-FI" sz="800" dirty="0">
                <a:solidFill>
                  <a:schemeClr val="bg1">
                    <a:lumMod val="50000"/>
                  </a:schemeClr>
                </a:solidFill>
                <a:latin typeface="Comic Sans MS" panose="030F0702030302020204" pitchFamily="66" charset="0"/>
              </a:rPr>
              <a:t>) Mangrove Jack (</a:t>
            </a:r>
            <a:r>
              <a:rPr lang="fi-FI" sz="800" i="1" dirty="0">
                <a:solidFill>
                  <a:schemeClr val="bg1">
                    <a:lumMod val="50000"/>
                  </a:schemeClr>
                </a:solidFill>
                <a:latin typeface="Comic Sans MS" panose="030F0702030302020204" pitchFamily="66" charset="0"/>
              </a:rPr>
              <a:t>L. </a:t>
            </a:r>
            <a:r>
              <a:rPr lang="fi-FI" sz="800" i="1" dirty="0" err="1">
                <a:solidFill>
                  <a:schemeClr val="bg1">
                    <a:lumMod val="50000"/>
                  </a:schemeClr>
                </a:solidFill>
                <a:latin typeface="Comic Sans MS" panose="030F0702030302020204" pitchFamily="66" charset="0"/>
              </a:rPr>
              <a:t>argentimaculuatus</a:t>
            </a:r>
            <a:r>
              <a:rPr lang="fi-FI" sz="800" dirty="0">
                <a:solidFill>
                  <a:schemeClr val="bg1">
                    <a:lumMod val="50000"/>
                  </a:schemeClr>
                </a:solidFill>
                <a:latin typeface="Comic Sans MS" panose="030F0702030302020204" pitchFamily="66" charset="0"/>
              </a:rPr>
              <a:t>) </a:t>
            </a:r>
            <a:r>
              <a:rPr lang="fi-FI" sz="800" dirty="0" err="1">
                <a:solidFill>
                  <a:schemeClr val="bg1">
                    <a:lumMod val="50000"/>
                  </a:schemeClr>
                </a:solidFill>
                <a:latin typeface="Comic Sans MS" panose="030F0702030302020204" pitchFamily="66" charset="0"/>
              </a:rPr>
              <a:t>Grey</a:t>
            </a:r>
            <a:r>
              <a:rPr lang="fi-FI" sz="800" dirty="0">
                <a:solidFill>
                  <a:schemeClr val="bg1">
                    <a:lumMod val="50000"/>
                  </a:schemeClr>
                </a:solidFill>
                <a:latin typeface="Comic Sans MS" panose="030F0702030302020204" pitchFamily="66" charset="0"/>
              </a:rPr>
              <a:t>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 Bull </a:t>
            </a:r>
            <a:r>
              <a:rPr lang="fi-FI" sz="800" dirty="0" err="1">
                <a:solidFill>
                  <a:schemeClr val="bg1">
                    <a:lumMod val="50000"/>
                  </a:schemeClr>
                </a:solidFill>
                <a:latin typeface="Comic Sans MS" panose="030F0702030302020204" pitchFamily="66" charset="0"/>
              </a:rPr>
              <a:t>shark</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C. </a:t>
            </a:r>
            <a:r>
              <a:rPr lang="fi-FI" sz="800" i="1" dirty="0" err="1">
                <a:solidFill>
                  <a:schemeClr val="bg1">
                    <a:lumMod val="50000"/>
                  </a:schemeClr>
                </a:solidFill>
                <a:latin typeface="Comic Sans MS" panose="030F0702030302020204" pitchFamily="66" charset="0"/>
              </a:rPr>
              <a:t>leucas</a:t>
            </a:r>
            <a:r>
              <a:rPr lang="fi-FI" sz="800" dirty="0">
                <a:solidFill>
                  <a:schemeClr val="bg1">
                    <a:lumMod val="50000"/>
                  </a:schemeClr>
                </a:solidFill>
                <a:latin typeface="Comic Sans MS" panose="030F0702030302020204" pitchFamily="66" charset="0"/>
              </a:rPr>
              <a:t>) Sea </a:t>
            </a:r>
            <a:r>
              <a:rPr lang="fi-FI" sz="800" dirty="0" err="1">
                <a:solidFill>
                  <a:schemeClr val="bg1">
                    <a:lumMod val="50000"/>
                  </a:schemeClr>
                </a:solidFill>
                <a:latin typeface="Comic Sans MS" panose="030F0702030302020204" pitchFamily="66" charset="0"/>
              </a:rPr>
              <a:t>Cucumber</a:t>
            </a:r>
            <a:r>
              <a:rPr lang="fi-FI" sz="800" dirty="0">
                <a:solidFill>
                  <a:schemeClr val="bg1">
                    <a:lumMod val="50000"/>
                  </a:schemeClr>
                </a:solidFill>
                <a:latin typeface="Comic Sans MS" panose="030F0702030302020204" pitchFamily="66" charset="0"/>
              </a:rPr>
              <a:t> (H. </a:t>
            </a:r>
            <a:r>
              <a:rPr lang="fi-FI" sz="800" dirty="0" err="1">
                <a:solidFill>
                  <a:schemeClr val="bg1">
                    <a:lumMod val="50000"/>
                  </a:schemeClr>
                </a:solidFill>
                <a:latin typeface="Comic Sans MS" panose="030F0702030302020204" pitchFamily="66" charset="0"/>
              </a:rPr>
              <a:t>leucospilota</a:t>
            </a:r>
            <a:r>
              <a:rPr lang="fi-FI" sz="800" dirty="0">
                <a:solidFill>
                  <a:schemeClr val="bg1">
                    <a:lumMod val="50000"/>
                  </a:schemeClr>
                </a:solidFill>
                <a:latin typeface="Comic Sans MS" panose="030F0702030302020204" pitchFamily="66" charset="0"/>
              </a:rPr>
              <a:t>), </a:t>
            </a:r>
          </a:p>
          <a:p>
            <a:endParaRPr lang="fi-FI" sz="8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p:txBody>
      </p:sp>
      <p:sp>
        <p:nvSpPr>
          <p:cNvPr id="48" name="Rectangle 47"/>
          <p:cNvSpPr/>
          <p:nvPr/>
        </p:nvSpPr>
        <p:spPr>
          <a:xfrm>
            <a:off x="3465627" y="2487132"/>
            <a:ext cx="2849539" cy="850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Coastal Lakes</a:t>
            </a:r>
          </a:p>
          <a:p>
            <a:r>
              <a:rPr lang="en-AU" sz="800" dirty="0">
                <a:solidFill>
                  <a:schemeClr val="bg1">
                    <a:lumMod val="50000"/>
                  </a:schemeClr>
                </a:solidFill>
                <a:latin typeface="Comic Sans MS" panose="030F0702030302020204" pitchFamily="66" charset="0"/>
              </a:rPr>
              <a:t>Eelgrass (</a:t>
            </a:r>
            <a:r>
              <a:rPr lang="en-AU" sz="800" i="1" dirty="0">
                <a:solidFill>
                  <a:schemeClr val="bg1">
                    <a:lumMod val="50000"/>
                  </a:schemeClr>
                </a:solidFill>
                <a:latin typeface="Comic Sans MS" panose="030F0702030302020204" pitchFamily="66" charset="0"/>
              </a:rPr>
              <a:t>Z. </a:t>
            </a:r>
            <a:r>
              <a:rPr lang="en-AU" sz="800" i="1" dirty="0" err="1">
                <a:solidFill>
                  <a:schemeClr val="bg1">
                    <a:lumMod val="50000"/>
                  </a:schemeClr>
                </a:solidFill>
                <a:latin typeface="Comic Sans MS" panose="030F0702030302020204" pitchFamily="66" charset="0"/>
              </a:rPr>
              <a:t>capricorni</a:t>
            </a:r>
            <a:r>
              <a:rPr lang="en-AU" sz="800" dirty="0">
                <a:solidFill>
                  <a:schemeClr val="bg1">
                    <a:lumMod val="50000"/>
                  </a:schemeClr>
                </a:solidFill>
                <a:latin typeface="Comic Sans MS" panose="030F0702030302020204" pitchFamily="66" charset="0"/>
              </a:rPr>
              <a:t>)         </a:t>
            </a:r>
            <a:r>
              <a:rPr lang="fi-FI" sz="800" dirty="0">
                <a:solidFill>
                  <a:schemeClr val="bg1">
                    <a:lumMod val="50000"/>
                  </a:schemeClr>
                </a:solidFill>
                <a:latin typeface="Comic Sans MS" panose="030F0702030302020204" pitchFamily="66" charset="0"/>
              </a:rPr>
              <a:t>Sea </a:t>
            </a:r>
            <a:r>
              <a:rPr lang="fi-FI" sz="800" dirty="0" err="1">
                <a:solidFill>
                  <a:schemeClr val="bg1">
                    <a:lumMod val="50000"/>
                  </a:schemeClr>
                </a:solidFill>
                <a:latin typeface="Comic Sans MS" panose="030F0702030302020204" pitchFamily="66" charset="0"/>
              </a:rPr>
              <a:t>mullet</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M. </a:t>
            </a:r>
            <a:r>
              <a:rPr lang="fi-FI" sz="800" i="1" dirty="0" err="1">
                <a:solidFill>
                  <a:schemeClr val="bg1">
                    <a:lumMod val="50000"/>
                  </a:schemeClr>
                </a:solidFill>
                <a:latin typeface="Comic Sans MS" panose="030F0702030302020204" pitchFamily="66" charset="0"/>
              </a:rPr>
              <a:t>cephalus</a:t>
            </a:r>
            <a:r>
              <a:rPr lang="fi-FI" sz="800" dirty="0">
                <a:solidFill>
                  <a:schemeClr val="bg1">
                    <a:lumMod val="50000"/>
                  </a:schemeClr>
                </a:solidFill>
                <a:latin typeface="Comic Sans MS" panose="030F0702030302020204" pitchFamily="66" charset="0"/>
              </a:rPr>
              <a:t>)</a:t>
            </a:r>
          </a:p>
          <a:p>
            <a:r>
              <a:rPr lang="fi-FI" sz="800" dirty="0" err="1">
                <a:solidFill>
                  <a:schemeClr val="bg1">
                    <a:lumMod val="50000"/>
                  </a:schemeClr>
                </a:solidFill>
                <a:latin typeface="Comic Sans MS" panose="030F0702030302020204" pitchFamily="66" charset="0"/>
              </a:rPr>
              <a:t>Grey</a:t>
            </a:r>
            <a:r>
              <a:rPr lang="fi-FI" sz="800" dirty="0">
                <a:solidFill>
                  <a:schemeClr val="bg1">
                    <a:lumMod val="50000"/>
                  </a:schemeClr>
                </a:solidFill>
                <a:latin typeface="Comic Sans MS" panose="030F0702030302020204" pitchFamily="66" charset="0"/>
              </a:rPr>
              <a:t>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    Bull </a:t>
            </a:r>
            <a:r>
              <a:rPr lang="fi-FI" sz="800" dirty="0" err="1">
                <a:solidFill>
                  <a:schemeClr val="bg1">
                    <a:lumMod val="50000"/>
                  </a:schemeClr>
                </a:solidFill>
                <a:latin typeface="Comic Sans MS" panose="030F0702030302020204" pitchFamily="66" charset="0"/>
              </a:rPr>
              <a:t>Shark</a:t>
            </a:r>
            <a:r>
              <a:rPr lang="fi-FI" sz="800" dirty="0">
                <a:solidFill>
                  <a:schemeClr val="bg1">
                    <a:lumMod val="50000"/>
                  </a:schemeClr>
                </a:solidFill>
                <a:latin typeface="Comic Sans MS" panose="030F0702030302020204" pitchFamily="66" charset="0"/>
              </a:rPr>
              <a:t> (</a:t>
            </a:r>
            <a:r>
              <a:rPr lang="fi-FI" sz="800" i="1" dirty="0">
                <a:solidFill>
                  <a:schemeClr val="bg1">
                    <a:lumMod val="50000"/>
                  </a:schemeClr>
                </a:solidFill>
                <a:latin typeface="Comic Sans MS" panose="030F0702030302020204" pitchFamily="66" charset="0"/>
              </a:rPr>
              <a:t>C. </a:t>
            </a:r>
            <a:r>
              <a:rPr lang="fi-FI" sz="800" i="1" dirty="0" err="1">
                <a:solidFill>
                  <a:schemeClr val="bg1">
                    <a:lumMod val="50000"/>
                  </a:schemeClr>
                </a:solidFill>
                <a:latin typeface="Comic Sans MS" panose="030F0702030302020204" pitchFamily="66" charset="0"/>
              </a:rPr>
              <a:t>leucas</a:t>
            </a:r>
            <a:r>
              <a:rPr lang="fi-FI" sz="800" dirty="0">
                <a:solidFill>
                  <a:schemeClr val="bg1">
                    <a:lumMod val="50000"/>
                  </a:schemeClr>
                </a:solidFill>
                <a:latin typeface="Comic Sans MS" panose="030F0702030302020204" pitchFamily="66" charset="0"/>
              </a:rPr>
              <a:t>)</a:t>
            </a:r>
          </a:p>
          <a:p>
            <a:r>
              <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rPr>
              <a:t>Green Sea </a:t>
            </a:r>
            <a:r>
              <a:rPr kumimoji="0" lang="fi-FI" sz="800" b="0" i="0" u="none" strike="noStrike" kern="1200" cap="none" spc="0" normalizeH="0" baseline="0" noProof="0" dirty="0" err="1">
                <a:ln>
                  <a:noFill/>
                </a:ln>
                <a:solidFill>
                  <a:prstClr val="white">
                    <a:lumMod val="50000"/>
                  </a:prstClr>
                </a:solidFill>
                <a:effectLst/>
                <a:uLnTx/>
                <a:uFillTx/>
                <a:latin typeface="Comic Sans MS" panose="030F0702030302020204" pitchFamily="66" charset="0"/>
                <a:ea typeface="+mn-ea"/>
                <a:cs typeface="+mn-cs"/>
              </a:rPr>
              <a:t>Turtle</a:t>
            </a:r>
            <a:r>
              <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rPr>
              <a:t> (</a:t>
            </a:r>
            <a:r>
              <a:rPr kumimoji="0" lang="fi-FI" sz="800" b="0" i="1"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rPr>
              <a:t>C. </a:t>
            </a:r>
            <a:r>
              <a:rPr kumimoji="0" lang="fi-FI" sz="800" b="0" i="1" u="none" strike="noStrike" kern="1200" cap="none" spc="0" normalizeH="0" baseline="0" noProof="0" dirty="0" err="1">
                <a:ln>
                  <a:noFill/>
                </a:ln>
                <a:solidFill>
                  <a:prstClr val="white">
                    <a:lumMod val="50000"/>
                  </a:prstClr>
                </a:solidFill>
                <a:effectLst/>
                <a:uLnTx/>
                <a:uFillTx/>
                <a:latin typeface="Comic Sans MS" panose="030F0702030302020204" pitchFamily="66" charset="0"/>
                <a:ea typeface="+mn-ea"/>
                <a:cs typeface="+mn-cs"/>
              </a:rPr>
              <a:t>mydas</a:t>
            </a:r>
            <a:r>
              <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rPr>
              <a:t>). Sea </a:t>
            </a:r>
            <a:r>
              <a:rPr kumimoji="0" lang="fi-FI" sz="800" b="0" i="0" u="none" strike="noStrike" kern="1200" cap="none" spc="0" normalizeH="0" baseline="0" noProof="0" dirty="0" err="1">
                <a:ln>
                  <a:noFill/>
                </a:ln>
                <a:solidFill>
                  <a:prstClr val="white">
                    <a:lumMod val="50000"/>
                  </a:prstClr>
                </a:solidFill>
                <a:effectLst/>
                <a:uLnTx/>
                <a:uFillTx/>
                <a:latin typeface="Comic Sans MS" panose="030F0702030302020204" pitchFamily="66" charset="0"/>
                <a:ea typeface="+mn-ea"/>
                <a:cs typeface="+mn-cs"/>
              </a:rPr>
              <a:t>Cucumber</a:t>
            </a:r>
            <a:r>
              <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rPr>
              <a:t> (H. </a:t>
            </a:r>
            <a:r>
              <a:rPr kumimoji="0" lang="fi-FI" sz="800" b="0" i="0" u="none" strike="noStrike" kern="1200" cap="none" spc="0" normalizeH="0" baseline="0" noProof="0" dirty="0" err="1">
                <a:ln>
                  <a:noFill/>
                </a:ln>
                <a:solidFill>
                  <a:prstClr val="white">
                    <a:lumMod val="50000"/>
                  </a:prstClr>
                </a:solidFill>
                <a:effectLst/>
                <a:uLnTx/>
                <a:uFillTx/>
                <a:latin typeface="Comic Sans MS" panose="030F0702030302020204" pitchFamily="66" charset="0"/>
                <a:ea typeface="+mn-ea"/>
                <a:cs typeface="+mn-cs"/>
              </a:rPr>
              <a:t>leucospilota</a:t>
            </a:r>
            <a:r>
              <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rPr>
              <a:t>), </a:t>
            </a:r>
            <a:r>
              <a:rPr lang="fi-FI" sz="800" dirty="0">
                <a:solidFill>
                  <a:schemeClr val="bg1">
                    <a:lumMod val="50000"/>
                  </a:schemeClr>
                </a:solidFill>
                <a:latin typeface="Comic Sans MS" panose="030F0702030302020204" pitchFamily="66" charset="0"/>
              </a:rPr>
              <a:t>Mangrove Jack (</a:t>
            </a:r>
            <a:r>
              <a:rPr lang="fi-FI" sz="800" i="1" dirty="0">
                <a:solidFill>
                  <a:schemeClr val="bg1">
                    <a:lumMod val="50000"/>
                  </a:schemeClr>
                </a:solidFill>
                <a:latin typeface="Comic Sans MS" panose="030F0702030302020204" pitchFamily="66" charset="0"/>
              </a:rPr>
              <a:t>L. </a:t>
            </a:r>
            <a:r>
              <a:rPr lang="fi-FI" sz="800" i="1" dirty="0" err="1">
                <a:solidFill>
                  <a:schemeClr val="bg1">
                    <a:lumMod val="50000"/>
                  </a:schemeClr>
                </a:solidFill>
                <a:latin typeface="Comic Sans MS" panose="030F0702030302020204" pitchFamily="66" charset="0"/>
              </a:rPr>
              <a:t>argentimaculuatus</a:t>
            </a:r>
            <a:r>
              <a:rPr lang="fi-FI" sz="800" dirty="0">
                <a:solidFill>
                  <a:schemeClr val="bg1">
                    <a:lumMod val="50000"/>
                  </a:schemeClr>
                </a:solidFill>
                <a:latin typeface="Comic Sans MS" panose="030F0702030302020204" pitchFamily="66" charset="0"/>
              </a:rPr>
              <a:t>) </a:t>
            </a:r>
            <a:endPar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endParaRPr>
          </a:p>
          <a:p>
            <a:endPar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endParaRPr>
          </a:p>
          <a:p>
            <a:endParaRPr lang="en-AU" sz="1000" dirty="0">
              <a:solidFill>
                <a:schemeClr val="bg1">
                  <a:lumMod val="50000"/>
                </a:schemeClr>
              </a:solidFill>
              <a:latin typeface="Comic Sans MS" panose="030F0702030302020204" pitchFamily="66" charset="0"/>
            </a:endParaRPr>
          </a:p>
        </p:txBody>
      </p:sp>
      <p:sp>
        <p:nvSpPr>
          <p:cNvPr id="49" name="Rectangle 48"/>
          <p:cNvSpPr/>
          <p:nvPr/>
        </p:nvSpPr>
        <p:spPr>
          <a:xfrm>
            <a:off x="508858" y="7395319"/>
            <a:ext cx="5821195" cy="561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Deep Water</a:t>
            </a:r>
          </a:p>
          <a:p>
            <a:r>
              <a:rPr lang="en-AU" sz="800" dirty="0">
                <a:solidFill>
                  <a:schemeClr val="bg1">
                    <a:lumMod val="50000"/>
                  </a:schemeClr>
                </a:solidFill>
                <a:latin typeface="Comic Sans MS" panose="030F0702030302020204" pitchFamily="66" charset="0"/>
              </a:rPr>
              <a:t>Black coral (</a:t>
            </a:r>
            <a:r>
              <a:rPr lang="en-AU" sz="800" i="1" dirty="0">
                <a:solidFill>
                  <a:schemeClr val="bg1">
                    <a:lumMod val="50000"/>
                  </a:schemeClr>
                </a:solidFill>
                <a:latin typeface="Comic Sans MS" panose="030F0702030302020204" pitchFamily="66" charset="0"/>
              </a:rPr>
              <a:t>C. spiralis)</a:t>
            </a:r>
            <a:endParaRPr lang="en-AU" sz="800" dirty="0">
              <a:solidFill>
                <a:schemeClr val="bg1">
                  <a:lumMod val="50000"/>
                </a:schemeClr>
              </a:solidFill>
              <a:latin typeface="Comic Sans MS" panose="030F0702030302020204" pitchFamily="66" charset="0"/>
            </a:endParaRPr>
          </a:p>
        </p:txBody>
      </p:sp>
      <p:sp>
        <p:nvSpPr>
          <p:cNvPr id="50" name="Rectangle 49"/>
          <p:cNvSpPr/>
          <p:nvPr/>
        </p:nvSpPr>
        <p:spPr>
          <a:xfrm>
            <a:off x="502370" y="8037824"/>
            <a:ext cx="5837741" cy="722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400" b="1" dirty="0">
                <a:solidFill>
                  <a:schemeClr val="bg1"/>
                </a:solidFill>
                <a:latin typeface="Arial Narrow" panose="020B0606020202030204" pitchFamily="34" charset="0"/>
              </a:rPr>
              <a:t>Activity</a:t>
            </a:r>
            <a:r>
              <a:rPr lang="en-AU" sz="1400" dirty="0">
                <a:solidFill>
                  <a:schemeClr val="bg1"/>
                </a:solidFill>
                <a:latin typeface="Arial Narrow" panose="020B0606020202030204" pitchFamily="34" charset="0"/>
              </a:rPr>
              <a:t>: </a:t>
            </a:r>
            <a:r>
              <a:rPr lang="en-AU" sz="1400" b="1" dirty="0">
                <a:solidFill>
                  <a:schemeClr val="bg1"/>
                </a:solidFill>
                <a:latin typeface="Arial Narrow" panose="020B0606020202030204" pitchFamily="34" charset="0"/>
              </a:rPr>
              <a:t>Draw a line between ecosystems</a:t>
            </a:r>
            <a:r>
              <a:rPr lang="en-AU" sz="1400" dirty="0">
                <a:solidFill>
                  <a:schemeClr val="bg1"/>
                </a:solidFill>
                <a:latin typeface="Arial Narrow" panose="020B0606020202030204" pitchFamily="34" charset="0"/>
              </a:rPr>
              <a:t> that are somehow connected to each other (i.e. via currents, dispersal, etc.) AND </a:t>
            </a:r>
            <a:r>
              <a:rPr lang="en-AU" sz="1400" b="1" dirty="0">
                <a:solidFill>
                  <a:schemeClr val="bg1"/>
                </a:solidFill>
                <a:latin typeface="Arial Narrow" panose="020B0606020202030204" pitchFamily="34" charset="0"/>
              </a:rPr>
              <a:t>rely on each other </a:t>
            </a:r>
            <a:r>
              <a:rPr lang="en-AU" sz="1400" dirty="0">
                <a:solidFill>
                  <a:schemeClr val="bg1"/>
                </a:solidFill>
                <a:latin typeface="Arial Narrow" panose="020B0606020202030204" pitchFamily="34" charset="0"/>
              </a:rPr>
              <a:t>(e.g. for food, filtering of water, nurseries, to recruit larvae for recovery post disturbance etc.).</a:t>
            </a:r>
          </a:p>
        </p:txBody>
      </p:sp>
      <p:sp>
        <p:nvSpPr>
          <p:cNvPr id="2" name="TextBox 1"/>
          <p:cNvSpPr txBox="1"/>
          <p:nvPr/>
        </p:nvSpPr>
        <p:spPr>
          <a:xfrm>
            <a:off x="492742" y="1469803"/>
            <a:ext cx="5829253" cy="1015663"/>
          </a:xfrm>
          <a:prstGeom prst="rect">
            <a:avLst/>
          </a:prstGeom>
          <a:noFill/>
        </p:spPr>
        <p:txBody>
          <a:bodyPr wrap="square" rtlCol="0">
            <a:spAutoFit/>
          </a:bodyPr>
          <a:lstStyle/>
          <a:p>
            <a:pPr algn="ctr"/>
            <a:r>
              <a:rPr lang="en-AU" sz="1200" dirty="0">
                <a:latin typeface="Arial Narrow" panose="020B0606020202030204" pitchFamily="34" charset="0"/>
              </a:rPr>
              <a:t>Staghorn coral </a:t>
            </a:r>
            <a:r>
              <a:rPr lang="en-AU" sz="1200" i="1" dirty="0">
                <a:latin typeface="Arial Narrow" panose="020B0606020202030204" pitchFamily="34" charset="0"/>
              </a:rPr>
              <a:t>(Acropora pulchra), </a:t>
            </a:r>
            <a:r>
              <a:rPr lang="en-AU" sz="1200" dirty="0">
                <a:latin typeface="Arial Narrow" panose="020B0606020202030204" pitchFamily="34" charset="0"/>
              </a:rPr>
              <a:t>Green Sea turtle </a:t>
            </a:r>
            <a:r>
              <a:rPr lang="en-AU" sz="1200" i="1" dirty="0">
                <a:latin typeface="Arial Narrow" panose="020B0606020202030204" pitchFamily="34" charset="0"/>
              </a:rPr>
              <a:t>(Chelonia mydas,) </a:t>
            </a:r>
            <a:r>
              <a:rPr lang="en-AU" sz="1200" dirty="0">
                <a:latin typeface="Arial Narrow" panose="020B0606020202030204" pitchFamily="34" charset="0"/>
              </a:rPr>
              <a:t>Eelgrass (</a:t>
            </a:r>
            <a:r>
              <a:rPr lang="en-AU" sz="1200" i="1" dirty="0">
                <a:latin typeface="Arial Narrow" panose="020B0606020202030204" pitchFamily="34" charset="0"/>
              </a:rPr>
              <a:t>Zostera </a:t>
            </a:r>
            <a:r>
              <a:rPr lang="en-AU" sz="1200" i="1" dirty="0" err="1">
                <a:latin typeface="Arial Narrow" panose="020B0606020202030204" pitchFamily="34" charset="0"/>
              </a:rPr>
              <a:t>capricorni</a:t>
            </a:r>
            <a:r>
              <a:rPr lang="en-AU" sz="1200" i="1" dirty="0">
                <a:latin typeface="Arial Narrow" panose="020B0606020202030204" pitchFamily="34" charset="0"/>
              </a:rPr>
              <a:t>), </a:t>
            </a:r>
            <a:r>
              <a:rPr lang="en-AU" sz="1200" dirty="0">
                <a:latin typeface="Arial Narrow" panose="020B0606020202030204" pitchFamily="34" charset="0"/>
              </a:rPr>
              <a:t>Calcified Red Seaweed (</a:t>
            </a:r>
            <a:r>
              <a:rPr lang="en-AU" sz="1200" i="1" dirty="0">
                <a:latin typeface="Arial Narrow" panose="020B0606020202030204" pitchFamily="34" charset="0"/>
              </a:rPr>
              <a:t>Corallina officinalis), </a:t>
            </a:r>
            <a:r>
              <a:rPr lang="en-AU" sz="1200" dirty="0">
                <a:latin typeface="Arial Narrow" panose="020B0606020202030204" pitchFamily="34" charset="0"/>
              </a:rPr>
              <a:t>Sea Cucumber (</a:t>
            </a:r>
            <a:r>
              <a:rPr lang="en-AU" sz="1200" i="1" dirty="0" err="1">
                <a:latin typeface="Arial Narrow" panose="020B0606020202030204" pitchFamily="34" charset="0"/>
              </a:rPr>
              <a:t>Holothuria</a:t>
            </a:r>
            <a:r>
              <a:rPr lang="en-AU" sz="1200" i="1" dirty="0">
                <a:latin typeface="Arial Narrow" panose="020B0606020202030204" pitchFamily="34" charset="0"/>
              </a:rPr>
              <a:t> </a:t>
            </a:r>
            <a:r>
              <a:rPr lang="en-AU" sz="1200" i="1" dirty="0" err="1">
                <a:latin typeface="Arial Narrow" panose="020B0606020202030204" pitchFamily="34" charset="0"/>
              </a:rPr>
              <a:t>leucospilota</a:t>
            </a:r>
            <a:r>
              <a:rPr lang="en-AU" sz="1200" i="1" dirty="0">
                <a:latin typeface="Arial Narrow" panose="020B0606020202030204" pitchFamily="34" charset="0"/>
              </a:rPr>
              <a:t>), </a:t>
            </a:r>
          </a:p>
          <a:p>
            <a:pPr algn="ctr"/>
            <a:r>
              <a:rPr lang="en-AU" sz="1200" dirty="0">
                <a:latin typeface="Arial Narrow" panose="020B0606020202030204" pitchFamily="34" charset="0"/>
              </a:rPr>
              <a:t>Hard Stony Coral </a:t>
            </a:r>
            <a:r>
              <a:rPr lang="en-AU" sz="1200" i="1" dirty="0">
                <a:latin typeface="Arial Narrow" panose="020B0606020202030204" pitchFamily="34" charset="0"/>
              </a:rPr>
              <a:t>(Porites lutea), </a:t>
            </a:r>
            <a:r>
              <a:rPr lang="en-AU" sz="1200" dirty="0">
                <a:latin typeface="Arial Narrow" panose="020B0606020202030204" pitchFamily="34" charset="0"/>
              </a:rPr>
              <a:t>Sea Mullet (</a:t>
            </a:r>
            <a:r>
              <a:rPr lang="en-AU" sz="1200" i="1" dirty="0">
                <a:latin typeface="Arial Narrow" panose="020B0606020202030204" pitchFamily="34" charset="0"/>
              </a:rPr>
              <a:t>Mugil </a:t>
            </a:r>
            <a:r>
              <a:rPr lang="en-AU" sz="1200" i="1" dirty="0" err="1">
                <a:latin typeface="Arial Narrow" panose="020B0606020202030204" pitchFamily="34" charset="0"/>
              </a:rPr>
              <a:t>cephalus</a:t>
            </a:r>
            <a:r>
              <a:rPr lang="en-AU" sz="1200" i="1" dirty="0">
                <a:latin typeface="Arial Narrow" panose="020B0606020202030204" pitchFamily="34" charset="0"/>
              </a:rPr>
              <a:t>), </a:t>
            </a:r>
            <a:r>
              <a:rPr lang="en-AU" sz="1200" dirty="0">
                <a:latin typeface="Arial Narrow" panose="020B0606020202030204" pitchFamily="34" charset="0"/>
              </a:rPr>
              <a:t>Bull Shark (</a:t>
            </a:r>
            <a:r>
              <a:rPr lang="en-AU" sz="1200" i="1" dirty="0">
                <a:latin typeface="Arial Narrow" panose="020B0606020202030204" pitchFamily="34" charset="0"/>
              </a:rPr>
              <a:t>Carcharhinus leucas), </a:t>
            </a:r>
          </a:p>
          <a:p>
            <a:pPr algn="ctr"/>
            <a:r>
              <a:rPr lang="en-AU" sz="1200" dirty="0">
                <a:latin typeface="Arial Narrow" panose="020B0606020202030204" pitchFamily="34" charset="0"/>
              </a:rPr>
              <a:t>Black coral </a:t>
            </a:r>
            <a:r>
              <a:rPr lang="en-AU" sz="1200" i="1" dirty="0">
                <a:latin typeface="Arial Narrow" panose="020B0606020202030204" pitchFamily="34" charset="0"/>
              </a:rPr>
              <a:t>(</a:t>
            </a:r>
            <a:r>
              <a:rPr lang="en-AU" sz="1200" i="1" dirty="0" err="1">
                <a:latin typeface="Arial Narrow" panose="020B0606020202030204" pitchFamily="34" charset="0"/>
              </a:rPr>
              <a:t>Cirrhipathes</a:t>
            </a:r>
            <a:r>
              <a:rPr lang="en-AU" sz="1200" i="1" dirty="0">
                <a:latin typeface="Arial Narrow" panose="020B0606020202030204" pitchFamily="34" charset="0"/>
              </a:rPr>
              <a:t> spiralis), </a:t>
            </a:r>
            <a:r>
              <a:rPr lang="en-AU" sz="1200" dirty="0">
                <a:latin typeface="Arial Narrow" panose="020B0606020202030204" pitchFamily="34" charset="0"/>
              </a:rPr>
              <a:t>Mangrove Jack (</a:t>
            </a:r>
            <a:r>
              <a:rPr lang="en-AU" sz="1200" i="1" dirty="0">
                <a:latin typeface="Arial Narrow" panose="020B0606020202030204" pitchFamily="34" charset="0"/>
              </a:rPr>
              <a:t>Lutjanus </a:t>
            </a:r>
            <a:r>
              <a:rPr lang="en-AU" sz="1200" i="1" dirty="0" err="1">
                <a:latin typeface="Arial Narrow" panose="020B0606020202030204" pitchFamily="34" charset="0"/>
              </a:rPr>
              <a:t>argentimaculatus</a:t>
            </a:r>
            <a:r>
              <a:rPr lang="en-AU" sz="1200" i="1" dirty="0">
                <a:latin typeface="Arial Narrow" panose="020B0606020202030204" pitchFamily="34" charset="0"/>
              </a:rPr>
              <a:t>), </a:t>
            </a:r>
          </a:p>
          <a:p>
            <a:pPr algn="ctr"/>
            <a:r>
              <a:rPr lang="en-AU" sz="1200" dirty="0">
                <a:latin typeface="Arial Narrow" panose="020B0606020202030204" pitchFamily="34" charset="0"/>
              </a:rPr>
              <a:t>Salt marsh rush </a:t>
            </a:r>
            <a:r>
              <a:rPr lang="en-AU" sz="1200" i="1" dirty="0">
                <a:latin typeface="Arial Narrow" panose="020B0606020202030204" pitchFamily="34" charset="0"/>
              </a:rPr>
              <a:t>(</a:t>
            </a:r>
            <a:r>
              <a:rPr lang="en-AU" sz="1200" i="1" dirty="0" err="1">
                <a:latin typeface="Arial Narrow" panose="020B0606020202030204" pitchFamily="34" charset="0"/>
              </a:rPr>
              <a:t>Jancus</a:t>
            </a:r>
            <a:r>
              <a:rPr lang="en-AU" sz="1200" i="1" dirty="0">
                <a:latin typeface="Arial Narrow" panose="020B0606020202030204" pitchFamily="34" charset="0"/>
              </a:rPr>
              <a:t> </a:t>
            </a:r>
            <a:r>
              <a:rPr lang="en-AU" sz="1200" i="1" dirty="0" err="1">
                <a:latin typeface="Arial Narrow" panose="020B0606020202030204" pitchFamily="34" charset="0"/>
              </a:rPr>
              <a:t>kraussii</a:t>
            </a:r>
            <a:r>
              <a:rPr lang="en-AU" sz="1200" i="1" dirty="0">
                <a:latin typeface="Arial Narrow" panose="020B0606020202030204" pitchFamily="34" charset="0"/>
              </a:rPr>
              <a:t>),  </a:t>
            </a:r>
            <a:r>
              <a:rPr lang="en-AU" sz="1200" dirty="0">
                <a:latin typeface="Arial Narrow" panose="020B0606020202030204" pitchFamily="34" charset="0"/>
              </a:rPr>
              <a:t>Grey Mangrove </a:t>
            </a:r>
            <a:r>
              <a:rPr lang="en-AU" sz="1200" i="1" dirty="0">
                <a:latin typeface="Arial Narrow" panose="020B0606020202030204" pitchFamily="34" charset="0"/>
              </a:rPr>
              <a:t>(</a:t>
            </a:r>
            <a:r>
              <a:rPr lang="en-AU" sz="1200" i="1" dirty="0" err="1">
                <a:latin typeface="Arial Narrow" panose="020B0606020202030204" pitchFamily="34" charset="0"/>
              </a:rPr>
              <a:t>Avicennia</a:t>
            </a:r>
            <a:r>
              <a:rPr lang="en-AU" sz="1200" i="1" dirty="0">
                <a:latin typeface="Arial Narrow" panose="020B0606020202030204" pitchFamily="34" charset="0"/>
              </a:rPr>
              <a:t> marina).</a:t>
            </a:r>
            <a:endParaRPr lang="en-AU" sz="1200" b="1" i="1" dirty="0">
              <a:latin typeface="Arial Narrow" panose="020B0606020202030204" pitchFamily="34" charset="0"/>
            </a:endParaRPr>
          </a:p>
        </p:txBody>
      </p:sp>
      <p:sp>
        <p:nvSpPr>
          <p:cNvPr id="31" name="TextBox 30">
            <a:extLst>
              <a:ext uri="{FF2B5EF4-FFF2-40B4-BE49-F238E27FC236}">
                <a16:creationId xmlns:a16="http://schemas.microsoft.com/office/drawing/2014/main" id="{EE98DD9C-FF41-4548-A74E-9D4CB812B3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32" name="Straight Connector 31">
            <a:extLst>
              <a:ext uri="{FF2B5EF4-FFF2-40B4-BE49-F238E27FC236}">
                <a16:creationId xmlns:a16="http://schemas.microsoft.com/office/drawing/2014/main" id="{8EB0CF5C-BC2C-4946-AF4C-E524090EE413}"/>
              </a:ext>
            </a:extLst>
          </p:cNvPr>
          <p:cNvCxnSpPr/>
          <p:nvPr/>
        </p:nvCxnSpPr>
        <p:spPr>
          <a:xfrm flipH="1" flipV="1">
            <a:off x="508863" y="969600"/>
            <a:ext cx="5813132" cy="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2887A23-67C4-408E-A46F-AFB18274BC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23F3C98C-D972-B780-C9B7-83E628677B42}"/>
              </a:ext>
            </a:extLst>
          </p:cNvPr>
          <p:cNvSpPr txBox="1"/>
          <p:nvPr/>
        </p:nvSpPr>
        <p:spPr>
          <a:xfrm>
            <a:off x="1410717" y="61659"/>
            <a:ext cx="3962499" cy="923330"/>
          </a:xfrm>
          <a:prstGeom prst="rect">
            <a:avLst/>
          </a:prstGeom>
          <a:noFill/>
        </p:spPr>
        <p:txBody>
          <a:bodyPr wrap="square" rtlCol="0">
            <a:spAutoFit/>
          </a:bodyPr>
          <a:lstStyle/>
          <a:p>
            <a:r>
              <a:rPr lang="en-US" b="1" dirty="0">
                <a:latin typeface="Arial Narrow" pitchFamily="34" charset="0"/>
              </a:rPr>
              <a:t>3. A Diverse Australia – </a:t>
            </a:r>
            <a:r>
              <a:rPr lang="en-US" sz="1200" dirty="0">
                <a:latin typeface="Arial Narrow" pitchFamily="34" charset="0"/>
              </a:rPr>
              <a:t>Identify the variety of ecosystems (e.g. estuaries, coastal lakes, saltmarshes, mangroves, seagrass, rocky shores, temperate reefs, coral reefs, lagoons, shelf and deep water) that constitute Australia’s marine biomes.</a:t>
            </a:r>
            <a:endParaRPr lang="en-US" sz="1100" i="1" dirty="0">
              <a:latin typeface="Arial Narrow" pitchFamily="34" charset="0"/>
            </a:endParaRPr>
          </a:p>
        </p:txBody>
      </p:sp>
      <p:sp>
        <p:nvSpPr>
          <p:cNvPr id="4" name="TextBox 17">
            <a:extLst>
              <a:ext uri="{FF2B5EF4-FFF2-40B4-BE49-F238E27FC236}">
                <a16:creationId xmlns:a16="http://schemas.microsoft.com/office/drawing/2014/main" id="{7A9572D5-AFF8-60A0-A5CD-440A1AED1B2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 name="Straight Connector 4">
            <a:extLst>
              <a:ext uri="{FF2B5EF4-FFF2-40B4-BE49-F238E27FC236}">
                <a16:creationId xmlns:a16="http://schemas.microsoft.com/office/drawing/2014/main" id="{895F7A48-17AF-6996-5C1C-4F5C468DF98B}"/>
              </a:ext>
            </a:extLst>
          </p:cNvPr>
          <p:cNvCxnSpPr>
            <a:cxnSpLocks/>
          </p:cNvCxnSpPr>
          <p:nvPr/>
        </p:nvCxnSpPr>
        <p:spPr>
          <a:xfrm flipH="1">
            <a:off x="522031" y="88240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DF615DF2-8576-52B6-211B-62BEA19CEC0A}"/>
              </a:ext>
            </a:extLst>
          </p:cNvPr>
          <p:cNvSpPr txBox="1"/>
          <p:nvPr/>
        </p:nvSpPr>
        <p:spPr>
          <a:xfrm>
            <a:off x="2985152" y="883150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7" name="TextBox 36">
            <a:extLst>
              <a:ext uri="{FF2B5EF4-FFF2-40B4-BE49-F238E27FC236}">
                <a16:creationId xmlns:a16="http://schemas.microsoft.com/office/drawing/2014/main" id="{F27431BB-2E7C-658A-4EFB-88B0CC168FCE}"/>
              </a:ext>
            </a:extLst>
          </p:cNvPr>
          <p:cNvSpPr txBox="1"/>
          <p:nvPr/>
        </p:nvSpPr>
        <p:spPr>
          <a:xfrm>
            <a:off x="463783" y="882075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5A3E5D28-78CE-09DB-3789-D9B1355777A6}"/>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
        <p:nvSpPr>
          <p:cNvPr id="15" name="Left-right Arrow 14">
            <a:extLst>
              <a:ext uri="{FF2B5EF4-FFF2-40B4-BE49-F238E27FC236}">
                <a16:creationId xmlns:a16="http://schemas.microsoft.com/office/drawing/2014/main" id="{6095BC60-FD68-18FA-0F49-809AE75B6D87}"/>
              </a:ext>
            </a:extLst>
          </p:cNvPr>
          <p:cNvSpPr/>
          <p:nvPr/>
        </p:nvSpPr>
        <p:spPr>
          <a:xfrm>
            <a:off x="2893030" y="2819827"/>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a:extLst>
              <a:ext uri="{FF2B5EF4-FFF2-40B4-BE49-F238E27FC236}">
                <a16:creationId xmlns:a16="http://schemas.microsoft.com/office/drawing/2014/main" id="{4076A113-46A5-B31B-51E6-15577A3A7D37}"/>
              </a:ext>
            </a:extLst>
          </p:cNvPr>
          <p:cNvSpPr/>
          <p:nvPr/>
        </p:nvSpPr>
        <p:spPr>
          <a:xfrm>
            <a:off x="2920449" y="3700691"/>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a:extLst>
              <a:ext uri="{FF2B5EF4-FFF2-40B4-BE49-F238E27FC236}">
                <a16:creationId xmlns:a16="http://schemas.microsoft.com/office/drawing/2014/main" id="{954E4223-ABCE-9911-E8A4-0C9741E0E803}"/>
              </a:ext>
            </a:extLst>
          </p:cNvPr>
          <p:cNvSpPr/>
          <p:nvPr/>
        </p:nvSpPr>
        <p:spPr>
          <a:xfrm>
            <a:off x="2954018" y="4650426"/>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a:extLst>
              <a:ext uri="{FF2B5EF4-FFF2-40B4-BE49-F238E27FC236}">
                <a16:creationId xmlns:a16="http://schemas.microsoft.com/office/drawing/2014/main" id="{D7DF3E54-10AB-E286-E86B-EEAFCA497510}"/>
              </a:ext>
            </a:extLst>
          </p:cNvPr>
          <p:cNvSpPr/>
          <p:nvPr/>
        </p:nvSpPr>
        <p:spPr>
          <a:xfrm>
            <a:off x="2985152" y="5619020"/>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a:extLst>
              <a:ext uri="{FF2B5EF4-FFF2-40B4-BE49-F238E27FC236}">
                <a16:creationId xmlns:a16="http://schemas.microsoft.com/office/drawing/2014/main" id="{4A8885D1-B38D-61AD-0147-F4C716E2B8D6}"/>
              </a:ext>
            </a:extLst>
          </p:cNvPr>
          <p:cNvSpPr/>
          <p:nvPr/>
        </p:nvSpPr>
        <p:spPr>
          <a:xfrm>
            <a:off x="3006229" y="6650552"/>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a:extLst>
              <a:ext uri="{FF2B5EF4-FFF2-40B4-BE49-F238E27FC236}">
                <a16:creationId xmlns:a16="http://schemas.microsoft.com/office/drawing/2014/main" id="{34F11B88-C59D-BB64-260D-82FE2110763E}"/>
              </a:ext>
            </a:extLst>
          </p:cNvPr>
          <p:cNvSpPr/>
          <p:nvPr/>
        </p:nvSpPr>
        <p:spPr>
          <a:xfrm rot="16200000">
            <a:off x="4608395" y="7195041"/>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a:extLst>
              <a:ext uri="{FF2B5EF4-FFF2-40B4-BE49-F238E27FC236}">
                <a16:creationId xmlns:a16="http://schemas.microsoft.com/office/drawing/2014/main" id="{B524B9F7-5E44-0E0B-A771-93D23DF4953F}"/>
              </a:ext>
            </a:extLst>
          </p:cNvPr>
          <p:cNvSpPr/>
          <p:nvPr/>
        </p:nvSpPr>
        <p:spPr>
          <a:xfrm rot="16200000">
            <a:off x="4608395" y="6212604"/>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a:extLst>
              <a:ext uri="{FF2B5EF4-FFF2-40B4-BE49-F238E27FC236}">
                <a16:creationId xmlns:a16="http://schemas.microsoft.com/office/drawing/2014/main" id="{F8A861FF-17C9-A197-5D85-F023F1A533BF}"/>
              </a:ext>
            </a:extLst>
          </p:cNvPr>
          <p:cNvSpPr/>
          <p:nvPr/>
        </p:nvSpPr>
        <p:spPr>
          <a:xfrm rot="16200000">
            <a:off x="4608395" y="5230167"/>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a:extLst>
              <a:ext uri="{FF2B5EF4-FFF2-40B4-BE49-F238E27FC236}">
                <a16:creationId xmlns:a16="http://schemas.microsoft.com/office/drawing/2014/main" id="{1FBDAC5B-0368-E670-0462-1F0C046CB483}"/>
              </a:ext>
            </a:extLst>
          </p:cNvPr>
          <p:cNvSpPr/>
          <p:nvPr/>
        </p:nvSpPr>
        <p:spPr>
          <a:xfrm rot="16200000">
            <a:off x="4601024" y="4248426"/>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a:extLst>
              <a:ext uri="{FF2B5EF4-FFF2-40B4-BE49-F238E27FC236}">
                <a16:creationId xmlns:a16="http://schemas.microsoft.com/office/drawing/2014/main" id="{254574EA-4288-9342-C889-2DE4CE6FAF0E}"/>
              </a:ext>
            </a:extLst>
          </p:cNvPr>
          <p:cNvSpPr/>
          <p:nvPr/>
        </p:nvSpPr>
        <p:spPr>
          <a:xfrm rot="16200000">
            <a:off x="4584352" y="3249055"/>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a:extLst>
              <a:ext uri="{FF2B5EF4-FFF2-40B4-BE49-F238E27FC236}">
                <a16:creationId xmlns:a16="http://schemas.microsoft.com/office/drawing/2014/main" id="{734819CB-5D58-1D73-44E5-CD8797EC9DEA}"/>
              </a:ext>
            </a:extLst>
          </p:cNvPr>
          <p:cNvSpPr/>
          <p:nvPr/>
        </p:nvSpPr>
        <p:spPr>
          <a:xfrm rot="16200000">
            <a:off x="2169642" y="6189573"/>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a:extLst>
              <a:ext uri="{FF2B5EF4-FFF2-40B4-BE49-F238E27FC236}">
                <a16:creationId xmlns:a16="http://schemas.microsoft.com/office/drawing/2014/main" id="{FBF4AF3C-90CB-D1B1-A1AA-62B7DD7B33B9}"/>
              </a:ext>
            </a:extLst>
          </p:cNvPr>
          <p:cNvSpPr/>
          <p:nvPr/>
        </p:nvSpPr>
        <p:spPr>
          <a:xfrm rot="16200000">
            <a:off x="2088156" y="3286994"/>
            <a:ext cx="875896" cy="360040"/>
          </a:xfrm>
          <a:prstGeom prst="leftRightArrow">
            <a:avLst/>
          </a:prstGeom>
          <a:solidFill>
            <a:schemeClr val="tx1">
              <a:lumMod val="50000"/>
              <a:lumOff val="50000"/>
              <a:alpha val="440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4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3FE056E8-646F-E922-C3DC-4BDD53C227BC}"/>
              </a:ext>
            </a:extLst>
          </p:cNvPr>
          <p:cNvSpPr txBox="1"/>
          <p:nvPr/>
        </p:nvSpPr>
        <p:spPr>
          <a:xfrm>
            <a:off x="1410717" y="61659"/>
            <a:ext cx="3962499" cy="923330"/>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the variety of ecosystems (e.g. estuaries, coastal lakes, saltmarshes, mangroves, seagrass, rocky shores, temperate reefs, coral reefs, lagoons, shelf and deep water) that constitute Australia’s marine biomes.</a:t>
            </a:r>
            <a:endParaRPr lang="en-US" sz="1100" i="1" dirty="0">
              <a:latin typeface="Arial Narrow" pitchFamily="34" charset="0"/>
            </a:endParaRPr>
          </a:p>
        </p:txBody>
      </p:sp>
      <p:sp>
        <p:nvSpPr>
          <p:cNvPr id="3" name="TextBox 17">
            <a:extLst>
              <a:ext uri="{FF2B5EF4-FFF2-40B4-BE49-F238E27FC236}">
                <a16:creationId xmlns:a16="http://schemas.microsoft.com/office/drawing/2014/main" id="{B7C7D799-3112-4DCE-B814-31443A34C5A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55940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3183" y="3779912"/>
            <a:ext cx="5849164" cy="15121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connectivity?</a:t>
            </a:r>
            <a:r>
              <a:rPr lang="en-US" sz="1200" i="1" dirty="0">
                <a:solidFill>
                  <a:schemeClr val="tx1"/>
                </a:solidFill>
                <a:latin typeface="Arial Narrow" pitchFamily="34" charset="0"/>
              </a:rPr>
              <a:t> Hint: </a:t>
            </a:r>
            <a:r>
              <a:rPr lang="en-US" sz="1200" dirty="0">
                <a:solidFill>
                  <a:schemeClr val="tx1"/>
                </a:solidFill>
                <a:latin typeface="Arial Narrow" pitchFamily="34" charset="0"/>
              </a:rPr>
              <a:t>last paragraph in bold. </a:t>
            </a:r>
            <a:r>
              <a:rPr lang="en-US" sz="1200" b="1" dirty="0">
                <a:solidFill>
                  <a:schemeClr val="tx1"/>
                </a:solidFill>
                <a:latin typeface="Arial Narrow" pitchFamily="34" charset="0"/>
              </a:rPr>
              <a:t>Ans</a:t>
            </a:r>
            <a:r>
              <a:rPr lang="en-US" sz="1200" dirty="0">
                <a:solidFill>
                  <a:schemeClr val="tx1"/>
                </a:solidFill>
                <a:latin typeface="Arial Narrow" pitchFamily="34" charset="0"/>
              </a:rPr>
              <a:t>.   </a:t>
            </a:r>
          </a:p>
        </p:txBody>
      </p:sp>
      <p:sp>
        <p:nvSpPr>
          <p:cNvPr id="8" name="Rectangle 7"/>
          <p:cNvSpPr/>
          <p:nvPr/>
        </p:nvSpPr>
        <p:spPr>
          <a:xfrm>
            <a:off x="578536" y="4067941"/>
            <a:ext cx="5741120" cy="11521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1">
                    <a:lumMod val="50000"/>
                  </a:schemeClr>
                </a:solidFill>
                <a:latin typeface="Comic Sans MS" panose="030F0702030302020204" pitchFamily="66" charset="0"/>
              </a:rPr>
              <a:t>Connectivity is the web of links, relationships and </a:t>
            </a:r>
            <a:r>
              <a:rPr lang="en-US" sz="1100" i="1" dirty="0">
                <a:solidFill>
                  <a:schemeClr val="bg1">
                    <a:lumMod val="50000"/>
                  </a:schemeClr>
                </a:solidFill>
                <a:latin typeface="Comic Sans MS" panose="030F0702030302020204" pitchFamily="66" charset="0"/>
              </a:rPr>
              <a:t>connections </a:t>
            </a:r>
            <a:r>
              <a:rPr lang="en-US" sz="1100" dirty="0">
                <a:solidFill>
                  <a:schemeClr val="bg1">
                    <a:lumMod val="50000"/>
                  </a:schemeClr>
                </a:solidFill>
                <a:latin typeface="Comic Sans MS" panose="030F0702030302020204" pitchFamily="66" charset="0"/>
              </a:rPr>
              <a:t>that result from the movement of individuals (i.e. dispersal of eggs, larvae, juveniles and migration of adults) and materials (i.e. nutrients) between spatially separated populations.</a:t>
            </a:r>
          </a:p>
          <a:p>
            <a:endParaRPr lang="en-US" sz="1100" dirty="0">
              <a:solidFill>
                <a:schemeClr val="bg1">
                  <a:lumMod val="50000"/>
                </a:schemeClr>
              </a:solidFill>
              <a:latin typeface="Comic Sans MS" panose="030F0702030302020204" pitchFamily="66" charset="0"/>
            </a:endParaRPr>
          </a:p>
          <a:p>
            <a:r>
              <a:rPr lang="en-US" sz="1100" dirty="0">
                <a:solidFill>
                  <a:schemeClr val="bg1">
                    <a:lumMod val="50000"/>
                  </a:schemeClr>
                </a:solidFill>
                <a:latin typeface="Comic Sans MS" panose="030F0702030302020204" pitchFamily="66" charset="0"/>
              </a:rPr>
              <a:t>Connectivity is also the process by which local marine populations recruit larvae from distant sources via the currents that connect one part of the ocean with another. </a:t>
            </a:r>
          </a:p>
        </p:txBody>
      </p:sp>
      <p:cxnSp>
        <p:nvCxnSpPr>
          <p:cNvPr id="70" name="Straight Connector 69">
            <a:extLst>
              <a:ext uri="{FF2B5EF4-FFF2-40B4-BE49-F238E27FC236}">
                <a16:creationId xmlns:a16="http://schemas.microsoft.com/office/drawing/2014/main" id="{89422E7D-6E99-4FF7-8B80-D3C329220EC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7BE53D9-57F1-4C85-80F8-9034E334FD6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4" name="TextBox 73">
            <a:extLst>
              <a:ext uri="{FF2B5EF4-FFF2-40B4-BE49-F238E27FC236}">
                <a16:creationId xmlns:a16="http://schemas.microsoft.com/office/drawing/2014/main" id="{A68AD47E-ECCB-442F-8E1F-C4EED11F88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1" name="Rectangle 60">
            <a:extLst>
              <a:ext uri="{FF2B5EF4-FFF2-40B4-BE49-F238E27FC236}">
                <a16:creationId xmlns:a16="http://schemas.microsoft.com/office/drawing/2014/main" id="{AAEB20D1-E535-4466-8416-D4A8A2C9EE0E}"/>
              </a:ext>
            </a:extLst>
          </p:cNvPr>
          <p:cNvSpPr/>
          <p:nvPr/>
        </p:nvSpPr>
        <p:spPr>
          <a:xfrm>
            <a:off x="442063" y="969600"/>
            <a:ext cx="5928092" cy="2800767"/>
          </a:xfrm>
          <a:prstGeom prst="rect">
            <a:avLst/>
          </a:prstGeom>
        </p:spPr>
        <p:txBody>
          <a:bodyPr wrap="square">
            <a:spAutoFit/>
          </a:bodyPr>
          <a:lstStyle/>
          <a:p>
            <a:r>
              <a:rPr lang="en-US" sz="1600" b="1" dirty="0">
                <a:latin typeface="Arial Narrow" pitchFamily="34" charset="0"/>
              </a:rPr>
              <a:t>Frank the fish</a:t>
            </a:r>
          </a:p>
          <a:p>
            <a:r>
              <a:rPr lang="en-US" sz="1200" dirty="0">
                <a:latin typeface="Arial Narrow" pitchFamily="34" charset="0"/>
              </a:rPr>
              <a:t>‘Frank’ the fish is getting too big for the nursery grounds in the mangroves, and is now ready to venture out to a nearby coral reef to meet a lady fish and make Frank juniors. The ability for Frank to move between ecosystems is very important. If he can’t, there’s little chance of any Frank Juniors in the future. This is bad news for fishermen. But not only that, it is bad news for coral reefs. You see, Frank is a herbivore and plays an important role on the reef. He eats the macro-algae that compete for space with corals. Following a disturbance, macro-algae can start to win that battle for space. Without Frank (eating the macro-algae) and without connectivity (to get him there), there’s only algae-dominated reefs with few fish. </a:t>
            </a:r>
            <a:r>
              <a:rPr lang="en-US" sz="1200" dirty="0">
                <a:latin typeface="Arial Narrow" pitchFamily="34" charset="0"/>
                <a:sym typeface="Wingdings" panose="05000000000000000000" pitchFamily="2" charset="2"/>
              </a:rPr>
              <a:t></a:t>
            </a:r>
          </a:p>
          <a:p>
            <a:endParaRPr lang="en-US" sz="400" dirty="0">
              <a:latin typeface="Arial Narrow" pitchFamily="34" charset="0"/>
              <a:sym typeface="Wingdings" panose="05000000000000000000" pitchFamily="2" charset="2"/>
            </a:endParaRPr>
          </a:p>
          <a:p>
            <a:r>
              <a:rPr lang="en-US" sz="1200" b="1" dirty="0">
                <a:latin typeface="Arial Narrow" pitchFamily="34" charset="0"/>
                <a:sym typeface="Wingdings" panose="05000000000000000000" pitchFamily="2" charset="2"/>
              </a:rPr>
              <a:t>Connectivity is the web of links, relationships and connections that result from the movement of individuals (i.e. dispersal of eggs, larvae, juveniles and migration of adults) and materials </a:t>
            </a:r>
          </a:p>
          <a:p>
            <a:r>
              <a:rPr lang="en-US" sz="1200" b="1" dirty="0">
                <a:latin typeface="Arial Narrow" pitchFamily="34" charset="0"/>
                <a:sym typeface="Wingdings" panose="05000000000000000000" pitchFamily="2" charset="2"/>
              </a:rPr>
              <a:t>(i.e. nutrients) between spatially separated populations. Connectivity is also the process by which local marine populations recruit larvae from distant sources via the currents that connect one part of the ocean with another. </a:t>
            </a:r>
          </a:p>
        </p:txBody>
      </p:sp>
      <p:cxnSp>
        <p:nvCxnSpPr>
          <p:cNvPr id="2" name="Straight Connector 1">
            <a:extLst>
              <a:ext uri="{FF2B5EF4-FFF2-40B4-BE49-F238E27FC236}">
                <a16:creationId xmlns:a16="http://schemas.microsoft.com/office/drawing/2014/main" id="{7121C4BC-0976-7733-4EA6-48BE046A7F5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6182CA33-6B74-ABEE-4970-5CF5044C12D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4B4E09E0-0092-64C4-FA1A-393D3EB0D5D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6EBCCCDD-7AD1-8D3D-89BD-8CA544E3D8FE}"/>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
        <p:nvSpPr>
          <p:cNvPr id="107" name="TextBox 106">
            <a:extLst>
              <a:ext uri="{FF2B5EF4-FFF2-40B4-BE49-F238E27FC236}">
                <a16:creationId xmlns:a16="http://schemas.microsoft.com/office/drawing/2014/main" id="{E40D0202-3827-EF45-8E99-C1078F0A33BD}"/>
              </a:ext>
            </a:extLst>
          </p:cNvPr>
          <p:cNvSpPr txBox="1"/>
          <p:nvPr/>
        </p:nvSpPr>
        <p:spPr>
          <a:xfrm>
            <a:off x="1500370" y="179512"/>
            <a:ext cx="3003243" cy="738664"/>
          </a:xfrm>
          <a:prstGeom prst="rect">
            <a:avLst/>
          </a:prstGeom>
          <a:noFill/>
        </p:spPr>
        <p:txBody>
          <a:bodyPr wrap="square" rtlCol="0">
            <a:spAutoFit/>
          </a:bodyPr>
          <a:lstStyle/>
          <a:p>
            <a:r>
              <a:rPr lang="en-US" b="1" dirty="0">
                <a:latin typeface="Arial Narrow" pitchFamily="34" charset="0"/>
              </a:rPr>
              <a:t>4. Connect…</a:t>
            </a:r>
            <a:r>
              <a:rPr lang="en-US" b="1" dirty="0" err="1">
                <a:latin typeface="Arial Narrow" pitchFamily="34" charset="0"/>
              </a:rPr>
              <a:t>ivity</a:t>
            </a:r>
            <a:r>
              <a:rPr lang="en-US" b="1" dirty="0">
                <a:latin typeface="Arial Narrow" pitchFamily="34" charset="0"/>
              </a:rPr>
              <a:t> – </a:t>
            </a:r>
            <a:r>
              <a:rPr lang="en-US" sz="1200" dirty="0">
                <a:latin typeface="Arial Narrow" pitchFamily="34" charset="0"/>
              </a:rPr>
              <a:t>Describe the implications of connectivity to marine ecosystems, e.g. estuaries, mangroves, seagrass beds.</a:t>
            </a:r>
            <a:endParaRPr lang="en-US" sz="1100" i="1" dirty="0">
              <a:latin typeface="Arial Narrow" pitchFamily="34" charset="0"/>
            </a:endParaRPr>
          </a:p>
        </p:txBody>
      </p:sp>
      <p:sp>
        <p:nvSpPr>
          <p:cNvPr id="108" name="TextBox 17">
            <a:extLst>
              <a:ext uri="{FF2B5EF4-FFF2-40B4-BE49-F238E27FC236}">
                <a16:creationId xmlns:a16="http://schemas.microsoft.com/office/drawing/2014/main" id="{1AA64971-B388-6FF0-9B54-6886973F7C35}"/>
              </a:ext>
            </a:extLst>
          </p:cNvPr>
          <p:cNvSpPr txBox="1"/>
          <p:nvPr/>
        </p:nvSpPr>
        <p:spPr>
          <a:xfrm>
            <a:off x="5474609" y="20629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9" name="Picture 8" descr="A cartoon of a fish&#10;&#10;Description automatically generated">
            <a:extLst>
              <a:ext uri="{FF2B5EF4-FFF2-40B4-BE49-F238E27FC236}">
                <a16:creationId xmlns:a16="http://schemas.microsoft.com/office/drawing/2014/main" id="{3328A1AF-01AC-02BB-9629-DEF670A75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0978" y="225847"/>
            <a:ext cx="1144653" cy="650727"/>
          </a:xfrm>
          <a:prstGeom prst="rect">
            <a:avLst/>
          </a:prstGeom>
        </p:spPr>
      </p:pic>
      <p:cxnSp>
        <p:nvCxnSpPr>
          <p:cNvPr id="12" name="Straight Connector 11">
            <a:extLst>
              <a:ext uri="{FF2B5EF4-FFF2-40B4-BE49-F238E27FC236}">
                <a16:creationId xmlns:a16="http://schemas.microsoft.com/office/drawing/2014/main" id="{CD0863C3-AC2D-C042-0D2A-C233E3875E4B}"/>
              </a:ext>
            </a:extLst>
          </p:cNvPr>
          <p:cNvCxnSpPr/>
          <p:nvPr/>
        </p:nvCxnSpPr>
        <p:spPr>
          <a:xfrm flipH="1">
            <a:off x="507424" y="534822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Accommodating and Leveraging Ecological Connectivity in Marine Conservation  and Management, Dr. Mark Carr | Middlebury Institute of International  Studies at Monterey">
            <a:extLst>
              <a:ext uri="{FF2B5EF4-FFF2-40B4-BE49-F238E27FC236}">
                <a16:creationId xmlns:a16="http://schemas.microsoft.com/office/drawing/2014/main" id="{4B7125E1-4BDA-DE58-9D39-8ADC52D35419}"/>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2167194" y="5764317"/>
            <a:ext cx="2272066" cy="10721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oral reef under water&#10;&#10;Description automatically generated">
            <a:extLst>
              <a:ext uri="{FF2B5EF4-FFF2-40B4-BE49-F238E27FC236}">
                <a16:creationId xmlns:a16="http://schemas.microsoft.com/office/drawing/2014/main" id="{B28C3062-5A29-8B62-6472-CC2C9D8C8C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499791" y="5799447"/>
            <a:ext cx="1616956" cy="1051092"/>
          </a:xfrm>
          <a:prstGeom prst="rect">
            <a:avLst/>
          </a:prstGeom>
        </p:spPr>
      </p:pic>
      <p:sp>
        <p:nvSpPr>
          <p:cNvPr id="17" name="Oval Callout 16">
            <a:extLst>
              <a:ext uri="{FF2B5EF4-FFF2-40B4-BE49-F238E27FC236}">
                <a16:creationId xmlns:a16="http://schemas.microsoft.com/office/drawing/2014/main" id="{4715C825-643E-71C6-CC30-C397AF340216}"/>
              </a:ext>
            </a:extLst>
          </p:cNvPr>
          <p:cNvSpPr/>
          <p:nvPr/>
        </p:nvSpPr>
        <p:spPr>
          <a:xfrm>
            <a:off x="584177" y="5841526"/>
            <a:ext cx="864096" cy="483467"/>
          </a:xfrm>
          <a:prstGeom prst="wedgeEllipseCallout">
            <a:avLst>
              <a:gd name="adj1" fmla="val 28608"/>
              <a:gd name="adj2" fmla="val 7645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Narrow" panose="020B0604020202020204" pitchFamily="34" charset="0"/>
                <a:cs typeface="Arial Narrow" panose="020B0604020202020204" pitchFamily="34" charset="0"/>
              </a:rPr>
              <a:t>Somebody help!</a:t>
            </a:r>
          </a:p>
        </p:txBody>
      </p:sp>
      <p:sp>
        <p:nvSpPr>
          <p:cNvPr id="20" name="TextBox 19">
            <a:extLst>
              <a:ext uri="{FF2B5EF4-FFF2-40B4-BE49-F238E27FC236}">
                <a16:creationId xmlns:a16="http://schemas.microsoft.com/office/drawing/2014/main" id="{458BA5C0-0622-914D-B2C7-CFCC3C17CBC2}"/>
              </a:ext>
            </a:extLst>
          </p:cNvPr>
          <p:cNvSpPr txBox="1"/>
          <p:nvPr/>
        </p:nvSpPr>
        <p:spPr>
          <a:xfrm>
            <a:off x="4437148" y="5724128"/>
            <a:ext cx="2021300" cy="120032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When one ecosystem is left damaged, its </a:t>
            </a:r>
            <a:r>
              <a:rPr lang="en-US" sz="1200" i="1" dirty="0">
                <a:latin typeface="Arial Narrow" panose="020B0604020202020204" pitchFamily="34" charset="0"/>
                <a:cs typeface="Arial Narrow" panose="020B0604020202020204" pitchFamily="34" charset="0"/>
              </a:rPr>
              <a:t>un</a:t>
            </a:r>
            <a:r>
              <a:rPr lang="en-US" sz="1200" dirty="0">
                <a:latin typeface="Arial Narrow" panose="020B0604020202020204" pitchFamily="34" charset="0"/>
                <a:cs typeface="Arial Narrow" panose="020B0604020202020204" pitchFamily="34" charset="0"/>
              </a:rPr>
              <a:t>damaged </a:t>
            </a:r>
            <a:r>
              <a:rPr lang="en-US" sz="1200" dirty="0" err="1">
                <a:latin typeface="Arial Narrow" panose="020B0604020202020204" pitchFamily="34" charset="0"/>
                <a:cs typeface="Arial Narrow" panose="020B0604020202020204" pitchFamily="34" charset="0"/>
              </a:rPr>
              <a:t>neighbour</a:t>
            </a:r>
            <a:r>
              <a:rPr lang="en-US" sz="1200" dirty="0">
                <a:latin typeface="Arial Narrow" panose="020B0604020202020204" pitchFamily="34" charset="0"/>
                <a:cs typeface="Arial Narrow" panose="020B0604020202020204" pitchFamily="34" charset="0"/>
              </a:rPr>
              <a:t> can come to the rescue. Notably, it helps when that </a:t>
            </a:r>
            <a:r>
              <a:rPr lang="en-US" sz="1200" dirty="0" err="1">
                <a:latin typeface="Arial Narrow" panose="020B0604020202020204" pitchFamily="34" charset="0"/>
                <a:cs typeface="Arial Narrow" panose="020B0604020202020204" pitchFamily="34" charset="0"/>
              </a:rPr>
              <a:t>neighbour</a:t>
            </a:r>
            <a:r>
              <a:rPr lang="en-US" sz="1200" dirty="0">
                <a:latin typeface="Arial Narrow" panose="020B0604020202020204" pitchFamily="34" charset="0"/>
                <a:cs typeface="Arial Narrow" panose="020B0604020202020204" pitchFamily="34" charset="0"/>
              </a:rPr>
              <a:t> is close by, so larvae don’t need to travel as far. </a:t>
            </a:r>
          </a:p>
        </p:txBody>
      </p:sp>
      <p:sp>
        <p:nvSpPr>
          <p:cNvPr id="25" name="TextBox 24">
            <a:extLst>
              <a:ext uri="{FF2B5EF4-FFF2-40B4-BE49-F238E27FC236}">
                <a16:creationId xmlns:a16="http://schemas.microsoft.com/office/drawing/2014/main" id="{9722C6FA-ABDE-D294-DD7F-223C81F2FDFC}"/>
              </a:ext>
            </a:extLst>
          </p:cNvPr>
          <p:cNvSpPr txBox="1"/>
          <p:nvPr/>
        </p:nvSpPr>
        <p:spPr>
          <a:xfrm>
            <a:off x="452694" y="5354832"/>
            <a:ext cx="5996930" cy="369332"/>
          </a:xfrm>
          <a:prstGeom prst="rect">
            <a:avLst/>
          </a:prstGeom>
          <a:noFill/>
        </p:spPr>
        <p:txBody>
          <a:bodyPr wrap="square">
            <a:spAutoFit/>
          </a:bodyPr>
          <a:lstStyle/>
          <a:p>
            <a:r>
              <a:rPr lang="en-US" b="1" dirty="0">
                <a:latin typeface="Arial Narrow" pitchFamily="34" charset="0"/>
              </a:rPr>
              <a:t>Connectivity rescues the damaged </a:t>
            </a:r>
            <a:endParaRPr lang="en-US" sz="1800" b="1" dirty="0">
              <a:latin typeface="Arial Narrow" pitchFamily="34" charset="0"/>
            </a:endParaRPr>
          </a:p>
        </p:txBody>
      </p:sp>
      <p:sp>
        <p:nvSpPr>
          <p:cNvPr id="26" name="TextBox 25">
            <a:extLst>
              <a:ext uri="{FF2B5EF4-FFF2-40B4-BE49-F238E27FC236}">
                <a16:creationId xmlns:a16="http://schemas.microsoft.com/office/drawing/2014/main" id="{1FA8E618-9469-1F9B-6CC4-D6553DFADC2E}"/>
              </a:ext>
            </a:extLst>
          </p:cNvPr>
          <p:cNvSpPr txBox="1"/>
          <p:nvPr/>
        </p:nvSpPr>
        <p:spPr>
          <a:xfrm>
            <a:off x="440701" y="6824545"/>
            <a:ext cx="5996930" cy="369332"/>
          </a:xfrm>
          <a:prstGeom prst="rect">
            <a:avLst/>
          </a:prstGeom>
          <a:noFill/>
        </p:spPr>
        <p:txBody>
          <a:bodyPr wrap="square">
            <a:spAutoFit/>
          </a:bodyPr>
          <a:lstStyle/>
          <a:p>
            <a:r>
              <a:rPr lang="en-US" b="1" dirty="0">
                <a:latin typeface="Arial Narrow" pitchFamily="34" charset="0"/>
              </a:rPr>
              <a:t>Connectivity connects mangroves to seagrass beds to reefs</a:t>
            </a:r>
            <a:endParaRPr lang="en-US" sz="1800" b="1" dirty="0">
              <a:latin typeface="Arial Narrow" pitchFamily="34" charset="0"/>
            </a:endParaRPr>
          </a:p>
        </p:txBody>
      </p:sp>
      <p:sp>
        <p:nvSpPr>
          <p:cNvPr id="27" name="TextBox 26">
            <a:extLst>
              <a:ext uri="{FF2B5EF4-FFF2-40B4-BE49-F238E27FC236}">
                <a16:creationId xmlns:a16="http://schemas.microsoft.com/office/drawing/2014/main" id="{ADD33CD6-6A24-502A-D8F2-5122FCF87615}"/>
              </a:ext>
            </a:extLst>
          </p:cNvPr>
          <p:cNvSpPr txBox="1"/>
          <p:nvPr/>
        </p:nvSpPr>
        <p:spPr>
          <a:xfrm>
            <a:off x="426916" y="7112538"/>
            <a:ext cx="6031532" cy="138499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Mangrove forests, seagrass meadows and coral reefs are all connected. Fish (like Frank) need more than one ecosystem to carry out their life cycle. When one marine ecosystem is left </a:t>
            </a:r>
            <a:r>
              <a:rPr lang="en-US" sz="1200" b="1" i="1" dirty="0">
                <a:latin typeface="Arial Narrow" panose="020B0604020202020204" pitchFamily="34" charset="0"/>
                <a:cs typeface="Arial Narrow" panose="020B0604020202020204" pitchFamily="34" charset="0"/>
              </a:rPr>
              <a:t>unprotected</a:t>
            </a:r>
            <a:r>
              <a:rPr lang="en-US" sz="1200" dirty="0">
                <a:latin typeface="Arial Narrow" panose="020B0604020202020204" pitchFamily="34" charset="0"/>
                <a:cs typeface="Arial Narrow" panose="020B0604020202020204" pitchFamily="34" charset="0"/>
              </a:rPr>
              <a:t>, it is vulnerable to damage (e.g. overexploitation or coastal development) which makes it no longer available as habitat, and no longer an emergency supply of larvae for its </a:t>
            </a:r>
            <a:r>
              <a:rPr lang="en-US" sz="1200" dirty="0" err="1">
                <a:latin typeface="Arial Narrow" panose="020B0604020202020204" pitchFamily="34" charset="0"/>
                <a:cs typeface="Arial Narrow" panose="020B0604020202020204" pitchFamily="34" charset="0"/>
              </a:rPr>
              <a:t>neighbours</a:t>
            </a:r>
            <a:r>
              <a:rPr lang="en-US" sz="1200" dirty="0">
                <a:latin typeface="Arial Narrow" panose="020B0604020202020204" pitchFamily="34" charset="0"/>
                <a:cs typeface="Arial Narrow" panose="020B0604020202020204" pitchFamily="34" charset="0"/>
              </a:rPr>
              <a:t>. Think of connectivity as a network of train stations. The water currents are the trains. The larvae are the </a:t>
            </a:r>
            <a:r>
              <a:rPr lang="en-US" sz="1200" dirty="0" err="1">
                <a:latin typeface="Arial Narrow" panose="020B0604020202020204" pitchFamily="34" charset="0"/>
                <a:cs typeface="Arial Narrow" panose="020B0604020202020204" pitchFamily="34" charset="0"/>
              </a:rPr>
              <a:t>travellers</a:t>
            </a:r>
            <a:r>
              <a:rPr lang="en-US" sz="1200" dirty="0">
                <a:latin typeface="Arial Narrow" panose="020B0604020202020204" pitchFamily="34" charset="0"/>
                <a:cs typeface="Arial Narrow" panose="020B0604020202020204" pitchFamily="34" charset="0"/>
              </a:rPr>
              <a:t>. The ecosystems are the stations. The environmental managers are security. If one station is damaged, connectivity brings passengers to help rescue it. Connectivity also ensures passengers reach their destination, </a:t>
            </a:r>
            <a:r>
              <a:rPr lang="en-US" sz="1200" i="1" dirty="0">
                <a:latin typeface="Arial Narrow" panose="020B0604020202020204" pitchFamily="34" charset="0"/>
                <a:cs typeface="Arial Narrow" panose="020B0604020202020204" pitchFamily="34" charset="0"/>
              </a:rPr>
              <a:t>safely.</a:t>
            </a:r>
          </a:p>
        </p:txBody>
      </p:sp>
      <p:sp>
        <p:nvSpPr>
          <p:cNvPr id="28" name="Rectangle 27">
            <a:extLst>
              <a:ext uri="{FF2B5EF4-FFF2-40B4-BE49-F238E27FC236}">
                <a16:creationId xmlns:a16="http://schemas.microsoft.com/office/drawing/2014/main" id="{3D81652C-ABE9-81B4-60FF-A4421C68BD09}"/>
              </a:ext>
            </a:extLst>
          </p:cNvPr>
          <p:cNvSpPr/>
          <p:nvPr/>
        </p:nvSpPr>
        <p:spPr>
          <a:xfrm>
            <a:off x="502370" y="8499199"/>
            <a:ext cx="5837741" cy="2616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Q. True or False? Protecting mangroves benefits coral reefs. Ans. </a:t>
            </a:r>
            <a:endParaRPr lang="en-AU" sz="1400" dirty="0">
              <a:solidFill>
                <a:schemeClr val="bg1"/>
              </a:solidFill>
              <a:latin typeface="Arial Narrow" panose="020B0606020202030204" pitchFamily="34" charset="0"/>
            </a:endParaRPr>
          </a:p>
        </p:txBody>
      </p:sp>
      <p:sp>
        <p:nvSpPr>
          <p:cNvPr id="29" name="Rectangle 28">
            <a:extLst>
              <a:ext uri="{FF2B5EF4-FFF2-40B4-BE49-F238E27FC236}">
                <a16:creationId xmlns:a16="http://schemas.microsoft.com/office/drawing/2014/main" id="{BBCBCC99-B45D-9819-6D4D-472FCC507E24}"/>
              </a:ext>
            </a:extLst>
          </p:cNvPr>
          <p:cNvSpPr/>
          <p:nvPr/>
        </p:nvSpPr>
        <p:spPr>
          <a:xfrm>
            <a:off x="4614538" y="8511415"/>
            <a:ext cx="1666520" cy="220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16D1BEC-508B-93F0-7C81-012DDEAC59BE}"/>
              </a:ext>
            </a:extLst>
          </p:cNvPr>
          <p:cNvSpPr txBox="1"/>
          <p:nvPr/>
        </p:nvSpPr>
        <p:spPr>
          <a:xfrm>
            <a:off x="4856874" y="8483810"/>
            <a:ext cx="1584176"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TRUE        FALSE</a:t>
            </a:r>
          </a:p>
        </p:txBody>
      </p:sp>
      <p:sp>
        <p:nvSpPr>
          <p:cNvPr id="6" name="Oval 5">
            <a:extLst>
              <a:ext uri="{FF2B5EF4-FFF2-40B4-BE49-F238E27FC236}">
                <a16:creationId xmlns:a16="http://schemas.microsoft.com/office/drawing/2014/main" id="{732DE2E1-18AB-F620-DD53-E8B6D1688F55}"/>
              </a:ext>
            </a:extLst>
          </p:cNvPr>
          <p:cNvSpPr/>
          <p:nvPr/>
        </p:nvSpPr>
        <p:spPr>
          <a:xfrm>
            <a:off x="4813283" y="8353632"/>
            <a:ext cx="616471" cy="535657"/>
          </a:xfrm>
          <a:prstGeom prst="ellipse">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2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60150FFF-EB4E-CC5A-7694-26DCBFA9D77E}"/>
              </a:ext>
            </a:extLst>
          </p:cNvPr>
          <p:cNvSpPr txBox="1"/>
          <p:nvPr/>
        </p:nvSpPr>
        <p:spPr>
          <a:xfrm>
            <a:off x="1500370" y="179512"/>
            <a:ext cx="3962499"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implications of connectivity to marine ecosystems, e.g. estuaries, mangroves, seagrass beds.</a:t>
            </a:r>
            <a:endParaRPr lang="en-US" sz="1100" i="1" dirty="0">
              <a:latin typeface="Arial Narrow" pitchFamily="34" charset="0"/>
            </a:endParaRPr>
          </a:p>
        </p:txBody>
      </p:sp>
      <p:sp>
        <p:nvSpPr>
          <p:cNvPr id="7" name="TextBox 17">
            <a:extLst>
              <a:ext uri="{FF2B5EF4-FFF2-40B4-BE49-F238E27FC236}">
                <a16:creationId xmlns:a16="http://schemas.microsoft.com/office/drawing/2014/main" id="{74ECCC10-2A0E-8519-ACEF-1E7C0E13084F}"/>
              </a:ext>
            </a:extLst>
          </p:cNvPr>
          <p:cNvSpPr txBox="1"/>
          <p:nvPr/>
        </p:nvSpPr>
        <p:spPr>
          <a:xfrm>
            <a:off x="5474609" y="20629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47475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03419" y="1391669"/>
            <a:ext cx="3379860" cy="2369880"/>
          </a:xfrm>
          <a:prstGeom prst="rect">
            <a:avLst/>
          </a:prstGeom>
          <a:noFill/>
        </p:spPr>
        <p:txBody>
          <a:bodyPr wrap="square" rtlCol="0">
            <a:spAutoFit/>
          </a:bodyPr>
          <a:lstStyle/>
          <a:p>
            <a:pPr algn="just"/>
            <a:r>
              <a:rPr lang="en-US" sz="1600" b="1" dirty="0">
                <a:latin typeface="Arial Narrow" pitchFamily="34" charset="0"/>
              </a:rPr>
              <a:t>Intermediate Disturbance Hypothesis</a:t>
            </a:r>
          </a:p>
          <a:p>
            <a:pPr algn="just"/>
            <a:r>
              <a:rPr lang="en-AU" sz="1100" dirty="0">
                <a:latin typeface="Arial Narrow" pitchFamily="34" charset="0"/>
              </a:rPr>
              <a:t>If a natural hazard is too frequent or severe (far left of the graph), only highly resilient, colonising species survive. Likewise, if a natural hazard is too infrequent or weak (far right of the graph), climax species will continue to dominate, monopolise the space and eliminate others, resulting in a loss of diversity. Ironically, diversity is highest when natural hazards are of intermediate frequency, duration and size (not too damaging, not too weak). This occurs as competitive exclusion is balanced by the destruction of competitive dominants, whereby more space is created for more species to occupy. The phenomenon has been called the ‘</a:t>
            </a:r>
            <a:r>
              <a:rPr lang="en-AU" sz="1100" i="1" dirty="0">
                <a:latin typeface="Arial Narrow" pitchFamily="34" charset="0"/>
              </a:rPr>
              <a:t>intermediate disturbance hypothesis</a:t>
            </a:r>
            <a:r>
              <a:rPr lang="en-AU" sz="1100" dirty="0">
                <a:latin typeface="Arial Narrow" pitchFamily="34" charset="0"/>
              </a:rPr>
              <a:t>’</a:t>
            </a:r>
            <a:r>
              <a:rPr lang="en-AU" sz="1100" baseline="30000" dirty="0">
                <a:latin typeface="Arial Narrow" pitchFamily="34" charset="0"/>
              </a:rPr>
              <a:t> </a:t>
            </a:r>
            <a:r>
              <a:rPr lang="en-AU" sz="1100" dirty="0">
                <a:latin typeface="Arial Narrow" pitchFamily="34" charset="0"/>
              </a:rPr>
              <a:t>(Fig. 1). </a:t>
            </a:r>
            <a:endParaRPr lang="en-US" sz="1100" dirty="0">
              <a:latin typeface="Comic Sans MS" panose="030F0702030302020204" pitchFamily="66" charset="0"/>
            </a:endParaRPr>
          </a:p>
        </p:txBody>
      </p:sp>
      <p:sp>
        <p:nvSpPr>
          <p:cNvPr id="4" name="TextBox 3"/>
          <p:cNvSpPr txBox="1"/>
          <p:nvPr/>
        </p:nvSpPr>
        <p:spPr>
          <a:xfrm>
            <a:off x="444443" y="8628410"/>
            <a:ext cx="5930642"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From Connell, J. H. (1978). Diversity in Tropical Rain Forests and Coral Reefs.</a:t>
            </a:r>
            <a:r>
              <a:rPr lang="en-AU" sz="600" i="1" dirty="0">
                <a:latin typeface="Arial Narrow" panose="020B0606020202030204" pitchFamily="34" charset="0"/>
              </a:rPr>
              <a:t> Science, New Series, Vol. 199. No. 4335. DOI: DOI: 10.1126/science.199.4335.1302. </a:t>
            </a:r>
            <a:r>
              <a:rPr lang="en-AU" sz="600" dirty="0">
                <a:latin typeface="Arial Narrow" panose="020B0606020202030204" pitchFamily="34" charset="0"/>
              </a:rPr>
              <a:t>Reprinted with permission from AAAS. </a:t>
            </a:r>
          </a:p>
        </p:txBody>
      </p:sp>
      <p:sp>
        <p:nvSpPr>
          <p:cNvPr id="125" name="TextBox 124"/>
          <p:cNvSpPr txBox="1"/>
          <p:nvPr/>
        </p:nvSpPr>
        <p:spPr>
          <a:xfrm>
            <a:off x="3861048" y="4082448"/>
            <a:ext cx="2618055" cy="215444"/>
          </a:xfrm>
          <a:prstGeom prst="rect">
            <a:avLst/>
          </a:prstGeom>
          <a:noFill/>
        </p:spPr>
        <p:txBody>
          <a:bodyPr wrap="square" rtlCol="0">
            <a:spAutoFit/>
          </a:bodyPr>
          <a:lstStyle/>
          <a:p>
            <a:r>
              <a:rPr lang="en-AU" sz="800" b="1" dirty="0">
                <a:latin typeface="Arial Narrow" panose="020B0606020202030204" pitchFamily="34" charset="0"/>
              </a:rPr>
              <a:t>Figure 1: Intermediate Disturbance Hypothesis</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81" name="TextBox 80">
            <a:extLst>
              <a:ext uri="{FF2B5EF4-FFF2-40B4-BE49-F238E27FC236}">
                <a16:creationId xmlns:a16="http://schemas.microsoft.com/office/drawing/2014/main" id="{11D3B493-3421-4E5D-B7ED-06D62FCB4E6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2" name="TextBox 81">
            <a:extLst>
              <a:ext uri="{FF2B5EF4-FFF2-40B4-BE49-F238E27FC236}">
                <a16:creationId xmlns:a16="http://schemas.microsoft.com/office/drawing/2014/main" id="{DE316E3C-32BE-4516-B848-2C974E8DA1B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7" name="Picture 16">
            <a:extLst>
              <a:ext uri="{FF2B5EF4-FFF2-40B4-BE49-F238E27FC236}">
                <a16:creationId xmlns:a16="http://schemas.microsoft.com/office/drawing/2014/main" id="{7FABD84D-FF3C-4CD2-86B8-C220364DE50A}"/>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775168" y="1432895"/>
            <a:ext cx="2579514" cy="2618597"/>
          </a:xfrm>
          <a:prstGeom prst="rect">
            <a:avLst/>
          </a:prstGeom>
        </p:spPr>
      </p:pic>
      <p:sp>
        <p:nvSpPr>
          <p:cNvPr id="89" name="Rectangle 88">
            <a:extLst>
              <a:ext uri="{FF2B5EF4-FFF2-40B4-BE49-F238E27FC236}">
                <a16:creationId xmlns:a16="http://schemas.microsoft.com/office/drawing/2014/main" id="{65AFB0C0-C9B6-4BAA-83DB-4264EEAC688D}"/>
              </a:ext>
            </a:extLst>
          </p:cNvPr>
          <p:cNvSpPr/>
          <p:nvPr/>
        </p:nvSpPr>
        <p:spPr>
          <a:xfrm>
            <a:off x="489671" y="3764881"/>
            <a:ext cx="3227361" cy="47635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anose="020B0606020202030204" pitchFamily="34" charset="0"/>
              </a:rPr>
              <a:t>Q. What dominates after many big cyclones? </a:t>
            </a:r>
          </a:p>
          <a:p>
            <a:r>
              <a:rPr lang="en-AU" sz="1100" b="1" dirty="0">
                <a:solidFill>
                  <a:schemeClr val="tx1"/>
                </a:solidFill>
                <a:latin typeface="Arial Narrow" panose="020B0606020202030204" pitchFamily="34" charset="0"/>
              </a:rPr>
              <a:t>    Refer to Figure 1 to answer A, B or C. Ans.</a:t>
            </a:r>
            <a:endParaRPr lang="en-AU" sz="600" dirty="0">
              <a:solidFill>
                <a:schemeClr val="tx1"/>
              </a:solidFill>
              <a:latin typeface="Arial Narrow" panose="020B0606020202030204" pitchFamily="34" charset="0"/>
            </a:endParaRPr>
          </a:p>
        </p:txBody>
      </p:sp>
      <p:sp>
        <p:nvSpPr>
          <p:cNvPr id="90" name="Rectangle 89">
            <a:extLst>
              <a:ext uri="{FF2B5EF4-FFF2-40B4-BE49-F238E27FC236}">
                <a16:creationId xmlns:a16="http://schemas.microsoft.com/office/drawing/2014/main" id="{5CAAF2DF-A68A-45FA-8AAB-CD0998E76E91}"/>
              </a:ext>
            </a:extLst>
          </p:cNvPr>
          <p:cNvSpPr/>
          <p:nvPr/>
        </p:nvSpPr>
        <p:spPr>
          <a:xfrm>
            <a:off x="3140968" y="3829855"/>
            <a:ext cx="507232" cy="35376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lumOff val="50000"/>
                  </a:schemeClr>
                </a:solidFill>
                <a:latin typeface="Comic Sans MS" panose="030F0702030302020204" pitchFamily="66" charset="0"/>
              </a:rPr>
              <a:t>A</a:t>
            </a:r>
          </a:p>
        </p:txBody>
      </p:sp>
      <p:sp>
        <p:nvSpPr>
          <p:cNvPr id="3" name="TextBox 2">
            <a:extLst>
              <a:ext uri="{FF2B5EF4-FFF2-40B4-BE49-F238E27FC236}">
                <a16:creationId xmlns:a16="http://schemas.microsoft.com/office/drawing/2014/main" id="{06E6BDCC-C361-A4E5-0644-32CEEFBDD27C}"/>
              </a:ext>
            </a:extLst>
          </p:cNvPr>
          <p:cNvSpPr txBox="1"/>
          <p:nvPr/>
        </p:nvSpPr>
        <p:spPr>
          <a:xfrm>
            <a:off x="1424048" y="123390"/>
            <a:ext cx="4191130" cy="738664"/>
          </a:xfrm>
          <a:prstGeom prst="rect">
            <a:avLst/>
          </a:prstGeom>
          <a:noFill/>
        </p:spPr>
        <p:txBody>
          <a:bodyPr wrap="square" rtlCol="0">
            <a:spAutoFit/>
          </a:bodyPr>
          <a:lstStyle/>
          <a:p>
            <a:r>
              <a:rPr lang="en-US" b="1" dirty="0">
                <a:latin typeface="Arial Narrow" pitchFamily="34" charset="0"/>
              </a:rPr>
              <a:t>5. Security Breach! – </a:t>
            </a:r>
            <a:r>
              <a:rPr lang="en-US" sz="1200" dirty="0">
                <a:latin typeface="Arial Narrow" pitchFamily="34" charset="0"/>
              </a:rPr>
              <a:t>Identify factors that lead to a loss of diversity, e.g. natural hazard, loss/fragmentation of habitat, pollution, exploitation, introduction of new species, disease.</a:t>
            </a:r>
            <a:endParaRPr lang="en-US" sz="1100" i="1" dirty="0">
              <a:latin typeface="Arial Narrow" pitchFamily="34" charset="0"/>
            </a:endParaRPr>
          </a:p>
        </p:txBody>
      </p:sp>
      <p:sp>
        <p:nvSpPr>
          <p:cNvPr id="5" name="TextBox 17">
            <a:extLst>
              <a:ext uri="{FF2B5EF4-FFF2-40B4-BE49-F238E27FC236}">
                <a16:creationId xmlns:a16="http://schemas.microsoft.com/office/drawing/2014/main" id="{1B4F4ED1-67CE-29BE-D460-C68474A70F58}"/>
              </a:ext>
            </a:extLst>
          </p:cNvPr>
          <p:cNvSpPr txBox="1"/>
          <p:nvPr/>
        </p:nvSpPr>
        <p:spPr>
          <a:xfrm>
            <a:off x="5499761" y="2078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 name="Straight Connector 6">
            <a:extLst>
              <a:ext uri="{FF2B5EF4-FFF2-40B4-BE49-F238E27FC236}">
                <a16:creationId xmlns:a16="http://schemas.microsoft.com/office/drawing/2014/main" id="{2857386F-197E-E78A-BE62-C3298CB7073A}"/>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C675AA9-2E43-EFB2-FF17-370E74F800DB}"/>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EDF78DC8-B2F8-CEF2-9CD3-C8D01A04960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9">
            <a:extLst>
              <a:ext uri="{FF2B5EF4-FFF2-40B4-BE49-F238E27FC236}">
                <a16:creationId xmlns:a16="http://schemas.microsoft.com/office/drawing/2014/main" id="{D85CA8BA-2F3D-ACEF-2B55-44BB01A3E936}"/>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cxnSp>
        <p:nvCxnSpPr>
          <p:cNvPr id="12" name="Straight Connector 11">
            <a:extLst>
              <a:ext uri="{FF2B5EF4-FFF2-40B4-BE49-F238E27FC236}">
                <a16:creationId xmlns:a16="http://schemas.microsoft.com/office/drawing/2014/main" id="{CD7CADDB-EC5A-38B3-8842-398C2371315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2150DE-6B32-2CD6-2376-3A8BFDE3C9CB}"/>
              </a:ext>
            </a:extLst>
          </p:cNvPr>
          <p:cNvSpPr txBox="1"/>
          <p:nvPr/>
        </p:nvSpPr>
        <p:spPr>
          <a:xfrm>
            <a:off x="520276" y="1043391"/>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Natural Hazards (that are frequent and severe)</a:t>
            </a:r>
            <a:endParaRPr lang="en-US" sz="1200" dirty="0">
              <a:solidFill>
                <a:schemeClr val="bg1"/>
              </a:solidFill>
              <a:latin typeface="Comic Sans MS" panose="030F0702030302020204" pitchFamily="66" charset="0"/>
            </a:endParaRPr>
          </a:p>
        </p:txBody>
      </p:sp>
      <p:sp>
        <p:nvSpPr>
          <p:cNvPr id="18" name="TextBox 17">
            <a:extLst>
              <a:ext uri="{FF2B5EF4-FFF2-40B4-BE49-F238E27FC236}">
                <a16:creationId xmlns:a16="http://schemas.microsoft.com/office/drawing/2014/main" id="{5001665D-D12D-3147-8098-8204CB1EA72E}"/>
              </a:ext>
            </a:extLst>
          </p:cNvPr>
          <p:cNvSpPr txBox="1"/>
          <p:nvPr/>
        </p:nvSpPr>
        <p:spPr>
          <a:xfrm>
            <a:off x="506853" y="4360995"/>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Loss/fragmentation of habitat</a:t>
            </a:r>
            <a:endParaRPr lang="en-US" sz="1200" dirty="0">
              <a:solidFill>
                <a:schemeClr val="bg1"/>
              </a:solidFill>
              <a:latin typeface="Comic Sans MS" panose="030F0702030302020204" pitchFamily="66" charset="0"/>
            </a:endParaRPr>
          </a:p>
        </p:txBody>
      </p:sp>
      <p:sp>
        <p:nvSpPr>
          <p:cNvPr id="19" name="TextBox 18">
            <a:extLst>
              <a:ext uri="{FF2B5EF4-FFF2-40B4-BE49-F238E27FC236}">
                <a16:creationId xmlns:a16="http://schemas.microsoft.com/office/drawing/2014/main" id="{EC8256F8-5534-9034-8F84-57B093339465}"/>
              </a:ext>
            </a:extLst>
          </p:cNvPr>
          <p:cNvSpPr txBox="1"/>
          <p:nvPr/>
        </p:nvSpPr>
        <p:spPr>
          <a:xfrm>
            <a:off x="506853" y="501928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Pollution</a:t>
            </a:r>
            <a:endParaRPr lang="en-US" sz="1200" dirty="0">
              <a:solidFill>
                <a:schemeClr val="bg1"/>
              </a:solidFill>
              <a:latin typeface="Comic Sans MS" panose="030F0702030302020204" pitchFamily="66" charset="0"/>
            </a:endParaRPr>
          </a:p>
        </p:txBody>
      </p:sp>
      <p:sp>
        <p:nvSpPr>
          <p:cNvPr id="20" name="TextBox 19">
            <a:extLst>
              <a:ext uri="{FF2B5EF4-FFF2-40B4-BE49-F238E27FC236}">
                <a16:creationId xmlns:a16="http://schemas.microsoft.com/office/drawing/2014/main" id="{79780178-D627-2928-2F68-198412537B85}"/>
              </a:ext>
            </a:extLst>
          </p:cNvPr>
          <p:cNvSpPr txBox="1"/>
          <p:nvPr/>
        </p:nvSpPr>
        <p:spPr>
          <a:xfrm>
            <a:off x="506852" y="5651593"/>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Exploitation</a:t>
            </a:r>
            <a:endParaRPr lang="en-US" sz="1200" dirty="0">
              <a:solidFill>
                <a:schemeClr val="bg1"/>
              </a:solidFill>
              <a:latin typeface="Comic Sans MS" panose="030F0702030302020204" pitchFamily="66" charset="0"/>
            </a:endParaRPr>
          </a:p>
        </p:txBody>
      </p:sp>
      <p:sp>
        <p:nvSpPr>
          <p:cNvPr id="21" name="TextBox 20">
            <a:extLst>
              <a:ext uri="{FF2B5EF4-FFF2-40B4-BE49-F238E27FC236}">
                <a16:creationId xmlns:a16="http://schemas.microsoft.com/office/drawing/2014/main" id="{360E78E0-2E37-2D39-9403-DE4886F06CFB}"/>
              </a:ext>
            </a:extLst>
          </p:cNvPr>
          <p:cNvSpPr txBox="1"/>
          <p:nvPr/>
        </p:nvSpPr>
        <p:spPr>
          <a:xfrm>
            <a:off x="489671" y="629387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Introduction of new species</a:t>
            </a:r>
            <a:endParaRPr lang="en-US" sz="1200" dirty="0">
              <a:solidFill>
                <a:schemeClr val="bg1"/>
              </a:solidFill>
              <a:latin typeface="Comic Sans MS" panose="030F0702030302020204" pitchFamily="66" charset="0"/>
            </a:endParaRPr>
          </a:p>
        </p:txBody>
      </p:sp>
      <p:sp>
        <p:nvSpPr>
          <p:cNvPr id="22" name="TextBox 21">
            <a:extLst>
              <a:ext uri="{FF2B5EF4-FFF2-40B4-BE49-F238E27FC236}">
                <a16:creationId xmlns:a16="http://schemas.microsoft.com/office/drawing/2014/main" id="{8DA35D01-8E76-84B0-7AA4-C8124EB2BAC7}"/>
              </a:ext>
            </a:extLst>
          </p:cNvPr>
          <p:cNvSpPr txBox="1"/>
          <p:nvPr/>
        </p:nvSpPr>
        <p:spPr>
          <a:xfrm>
            <a:off x="489671" y="6959738"/>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Disease</a:t>
            </a:r>
            <a:endParaRPr lang="en-US" sz="1200" dirty="0">
              <a:solidFill>
                <a:schemeClr val="bg1"/>
              </a:solidFill>
              <a:latin typeface="Comic Sans MS" panose="030F0702030302020204" pitchFamily="66" charset="0"/>
            </a:endParaRPr>
          </a:p>
        </p:txBody>
      </p:sp>
      <p:sp>
        <p:nvSpPr>
          <p:cNvPr id="23" name="Rectangle 22">
            <a:extLst>
              <a:ext uri="{FF2B5EF4-FFF2-40B4-BE49-F238E27FC236}">
                <a16:creationId xmlns:a16="http://schemas.microsoft.com/office/drawing/2014/main" id="{555EB61F-0090-EA3A-A382-A53316ADC163}"/>
              </a:ext>
            </a:extLst>
          </p:cNvPr>
          <p:cNvSpPr/>
          <p:nvPr/>
        </p:nvSpPr>
        <p:spPr>
          <a:xfrm>
            <a:off x="497258" y="7607356"/>
            <a:ext cx="5863484" cy="9894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In the space below, write the factors (listed above) that lead to a loss of diversity. </a:t>
            </a:r>
          </a:p>
        </p:txBody>
      </p:sp>
      <p:sp>
        <p:nvSpPr>
          <p:cNvPr id="24" name="Rectangle 23">
            <a:extLst>
              <a:ext uri="{FF2B5EF4-FFF2-40B4-BE49-F238E27FC236}">
                <a16:creationId xmlns:a16="http://schemas.microsoft.com/office/drawing/2014/main" id="{AB4537D8-46A8-51DE-03B0-2331F6C7693B}"/>
              </a:ext>
            </a:extLst>
          </p:cNvPr>
          <p:cNvSpPr/>
          <p:nvPr/>
        </p:nvSpPr>
        <p:spPr>
          <a:xfrm>
            <a:off x="577452" y="7901051"/>
            <a:ext cx="5697837" cy="60004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Natural hazards (that are frequent and severe), loss/fragmentation of habitat, pollution, overexploitation, introduction of new species and disease.</a:t>
            </a:r>
          </a:p>
        </p:txBody>
      </p:sp>
      <p:sp>
        <p:nvSpPr>
          <p:cNvPr id="25" name="TextBox 24">
            <a:extLst>
              <a:ext uri="{FF2B5EF4-FFF2-40B4-BE49-F238E27FC236}">
                <a16:creationId xmlns:a16="http://schemas.microsoft.com/office/drawing/2014/main" id="{0D306AC4-0E83-DD14-3944-8A9F465A1CC2}"/>
              </a:ext>
            </a:extLst>
          </p:cNvPr>
          <p:cNvSpPr txBox="1"/>
          <p:nvPr/>
        </p:nvSpPr>
        <p:spPr>
          <a:xfrm>
            <a:off x="420721" y="4709295"/>
            <a:ext cx="5947726" cy="261610"/>
          </a:xfrm>
          <a:prstGeom prst="rect">
            <a:avLst/>
          </a:prstGeom>
          <a:noFill/>
        </p:spPr>
        <p:txBody>
          <a:bodyPr wrap="square" rtlCol="0">
            <a:spAutoFit/>
          </a:bodyPr>
          <a:lstStyle/>
          <a:p>
            <a:r>
              <a:rPr lang="en-US" sz="1100" dirty="0">
                <a:latin typeface="Arial Narrow" pitchFamily="34" charset="0"/>
              </a:rPr>
              <a:t>E.g. Mass coral bleaching events and COTS outbreaks both cause loss and fragmentation of coral reef habitat. </a:t>
            </a:r>
          </a:p>
        </p:txBody>
      </p:sp>
      <p:sp>
        <p:nvSpPr>
          <p:cNvPr id="26" name="TextBox 25">
            <a:extLst>
              <a:ext uri="{FF2B5EF4-FFF2-40B4-BE49-F238E27FC236}">
                <a16:creationId xmlns:a16="http://schemas.microsoft.com/office/drawing/2014/main" id="{93EE1106-F966-B72C-83DD-E8B0A9EB21C5}"/>
              </a:ext>
            </a:extLst>
          </p:cNvPr>
          <p:cNvSpPr txBox="1"/>
          <p:nvPr/>
        </p:nvSpPr>
        <p:spPr>
          <a:xfrm>
            <a:off x="420721" y="5365258"/>
            <a:ext cx="5947726" cy="261610"/>
          </a:xfrm>
          <a:prstGeom prst="rect">
            <a:avLst/>
          </a:prstGeom>
          <a:noFill/>
        </p:spPr>
        <p:txBody>
          <a:bodyPr wrap="square" rtlCol="0">
            <a:spAutoFit/>
          </a:bodyPr>
          <a:lstStyle/>
          <a:p>
            <a:r>
              <a:rPr lang="en-US" sz="1100" dirty="0">
                <a:latin typeface="Arial Narrow" pitchFamily="34" charset="0"/>
              </a:rPr>
              <a:t>E.g. Marine debris, carbon emissions, pesticides, sewage waste, oil spills, heavy metals and trace elements.  </a:t>
            </a:r>
          </a:p>
        </p:txBody>
      </p:sp>
      <p:sp>
        <p:nvSpPr>
          <p:cNvPr id="27" name="TextBox 26">
            <a:extLst>
              <a:ext uri="{FF2B5EF4-FFF2-40B4-BE49-F238E27FC236}">
                <a16:creationId xmlns:a16="http://schemas.microsoft.com/office/drawing/2014/main" id="{01125A67-F3A1-E7C9-0F73-0E5A3390B186}"/>
              </a:ext>
            </a:extLst>
          </p:cNvPr>
          <p:cNvSpPr txBox="1"/>
          <p:nvPr/>
        </p:nvSpPr>
        <p:spPr>
          <a:xfrm>
            <a:off x="427359" y="6004924"/>
            <a:ext cx="5947726" cy="261610"/>
          </a:xfrm>
          <a:prstGeom prst="rect">
            <a:avLst/>
          </a:prstGeom>
          <a:noFill/>
        </p:spPr>
        <p:txBody>
          <a:bodyPr wrap="square" rtlCol="0">
            <a:spAutoFit/>
          </a:bodyPr>
          <a:lstStyle/>
          <a:p>
            <a:r>
              <a:rPr lang="en-US" sz="1100" dirty="0">
                <a:latin typeface="Arial Narrow" pitchFamily="34" charset="0"/>
              </a:rPr>
              <a:t>E.g. overfishing, illegal fishing, unregulated fishing, destructive fishing practices, unsustainable fishing practices. </a:t>
            </a:r>
          </a:p>
        </p:txBody>
      </p:sp>
      <p:sp>
        <p:nvSpPr>
          <p:cNvPr id="28" name="TextBox 27">
            <a:extLst>
              <a:ext uri="{FF2B5EF4-FFF2-40B4-BE49-F238E27FC236}">
                <a16:creationId xmlns:a16="http://schemas.microsoft.com/office/drawing/2014/main" id="{6DD5F9BD-848D-D2A6-7ED0-29A90A7AE18E}"/>
              </a:ext>
            </a:extLst>
          </p:cNvPr>
          <p:cNvSpPr txBox="1"/>
          <p:nvPr/>
        </p:nvSpPr>
        <p:spPr>
          <a:xfrm>
            <a:off x="420721" y="6666499"/>
            <a:ext cx="5947726" cy="261610"/>
          </a:xfrm>
          <a:prstGeom prst="rect">
            <a:avLst/>
          </a:prstGeom>
          <a:noFill/>
        </p:spPr>
        <p:txBody>
          <a:bodyPr wrap="square" rtlCol="0">
            <a:spAutoFit/>
          </a:bodyPr>
          <a:lstStyle/>
          <a:p>
            <a:r>
              <a:rPr lang="en-US" sz="1100" dirty="0">
                <a:latin typeface="Arial Narrow" pitchFamily="34" charset="0"/>
              </a:rPr>
              <a:t>E.g. species such as the European fan worm and Asian green mussel outcompete our native species. </a:t>
            </a:r>
          </a:p>
        </p:txBody>
      </p:sp>
      <p:sp>
        <p:nvSpPr>
          <p:cNvPr id="29" name="TextBox 28">
            <a:extLst>
              <a:ext uri="{FF2B5EF4-FFF2-40B4-BE49-F238E27FC236}">
                <a16:creationId xmlns:a16="http://schemas.microsoft.com/office/drawing/2014/main" id="{913F3A49-F0E7-AB92-89E6-08E6DF66A525}"/>
              </a:ext>
            </a:extLst>
          </p:cNvPr>
          <p:cNvSpPr txBox="1"/>
          <p:nvPr/>
        </p:nvSpPr>
        <p:spPr>
          <a:xfrm>
            <a:off x="420721" y="7322019"/>
            <a:ext cx="5947726" cy="261610"/>
          </a:xfrm>
          <a:prstGeom prst="rect">
            <a:avLst/>
          </a:prstGeom>
          <a:noFill/>
        </p:spPr>
        <p:txBody>
          <a:bodyPr wrap="square" rtlCol="0">
            <a:spAutoFit/>
          </a:bodyPr>
          <a:lstStyle/>
          <a:p>
            <a:r>
              <a:rPr lang="en-US" sz="1100" dirty="0">
                <a:latin typeface="Arial Narrow" pitchFamily="34" charset="0"/>
              </a:rPr>
              <a:t>E.g. coral disease, white spot disease, red spot disease and Turtle </a:t>
            </a:r>
            <a:r>
              <a:rPr lang="en-US" sz="1100" dirty="0" err="1">
                <a:latin typeface="Arial Narrow" pitchFamily="34" charset="0"/>
              </a:rPr>
              <a:t>fibropapillomatosis</a:t>
            </a:r>
            <a:r>
              <a:rPr lang="en-US" sz="1100" dirty="0">
                <a:latin typeface="Arial Narrow" pitchFamily="34" charset="0"/>
              </a:rPr>
              <a:t> (caused by herpes virus). </a:t>
            </a:r>
          </a:p>
        </p:txBody>
      </p:sp>
    </p:spTree>
    <p:extLst>
      <p:ext uri="{BB962C8B-B14F-4D97-AF65-F5344CB8AC3E}">
        <p14:creationId xmlns:p14="http://schemas.microsoft.com/office/powerpoint/2010/main" val="67662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D7C35219-8072-1ED3-4D07-83DFA5F682CF}"/>
              </a:ext>
            </a:extLst>
          </p:cNvPr>
          <p:cNvSpPr txBox="1"/>
          <p:nvPr/>
        </p:nvSpPr>
        <p:spPr>
          <a:xfrm>
            <a:off x="1424048" y="123390"/>
            <a:ext cx="4191130" cy="738664"/>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factors that lead to a loss of diversity, e.g. natural hazard, loss/fragmentation of habitat, pollution, exploitation, introduction of new species, disease.</a:t>
            </a:r>
            <a:endParaRPr lang="en-US" sz="1100" i="1" dirty="0">
              <a:latin typeface="Arial Narrow" pitchFamily="34" charset="0"/>
            </a:endParaRPr>
          </a:p>
        </p:txBody>
      </p:sp>
      <p:sp>
        <p:nvSpPr>
          <p:cNvPr id="3" name="TextBox 17">
            <a:extLst>
              <a:ext uri="{FF2B5EF4-FFF2-40B4-BE49-F238E27FC236}">
                <a16:creationId xmlns:a16="http://schemas.microsoft.com/office/drawing/2014/main" id="{A273061D-ED3E-14D0-DF67-211597979AD3}"/>
              </a:ext>
            </a:extLst>
          </p:cNvPr>
          <p:cNvSpPr txBox="1"/>
          <p:nvPr/>
        </p:nvSpPr>
        <p:spPr>
          <a:xfrm>
            <a:off x="5499761" y="2078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59389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7"/>
          <p:cNvGraphicFramePr>
            <a:graphicFrameLocks noGrp="1"/>
          </p:cNvGraphicFramePr>
          <p:nvPr>
            <p:extLst>
              <p:ext uri="{D42A27DB-BD31-4B8C-83A1-F6EECF244321}">
                <p14:modId xmlns:p14="http://schemas.microsoft.com/office/powerpoint/2010/main" val="2825626824"/>
              </p:ext>
            </p:extLst>
          </p:nvPr>
        </p:nvGraphicFramePr>
        <p:xfrm>
          <a:off x="3470601" y="4716016"/>
          <a:ext cx="2893075" cy="3383518"/>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75116">
                <a:tc gridSpan="3">
                  <a:txBody>
                    <a:bodyPr/>
                    <a:lstStyle/>
                    <a:p>
                      <a:pPr algn="ctr"/>
                      <a:r>
                        <a:rPr lang="en-AU" sz="1200" b="1" baseline="0" dirty="0">
                          <a:latin typeface="Arial Narrow" panose="020B0606020202030204" pitchFamily="34" charset="0"/>
                        </a:rPr>
                        <a:t>OFFSHORE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7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40451">
                <a:tc>
                  <a:txBody>
                    <a:bodyPr/>
                    <a:lstStyle/>
                    <a:p>
                      <a:r>
                        <a:rPr lang="en-AU" sz="1200" dirty="0">
                          <a:solidFill>
                            <a:schemeClr val="bg1">
                              <a:lumMod val="50000"/>
                            </a:schemeClr>
                          </a:solidFill>
                          <a:latin typeface="Comic Sans MS" panose="030F0702030302020204" pitchFamily="66" charset="0"/>
                        </a:rPr>
                        <a:t>Species A</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4</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3"/>
                  </a:ext>
                </a:extLst>
              </a:tr>
              <a:tr h="340451">
                <a:tc>
                  <a:txBody>
                    <a:bodyPr/>
                    <a:lstStyle/>
                    <a:p>
                      <a:r>
                        <a:rPr lang="en-AU" sz="1200" dirty="0">
                          <a:solidFill>
                            <a:schemeClr val="bg1">
                              <a:lumMod val="50000"/>
                            </a:schemeClr>
                          </a:solidFill>
                          <a:latin typeface="Comic Sans MS" panose="030F0702030302020204" pitchFamily="66" charset="0"/>
                        </a:rPr>
                        <a:t>Species 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4</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4"/>
                  </a:ext>
                </a:extLst>
              </a:tr>
              <a:tr h="340451">
                <a:tc>
                  <a:txBody>
                    <a:bodyPr/>
                    <a:lstStyle/>
                    <a:p>
                      <a:r>
                        <a:rPr lang="en-AU" sz="1200" dirty="0">
                          <a:solidFill>
                            <a:schemeClr val="bg1">
                              <a:lumMod val="50000"/>
                            </a:schemeClr>
                          </a:solidFill>
                          <a:latin typeface="Comic Sans MS" panose="030F0702030302020204" pitchFamily="66" charset="0"/>
                        </a:rPr>
                        <a:t>Species 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2</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2</a:t>
                      </a:r>
                    </a:p>
                  </a:txBody>
                  <a:tcPr/>
                </a:tc>
                <a:extLst>
                  <a:ext uri="{0D108BD9-81ED-4DB2-BD59-A6C34878D82A}">
                    <a16:rowId xmlns:a16="http://schemas.microsoft.com/office/drawing/2014/main" val="10005"/>
                  </a:ext>
                </a:extLst>
              </a:tr>
              <a:tr h="340451">
                <a:tc>
                  <a:txBody>
                    <a:bodyPr/>
                    <a:lstStyle/>
                    <a:p>
                      <a:r>
                        <a:rPr lang="en-AU" sz="1200" dirty="0">
                          <a:solidFill>
                            <a:schemeClr val="bg1">
                              <a:lumMod val="50000"/>
                            </a:schemeClr>
                          </a:solidFill>
                          <a:latin typeface="Comic Sans MS" panose="030F0702030302020204" pitchFamily="66" charset="0"/>
                        </a:rPr>
                        <a:t>Species 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3</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6</a:t>
                      </a:r>
                    </a:p>
                  </a:txBody>
                  <a:tcPr/>
                </a:tc>
                <a:extLst>
                  <a:ext uri="{0D108BD9-81ED-4DB2-BD59-A6C34878D82A}">
                    <a16:rowId xmlns:a16="http://schemas.microsoft.com/office/drawing/2014/main" val="10006"/>
                  </a:ext>
                </a:extLst>
              </a:tr>
              <a:tr h="340451">
                <a:tc>
                  <a:txBody>
                    <a:bodyPr/>
                    <a:lstStyle/>
                    <a:p>
                      <a:r>
                        <a:rPr lang="en-AU" sz="1200" dirty="0">
                          <a:solidFill>
                            <a:schemeClr val="bg1">
                              <a:lumMod val="50000"/>
                            </a:schemeClr>
                          </a:solidFill>
                          <a:latin typeface="Comic Sans MS" panose="030F0702030302020204" pitchFamily="66" charset="0"/>
                        </a:rPr>
                        <a:t>Species 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4</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7"/>
                  </a:ext>
                </a:extLst>
              </a:tr>
              <a:tr h="45852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r>
                        <a:rPr lang="en-AU" sz="1200" b="0" dirty="0">
                          <a:solidFill>
                            <a:schemeClr val="bg1">
                              <a:lumMod val="50000"/>
                            </a:schemeClr>
                          </a:solidFill>
                          <a:latin typeface="Comic Sans MS" panose="030F0702030302020204" pitchFamily="66"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r>
                        <a:rPr lang="en-AU" sz="1200" b="0" dirty="0">
                          <a:solidFill>
                            <a:schemeClr val="bg1">
                              <a:lumMod val="50000"/>
                            </a:schemeClr>
                          </a:solidFill>
                          <a:latin typeface="Comic Sans MS" panose="030F0702030302020204" pitchFamily="66"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58526">
                <a:tc>
                  <a:txBody>
                    <a:bodyPr/>
                    <a:lstStyle/>
                    <a:p>
                      <a:pPr algn="r"/>
                      <a:r>
                        <a:rPr lang="en-AU" sz="1200" b="1" dirty="0">
                          <a:latin typeface="Arial Narrow" panose="020B0606020202030204" pitchFamily="34" charset="0"/>
                        </a:rPr>
                        <a:t>Simpsons Diversity</a:t>
                      </a:r>
                      <a:r>
                        <a:rPr lang="en-AU" sz="1200" b="1" baseline="0" dirty="0">
                          <a:latin typeface="Arial Narrow" panose="020B0606020202030204" pitchFamily="34" charset="0"/>
                        </a:rPr>
                        <a:t> Index Calculations</a:t>
                      </a:r>
                      <a:endParaRPr lang="en-AU" sz="1200" b="1"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a:t>
                      </a:r>
                    </a:p>
                    <a:p>
                      <a:pPr algn="ctr"/>
                      <a:r>
                        <a:rPr lang="en-AU" sz="1200" dirty="0">
                          <a:solidFill>
                            <a:schemeClr val="bg1">
                              <a:lumMod val="50000"/>
                            </a:schemeClr>
                          </a:solidFill>
                          <a:latin typeface="Comic Sans MS" panose="030F0702030302020204" pitchFamily="66" charset="0"/>
                        </a:rPr>
                        <a:t>272</a:t>
                      </a:r>
                      <a:r>
                        <a:rPr lang="en-AU" sz="1000" dirty="0">
                          <a:latin typeface="Arial Narrow" panose="020B0606020202030204" pitchFamily="34" charset="0"/>
                        </a:rPr>
                        <a:t> </a:t>
                      </a: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AU" sz="1000" b="0" dirty="0">
                          <a:latin typeface="Arial Narrow" panose="020B0606020202030204" pitchFamily="34" charset="0"/>
                        </a:rPr>
                        <a:t>SDI =</a:t>
                      </a:r>
                    </a:p>
                    <a:p>
                      <a:pPr algn="ctr"/>
                      <a:r>
                        <a:rPr lang="en-AU" sz="1100" b="0" dirty="0">
                          <a:solidFill>
                            <a:schemeClr val="bg1">
                              <a:lumMod val="50000"/>
                            </a:schemeClr>
                          </a:solidFill>
                          <a:latin typeface="Comic Sans MS" panose="030F0702030302020204" pitchFamily="66" charset="0"/>
                        </a:rPr>
                        <a:t>0.838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sp>
        <p:nvSpPr>
          <p:cNvPr id="87" name="TextBox 86">
            <a:extLst>
              <a:ext uri="{FF2B5EF4-FFF2-40B4-BE49-F238E27FC236}">
                <a16:creationId xmlns:a16="http://schemas.microsoft.com/office/drawing/2014/main" id="{4875F6BF-54C5-4169-9EDD-4072F43B97A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4" name="TextBox 93">
            <a:extLst>
              <a:ext uri="{FF2B5EF4-FFF2-40B4-BE49-F238E27FC236}">
                <a16:creationId xmlns:a16="http://schemas.microsoft.com/office/drawing/2014/main" id="{946A0604-92DC-47A6-B66F-0DDB64EF2F5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D06C8E8D-FB43-784D-B495-576BAE8D9B96}"/>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6. Homer’s Index – </a:t>
            </a:r>
            <a:r>
              <a:rPr lang="en-US" sz="1200" dirty="0">
                <a:latin typeface="Arial Narrow" pitchFamily="34" charset="0"/>
              </a:rPr>
              <a:t>Calculate the biodiversity of a marine ecosystem using Simpson’s diversity index (SDI)</a:t>
            </a:r>
          </a:p>
        </p:txBody>
      </p:sp>
      <p:sp>
        <p:nvSpPr>
          <p:cNvPr id="9" name="TextBox 17">
            <a:extLst>
              <a:ext uri="{FF2B5EF4-FFF2-40B4-BE49-F238E27FC236}">
                <a16:creationId xmlns:a16="http://schemas.microsoft.com/office/drawing/2014/main" id="{1D0A5EDE-F1F8-20FC-804A-C06B0F953AA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TextBox 9">
            <a:extLst>
              <a:ext uri="{FF2B5EF4-FFF2-40B4-BE49-F238E27FC236}">
                <a16:creationId xmlns:a16="http://schemas.microsoft.com/office/drawing/2014/main" id="{D99CD655-7F79-05EA-64F4-DBFA4C4121A8}"/>
              </a:ext>
            </a:extLst>
          </p:cNvPr>
          <p:cNvSpPr txBox="1"/>
          <p:nvPr/>
        </p:nvSpPr>
        <p:spPr>
          <a:xfrm>
            <a:off x="4368220" y="522332"/>
            <a:ext cx="439061" cy="338554"/>
          </a:xfrm>
          <a:prstGeom prst="rect">
            <a:avLst/>
          </a:prstGeom>
          <a:noFill/>
        </p:spPr>
        <p:txBody>
          <a:bodyPr wrap="square" rtlCol="0">
            <a:spAutoFit/>
          </a:bodyPr>
          <a:lstStyle/>
          <a:p>
            <a:r>
              <a:rPr lang="en-AU" sz="1600" dirty="0">
                <a:latin typeface="Arial Narrow" panose="020B0606020202030204" pitchFamily="34" charset="0"/>
              </a:rPr>
              <a:t>1-</a:t>
            </a:r>
          </a:p>
        </p:txBody>
      </p:sp>
      <p:sp>
        <p:nvSpPr>
          <p:cNvPr id="11" name="TextBox 10">
            <a:extLst>
              <a:ext uri="{FF2B5EF4-FFF2-40B4-BE49-F238E27FC236}">
                <a16:creationId xmlns:a16="http://schemas.microsoft.com/office/drawing/2014/main" id="{E6C4C105-A322-D404-2619-B064DBE87B2C}"/>
              </a:ext>
            </a:extLst>
          </p:cNvPr>
          <p:cNvSpPr txBox="1"/>
          <p:nvPr/>
        </p:nvSpPr>
        <p:spPr>
          <a:xfrm>
            <a:off x="4699210" y="413715"/>
            <a:ext cx="841046" cy="584775"/>
          </a:xfrm>
          <a:prstGeom prst="rect">
            <a:avLst/>
          </a:prstGeom>
          <a:noFill/>
        </p:spPr>
        <p:txBody>
          <a:bodyPr wrap="square" rtlCol="0">
            <a:spAutoFit/>
          </a:bodyPr>
          <a:lstStyle/>
          <a:p>
            <a:r>
              <a:rPr lang="en-AU" sz="1400" dirty="0">
                <a:latin typeface="Arial Narrow" panose="020B0606020202030204" pitchFamily="34" charset="0"/>
              </a:rPr>
              <a:t>∑</a:t>
            </a:r>
            <a:r>
              <a:rPr lang="en-AU" sz="1600" dirty="0">
                <a:latin typeface="Arial Narrow" panose="020B0606020202030204" pitchFamily="34" charset="0"/>
              </a:rPr>
              <a:t>n(n-1)</a:t>
            </a:r>
          </a:p>
          <a:p>
            <a:r>
              <a:rPr lang="en-AU" sz="1600" dirty="0">
                <a:latin typeface="Arial Narrow" panose="020B0606020202030204" pitchFamily="34" charset="0"/>
              </a:rPr>
              <a:t> N(N-1)</a:t>
            </a:r>
          </a:p>
        </p:txBody>
      </p:sp>
      <p:sp>
        <p:nvSpPr>
          <p:cNvPr id="13" name="Double Bracket 12">
            <a:extLst>
              <a:ext uri="{FF2B5EF4-FFF2-40B4-BE49-F238E27FC236}">
                <a16:creationId xmlns:a16="http://schemas.microsoft.com/office/drawing/2014/main" id="{8ED79F20-B29B-A286-3E4A-F5991D978A7A}"/>
              </a:ext>
            </a:extLst>
          </p:cNvPr>
          <p:cNvSpPr/>
          <p:nvPr/>
        </p:nvSpPr>
        <p:spPr>
          <a:xfrm>
            <a:off x="4670267" y="501105"/>
            <a:ext cx="825443" cy="39257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4" name="Straight Connector 13">
            <a:extLst>
              <a:ext uri="{FF2B5EF4-FFF2-40B4-BE49-F238E27FC236}">
                <a16:creationId xmlns:a16="http://schemas.microsoft.com/office/drawing/2014/main" id="{4EB43CAE-AFCE-721C-ED8A-AC72015BC1E1}"/>
              </a:ext>
            </a:extLst>
          </p:cNvPr>
          <p:cNvCxnSpPr/>
          <p:nvPr/>
        </p:nvCxnSpPr>
        <p:spPr>
          <a:xfrm flipV="1">
            <a:off x="4769662" y="728101"/>
            <a:ext cx="6480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7E78ECD-BB10-1347-08CB-EE41533C8BA5}"/>
              </a:ext>
            </a:extLst>
          </p:cNvPr>
          <p:cNvSpPr/>
          <p:nvPr/>
        </p:nvSpPr>
        <p:spPr>
          <a:xfrm>
            <a:off x="1522725" y="513235"/>
            <a:ext cx="3006592" cy="369332"/>
          </a:xfrm>
          <a:prstGeom prst="rect">
            <a:avLst/>
          </a:prstGeom>
        </p:spPr>
        <p:txBody>
          <a:bodyPr wrap="none">
            <a:spAutoFit/>
          </a:bodyPr>
          <a:lstStyle/>
          <a:p>
            <a:r>
              <a:rPr lang="en-US" i="1" dirty="0">
                <a:latin typeface="Arial Narrow" pitchFamily="34" charset="0"/>
              </a:rPr>
              <a:t>Simpson’s Diversity Index (SDI) =</a:t>
            </a:r>
            <a:endParaRPr lang="en-US" sz="1600" i="1" dirty="0">
              <a:latin typeface="Arial Narrow" pitchFamily="34" charset="0"/>
            </a:endParaRPr>
          </a:p>
        </p:txBody>
      </p:sp>
      <p:sp>
        <p:nvSpPr>
          <p:cNvPr id="16" name="TextBox 15">
            <a:extLst>
              <a:ext uri="{FF2B5EF4-FFF2-40B4-BE49-F238E27FC236}">
                <a16:creationId xmlns:a16="http://schemas.microsoft.com/office/drawing/2014/main" id="{DDD8BB36-FA27-1380-8B54-6B4022F3510C}"/>
              </a:ext>
            </a:extLst>
          </p:cNvPr>
          <p:cNvSpPr txBox="1"/>
          <p:nvPr/>
        </p:nvSpPr>
        <p:spPr>
          <a:xfrm>
            <a:off x="1512371" y="775550"/>
            <a:ext cx="3875267" cy="215444"/>
          </a:xfrm>
          <a:prstGeom prst="rect">
            <a:avLst/>
          </a:prstGeom>
          <a:noFill/>
        </p:spPr>
        <p:txBody>
          <a:bodyPr wrap="square" rtlCol="0">
            <a:spAutoFit/>
          </a:bodyPr>
          <a:lstStyle/>
          <a:p>
            <a:r>
              <a:rPr lang="en-AU" sz="800" dirty="0">
                <a:latin typeface="Arial Narrow" panose="020B0606020202030204" pitchFamily="34" charset="0"/>
              </a:rPr>
              <a:t>N=total number of organisms of all species; n=number of organisms of one species</a:t>
            </a:r>
          </a:p>
        </p:txBody>
      </p:sp>
      <p:sp>
        <p:nvSpPr>
          <p:cNvPr id="12" name="TextBox 11">
            <a:extLst>
              <a:ext uri="{FF2B5EF4-FFF2-40B4-BE49-F238E27FC236}">
                <a16:creationId xmlns:a16="http://schemas.microsoft.com/office/drawing/2014/main" id="{586B0FC6-730E-3D9C-D5EC-F357E046CEF4}"/>
              </a:ext>
            </a:extLst>
          </p:cNvPr>
          <p:cNvSpPr txBox="1"/>
          <p:nvPr/>
        </p:nvSpPr>
        <p:spPr>
          <a:xfrm>
            <a:off x="421813" y="1022068"/>
            <a:ext cx="6074297" cy="1046440"/>
          </a:xfrm>
          <a:prstGeom prst="rect">
            <a:avLst/>
          </a:prstGeom>
          <a:noFill/>
        </p:spPr>
        <p:txBody>
          <a:bodyPr wrap="square" rtlCol="0">
            <a:spAutoFit/>
          </a:bodyPr>
          <a:lstStyle/>
          <a:p>
            <a:r>
              <a:rPr lang="en-US" sz="1600" b="1" dirty="0">
                <a:latin typeface="Arial Narrow" pitchFamily="34" charset="0"/>
              </a:rPr>
              <a:t>Zero to one</a:t>
            </a:r>
          </a:p>
          <a:p>
            <a:r>
              <a:rPr lang="en-US" sz="1200" dirty="0">
                <a:latin typeface="Arial Narrow" pitchFamily="34" charset="0"/>
              </a:rPr>
              <a:t>The Simpsons Diversity Index (SDI) provides a value between 0 and 1, indicating the level of species diversity. If an ecosystem has an SDI of 1, this means it has infinite diversity. If an ecosystem has an SDI of 0, this means it has zero diversity (i.e. only one species).</a:t>
            </a:r>
            <a:br>
              <a:rPr lang="en-US" sz="1200" dirty="0">
                <a:latin typeface="Arial Narrow" pitchFamily="34" charset="0"/>
              </a:rPr>
            </a:br>
            <a:r>
              <a:rPr lang="en-US" sz="200" dirty="0">
                <a:latin typeface="Arial Narrow" pitchFamily="34" charset="0"/>
              </a:rPr>
              <a:t> </a:t>
            </a:r>
          </a:p>
          <a:p>
            <a:r>
              <a:rPr lang="en-US" sz="800" dirty="0">
                <a:latin typeface="Arial Narrow" pitchFamily="34" charset="0"/>
              </a:rPr>
              <a:t>Note: SDI is actually calculating the probability that 2 randomly selected individuals will be of 2 </a:t>
            </a:r>
            <a:r>
              <a:rPr lang="en-US" sz="800" i="1" dirty="0">
                <a:latin typeface="Arial Narrow" pitchFamily="34" charset="0"/>
              </a:rPr>
              <a:t>different</a:t>
            </a:r>
            <a:r>
              <a:rPr lang="en-US" sz="800" dirty="0">
                <a:latin typeface="Arial Narrow" pitchFamily="34" charset="0"/>
              </a:rPr>
              <a:t> species (or categories). 100% = 1.0 and 0% = 0. </a:t>
            </a:r>
          </a:p>
        </p:txBody>
      </p:sp>
      <p:sp>
        <p:nvSpPr>
          <p:cNvPr id="23" name="TextBox 22">
            <a:extLst>
              <a:ext uri="{FF2B5EF4-FFF2-40B4-BE49-F238E27FC236}">
                <a16:creationId xmlns:a16="http://schemas.microsoft.com/office/drawing/2014/main" id="{F765B90A-EB7F-47A1-CBF4-43429260EFDF}"/>
              </a:ext>
            </a:extLst>
          </p:cNvPr>
          <p:cNvSpPr txBox="1"/>
          <p:nvPr/>
        </p:nvSpPr>
        <p:spPr>
          <a:xfrm>
            <a:off x="1128844" y="2590982"/>
            <a:ext cx="1354777" cy="276999"/>
          </a:xfrm>
          <a:prstGeom prst="rect">
            <a:avLst/>
          </a:prstGeom>
          <a:noFill/>
        </p:spPr>
        <p:txBody>
          <a:bodyPr wrap="square" rtlCol="0">
            <a:spAutoFit/>
          </a:bodyPr>
          <a:lstStyle/>
          <a:p>
            <a:r>
              <a:rPr lang="en-AU" sz="1200" dirty="0"/>
              <a:t>Inshore Reef</a:t>
            </a:r>
          </a:p>
        </p:txBody>
      </p:sp>
      <p:sp>
        <p:nvSpPr>
          <p:cNvPr id="24" name="TextBox 23">
            <a:extLst>
              <a:ext uri="{FF2B5EF4-FFF2-40B4-BE49-F238E27FC236}">
                <a16:creationId xmlns:a16="http://schemas.microsoft.com/office/drawing/2014/main" id="{39E8C781-AD61-7F0F-035D-A8FCE214D05E}"/>
              </a:ext>
            </a:extLst>
          </p:cNvPr>
          <p:cNvSpPr txBox="1"/>
          <p:nvPr/>
        </p:nvSpPr>
        <p:spPr>
          <a:xfrm>
            <a:off x="3110093" y="2589216"/>
            <a:ext cx="1354777" cy="276999"/>
          </a:xfrm>
          <a:prstGeom prst="rect">
            <a:avLst/>
          </a:prstGeom>
          <a:noFill/>
        </p:spPr>
        <p:txBody>
          <a:bodyPr wrap="square" rtlCol="0">
            <a:spAutoFit/>
          </a:bodyPr>
          <a:lstStyle/>
          <a:p>
            <a:r>
              <a:rPr lang="en-AU" sz="1200" dirty="0"/>
              <a:t>Offshore Reef</a:t>
            </a:r>
          </a:p>
        </p:txBody>
      </p:sp>
      <p:cxnSp>
        <p:nvCxnSpPr>
          <p:cNvPr id="26" name="Straight Connector 25">
            <a:extLst>
              <a:ext uri="{FF2B5EF4-FFF2-40B4-BE49-F238E27FC236}">
                <a16:creationId xmlns:a16="http://schemas.microsoft.com/office/drawing/2014/main" id="{09A58D01-E3E5-4E55-B7FE-3CBB5B4DF9C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CD1128E-D2F3-65F6-3507-6ECA15E58708}"/>
              </a:ext>
            </a:extLst>
          </p:cNvPr>
          <p:cNvSpPr/>
          <p:nvPr/>
        </p:nvSpPr>
        <p:spPr>
          <a:xfrm>
            <a:off x="508863" y="2138339"/>
            <a:ext cx="5863484" cy="338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06F79344-8FD0-7EE2-974F-E46B1517075A}"/>
              </a:ext>
            </a:extLst>
          </p:cNvPr>
          <p:cNvSpPr/>
          <p:nvPr/>
        </p:nvSpPr>
        <p:spPr>
          <a:xfrm>
            <a:off x="508863" y="2160382"/>
            <a:ext cx="5987247" cy="276999"/>
          </a:xfrm>
          <a:prstGeom prst="rect">
            <a:avLst/>
          </a:prstGeom>
          <a:noFill/>
          <a:ln w="19050">
            <a:noFill/>
          </a:ln>
          <a:effectLst/>
        </p:spPr>
        <p:txBody>
          <a:bodyPr wrap="square">
            <a:spAutoFit/>
          </a:bodyPr>
          <a:lstStyle/>
          <a:p>
            <a:r>
              <a:rPr lang="en-US" sz="1200" b="1" dirty="0">
                <a:solidFill>
                  <a:schemeClr val="bg1"/>
                </a:solidFill>
                <a:latin typeface="Arial Narrow" pitchFamily="34" charset="0"/>
              </a:rPr>
              <a:t>Activity: Complete the tables below using the following data.      </a:t>
            </a:r>
            <a:r>
              <a:rPr lang="en-US" sz="1200" i="1" dirty="0">
                <a:solidFill>
                  <a:schemeClr val="bg1"/>
                </a:solidFill>
                <a:latin typeface="Arial Narrow" pitchFamily="34" charset="0"/>
              </a:rPr>
              <a:t>Hint: </a:t>
            </a:r>
            <a:r>
              <a:rPr lang="en-US" sz="1200" dirty="0">
                <a:solidFill>
                  <a:schemeClr val="bg1"/>
                </a:solidFill>
                <a:latin typeface="Arial Narrow" pitchFamily="34" charset="0"/>
              </a:rPr>
              <a:t>n(n-1) means n x (n-1) </a:t>
            </a:r>
          </a:p>
        </p:txBody>
      </p:sp>
      <p:pic>
        <p:nvPicPr>
          <p:cNvPr id="33" name="Picture 32" descr="A group of black and white shapes&#10;&#10;Description automatically generated">
            <a:extLst>
              <a:ext uri="{FF2B5EF4-FFF2-40B4-BE49-F238E27FC236}">
                <a16:creationId xmlns:a16="http://schemas.microsoft.com/office/drawing/2014/main" id="{005442A7-8D11-F6A7-384F-8E5C499A9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773" y="2969629"/>
            <a:ext cx="1272147" cy="1678379"/>
          </a:xfrm>
          <a:prstGeom prst="rect">
            <a:avLst/>
          </a:prstGeom>
        </p:spPr>
      </p:pic>
      <p:pic>
        <p:nvPicPr>
          <p:cNvPr id="34" name="Picture 33" descr="A black and white picture of different shapes&#10;&#10;Description automatically generated">
            <a:extLst>
              <a:ext uri="{FF2B5EF4-FFF2-40B4-BE49-F238E27FC236}">
                <a16:creationId xmlns:a16="http://schemas.microsoft.com/office/drawing/2014/main" id="{6DC7CAE3-3F93-2BF1-3E13-E171658BB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7159" y="2934761"/>
            <a:ext cx="2150122" cy="1730586"/>
          </a:xfrm>
          <a:prstGeom prst="rect">
            <a:avLst/>
          </a:prstGeom>
        </p:spPr>
      </p:pic>
      <p:pic>
        <p:nvPicPr>
          <p:cNvPr id="35" name="Picture 34" descr="A black and white picture of different shapes&#10;&#10;Description automatically generated">
            <a:extLst>
              <a:ext uri="{FF2B5EF4-FFF2-40B4-BE49-F238E27FC236}">
                <a16:creationId xmlns:a16="http://schemas.microsoft.com/office/drawing/2014/main" id="{3CB4A2E6-43D2-31A1-BA92-BA5E7ED009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754" y="2963045"/>
            <a:ext cx="2095942" cy="1691280"/>
          </a:xfrm>
          <a:prstGeom prst="rect">
            <a:avLst/>
          </a:prstGeom>
        </p:spPr>
      </p:pic>
      <p:sp>
        <p:nvSpPr>
          <p:cNvPr id="36" name="TextBox 35">
            <a:extLst>
              <a:ext uri="{FF2B5EF4-FFF2-40B4-BE49-F238E27FC236}">
                <a16:creationId xmlns:a16="http://schemas.microsoft.com/office/drawing/2014/main" id="{80FD1692-96F1-1789-B572-1AF9B6B5CA7A}"/>
              </a:ext>
            </a:extLst>
          </p:cNvPr>
          <p:cNvSpPr txBox="1"/>
          <p:nvPr/>
        </p:nvSpPr>
        <p:spPr>
          <a:xfrm>
            <a:off x="4956966" y="2602851"/>
            <a:ext cx="1354777" cy="276999"/>
          </a:xfrm>
          <a:prstGeom prst="rect">
            <a:avLst/>
          </a:prstGeom>
          <a:noFill/>
        </p:spPr>
        <p:txBody>
          <a:bodyPr wrap="square" rtlCol="0">
            <a:spAutoFit/>
          </a:bodyPr>
          <a:lstStyle/>
          <a:p>
            <a:r>
              <a:rPr lang="en-AU" sz="1200" u="sng" dirty="0"/>
              <a:t>Legend</a:t>
            </a:r>
          </a:p>
        </p:txBody>
      </p:sp>
      <p:sp>
        <p:nvSpPr>
          <p:cNvPr id="37" name="TextBox 36">
            <a:extLst>
              <a:ext uri="{FF2B5EF4-FFF2-40B4-BE49-F238E27FC236}">
                <a16:creationId xmlns:a16="http://schemas.microsoft.com/office/drawing/2014/main" id="{E963FC63-6CC5-E116-CD75-21CC02DB403E}"/>
              </a:ext>
            </a:extLst>
          </p:cNvPr>
          <p:cNvSpPr txBox="1"/>
          <p:nvPr/>
        </p:nvSpPr>
        <p:spPr>
          <a:xfrm>
            <a:off x="519446" y="8179077"/>
            <a:ext cx="5844230" cy="569387"/>
          </a:xfrm>
          <a:prstGeom prst="rect">
            <a:avLst/>
          </a:prstGeom>
          <a:solidFill>
            <a:schemeClr val="tx1"/>
          </a:solidFill>
          <a:ln w="19050">
            <a:solidFill>
              <a:schemeClr val="tx1"/>
            </a:solidFill>
          </a:ln>
          <a:effectLst/>
        </p:spPr>
        <p:txBody>
          <a:bodyPr wrap="square" rtlCol="0">
            <a:spAutoFit/>
          </a:bodyPr>
          <a:lstStyle/>
          <a:p>
            <a:endParaRPr lang="en-AU" sz="700" b="1" dirty="0">
              <a:solidFill>
                <a:schemeClr val="bg1"/>
              </a:solidFill>
              <a:latin typeface="Arial Narrow" panose="020B0606020202030204" pitchFamily="34" charset="0"/>
            </a:endParaRPr>
          </a:p>
          <a:p>
            <a:r>
              <a:rPr lang="en-AU" sz="1200" b="1" dirty="0">
                <a:solidFill>
                  <a:schemeClr val="bg1"/>
                </a:solidFill>
                <a:latin typeface="Arial Narrow" panose="020B0606020202030204" pitchFamily="34" charset="0"/>
              </a:rPr>
              <a:t>Q. Which reef has the highest species diversity? Ans.</a:t>
            </a:r>
          </a:p>
          <a:p>
            <a:r>
              <a:rPr lang="en-AU" sz="1200" b="1" dirty="0">
                <a:solidFill>
                  <a:schemeClr val="bg1"/>
                </a:solidFill>
                <a:latin typeface="Arial Narrow" panose="020B0606020202030204" pitchFamily="34" charset="0"/>
              </a:rPr>
              <a:t> </a:t>
            </a:r>
          </a:p>
        </p:txBody>
      </p:sp>
      <p:sp>
        <p:nvSpPr>
          <p:cNvPr id="38" name="Rectangle 37">
            <a:extLst>
              <a:ext uri="{FF2B5EF4-FFF2-40B4-BE49-F238E27FC236}">
                <a16:creationId xmlns:a16="http://schemas.microsoft.com/office/drawing/2014/main" id="{591CD717-9F22-C9B9-30A6-528C118AE1A4}"/>
              </a:ext>
            </a:extLst>
          </p:cNvPr>
          <p:cNvSpPr/>
          <p:nvPr/>
        </p:nvSpPr>
        <p:spPr>
          <a:xfrm>
            <a:off x="3816169" y="8244408"/>
            <a:ext cx="2476934" cy="429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solidFill>
                  <a:schemeClr val="tx1">
                    <a:lumMod val="50000"/>
                    <a:lumOff val="50000"/>
                  </a:schemeClr>
                </a:solidFill>
                <a:latin typeface="Comic Sans MS" panose="030F0902030302020204" pitchFamily="66" charset="0"/>
              </a:rPr>
              <a:t>OFFSHORE</a:t>
            </a:r>
          </a:p>
        </p:txBody>
      </p:sp>
      <p:cxnSp>
        <p:nvCxnSpPr>
          <p:cNvPr id="39" name="Straight Connector 38">
            <a:extLst>
              <a:ext uri="{FF2B5EF4-FFF2-40B4-BE49-F238E27FC236}">
                <a16:creationId xmlns:a16="http://schemas.microsoft.com/office/drawing/2014/main" id="{70D755B4-2B26-E6EF-8436-FAED8A94653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6">
            <a:extLst>
              <a:ext uri="{FF2B5EF4-FFF2-40B4-BE49-F238E27FC236}">
                <a16:creationId xmlns:a16="http://schemas.microsoft.com/office/drawing/2014/main" id="{69EDEDAB-A9A5-5B7F-1452-1D5ED2B16FA3}"/>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1" name="TextBox 36">
            <a:extLst>
              <a:ext uri="{FF2B5EF4-FFF2-40B4-BE49-F238E27FC236}">
                <a16:creationId xmlns:a16="http://schemas.microsoft.com/office/drawing/2014/main" id="{65D38294-D06E-A68B-4B2E-2DA9199FEB5D}"/>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2" name="TextBox 41">
            <a:extLst>
              <a:ext uri="{FF2B5EF4-FFF2-40B4-BE49-F238E27FC236}">
                <a16:creationId xmlns:a16="http://schemas.microsoft.com/office/drawing/2014/main" id="{E1B228A4-07A4-33CC-0590-F7AADC7A1E22}"/>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graphicFrame>
        <p:nvGraphicFramePr>
          <p:cNvPr id="2" name="Table 1">
            <a:extLst>
              <a:ext uri="{FF2B5EF4-FFF2-40B4-BE49-F238E27FC236}">
                <a16:creationId xmlns:a16="http://schemas.microsoft.com/office/drawing/2014/main" id="{1AC49D3E-56E6-9C27-5055-567B5FF022A7}"/>
              </a:ext>
            </a:extLst>
          </p:cNvPr>
          <p:cNvGraphicFramePr>
            <a:graphicFrameLocks noGrp="1"/>
          </p:cNvGraphicFramePr>
          <p:nvPr>
            <p:extLst>
              <p:ext uri="{D42A27DB-BD31-4B8C-83A1-F6EECF244321}">
                <p14:modId xmlns:p14="http://schemas.microsoft.com/office/powerpoint/2010/main" val="378676240"/>
              </p:ext>
            </p:extLst>
          </p:nvPr>
        </p:nvGraphicFramePr>
        <p:xfrm>
          <a:off x="517533" y="4717845"/>
          <a:ext cx="2893075" cy="3373730"/>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54599">
                <a:tc gridSpan="3">
                  <a:txBody>
                    <a:bodyPr/>
                    <a:lstStyle/>
                    <a:p>
                      <a:pPr algn="ctr"/>
                      <a:r>
                        <a:rPr lang="en-AU" sz="1200" b="1" baseline="0" dirty="0">
                          <a:latin typeface="Arial Narrow" panose="020B0606020202030204" pitchFamily="34" charset="0"/>
                        </a:rPr>
                        <a:t>INSHORE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198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54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A</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6</a:t>
                      </a:r>
                    </a:p>
                  </a:txBody>
                  <a:tcPr>
                    <a:solidFill>
                      <a:schemeClr val="bg1"/>
                    </a:solidFill>
                  </a:tcPr>
                </a:tc>
                <a:tc>
                  <a:txBody>
                    <a:bodyPr/>
                    <a:lstStyle/>
                    <a:p>
                      <a:pPr algn="ctr"/>
                      <a:r>
                        <a:rPr lang="en-AU" sz="1200" b="0" dirty="0">
                          <a:solidFill>
                            <a:schemeClr val="tx1"/>
                          </a:solidFill>
                          <a:latin typeface="Comic Sans MS" panose="030F0702030302020204" pitchFamily="66" charset="0"/>
                        </a:rPr>
                        <a:t>30</a:t>
                      </a:r>
                    </a:p>
                  </a:txBody>
                  <a:tcPr/>
                </a:tc>
                <a:extLst>
                  <a:ext uri="{0D108BD9-81ED-4DB2-BD59-A6C34878D82A}">
                    <a16:rowId xmlns:a16="http://schemas.microsoft.com/office/drawing/2014/main" val="10003"/>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a:t>
                      </a:r>
                      <a:r>
                        <a:rPr lang="en-AU" sz="1200" b="0" i="0" baseline="0" dirty="0">
                          <a:solidFill>
                            <a:schemeClr val="tx1"/>
                          </a:solidFill>
                          <a:latin typeface="Arial Narrow" panose="020B0604020202020204" pitchFamily="34" charset="0"/>
                          <a:cs typeface="Arial Narrow" panose="020B0604020202020204" pitchFamily="34" charset="0"/>
                        </a:rPr>
                        <a:t> B</a:t>
                      </a:r>
                      <a:endParaRPr lang="en-AU" sz="1200" b="0" i="0" dirty="0">
                        <a:solidFill>
                          <a:schemeClr val="tx1"/>
                        </a:solidFill>
                        <a:latin typeface="Arial Narrow" panose="020B0604020202020204" pitchFamily="34" charset="0"/>
                        <a:cs typeface="Arial Narrow"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1</a:t>
                      </a:r>
                    </a:p>
                  </a:txBody>
                  <a:tcPr>
                    <a:solidFill>
                      <a:schemeClr val="bg1"/>
                    </a:solidFill>
                  </a:tcPr>
                </a:tc>
                <a:tc>
                  <a:txBody>
                    <a:bodyPr/>
                    <a:lstStyle/>
                    <a:p>
                      <a:pPr algn="ctr"/>
                      <a:r>
                        <a:rPr lang="en-AU" sz="1200" b="0" dirty="0">
                          <a:solidFill>
                            <a:schemeClr val="tx1"/>
                          </a:solidFill>
                          <a:latin typeface="Comic Sans MS" panose="030F0702030302020204" pitchFamily="66" charset="0"/>
                        </a:rPr>
                        <a:t>0</a:t>
                      </a:r>
                    </a:p>
                  </a:txBody>
                  <a:tcPr/>
                </a:tc>
                <a:extLst>
                  <a:ext uri="{0D108BD9-81ED-4DB2-BD59-A6C34878D82A}">
                    <a16:rowId xmlns:a16="http://schemas.microsoft.com/office/drawing/2014/main" val="10004"/>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1</a:t>
                      </a:r>
                    </a:p>
                  </a:txBody>
                  <a:tcPr>
                    <a:solidFill>
                      <a:schemeClr val="bg1"/>
                    </a:solidFill>
                  </a:tcPr>
                </a:tc>
                <a:tc>
                  <a:txBody>
                    <a:bodyPr/>
                    <a:lstStyle/>
                    <a:p>
                      <a:pPr algn="ctr"/>
                      <a:r>
                        <a:rPr lang="en-AU" sz="1200" b="0" dirty="0">
                          <a:solidFill>
                            <a:schemeClr val="tx1"/>
                          </a:solidFill>
                          <a:latin typeface="Comic Sans MS" panose="030F0702030302020204" pitchFamily="66" charset="0"/>
                        </a:rPr>
                        <a:t>0</a:t>
                      </a:r>
                    </a:p>
                  </a:txBody>
                  <a:tcPr/>
                </a:tc>
                <a:extLst>
                  <a:ext uri="{0D108BD9-81ED-4DB2-BD59-A6C34878D82A}">
                    <a16:rowId xmlns:a16="http://schemas.microsoft.com/office/drawing/2014/main" val="10005"/>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1</a:t>
                      </a:r>
                    </a:p>
                  </a:txBody>
                  <a:tcPr>
                    <a:solidFill>
                      <a:schemeClr val="bg1"/>
                    </a:solidFill>
                  </a:tcPr>
                </a:tc>
                <a:tc>
                  <a:txBody>
                    <a:bodyPr/>
                    <a:lstStyle/>
                    <a:p>
                      <a:pPr algn="ctr"/>
                      <a:r>
                        <a:rPr lang="en-AU" sz="1200" b="0" dirty="0">
                          <a:solidFill>
                            <a:schemeClr val="tx1"/>
                          </a:solidFill>
                          <a:latin typeface="Comic Sans MS" panose="030F0702030302020204" pitchFamily="66" charset="0"/>
                        </a:rPr>
                        <a:t>0</a:t>
                      </a:r>
                    </a:p>
                  </a:txBody>
                  <a:tcPr/>
                </a:tc>
                <a:extLst>
                  <a:ext uri="{0D108BD9-81ED-4DB2-BD59-A6C34878D82A}">
                    <a16:rowId xmlns:a16="http://schemas.microsoft.com/office/drawing/2014/main" val="10006"/>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2</a:t>
                      </a:r>
                    </a:p>
                  </a:txBody>
                  <a:tcPr>
                    <a:solidFill>
                      <a:schemeClr val="bg1"/>
                    </a:solidFill>
                  </a:tcPr>
                </a:tc>
                <a:tc>
                  <a:txBody>
                    <a:bodyPr/>
                    <a:lstStyle/>
                    <a:p>
                      <a:pPr algn="ctr"/>
                      <a:r>
                        <a:rPr lang="en-AU" sz="1200" b="0" dirty="0">
                          <a:solidFill>
                            <a:schemeClr val="tx1"/>
                          </a:solidFill>
                          <a:latin typeface="Comic Sans MS" panose="030F0702030302020204" pitchFamily="66" charset="0"/>
                        </a:rPr>
                        <a:t>2</a:t>
                      </a:r>
                    </a:p>
                  </a:txBody>
                  <a:tcPr/>
                </a:tc>
                <a:extLst>
                  <a:ext uri="{0D108BD9-81ED-4DB2-BD59-A6C34878D82A}">
                    <a16:rowId xmlns:a16="http://schemas.microsoft.com/office/drawing/2014/main" val="10007"/>
                  </a:ext>
                </a:extLst>
              </a:tr>
              <a:tr h="42503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r>
                        <a:rPr lang="en-AU" sz="1400" b="0" i="0" dirty="0">
                          <a:solidFill>
                            <a:schemeClr val="tx1"/>
                          </a:solidFill>
                          <a:latin typeface="Arial Narrow" panose="020B0604020202020204" pitchFamily="34" charset="0"/>
                          <a:cs typeface="Arial Narrow"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r>
                        <a:rPr lang="en-AU" sz="1400" b="0" i="0" dirty="0">
                          <a:solidFill>
                            <a:schemeClr val="tx1"/>
                          </a:solidFill>
                          <a:latin typeface="Arial Narrow" panose="020B0604020202020204" pitchFamily="34" charset="0"/>
                          <a:cs typeface="Arial Narrow"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25036">
                <a:tc>
                  <a:txBody>
                    <a:bodyPr/>
                    <a:lstStyle/>
                    <a:p>
                      <a:pPr algn="r"/>
                      <a:r>
                        <a:rPr lang="en-AU" sz="1200" b="1" dirty="0">
                          <a:latin typeface="Arial Narrow" panose="020B0606020202030204" pitchFamily="34" charset="0"/>
                        </a:rPr>
                        <a:t>Simpsons Diversity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 </a:t>
                      </a:r>
                    </a:p>
                    <a:p>
                      <a:pPr algn="ctr"/>
                      <a:r>
                        <a:rPr lang="en-AU" sz="1400" b="0" dirty="0">
                          <a:solidFill>
                            <a:schemeClr val="tx1"/>
                          </a:solidFill>
                          <a:latin typeface="Arial Narrow" panose="020B0606020202030204"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0" u="none" dirty="0">
                          <a:latin typeface="Arial Narrow" panose="020B0606020202030204" pitchFamily="34" charset="0"/>
                        </a:rPr>
                        <a:t>SDI</a:t>
                      </a:r>
                      <a:r>
                        <a:rPr lang="en-AU" sz="1000" b="0" u="none" baseline="0" dirty="0">
                          <a:latin typeface="Arial Narrow" panose="020B0606020202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0" dirty="0">
                          <a:solidFill>
                            <a:schemeClr val="tx1"/>
                          </a:solidFill>
                          <a:latin typeface="Arial Narrow" panose="020B0604020202020204" pitchFamily="34" charset="0"/>
                          <a:cs typeface="Arial Narrow" panose="020B0604020202020204" pitchFamily="34" charset="0"/>
                        </a:rPr>
                        <a:t>0.709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7476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44655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v1.2 General senior syllabus</a:t>
            </a:r>
            <a:r>
              <a:rPr lang="en-AU" sz="800">
                <a:latin typeface="Arial Narrow" panose="020B0606020202030204" pitchFamily="34" charset="0"/>
              </a:rPr>
              <a:t>, October </a:t>
            </a:r>
            <a:r>
              <a:rPr lang="en-AU" sz="800" dirty="0">
                <a:latin typeface="Arial Narrow" panose="020B0606020202030204" pitchFamily="34" charset="0"/>
              </a:rPr>
              <a:t>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seal): https://</a:t>
            </a:r>
            <a:r>
              <a:rPr lang="en-AU" sz="800" dirty="0" err="1">
                <a:latin typeface="Arial Narrow" panose="020B0606020202030204" pitchFamily="34" charset="0"/>
                <a:sym typeface="Wingdings" pitchFamily="2" charset="2"/>
              </a:rPr>
              <a:t>www.pbs.org</a:t>
            </a:r>
            <a:r>
              <a:rPr lang="en-AU" sz="800" dirty="0">
                <a:latin typeface="Arial Narrow" panose="020B0606020202030204" pitchFamily="34" charset="0"/>
                <a:sym typeface="Wingdings" pitchFamily="2" charset="2"/>
              </a:rPr>
              <a:t>/video/how-antarcticas-cutest-baby-seals-stay-warm-te5klv/</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635C8EF5-EA0C-CE99-CABD-F4AD96F8A438}"/>
              </a:ext>
            </a:extLst>
          </p:cNvPr>
          <p:cNvSpPr txBox="1"/>
          <p:nvPr/>
        </p:nvSpPr>
        <p:spPr>
          <a:xfrm>
            <a:off x="1447750" y="224073"/>
            <a:ext cx="3962499" cy="553998"/>
          </a:xfrm>
          <a:prstGeom prst="rect">
            <a:avLst/>
          </a:prstGeom>
          <a:noFill/>
        </p:spPr>
        <p:txBody>
          <a:bodyPr wrap="square" rtlCol="0">
            <a:spAutoFit/>
          </a:bodyPr>
          <a:lstStyle/>
          <a:p>
            <a:r>
              <a:rPr lang="en-US" b="1" dirty="0">
                <a:latin typeface="Arial Narrow" pitchFamily="34" charset="0"/>
              </a:rPr>
              <a:t>Calculate </a:t>
            </a:r>
            <a:r>
              <a:rPr lang="en-US" sz="1200" dirty="0">
                <a:latin typeface="Arial Narrow" pitchFamily="34" charset="0"/>
              </a:rPr>
              <a:t>the biodiversity of a marine ecosystem using Simpson’s diversity index (SDI)</a:t>
            </a:r>
          </a:p>
        </p:txBody>
      </p:sp>
      <p:sp>
        <p:nvSpPr>
          <p:cNvPr id="7" name="TextBox 17">
            <a:extLst>
              <a:ext uri="{FF2B5EF4-FFF2-40B4-BE49-F238E27FC236}">
                <a16:creationId xmlns:a16="http://schemas.microsoft.com/office/drawing/2014/main" id="{9BD6C3CE-208F-598F-5024-D91620096D9A}"/>
              </a:ext>
            </a:extLst>
          </p:cNvPr>
          <p:cNvSpPr txBox="1"/>
          <p:nvPr/>
        </p:nvSpPr>
        <p:spPr>
          <a:xfrm>
            <a:off x="5486430"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94650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AF24E595-A51B-427E-A051-13070A42C8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17">
            <a:extLst>
              <a:ext uri="{FF2B5EF4-FFF2-40B4-BE49-F238E27FC236}">
                <a16:creationId xmlns:a16="http://schemas.microsoft.com/office/drawing/2014/main" id="{E46CF9BF-259E-4CB1-AAE0-03C862AB96F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5979B409-2F1B-4EF3-84C2-E758FE82C1A1}"/>
              </a:ext>
            </a:extLst>
          </p:cNvPr>
          <p:cNvSpPr txBox="1"/>
          <p:nvPr/>
        </p:nvSpPr>
        <p:spPr>
          <a:xfrm>
            <a:off x="564258" y="221223"/>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79F3AA0E-BB15-4925-A029-7767AFF1995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C06D9051-A3D1-4A3C-6D35-7C0529A35398}"/>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CF22D2CE-8E04-ED29-BFAD-424A04FB3390}"/>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37F0E3C-38F3-C645-75E5-B8FDE120B4B0}"/>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AF5F797D-D565-B5EC-BDCB-31E1F1ED3571}"/>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sp>
        <p:nvSpPr>
          <p:cNvPr id="8" name="TextBox 7">
            <a:extLst>
              <a:ext uri="{FF2B5EF4-FFF2-40B4-BE49-F238E27FC236}">
                <a16:creationId xmlns:a16="http://schemas.microsoft.com/office/drawing/2014/main" id="{DFD5F0B8-3270-1EB5-125B-CAE161759AC6}"/>
              </a:ext>
            </a:extLst>
          </p:cNvPr>
          <p:cNvSpPr txBox="1"/>
          <p:nvPr/>
        </p:nvSpPr>
        <p:spPr>
          <a:xfrm>
            <a:off x="456763" y="971830"/>
            <a:ext cx="5908136" cy="707886"/>
          </a:xfrm>
          <a:prstGeom prst="rect">
            <a:avLst/>
          </a:prstGeom>
          <a:noFill/>
        </p:spPr>
        <p:txBody>
          <a:bodyPr wrap="square" rtlCol="0">
            <a:spAutoFit/>
          </a:bodyPr>
          <a:lstStyle/>
          <a:p>
            <a:r>
              <a:rPr lang="en-US" sz="1600" b="1" dirty="0">
                <a:latin typeface="Arial Narrow" pitchFamily="34" charset="0"/>
              </a:rPr>
              <a:t>Exam Question Practice</a:t>
            </a:r>
          </a:p>
          <a:p>
            <a:pPr algn="just"/>
            <a:r>
              <a:rPr lang="en-AU" sz="1200" dirty="0">
                <a:latin typeface="Arial Narrow" pitchFamily="34" charset="0"/>
              </a:rPr>
              <a:t>Below is question 25 in the final external exam paper 1 (question and response book) for 2022. </a:t>
            </a:r>
          </a:p>
          <a:p>
            <a:pPr algn="just"/>
            <a:r>
              <a:rPr lang="en-AU" sz="1200" dirty="0">
                <a:latin typeface="Arial Narrow" pitchFamily="34" charset="0"/>
              </a:rPr>
              <a:t>You can access all past external exam papers on the QCAA website for Marine Science.   </a:t>
            </a:r>
            <a:endParaRPr lang="en-US" sz="1200" dirty="0">
              <a:latin typeface="Arial Narrow" pitchFamily="34" charset="0"/>
            </a:endParaRPr>
          </a:p>
        </p:txBody>
      </p:sp>
      <p:pic>
        <p:nvPicPr>
          <p:cNvPr id="16" name="Picture 15" descr="A screenshot of a math test&#10;&#10;Description automatically generated">
            <a:extLst>
              <a:ext uri="{FF2B5EF4-FFF2-40B4-BE49-F238E27FC236}">
                <a16:creationId xmlns:a16="http://schemas.microsoft.com/office/drawing/2014/main" id="{225F3159-6D5C-4CF4-7ACD-D226F1271D2C}"/>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01939" y="6732484"/>
            <a:ext cx="5900370" cy="2001405"/>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EC9CAC16-55F3-7FF8-810C-C6DAD8DD142E}"/>
              </a:ext>
            </a:extLst>
          </p:cNvPr>
          <p:cNvSpPr txBox="1"/>
          <p:nvPr/>
        </p:nvSpPr>
        <p:spPr>
          <a:xfrm>
            <a:off x="985732" y="6428104"/>
            <a:ext cx="5151212" cy="276999"/>
          </a:xfrm>
          <a:prstGeom prst="rect">
            <a:avLst/>
          </a:prstGeom>
          <a:noFill/>
        </p:spPr>
        <p:txBody>
          <a:bodyPr wrap="square" rtlCol="0">
            <a:spAutoFit/>
          </a:bodyPr>
          <a:lstStyle/>
          <a:p>
            <a:pPr algn="just"/>
            <a:r>
              <a:rPr lang="en-AU" sz="1200" dirty="0">
                <a:latin typeface="Arial Narrow" pitchFamily="34" charset="0"/>
              </a:rPr>
              <a:t>Below is the marking guide for Question 25 a) and 25 b). Would you get full marks?  </a:t>
            </a:r>
            <a:endParaRPr lang="en-US" sz="1200" dirty="0">
              <a:latin typeface="Arial Narrow" pitchFamily="34" charset="0"/>
            </a:endParaRPr>
          </a:p>
        </p:txBody>
      </p:sp>
      <p:pic>
        <p:nvPicPr>
          <p:cNvPr id="50" name="Picture 49" descr="A paper with text and numbers&#10;&#10;Description automatically generated">
            <a:extLst>
              <a:ext uri="{FF2B5EF4-FFF2-40B4-BE49-F238E27FC236}">
                <a16:creationId xmlns:a16="http://schemas.microsoft.com/office/drawing/2014/main" id="{990CEC35-995E-BE78-4C1E-EDA62777BC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919" y="1736160"/>
            <a:ext cx="5816600" cy="463550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E8B7C4E-92F6-2469-0301-21C464D59ABC}"/>
              </a:ext>
            </a:extLst>
          </p:cNvPr>
          <p:cNvSpPr txBox="1"/>
          <p:nvPr/>
        </p:nvSpPr>
        <p:spPr>
          <a:xfrm>
            <a:off x="1440327" y="220502"/>
            <a:ext cx="4191130" cy="553998"/>
          </a:xfrm>
          <a:prstGeom prst="rect">
            <a:avLst/>
          </a:prstGeom>
          <a:noFill/>
        </p:spPr>
        <p:txBody>
          <a:bodyPr wrap="square" rtlCol="0">
            <a:spAutoFit/>
          </a:bodyPr>
          <a:lstStyle/>
          <a:p>
            <a:r>
              <a:rPr lang="en-US" b="1" dirty="0">
                <a:latin typeface="Arial Narrow" pitchFamily="34" charset="0"/>
              </a:rPr>
              <a:t>7. Formula Feast – </a:t>
            </a:r>
            <a:r>
              <a:rPr lang="en-AU" sz="1200" dirty="0">
                <a:latin typeface="Arial Narrow" panose="020B0606020202030204" pitchFamily="34" charset="0"/>
              </a:rPr>
              <a:t>Interpret data to determine the biodiversity of a marine ecosystem using diversity indices.</a:t>
            </a:r>
            <a:endParaRPr lang="en-US" sz="1200" dirty="0">
              <a:latin typeface="Arial Narrow" pitchFamily="34" charset="0"/>
            </a:endParaRPr>
          </a:p>
        </p:txBody>
      </p:sp>
    </p:spTree>
    <p:extLst>
      <p:ext uri="{BB962C8B-B14F-4D97-AF65-F5344CB8AC3E}">
        <p14:creationId xmlns:p14="http://schemas.microsoft.com/office/powerpoint/2010/main" val="350261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4046103" cy="553998"/>
          </a:xfrm>
          <a:prstGeom prst="rect">
            <a:avLst/>
          </a:prstGeom>
          <a:noFill/>
        </p:spPr>
        <p:txBody>
          <a:bodyPr wrap="square" rtlCol="0">
            <a:spAutoFit/>
          </a:bodyPr>
          <a:lstStyle/>
          <a:p>
            <a:r>
              <a:rPr lang="en-AU" b="1" dirty="0">
                <a:latin typeface="Arial Narrow" pitchFamily="34" charset="0"/>
              </a:rPr>
              <a:t>Interpret </a:t>
            </a:r>
            <a:r>
              <a:rPr lang="en-AU" sz="1200" dirty="0">
                <a:latin typeface="Arial Narrow" panose="020B0606020202030204" pitchFamily="34" charset="0"/>
              </a:rPr>
              <a:t>data to determine the biodiversity of a marine ecosystem using diversity indices.</a:t>
            </a:r>
            <a:endParaRPr lang="en-US" sz="1200" dirty="0">
              <a:latin typeface="Arial Narrow" pitchFamily="34" charset="0"/>
            </a:endParaRP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21622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a:extLst>
              <a:ext uri="{FF2B5EF4-FFF2-40B4-BE49-F238E27FC236}">
                <a16:creationId xmlns:a16="http://schemas.microsoft.com/office/drawing/2014/main" id="{F525109C-FD5B-41B8-8207-B005B707ADB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2FF890E-98FC-4813-97CA-C933CD43DE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4" name="TextBox 103">
            <a:extLst>
              <a:ext uri="{FF2B5EF4-FFF2-40B4-BE49-F238E27FC236}">
                <a16:creationId xmlns:a16="http://schemas.microsoft.com/office/drawing/2014/main" id="{D4C8EFA6-5BEA-48A5-9A91-11B9CED46E0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9A742CA1-7C73-78DA-9AB4-599F02974EA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D9673BFB-0EE5-DE63-C1DD-0F71B18CE8BA}"/>
              </a:ext>
            </a:extLst>
          </p:cNvPr>
          <p:cNvSpPr txBox="1"/>
          <p:nvPr/>
        </p:nvSpPr>
        <p:spPr>
          <a:xfrm>
            <a:off x="1473327" y="265588"/>
            <a:ext cx="3932470" cy="553998"/>
          </a:xfrm>
          <a:prstGeom prst="rect">
            <a:avLst/>
          </a:prstGeom>
          <a:noFill/>
        </p:spPr>
        <p:txBody>
          <a:bodyPr wrap="square" rtlCol="0">
            <a:spAutoFit/>
          </a:bodyPr>
          <a:lstStyle/>
          <a:p>
            <a:r>
              <a:rPr lang="en-US" b="1" dirty="0">
                <a:latin typeface="Arial Narrow" pitchFamily="34" charset="0"/>
              </a:rPr>
              <a:t>8. Environmental Medical – </a:t>
            </a:r>
            <a:r>
              <a:rPr lang="en-US" sz="1200" dirty="0">
                <a:latin typeface="Arial Narrow" pitchFamily="34" charset="0"/>
              </a:rPr>
              <a:t>Describe the concepts of ecosystem resilience, disturbance and recovery.</a:t>
            </a:r>
          </a:p>
        </p:txBody>
      </p:sp>
      <p:cxnSp>
        <p:nvCxnSpPr>
          <p:cNvPr id="4" name="Straight Connector 3">
            <a:extLst>
              <a:ext uri="{FF2B5EF4-FFF2-40B4-BE49-F238E27FC236}">
                <a16:creationId xmlns:a16="http://schemas.microsoft.com/office/drawing/2014/main" id="{173ED817-C178-E013-C9F7-C65B0BC10EBC}"/>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92C03F16-985C-DB4A-AAF8-E20BE47435CF}"/>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D589D45-D2F9-1EEA-FC60-4CF7BCB4E857}"/>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6">
            <a:extLst>
              <a:ext uri="{FF2B5EF4-FFF2-40B4-BE49-F238E27FC236}">
                <a16:creationId xmlns:a16="http://schemas.microsoft.com/office/drawing/2014/main" id="{874021C5-46E1-8A0F-0A95-99D5ACD340D1}"/>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
        <p:nvSpPr>
          <p:cNvPr id="8" name="TextBox 7">
            <a:extLst>
              <a:ext uri="{FF2B5EF4-FFF2-40B4-BE49-F238E27FC236}">
                <a16:creationId xmlns:a16="http://schemas.microsoft.com/office/drawing/2014/main" id="{F8E5E022-7450-4459-DC45-57870B61C0A0}"/>
              </a:ext>
            </a:extLst>
          </p:cNvPr>
          <p:cNvSpPr txBox="1"/>
          <p:nvPr/>
        </p:nvSpPr>
        <p:spPr>
          <a:xfrm>
            <a:off x="516449" y="1047221"/>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disturbance</a:t>
            </a:r>
            <a:endParaRPr lang="en-US" sz="1200" dirty="0">
              <a:solidFill>
                <a:schemeClr val="bg1"/>
              </a:solidFill>
              <a:latin typeface="Comic Sans MS" panose="030F0702030302020204" pitchFamily="66" charset="0"/>
            </a:endParaRPr>
          </a:p>
        </p:txBody>
      </p:sp>
      <p:sp>
        <p:nvSpPr>
          <p:cNvPr id="11" name="TextBox 10">
            <a:extLst>
              <a:ext uri="{FF2B5EF4-FFF2-40B4-BE49-F238E27FC236}">
                <a16:creationId xmlns:a16="http://schemas.microsoft.com/office/drawing/2014/main" id="{281CA448-CB90-1530-8853-DAEB895DA556}"/>
              </a:ext>
            </a:extLst>
          </p:cNvPr>
          <p:cNvSpPr txBox="1"/>
          <p:nvPr/>
        </p:nvSpPr>
        <p:spPr>
          <a:xfrm>
            <a:off x="534989" y="6868296"/>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recovery</a:t>
            </a:r>
            <a:endParaRPr lang="en-US" sz="1200" dirty="0">
              <a:solidFill>
                <a:schemeClr val="bg1"/>
              </a:solidFill>
              <a:latin typeface="Comic Sans MS" panose="030F0702030302020204" pitchFamily="66" charset="0"/>
            </a:endParaRPr>
          </a:p>
        </p:txBody>
      </p:sp>
      <p:sp>
        <p:nvSpPr>
          <p:cNvPr id="12" name="TextBox 11">
            <a:extLst>
              <a:ext uri="{FF2B5EF4-FFF2-40B4-BE49-F238E27FC236}">
                <a16:creationId xmlns:a16="http://schemas.microsoft.com/office/drawing/2014/main" id="{8628145E-E259-CC50-242C-8A285660C4CE}"/>
              </a:ext>
            </a:extLst>
          </p:cNvPr>
          <p:cNvSpPr txBox="1"/>
          <p:nvPr/>
        </p:nvSpPr>
        <p:spPr>
          <a:xfrm>
            <a:off x="446710" y="1418239"/>
            <a:ext cx="5914031" cy="430887"/>
          </a:xfrm>
          <a:prstGeom prst="rect">
            <a:avLst/>
          </a:prstGeom>
          <a:noFill/>
        </p:spPr>
        <p:txBody>
          <a:bodyPr wrap="square" rtlCol="0">
            <a:spAutoFit/>
          </a:bodyPr>
          <a:lstStyle/>
          <a:p>
            <a:r>
              <a:rPr lang="en-US" sz="1100" dirty="0">
                <a:latin typeface="Arial Narrow" pitchFamily="34" charset="0"/>
              </a:rPr>
              <a:t>Disturbance is an event of intense environmental stress, forcing change upon an ecosystem (e.g. virus). </a:t>
            </a:r>
          </a:p>
          <a:p>
            <a:r>
              <a:rPr lang="en-US" sz="1100" dirty="0">
                <a:latin typeface="Arial Narrow" pitchFamily="34" charset="0"/>
              </a:rPr>
              <a:t>For example, mass bleaching events, COTS outbreaks, </a:t>
            </a:r>
            <a:r>
              <a:rPr lang="en-US" sz="1100" dirty="0" err="1">
                <a:latin typeface="Arial Narrow" pitchFamily="34" charset="0"/>
              </a:rPr>
              <a:t>drupella</a:t>
            </a:r>
            <a:r>
              <a:rPr lang="en-US" sz="1100" dirty="0">
                <a:latin typeface="Arial Narrow" pitchFamily="34" charset="0"/>
              </a:rPr>
              <a:t> snail outbreaks and coral disease. </a:t>
            </a:r>
          </a:p>
        </p:txBody>
      </p:sp>
      <p:sp>
        <p:nvSpPr>
          <p:cNvPr id="14" name="TextBox 13">
            <a:extLst>
              <a:ext uri="{FF2B5EF4-FFF2-40B4-BE49-F238E27FC236}">
                <a16:creationId xmlns:a16="http://schemas.microsoft.com/office/drawing/2014/main" id="{A28B5475-7D8E-2EE2-FE31-CD8EBE5A2D55}"/>
              </a:ext>
            </a:extLst>
          </p:cNvPr>
          <p:cNvSpPr txBox="1"/>
          <p:nvPr/>
        </p:nvSpPr>
        <p:spPr>
          <a:xfrm>
            <a:off x="446060" y="5147110"/>
            <a:ext cx="5914031" cy="600164"/>
          </a:xfrm>
          <a:prstGeom prst="rect">
            <a:avLst/>
          </a:prstGeom>
          <a:noFill/>
        </p:spPr>
        <p:txBody>
          <a:bodyPr wrap="square" rtlCol="0">
            <a:spAutoFit/>
          </a:bodyPr>
          <a:lstStyle/>
          <a:p>
            <a:r>
              <a:rPr lang="en-US" sz="1100" dirty="0">
                <a:latin typeface="Arial Narrow" pitchFamily="34" charset="0"/>
              </a:rPr>
              <a:t>Resilience is the capacity to recover from a disturbance or withstand ongoing pressures (e.g. immunity). In other words, it’s the ability to get back up after being knocked down, which all depends on its resistance (how hard it was knocked down in the first place – the amount of damage) and recovery (how fast it got back up again). </a:t>
            </a:r>
          </a:p>
        </p:txBody>
      </p:sp>
      <p:sp>
        <p:nvSpPr>
          <p:cNvPr id="15" name="TextBox 14">
            <a:extLst>
              <a:ext uri="{FF2B5EF4-FFF2-40B4-BE49-F238E27FC236}">
                <a16:creationId xmlns:a16="http://schemas.microsoft.com/office/drawing/2014/main" id="{B1D7DD19-9967-F6BB-0793-7F9AC10537CB}"/>
              </a:ext>
            </a:extLst>
          </p:cNvPr>
          <p:cNvSpPr txBox="1"/>
          <p:nvPr/>
        </p:nvSpPr>
        <p:spPr>
          <a:xfrm>
            <a:off x="471983" y="7223640"/>
            <a:ext cx="5914031" cy="430887"/>
          </a:xfrm>
          <a:prstGeom prst="rect">
            <a:avLst/>
          </a:prstGeom>
          <a:noFill/>
        </p:spPr>
        <p:txBody>
          <a:bodyPr wrap="square" rtlCol="0">
            <a:spAutoFit/>
          </a:bodyPr>
          <a:lstStyle/>
          <a:p>
            <a:r>
              <a:rPr lang="en-US" sz="1100" dirty="0">
                <a:latin typeface="Arial Narrow" pitchFamily="34" charset="0"/>
              </a:rPr>
              <a:t>Recovery refers to the return of a damaged ecological system and associated ecosystem services to a stable state (i.e. an identifiable abundance and composition of species) (e.g. getting better again). </a:t>
            </a:r>
          </a:p>
        </p:txBody>
      </p:sp>
      <p:sp>
        <p:nvSpPr>
          <p:cNvPr id="16" name="TextBox 15">
            <a:extLst>
              <a:ext uri="{FF2B5EF4-FFF2-40B4-BE49-F238E27FC236}">
                <a16:creationId xmlns:a16="http://schemas.microsoft.com/office/drawing/2014/main" id="{640D0332-8A88-C58B-CCDB-E97CFD8819D3}"/>
              </a:ext>
            </a:extLst>
          </p:cNvPr>
          <p:cNvSpPr txBox="1"/>
          <p:nvPr/>
        </p:nvSpPr>
        <p:spPr>
          <a:xfrm>
            <a:off x="506853" y="2915816"/>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resistance</a:t>
            </a:r>
            <a:endParaRPr lang="en-US" sz="1200" dirty="0">
              <a:solidFill>
                <a:schemeClr val="bg1"/>
              </a:solidFill>
              <a:latin typeface="Comic Sans MS" panose="030F0702030302020204" pitchFamily="66" charset="0"/>
            </a:endParaRPr>
          </a:p>
        </p:txBody>
      </p:sp>
      <p:sp>
        <p:nvSpPr>
          <p:cNvPr id="17" name="TextBox 16">
            <a:extLst>
              <a:ext uri="{FF2B5EF4-FFF2-40B4-BE49-F238E27FC236}">
                <a16:creationId xmlns:a16="http://schemas.microsoft.com/office/drawing/2014/main" id="{15F5E073-8854-D37D-0E13-252C09AF3875}"/>
              </a:ext>
            </a:extLst>
          </p:cNvPr>
          <p:cNvSpPr txBox="1"/>
          <p:nvPr/>
        </p:nvSpPr>
        <p:spPr>
          <a:xfrm>
            <a:off x="437115" y="3287157"/>
            <a:ext cx="5959462" cy="430887"/>
          </a:xfrm>
          <a:prstGeom prst="rect">
            <a:avLst/>
          </a:prstGeom>
          <a:noFill/>
        </p:spPr>
        <p:txBody>
          <a:bodyPr wrap="square" rtlCol="0">
            <a:spAutoFit/>
          </a:bodyPr>
          <a:lstStyle/>
          <a:p>
            <a:r>
              <a:rPr lang="en-US" sz="1100" dirty="0">
                <a:latin typeface="Arial Narrow" pitchFamily="34" charset="0"/>
              </a:rPr>
              <a:t>Resistance is the capacity to withstand a disturbance (e.g. to not get sick in the first place). High resistance means low damage. E.g. heat resistant corals, with heat resistant zooxanthellae, do not bleach as fast as other corals. </a:t>
            </a:r>
          </a:p>
        </p:txBody>
      </p:sp>
      <p:sp>
        <p:nvSpPr>
          <p:cNvPr id="18" name="Rectangle 17">
            <a:extLst>
              <a:ext uri="{FF2B5EF4-FFF2-40B4-BE49-F238E27FC236}">
                <a16:creationId xmlns:a16="http://schemas.microsoft.com/office/drawing/2014/main" id="{A75450A1-7BEC-F54D-09E6-610CC8CCD710}"/>
              </a:ext>
            </a:extLst>
          </p:cNvPr>
          <p:cNvSpPr/>
          <p:nvPr/>
        </p:nvSpPr>
        <p:spPr>
          <a:xfrm>
            <a:off x="506670" y="1868566"/>
            <a:ext cx="5863484" cy="97524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DISTURBANCE</a:t>
            </a:r>
          </a:p>
        </p:txBody>
      </p:sp>
      <p:sp>
        <p:nvSpPr>
          <p:cNvPr id="19" name="Rectangle 18">
            <a:extLst>
              <a:ext uri="{FF2B5EF4-FFF2-40B4-BE49-F238E27FC236}">
                <a16:creationId xmlns:a16="http://schemas.microsoft.com/office/drawing/2014/main" id="{CA683B7C-7CD5-9B04-9893-87CB3C5A9814}"/>
              </a:ext>
            </a:extLst>
          </p:cNvPr>
          <p:cNvSpPr/>
          <p:nvPr/>
        </p:nvSpPr>
        <p:spPr>
          <a:xfrm>
            <a:off x="586864" y="2162261"/>
            <a:ext cx="5697837" cy="58109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Disturbance is an event of intense environmental stress, forcing change upon an ecosystem. E.g. mass bleaching event, COTS outbreaks, disease, etc. </a:t>
            </a:r>
          </a:p>
        </p:txBody>
      </p:sp>
      <p:sp>
        <p:nvSpPr>
          <p:cNvPr id="26" name="Rectangle 25">
            <a:extLst>
              <a:ext uri="{FF2B5EF4-FFF2-40B4-BE49-F238E27FC236}">
                <a16:creationId xmlns:a16="http://schemas.microsoft.com/office/drawing/2014/main" id="{062880D6-ABA8-A210-B75A-FE8A71F265ED}"/>
              </a:ext>
            </a:extLst>
          </p:cNvPr>
          <p:cNvSpPr/>
          <p:nvPr/>
        </p:nvSpPr>
        <p:spPr>
          <a:xfrm>
            <a:off x="515798" y="3733313"/>
            <a:ext cx="5863484" cy="97524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RESISTANCE</a:t>
            </a:r>
          </a:p>
        </p:txBody>
      </p:sp>
      <p:sp>
        <p:nvSpPr>
          <p:cNvPr id="31" name="Rectangle 30">
            <a:extLst>
              <a:ext uri="{FF2B5EF4-FFF2-40B4-BE49-F238E27FC236}">
                <a16:creationId xmlns:a16="http://schemas.microsoft.com/office/drawing/2014/main" id="{6AF4C260-4FD6-B79C-627B-582DF68DBFD8}"/>
              </a:ext>
            </a:extLst>
          </p:cNvPr>
          <p:cNvSpPr/>
          <p:nvPr/>
        </p:nvSpPr>
        <p:spPr>
          <a:xfrm>
            <a:off x="595992" y="4027008"/>
            <a:ext cx="5697837" cy="58109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Resistance is the capacity to withstand a disturbance (e.g. to not get sick in the first place). E.g. heat resistance corals do not bleach as fast as others.</a:t>
            </a:r>
          </a:p>
        </p:txBody>
      </p:sp>
      <p:sp>
        <p:nvSpPr>
          <p:cNvPr id="35" name="TextBox 34">
            <a:extLst>
              <a:ext uri="{FF2B5EF4-FFF2-40B4-BE49-F238E27FC236}">
                <a16:creationId xmlns:a16="http://schemas.microsoft.com/office/drawing/2014/main" id="{49549FE4-A973-BB69-E002-7D2F7C5A8D62}"/>
              </a:ext>
            </a:extLst>
          </p:cNvPr>
          <p:cNvSpPr txBox="1"/>
          <p:nvPr/>
        </p:nvSpPr>
        <p:spPr>
          <a:xfrm>
            <a:off x="515798" y="4790889"/>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resilience</a:t>
            </a:r>
            <a:endParaRPr lang="en-US" sz="1200" dirty="0">
              <a:solidFill>
                <a:schemeClr val="bg1"/>
              </a:solidFill>
              <a:latin typeface="Comic Sans MS" panose="030F0702030302020204" pitchFamily="66" charset="0"/>
            </a:endParaRPr>
          </a:p>
        </p:txBody>
      </p:sp>
      <p:sp>
        <p:nvSpPr>
          <p:cNvPr id="37" name="Rectangle 36">
            <a:extLst>
              <a:ext uri="{FF2B5EF4-FFF2-40B4-BE49-F238E27FC236}">
                <a16:creationId xmlns:a16="http://schemas.microsoft.com/office/drawing/2014/main" id="{CDB83B79-F26D-6ABB-E6BA-ABDCF071DE36}"/>
              </a:ext>
            </a:extLst>
          </p:cNvPr>
          <p:cNvSpPr/>
          <p:nvPr/>
        </p:nvSpPr>
        <p:spPr>
          <a:xfrm>
            <a:off x="525862" y="5765360"/>
            <a:ext cx="5863484" cy="101748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RESILIENCE</a:t>
            </a:r>
          </a:p>
        </p:txBody>
      </p:sp>
      <p:sp>
        <p:nvSpPr>
          <p:cNvPr id="38" name="Rectangle 37">
            <a:extLst>
              <a:ext uri="{FF2B5EF4-FFF2-40B4-BE49-F238E27FC236}">
                <a16:creationId xmlns:a16="http://schemas.microsoft.com/office/drawing/2014/main" id="{2652E0B4-BC6E-EFB6-551C-9970030AD1D8}"/>
              </a:ext>
            </a:extLst>
          </p:cNvPr>
          <p:cNvSpPr/>
          <p:nvPr/>
        </p:nvSpPr>
        <p:spPr>
          <a:xfrm>
            <a:off x="606056" y="6059055"/>
            <a:ext cx="5697837" cy="5963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Resilience is the capacity to recover from a disturbance or withstand ongoing pressures (e.g. immunity). Getting back up after being knocked down. </a:t>
            </a:r>
          </a:p>
        </p:txBody>
      </p:sp>
      <p:sp>
        <p:nvSpPr>
          <p:cNvPr id="39" name="Rectangle 38">
            <a:extLst>
              <a:ext uri="{FF2B5EF4-FFF2-40B4-BE49-F238E27FC236}">
                <a16:creationId xmlns:a16="http://schemas.microsoft.com/office/drawing/2014/main" id="{FAD1A475-860C-BFB5-D78D-B0363E0A908B}"/>
              </a:ext>
            </a:extLst>
          </p:cNvPr>
          <p:cNvSpPr/>
          <p:nvPr/>
        </p:nvSpPr>
        <p:spPr>
          <a:xfrm>
            <a:off x="506670" y="7688457"/>
            <a:ext cx="5863484" cy="10460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RECOVERY</a:t>
            </a:r>
          </a:p>
        </p:txBody>
      </p:sp>
      <p:sp>
        <p:nvSpPr>
          <p:cNvPr id="40" name="Rectangle 39">
            <a:extLst>
              <a:ext uri="{FF2B5EF4-FFF2-40B4-BE49-F238E27FC236}">
                <a16:creationId xmlns:a16="http://schemas.microsoft.com/office/drawing/2014/main" id="{2E857179-4A80-C671-7CEF-23F64DB8C31D}"/>
              </a:ext>
            </a:extLst>
          </p:cNvPr>
          <p:cNvSpPr/>
          <p:nvPr/>
        </p:nvSpPr>
        <p:spPr>
          <a:xfrm>
            <a:off x="570952" y="7970283"/>
            <a:ext cx="5697837" cy="662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Recovery refers to the return of a damaged ecological system and associated ecosystem services to a stable state (i.e. an identifiable abundance and composition of species) (e.g. getting better again). </a:t>
            </a:r>
          </a:p>
          <a:p>
            <a:endParaRPr lang="en-AU" sz="12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25970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17">
            <a:extLst>
              <a:ext uri="{FF2B5EF4-FFF2-40B4-BE49-F238E27FC236}">
                <a16:creationId xmlns:a16="http://schemas.microsoft.com/office/drawing/2014/main" id="{7CCB3844-6C36-186C-48E2-1B0411B2829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3FEFCEA6-A355-E89E-005A-AD335E5B028D}"/>
              </a:ext>
            </a:extLst>
          </p:cNvPr>
          <p:cNvSpPr txBox="1"/>
          <p:nvPr/>
        </p:nvSpPr>
        <p:spPr>
          <a:xfrm>
            <a:off x="1473327" y="265588"/>
            <a:ext cx="3932470"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concepts of ecosystem resilience, disturbance and recovery.</a:t>
            </a:r>
          </a:p>
        </p:txBody>
      </p:sp>
    </p:spTree>
    <p:extLst>
      <p:ext uri="{BB962C8B-B14F-4D97-AF65-F5344CB8AC3E}">
        <p14:creationId xmlns:p14="http://schemas.microsoft.com/office/powerpoint/2010/main" val="149091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EFA17D-068E-0A84-BA41-0D6E653E2353}"/>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994C682-D86C-2E8F-BC90-F20D138015A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549C5113-EBB3-F8AD-4172-4F3C2D9B91C2}"/>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9">
            <a:extLst>
              <a:ext uri="{FF2B5EF4-FFF2-40B4-BE49-F238E27FC236}">
                <a16:creationId xmlns:a16="http://schemas.microsoft.com/office/drawing/2014/main" id="{261787EA-5C73-FDE3-5A69-C15C5F1DD2BC}"/>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cxnSp>
        <p:nvCxnSpPr>
          <p:cNvPr id="15" name="Straight Connector 14">
            <a:extLst>
              <a:ext uri="{FF2B5EF4-FFF2-40B4-BE49-F238E27FC236}">
                <a16:creationId xmlns:a16="http://schemas.microsoft.com/office/drawing/2014/main" id="{691D09B9-EAB4-C9B1-BDAD-0A82253AC807}"/>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7">
            <a:extLst>
              <a:ext uri="{FF2B5EF4-FFF2-40B4-BE49-F238E27FC236}">
                <a16:creationId xmlns:a16="http://schemas.microsoft.com/office/drawing/2014/main" id="{E8639AE0-B42A-F0A8-FAF2-1369ABEFFB0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7" name="TextBox 16">
            <a:extLst>
              <a:ext uri="{FF2B5EF4-FFF2-40B4-BE49-F238E27FC236}">
                <a16:creationId xmlns:a16="http://schemas.microsoft.com/office/drawing/2014/main" id="{13413C57-1CA9-C7A0-EFB5-FF8CD54F07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TextBox 17">
            <a:extLst>
              <a:ext uri="{FF2B5EF4-FFF2-40B4-BE49-F238E27FC236}">
                <a16:creationId xmlns:a16="http://schemas.microsoft.com/office/drawing/2014/main" id="{01E919C4-86A3-4699-A70C-89B1B7BAC9CD}"/>
              </a:ext>
            </a:extLst>
          </p:cNvPr>
          <p:cNvSpPr txBox="1"/>
          <p:nvPr/>
        </p:nvSpPr>
        <p:spPr>
          <a:xfrm>
            <a:off x="1465585" y="150040"/>
            <a:ext cx="3890491" cy="738664"/>
          </a:xfrm>
          <a:prstGeom prst="rect">
            <a:avLst/>
          </a:prstGeom>
          <a:noFill/>
        </p:spPr>
        <p:txBody>
          <a:bodyPr wrap="square" rtlCol="0">
            <a:spAutoFit/>
          </a:bodyPr>
          <a:lstStyle/>
          <a:p>
            <a:r>
              <a:rPr lang="en-US" b="1" dirty="0">
                <a:latin typeface="Arial Narrow" pitchFamily="34" charset="0"/>
              </a:rPr>
              <a:t>9. Bio…ta – </a:t>
            </a:r>
            <a:r>
              <a:rPr lang="en-US" sz="1200" dirty="0">
                <a:latin typeface="Arial Narrow" pitchFamily="34" charset="0"/>
              </a:rPr>
              <a:t>Identify biotic components of marine ecosystems, i.e. trophic levels, food chains, food webs, interactions and population dynamics.</a:t>
            </a:r>
          </a:p>
        </p:txBody>
      </p:sp>
      <p:sp>
        <p:nvSpPr>
          <p:cNvPr id="5" name="TextBox 4">
            <a:extLst>
              <a:ext uri="{FF2B5EF4-FFF2-40B4-BE49-F238E27FC236}">
                <a16:creationId xmlns:a16="http://schemas.microsoft.com/office/drawing/2014/main" id="{7365BAEC-01DB-CB4B-AB1D-D2D22A3337C1}"/>
              </a:ext>
            </a:extLst>
          </p:cNvPr>
          <p:cNvSpPr txBox="1"/>
          <p:nvPr/>
        </p:nvSpPr>
        <p:spPr>
          <a:xfrm>
            <a:off x="508863" y="1036670"/>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Trophic levels: fill in the blanks</a:t>
            </a:r>
            <a:endParaRPr lang="en-US" sz="1200" dirty="0">
              <a:solidFill>
                <a:schemeClr val="bg1"/>
              </a:solidFill>
              <a:latin typeface="Comic Sans MS" panose="030F0702030302020204" pitchFamily="66" charset="0"/>
            </a:endParaRPr>
          </a:p>
        </p:txBody>
      </p:sp>
      <p:sp>
        <p:nvSpPr>
          <p:cNvPr id="21" name="TextBox 20">
            <a:extLst>
              <a:ext uri="{FF2B5EF4-FFF2-40B4-BE49-F238E27FC236}">
                <a16:creationId xmlns:a16="http://schemas.microsoft.com/office/drawing/2014/main" id="{CD1D895A-5F62-A4A0-129B-9CBFC8586324}"/>
              </a:ext>
            </a:extLst>
          </p:cNvPr>
          <p:cNvSpPr txBox="1"/>
          <p:nvPr/>
        </p:nvSpPr>
        <p:spPr>
          <a:xfrm>
            <a:off x="506852" y="334786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Food Chain (one direction): fill in the blank</a:t>
            </a:r>
            <a:endParaRPr lang="en-US" sz="1200" dirty="0">
              <a:solidFill>
                <a:schemeClr val="bg1"/>
              </a:solidFill>
              <a:latin typeface="Comic Sans MS" panose="030F0702030302020204" pitchFamily="66" charset="0"/>
            </a:endParaRPr>
          </a:p>
        </p:txBody>
      </p:sp>
      <p:sp>
        <p:nvSpPr>
          <p:cNvPr id="24" name="TextBox 23">
            <a:extLst>
              <a:ext uri="{FF2B5EF4-FFF2-40B4-BE49-F238E27FC236}">
                <a16:creationId xmlns:a16="http://schemas.microsoft.com/office/drawing/2014/main" id="{29C5E929-45BC-DDA3-B1F8-AF8BB1E1743D}"/>
              </a:ext>
            </a:extLst>
          </p:cNvPr>
          <p:cNvSpPr txBox="1"/>
          <p:nvPr/>
        </p:nvSpPr>
        <p:spPr>
          <a:xfrm>
            <a:off x="506853" y="6298906"/>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Biotic interactions </a:t>
            </a:r>
            <a:endParaRPr lang="en-US" sz="1200" dirty="0">
              <a:solidFill>
                <a:schemeClr val="bg1"/>
              </a:solidFill>
              <a:latin typeface="Comic Sans MS" panose="030F0702030302020204" pitchFamily="66" charset="0"/>
            </a:endParaRPr>
          </a:p>
        </p:txBody>
      </p:sp>
      <p:pic>
        <p:nvPicPr>
          <p:cNvPr id="32" name="Picture 31" descr="A black and white diagram&#10;&#10;Description automatically generated">
            <a:extLst>
              <a:ext uri="{FF2B5EF4-FFF2-40B4-BE49-F238E27FC236}">
                <a16:creationId xmlns:a16="http://schemas.microsoft.com/office/drawing/2014/main" id="{70EB9BEA-2A42-1E34-4D66-4D04A86A8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395" y="1501567"/>
            <a:ext cx="2837892" cy="1821743"/>
          </a:xfrm>
          <a:prstGeom prst="rect">
            <a:avLst/>
          </a:prstGeom>
        </p:spPr>
      </p:pic>
      <p:sp>
        <p:nvSpPr>
          <p:cNvPr id="33" name="TextBox 32">
            <a:extLst>
              <a:ext uri="{FF2B5EF4-FFF2-40B4-BE49-F238E27FC236}">
                <a16:creationId xmlns:a16="http://schemas.microsoft.com/office/drawing/2014/main" id="{026AE737-050E-2833-B61D-6157C6A38283}"/>
              </a:ext>
            </a:extLst>
          </p:cNvPr>
          <p:cNvSpPr txBox="1"/>
          <p:nvPr/>
        </p:nvSpPr>
        <p:spPr>
          <a:xfrm>
            <a:off x="462772" y="2728534"/>
            <a:ext cx="936104" cy="415498"/>
          </a:xfrm>
          <a:prstGeom prst="rect">
            <a:avLst/>
          </a:prstGeom>
          <a:noFill/>
          <a:ln>
            <a:noFill/>
          </a:ln>
        </p:spPr>
        <p:txBody>
          <a:bodyPr wrap="square" rtlCol="0">
            <a:spAutoFit/>
          </a:bodyPr>
          <a:lstStyle/>
          <a:p>
            <a:pPr algn="ctr"/>
            <a:r>
              <a:rPr lang="en-US" sz="1050" dirty="0"/>
              <a:t>Primary producers</a:t>
            </a:r>
          </a:p>
        </p:txBody>
      </p:sp>
      <p:sp>
        <p:nvSpPr>
          <p:cNvPr id="34" name="TextBox 33">
            <a:extLst>
              <a:ext uri="{FF2B5EF4-FFF2-40B4-BE49-F238E27FC236}">
                <a16:creationId xmlns:a16="http://schemas.microsoft.com/office/drawing/2014/main" id="{4230EE41-F83B-DAF3-8FDE-E867938AB1AF}"/>
              </a:ext>
            </a:extLst>
          </p:cNvPr>
          <p:cNvSpPr txBox="1"/>
          <p:nvPr/>
        </p:nvSpPr>
        <p:spPr>
          <a:xfrm>
            <a:off x="677751" y="2287877"/>
            <a:ext cx="1027934" cy="415498"/>
          </a:xfrm>
          <a:prstGeom prst="rect">
            <a:avLst/>
          </a:prstGeom>
          <a:noFill/>
          <a:ln>
            <a:noFill/>
          </a:ln>
        </p:spPr>
        <p:txBody>
          <a:bodyPr wrap="square" rtlCol="0">
            <a:spAutoFit/>
          </a:bodyPr>
          <a:lstStyle/>
          <a:p>
            <a:pPr algn="ctr"/>
            <a:r>
              <a:rPr lang="en-US" sz="1050" dirty="0"/>
              <a:t>Primary consumers</a:t>
            </a:r>
          </a:p>
        </p:txBody>
      </p:sp>
      <p:sp>
        <p:nvSpPr>
          <p:cNvPr id="42" name="TextBox 41">
            <a:extLst>
              <a:ext uri="{FF2B5EF4-FFF2-40B4-BE49-F238E27FC236}">
                <a16:creationId xmlns:a16="http://schemas.microsoft.com/office/drawing/2014/main" id="{1A6D40E7-A098-1E18-BF72-D6481A7FD3A4}"/>
              </a:ext>
            </a:extLst>
          </p:cNvPr>
          <p:cNvSpPr txBox="1"/>
          <p:nvPr/>
        </p:nvSpPr>
        <p:spPr>
          <a:xfrm>
            <a:off x="1313898" y="1475656"/>
            <a:ext cx="936104" cy="415498"/>
          </a:xfrm>
          <a:prstGeom prst="rect">
            <a:avLst/>
          </a:prstGeom>
          <a:noFill/>
          <a:ln>
            <a:noFill/>
          </a:ln>
        </p:spPr>
        <p:txBody>
          <a:bodyPr wrap="square" rtlCol="0">
            <a:spAutoFit/>
          </a:bodyPr>
          <a:lstStyle/>
          <a:p>
            <a:pPr algn="ctr"/>
            <a:r>
              <a:rPr lang="en-US" sz="1050" dirty="0"/>
              <a:t>Tertiary consumers</a:t>
            </a:r>
          </a:p>
        </p:txBody>
      </p:sp>
      <p:sp>
        <p:nvSpPr>
          <p:cNvPr id="43" name="TextBox 42">
            <a:extLst>
              <a:ext uri="{FF2B5EF4-FFF2-40B4-BE49-F238E27FC236}">
                <a16:creationId xmlns:a16="http://schemas.microsoft.com/office/drawing/2014/main" id="{C1136122-4DD4-7587-CFE8-08F848EC4221}"/>
              </a:ext>
            </a:extLst>
          </p:cNvPr>
          <p:cNvSpPr txBox="1"/>
          <p:nvPr/>
        </p:nvSpPr>
        <p:spPr>
          <a:xfrm>
            <a:off x="2472246" y="1542319"/>
            <a:ext cx="1257041" cy="253916"/>
          </a:xfrm>
          <a:prstGeom prst="rect">
            <a:avLst/>
          </a:prstGeom>
          <a:noFill/>
          <a:ln>
            <a:noFill/>
          </a:ln>
        </p:spPr>
        <p:txBody>
          <a:bodyPr wrap="square" rtlCol="0">
            <a:spAutoFit/>
          </a:bodyPr>
          <a:lstStyle/>
          <a:p>
            <a:pPr algn="ctr"/>
            <a:r>
              <a:rPr lang="en-US" sz="1050" b="1" dirty="0"/>
              <a:t>4</a:t>
            </a:r>
            <a:r>
              <a:rPr lang="en-US" sz="1050" b="1" baseline="30000" dirty="0"/>
              <a:t>th</a:t>
            </a:r>
            <a:r>
              <a:rPr lang="en-US" sz="1050" b="1" dirty="0"/>
              <a:t> Trophic Level</a:t>
            </a:r>
          </a:p>
        </p:txBody>
      </p:sp>
      <p:sp>
        <p:nvSpPr>
          <p:cNvPr id="44" name="Rectangle 43">
            <a:extLst>
              <a:ext uri="{FF2B5EF4-FFF2-40B4-BE49-F238E27FC236}">
                <a16:creationId xmlns:a16="http://schemas.microsoft.com/office/drawing/2014/main" id="{28FC2573-09CA-81C4-735E-CA2268BAD286}"/>
              </a:ext>
            </a:extLst>
          </p:cNvPr>
          <p:cNvSpPr/>
          <p:nvPr/>
        </p:nvSpPr>
        <p:spPr>
          <a:xfrm>
            <a:off x="506852" y="1887872"/>
            <a:ext cx="1198833" cy="415498"/>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67F1F53-E1AF-8CCD-EB84-83DA3298606D}"/>
              </a:ext>
            </a:extLst>
          </p:cNvPr>
          <p:cNvSpPr txBox="1"/>
          <p:nvPr/>
        </p:nvSpPr>
        <p:spPr>
          <a:xfrm>
            <a:off x="1553097" y="2796824"/>
            <a:ext cx="1603375" cy="415498"/>
          </a:xfrm>
          <a:prstGeom prst="rect">
            <a:avLst/>
          </a:prstGeom>
          <a:noFill/>
          <a:ln>
            <a:noFill/>
          </a:ln>
        </p:spPr>
        <p:txBody>
          <a:bodyPr wrap="square" rtlCol="0">
            <a:spAutoFit/>
          </a:bodyPr>
          <a:lstStyle/>
          <a:p>
            <a:pPr algn="ctr"/>
            <a:r>
              <a:rPr lang="en-US" sz="1050" dirty="0"/>
              <a:t>Phytoplankton, algae, seaweed, seagrass, </a:t>
            </a:r>
          </a:p>
        </p:txBody>
      </p:sp>
      <p:sp>
        <p:nvSpPr>
          <p:cNvPr id="55" name="Oval 54">
            <a:extLst>
              <a:ext uri="{FF2B5EF4-FFF2-40B4-BE49-F238E27FC236}">
                <a16:creationId xmlns:a16="http://schemas.microsoft.com/office/drawing/2014/main" id="{1F25A957-BFFC-F624-CB87-2AF414BAB326}"/>
              </a:ext>
            </a:extLst>
          </p:cNvPr>
          <p:cNvSpPr/>
          <p:nvPr/>
        </p:nvSpPr>
        <p:spPr>
          <a:xfrm>
            <a:off x="4897030" y="1781447"/>
            <a:ext cx="1368152" cy="115483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ED1C562-4842-01F2-4099-707C1B129A36}"/>
              </a:ext>
            </a:extLst>
          </p:cNvPr>
          <p:cNvSpPr txBox="1"/>
          <p:nvPr/>
        </p:nvSpPr>
        <p:spPr>
          <a:xfrm>
            <a:off x="4779418" y="2235169"/>
            <a:ext cx="1603375" cy="253916"/>
          </a:xfrm>
          <a:prstGeom prst="rect">
            <a:avLst/>
          </a:prstGeom>
          <a:noFill/>
          <a:ln>
            <a:noFill/>
          </a:ln>
        </p:spPr>
        <p:txBody>
          <a:bodyPr wrap="square" rtlCol="0">
            <a:spAutoFit/>
          </a:bodyPr>
          <a:lstStyle/>
          <a:p>
            <a:pPr algn="ctr"/>
            <a:r>
              <a:rPr lang="en-US" sz="1050" dirty="0"/>
              <a:t>Decomposers</a:t>
            </a:r>
          </a:p>
        </p:txBody>
      </p:sp>
      <p:sp>
        <p:nvSpPr>
          <p:cNvPr id="58" name="Rectangle 57">
            <a:extLst>
              <a:ext uri="{FF2B5EF4-FFF2-40B4-BE49-F238E27FC236}">
                <a16:creationId xmlns:a16="http://schemas.microsoft.com/office/drawing/2014/main" id="{0439E93A-3B23-E2FA-1947-21498FCE6D86}"/>
              </a:ext>
            </a:extLst>
          </p:cNvPr>
          <p:cNvSpPr/>
          <p:nvPr/>
        </p:nvSpPr>
        <p:spPr>
          <a:xfrm>
            <a:off x="2909951" y="1836987"/>
            <a:ext cx="1203879" cy="415498"/>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EAB3404-0D79-3CC4-EB0A-3F97C8D5CA0C}"/>
              </a:ext>
            </a:extLst>
          </p:cNvPr>
          <p:cNvSpPr/>
          <p:nvPr/>
        </p:nvSpPr>
        <p:spPr>
          <a:xfrm>
            <a:off x="3297670" y="2343471"/>
            <a:ext cx="1207760" cy="415498"/>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9" name="Picture 7168" descr="A silhouette of a person&#10;&#10;Description automatically generated">
            <a:extLst>
              <a:ext uri="{FF2B5EF4-FFF2-40B4-BE49-F238E27FC236}">
                <a16:creationId xmlns:a16="http://schemas.microsoft.com/office/drawing/2014/main" id="{2633DD96-C506-A526-BCBD-CF6731474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2817" y="1631368"/>
            <a:ext cx="92158" cy="253916"/>
          </a:xfrm>
          <a:prstGeom prst="rect">
            <a:avLst/>
          </a:prstGeom>
        </p:spPr>
      </p:pic>
      <p:sp>
        <p:nvSpPr>
          <p:cNvPr id="7173" name="TextBox 7172">
            <a:extLst>
              <a:ext uri="{FF2B5EF4-FFF2-40B4-BE49-F238E27FC236}">
                <a16:creationId xmlns:a16="http://schemas.microsoft.com/office/drawing/2014/main" id="{C178245C-A0B4-59EF-9D69-C05BF8C674EA}"/>
              </a:ext>
            </a:extLst>
          </p:cNvPr>
          <p:cNvSpPr txBox="1"/>
          <p:nvPr/>
        </p:nvSpPr>
        <p:spPr>
          <a:xfrm>
            <a:off x="527081" y="4642722"/>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Food WEB (multi direction)</a:t>
            </a:r>
            <a:endParaRPr lang="en-US" sz="1200" dirty="0">
              <a:solidFill>
                <a:schemeClr val="bg1"/>
              </a:solidFill>
              <a:latin typeface="Comic Sans MS" panose="030F0702030302020204" pitchFamily="66" charset="0"/>
            </a:endParaRPr>
          </a:p>
        </p:txBody>
      </p:sp>
      <p:sp>
        <p:nvSpPr>
          <p:cNvPr id="7188" name="TextBox 7187">
            <a:extLst>
              <a:ext uri="{FF2B5EF4-FFF2-40B4-BE49-F238E27FC236}">
                <a16:creationId xmlns:a16="http://schemas.microsoft.com/office/drawing/2014/main" id="{FBBB5544-A39A-492D-3A46-A48FE41B10DE}"/>
              </a:ext>
            </a:extLst>
          </p:cNvPr>
          <p:cNvSpPr txBox="1"/>
          <p:nvPr/>
        </p:nvSpPr>
        <p:spPr>
          <a:xfrm>
            <a:off x="499496" y="7401798"/>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Population Dynamics</a:t>
            </a:r>
            <a:endParaRPr lang="en-US" sz="1200" dirty="0">
              <a:solidFill>
                <a:schemeClr val="bg1"/>
              </a:solidFill>
              <a:latin typeface="Comic Sans MS" panose="030F0702030302020204" pitchFamily="66" charset="0"/>
            </a:endParaRPr>
          </a:p>
        </p:txBody>
      </p:sp>
      <p:pic>
        <p:nvPicPr>
          <p:cNvPr id="7189" name="Picture 12" descr="Food Web - Living Oceans FoundationLiving Oceans Foundation">
            <a:extLst>
              <a:ext uri="{FF2B5EF4-FFF2-40B4-BE49-F238E27FC236}">
                <a16:creationId xmlns:a16="http://schemas.microsoft.com/office/drawing/2014/main" id="{336EF4C0-E868-F017-2920-7F3CDDD9910E}"/>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665643" y="5009193"/>
            <a:ext cx="1751056" cy="1226272"/>
          </a:xfrm>
          <a:prstGeom prst="rect">
            <a:avLst/>
          </a:prstGeom>
          <a:noFill/>
          <a:extLst>
            <a:ext uri="{909E8E84-426E-40DD-AFC4-6F175D3DCCD1}">
              <a14:hiddenFill xmlns:a14="http://schemas.microsoft.com/office/drawing/2010/main">
                <a:solidFill>
                  <a:srgbClr val="FFFFFF"/>
                </a:solidFill>
              </a14:hiddenFill>
            </a:ext>
          </a:extLst>
        </p:spPr>
      </p:pic>
      <p:sp>
        <p:nvSpPr>
          <p:cNvPr id="7192" name="TextBox 7191">
            <a:extLst>
              <a:ext uri="{FF2B5EF4-FFF2-40B4-BE49-F238E27FC236}">
                <a16:creationId xmlns:a16="http://schemas.microsoft.com/office/drawing/2014/main" id="{3A6AE17F-CF66-7EC2-5311-6098F1433DA2}"/>
              </a:ext>
            </a:extLst>
          </p:cNvPr>
          <p:cNvSpPr txBox="1"/>
          <p:nvPr/>
        </p:nvSpPr>
        <p:spPr>
          <a:xfrm>
            <a:off x="446748" y="6651843"/>
            <a:ext cx="5959462" cy="261610"/>
          </a:xfrm>
          <a:prstGeom prst="rect">
            <a:avLst/>
          </a:prstGeom>
          <a:noFill/>
        </p:spPr>
        <p:txBody>
          <a:bodyPr wrap="square" rtlCol="0">
            <a:spAutoFit/>
          </a:bodyPr>
          <a:lstStyle/>
          <a:p>
            <a:r>
              <a:rPr lang="en-US" sz="1100" dirty="0">
                <a:latin typeface="Arial Narrow" pitchFamily="34" charset="0"/>
              </a:rPr>
              <a:t>Biotic interactions include symbiosis (2 different species living together), competition and predation. </a:t>
            </a:r>
          </a:p>
        </p:txBody>
      </p:sp>
      <p:sp>
        <p:nvSpPr>
          <p:cNvPr id="7193" name="Rectangle 7192">
            <a:extLst>
              <a:ext uri="{FF2B5EF4-FFF2-40B4-BE49-F238E27FC236}">
                <a16:creationId xmlns:a16="http://schemas.microsoft.com/office/drawing/2014/main" id="{F8C1B602-53F5-2F52-A2EE-C0656CF65FA2}"/>
              </a:ext>
            </a:extLst>
          </p:cNvPr>
          <p:cNvSpPr/>
          <p:nvPr/>
        </p:nvSpPr>
        <p:spPr>
          <a:xfrm>
            <a:off x="522027" y="6928979"/>
            <a:ext cx="5821762" cy="3915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one example of predation? Ans.</a:t>
            </a:r>
          </a:p>
        </p:txBody>
      </p:sp>
      <p:sp>
        <p:nvSpPr>
          <p:cNvPr id="7194" name="Rectangle 7193">
            <a:extLst>
              <a:ext uri="{FF2B5EF4-FFF2-40B4-BE49-F238E27FC236}">
                <a16:creationId xmlns:a16="http://schemas.microsoft.com/office/drawing/2014/main" id="{16168678-F3DD-E0F6-8A8A-9830F6877664}"/>
              </a:ext>
            </a:extLst>
          </p:cNvPr>
          <p:cNvSpPr/>
          <p:nvPr/>
        </p:nvSpPr>
        <p:spPr>
          <a:xfrm>
            <a:off x="3238864" y="6972857"/>
            <a:ext cx="3026318" cy="291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Shark eating something?</a:t>
            </a:r>
          </a:p>
        </p:txBody>
      </p:sp>
      <p:sp>
        <p:nvSpPr>
          <p:cNvPr id="7195" name="TextBox 7194">
            <a:extLst>
              <a:ext uri="{FF2B5EF4-FFF2-40B4-BE49-F238E27FC236}">
                <a16:creationId xmlns:a16="http://schemas.microsoft.com/office/drawing/2014/main" id="{E94923AD-9897-BABB-6EDB-6BF7C86A7661}"/>
              </a:ext>
            </a:extLst>
          </p:cNvPr>
          <p:cNvSpPr txBox="1"/>
          <p:nvPr/>
        </p:nvSpPr>
        <p:spPr>
          <a:xfrm>
            <a:off x="439568" y="8248415"/>
            <a:ext cx="5959462" cy="261610"/>
          </a:xfrm>
          <a:prstGeom prst="rect">
            <a:avLst/>
          </a:prstGeom>
          <a:noFill/>
        </p:spPr>
        <p:txBody>
          <a:bodyPr wrap="square" rtlCol="0">
            <a:spAutoFit/>
          </a:bodyPr>
          <a:lstStyle/>
          <a:p>
            <a:r>
              <a:rPr lang="en-US" sz="1100" dirty="0">
                <a:latin typeface="Arial Narrow" pitchFamily="34" charset="0"/>
              </a:rPr>
              <a:t>Changes to the size of a population over time. </a:t>
            </a:r>
          </a:p>
        </p:txBody>
      </p:sp>
      <p:sp>
        <p:nvSpPr>
          <p:cNvPr id="7196" name="Rectangle 7195">
            <a:extLst>
              <a:ext uri="{FF2B5EF4-FFF2-40B4-BE49-F238E27FC236}">
                <a16:creationId xmlns:a16="http://schemas.microsoft.com/office/drawing/2014/main" id="{BC436D53-E794-D145-2FE5-3CF6D95B64DB}"/>
              </a:ext>
            </a:extLst>
          </p:cNvPr>
          <p:cNvSpPr/>
          <p:nvPr/>
        </p:nvSpPr>
        <p:spPr>
          <a:xfrm>
            <a:off x="522027" y="8256894"/>
            <a:ext cx="5821762" cy="470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True or False? Individuals </a:t>
            </a:r>
            <a:r>
              <a:rPr lang="en-AU" sz="1200" b="1" i="1" dirty="0">
                <a:solidFill>
                  <a:schemeClr val="tx1"/>
                </a:solidFill>
                <a:latin typeface="Arial Narrow" panose="020B0606020202030204" pitchFamily="34" charset="0"/>
              </a:rPr>
              <a:t>entering</a:t>
            </a:r>
            <a:r>
              <a:rPr lang="en-AU" sz="1200" b="1" dirty="0">
                <a:solidFill>
                  <a:schemeClr val="tx1"/>
                </a:solidFill>
                <a:latin typeface="Arial Narrow" panose="020B0606020202030204" pitchFamily="34" charset="0"/>
              </a:rPr>
              <a:t> a population include births and immigrants. </a:t>
            </a:r>
          </a:p>
          <a:p>
            <a:r>
              <a:rPr lang="en-AU" sz="1200" b="1" dirty="0">
                <a:solidFill>
                  <a:schemeClr val="tx1"/>
                </a:solidFill>
                <a:latin typeface="Arial Narrow" panose="020B0606020202030204" pitchFamily="34" charset="0"/>
              </a:rPr>
              <a:t>Whilst individuals leaving a population include deaths and emigrants. Ans.</a:t>
            </a:r>
          </a:p>
        </p:txBody>
      </p:sp>
      <p:sp>
        <p:nvSpPr>
          <p:cNvPr id="7197" name="Rectangle 7196">
            <a:extLst>
              <a:ext uri="{FF2B5EF4-FFF2-40B4-BE49-F238E27FC236}">
                <a16:creationId xmlns:a16="http://schemas.microsoft.com/office/drawing/2014/main" id="{AB543D58-3B34-8864-BAB0-33D9B542B094}"/>
              </a:ext>
            </a:extLst>
          </p:cNvPr>
          <p:cNvSpPr/>
          <p:nvPr/>
        </p:nvSpPr>
        <p:spPr>
          <a:xfrm>
            <a:off x="5589240" y="8379934"/>
            <a:ext cx="675942" cy="291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True</a:t>
            </a:r>
          </a:p>
        </p:txBody>
      </p:sp>
      <p:sp>
        <p:nvSpPr>
          <p:cNvPr id="7198" name="TextBox 7197">
            <a:extLst>
              <a:ext uri="{FF2B5EF4-FFF2-40B4-BE49-F238E27FC236}">
                <a16:creationId xmlns:a16="http://schemas.microsoft.com/office/drawing/2014/main" id="{BB974707-9BAA-0339-0EF6-F6D0176247C7}"/>
              </a:ext>
            </a:extLst>
          </p:cNvPr>
          <p:cNvSpPr txBox="1"/>
          <p:nvPr/>
        </p:nvSpPr>
        <p:spPr>
          <a:xfrm>
            <a:off x="431099" y="7772104"/>
            <a:ext cx="5959462" cy="430887"/>
          </a:xfrm>
          <a:prstGeom prst="rect">
            <a:avLst/>
          </a:prstGeom>
          <a:noFill/>
        </p:spPr>
        <p:txBody>
          <a:bodyPr wrap="square" rtlCol="0">
            <a:spAutoFit/>
          </a:bodyPr>
          <a:lstStyle/>
          <a:p>
            <a:r>
              <a:rPr lang="en-US" sz="1100" dirty="0">
                <a:latin typeface="Arial Narrow" pitchFamily="34" charset="0"/>
              </a:rPr>
              <a:t>Population dynamics measures changes to population size over time. It compares the number of individuals entering a population with how many are leaving a population, to calculate if a population is growing or shrinking.</a:t>
            </a:r>
          </a:p>
        </p:txBody>
      </p:sp>
      <p:sp>
        <p:nvSpPr>
          <p:cNvPr id="7199" name="Rectangle 7198">
            <a:extLst>
              <a:ext uri="{FF2B5EF4-FFF2-40B4-BE49-F238E27FC236}">
                <a16:creationId xmlns:a16="http://schemas.microsoft.com/office/drawing/2014/main" id="{AC32B547-DDD0-695C-0B84-A96DA802344A}"/>
              </a:ext>
            </a:extLst>
          </p:cNvPr>
          <p:cNvSpPr/>
          <p:nvPr/>
        </p:nvSpPr>
        <p:spPr>
          <a:xfrm>
            <a:off x="522027" y="5457146"/>
            <a:ext cx="4080536" cy="7597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the food web (right), what directly eats phytoplankton? Ans.</a:t>
            </a:r>
          </a:p>
        </p:txBody>
      </p:sp>
      <p:sp>
        <p:nvSpPr>
          <p:cNvPr id="7201" name="Rectangle 7200">
            <a:extLst>
              <a:ext uri="{FF2B5EF4-FFF2-40B4-BE49-F238E27FC236}">
                <a16:creationId xmlns:a16="http://schemas.microsoft.com/office/drawing/2014/main" id="{8467DF91-FA42-0DAE-75B0-FD2820CCDF5A}"/>
              </a:ext>
            </a:extLst>
          </p:cNvPr>
          <p:cNvSpPr/>
          <p:nvPr/>
        </p:nvSpPr>
        <p:spPr>
          <a:xfrm>
            <a:off x="604172" y="5755881"/>
            <a:ext cx="3904948" cy="3819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Zooplankton and </a:t>
            </a:r>
            <a:r>
              <a:rPr lang="en-AU" sz="1200" dirty="0" err="1">
                <a:solidFill>
                  <a:schemeClr val="bg1">
                    <a:lumMod val="50000"/>
                  </a:schemeClr>
                </a:solidFill>
                <a:latin typeface="Comic Sans MS" panose="030F0702030302020204" pitchFamily="66" charset="0"/>
              </a:rPr>
              <a:t>unicornfish</a:t>
            </a:r>
            <a:endParaRPr lang="en-AU" sz="1200" dirty="0">
              <a:solidFill>
                <a:schemeClr val="bg1">
                  <a:lumMod val="50000"/>
                </a:schemeClr>
              </a:solidFill>
              <a:latin typeface="Comic Sans MS" panose="030F0702030302020204" pitchFamily="66" charset="0"/>
            </a:endParaRPr>
          </a:p>
        </p:txBody>
      </p:sp>
      <p:pic>
        <p:nvPicPr>
          <p:cNvPr id="7203" name="Picture 7202" descr="A black arrow pointing to a rectangle&#10;&#10;Description automatically generated">
            <a:extLst>
              <a:ext uri="{FF2B5EF4-FFF2-40B4-BE49-F238E27FC236}">
                <a16:creationId xmlns:a16="http://schemas.microsoft.com/office/drawing/2014/main" id="{A3E0001B-68EC-ADF8-4B05-2E6E87BBBC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4282" y="3809959"/>
            <a:ext cx="4293096" cy="755783"/>
          </a:xfrm>
          <a:prstGeom prst="rect">
            <a:avLst/>
          </a:prstGeom>
        </p:spPr>
      </p:pic>
      <p:sp>
        <p:nvSpPr>
          <p:cNvPr id="7204" name="TextBox 7203">
            <a:extLst>
              <a:ext uri="{FF2B5EF4-FFF2-40B4-BE49-F238E27FC236}">
                <a16:creationId xmlns:a16="http://schemas.microsoft.com/office/drawing/2014/main" id="{B3C04759-30B8-DC8C-5584-F78116458AFE}"/>
              </a:ext>
            </a:extLst>
          </p:cNvPr>
          <p:cNvSpPr txBox="1"/>
          <p:nvPr/>
        </p:nvSpPr>
        <p:spPr>
          <a:xfrm>
            <a:off x="3426479" y="2947177"/>
            <a:ext cx="1257041" cy="253916"/>
          </a:xfrm>
          <a:prstGeom prst="rect">
            <a:avLst/>
          </a:prstGeom>
          <a:noFill/>
          <a:ln>
            <a:noFill/>
          </a:ln>
        </p:spPr>
        <p:txBody>
          <a:bodyPr wrap="square" rtlCol="0">
            <a:spAutoFit/>
          </a:bodyPr>
          <a:lstStyle/>
          <a:p>
            <a:pPr algn="ctr"/>
            <a:r>
              <a:rPr lang="en-US" sz="1050" b="1" dirty="0"/>
              <a:t>  1</a:t>
            </a:r>
            <a:r>
              <a:rPr lang="en-US" sz="1050" b="1" baseline="30000" dirty="0"/>
              <a:t>st</a:t>
            </a:r>
            <a:r>
              <a:rPr lang="en-US" sz="1050" b="1" dirty="0"/>
              <a:t> Trophic Level</a:t>
            </a:r>
          </a:p>
        </p:txBody>
      </p:sp>
      <p:sp>
        <p:nvSpPr>
          <p:cNvPr id="7205" name="TextBox 7204">
            <a:extLst>
              <a:ext uri="{FF2B5EF4-FFF2-40B4-BE49-F238E27FC236}">
                <a16:creationId xmlns:a16="http://schemas.microsoft.com/office/drawing/2014/main" id="{711D8B3D-F443-45E6-0D41-116BAD56871B}"/>
              </a:ext>
            </a:extLst>
          </p:cNvPr>
          <p:cNvSpPr txBox="1"/>
          <p:nvPr/>
        </p:nvSpPr>
        <p:spPr>
          <a:xfrm>
            <a:off x="1603647" y="2348190"/>
            <a:ext cx="1451795" cy="415498"/>
          </a:xfrm>
          <a:prstGeom prst="rect">
            <a:avLst/>
          </a:prstGeom>
          <a:noFill/>
          <a:ln>
            <a:noFill/>
          </a:ln>
        </p:spPr>
        <p:txBody>
          <a:bodyPr wrap="square" rtlCol="0">
            <a:spAutoFit/>
          </a:bodyPr>
          <a:lstStyle/>
          <a:p>
            <a:pPr algn="ctr"/>
            <a:r>
              <a:rPr lang="en-US" sz="1050" dirty="0"/>
              <a:t>Zooplankton, herbivores, omnivores</a:t>
            </a:r>
          </a:p>
        </p:txBody>
      </p:sp>
      <p:sp>
        <p:nvSpPr>
          <p:cNvPr id="7206" name="TextBox 7205">
            <a:extLst>
              <a:ext uri="{FF2B5EF4-FFF2-40B4-BE49-F238E27FC236}">
                <a16:creationId xmlns:a16="http://schemas.microsoft.com/office/drawing/2014/main" id="{64E34117-DFC5-D014-7277-2F723B840FC1}"/>
              </a:ext>
            </a:extLst>
          </p:cNvPr>
          <p:cNvSpPr txBox="1"/>
          <p:nvPr/>
        </p:nvSpPr>
        <p:spPr>
          <a:xfrm>
            <a:off x="1726663" y="1922811"/>
            <a:ext cx="1198834" cy="415498"/>
          </a:xfrm>
          <a:prstGeom prst="rect">
            <a:avLst/>
          </a:prstGeom>
          <a:noFill/>
          <a:ln>
            <a:noFill/>
          </a:ln>
        </p:spPr>
        <p:txBody>
          <a:bodyPr wrap="square" rtlCol="0">
            <a:spAutoFit/>
          </a:bodyPr>
          <a:lstStyle/>
          <a:p>
            <a:pPr algn="ctr"/>
            <a:r>
              <a:rPr lang="en-US" sz="1050" dirty="0"/>
              <a:t>omnivores, carnivores</a:t>
            </a:r>
          </a:p>
        </p:txBody>
      </p:sp>
      <p:sp>
        <p:nvSpPr>
          <p:cNvPr id="7207" name="TextBox 7206">
            <a:extLst>
              <a:ext uri="{FF2B5EF4-FFF2-40B4-BE49-F238E27FC236}">
                <a16:creationId xmlns:a16="http://schemas.microsoft.com/office/drawing/2014/main" id="{6A6AD528-1579-BBA9-5C49-1ACD79C349AF}"/>
              </a:ext>
            </a:extLst>
          </p:cNvPr>
          <p:cNvSpPr txBox="1"/>
          <p:nvPr/>
        </p:nvSpPr>
        <p:spPr>
          <a:xfrm>
            <a:off x="456245" y="5000550"/>
            <a:ext cx="4440785" cy="430887"/>
          </a:xfrm>
          <a:prstGeom prst="rect">
            <a:avLst/>
          </a:prstGeom>
          <a:noFill/>
        </p:spPr>
        <p:txBody>
          <a:bodyPr wrap="square" rtlCol="0">
            <a:spAutoFit/>
          </a:bodyPr>
          <a:lstStyle/>
          <a:p>
            <a:r>
              <a:rPr lang="en-US" sz="1100" dirty="0">
                <a:latin typeface="Arial Narrow" pitchFamily="34" charset="0"/>
              </a:rPr>
              <a:t>Basically, a food web represents </a:t>
            </a:r>
            <a:r>
              <a:rPr lang="en-US" sz="1100" i="1" dirty="0">
                <a:latin typeface="Arial Narrow" pitchFamily="34" charset="0"/>
              </a:rPr>
              <a:t>multiple</a:t>
            </a:r>
            <a:r>
              <a:rPr lang="en-US" sz="1100" dirty="0">
                <a:latin typeface="Arial Narrow" pitchFamily="34" charset="0"/>
              </a:rPr>
              <a:t> feeding relationships within a community. It shows what eats what. </a:t>
            </a:r>
          </a:p>
        </p:txBody>
      </p:sp>
      <p:sp>
        <p:nvSpPr>
          <p:cNvPr id="2" name="TextBox 1">
            <a:extLst>
              <a:ext uri="{FF2B5EF4-FFF2-40B4-BE49-F238E27FC236}">
                <a16:creationId xmlns:a16="http://schemas.microsoft.com/office/drawing/2014/main" id="{3BA45CAF-6DD3-34B3-79A6-CDAC4686E8D8}"/>
              </a:ext>
            </a:extLst>
          </p:cNvPr>
          <p:cNvSpPr txBox="1"/>
          <p:nvPr/>
        </p:nvSpPr>
        <p:spPr>
          <a:xfrm>
            <a:off x="3217563" y="4149336"/>
            <a:ext cx="1367973" cy="461665"/>
          </a:xfrm>
          <a:prstGeom prst="rect">
            <a:avLst/>
          </a:prstGeom>
          <a:noFill/>
        </p:spPr>
        <p:txBody>
          <a:bodyPr wrap="square" rtlCol="0">
            <a:spAutoFit/>
          </a:bodyPr>
          <a:lstStyle/>
          <a:p>
            <a:pPr algn="ctr"/>
            <a:r>
              <a:rPr lang="en-US" sz="1200" dirty="0">
                <a:solidFill>
                  <a:schemeClr val="tx1">
                    <a:lumMod val="50000"/>
                    <a:lumOff val="50000"/>
                  </a:schemeClr>
                </a:solidFill>
                <a:latin typeface="Comic Sans MS" panose="030F0902030302020204" pitchFamily="66" charset="0"/>
              </a:rPr>
              <a:t>Secondary Consumer</a:t>
            </a:r>
          </a:p>
        </p:txBody>
      </p:sp>
      <p:sp>
        <p:nvSpPr>
          <p:cNvPr id="3" name="TextBox 2">
            <a:extLst>
              <a:ext uri="{FF2B5EF4-FFF2-40B4-BE49-F238E27FC236}">
                <a16:creationId xmlns:a16="http://schemas.microsoft.com/office/drawing/2014/main" id="{A429A8EF-F6EB-A23A-916A-EB736A72839F}"/>
              </a:ext>
            </a:extLst>
          </p:cNvPr>
          <p:cNvSpPr txBox="1"/>
          <p:nvPr/>
        </p:nvSpPr>
        <p:spPr>
          <a:xfrm>
            <a:off x="2867924" y="1800151"/>
            <a:ext cx="1287932" cy="523220"/>
          </a:xfrm>
          <a:prstGeom prst="rect">
            <a:avLst/>
          </a:prstGeom>
          <a:noFill/>
        </p:spPr>
        <p:txBody>
          <a:bodyPr wrap="square" rtlCol="0">
            <a:spAutoFit/>
          </a:bodyPr>
          <a:lstStyle/>
          <a:p>
            <a:pPr algn="ctr"/>
            <a:r>
              <a:rPr lang="en-US" sz="1400" dirty="0">
                <a:solidFill>
                  <a:schemeClr val="tx1">
                    <a:lumMod val="50000"/>
                    <a:lumOff val="50000"/>
                  </a:schemeClr>
                </a:solidFill>
                <a:latin typeface="Comic Sans MS" panose="030F0902030302020204" pitchFamily="66" charset="0"/>
              </a:rPr>
              <a:t>3</a:t>
            </a:r>
            <a:r>
              <a:rPr lang="en-US" sz="1400" baseline="30000" dirty="0">
                <a:solidFill>
                  <a:schemeClr val="tx1">
                    <a:lumMod val="50000"/>
                    <a:lumOff val="50000"/>
                  </a:schemeClr>
                </a:solidFill>
                <a:latin typeface="Comic Sans MS" panose="030F0902030302020204" pitchFamily="66" charset="0"/>
              </a:rPr>
              <a:t>rd</a:t>
            </a:r>
            <a:r>
              <a:rPr lang="en-US" sz="1400" dirty="0">
                <a:solidFill>
                  <a:schemeClr val="tx1">
                    <a:lumMod val="50000"/>
                    <a:lumOff val="50000"/>
                  </a:schemeClr>
                </a:solidFill>
                <a:latin typeface="Comic Sans MS" panose="030F0902030302020204" pitchFamily="66" charset="0"/>
              </a:rPr>
              <a:t> trophic level</a:t>
            </a:r>
          </a:p>
        </p:txBody>
      </p:sp>
      <p:sp>
        <p:nvSpPr>
          <p:cNvPr id="4" name="TextBox 3">
            <a:extLst>
              <a:ext uri="{FF2B5EF4-FFF2-40B4-BE49-F238E27FC236}">
                <a16:creationId xmlns:a16="http://schemas.microsoft.com/office/drawing/2014/main" id="{FD47DE09-07CA-026B-385F-0F106CB5951D}"/>
              </a:ext>
            </a:extLst>
          </p:cNvPr>
          <p:cNvSpPr txBox="1"/>
          <p:nvPr/>
        </p:nvSpPr>
        <p:spPr>
          <a:xfrm>
            <a:off x="3260213" y="2289610"/>
            <a:ext cx="1287932" cy="523220"/>
          </a:xfrm>
          <a:prstGeom prst="rect">
            <a:avLst/>
          </a:prstGeom>
          <a:noFill/>
        </p:spPr>
        <p:txBody>
          <a:bodyPr wrap="square" rtlCol="0">
            <a:spAutoFit/>
          </a:bodyPr>
          <a:lstStyle/>
          <a:p>
            <a:pPr algn="ctr"/>
            <a:r>
              <a:rPr lang="en-US" sz="1400" dirty="0">
                <a:solidFill>
                  <a:schemeClr val="tx1">
                    <a:lumMod val="50000"/>
                    <a:lumOff val="50000"/>
                  </a:schemeClr>
                </a:solidFill>
                <a:latin typeface="Comic Sans MS" panose="030F0902030302020204" pitchFamily="66" charset="0"/>
              </a:rPr>
              <a:t>2</a:t>
            </a:r>
            <a:r>
              <a:rPr lang="en-US" sz="1400" baseline="30000" dirty="0">
                <a:solidFill>
                  <a:schemeClr val="tx1">
                    <a:lumMod val="50000"/>
                    <a:lumOff val="50000"/>
                  </a:schemeClr>
                </a:solidFill>
                <a:latin typeface="Comic Sans MS" panose="030F0902030302020204" pitchFamily="66" charset="0"/>
              </a:rPr>
              <a:t>nd </a:t>
            </a:r>
            <a:r>
              <a:rPr lang="en-US" sz="1400" dirty="0">
                <a:solidFill>
                  <a:schemeClr val="tx1">
                    <a:lumMod val="50000"/>
                    <a:lumOff val="50000"/>
                  </a:schemeClr>
                </a:solidFill>
                <a:latin typeface="Comic Sans MS" panose="030F0902030302020204" pitchFamily="66" charset="0"/>
              </a:rPr>
              <a:t>trophic level</a:t>
            </a:r>
          </a:p>
        </p:txBody>
      </p:sp>
      <p:cxnSp>
        <p:nvCxnSpPr>
          <p:cNvPr id="11" name="Straight Arrow Connector 10">
            <a:extLst>
              <a:ext uri="{FF2B5EF4-FFF2-40B4-BE49-F238E27FC236}">
                <a16:creationId xmlns:a16="http://schemas.microsoft.com/office/drawing/2014/main" id="{28CFFD44-A916-E56C-2D03-5B01DBE3093F}"/>
              </a:ext>
            </a:extLst>
          </p:cNvPr>
          <p:cNvCxnSpPr/>
          <p:nvPr/>
        </p:nvCxnSpPr>
        <p:spPr>
          <a:xfrm>
            <a:off x="4155856" y="1669277"/>
            <a:ext cx="741174" cy="21600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14C0E9-57AF-793C-2401-B628D701FA71}"/>
              </a:ext>
            </a:extLst>
          </p:cNvPr>
          <p:cNvCxnSpPr>
            <a:cxnSpLocks/>
          </p:cNvCxnSpPr>
          <p:nvPr/>
        </p:nvCxnSpPr>
        <p:spPr>
          <a:xfrm>
            <a:off x="4273468" y="2104454"/>
            <a:ext cx="505950" cy="4868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1D9A211-76B6-BE0E-E1F8-B445AE45FF63}"/>
              </a:ext>
            </a:extLst>
          </p:cNvPr>
          <p:cNvCxnSpPr>
            <a:cxnSpLocks/>
          </p:cNvCxnSpPr>
          <p:nvPr/>
        </p:nvCxnSpPr>
        <p:spPr>
          <a:xfrm flipV="1">
            <a:off x="4602563" y="2532963"/>
            <a:ext cx="251752" cy="4394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5C86128-A9D2-366A-C215-95A806B67D17}"/>
              </a:ext>
            </a:extLst>
          </p:cNvPr>
          <p:cNvCxnSpPr>
            <a:cxnSpLocks/>
          </p:cNvCxnSpPr>
          <p:nvPr/>
        </p:nvCxnSpPr>
        <p:spPr>
          <a:xfrm flipH="1">
            <a:off x="4666931" y="2903462"/>
            <a:ext cx="481495" cy="27041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C061A9-6548-D552-8B8C-C2A16F683EB5}"/>
              </a:ext>
            </a:extLst>
          </p:cNvPr>
          <p:cNvCxnSpPr>
            <a:cxnSpLocks/>
          </p:cNvCxnSpPr>
          <p:nvPr/>
        </p:nvCxnSpPr>
        <p:spPr>
          <a:xfrm flipV="1">
            <a:off x="4594485" y="2777471"/>
            <a:ext cx="359042" cy="18152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70961D4-6BCB-62B4-6D51-A964F87640F6}"/>
              </a:ext>
            </a:extLst>
          </p:cNvPr>
          <p:cNvSpPr txBox="1"/>
          <p:nvPr/>
        </p:nvSpPr>
        <p:spPr>
          <a:xfrm>
            <a:off x="556428" y="1832260"/>
            <a:ext cx="1727788" cy="523220"/>
          </a:xfrm>
          <a:prstGeom prst="rect">
            <a:avLst/>
          </a:prstGeom>
          <a:noFill/>
        </p:spPr>
        <p:txBody>
          <a:bodyPr wrap="square" rtlCol="0">
            <a:spAutoFit/>
          </a:bodyPr>
          <a:lstStyle/>
          <a:p>
            <a:r>
              <a:rPr lang="en-US" sz="1400" dirty="0">
                <a:solidFill>
                  <a:schemeClr val="tx1">
                    <a:lumMod val="50000"/>
                    <a:lumOff val="50000"/>
                  </a:schemeClr>
                </a:solidFill>
                <a:latin typeface="Comic Sans MS" panose="030F0902030302020204" pitchFamily="66" charset="0"/>
              </a:rPr>
              <a:t>Secondary Consumers</a:t>
            </a:r>
          </a:p>
        </p:txBody>
      </p:sp>
    </p:spTree>
    <p:extLst>
      <p:ext uri="{BB962C8B-B14F-4D97-AF65-F5344CB8AC3E}">
        <p14:creationId xmlns:p14="http://schemas.microsoft.com/office/powerpoint/2010/main" val="153906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CD210582-3731-CD49-DC5E-D77534BA13A3}"/>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C1B77C22-1304-858B-4937-65AB25449C34}"/>
              </a:ext>
            </a:extLst>
          </p:cNvPr>
          <p:cNvSpPr txBox="1"/>
          <p:nvPr/>
        </p:nvSpPr>
        <p:spPr>
          <a:xfrm>
            <a:off x="1465585" y="150040"/>
            <a:ext cx="3890491" cy="738664"/>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biotic components of marine ecosystems, i.e. trophic levels, food chains, food webs, interactions and population dynamics.</a:t>
            </a:r>
          </a:p>
        </p:txBody>
      </p:sp>
    </p:spTree>
    <p:extLst>
      <p:ext uri="{BB962C8B-B14F-4D97-AF65-F5344CB8AC3E}">
        <p14:creationId xmlns:p14="http://schemas.microsoft.com/office/powerpoint/2010/main" val="108377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442670" y="979450"/>
            <a:ext cx="3346370" cy="1077218"/>
          </a:xfrm>
          <a:prstGeom prst="rect">
            <a:avLst/>
          </a:prstGeom>
          <a:noFill/>
        </p:spPr>
        <p:txBody>
          <a:bodyPr wrap="square" rtlCol="0">
            <a:spAutoFit/>
          </a:bodyPr>
          <a:lstStyle/>
          <a:p>
            <a:r>
              <a:rPr lang="en-US" sz="1600" b="1" dirty="0">
                <a:latin typeface="Arial Narrow" pitchFamily="34" charset="0"/>
              </a:rPr>
              <a:t>To help or hinder?</a:t>
            </a:r>
          </a:p>
          <a:p>
            <a:pPr algn="just"/>
            <a:r>
              <a:rPr lang="en-AU" sz="1200" dirty="0">
                <a:latin typeface="Arial Narrow" pitchFamily="34" charset="0"/>
              </a:rPr>
              <a:t>Interactions are classified on the basis of the</a:t>
            </a:r>
            <a:r>
              <a:rPr lang="en-AU" sz="1200" i="1" dirty="0">
                <a:latin typeface="Arial Narrow" pitchFamily="34" charset="0"/>
              </a:rPr>
              <a:t> mechanism </a:t>
            </a:r>
            <a:r>
              <a:rPr lang="en-AU" sz="1200" dirty="0">
                <a:latin typeface="Arial Narrow" pitchFamily="34" charset="0"/>
              </a:rPr>
              <a:t>of the interaction (i.e. symbiosis, competition and predation) and the</a:t>
            </a:r>
            <a:r>
              <a:rPr lang="en-AU" sz="1200" i="1" dirty="0">
                <a:latin typeface="Arial Narrow" pitchFamily="34" charset="0"/>
              </a:rPr>
              <a:t> effects </a:t>
            </a:r>
            <a:r>
              <a:rPr lang="en-AU" sz="1200" dirty="0">
                <a:latin typeface="Arial Narrow" pitchFamily="34" charset="0"/>
              </a:rPr>
              <a:t>of the interaction, albeit positive (+), negative (-) or no effect/neutral (0). </a:t>
            </a:r>
          </a:p>
        </p:txBody>
      </p:sp>
      <p:sp>
        <p:nvSpPr>
          <p:cNvPr id="2" name="Rectangle 1"/>
          <p:cNvSpPr/>
          <p:nvPr/>
        </p:nvSpPr>
        <p:spPr>
          <a:xfrm>
            <a:off x="424038" y="1999723"/>
            <a:ext cx="3365002" cy="1384995"/>
          </a:xfrm>
          <a:prstGeom prst="rect">
            <a:avLst/>
          </a:prstGeom>
        </p:spPr>
        <p:txBody>
          <a:bodyPr wrap="square">
            <a:spAutoFit/>
          </a:bodyPr>
          <a:lstStyle/>
          <a:p>
            <a:pPr algn="just"/>
            <a:r>
              <a:rPr lang="en-AU" sz="1200" b="1" dirty="0">
                <a:latin typeface="Arial Narrow" pitchFamily="34" charset="0"/>
              </a:rPr>
              <a:t>Symbiosis</a:t>
            </a:r>
            <a:r>
              <a:rPr lang="en-AU" sz="1200" dirty="0">
                <a:latin typeface="Arial Narrow" pitchFamily="34" charset="0"/>
              </a:rPr>
              <a:t> is a host-guest relationship whereby two different species live together, in direct contact, for an extended period of time. The ‘guest’ exploits a unique niche that the ‘host’ provides. Except for </a:t>
            </a:r>
            <a:r>
              <a:rPr lang="en-AU" sz="1200" dirty="0" err="1">
                <a:latin typeface="Arial Narrow" pitchFamily="34" charset="0"/>
              </a:rPr>
              <a:t>amensalism</a:t>
            </a:r>
            <a:r>
              <a:rPr lang="en-AU" sz="1200" dirty="0">
                <a:latin typeface="Arial Narrow" pitchFamily="34" charset="0"/>
              </a:rPr>
              <a:t>, the guest always benefits from the relationship. As for the host, the relationship can be beneficial (mutualism), have no effect (commensalism), or harmful (parasitism). </a:t>
            </a:r>
          </a:p>
        </p:txBody>
      </p:sp>
      <p:graphicFrame>
        <p:nvGraphicFramePr>
          <p:cNvPr id="6" name="Table 5"/>
          <p:cNvGraphicFramePr>
            <a:graphicFrameLocks noGrp="1"/>
          </p:cNvGraphicFramePr>
          <p:nvPr/>
        </p:nvGraphicFramePr>
        <p:xfrm>
          <a:off x="3909006" y="1101364"/>
          <a:ext cx="2430884" cy="2208452"/>
        </p:xfrm>
        <a:graphic>
          <a:graphicData uri="http://schemas.openxmlformats.org/drawingml/2006/table">
            <a:tbl>
              <a:tblPr firstRow="1" bandRow="1">
                <a:tableStyleId>{5940675A-B579-460E-94D1-54222C63F5DA}</a:tableStyleId>
              </a:tblPr>
              <a:tblGrid>
                <a:gridCol w="24007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69030">
                  <a:extLst>
                    <a:ext uri="{9D8B030D-6E8A-4147-A177-3AD203B41FA5}">
                      <a16:colId xmlns:a16="http://schemas.microsoft.com/office/drawing/2014/main" val="20002"/>
                    </a:ext>
                  </a:extLst>
                </a:gridCol>
                <a:gridCol w="541660">
                  <a:extLst>
                    <a:ext uri="{9D8B030D-6E8A-4147-A177-3AD203B41FA5}">
                      <a16:colId xmlns:a16="http://schemas.microsoft.com/office/drawing/2014/main" val="20003"/>
                    </a:ext>
                  </a:extLst>
                </a:gridCol>
              </a:tblGrid>
              <a:tr h="480098">
                <a:tc gridSpan="2">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a:t>
                      </a:r>
                    </a:p>
                    <a:p>
                      <a:pPr algn="ctr"/>
                      <a:r>
                        <a:rPr lang="en-AU" sz="1200" baseline="0" dirty="0">
                          <a:latin typeface="Arial Narrow" panose="020B0606020202030204" pitchFamily="34" charset="0"/>
                        </a:rPr>
                        <a:t>of Interaction</a:t>
                      </a:r>
                      <a:endParaRPr lang="en-AU" sz="120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Effect</a:t>
                      </a:r>
                      <a:r>
                        <a:rPr lang="en-AU" sz="1200" baseline="0" dirty="0">
                          <a:latin typeface="Arial Narrow" panose="020B0606020202030204" pitchFamily="34" charset="0"/>
                        </a:rPr>
                        <a:t> on X</a:t>
                      </a:r>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a:t>
                      </a:r>
                      <a:r>
                        <a:rPr lang="en-AU" sz="1200" dirty="0">
                          <a:latin typeface="Arial Narrow" panose="020B0606020202030204" pitchFamily="34" charset="0"/>
                        </a:rPr>
                        <a:t>on Y</a:t>
                      </a:r>
                    </a:p>
                  </a:txBody>
                  <a:tcPr>
                    <a:solidFill>
                      <a:schemeClr val="bg1">
                        <a:lumMod val="85000"/>
                      </a:schemeClr>
                    </a:solidFill>
                  </a:tcPr>
                </a:tc>
                <a:extLst>
                  <a:ext uri="{0D108BD9-81ED-4DB2-BD59-A6C34878D82A}">
                    <a16:rowId xmlns:a16="http://schemas.microsoft.com/office/drawing/2014/main" val="10000"/>
                  </a:ext>
                </a:extLst>
              </a:tr>
              <a:tr h="288059">
                <a:tc rowSpan="4">
                  <a:txBody>
                    <a:bodyPr/>
                    <a:lstStyle/>
                    <a:p>
                      <a:pPr algn="ctr"/>
                      <a:r>
                        <a:rPr lang="en-AU" sz="1200" dirty="0">
                          <a:latin typeface="Arial Narrow" panose="020B0606020202030204" pitchFamily="34" charset="0"/>
                        </a:rPr>
                        <a:t>Symbiosis</a:t>
                      </a:r>
                    </a:p>
                  </a:txBody>
                  <a:tcPr vert="vert270" anchor="ctr"/>
                </a:tc>
                <a:tc>
                  <a:txBody>
                    <a:bodyPr/>
                    <a:lstStyle/>
                    <a:p>
                      <a:r>
                        <a:rPr lang="en-AU" sz="1200" dirty="0">
                          <a:latin typeface="Arial Narrow" panose="020B0606020202030204" pitchFamily="34" charset="0"/>
                        </a:rPr>
                        <a:t>Parasitism </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1"/>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Mutualism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2"/>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Commensalism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0</a:t>
                      </a:r>
                    </a:p>
                  </a:txBody>
                  <a:tcPr/>
                </a:tc>
                <a:extLst>
                  <a:ext uri="{0D108BD9-81ED-4DB2-BD59-A6C34878D82A}">
                    <a16:rowId xmlns:a16="http://schemas.microsoft.com/office/drawing/2014/main" val="10003"/>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err="1">
                          <a:latin typeface="Arial Narrow" panose="020B0606020202030204" pitchFamily="34" charset="0"/>
                        </a:rPr>
                        <a:t>Amensalism</a:t>
                      </a:r>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0</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4"/>
                  </a:ext>
                </a:extLst>
              </a:tr>
              <a:tr h="288059">
                <a:tc gridSpan="2">
                  <a:txBody>
                    <a:bodyPr/>
                    <a:lstStyle/>
                    <a:p>
                      <a:r>
                        <a:rPr lang="en-AU" sz="1200" dirty="0">
                          <a:latin typeface="Arial Narrow" panose="020B0606020202030204" pitchFamily="34" charset="0"/>
                        </a:rPr>
                        <a:t>Competition</a:t>
                      </a: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5"/>
                  </a:ext>
                </a:extLst>
              </a:tr>
              <a:tr h="288059">
                <a:tc gridSpan="2">
                  <a:txBody>
                    <a:bodyPr/>
                    <a:lstStyle/>
                    <a:p>
                      <a:r>
                        <a:rPr lang="en-AU" sz="1200">
                          <a:latin typeface="Arial Narrow" panose="020B0606020202030204" pitchFamily="34" charset="0"/>
                        </a:rPr>
                        <a:t>Predation</a:t>
                      </a:r>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6"/>
                  </a:ext>
                </a:extLst>
              </a:tr>
            </a:tbl>
          </a:graphicData>
        </a:graphic>
      </p:graphicFrame>
      <p:sp>
        <p:nvSpPr>
          <p:cNvPr id="8" name="Rectangle 7"/>
          <p:cNvSpPr/>
          <p:nvPr/>
        </p:nvSpPr>
        <p:spPr>
          <a:xfrm>
            <a:off x="503238" y="3989582"/>
            <a:ext cx="5836652" cy="3117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Complete the table below by categorising biotic interactions based on </a:t>
            </a:r>
            <a:r>
              <a:rPr lang="en-AU" sz="1200" b="1" dirty="0">
                <a:solidFill>
                  <a:schemeClr val="tx1"/>
                </a:solidFill>
                <a:latin typeface="Arial Narrow" panose="020B0606020202030204" pitchFamily="34" charset="0"/>
              </a:rPr>
              <a:t>mechanism</a:t>
            </a:r>
            <a:r>
              <a:rPr lang="en-AU" sz="1200" dirty="0">
                <a:solidFill>
                  <a:schemeClr val="tx1"/>
                </a:solidFill>
                <a:latin typeface="Arial Narrow" panose="020B0606020202030204" pitchFamily="34" charset="0"/>
              </a:rPr>
              <a:t> &amp; </a:t>
            </a:r>
            <a:r>
              <a:rPr lang="en-AU" sz="1200" b="1" dirty="0">
                <a:solidFill>
                  <a:schemeClr val="tx1"/>
                </a:solidFill>
                <a:latin typeface="Arial Narrow" panose="020B0606020202030204" pitchFamily="34" charset="0"/>
              </a:rPr>
              <a:t>effect</a:t>
            </a:r>
          </a:p>
          <a:p>
            <a:endParaRPr lang="en-AU" sz="1200" dirty="0">
              <a:solidFill>
                <a:schemeClr val="tx1"/>
              </a:solidFill>
              <a:latin typeface="Arial Narrow" panose="020B0606020202030204" pitchFamily="34" charset="0"/>
            </a:endParaRPr>
          </a:p>
        </p:txBody>
      </p:sp>
      <p:graphicFrame>
        <p:nvGraphicFramePr>
          <p:cNvPr id="10" name="Table 9"/>
          <p:cNvGraphicFramePr>
            <a:graphicFrameLocks noGrp="1"/>
          </p:cNvGraphicFramePr>
          <p:nvPr/>
        </p:nvGraphicFramePr>
        <p:xfrm>
          <a:off x="503238" y="4404582"/>
          <a:ext cx="5836655" cy="4316778"/>
        </p:xfrm>
        <a:graphic>
          <a:graphicData uri="http://schemas.openxmlformats.org/drawingml/2006/table">
            <a:tbl>
              <a:tblPr firstRow="1" bandRow="1">
                <a:tableStyleId>{5940675A-B579-460E-94D1-54222C63F5DA}</a:tableStyleId>
              </a:tblPr>
              <a:tblGrid>
                <a:gridCol w="227558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96777">
                  <a:extLst>
                    <a:ext uri="{9D8B030D-6E8A-4147-A177-3AD203B41FA5}">
                      <a16:colId xmlns:a16="http://schemas.microsoft.com/office/drawing/2014/main" val="20003"/>
                    </a:ext>
                  </a:extLst>
                </a:gridCol>
              </a:tblGrid>
              <a:tr h="213593">
                <a:tc>
                  <a:txBody>
                    <a:bodyPr/>
                    <a:lstStyle/>
                    <a:p>
                      <a:pPr algn="l"/>
                      <a:r>
                        <a:rPr lang="en-AU" sz="1200" b="1" dirty="0">
                          <a:latin typeface="Arial Narrow" panose="020B0606020202030204" pitchFamily="34" charset="0"/>
                        </a:rPr>
                        <a:t>Biotic Interaction (between</a:t>
                      </a:r>
                      <a:r>
                        <a:rPr lang="en-AU" sz="1200" b="1" baseline="0" dirty="0">
                          <a:latin typeface="Arial Narrow" panose="020B0606020202030204" pitchFamily="34" charset="0"/>
                        </a:rPr>
                        <a:t> X &amp; Y)</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of Interaction</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on X</a:t>
                      </a:r>
                    </a:p>
                  </a:txBody>
                  <a:tcPr>
                    <a:solidFill>
                      <a:schemeClr val="bg1">
                        <a:lumMod val="85000"/>
                      </a:schemeClr>
                    </a:solidFill>
                  </a:tcPr>
                </a:tc>
                <a:tc>
                  <a:txBody>
                    <a:bodyPr/>
                    <a:lstStyle/>
                    <a:p>
                      <a:pPr algn="ctr"/>
                      <a:r>
                        <a:rPr lang="en-AU" sz="1200" b="1" dirty="0">
                          <a:latin typeface="Arial Narrow" panose="020B0606020202030204" pitchFamily="34" charset="0"/>
                        </a:rPr>
                        <a:t>Effect on Y</a:t>
                      </a:r>
                    </a:p>
                  </a:txBody>
                  <a:tcPr>
                    <a:solidFill>
                      <a:schemeClr val="bg1">
                        <a:lumMod val="85000"/>
                      </a:schemeClr>
                    </a:solidFill>
                  </a:tcPr>
                </a:tc>
                <a:extLst>
                  <a:ext uri="{0D108BD9-81ED-4DB2-BD59-A6C34878D82A}">
                    <a16:rowId xmlns:a16="http://schemas.microsoft.com/office/drawing/2014/main" val="10000"/>
                  </a:ext>
                </a:extLst>
              </a:tr>
              <a:tr h="288747">
                <a:tc>
                  <a:txBody>
                    <a:bodyPr/>
                    <a:lstStyle/>
                    <a:p>
                      <a:r>
                        <a:rPr lang="en-AU" sz="1200" baseline="0" dirty="0">
                          <a:latin typeface="Arial Narrow" panose="020B0606020202030204" pitchFamily="34" charset="0"/>
                        </a:rPr>
                        <a:t>Zooxanthellae and corals</a:t>
                      </a:r>
                      <a:endParaRPr lang="en-AU" sz="1200" dirty="0">
                        <a:latin typeface="Arial Narrow" panose="020B0606020202030204" pitchFamily="34" charset="0"/>
                      </a:endParaRPr>
                    </a:p>
                  </a:txBody>
                  <a:tcPr/>
                </a:tc>
                <a:tc>
                  <a:txBody>
                    <a:bodyPr/>
                    <a:lstStyle/>
                    <a:p>
                      <a:r>
                        <a:rPr lang="en-AU" sz="1200" b="0" dirty="0">
                          <a:solidFill>
                            <a:schemeClr val="tx1"/>
                          </a:solidFill>
                          <a:latin typeface="Arial Narrow" panose="020B0606020202030204" pitchFamily="34" charset="0"/>
                        </a:rPr>
                        <a:t>Mutualism</a:t>
                      </a:r>
                    </a:p>
                  </a:txBody>
                  <a:tcPr/>
                </a:tc>
                <a:tc>
                  <a:txBody>
                    <a:bodyPr/>
                    <a:lstStyle/>
                    <a:p>
                      <a:pPr algn="ctr"/>
                      <a:r>
                        <a:rPr lang="en-AU" sz="1200" dirty="0">
                          <a:solidFill>
                            <a:schemeClr val="tx1"/>
                          </a:solidFill>
                          <a:latin typeface="Comic Sans MS" panose="030F0702030302020204" pitchFamily="66" charset="0"/>
                        </a:rPr>
                        <a:t>+</a:t>
                      </a:r>
                    </a:p>
                  </a:txBody>
                  <a:tcPr/>
                </a:tc>
                <a:tc>
                  <a:txBody>
                    <a:bodyPr/>
                    <a:lstStyle/>
                    <a:p>
                      <a:pPr algn="ctr"/>
                      <a:r>
                        <a:rPr lang="en-AU" sz="1200" dirty="0">
                          <a:solidFill>
                            <a:schemeClr val="tx1"/>
                          </a:solidFill>
                          <a:latin typeface="Comic Sans MS" panose="030F0702030302020204" pitchFamily="66" charset="0"/>
                        </a:rPr>
                        <a:t>+</a:t>
                      </a:r>
                    </a:p>
                  </a:txBody>
                  <a:tcPr/>
                </a:tc>
                <a:extLst>
                  <a:ext uri="{0D108BD9-81ED-4DB2-BD59-A6C34878D82A}">
                    <a16:rowId xmlns:a16="http://schemas.microsoft.com/office/drawing/2014/main" val="10001"/>
                  </a:ext>
                </a:extLst>
              </a:tr>
              <a:tr h="288747">
                <a:tc>
                  <a:txBody>
                    <a:bodyPr/>
                    <a:lstStyle/>
                    <a:p>
                      <a:r>
                        <a:rPr lang="en-AU" sz="1200" dirty="0">
                          <a:latin typeface="Arial Narrow" panose="020B0606020202030204" pitchFamily="34" charset="0"/>
                        </a:rPr>
                        <a:t>Barnacles</a:t>
                      </a:r>
                      <a:r>
                        <a:rPr lang="en-AU" sz="1200" baseline="0" dirty="0">
                          <a:latin typeface="Arial Narrow" panose="020B0606020202030204" pitchFamily="34" charset="0"/>
                        </a:rPr>
                        <a:t> attached to whales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Commensalism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2"/>
                  </a:ext>
                </a:extLst>
              </a:tr>
              <a:tr h="288747">
                <a:tc>
                  <a:txBody>
                    <a:bodyPr/>
                    <a:lstStyle/>
                    <a:p>
                      <a:r>
                        <a:rPr lang="en-AU" sz="1200" dirty="0">
                          <a:latin typeface="Arial Narrow" panose="020B0606020202030204" pitchFamily="34" charset="0"/>
                        </a:rPr>
                        <a:t>Decorator</a:t>
                      </a:r>
                      <a:r>
                        <a:rPr lang="en-AU" sz="1200" baseline="0" dirty="0">
                          <a:latin typeface="Arial Narrow" panose="020B0606020202030204" pitchFamily="34" charset="0"/>
                        </a:rPr>
                        <a:t> crab carrying a sponge</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Mutualism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3"/>
                  </a:ext>
                </a:extLst>
              </a:tr>
              <a:tr h="288747">
                <a:tc>
                  <a:txBody>
                    <a:bodyPr/>
                    <a:lstStyle/>
                    <a:p>
                      <a:r>
                        <a:rPr lang="en-AU" sz="1200" dirty="0">
                          <a:latin typeface="Arial Narrow" panose="020B0606020202030204" pitchFamily="34" charset="0"/>
                        </a:rPr>
                        <a:t>Remora ‘sucking’ to a</a:t>
                      </a:r>
                      <a:r>
                        <a:rPr lang="en-AU" sz="1200" baseline="0" dirty="0">
                          <a:latin typeface="Arial Narrow" panose="020B0606020202030204" pitchFamily="34" charset="0"/>
                        </a:rPr>
                        <a:t> manta ray</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Commensalism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4"/>
                  </a:ext>
                </a:extLst>
              </a:tr>
              <a:tr h="288747">
                <a:tc>
                  <a:txBody>
                    <a:bodyPr/>
                    <a:lstStyle/>
                    <a:p>
                      <a:r>
                        <a:rPr lang="en-AU" sz="1200" dirty="0">
                          <a:latin typeface="Arial Narrow" panose="020B0606020202030204" pitchFamily="34" charset="0"/>
                        </a:rPr>
                        <a:t>Clownfish</a:t>
                      </a:r>
                      <a:r>
                        <a:rPr lang="en-AU" sz="1200" baseline="0" dirty="0">
                          <a:latin typeface="Arial Narrow" panose="020B0606020202030204" pitchFamily="34" charset="0"/>
                        </a:rPr>
                        <a:t> and a</a:t>
                      </a:r>
                      <a:r>
                        <a:rPr lang="en-AU" sz="1200" b="1" baseline="0" dirty="0">
                          <a:latin typeface="Arial Narrow" panose="020B0606020202030204" pitchFamily="34" charset="0"/>
                        </a:rPr>
                        <a:t>nemo</a:t>
                      </a:r>
                      <a:r>
                        <a:rPr lang="en-AU" sz="1200" baseline="0" dirty="0">
                          <a:latin typeface="Arial Narrow" panose="020B0606020202030204" pitchFamily="34" charset="0"/>
                        </a:rPr>
                        <a:t>nes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Mutualism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5"/>
                  </a:ext>
                </a:extLst>
              </a:tr>
              <a:tr h="288747">
                <a:tc>
                  <a:txBody>
                    <a:bodyPr/>
                    <a:lstStyle/>
                    <a:p>
                      <a:r>
                        <a:rPr lang="en-AU" sz="1200" dirty="0">
                          <a:latin typeface="Arial Narrow" panose="020B0606020202030204" pitchFamily="34" charset="0"/>
                        </a:rPr>
                        <a:t>Isopods and fish</a:t>
                      </a:r>
                    </a:p>
                  </a:txBody>
                  <a:tcPr/>
                </a:tc>
                <a:tc>
                  <a:txBody>
                    <a:bodyPr/>
                    <a:lstStyle/>
                    <a:p>
                      <a:r>
                        <a:rPr lang="en-AU" sz="1200" dirty="0">
                          <a:solidFill>
                            <a:schemeClr val="bg1">
                              <a:lumMod val="50000"/>
                            </a:schemeClr>
                          </a:solidFill>
                          <a:latin typeface="Comic Sans MS" panose="030F0702030302020204" pitchFamily="66" charset="0"/>
                        </a:rPr>
                        <a:t>Parasitism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6"/>
                  </a:ext>
                </a:extLst>
              </a:tr>
              <a:tr h="288747">
                <a:tc>
                  <a:txBody>
                    <a:bodyPr/>
                    <a:lstStyle/>
                    <a:p>
                      <a:r>
                        <a:rPr lang="en-AU" sz="1200" dirty="0">
                          <a:latin typeface="Arial Narrow" panose="020B0606020202030204" pitchFamily="34" charset="0"/>
                        </a:rPr>
                        <a:t>Cleaner</a:t>
                      </a:r>
                      <a:r>
                        <a:rPr lang="en-AU" sz="1200" baseline="0" dirty="0">
                          <a:latin typeface="Arial Narrow" panose="020B0606020202030204" pitchFamily="34" charset="0"/>
                        </a:rPr>
                        <a:t> fish and organisms it cleans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Mutualism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7"/>
                  </a:ext>
                </a:extLst>
              </a:tr>
              <a:tr h="288747">
                <a:tc>
                  <a:txBody>
                    <a:bodyPr/>
                    <a:lstStyle/>
                    <a:p>
                      <a:r>
                        <a:rPr lang="en-AU" sz="1200" dirty="0">
                          <a:latin typeface="Arial Narrow" panose="020B0606020202030204" pitchFamily="34" charset="0"/>
                        </a:rPr>
                        <a:t>Killer</a:t>
                      </a:r>
                      <a:r>
                        <a:rPr lang="en-AU" sz="1200" baseline="0" dirty="0">
                          <a:latin typeface="Arial Narrow" panose="020B0606020202030204" pitchFamily="34" charset="0"/>
                        </a:rPr>
                        <a:t> whales/orcas and sharks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Predation</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8"/>
                  </a:ext>
                </a:extLst>
              </a:tr>
              <a:tr h="288747">
                <a:tc>
                  <a:txBody>
                    <a:bodyPr/>
                    <a:lstStyle/>
                    <a:p>
                      <a:r>
                        <a:rPr lang="en-AU" sz="1200" dirty="0">
                          <a:latin typeface="Arial Narrow" panose="020B0606020202030204" pitchFamily="34" charset="0"/>
                        </a:rPr>
                        <a:t>Seaweed</a:t>
                      </a:r>
                      <a:r>
                        <a:rPr lang="en-AU" sz="1200" i="1" baseline="0" dirty="0">
                          <a:latin typeface="Arial Narrow" panose="020B0606020202030204" pitchFamily="34" charset="0"/>
                        </a:rPr>
                        <a:t> a</a:t>
                      </a:r>
                      <a:r>
                        <a:rPr lang="en-AU" sz="1200" i="1" dirty="0">
                          <a:latin typeface="Arial Narrow" panose="020B0606020202030204" pitchFamily="34" charset="0"/>
                        </a:rPr>
                        <a:t>llelopathy </a:t>
                      </a:r>
                      <a:r>
                        <a:rPr lang="en-AU" sz="1200" dirty="0">
                          <a:latin typeface="Arial Narrow" panose="020B0606020202030204" pitchFamily="34" charset="0"/>
                        </a:rPr>
                        <a:t>and corals</a:t>
                      </a:r>
                    </a:p>
                  </a:txBody>
                  <a:tcPr/>
                </a:tc>
                <a:tc>
                  <a:txBody>
                    <a:bodyPr/>
                    <a:lstStyle/>
                    <a:p>
                      <a:r>
                        <a:rPr lang="en-AU" sz="1200" dirty="0" err="1">
                          <a:solidFill>
                            <a:schemeClr val="bg1">
                              <a:lumMod val="50000"/>
                            </a:schemeClr>
                          </a:solidFill>
                          <a:latin typeface="Comic Sans MS" panose="030F0702030302020204" pitchFamily="66" charset="0"/>
                        </a:rPr>
                        <a:t>Amensalism</a:t>
                      </a:r>
                      <a:endParaRPr lang="en-AU" sz="1200" dirty="0">
                        <a:solidFill>
                          <a:schemeClr val="bg1">
                            <a:lumMod val="50000"/>
                          </a:schemeClr>
                        </a:solidFill>
                        <a:latin typeface="Comic Sans MS" panose="030F0702030302020204" pitchFamily="66" charset="0"/>
                      </a:endParaRPr>
                    </a:p>
                  </a:txBody>
                  <a:tcPr/>
                </a:tc>
                <a:tc>
                  <a:txBody>
                    <a:bodyPr/>
                    <a:lstStyle/>
                    <a:p>
                      <a:pPr algn="ctr"/>
                      <a:r>
                        <a:rPr lang="en-AU" sz="1200" dirty="0">
                          <a:solidFill>
                            <a:schemeClr val="bg1">
                              <a:lumMod val="50000"/>
                            </a:schemeClr>
                          </a:solidFill>
                          <a:latin typeface="Comic Sans MS" panose="030F0702030302020204" pitchFamily="66" charset="0"/>
                        </a:rPr>
                        <a:t>0</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9"/>
                  </a:ext>
                </a:extLst>
              </a:tr>
              <a:tr h="288747">
                <a:tc>
                  <a:txBody>
                    <a:bodyPr/>
                    <a:lstStyle/>
                    <a:p>
                      <a:r>
                        <a:rPr lang="en-AU" sz="1200" dirty="0">
                          <a:latin typeface="Arial Narrow" panose="020B0606020202030204" pitchFamily="34" charset="0"/>
                        </a:rPr>
                        <a:t>Two</a:t>
                      </a:r>
                      <a:r>
                        <a:rPr lang="en-AU" sz="1200" baseline="0" dirty="0">
                          <a:latin typeface="Arial Narrow" panose="020B0606020202030204" pitchFamily="34" charset="0"/>
                        </a:rPr>
                        <a:t> male fiddler crabs fighting</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Competition</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10"/>
                  </a:ext>
                </a:extLst>
              </a:tr>
              <a:tr h="288747">
                <a:tc gridSpan="4">
                  <a:txBody>
                    <a:bodyPr/>
                    <a:lstStyle/>
                    <a:p>
                      <a:r>
                        <a:rPr lang="en-AU" sz="1200" b="1" dirty="0">
                          <a:latin typeface="Arial Narrow" panose="020B0606020202030204" pitchFamily="34" charset="0"/>
                        </a:rPr>
                        <a:t>Activity:</a:t>
                      </a:r>
                      <a:r>
                        <a:rPr lang="en-AU" sz="1200" b="1" baseline="0" dirty="0">
                          <a:latin typeface="Arial Narrow" panose="020B0606020202030204" pitchFamily="34" charset="0"/>
                        </a:rPr>
                        <a:t> </a:t>
                      </a:r>
                      <a:r>
                        <a:rPr lang="en-AU" sz="1200" b="0" baseline="0" dirty="0">
                          <a:latin typeface="Arial Narrow" panose="020B0606020202030204" pitchFamily="34" charset="0"/>
                        </a:rPr>
                        <a:t>Choose three more interactions that you find interesting to complete the table…</a:t>
                      </a:r>
                      <a:endParaRPr lang="en-AU" sz="1200" b="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1"/>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3"/>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4"/>
                  </a:ext>
                </a:extLst>
              </a:tr>
            </a:tbl>
          </a:graphicData>
        </a:graphic>
      </p:graphicFrame>
      <p:sp>
        <p:nvSpPr>
          <p:cNvPr id="16" name="Rectangle 15"/>
          <p:cNvSpPr/>
          <p:nvPr/>
        </p:nvSpPr>
        <p:spPr>
          <a:xfrm>
            <a:off x="424037" y="3313107"/>
            <a:ext cx="5940861" cy="830997"/>
          </a:xfrm>
          <a:prstGeom prst="rect">
            <a:avLst/>
          </a:prstGeom>
        </p:spPr>
        <p:txBody>
          <a:bodyPr wrap="square">
            <a:spAutoFit/>
          </a:bodyPr>
          <a:lstStyle/>
          <a:p>
            <a:pPr algn="just"/>
            <a:r>
              <a:rPr lang="en-AU" sz="1200" dirty="0">
                <a:latin typeface="Arial Narrow" pitchFamily="34" charset="0"/>
              </a:rPr>
              <a:t>Unlike symbiosis, </a:t>
            </a:r>
            <a:r>
              <a:rPr lang="en-AU" sz="1200" b="1" dirty="0">
                <a:latin typeface="Arial Narrow" pitchFamily="34" charset="0"/>
              </a:rPr>
              <a:t>competition</a:t>
            </a:r>
            <a:r>
              <a:rPr lang="en-AU" sz="1200" dirty="0">
                <a:latin typeface="Arial Narrow" pitchFamily="34" charset="0"/>
              </a:rPr>
              <a:t> and </a:t>
            </a:r>
            <a:r>
              <a:rPr lang="en-AU" sz="1200" b="1" dirty="0">
                <a:latin typeface="Arial Narrow" pitchFamily="34" charset="0"/>
              </a:rPr>
              <a:t>predation</a:t>
            </a:r>
            <a:r>
              <a:rPr lang="en-AU" sz="1200" dirty="0">
                <a:latin typeface="Arial Narrow" pitchFamily="34" charset="0"/>
              </a:rPr>
              <a:t> are oppositional interactions. In</a:t>
            </a:r>
            <a:r>
              <a:rPr lang="en-AU" sz="1200" b="1" dirty="0">
                <a:latin typeface="Arial Narrow" pitchFamily="34" charset="0"/>
              </a:rPr>
              <a:t>tra</a:t>
            </a:r>
            <a:r>
              <a:rPr lang="en-AU" sz="1200" dirty="0">
                <a:latin typeface="Arial Narrow" pitchFamily="34" charset="0"/>
              </a:rPr>
              <a:t>specific competition involves two of the same species (i.e. competing for a mate). In</a:t>
            </a:r>
            <a:r>
              <a:rPr lang="en-AU" sz="1200" b="1" dirty="0">
                <a:latin typeface="Arial Narrow" pitchFamily="34" charset="0"/>
              </a:rPr>
              <a:t>ter</a:t>
            </a:r>
            <a:r>
              <a:rPr lang="en-AU" sz="1200" dirty="0">
                <a:latin typeface="Arial Narrow" pitchFamily="34" charset="0"/>
              </a:rPr>
              <a:t>specific competition involves two different species (i.e. competing for space). Competitions intensify when resources are in short supply.  </a:t>
            </a:r>
          </a:p>
          <a:p>
            <a:pPr algn="just"/>
            <a:endParaRPr lang="en-AU" sz="1200" b="1" dirty="0">
              <a:latin typeface="Arial Narrow" pitchFamily="34" charset="0"/>
            </a:endParaRPr>
          </a:p>
        </p:txBody>
      </p:sp>
      <p:sp>
        <p:nvSpPr>
          <p:cNvPr id="17" name="TextBox 16">
            <a:extLst>
              <a:ext uri="{FF2B5EF4-FFF2-40B4-BE49-F238E27FC236}">
                <a16:creationId xmlns:a16="http://schemas.microsoft.com/office/drawing/2014/main" id="{83949F8B-C987-48EF-9E16-414A68C05C80}"/>
              </a:ext>
            </a:extLst>
          </p:cNvPr>
          <p:cNvSpPr txBox="1"/>
          <p:nvPr/>
        </p:nvSpPr>
        <p:spPr>
          <a:xfrm>
            <a:off x="5152900" y="1506852"/>
            <a:ext cx="1008112" cy="215444"/>
          </a:xfrm>
          <a:prstGeom prst="rect">
            <a:avLst/>
          </a:prstGeom>
          <a:noFill/>
        </p:spPr>
        <p:txBody>
          <a:bodyPr wrap="square" rtlCol="0">
            <a:spAutoFit/>
          </a:bodyPr>
          <a:lstStyle/>
          <a:p>
            <a:r>
              <a:rPr lang="en-AU" sz="800" dirty="0"/>
              <a:t>guest</a:t>
            </a:r>
          </a:p>
        </p:txBody>
      </p:sp>
      <p:sp>
        <p:nvSpPr>
          <p:cNvPr id="21" name="TextBox 20">
            <a:extLst>
              <a:ext uri="{FF2B5EF4-FFF2-40B4-BE49-F238E27FC236}">
                <a16:creationId xmlns:a16="http://schemas.microsoft.com/office/drawing/2014/main" id="{C2DF2AAE-2CCE-4071-846F-4B9C766102E2}"/>
              </a:ext>
            </a:extLst>
          </p:cNvPr>
          <p:cNvSpPr txBox="1"/>
          <p:nvPr/>
        </p:nvSpPr>
        <p:spPr>
          <a:xfrm>
            <a:off x="5599077" y="1515750"/>
            <a:ext cx="489152" cy="215444"/>
          </a:xfrm>
          <a:prstGeom prst="rect">
            <a:avLst/>
          </a:prstGeom>
          <a:noFill/>
        </p:spPr>
        <p:txBody>
          <a:bodyPr wrap="square" rtlCol="0">
            <a:spAutoFit/>
          </a:bodyPr>
          <a:lstStyle/>
          <a:p>
            <a:pPr algn="r"/>
            <a:r>
              <a:rPr lang="en-AU" sz="800" dirty="0"/>
              <a:t>host</a:t>
            </a:r>
          </a:p>
        </p:txBody>
      </p:sp>
      <p:cxnSp>
        <p:nvCxnSpPr>
          <p:cNvPr id="22" name="Straight Connector 21">
            <a:extLst>
              <a:ext uri="{FF2B5EF4-FFF2-40B4-BE49-F238E27FC236}">
                <a16:creationId xmlns:a16="http://schemas.microsoft.com/office/drawing/2014/main" id="{A7EFF4E7-3FE9-4BE8-BF66-07F347E6B0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9B4BEC9-6C05-4C21-8A74-04840EE71CC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25">
            <a:extLst>
              <a:ext uri="{FF2B5EF4-FFF2-40B4-BE49-F238E27FC236}">
                <a16:creationId xmlns:a16="http://schemas.microsoft.com/office/drawing/2014/main" id="{AAD50C25-DBE0-4727-888E-0BE2F7BE61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8EE2E317-E5C8-44D8-555E-A0EE2A0F3A2A}"/>
              </a:ext>
            </a:extLst>
          </p:cNvPr>
          <p:cNvSpPr txBox="1"/>
          <p:nvPr/>
        </p:nvSpPr>
        <p:spPr>
          <a:xfrm>
            <a:off x="1410717" y="61659"/>
            <a:ext cx="4075713" cy="923330"/>
          </a:xfrm>
          <a:prstGeom prst="rect">
            <a:avLst/>
          </a:prstGeom>
          <a:noFill/>
        </p:spPr>
        <p:txBody>
          <a:bodyPr wrap="square" rtlCol="0">
            <a:spAutoFit/>
          </a:bodyPr>
          <a:lstStyle/>
          <a:p>
            <a:r>
              <a:rPr lang="en-US" b="1" dirty="0">
                <a:latin typeface="Arial Narrow" pitchFamily="34" charset="0"/>
              </a:rPr>
              <a:t>10. Social Shenanigans – </a:t>
            </a:r>
            <a:r>
              <a:rPr lang="en-US" sz="1200" dirty="0">
                <a:latin typeface="Arial Narrow" pitchFamily="34" charset="0"/>
              </a:rPr>
              <a:t>Classify biotic interactions based on the following terms- symbiosis (i.e. parasitism, mutualism, commensalism and </a:t>
            </a:r>
            <a:r>
              <a:rPr lang="en-US" sz="1200" dirty="0" err="1">
                <a:latin typeface="Arial Narrow" pitchFamily="34" charset="0"/>
              </a:rPr>
              <a:t>amensalism</a:t>
            </a:r>
            <a:r>
              <a:rPr lang="en-US" sz="1200" dirty="0">
                <a:latin typeface="Arial Narrow" pitchFamily="34" charset="0"/>
              </a:rPr>
              <a:t>) - competition (i.e. intraspecific and interspecific) - predation.</a:t>
            </a:r>
          </a:p>
        </p:txBody>
      </p:sp>
      <p:sp>
        <p:nvSpPr>
          <p:cNvPr id="4" name="TextBox 17">
            <a:extLst>
              <a:ext uri="{FF2B5EF4-FFF2-40B4-BE49-F238E27FC236}">
                <a16:creationId xmlns:a16="http://schemas.microsoft.com/office/drawing/2014/main" id="{C3286CFA-86A1-001F-EB03-16BC6D9EFB4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 name="Straight Connector 4">
            <a:extLst>
              <a:ext uri="{FF2B5EF4-FFF2-40B4-BE49-F238E27FC236}">
                <a16:creationId xmlns:a16="http://schemas.microsoft.com/office/drawing/2014/main" id="{E1850DA8-9662-94A8-D4BA-0895C2C9D9AB}"/>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55C6BD43-4621-0AA8-341F-60B1D971B26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4211ABF1-27C9-9B2C-6E6C-57BC7629C92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10">
            <a:extLst>
              <a:ext uri="{FF2B5EF4-FFF2-40B4-BE49-F238E27FC236}">
                <a16:creationId xmlns:a16="http://schemas.microsoft.com/office/drawing/2014/main" id="{0E4B06F8-5061-103C-7665-6BD1658C58F3}"/>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Tree>
    <p:extLst>
      <p:ext uri="{BB962C8B-B14F-4D97-AF65-F5344CB8AC3E}">
        <p14:creationId xmlns:p14="http://schemas.microsoft.com/office/powerpoint/2010/main" val="419166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C26EB424-4FBE-419F-A4D0-4C2A2C781CA3}"/>
              </a:ext>
            </a:extLst>
          </p:cNvPr>
          <p:cNvSpPr txBox="1"/>
          <p:nvPr/>
        </p:nvSpPr>
        <p:spPr>
          <a:xfrm>
            <a:off x="1433040" y="118257"/>
            <a:ext cx="4525365" cy="877163"/>
          </a:xfrm>
          <a:prstGeom prst="rect">
            <a:avLst/>
          </a:prstGeom>
          <a:noFill/>
        </p:spPr>
        <p:txBody>
          <a:bodyPr wrap="square" rtlCol="0">
            <a:spAutoFit/>
          </a:bodyPr>
          <a:lstStyle/>
          <a:p>
            <a:r>
              <a:rPr lang="en-US" b="1" dirty="0">
                <a:latin typeface="Arial Narrow" pitchFamily="34" charset="0"/>
              </a:rPr>
              <a:t>Classify </a:t>
            </a:r>
            <a:r>
              <a:rPr lang="en-US" sz="1100" dirty="0">
                <a:latin typeface="Arial Narrow" pitchFamily="34" charset="0"/>
              </a:rPr>
              <a:t>biotic interactions based on the following terms</a:t>
            </a:r>
          </a:p>
          <a:p>
            <a:pPr marL="171450" indent="-171450">
              <a:buFontTx/>
              <a:buChar char="-"/>
            </a:pPr>
            <a:r>
              <a:rPr lang="en-US" sz="1100" dirty="0">
                <a:latin typeface="Arial Narrow" pitchFamily="34" charset="0"/>
              </a:rPr>
              <a:t>symbiosis (i.e. parasitism, mutualism, commensalism and </a:t>
            </a:r>
            <a:r>
              <a:rPr lang="en-US" sz="1100" dirty="0" err="1">
                <a:latin typeface="Arial Narrow" pitchFamily="34" charset="0"/>
              </a:rPr>
              <a:t>amensalism</a:t>
            </a:r>
            <a:r>
              <a:rPr lang="en-US" sz="1100" dirty="0">
                <a:latin typeface="Arial Narrow" pitchFamily="34" charset="0"/>
              </a:rPr>
              <a:t>) </a:t>
            </a:r>
          </a:p>
          <a:p>
            <a:pPr marL="171450" indent="-171450">
              <a:buFontTx/>
              <a:buChar char="-"/>
            </a:pPr>
            <a:r>
              <a:rPr lang="en-US" sz="1100" dirty="0">
                <a:latin typeface="Arial Narrow" pitchFamily="34" charset="0"/>
              </a:rPr>
              <a:t>competition (i.e. intraspecific and interspecific) </a:t>
            </a:r>
          </a:p>
          <a:p>
            <a:pPr marL="171450" indent="-171450">
              <a:buFontTx/>
              <a:buChar char="-"/>
            </a:pPr>
            <a:r>
              <a:rPr lang="en-US" sz="1100" dirty="0">
                <a:latin typeface="Arial Narrow" pitchFamily="34" charset="0"/>
              </a:rPr>
              <a:t>predation.</a:t>
            </a:r>
          </a:p>
        </p:txBody>
      </p:sp>
      <p:sp>
        <p:nvSpPr>
          <p:cNvPr id="7" name="TextBox 17">
            <a:extLst>
              <a:ext uri="{FF2B5EF4-FFF2-40B4-BE49-F238E27FC236}">
                <a16:creationId xmlns:a16="http://schemas.microsoft.com/office/drawing/2014/main" id="{C7C1C4FE-56C8-CFDC-2A31-CD233C71357E}"/>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992361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FC9CC039-666B-4C2A-A9C6-BEEA73B97B48}"/>
              </a:ext>
            </a:extLst>
          </p:cNvPr>
          <p:cNvCxnSpPr>
            <a:cxnSpLocks/>
          </p:cNvCxnSpPr>
          <p:nvPr/>
        </p:nvCxnSpPr>
        <p:spPr>
          <a:xfrm flipH="1">
            <a:off x="481438" y="971600"/>
            <a:ext cx="5870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 name="TextBox 8">
            <a:extLst>
              <a:ext uri="{FF2B5EF4-FFF2-40B4-BE49-F238E27FC236}">
                <a16:creationId xmlns:a16="http://schemas.microsoft.com/office/drawing/2014/main" id="{CF802958-0325-7692-7868-445E81A02139}"/>
              </a:ext>
            </a:extLst>
          </p:cNvPr>
          <p:cNvSpPr txBox="1"/>
          <p:nvPr/>
        </p:nvSpPr>
        <p:spPr>
          <a:xfrm>
            <a:off x="388338" y="964142"/>
            <a:ext cx="5853739" cy="677108"/>
          </a:xfrm>
          <a:prstGeom prst="rect">
            <a:avLst/>
          </a:prstGeom>
          <a:noFill/>
        </p:spPr>
        <p:txBody>
          <a:bodyPr wrap="square">
            <a:spAutoFit/>
          </a:bodyPr>
          <a:lstStyle/>
          <a:p>
            <a:r>
              <a:rPr lang="en-AU" sz="1400" b="1" dirty="0">
                <a:solidFill>
                  <a:srgbClr val="2B2B35"/>
                </a:solidFill>
                <a:effectLst/>
                <a:latin typeface="Arial Narrow" panose="020B0604020202020204" pitchFamily="34" charset="0"/>
                <a:cs typeface="Arial Narrow" panose="020B0604020202020204" pitchFamily="34" charset="0"/>
              </a:rPr>
              <a:t>Identification keys</a:t>
            </a:r>
          </a:p>
          <a:p>
            <a:r>
              <a:rPr lang="en-AU" sz="1200" dirty="0">
                <a:solidFill>
                  <a:srgbClr val="2B2B35"/>
                </a:solidFill>
                <a:effectLst/>
                <a:latin typeface="Arial Narrow" panose="020B0604020202020204" pitchFamily="34" charset="0"/>
                <a:cs typeface="Arial Narrow" panose="020B0604020202020204" pitchFamily="34" charset="0"/>
              </a:rPr>
              <a:t>A </a:t>
            </a:r>
            <a:r>
              <a:rPr lang="en-AU" sz="1200" i="1" dirty="0">
                <a:solidFill>
                  <a:srgbClr val="2B2B35"/>
                </a:solidFill>
                <a:effectLst/>
                <a:latin typeface="Arial Narrow" panose="020B0604020202020204" pitchFamily="34" charset="0"/>
                <a:cs typeface="Arial Narrow" panose="020B0604020202020204" pitchFamily="34" charset="0"/>
              </a:rPr>
              <a:t>dichotomous</a:t>
            </a:r>
            <a:r>
              <a:rPr lang="en-AU" sz="1200" dirty="0">
                <a:solidFill>
                  <a:srgbClr val="2B2B35"/>
                </a:solidFill>
                <a:effectLst/>
                <a:latin typeface="Arial Narrow" panose="020B0604020202020204" pitchFamily="34" charset="0"/>
                <a:cs typeface="Arial Narrow" panose="020B0604020202020204" pitchFamily="34" charset="0"/>
              </a:rPr>
              <a:t> key is a scientific tool used to identify and categorize different organisms based on a series of choices that lead the user to the correct name or classification. </a:t>
            </a:r>
            <a:endParaRPr lang="en-US" sz="1200" dirty="0">
              <a:latin typeface="Arial Narrow" panose="020B0604020202020204" pitchFamily="34" charset="0"/>
              <a:cs typeface="Arial Narrow" panose="020B0604020202020204" pitchFamily="34" charset="0"/>
            </a:endParaRPr>
          </a:p>
        </p:txBody>
      </p:sp>
      <p:sp>
        <p:nvSpPr>
          <p:cNvPr id="43" name="TextBox 42">
            <a:extLst>
              <a:ext uri="{FF2B5EF4-FFF2-40B4-BE49-F238E27FC236}">
                <a16:creationId xmlns:a16="http://schemas.microsoft.com/office/drawing/2014/main" id="{E70A174E-B36D-A555-3765-A4109265AEC5}"/>
              </a:ext>
            </a:extLst>
          </p:cNvPr>
          <p:cNvSpPr txBox="1"/>
          <p:nvPr/>
        </p:nvSpPr>
        <p:spPr>
          <a:xfrm>
            <a:off x="441782" y="6653990"/>
            <a:ext cx="2957595" cy="2000548"/>
          </a:xfrm>
          <a:prstGeom prst="rect">
            <a:avLst/>
          </a:prstGeom>
          <a:noFill/>
        </p:spPr>
        <p:txBody>
          <a:bodyPr wrap="square" rtlCol="0">
            <a:spAutoFit/>
          </a:bodyPr>
          <a:lstStyle/>
          <a:p>
            <a:r>
              <a:rPr lang="en-AU" sz="1600" b="1" dirty="0">
                <a:latin typeface="Arial Narrow" panose="020B0606020202030204" pitchFamily="34" charset="0"/>
              </a:rPr>
              <a:t>Dichotomous Key</a:t>
            </a:r>
            <a:endParaRPr lang="en-AU" sz="1200" b="1" dirty="0">
              <a:latin typeface="Arial Narrow" panose="020B0606020202030204" pitchFamily="34" charset="0"/>
            </a:endParaRPr>
          </a:p>
          <a:p>
            <a:endParaRPr lang="en-AU" sz="1200" dirty="0">
              <a:latin typeface="Arial Narrow" panose="020B0606020202030204" pitchFamily="34" charset="0"/>
            </a:endParaRPr>
          </a:p>
          <a:p>
            <a:r>
              <a:rPr lang="en-AU" sz="1200" dirty="0">
                <a:latin typeface="Arial Narrow" panose="020B0606020202030204" pitchFamily="34" charset="0"/>
              </a:rPr>
              <a:t>1a)  Solitary …………………………….</a:t>
            </a:r>
            <a:r>
              <a:rPr lang="en-AU" sz="1200" i="1" dirty="0" err="1">
                <a:latin typeface="Arial Narrow" panose="020B0606020202030204" pitchFamily="34" charset="0"/>
              </a:rPr>
              <a:t>Fungia</a:t>
            </a:r>
            <a:endParaRPr lang="en-AU" sz="1200" i="1" dirty="0">
              <a:latin typeface="Arial Narrow" panose="020B0606020202030204" pitchFamily="34" charset="0"/>
            </a:endParaRPr>
          </a:p>
          <a:p>
            <a:r>
              <a:rPr lang="en-AU" sz="1200" dirty="0">
                <a:latin typeface="Arial Narrow" panose="020B0606020202030204" pitchFamily="34" charset="0"/>
              </a:rPr>
              <a:t>  b)  Colonial ……………………………Go to 2</a:t>
            </a:r>
          </a:p>
          <a:p>
            <a:endParaRPr lang="en-AU" sz="1200" dirty="0">
              <a:latin typeface="Arial Narrow" panose="020B0606020202030204" pitchFamily="34" charset="0"/>
            </a:endParaRPr>
          </a:p>
          <a:p>
            <a:r>
              <a:rPr lang="en-AU" sz="1200" dirty="0">
                <a:latin typeface="Arial Narrow" panose="020B0606020202030204" pitchFamily="34" charset="0"/>
              </a:rPr>
              <a:t>2a) Brain-like appearance present……</a:t>
            </a:r>
            <a:r>
              <a:rPr lang="en-AU" sz="1200" i="1" dirty="0" err="1">
                <a:latin typeface="Arial Narrow" panose="020B0606020202030204" pitchFamily="34" charset="0"/>
              </a:rPr>
              <a:t>Platygyra</a:t>
            </a:r>
            <a:endParaRPr lang="en-AU" sz="1200" i="1" dirty="0">
              <a:latin typeface="Arial Narrow" panose="020B0606020202030204" pitchFamily="34" charset="0"/>
            </a:endParaRPr>
          </a:p>
          <a:p>
            <a:r>
              <a:rPr lang="en-AU" sz="1200" dirty="0">
                <a:latin typeface="Arial Narrow" panose="020B0606020202030204" pitchFamily="34" charset="0"/>
              </a:rPr>
              <a:t>  b) Brain-like appearance absent........Go to 3</a:t>
            </a:r>
          </a:p>
          <a:p>
            <a:endParaRPr lang="en-AU" sz="1200" dirty="0">
              <a:latin typeface="Arial Narrow" panose="020B0606020202030204" pitchFamily="34" charset="0"/>
            </a:endParaRPr>
          </a:p>
          <a:p>
            <a:r>
              <a:rPr lang="en-AU" sz="1200" dirty="0">
                <a:latin typeface="Arial Narrow" panose="020B0606020202030204" pitchFamily="34" charset="0"/>
              </a:rPr>
              <a:t>3a) Helmet shaped…….......................</a:t>
            </a:r>
            <a:r>
              <a:rPr lang="en-AU" sz="1200" i="1" dirty="0">
                <a:latin typeface="Arial Narrow" panose="020B0606020202030204" pitchFamily="34" charset="0"/>
              </a:rPr>
              <a:t>Porites</a:t>
            </a:r>
          </a:p>
          <a:p>
            <a:r>
              <a:rPr lang="en-AU" sz="1200" dirty="0">
                <a:latin typeface="Arial Narrow" panose="020B0606020202030204" pitchFamily="34" charset="0"/>
              </a:rPr>
              <a:t>  b) Branching shaped….……………...</a:t>
            </a:r>
            <a:r>
              <a:rPr lang="en-AU" sz="1200" i="1" dirty="0">
                <a:latin typeface="Arial Narrow" panose="020B0606020202030204" pitchFamily="34" charset="0"/>
              </a:rPr>
              <a:t>Acropora</a:t>
            </a:r>
          </a:p>
        </p:txBody>
      </p:sp>
      <p:sp>
        <p:nvSpPr>
          <p:cNvPr id="47" name="Oval Callout 46">
            <a:extLst>
              <a:ext uri="{FF2B5EF4-FFF2-40B4-BE49-F238E27FC236}">
                <a16:creationId xmlns:a16="http://schemas.microsoft.com/office/drawing/2014/main" id="{A61AD1CB-27F0-844A-4804-B4ABA730E16D}"/>
              </a:ext>
            </a:extLst>
          </p:cNvPr>
          <p:cNvSpPr/>
          <p:nvPr/>
        </p:nvSpPr>
        <p:spPr>
          <a:xfrm>
            <a:off x="3417759" y="6698138"/>
            <a:ext cx="2915960" cy="496892"/>
          </a:xfrm>
          <a:prstGeom prst="wedgeEllipseCallout">
            <a:avLst>
              <a:gd name="adj1" fmla="val -60828"/>
              <a:gd name="adj2" fmla="val 5421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Callout 47">
            <a:extLst>
              <a:ext uri="{FF2B5EF4-FFF2-40B4-BE49-F238E27FC236}">
                <a16:creationId xmlns:a16="http://schemas.microsoft.com/office/drawing/2014/main" id="{F173DB2A-4664-C941-63C9-0E17B49C001E}"/>
              </a:ext>
            </a:extLst>
          </p:cNvPr>
          <p:cNvSpPr/>
          <p:nvPr/>
        </p:nvSpPr>
        <p:spPr>
          <a:xfrm>
            <a:off x="3424788" y="7235326"/>
            <a:ext cx="2915960" cy="378206"/>
          </a:xfrm>
          <a:prstGeom prst="wedgeEllipseCallout">
            <a:avLst>
              <a:gd name="adj1" fmla="val -57067"/>
              <a:gd name="adj2" fmla="val 7939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Callout 48">
            <a:extLst>
              <a:ext uri="{FF2B5EF4-FFF2-40B4-BE49-F238E27FC236}">
                <a16:creationId xmlns:a16="http://schemas.microsoft.com/office/drawing/2014/main" id="{56024C00-D776-5A4A-3213-2AC6D593095F}"/>
              </a:ext>
            </a:extLst>
          </p:cNvPr>
          <p:cNvSpPr/>
          <p:nvPr/>
        </p:nvSpPr>
        <p:spPr>
          <a:xfrm>
            <a:off x="3424788" y="7653828"/>
            <a:ext cx="2915960" cy="499048"/>
          </a:xfrm>
          <a:prstGeom prst="wedgeEllipseCallout">
            <a:avLst>
              <a:gd name="adj1" fmla="val -61517"/>
              <a:gd name="adj2" fmla="val 739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a:extLst>
              <a:ext uri="{FF2B5EF4-FFF2-40B4-BE49-F238E27FC236}">
                <a16:creationId xmlns:a16="http://schemas.microsoft.com/office/drawing/2014/main" id="{7DE355BC-F5D1-1265-4756-6F1927411635}"/>
              </a:ext>
            </a:extLst>
          </p:cNvPr>
          <p:cNvSpPr txBox="1"/>
          <p:nvPr/>
        </p:nvSpPr>
        <p:spPr>
          <a:xfrm>
            <a:off x="3485968" y="6653990"/>
            <a:ext cx="2777334" cy="461665"/>
          </a:xfrm>
          <a:prstGeom prst="rect">
            <a:avLst/>
          </a:prstGeom>
          <a:noFill/>
        </p:spPr>
        <p:txBody>
          <a:bodyPr wrap="square" rtlCol="0">
            <a:spAutoFit/>
          </a:bodyPr>
          <a:lstStyle/>
          <a:p>
            <a:pPr algn="ctr"/>
            <a:r>
              <a:rPr lang="en-AU" sz="800" dirty="0">
                <a:latin typeface="Arial Narrow" panose="020B0606020202030204" pitchFamily="34" charset="0"/>
              </a:rPr>
              <a:t>‘Mushroom Corals’ are </a:t>
            </a:r>
            <a:br>
              <a:rPr lang="en-AU" sz="800" dirty="0">
                <a:latin typeface="Arial Narrow" panose="020B0606020202030204" pitchFamily="34" charset="0"/>
              </a:rPr>
            </a:br>
            <a:r>
              <a:rPr lang="en-AU" sz="800" dirty="0">
                <a:latin typeface="Arial Narrow" panose="020B0606020202030204" pitchFamily="34" charset="0"/>
              </a:rPr>
              <a:t>solitary corals that do not cement themselves to the reef but rather live as one giant individual coral polyp, unattached to the bottom. </a:t>
            </a:r>
          </a:p>
        </p:txBody>
      </p:sp>
      <p:sp>
        <p:nvSpPr>
          <p:cNvPr id="52" name="TextBox 51">
            <a:extLst>
              <a:ext uri="{FF2B5EF4-FFF2-40B4-BE49-F238E27FC236}">
                <a16:creationId xmlns:a16="http://schemas.microsoft.com/office/drawing/2014/main" id="{2CEE2F4D-AE75-7726-FDA3-78AF489326DD}"/>
              </a:ext>
            </a:extLst>
          </p:cNvPr>
          <p:cNvSpPr txBox="1"/>
          <p:nvPr/>
        </p:nvSpPr>
        <p:spPr>
          <a:xfrm>
            <a:off x="3494101" y="7259062"/>
            <a:ext cx="2777334" cy="338554"/>
          </a:xfrm>
          <a:prstGeom prst="rect">
            <a:avLst/>
          </a:prstGeom>
          <a:noFill/>
        </p:spPr>
        <p:txBody>
          <a:bodyPr wrap="square" rtlCol="0">
            <a:spAutoFit/>
          </a:bodyPr>
          <a:lstStyle/>
          <a:p>
            <a:pPr algn="ctr"/>
            <a:r>
              <a:rPr lang="en-AU" sz="800" dirty="0">
                <a:latin typeface="Arial Narrow" panose="020B0606020202030204" pitchFamily="34" charset="0"/>
              </a:rPr>
              <a:t>‘Brain Corals’ have sinuous valleys and ridges that look </a:t>
            </a:r>
            <a:br>
              <a:rPr lang="en-AU" sz="800" dirty="0">
                <a:latin typeface="Arial Narrow" panose="020B0606020202030204" pitchFamily="34" charset="0"/>
              </a:rPr>
            </a:br>
            <a:r>
              <a:rPr lang="en-AU" sz="800" dirty="0">
                <a:latin typeface="Arial Narrow" panose="020B0606020202030204" pitchFamily="34" charset="0"/>
              </a:rPr>
              <a:t>similar in appearance to the human brain, hence the name.</a:t>
            </a:r>
          </a:p>
        </p:txBody>
      </p:sp>
      <p:sp>
        <p:nvSpPr>
          <p:cNvPr id="53" name="Oval Callout 52">
            <a:extLst>
              <a:ext uri="{FF2B5EF4-FFF2-40B4-BE49-F238E27FC236}">
                <a16:creationId xmlns:a16="http://schemas.microsoft.com/office/drawing/2014/main" id="{C342F990-81F2-7AAA-E66D-038E05E47669}"/>
              </a:ext>
            </a:extLst>
          </p:cNvPr>
          <p:cNvSpPr/>
          <p:nvPr/>
        </p:nvSpPr>
        <p:spPr>
          <a:xfrm>
            <a:off x="3436886" y="8201661"/>
            <a:ext cx="2915960" cy="510980"/>
          </a:xfrm>
          <a:prstGeom prst="wedgeEllipseCallout">
            <a:avLst>
              <a:gd name="adj1" fmla="val -58318"/>
              <a:gd name="adj2" fmla="val 62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DF2480B6-DB6E-C1F8-0B2A-50074969D535}"/>
              </a:ext>
            </a:extLst>
          </p:cNvPr>
          <p:cNvSpPr txBox="1"/>
          <p:nvPr/>
        </p:nvSpPr>
        <p:spPr>
          <a:xfrm>
            <a:off x="3353951" y="8240749"/>
            <a:ext cx="3081830" cy="461665"/>
          </a:xfrm>
          <a:prstGeom prst="rect">
            <a:avLst/>
          </a:prstGeom>
          <a:noFill/>
        </p:spPr>
        <p:txBody>
          <a:bodyPr wrap="square" rtlCol="0">
            <a:spAutoFit/>
          </a:bodyPr>
          <a:lstStyle/>
          <a:p>
            <a:pPr algn="ctr"/>
            <a:r>
              <a:rPr lang="en-AU" sz="800" dirty="0">
                <a:latin typeface="Arial Narrow" panose="020B0606020202030204" pitchFamily="34" charset="0"/>
              </a:rPr>
              <a:t>‘Branching corals’ provide shelter for small fish that can retreat </a:t>
            </a:r>
            <a:br>
              <a:rPr lang="en-AU" sz="800" dirty="0">
                <a:latin typeface="Arial Narrow" panose="020B0606020202030204" pitchFamily="34" charset="0"/>
              </a:rPr>
            </a:br>
            <a:r>
              <a:rPr lang="en-AU" sz="800" dirty="0">
                <a:latin typeface="Arial Narrow" panose="020B0606020202030204" pitchFamily="34" charset="0"/>
              </a:rPr>
              <a:t>into the branches when danger approaches. </a:t>
            </a:r>
            <a:r>
              <a:rPr lang="en-AU" sz="800" i="1" dirty="0">
                <a:latin typeface="Arial Narrow" panose="020B0606020202030204" pitchFamily="34" charset="0"/>
              </a:rPr>
              <a:t>Note: Acropora </a:t>
            </a:r>
            <a:r>
              <a:rPr lang="en-AU" sz="800" dirty="0">
                <a:latin typeface="Arial Narrow" panose="020B0606020202030204" pitchFamily="34" charset="0"/>
              </a:rPr>
              <a:t>also have many shapes, but are best known as branching coral.</a:t>
            </a:r>
          </a:p>
        </p:txBody>
      </p:sp>
      <p:sp>
        <p:nvSpPr>
          <p:cNvPr id="55" name="TextBox 54">
            <a:extLst>
              <a:ext uri="{FF2B5EF4-FFF2-40B4-BE49-F238E27FC236}">
                <a16:creationId xmlns:a16="http://schemas.microsoft.com/office/drawing/2014/main" id="{3D84049B-8176-52AD-4943-7AEAC76124DC}"/>
              </a:ext>
            </a:extLst>
          </p:cNvPr>
          <p:cNvSpPr txBox="1"/>
          <p:nvPr/>
        </p:nvSpPr>
        <p:spPr>
          <a:xfrm>
            <a:off x="3619109" y="7753425"/>
            <a:ext cx="2493325" cy="338554"/>
          </a:xfrm>
          <a:prstGeom prst="rect">
            <a:avLst/>
          </a:prstGeom>
          <a:noFill/>
        </p:spPr>
        <p:txBody>
          <a:bodyPr wrap="square" rtlCol="0">
            <a:spAutoFit/>
          </a:bodyPr>
          <a:lstStyle/>
          <a:p>
            <a:pPr algn="ctr"/>
            <a:r>
              <a:rPr lang="en-AU" sz="800" i="1" dirty="0">
                <a:latin typeface="Arial Narrow" panose="020B0606020202030204" pitchFamily="34" charset="0"/>
              </a:rPr>
              <a:t>Porites </a:t>
            </a:r>
            <a:r>
              <a:rPr lang="en-AU" sz="800" dirty="0">
                <a:latin typeface="Arial Narrow" panose="020B0606020202030204" pitchFamily="34" charset="0"/>
              </a:rPr>
              <a:t>have many shapes. However, this ‘helmet shape’ is perhaps its ‘signature’ shape.</a:t>
            </a:r>
          </a:p>
        </p:txBody>
      </p:sp>
      <p:sp>
        <p:nvSpPr>
          <p:cNvPr id="61" name="Rectangle 60">
            <a:extLst>
              <a:ext uri="{FF2B5EF4-FFF2-40B4-BE49-F238E27FC236}">
                <a16:creationId xmlns:a16="http://schemas.microsoft.com/office/drawing/2014/main" id="{38EDC69C-2FAD-9307-9923-BD62D094F4B8}"/>
              </a:ext>
            </a:extLst>
          </p:cNvPr>
          <p:cNvSpPr/>
          <p:nvPr/>
        </p:nvSpPr>
        <p:spPr>
          <a:xfrm>
            <a:off x="485135" y="1690035"/>
            <a:ext cx="5870015" cy="48701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8" name="Picture 87">
            <a:extLst>
              <a:ext uri="{FF2B5EF4-FFF2-40B4-BE49-F238E27FC236}">
                <a16:creationId xmlns:a16="http://schemas.microsoft.com/office/drawing/2014/main" id="{D5F12C18-6D5E-CD94-013B-61DA8031CD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4050" y="2156143"/>
            <a:ext cx="2098496" cy="1664806"/>
          </a:xfrm>
          <a:prstGeom prst="rect">
            <a:avLst/>
          </a:prstGeom>
        </p:spPr>
      </p:pic>
      <p:pic>
        <p:nvPicPr>
          <p:cNvPr id="89" name="Picture 88">
            <a:extLst>
              <a:ext uri="{FF2B5EF4-FFF2-40B4-BE49-F238E27FC236}">
                <a16:creationId xmlns:a16="http://schemas.microsoft.com/office/drawing/2014/main" id="{797B4BBA-0AED-1FC9-6F1B-A003E46F95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4049" y="4271025"/>
            <a:ext cx="2790052" cy="1813143"/>
          </a:xfrm>
          <a:prstGeom prst="rect">
            <a:avLst/>
          </a:prstGeom>
        </p:spPr>
      </p:pic>
      <p:pic>
        <p:nvPicPr>
          <p:cNvPr id="90" name="Picture 89">
            <a:extLst>
              <a:ext uri="{FF2B5EF4-FFF2-40B4-BE49-F238E27FC236}">
                <a16:creationId xmlns:a16="http://schemas.microsoft.com/office/drawing/2014/main" id="{5BD1E6C0-7309-3ED5-D0F9-BDE53F0D95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3015" y="4271025"/>
            <a:ext cx="2423185" cy="1800016"/>
          </a:xfrm>
          <a:prstGeom prst="rect">
            <a:avLst/>
          </a:prstGeom>
        </p:spPr>
      </p:pic>
      <p:pic>
        <p:nvPicPr>
          <p:cNvPr id="91" name="Picture 2" descr="http://www.coralsoftheworld.org/media/images/0752_C01_04.jpg">
            <a:extLst>
              <a:ext uri="{FF2B5EF4-FFF2-40B4-BE49-F238E27FC236}">
                <a16:creationId xmlns:a16="http://schemas.microsoft.com/office/drawing/2014/main" id="{BEC4175A-8DFB-00C7-B4C5-885FCF8C49E6}"/>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3054371" y="2160719"/>
            <a:ext cx="3048954" cy="1659817"/>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B30AAB20-7A7D-3B4B-2D26-A62891EF2E29}"/>
              </a:ext>
            </a:extLst>
          </p:cNvPr>
          <p:cNvSpPr txBox="1"/>
          <p:nvPr/>
        </p:nvSpPr>
        <p:spPr>
          <a:xfrm>
            <a:off x="646745" y="1744578"/>
            <a:ext cx="5674218" cy="276999"/>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Activity: Use the dichotomous key to ID and write the </a:t>
            </a:r>
            <a:r>
              <a:rPr lang="en-US" sz="1200" b="1" i="1" dirty="0">
                <a:latin typeface="Arial Narrow" panose="020B0604020202020204" pitchFamily="34" charset="0"/>
                <a:cs typeface="Arial Narrow" panose="020B0604020202020204" pitchFamily="34" charset="0"/>
              </a:rPr>
              <a:t>Genus</a:t>
            </a:r>
            <a:r>
              <a:rPr lang="en-US" sz="1200" b="1" dirty="0">
                <a:latin typeface="Arial Narrow" panose="020B0604020202020204" pitchFamily="34" charset="0"/>
                <a:cs typeface="Arial Narrow" panose="020B0604020202020204" pitchFamily="34" charset="0"/>
              </a:rPr>
              <a:t> name below each coral sample</a:t>
            </a:r>
          </a:p>
        </p:txBody>
      </p:sp>
      <p:cxnSp>
        <p:nvCxnSpPr>
          <p:cNvPr id="2" name="Straight Connector 1">
            <a:extLst>
              <a:ext uri="{FF2B5EF4-FFF2-40B4-BE49-F238E27FC236}">
                <a16:creationId xmlns:a16="http://schemas.microsoft.com/office/drawing/2014/main" id="{D6002DBF-1DA0-C39F-F432-B098F282C2E7}"/>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1AA21FF-35C2-C60D-0D89-AFFCAB40FEAD}"/>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0ACCBCAF-4235-1E3A-A609-E269144F0343}"/>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89B934D5-864D-D438-FD30-340E97733F4B}"/>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
        <p:nvSpPr>
          <p:cNvPr id="6" name="TextBox 5">
            <a:extLst>
              <a:ext uri="{FF2B5EF4-FFF2-40B4-BE49-F238E27FC236}">
                <a16:creationId xmlns:a16="http://schemas.microsoft.com/office/drawing/2014/main" id="{8169573C-35EE-AEE5-9628-9E64A2B3FA54}"/>
              </a:ext>
            </a:extLst>
          </p:cNvPr>
          <p:cNvSpPr txBox="1"/>
          <p:nvPr/>
        </p:nvSpPr>
        <p:spPr>
          <a:xfrm>
            <a:off x="1447321" y="264042"/>
            <a:ext cx="4141055" cy="553998"/>
          </a:xfrm>
          <a:prstGeom prst="rect">
            <a:avLst/>
          </a:prstGeom>
          <a:noFill/>
        </p:spPr>
        <p:txBody>
          <a:bodyPr wrap="square" rtlCol="0">
            <a:spAutoFit/>
          </a:bodyPr>
          <a:lstStyle/>
          <a:p>
            <a:r>
              <a:rPr lang="en-US" b="1" dirty="0">
                <a:latin typeface="Arial Narrow" pitchFamily="34" charset="0"/>
              </a:rPr>
              <a:t>11. Pick a name – </a:t>
            </a:r>
            <a:r>
              <a:rPr lang="en-US" sz="1200" dirty="0">
                <a:latin typeface="Arial Narrow" pitchFamily="34" charset="0"/>
              </a:rPr>
              <a:t>Identify and describe marine species, using field guides and identification keys.</a:t>
            </a:r>
          </a:p>
        </p:txBody>
      </p:sp>
      <p:sp>
        <p:nvSpPr>
          <p:cNvPr id="7" name="TextBox 17">
            <a:extLst>
              <a:ext uri="{FF2B5EF4-FFF2-40B4-BE49-F238E27FC236}">
                <a16:creationId xmlns:a16="http://schemas.microsoft.com/office/drawing/2014/main" id="{4FE478CB-4B61-D8E2-6F54-C0DA7C7B91C8}"/>
              </a:ext>
            </a:extLst>
          </p:cNvPr>
          <p:cNvSpPr txBox="1"/>
          <p:nvPr/>
        </p:nvSpPr>
        <p:spPr>
          <a:xfrm>
            <a:off x="5520969" y="248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 name="TextBox 7">
            <a:extLst>
              <a:ext uri="{FF2B5EF4-FFF2-40B4-BE49-F238E27FC236}">
                <a16:creationId xmlns:a16="http://schemas.microsoft.com/office/drawing/2014/main" id="{A573E244-CC2A-92C8-3073-BC0831F5B564}"/>
              </a:ext>
            </a:extLst>
          </p:cNvPr>
          <p:cNvSpPr txBox="1"/>
          <p:nvPr/>
        </p:nvSpPr>
        <p:spPr>
          <a:xfrm>
            <a:off x="665305" y="3881119"/>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r>
              <a:rPr lang="en-US" sz="1200" dirty="0"/>
              <a:t> ___</a:t>
            </a:r>
            <a:r>
              <a:rPr lang="en-US" sz="1200" dirty="0" err="1">
                <a:solidFill>
                  <a:schemeClr val="tx1">
                    <a:lumMod val="50000"/>
                    <a:lumOff val="50000"/>
                  </a:schemeClr>
                </a:solidFill>
                <a:latin typeface="Comic Sans MS" panose="030F0902030302020204" pitchFamily="66" charset="0"/>
              </a:rPr>
              <a:t>Fungia</a:t>
            </a:r>
            <a:r>
              <a:rPr lang="en-US" sz="1200" dirty="0">
                <a:solidFill>
                  <a:schemeClr val="tx1">
                    <a:lumMod val="50000"/>
                    <a:lumOff val="50000"/>
                  </a:schemeClr>
                </a:solidFill>
                <a:latin typeface="Comic Sans MS" panose="030F0902030302020204" pitchFamily="66" charset="0"/>
              </a:rPr>
              <a:t>________</a:t>
            </a:r>
          </a:p>
        </p:txBody>
      </p:sp>
      <p:sp>
        <p:nvSpPr>
          <p:cNvPr id="10" name="TextBox 9">
            <a:extLst>
              <a:ext uri="{FF2B5EF4-FFF2-40B4-BE49-F238E27FC236}">
                <a16:creationId xmlns:a16="http://schemas.microsoft.com/office/drawing/2014/main" id="{BB297442-154F-6003-3196-FF980342DCAE}"/>
              </a:ext>
            </a:extLst>
          </p:cNvPr>
          <p:cNvSpPr txBox="1"/>
          <p:nvPr/>
        </p:nvSpPr>
        <p:spPr>
          <a:xfrm>
            <a:off x="3487507" y="3878703"/>
            <a:ext cx="3147217"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r>
              <a:rPr lang="en-US" sz="1200" dirty="0"/>
              <a:t> _____</a:t>
            </a:r>
            <a:r>
              <a:rPr lang="en-US" sz="1200" dirty="0" err="1">
                <a:solidFill>
                  <a:schemeClr val="tx1">
                    <a:lumMod val="50000"/>
                    <a:lumOff val="50000"/>
                  </a:schemeClr>
                </a:solidFill>
                <a:latin typeface="Comic Sans MS" panose="030F0902030302020204" pitchFamily="66" charset="0"/>
              </a:rPr>
              <a:t>Platygyra</a:t>
            </a:r>
            <a:r>
              <a:rPr lang="en-US" sz="1200" dirty="0">
                <a:solidFill>
                  <a:schemeClr val="tx1">
                    <a:lumMod val="50000"/>
                    <a:lumOff val="50000"/>
                  </a:schemeClr>
                </a:solidFill>
                <a:latin typeface="Comic Sans MS" panose="030F0902030302020204" pitchFamily="66" charset="0"/>
              </a:rPr>
              <a:t>________</a:t>
            </a:r>
          </a:p>
        </p:txBody>
      </p:sp>
      <p:sp>
        <p:nvSpPr>
          <p:cNvPr id="11" name="TextBox 10">
            <a:extLst>
              <a:ext uri="{FF2B5EF4-FFF2-40B4-BE49-F238E27FC236}">
                <a16:creationId xmlns:a16="http://schemas.microsoft.com/office/drawing/2014/main" id="{BA07CAA5-9545-87DE-9FC2-F3A3C551475D}"/>
              </a:ext>
            </a:extLst>
          </p:cNvPr>
          <p:cNvSpPr txBox="1"/>
          <p:nvPr/>
        </p:nvSpPr>
        <p:spPr>
          <a:xfrm>
            <a:off x="867946" y="6215503"/>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r>
              <a:rPr lang="en-US" sz="1200" dirty="0"/>
              <a:t> _____</a:t>
            </a:r>
            <a:r>
              <a:rPr lang="en-US" sz="1200" dirty="0">
                <a:solidFill>
                  <a:schemeClr val="tx1">
                    <a:lumMod val="50000"/>
                    <a:lumOff val="50000"/>
                  </a:schemeClr>
                </a:solidFill>
                <a:latin typeface="Comic Sans MS" panose="030F0902030302020204" pitchFamily="66" charset="0"/>
              </a:rPr>
              <a:t>Porites_</a:t>
            </a:r>
            <a:r>
              <a:rPr lang="en-US" sz="1200" dirty="0"/>
              <a:t>______</a:t>
            </a:r>
          </a:p>
        </p:txBody>
      </p:sp>
      <p:sp>
        <p:nvSpPr>
          <p:cNvPr id="12" name="TextBox 11">
            <a:extLst>
              <a:ext uri="{FF2B5EF4-FFF2-40B4-BE49-F238E27FC236}">
                <a16:creationId xmlns:a16="http://schemas.microsoft.com/office/drawing/2014/main" id="{5C5B6603-0018-9194-F446-35CF6F4443AD}"/>
              </a:ext>
            </a:extLst>
          </p:cNvPr>
          <p:cNvSpPr txBox="1"/>
          <p:nvPr/>
        </p:nvSpPr>
        <p:spPr>
          <a:xfrm>
            <a:off x="3724289" y="6210598"/>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 _______</a:t>
            </a:r>
            <a:r>
              <a:rPr lang="en-US" sz="1200" dirty="0">
                <a:solidFill>
                  <a:schemeClr val="tx1">
                    <a:lumMod val="50000"/>
                    <a:lumOff val="50000"/>
                  </a:schemeClr>
                </a:solidFill>
                <a:latin typeface="Comic Sans MS" panose="030F0902030302020204" pitchFamily="66" charset="0"/>
                <a:cs typeface="Arial Narrow" panose="020B0604020202020204" pitchFamily="34" charset="0"/>
              </a:rPr>
              <a:t>Acropora______</a:t>
            </a:r>
          </a:p>
        </p:txBody>
      </p:sp>
      <p:sp>
        <p:nvSpPr>
          <p:cNvPr id="13" name="TextBox 12">
            <a:extLst>
              <a:ext uri="{FF2B5EF4-FFF2-40B4-BE49-F238E27FC236}">
                <a16:creationId xmlns:a16="http://schemas.microsoft.com/office/drawing/2014/main" id="{867512D2-0908-BB42-0BA7-935431E48E18}"/>
              </a:ext>
            </a:extLst>
          </p:cNvPr>
          <p:cNvSpPr txBox="1"/>
          <p:nvPr/>
        </p:nvSpPr>
        <p:spPr>
          <a:xfrm>
            <a:off x="2564904" y="6687402"/>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p>
        </p:txBody>
      </p:sp>
    </p:spTree>
    <p:extLst>
      <p:ext uri="{BB962C8B-B14F-4D97-AF65-F5344CB8AC3E}">
        <p14:creationId xmlns:p14="http://schemas.microsoft.com/office/powerpoint/2010/main" val="310517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9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091B7AC5-D1A8-F37F-BF19-B13E5BB8E220}"/>
              </a:ext>
            </a:extLst>
          </p:cNvPr>
          <p:cNvSpPr txBox="1"/>
          <p:nvPr/>
        </p:nvSpPr>
        <p:spPr>
          <a:xfrm>
            <a:off x="1446519" y="239712"/>
            <a:ext cx="4036683" cy="553998"/>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and </a:t>
            </a:r>
            <a:r>
              <a:rPr lang="en-US" b="1" dirty="0">
                <a:latin typeface="Arial Narrow" pitchFamily="34" charset="0"/>
              </a:rPr>
              <a:t>describe</a:t>
            </a:r>
            <a:r>
              <a:rPr lang="en-US" sz="1200" dirty="0">
                <a:latin typeface="Arial Narrow" pitchFamily="34" charset="0"/>
              </a:rPr>
              <a:t> marine species, using field guides and identification keys.</a:t>
            </a:r>
          </a:p>
        </p:txBody>
      </p:sp>
      <p:sp>
        <p:nvSpPr>
          <p:cNvPr id="7" name="TextBox 17">
            <a:extLst>
              <a:ext uri="{FF2B5EF4-FFF2-40B4-BE49-F238E27FC236}">
                <a16:creationId xmlns:a16="http://schemas.microsoft.com/office/drawing/2014/main" id="{C159F193-61E1-4E4D-4B7D-FE846E8D35E3}"/>
              </a:ext>
            </a:extLst>
          </p:cNvPr>
          <p:cNvSpPr txBox="1"/>
          <p:nvPr/>
        </p:nvSpPr>
        <p:spPr>
          <a:xfrm>
            <a:off x="5483202" y="18378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678474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42CC9B9F-7BCD-43F7-9590-969448756A9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8E97FD4-0A7A-4AD3-B4E2-90B3B78ADC7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7" name="TextBox 56">
            <a:extLst>
              <a:ext uri="{FF2B5EF4-FFF2-40B4-BE49-F238E27FC236}">
                <a16:creationId xmlns:a16="http://schemas.microsoft.com/office/drawing/2014/main" id="{5A084BCB-F81A-488C-8061-3A1B4D402C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6E36A519-0083-488D-24A4-1C78EB600379}"/>
              </a:ext>
            </a:extLst>
          </p:cNvPr>
          <p:cNvSpPr txBox="1"/>
          <p:nvPr/>
        </p:nvSpPr>
        <p:spPr>
          <a:xfrm>
            <a:off x="1412782" y="161974"/>
            <a:ext cx="4141055" cy="738664"/>
          </a:xfrm>
          <a:prstGeom prst="rect">
            <a:avLst/>
          </a:prstGeom>
          <a:noFill/>
        </p:spPr>
        <p:txBody>
          <a:bodyPr wrap="square" rtlCol="0">
            <a:spAutoFit/>
          </a:bodyPr>
          <a:lstStyle/>
          <a:p>
            <a:r>
              <a:rPr lang="en-US" b="1" dirty="0">
                <a:latin typeface="Arial Narrow" pitchFamily="34" charset="0"/>
              </a:rPr>
              <a:t>12. Bring on the Buffet – </a:t>
            </a:r>
            <a:r>
              <a:rPr lang="en-US" sz="1200" dirty="0">
                <a:latin typeface="Arial Narrow" pitchFamily="34" charset="0"/>
              </a:rPr>
              <a:t>Identify organisms in trophic levels in a food web based on the following terms: producers, primary consumers, secondary consumers, tertiary consumers, decomposers.</a:t>
            </a:r>
          </a:p>
        </p:txBody>
      </p:sp>
      <p:sp>
        <p:nvSpPr>
          <p:cNvPr id="5" name="TextBox 17">
            <a:extLst>
              <a:ext uri="{FF2B5EF4-FFF2-40B4-BE49-F238E27FC236}">
                <a16:creationId xmlns:a16="http://schemas.microsoft.com/office/drawing/2014/main" id="{4B9F5776-5DCF-089E-A1CD-79410915194E}"/>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 name="Straight Connector 6">
            <a:extLst>
              <a:ext uri="{FF2B5EF4-FFF2-40B4-BE49-F238E27FC236}">
                <a16:creationId xmlns:a16="http://schemas.microsoft.com/office/drawing/2014/main" id="{4788D071-238B-258E-75FC-2908CCA3FF96}"/>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A1A0F89F-B632-8748-33B7-0BE86487C680}"/>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124BB285-06CE-8B24-C6EF-35B7C5B5ED0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10">
            <a:extLst>
              <a:ext uri="{FF2B5EF4-FFF2-40B4-BE49-F238E27FC236}">
                <a16:creationId xmlns:a16="http://schemas.microsoft.com/office/drawing/2014/main" id="{CC6ADBF5-0AAB-6B79-83F2-F45BB1CD9B4C}"/>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
        <p:nvSpPr>
          <p:cNvPr id="14" name="Rectangle 13">
            <a:extLst>
              <a:ext uri="{FF2B5EF4-FFF2-40B4-BE49-F238E27FC236}">
                <a16:creationId xmlns:a16="http://schemas.microsoft.com/office/drawing/2014/main" id="{F9BD657C-B927-8014-FC4E-484C8EEB7513}"/>
              </a:ext>
            </a:extLst>
          </p:cNvPr>
          <p:cNvSpPr/>
          <p:nvPr/>
        </p:nvSpPr>
        <p:spPr>
          <a:xfrm>
            <a:off x="485873" y="3870514"/>
            <a:ext cx="5863484"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Make a </a:t>
            </a:r>
            <a:r>
              <a:rPr lang="en-AU" sz="1200" b="1" i="1" dirty="0">
                <a:solidFill>
                  <a:schemeClr val="bg1"/>
                </a:solidFill>
                <a:latin typeface="Arial Narrow" panose="020B0606020202030204" pitchFamily="34" charset="0"/>
              </a:rPr>
              <a:t>small</a:t>
            </a:r>
            <a:r>
              <a:rPr lang="en-AU" sz="1200" b="1" dirty="0">
                <a:solidFill>
                  <a:schemeClr val="bg1"/>
                </a:solidFill>
                <a:latin typeface="Arial Narrow" panose="020B0606020202030204" pitchFamily="34" charset="0"/>
              </a:rPr>
              <a:t> food web in the box below </a:t>
            </a:r>
            <a:endParaRPr lang="en-AU" sz="1200" dirty="0">
              <a:solidFill>
                <a:schemeClr val="bg1"/>
              </a:solidFill>
              <a:latin typeface="Arial Narrow" panose="020B0606020202030204" pitchFamily="34" charset="0"/>
            </a:endParaRPr>
          </a:p>
        </p:txBody>
      </p:sp>
      <p:sp>
        <p:nvSpPr>
          <p:cNvPr id="16" name="Rectangle 15">
            <a:extLst>
              <a:ext uri="{FF2B5EF4-FFF2-40B4-BE49-F238E27FC236}">
                <a16:creationId xmlns:a16="http://schemas.microsoft.com/office/drawing/2014/main" id="{5224DE22-A2B1-D0EF-6F30-D719ACE1A2BC}"/>
              </a:ext>
            </a:extLst>
          </p:cNvPr>
          <p:cNvSpPr/>
          <p:nvPr/>
        </p:nvSpPr>
        <p:spPr>
          <a:xfrm>
            <a:off x="2139241" y="4360674"/>
            <a:ext cx="4210116" cy="179550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4" name="Table 93">
            <a:extLst>
              <a:ext uri="{FF2B5EF4-FFF2-40B4-BE49-F238E27FC236}">
                <a16:creationId xmlns:a16="http://schemas.microsoft.com/office/drawing/2014/main" id="{B28610C7-51EF-6E06-6331-CD16D811DEFB}"/>
              </a:ext>
            </a:extLst>
          </p:cNvPr>
          <p:cNvGraphicFramePr>
            <a:graphicFrameLocks noGrp="1"/>
          </p:cNvGraphicFramePr>
          <p:nvPr>
            <p:extLst>
              <p:ext uri="{D42A27DB-BD31-4B8C-83A1-F6EECF244321}">
                <p14:modId xmlns:p14="http://schemas.microsoft.com/office/powerpoint/2010/main" val="2525747211"/>
              </p:ext>
            </p:extLst>
          </p:nvPr>
        </p:nvGraphicFramePr>
        <p:xfrm>
          <a:off x="501939" y="1494448"/>
          <a:ext cx="5847418" cy="2326640"/>
        </p:xfrm>
        <a:graphic>
          <a:graphicData uri="http://schemas.openxmlformats.org/drawingml/2006/table">
            <a:tbl>
              <a:tblPr firstRow="1" bandRow="1">
                <a:tableStyleId>{5940675A-B579-460E-94D1-54222C63F5DA}</a:tableStyleId>
              </a:tblPr>
              <a:tblGrid>
                <a:gridCol w="1270877">
                  <a:extLst>
                    <a:ext uri="{9D8B030D-6E8A-4147-A177-3AD203B41FA5}">
                      <a16:colId xmlns:a16="http://schemas.microsoft.com/office/drawing/2014/main" val="537102853"/>
                    </a:ext>
                  </a:extLst>
                </a:gridCol>
                <a:gridCol w="4576541">
                  <a:extLst>
                    <a:ext uri="{9D8B030D-6E8A-4147-A177-3AD203B41FA5}">
                      <a16:colId xmlns:a16="http://schemas.microsoft.com/office/drawing/2014/main" val="1108228702"/>
                    </a:ext>
                  </a:extLst>
                </a:gridCol>
              </a:tblGrid>
              <a:tr h="370840">
                <a:tc>
                  <a:txBody>
                    <a:bodyPr/>
                    <a:lstStyle/>
                    <a:p>
                      <a:r>
                        <a:rPr lang="en-US" sz="1000" b="0" i="0" dirty="0">
                          <a:latin typeface="Arial Narrow" panose="020B0604020202020204" pitchFamily="34" charset="0"/>
                          <a:cs typeface="Arial Narrow" panose="020B0604020202020204" pitchFamily="34" charset="0"/>
                        </a:rPr>
                        <a:t>Primary Producers</a:t>
                      </a:r>
                    </a:p>
                    <a:p>
                      <a:r>
                        <a:rPr lang="en-US" sz="1000" b="0" i="0" dirty="0">
                          <a:latin typeface="Arial Narrow" panose="020B0604020202020204" pitchFamily="34" charset="0"/>
                          <a:cs typeface="Arial Narrow" panose="020B0604020202020204" pitchFamily="34" charset="0"/>
                        </a:rPr>
                        <a:t>1</a:t>
                      </a:r>
                      <a:r>
                        <a:rPr lang="en-US" sz="1000" b="0" i="0" baseline="30000" dirty="0">
                          <a:latin typeface="Arial Narrow" panose="020B0604020202020204" pitchFamily="34" charset="0"/>
                          <a:cs typeface="Arial Narrow" panose="020B0604020202020204" pitchFamily="34" charset="0"/>
                        </a:rPr>
                        <a:t>st</a:t>
                      </a:r>
                      <a:r>
                        <a:rPr lang="en-US" sz="1000" b="0" i="0" dirty="0">
                          <a:latin typeface="Arial Narrow" panose="020B0604020202020204" pitchFamily="34" charset="0"/>
                          <a:cs typeface="Arial Narrow" panose="020B0604020202020204" pitchFamily="34" charset="0"/>
                        </a:rPr>
                        <a:t> trophic level</a:t>
                      </a:r>
                    </a:p>
                  </a:txBody>
                  <a:tcPr/>
                </a:tc>
                <a:tc>
                  <a:txBody>
                    <a:bodyPr/>
                    <a:lstStyle/>
                    <a:p>
                      <a:r>
                        <a:rPr lang="en-US" sz="1000" b="0" i="0" dirty="0">
                          <a:solidFill>
                            <a:schemeClr val="tx1">
                              <a:lumMod val="50000"/>
                              <a:lumOff val="50000"/>
                            </a:schemeClr>
                          </a:solidFill>
                          <a:latin typeface="Comic Sans MS" panose="030F0902030302020204" pitchFamily="66" charset="0"/>
                          <a:cs typeface="Arial Narrow" panose="020B0604020202020204" pitchFamily="34" charset="0"/>
                        </a:rPr>
                        <a:t>Microscopic phytoplankton, green algae (seaweed), brown algae (seaweed), red algae (seaweed), cyanobacteria, lichens, </a:t>
                      </a:r>
                    </a:p>
                  </a:txBody>
                  <a:tcPr/>
                </a:tc>
                <a:extLst>
                  <a:ext uri="{0D108BD9-81ED-4DB2-BD59-A6C34878D82A}">
                    <a16:rowId xmlns:a16="http://schemas.microsoft.com/office/drawing/2014/main" val="3847616451"/>
                  </a:ext>
                </a:extLst>
              </a:tr>
              <a:tr h="370840">
                <a:tc>
                  <a:txBody>
                    <a:bodyPr/>
                    <a:lstStyle/>
                    <a:p>
                      <a:r>
                        <a:rPr lang="en-US" sz="1000" b="0" i="0" dirty="0">
                          <a:latin typeface="Arial Narrow" panose="020B0604020202020204" pitchFamily="34" charset="0"/>
                          <a:cs typeface="Arial Narrow" panose="020B0604020202020204" pitchFamily="34" charset="0"/>
                        </a:rPr>
                        <a:t>Primary Consumers</a:t>
                      </a:r>
                    </a:p>
                    <a:p>
                      <a:r>
                        <a:rPr lang="en-US" sz="1000" b="0" i="0" dirty="0">
                          <a:latin typeface="Arial Narrow" panose="020B0604020202020204" pitchFamily="34" charset="0"/>
                          <a:cs typeface="Arial Narrow" panose="020B0604020202020204" pitchFamily="34" charset="0"/>
                        </a:rPr>
                        <a:t>2</a:t>
                      </a:r>
                      <a:r>
                        <a:rPr lang="en-US" sz="1000" b="0" i="0" baseline="30000" dirty="0">
                          <a:latin typeface="Arial Narrow" panose="020B0604020202020204" pitchFamily="34" charset="0"/>
                          <a:cs typeface="Arial Narrow" panose="020B0604020202020204" pitchFamily="34" charset="0"/>
                        </a:rPr>
                        <a:t>nd</a:t>
                      </a:r>
                      <a:r>
                        <a:rPr lang="en-US" sz="1000" b="0" i="0" dirty="0">
                          <a:latin typeface="Arial Narrow" panose="020B0604020202020204" pitchFamily="34" charset="0"/>
                          <a:cs typeface="Arial Narrow" panose="020B0604020202020204" pitchFamily="34" charset="0"/>
                        </a:rPr>
                        <a:t> trophic level</a:t>
                      </a:r>
                    </a:p>
                  </a:txBody>
                  <a:tcPr/>
                </a:tc>
                <a:tc>
                  <a:txBody>
                    <a:bodyPr/>
                    <a:lstStyle/>
                    <a:p>
                      <a:r>
                        <a:rPr lang="en-US" sz="1000" b="0" i="0" dirty="0">
                          <a:solidFill>
                            <a:schemeClr val="tx1">
                              <a:lumMod val="50000"/>
                              <a:lumOff val="50000"/>
                            </a:schemeClr>
                          </a:solidFill>
                          <a:latin typeface="Comic Sans MS" panose="030F0902030302020204" pitchFamily="66" charset="0"/>
                          <a:cs typeface="Arial Narrow" panose="020B0604020202020204" pitchFamily="34" charset="0"/>
                        </a:rPr>
                        <a:t>Zooplankton, barnacles, blue periwinkles, black nerite, zebra shells, sea hare, chiton, limpet</a:t>
                      </a:r>
                    </a:p>
                  </a:txBody>
                  <a:tcPr/>
                </a:tc>
                <a:extLst>
                  <a:ext uri="{0D108BD9-81ED-4DB2-BD59-A6C34878D82A}">
                    <a16:rowId xmlns:a16="http://schemas.microsoft.com/office/drawing/2014/main" val="2951342766"/>
                  </a:ext>
                </a:extLst>
              </a:tr>
              <a:tr h="370840">
                <a:tc>
                  <a:txBody>
                    <a:bodyPr/>
                    <a:lstStyle/>
                    <a:p>
                      <a:r>
                        <a:rPr lang="en-US" sz="1000" b="0" i="0" dirty="0">
                          <a:latin typeface="Arial Narrow" panose="020B0604020202020204" pitchFamily="34" charset="0"/>
                          <a:cs typeface="Arial Narrow" panose="020B0604020202020204" pitchFamily="34" charset="0"/>
                        </a:rPr>
                        <a:t>Secondary Consumers</a:t>
                      </a:r>
                    </a:p>
                    <a:p>
                      <a:r>
                        <a:rPr lang="en-US" sz="1000" b="0" i="0" dirty="0">
                          <a:latin typeface="Arial Narrow" panose="020B0604020202020204" pitchFamily="34" charset="0"/>
                          <a:cs typeface="Arial Narrow" panose="020B0604020202020204" pitchFamily="34" charset="0"/>
                        </a:rPr>
                        <a:t>3</a:t>
                      </a:r>
                      <a:r>
                        <a:rPr lang="en-US" sz="1000" b="0" i="0" baseline="30000" dirty="0">
                          <a:latin typeface="Arial Narrow" panose="020B0604020202020204" pitchFamily="34" charset="0"/>
                          <a:cs typeface="Arial Narrow" panose="020B0604020202020204" pitchFamily="34" charset="0"/>
                        </a:rPr>
                        <a:t>rd</a:t>
                      </a:r>
                      <a:r>
                        <a:rPr lang="en-US" sz="1000" b="0" i="0" dirty="0">
                          <a:latin typeface="Arial Narrow" panose="020B0604020202020204" pitchFamily="34" charset="0"/>
                          <a:cs typeface="Arial Narrow" panose="020B0604020202020204" pitchFamily="34" charset="0"/>
                        </a:rPr>
                        <a:t> trophic level</a:t>
                      </a:r>
                    </a:p>
                  </a:txBody>
                  <a:tcPr/>
                </a:tc>
                <a:tc>
                  <a:txBody>
                    <a:bodyPr/>
                    <a:lstStyle/>
                    <a:p>
                      <a:r>
                        <a:rPr lang="en-US" sz="1000" b="0" i="0" dirty="0">
                          <a:solidFill>
                            <a:schemeClr val="tx1">
                              <a:lumMod val="50000"/>
                              <a:lumOff val="50000"/>
                            </a:schemeClr>
                          </a:solidFill>
                          <a:latin typeface="Comic Sans MS" panose="030F0902030302020204" pitchFamily="66" charset="0"/>
                          <a:cs typeface="Arial Narrow" panose="020B0604020202020204" pitchFamily="34" charset="0"/>
                        </a:rPr>
                        <a:t>Mulberry whelks, anemones, shore crabs, </a:t>
                      </a:r>
                      <a:r>
                        <a:rPr lang="en-US" sz="1000" b="0" i="0" dirty="0" err="1">
                          <a:solidFill>
                            <a:schemeClr val="tx1">
                              <a:lumMod val="50000"/>
                              <a:lumOff val="50000"/>
                            </a:schemeClr>
                          </a:solidFill>
                          <a:latin typeface="Comic Sans MS" panose="030F0902030302020204" pitchFamily="66" charset="0"/>
                          <a:cs typeface="Arial Narrow" panose="020B0604020202020204" pitchFamily="34" charset="0"/>
                        </a:rPr>
                        <a:t>zooanthids</a:t>
                      </a:r>
                      <a:r>
                        <a:rPr lang="en-US" sz="1000" b="0" i="0" dirty="0">
                          <a:solidFill>
                            <a:schemeClr val="tx1">
                              <a:lumMod val="50000"/>
                              <a:lumOff val="50000"/>
                            </a:schemeClr>
                          </a:solidFill>
                          <a:latin typeface="Comic Sans MS" panose="030F0902030302020204" pitchFamily="66" charset="0"/>
                          <a:cs typeface="Arial Narrow" panose="020B0604020202020204" pitchFamily="34" charset="0"/>
                        </a:rPr>
                        <a:t>, reef crabs, oystercatchers, bream</a:t>
                      </a:r>
                    </a:p>
                  </a:txBody>
                  <a:tcPr/>
                </a:tc>
                <a:extLst>
                  <a:ext uri="{0D108BD9-81ED-4DB2-BD59-A6C34878D82A}">
                    <a16:rowId xmlns:a16="http://schemas.microsoft.com/office/drawing/2014/main" val="2833448113"/>
                  </a:ext>
                </a:extLst>
              </a:tr>
              <a:tr h="370840">
                <a:tc>
                  <a:txBody>
                    <a:bodyPr/>
                    <a:lstStyle/>
                    <a:p>
                      <a:r>
                        <a:rPr lang="en-US" sz="1000" b="0" i="0" dirty="0">
                          <a:latin typeface="Arial Narrow" panose="020B0604020202020204" pitchFamily="34" charset="0"/>
                          <a:cs typeface="Arial Narrow" panose="020B0604020202020204" pitchFamily="34" charset="0"/>
                        </a:rPr>
                        <a:t>Tertiary Consumers</a:t>
                      </a:r>
                    </a:p>
                    <a:p>
                      <a:r>
                        <a:rPr lang="en-US" sz="1000" b="0" i="0" dirty="0">
                          <a:latin typeface="Arial Narrow" panose="020B0604020202020204" pitchFamily="34" charset="0"/>
                          <a:cs typeface="Arial Narrow" panose="020B0604020202020204" pitchFamily="34" charset="0"/>
                        </a:rPr>
                        <a:t>4</a:t>
                      </a:r>
                      <a:r>
                        <a:rPr lang="en-US" sz="1000" b="0" i="0" baseline="30000" dirty="0">
                          <a:latin typeface="Arial Narrow" panose="020B0604020202020204" pitchFamily="34" charset="0"/>
                          <a:cs typeface="Arial Narrow" panose="020B0604020202020204" pitchFamily="34" charset="0"/>
                        </a:rPr>
                        <a:t>th</a:t>
                      </a:r>
                      <a:r>
                        <a:rPr lang="en-US" sz="1000" b="0" i="0" dirty="0">
                          <a:latin typeface="Arial Narrow" panose="020B0604020202020204" pitchFamily="34" charset="0"/>
                          <a:cs typeface="Arial Narrow" panose="020B0604020202020204" pitchFamily="34" charset="0"/>
                        </a:rPr>
                        <a:t> trophic level</a:t>
                      </a:r>
                    </a:p>
                  </a:txBody>
                  <a:tcPr/>
                </a:tc>
                <a:tc>
                  <a:txBody>
                    <a:bodyPr/>
                    <a:lstStyle/>
                    <a:p>
                      <a:r>
                        <a:rPr lang="en-US" sz="1000" b="0" i="0" dirty="0">
                          <a:solidFill>
                            <a:schemeClr val="tx1">
                              <a:lumMod val="50000"/>
                              <a:lumOff val="50000"/>
                            </a:schemeClr>
                          </a:solidFill>
                          <a:latin typeface="Comic Sans MS" panose="030F0902030302020204" pitchFamily="66" charset="0"/>
                          <a:cs typeface="Arial Narrow" panose="020B0604020202020204" pitchFamily="34" charset="0"/>
                        </a:rPr>
                        <a:t>Osprey, blue-ringed octopus, humans, </a:t>
                      </a:r>
                    </a:p>
                  </a:txBody>
                  <a:tcPr/>
                </a:tc>
                <a:extLst>
                  <a:ext uri="{0D108BD9-81ED-4DB2-BD59-A6C34878D82A}">
                    <a16:rowId xmlns:a16="http://schemas.microsoft.com/office/drawing/2014/main" val="1543886918"/>
                  </a:ext>
                </a:extLst>
              </a:tr>
              <a:tr h="370840">
                <a:tc>
                  <a:txBody>
                    <a:bodyPr/>
                    <a:lstStyle/>
                    <a:p>
                      <a:r>
                        <a:rPr lang="en-US" sz="1000" b="0" i="0" dirty="0">
                          <a:latin typeface="Arial Narrow" panose="020B0604020202020204" pitchFamily="34" charset="0"/>
                          <a:cs typeface="Arial Narrow" panose="020B0604020202020204" pitchFamily="34" charset="0"/>
                        </a:rPr>
                        <a:t>Decomposers</a:t>
                      </a:r>
                    </a:p>
                  </a:txBody>
                  <a:tcPr>
                    <a:noFill/>
                  </a:tcPr>
                </a:tc>
                <a:tc>
                  <a:txBody>
                    <a:bodyPr/>
                    <a:lstStyle/>
                    <a:p>
                      <a:r>
                        <a:rPr lang="en-US" sz="1000" b="0" i="0" dirty="0">
                          <a:solidFill>
                            <a:schemeClr val="tx1">
                              <a:lumMod val="50000"/>
                              <a:lumOff val="50000"/>
                            </a:schemeClr>
                          </a:solidFill>
                          <a:latin typeface="Comic Sans MS" panose="030F0902030302020204" pitchFamily="66" charset="0"/>
                          <a:cs typeface="Arial Narrow" panose="020B0604020202020204" pitchFamily="34" charset="0"/>
                        </a:rPr>
                        <a:t>Microscopic bacteria, lug worm, sea cucumbers, lichens, </a:t>
                      </a:r>
                    </a:p>
                  </a:txBody>
                  <a:tcPr/>
                </a:tc>
                <a:extLst>
                  <a:ext uri="{0D108BD9-81ED-4DB2-BD59-A6C34878D82A}">
                    <a16:rowId xmlns:a16="http://schemas.microsoft.com/office/drawing/2014/main" val="1813347998"/>
                  </a:ext>
                </a:extLst>
              </a:tr>
              <a:tr h="370840">
                <a:tc>
                  <a:txBody>
                    <a:bodyPr/>
                    <a:lstStyle/>
                    <a:p>
                      <a:r>
                        <a:rPr lang="en-US" sz="1000" b="0" i="0" dirty="0">
                          <a:latin typeface="Arial Narrow" panose="020B0604020202020204" pitchFamily="34" charset="0"/>
                          <a:cs typeface="Arial Narrow" panose="020B0604020202020204" pitchFamily="34" charset="0"/>
                        </a:rPr>
                        <a:t>Scavengers </a:t>
                      </a:r>
                    </a:p>
                  </a:txBody>
                  <a:tcPr>
                    <a:solidFill>
                      <a:schemeClr val="bg1">
                        <a:lumMod val="85000"/>
                      </a:schemeClr>
                    </a:solidFill>
                  </a:tcPr>
                </a:tc>
                <a:tc>
                  <a:txBody>
                    <a:bodyPr/>
                    <a:lstStyle/>
                    <a:p>
                      <a:r>
                        <a:rPr lang="en-US" sz="1000" b="0" i="0" dirty="0">
                          <a:solidFill>
                            <a:schemeClr val="tx1">
                              <a:lumMod val="50000"/>
                              <a:lumOff val="50000"/>
                            </a:schemeClr>
                          </a:solidFill>
                          <a:latin typeface="Comic Sans MS" panose="030F0902030302020204" pitchFamily="66" charset="0"/>
                          <a:cs typeface="Arial Narrow" panose="020B0604020202020204" pitchFamily="34" charset="0"/>
                        </a:rPr>
                        <a:t>Hermit crabs, seagulls, sea eagles</a:t>
                      </a:r>
                    </a:p>
                  </a:txBody>
                  <a:tcPr/>
                </a:tc>
                <a:extLst>
                  <a:ext uri="{0D108BD9-81ED-4DB2-BD59-A6C34878D82A}">
                    <a16:rowId xmlns:a16="http://schemas.microsoft.com/office/drawing/2014/main" val="328199285"/>
                  </a:ext>
                </a:extLst>
              </a:tr>
            </a:tbl>
          </a:graphicData>
        </a:graphic>
      </p:graphicFrame>
      <p:sp>
        <p:nvSpPr>
          <p:cNvPr id="95" name="Rectangle 94">
            <a:extLst>
              <a:ext uri="{FF2B5EF4-FFF2-40B4-BE49-F238E27FC236}">
                <a16:creationId xmlns:a16="http://schemas.microsoft.com/office/drawing/2014/main" id="{940E3BAC-D1DA-8062-2041-B898337C3336}"/>
              </a:ext>
            </a:extLst>
          </p:cNvPr>
          <p:cNvSpPr/>
          <p:nvPr/>
        </p:nvSpPr>
        <p:spPr>
          <a:xfrm>
            <a:off x="508643" y="1016747"/>
            <a:ext cx="5863484"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Complete the table below with names of organisms provided during your lesson (ppt)</a:t>
            </a:r>
            <a:endParaRPr lang="en-AU" sz="1200" dirty="0">
              <a:solidFill>
                <a:schemeClr val="bg1"/>
              </a:solidFill>
              <a:latin typeface="Arial Narrow" panose="020B0606020202030204" pitchFamily="34" charset="0"/>
            </a:endParaRPr>
          </a:p>
        </p:txBody>
      </p:sp>
      <p:pic>
        <p:nvPicPr>
          <p:cNvPr id="97" name="Picture 96" descr="A diagram of food web&#10;&#10;Description automatically generated">
            <a:extLst>
              <a:ext uri="{FF2B5EF4-FFF2-40B4-BE49-F238E27FC236}">
                <a16:creationId xmlns:a16="http://schemas.microsoft.com/office/drawing/2014/main" id="{D7AEA96F-C932-6B94-01FE-DFBD6EDE85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615" y="4328408"/>
            <a:ext cx="1593234" cy="1827768"/>
          </a:xfrm>
          <a:prstGeom prst="rect">
            <a:avLst/>
          </a:prstGeom>
        </p:spPr>
      </p:pic>
      <p:pic>
        <p:nvPicPr>
          <p:cNvPr id="99" name="Picture 98" descr="A diagram of different types of fish&#10;&#10;Description automatically generated">
            <a:extLst>
              <a:ext uri="{FF2B5EF4-FFF2-40B4-BE49-F238E27FC236}">
                <a16:creationId xmlns:a16="http://schemas.microsoft.com/office/drawing/2014/main" id="{30B51DA3-CF1B-920D-7361-3A5E625F826D}"/>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418219" y="6743639"/>
            <a:ext cx="5135618" cy="1918054"/>
          </a:xfrm>
          <a:prstGeom prst="rect">
            <a:avLst/>
          </a:prstGeom>
        </p:spPr>
      </p:pic>
      <p:sp>
        <p:nvSpPr>
          <p:cNvPr id="100" name="Rectangle 99">
            <a:extLst>
              <a:ext uri="{FF2B5EF4-FFF2-40B4-BE49-F238E27FC236}">
                <a16:creationId xmlns:a16="http://schemas.microsoft.com/office/drawing/2014/main" id="{5E04823A-CD7D-4069-7EC1-3D1740077B8B}"/>
              </a:ext>
            </a:extLst>
          </p:cNvPr>
          <p:cNvSpPr/>
          <p:nvPr/>
        </p:nvSpPr>
        <p:spPr>
          <a:xfrm>
            <a:off x="512366" y="6228184"/>
            <a:ext cx="5863484"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Below, use different colour pens to label the (1) Producers (2) Primary consumers </a:t>
            </a:r>
          </a:p>
          <a:p>
            <a:r>
              <a:rPr lang="en-AU" sz="1200" b="1" dirty="0">
                <a:solidFill>
                  <a:schemeClr val="bg1"/>
                </a:solidFill>
                <a:latin typeface="Arial Narrow" panose="020B0606020202030204" pitchFamily="34" charset="0"/>
              </a:rPr>
              <a:t>(3) Secondary consumers and (4) Tertiary consumers - colour coding the legend as well. </a:t>
            </a:r>
            <a:endParaRPr lang="en-AU" sz="1200" dirty="0">
              <a:solidFill>
                <a:schemeClr val="bg1"/>
              </a:solidFill>
              <a:latin typeface="Arial Narrow" panose="020B0606020202030204" pitchFamily="34" charset="0"/>
            </a:endParaRPr>
          </a:p>
        </p:txBody>
      </p:sp>
      <p:sp>
        <p:nvSpPr>
          <p:cNvPr id="101" name="TextBox 100">
            <a:extLst>
              <a:ext uri="{FF2B5EF4-FFF2-40B4-BE49-F238E27FC236}">
                <a16:creationId xmlns:a16="http://schemas.microsoft.com/office/drawing/2014/main" id="{3D88423B-DD60-1E1E-6F45-90FA4CA6B220}"/>
              </a:ext>
            </a:extLst>
          </p:cNvPr>
          <p:cNvSpPr txBox="1"/>
          <p:nvPr/>
        </p:nvSpPr>
        <p:spPr>
          <a:xfrm>
            <a:off x="5649788" y="6799399"/>
            <a:ext cx="699569" cy="1692771"/>
          </a:xfrm>
          <a:prstGeom prst="rect">
            <a:avLst/>
          </a:prstGeom>
          <a:noFill/>
          <a:ln>
            <a:solidFill>
              <a:schemeClr val="tx1"/>
            </a:solidFill>
          </a:ln>
        </p:spPr>
        <p:txBody>
          <a:bodyPr wrap="square" rtlCol="0">
            <a:spAutoFit/>
          </a:bodyPr>
          <a:lstStyle/>
          <a:p>
            <a:pPr algn="ctr"/>
            <a:r>
              <a:rPr lang="en-US" sz="1200" b="1" dirty="0"/>
              <a:t>Legend</a:t>
            </a:r>
          </a:p>
          <a:p>
            <a:pPr algn="ctr"/>
            <a:r>
              <a:rPr lang="en-US" sz="1200" b="1" dirty="0"/>
              <a:t> </a:t>
            </a:r>
            <a:endParaRPr lang="en-US" sz="500" b="1" dirty="0"/>
          </a:p>
          <a:p>
            <a:pPr algn="ctr"/>
            <a:r>
              <a:rPr lang="en-US" sz="1000" b="1" dirty="0"/>
              <a:t>(1)</a:t>
            </a:r>
          </a:p>
          <a:p>
            <a:pPr algn="ctr"/>
            <a:r>
              <a:rPr lang="en-US" sz="1000" b="1" dirty="0"/>
              <a:t> </a:t>
            </a:r>
          </a:p>
          <a:p>
            <a:pPr algn="ctr"/>
            <a:r>
              <a:rPr lang="en-US" sz="1000" b="1" dirty="0"/>
              <a:t>(2)</a:t>
            </a:r>
          </a:p>
          <a:p>
            <a:pPr algn="ctr"/>
            <a:endParaRPr lang="en-US" sz="1000" b="1" dirty="0"/>
          </a:p>
          <a:p>
            <a:pPr algn="ctr"/>
            <a:r>
              <a:rPr lang="en-US" sz="1000" b="1" dirty="0"/>
              <a:t>(3) </a:t>
            </a:r>
          </a:p>
          <a:p>
            <a:pPr algn="ctr"/>
            <a:endParaRPr lang="en-US" sz="1000" b="1" dirty="0"/>
          </a:p>
          <a:p>
            <a:pPr algn="ctr"/>
            <a:r>
              <a:rPr lang="en-US" sz="1000" b="1" dirty="0"/>
              <a:t>(4) </a:t>
            </a:r>
          </a:p>
          <a:p>
            <a:pPr algn="ctr"/>
            <a:endParaRPr lang="en-US" sz="1000" b="1" dirty="0"/>
          </a:p>
        </p:txBody>
      </p:sp>
      <p:pic>
        <p:nvPicPr>
          <p:cNvPr id="4" name="Picture 3" descr="A diagram of marine life&#10;&#10;Description automatically generated">
            <a:extLst>
              <a:ext uri="{FF2B5EF4-FFF2-40B4-BE49-F238E27FC236}">
                <a16:creationId xmlns:a16="http://schemas.microsoft.com/office/drawing/2014/main" id="{06698615-8DC4-7009-5086-5FE7C146BF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91809" y="4448822"/>
            <a:ext cx="1649359" cy="1399785"/>
          </a:xfrm>
          <a:prstGeom prst="rect">
            <a:avLst/>
          </a:prstGeom>
        </p:spPr>
      </p:pic>
      <p:sp>
        <p:nvSpPr>
          <p:cNvPr id="10" name="TextBox 9">
            <a:extLst>
              <a:ext uri="{FF2B5EF4-FFF2-40B4-BE49-F238E27FC236}">
                <a16:creationId xmlns:a16="http://schemas.microsoft.com/office/drawing/2014/main" id="{22E7E508-549E-B876-F5DC-A42B3675AD88}"/>
              </a:ext>
            </a:extLst>
          </p:cNvPr>
          <p:cNvSpPr txBox="1"/>
          <p:nvPr/>
        </p:nvSpPr>
        <p:spPr>
          <a:xfrm>
            <a:off x="3169330" y="5866129"/>
            <a:ext cx="2149937" cy="246221"/>
          </a:xfrm>
          <a:prstGeom prst="rect">
            <a:avLst/>
          </a:prstGeom>
          <a:noFill/>
        </p:spPr>
        <p:txBody>
          <a:bodyPr wrap="square">
            <a:spAutoFit/>
          </a:bodyPr>
          <a:lstStyle/>
          <a:p>
            <a:r>
              <a:rPr lang="en-US" sz="500" dirty="0"/>
              <a:t>Source: https://</a:t>
            </a:r>
            <a:r>
              <a:rPr lang="en-US" sz="500" dirty="0" err="1"/>
              <a:t>seagrant.oregonstate.edu</a:t>
            </a:r>
            <a:r>
              <a:rPr lang="en-US" sz="500" dirty="0"/>
              <a:t>/visitor-center/marine-education/lab-and-field-experiences/rocky-intertidal-ecology</a:t>
            </a:r>
          </a:p>
        </p:txBody>
      </p:sp>
      <p:sp>
        <p:nvSpPr>
          <p:cNvPr id="12" name="Oval 11">
            <a:extLst>
              <a:ext uri="{FF2B5EF4-FFF2-40B4-BE49-F238E27FC236}">
                <a16:creationId xmlns:a16="http://schemas.microsoft.com/office/drawing/2014/main" id="{5D9C8672-99C4-0085-B740-FF82E25A03F9}"/>
              </a:ext>
            </a:extLst>
          </p:cNvPr>
          <p:cNvSpPr/>
          <p:nvPr/>
        </p:nvSpPr>
        <p:spPr>
          <a:xfrm>
            <a:off x="5727525" y="7200315"/>
            <a:ext cx="544093" cy="203259"/>
          </a:xfrm>
          <a:prstGeom prst="ellipse">
            <a:avLst/>
          </a:prstGeom>
          <a:noFill/>
          <a:ln w="127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8C5AEC6-D863-0E64-767C-BE6B1229256D}"/>
              </a:ext>
            </a:extLst>
          </p:cNvPr>
          <p:cNvSpPr/>
          <p:nvPr/>
        </p:nvSpPr>
        <p:spPr>
          <a:xfrm>
            <a:off x="533849" y="8351642"/>
            <a:ext cx="5067964" cy="386549"/>
          </a:xfrm>
          <a:prstGeom prst="ellipse">
            <a:avLst/>
          </a:prstGeom>
          <a:noFill/>
          <a:ln w="127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07A3934-69F0-8343-23CD-37A13D23A04A}"/>
              </a:ext>
            </a:extLst>
          </p:cNvPr>
          <p:cNvSpPr/>
          <p:nvPr/>
        </p:nvSpPr>
        <p:spPr>
          <a:xfrm>
            <a:off x="5725564" y="7499407"/>
            <a:ext cx="544093" cy="203259"/>
          </a:xfrm>
          <a:prstGeom prst="ellipse">
            <a:avLst/>
          </a:prstGeom>
          <a:no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0C3E803-1479-A28E-B276-C50F2F14DBA9}"/>
              </a:ext>
            </a:extLst>
          </p:cNvPr>
          <p:cNvSpPr/>
          <p:nvPr/>
        </p:nvSpPr>
        <p:spPr>
          <a:xfrm>
            <a:off x="402340" y="7827790"/>
            <a:ext cx="5247448" cy="386549"/>
          </a:xfrm>
          <a:prstGeom prst="ellipse">
            <a:avLst/>
          </a:prstGeom>
          <a:no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923B41-4930-F65E-296C-40EB384E273A}"/>
              </a:ext>
            </a:extLst>
          </p:cNvPr>
          <p:cNvSpPr/>
          <p:nvPr/>
        </p:nvSpPr>
        <p:spPr>
          <a:xfrm>
            <a:off x="5725563" y="7798896"/>
            <a:ext cx="544093" cy="203259"/>
          </a:xfrm>
          <a:prstGeom prst="ellipse">
            <a:avLst/>
          </a:prstGeom>
          <a:no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C615F2F-47C8-9DA6-5886-8E43B847E7A5}"/>
              </a:ext>
            </a:extLst>
          </p:cNvPr>
          <p:cNvSpPr/>
          <p:nvPr/>
        </p:nvSpPr>
        <p:spPr>
          <a:xfrm>
            <a:off x="443271" y="7216044"/>
            <a:ext cx="5079675" cy="566725"/>
          </a:xfrm>
          <a:prstGeom prst="ellipse">
            <a:avLst/>
          </a:prstGeom>
          <a:no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83F0AB5-365A-1A26-C0B3-254D9D6F62C5}"/>
              </a:ext>
            </a:extLst>
          </p:cNvPr>
          <p:cNvSpPr/>
          <p:nvPr/>
        </p:nvSpPr>
        <p:spPr>
          <a:xfrm>
            <a:off x="5725563" y="8103797"/>
            <a:ext cx="544093" cy="203259"/>
          </a:xfrm>
          <a:prstGeom prst="ellipse">
            <a:avLst/>
          </a:prstGeom>
          <a:noFill/>
          <a:ln w="12700">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6081728-A3F2-7860-0AED-0849C07CEE04}"/>
              </a:ext>
            </a:extLst>
          </p:cNvPr>
          <p:cNvSpPr/>
          <p:nvPr/>
        </p:nvSpPr>
        <p:spPr>
          <a:xfrm>
            <a:off x="896571" y="6708192"/>
            <a:ext cx="4620661" cy="476375"/>
          </a:xfrm>
          <a:prstGeom prst="ellipse">
            <a:avLst/>
          </a:prstGeom>
          <a:noFill/>
          <a:ln w="12700">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50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091B7AC5-D1A8-F37F-BF19-B13E5BB8E220}"/>
              </a:ext>
            </a:extLst>
          </p:cNvPr>
          <p:cNvSpPr txBox="1"/>
          <p:nvPr/>
        </p:nvSpPr>
        <p:spPr>
          <a:xfrm>
            <a:off x="1446519" y="239712"/>
            <a:ext cx="4036683" cy="738664"/>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organisms in trophic levels in a food web based on the following terms: producers, primary consumers, secondary consumers, tertiary consumers, decomposers</a:t>
            </a:r>
          </a:p>
        </p:txBody>
      </p:sp>
      <p:sp>
        <p:nvSpPr>
          <p:cNvPr id="7" name="TextBox 17">
            <a:extLst>
              <a:ext uri="{FF2B5EF4-FFF2-40B4-BE49-F238E27FC236}">
                <a16:creationId xmlns:a16="http://schemas.microsoft.com/office/drawing/2014/main" id="{C159F193-61E1-4E4D-4B7D-FE846E8D35E3}"/>
              </a:ext>
            </a:extLst>
          </p:cNvPr>
          <p:cNvSpPr txBox="1"/>
          <p:nvPr/>
        </p:nvSpPr>
        <p:spPr>
          <a:xfrm>
            <a:off x="5483202" y="18378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269092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4470665" y="1027067"/>
            <a:ext cx="1339624" cy="5511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Freeform 130"/>
          <p:cNvSpPr/>
          <p:nvPr/>
        </p:nvSpPr>
        <p:spPr>
          <a:xfrm>
            <a:off x="4518656" y="1195782"/>
            <a:ext cx="1197563" cy="352612"/>
          </a:xfrm>
          <a:custGeom>
            <a:avLst/>
            <a:gdLst>
              <a:gd name="connsiteX0" fmla="*/ 12236 w 1197563"/>
              <a:gd name="connsiteY0" fmla="*/ 137459 h 352612"/>
              <a:gd name="connsiteX1" fmla="*/ 36142 w 1197563"/>
              <a:gd name="connsiteY1" fmla="*/ 107577 h 352612"/>
              <a:gd name="connsiteX2" fmla="*/ 54071 w 1197563"/>
              <a:gd name="connsiteY2" fmla="*/ 101600 h 352612"/>
              <a:gd name="connsiteX3" fmla="*/ 72001 w 1197563"/>
              <a:gd name="connsiteY3" fmla="*/ 83671 h 352612"/>
              <a:gd name="connsiteX4" fmla="*/ 131765 w 1197563"/>
              <a:gd name="connsiteY4" fmla="*/ 59765 h 352612"/>
              <a:gd name="connsiteX5" fmla="*/ 179577 w 1197563"/>
              <a:gd name="connsiteY5" fmla="*/ 47812 h 352612"/>
              <a:gd name="connsiteX6" fmla="*/ 203483 w 1197563"/>
              <a:gd name="connsiteY6" fmla="*/ 41835 h 352612"/>
              <a:gd name="connsiteX7" fmla="*/ 221412 w 1197563"/>
              <a:gd name="connsiteY7" fmla="*/ 35859 h 352612"/>
              <a:gd name="connsiteX8" fmla="*/ 251295 w 1197563"/>
              <a:gd name="connsiteY8" fmla="*/ 29882 h 352612"/>
              <a:gd name="connsiteX9" fmla="*/ 269224 w 1197563"/>
              <a:gd name="connsiteY9" fmla="*/ 17929 h 352612"/>
              <a:gd name="connsiteX10" fmla="*/ 287153 w 1197563"/>
              <a:gd name="connsiteY10" fmla="*/ 11953 h 352612"/>
              <a:gd name="connsiteX11" fmla="*/ 394730 w 1197563"/>
              <a:gd name="connsiteY11" fmla="*/ 0 h 352612"/>
              <a:gd name="connsiteX12" fmla="*/ 514259 w 1197563"/>
              <a:gd name="connsiteY12" fmla="*/ 5977 h 352612"/>
              <a:gd name="connsiteX13" fmla="*/ 645742 w 1197563"/>
              <a:gd name="connsiteY13" fmla="*/ 17929 h 352612"/>
              <a:gd name="connsiteX14" fmla="*/ 663671 w 1197563"/>
              <a:gd name="connsiteY14" fmla="*/ 23906 h 352612"/>
              <a:gd name="connsiteX15" fmla="*/ 836989 w 1197563"/>
              <a:gd name="connsiteY15" fmla="*/ 35859 h 352612"/>
              <a:gd name="connsiteX16" fmla="*/ 872848 w 1197563"/>
              <a:gd name="connsiteY16" fmla="*/ 47812 h 352612"/>
              <a:gd name="connsiteX17" fmla="*/ 890777 w 1197563"/>
              <a:gd name="connsiteY17" fmla="*/ 53788 h 352612"/>
              <a:gd name="connsiteX18" fmla="*/ 962495 w 1197563"/>
              <a:gd name="connsiteY18" fmla="*/ 65741 h 352612"/>
              <a:gd name="connsiteX19" fmla="*/ 1016283 w 1197563"/>
              <a:gd name="connsiteY19" fmla="*/ 89647 h 352612"/>
              <a:gd name="connsiteX20" fmla="*/ 1052142 w 1197563"/>
              <a:gd name="connsiteY20" fmla="*/ 107577 h 352612"/>
              <a:gd name="connsiteX21" fmla="*/ 1064095 w 1197563"/>
              <a:gd name="connsiteY21" fmla="*/ 125506 h 352612"/>
              <a:gd name="connsiteX22" fmla="*/ 1099953 w 1197563"/>
              <a:gd name="connsiteY22" fmla="*/ 143435 h 352612"/>
              <a:gd name="connsiteX23" fmla="*/ 1117883 w 1197563"/>
              <a:gd name="connsiteY23" fmla="*/ 107577 h 352612"/>
              <a:gd name="connsiteX24" fmla="*/ 1129836 w 1197563"/>
              <a:gd name="connsiteY24" fmla="*/ 59765 h 352612"/>
              <a:gd name="connsiteX25" fmla="*/ 1153742 w 1197563"/>
              <a:gd name="connsiteY25" fmla="*/ 23906 h 352612"/>
              <a:gd name="connsiteX26" fmla="*/ 1159718 w 1197563"/>
              <a:gd name="connsiteY26" fmla="*/ 5977 h 352612"/>
              <a:gd name="connsiteX27" fmla="*/ 1177648 w 1197563"/>
              <a:gd name="connsiteY27" fmla="*/ 17929 h 352612"/>
              <a:gd name="connsiteX28" fmla="*/ 1159718 w 1197563"/>
              <a:gd name="connsiteY28" fmla="*/ 83671 h 352612"/>
              <a:gd name="connsiteX29" fmla="*/ 1153742 w 1197563"/>
              <a:gd name="connsiteY29" fmla="*/ 101600 h 352612"/>
              <a:gd name="connsiteX30" fmla="*/ 1159718 w 1197563"/>
              <a:gd name="connsiteY30" fmla="*/ 137459 h 352612"/>
              <a:gd name="connsiteX31" fmla="*/ 1171671 w 1197563"/>
              <a:gd name="connsiteY31" fmla="*/ 173318 h 352612"/>
              <a:gd name="connsiteX32" fmla="*/ 1177648 w 1197563"/>
              <a:gd name="connsiteY32" fmla="*/ 233082 h 352612"/>
              <a:gd name="connsiteX33" fmla="*/ 1183624 w 1197563"/>
              <a:gd name="connsiteY33" fmla="*/ 310777 h 352612"/>
              <a:gd name="connsiteX34" fmla="*/ 1189601 w 1197563"/>
              <a:gd name="connsiteY34" fmla="*/ 334682 h 352612"/>
              <a:gd name="connsiteX35" fmla="*/ 1195577 w 1197563"/>
              <a:gd name="connsiteY35" fmla="*/ 352612 h 352612"/>
              <a:gd name="connsiteX36" fmla="*/ 1183624 w 1197563"/>
              <a:gd name="connsiteY36" fmla="*/ 334682 h 352612"/>
              <a:gd name="connsiteX37" fmla="*/ 1165695 w 1197563"/>
              <a:gd name="connsiteY37" fmla="*/ 316753 h 352612"/>
              <a:gd name="connsiteX38" fmla="*/ 1159718 w 1197563"/>
              <a:gd name="connsiteY38" fmla="*/ 298824 h 352612"/>
              <a:gd name="connsiteX39" fmla="*/ 1129836 w 1197563"/>
              <a:gd name="connsiteY39" fmla="*/ 256988 h 352612"/>
              <a:gd name="connsiteX40" fmla="*/ 1111906 w 1197563"/>
              <a:gd name="connsiteY40" fmla="*/ 221129 h 352612"/>
              <a:gd name="connsiteX41" fmla="*/ 1105930 w 1197563"/>
              <a:gd name="connsiteY41" fmla="*/ 239059 h 352612"/>
              <a:gd name="connsiteX42" fmla="*/ 1064095 w 1197563"/>
              <a:gd name="connsiteY42" fmla="*/ 245035 h 352612"/>
              <a:gd name="connsiteX43" fmla="*/ 1010306 w 1197563"/>
              <a:gd name="connsiteY43" fmla="*/ 256988 h 352612"/>
              <a:gd name="connsiteX44" fmla="*/ 986401 w 1197563"/>
              <a:gd name="connsiteY44" fmla="*/ 262965 h 352612"/>
              <a:gd name="connsiteX45" fmla="*/ 950542 w 1197563"/>
              <a:gd name="connsiteY45" fmla="*/ 274918 h 352612"/>
              <a:gd name="connsiteX46" fmla="*/ 908706 w 1197563"/>
              <a:gd name="connsiteY46" fmla="*/ 280894 h 352612"/>
              <a:gd name="connsiteX47" fmla="*/ 890777 w 1197563"/>
              <a:gd name="connsiteY47" fmla="*/ 286871 h 352612"/>
              <a:gd name="connsiteX48" fmla="*/ 729412 w 1197563"/>
              <a:gd name="connsiteY48" fmla="*/ 298824 h 352612"/>
              <a:gd name="connsiteX49" fmla="*/ 580001 w 1197563"/>
              <a:gd name="connsiteY49" fmla="*/ 304800 h 352612"/>
              <a:gd name="connsiteX50" fmla="*/ 388753 w 1197563"/>
              <a:gd name="connsiteY50" fmla="*/ 304800 h 352612"/>
              <a:gd name="connsiteX51" fmla="*/ 364848 w 1197563"/>
              <a:gd name="connsiteY51" fmla="*/ 298824 h 352612"/>
              <a:gd name="connsiteX52" fmla="*/ 299106 w 1197563"/>
              <a:gd name="connsiteY52" fmla="*/ 292847 h 352612"/>
              <a:gd name="connsiteX53" fmla="*/ 281177 w 1197563"/>
              <a:gd name="connsiteY53" fmla="*/ 286871 h 352612"/>
              <a:gd name="connsiteX54" fmla="*/ 263248 w 1197563"/>
              <a:gd name="connsiteY54" fmla="*/ 274918 h 352612"/>
              <a:gd name="connsiteX55" fmla="*/ 233365 w 1197563"/>
              <a:gd name="connsiteY55" fmla="*/ 268941 h 352612"/>
              <a:gd name="connsiteX56" fmla="*/ 155671 w 1197563"/>
              <a:gd name="connsiteY56" fmla="*/ 251012 h 352612"/>
              <a:gd name="connsiteX57" fmla="*/ 137742 w 1197563"/>
              <a:gd name="connsiteY57" fmla="*/ 245035 h 352612"/>
              <a:gd name="connsiteX58" fmla="*/ 60048 w 1197563"/>
              <a:gd name="connsiteY58" fmla="*/ 233082 h 352612"/>
              <a:gd name="connsiteX59" fmla="*/ 42118 w 1197563"/>
              <a:gd name="connsiteY59" fmla="*/ 221129 h 352612"/>
              <a:gd name="connsiteX60" fmla="*/ 18212 w 1197563"/>
              <a:gd name="connsiteY60" fmla="*/ 197224 h 352612"/>
              <a:gd name="connsiteX61" fmla="*/ 12236 w 1197563"/>
              <a:gd name="connsiteY61" fmla="*/ 167341 h 352612"/>
              <a:gd name="connsiteX62" fmla="*/ 12236 w 1197563"/>
              <a:gd name="connsiteY62" fmla="*/ 137459 h 3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7563" h="352612">
                <a:moveTo>
                  <a:pt x="12236" y="137459"/>
                </a:moveTo>
                <a:cubicBezTo>
                  <a:pt x="16220" y="127498"/>
                  <a:pt x="26457" y="115879"/>
                  <a:pt x="36142" y="107577"/>
                </a:cubicBezTo>
                <a:cubicBezTo>
                  <a:pt x="40925" y="103477"/>
                  <a:pt x="48829" y="105094"/>
                  <a:pt x="54071" y="101600"/>
                </a:cubicBezTo>
                <a:cubicBezTo>
                  <a:pt x="61104" y="96912"/>
                  <a:pt x="65123" y="88584"/>
                  <a:pt x="72001" y="83671"/>
                </a:cubicBezTo>
                <a:cubicBezTo>
                  <a:pt x="87392" y="72677"/>
                  <a:pt x="115433" y="65209"/>
                  <a:pt x="131765" y="59765"/>
                </a:cubicBezTo>
                <a:cubicBezTo>
                  <a:pt x="163810" y="49083"/>
                  <a:pt x="136296" y="57430"/>
                  <a:pt x="179577" y="47812"/>
                </a:cubicBezTo>
                <a:cubicBezTo>
                  <a:pt x="187595" y="46030"/>
                  <a:pt x="195585" y="44092"/>
                  <a:pt x="203483" y="41835"/>
                </a:cubicBezTo>
                <a:cubicBezTo>
                  <a:pt x="209540" y="40104"/>
                  <a:pt x="215301" y="37387"/>
                  <a:pt x="221412" y="35859"/>
                </a:cubicBezTo>
                <a:cubicBezTo>
                  <a:pt x="231267" y="33395"/>
                  <a:pt x="241334" y="31874"/>
                  <a:pt x="251295" y="29882"/>
                </a:cubicBezTo>
                <a:cubicBezTo>
                  <a:pt x="257271" y="25898"/>
                  <a:pt x="262800" y="21141"/>
                  <a:pt x="269224" y="17929"/>
                </a:cubicBezTo>
                <a:cubicBezTo>
                  <a:pt x="274859" y="15112"/>
                  <a:pt x="281096" y="13684"/>
                  <a:pt x="287153" y="11953"/>
                </a:cubicBezTo>
                <a:cubicBezTo>
                  <a:pt x="329679" y="-196"/>
                  <a:pt x="331824" y="4494"/>
                  <a:pt x="394730" y="0"/>
                </a:cubicBezTo>
                <a:cubicBezTo>
                  <a:pt x="434573" y="1992"/>
                  <a:pt x="474468" y="3135"/>
                  <a:pt x="514259" y="5977"/>
                </a:cubicBezTo>
                <a:cubicBezTo>
                  <a:pt x="558156" y="9112"/>
                  <a:pt x="645742" y="17929"/>
                  <a:pt x="645742" y="17929"/>
                </a:cubicBezTo>
                <a:cubicBezTo>
                  <a:pt x="651718" y="19921"/>
                  <a:pt x="657559" y="22378"/>
                  <a:pt x="663671" y="23906"/>
                </a:cubicBezTo>
                <a:cubicBezTo>
                  <a:pt x="722037" y="38498"/>
                  <a:pt x="770275" y="33079"/>
                  <a:pt x="836989" y="35859"/>
                </a:cubicBezTo>
                <a:lnTo>
                  <a:pt x="872848" y="47812"/>
                </a:lnTo>
                <a:cubicBezTo>
                  <a:pt x="878824" y="49804"/>
                  <a:pt x="884563" y="52752"/>
                  <a:pt x="890777" y="53788"/>
                </a:cubicBezTo>
                <a:lnTo>
                  <a:pt x="962495" y="65741"/>
                </a:lnTo>
                <a:cubicBezTo>
                  <a:pt x="1054994" y="96575"/>
                  <a:pt x="959463" y="61236"/>
                  <a:pt x="1016283" y="89647"/>
                </a:cubicBezTo>
                <a:cubicBezTo>
                  <a:pt x="1065771" y="114392"/>
                  <a:pt x="1000756" y="73321"/>
                  <a:pt x="1052142" y="107577"/>
                </a:cubicBezTo>
                <a:cubicBezTo>
                  <a:pt x="1056126" y="113553"/>
                  <a:pt x="1059016" y="120427"/>
                  <a:pt x="1064095" y="125506"/>
                </a:cubicBezTo>
                <a:cubicBezTo>
                  <a:pt x="1075681" y="137092"/>
                  <a:pt x="1085370" y="138574"/>
                  <a:pt x="1099953" y="143435"/>
                </a:cubicBezTo>
                <a:cubicBezTo>
                  <a:pt x="1112506" y="124606"/>
                  <a:pt x="1112173" y="128512"/>
                  <a:pt x="1117883" y="107577"/>
                </a:cubicBezTo>
                <a:cubicBezTo>
                  <a:pt x="1122206" y="91728"/>
                  <a:pt x="1120723" y="73434"/>
                  <a:pt x="1129836" y="59765"/>
                </a:cubicBezTo>
                <a:lnTo>
                  <a:pt x="1153742" y="23906"/>
                </a:lnTo>
                <a:cubicBezTo>
                  <a:pt x="1155734" y="17930"/>
                  <a:pt x="1153607" y="7505"/>
                  <a:pt x="1159718" y="5977"/>
                </a:cubicBezTo>
                <a:cubicBezTo>
                  <a:pt x="1166686" y="4235"/>
                  <a:pt x="1175675" y="11023"/>
                  <a:pt x="1177648" y="17929"/>
                </a:cubicBezTo>
                <a:cubicBezTo>
                  <a:pt x="1180247" y="27025"/>
                  <a:pt x="1161181" y="79281"/>
                  <a:pt x="1159718" y="83671"/>
                </a:cubicBezTo>
                <a:lnTo>
                  <a:pt x="1153742" y="101600"/>
                </a:lnTo>
                <a:cubicBezTo>
                  <a:pt x="1155734" y="113553"/>
                  <a:pt x="1156779" y="125703"/>
                  <a:pt x="1159718" y="137459"/>
                </a:cubicBezTo>
                <a:cubicBezTo>
                  <a:pt x="1162774" y="149682"/>
                  <a:pt x="1171671" y="173318"/>
                  <a:pt x="1171671" y="173318"/>
                </a:cubicBezTo>
                <a:cubicBezTo>
                  <a:pt x="1173663" y="193239"/>
                  <a:pt x="1175914" y="213137"/>
                  <a:pt x="1177648" y="233082"/>
                </a:cubicBezTo>
                <a:cubicBezTo>
                  <a:pt x="1179898" y="258959"/>
                  <a:pt x="1180589" y="284980"/>
                  <a:pt x="1183624" y="310777"/>
                </a:cubicBezTo>
                <a:cubicBezTo>
                  <a:pt x="1184584" y="318934"/>
                  <a:pt x="1187345" y="326784"/>
                  <a:pt x="1189601" y="334682"/>
                </a:cubicBezTo>
                <a:cubicBezTo>
                  <a:pt x="1191332" y="340739"/>
                  <a:pt x="1201877" y="352612"/>
                  <a:pt x="1195577" y="352612"/>
                </a:cubicBezTo>
                <a:cubicBezTo>
                  <a:pt x="1188394" y="352612"/>
                  <a:pt x="1188222" y="340200"/>
                  <a:pt x="1183624" y="334682"/>
                </a:cubicBezTo>
                <a:cubicBezTo>
                  <a:pt x="1178213" y="328189"/>
                  <a:pt x="1171671" y="322729"/>
                  <a:pt x="1165695" y="316753"/>
                </a:cubicBezTo>
                <a:cubicBezTo>
                  <a:pt x="1163703" y="310777"/>
                  <a:pt x="1162535" y="304459"/>
                  <a:pt x="1159718" y="298824"/>
                </a:cubicBezTo>
                <a:cubicBezTo>
                  <a:pt x="1155348" y="290084"/>
                  <a:pt x="1133898" y="262404"/>
                  <a:pt x="1129836" y="256988"/>
                </a:cubicBezTo>
                <a:cubicBezTo>
                  <a:pt x="1128362" y="252567"/>
                  <a:pt x="1119629" y="221129"/>
                  <a:pt x="1111906" y="221129"/>
                </a:cubicBezTo>
                <a:cubicBezTo>
                  <a:pt x="1105606" y="221129"/>
                  <a:pt x="1111565" y="236242"/>
                  <a:pt x="1105930" y="239059"/>
                </a:cubicBezTo>
                <a:cubicBezTo>
                  <a:pt x="1093331" y="245359"/>
                  <a:pt x="1078040" y="243043"/>
                  <a:pt x="1064095" y="245035"/>
                </a:cubicBezTo>
                <a:cubicBezTo>
                  <a:pt x="1029198" y="256668"/>
                  <a:pt x="1062902" y="246469"/>
                  <a:pt x="1010306" y="256988"/>
                </a:cubicBezTo>
                <a:cubicBezTo>
                  <a:pt x="1002252" y="258599"/>
                  <a:pt x="994268" y="260605"/>
                  <a:pt x="986401" y="262965"/>
                </a:cubicBezTo>
                <a:cubicBezTo>
                  <a:pt x="974333" y="266586"/>
                  <a:pt x="963015" y="273136"/>
                  <a:pt x="950542" y="274918"/>
                </a:cubicBezTo>
                <a:lnTo>
                  <a:pt x="908706" y="280894"/>
                </a:lnTo>
                <a:cubicBezTo>
                  <a:pt x="902730" y="282886"/>
                  <a:pt x="896889" y="285343"/>
                  <a:pt x="890777" y="286871"/>
                </a:cubicBezTo>
                <a:cubicBezTo>
                  <a:pt x="835911" y="300588"/>
                  <a:pt x="793140" y="296112"/>
                  <a:pt x="729412" y="298824"/>
                </a:cubicBezTo>
                <a:lnTo>
                  <a:pt x="580001" y="304800"/>
                </a:lnTo>
                <a:cubicBezTo>
                  <a:pt x="488874" y="313913"/>
                  <a:pt x="513297" y="314380"/>
                  <a:pt x="388753" y="304800"/>
                </a:cubicBezTo>
                <a:cubicBezTo>
                  <a:pt x="380564" y="304170"/>
                  <a:pt x="372989" y="299910"/>
                  <a:pt x="364848" y="298824"/>
                </a:cubicBezTo>
                <a:cubicBezTo>
                  <a:pt x="343037" y="295916"/>
                  <a:pt x="321020" y="294839"/>
                  <a:pt x="299106" y="292847"/>
                </a:cubicBezTo>
                <a:cubicBezTo>
                  <a:pt x="293130" y="290855"/>
                  <a:pt x="286812" y="289688"/>
                  <a:pt x="281177" y="286871"/>
                </a:cubicBezTo>
                <a:cubicBezTo>
                  <a:pt x="274753" y="283659"/>
                  <a:pt x="269973" y="277440"/>
                  <a:pt x="263248" y="274918"/>
                </a:cubicBezTo>
                <a:cubicBezTo>
                  <a:pt x="253737" y="271351"/>
                  <a:pt x="243165" y="271614"/>
                  <a:pt x="233365" y="268941"/>
                </a:cubicBezTo>
                <a:cubicBezTo>
                  <a:pt x="161177" y="249253"/>
                  <a:pt x="235655" y="262437"/>
                  <a:pt x="155671" y="251012"/>
                </a:cubicBezTo>
                <a:cubicBezTo>
                  <a:pt x="149695" y="249020"/>
                  <a:pt x="143892" y="246402"/>
                  <a:pt x="137742" y="245035"/>
                </a:cubicBezTo>
                <a:cubicBezTo>
                  <a:pt x="122831" y="241721"/>
                  <a:pt x="73375" y="234986"/>
                  <a:pt x="60048" y="233082"/>
                </a:cubicBezTo>
                <a:cubicBezTo>
                  <a:pt x="54071" y="229098"/>
                  <a:pt x="46605" y="226738"/>
                  <a:pt x="42118" y="221129"/>
                </a:cubicBezTo>
                <a:cubicBezTo>
                  <a:pt x="18937" y="192153"/>
                  <a:pt x="57332" y="210263"/>
                  <a:pt x="18212" y="197224"/>
                </a:cubicBezTo>
                <a:cubicBezTo>
                  <a:pt x="-13343" y="176187"/>
                  <a:pt x="3949" y="196347"/>
                  <a:pt x="12236" y="167341"/>
                </a:cubicBezTo>
                <a:cubicBezTo>
                  <a:pt x="14425" y="159679"/>
                  <a:pt x="8252" y="147420"/>
                  <a:pt x="12236" y="13745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Rectangle 131"/>
          <p:cNvSpPr/>
          <p:nvPr/>
        </p:nvSpPr>
        <p:spPr>
          <a:xfrm>
            <a:off x="4749524" y="1261279"/>
            <a:ext cx="576064" cy="182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a:latin typeface="Arial Narrow" panose="020B0606020202030204" pitchFamily="34" charset="0"/>
              </a:rPr>
              <a:t>CTX</a:t>
            </a:r>
          </a:p>
        </p:txBody>
      </p:sp>
      <p:sp>
        <p:nvSpPr>
          <p:cNvPr id="134" name="Rectangle 133"/>
          <p:cNvSpPr/>
          <p:nvPr/>
        </p:nvSpPr>
        <p:spPr>
          <a:xfrm>
            <a:off x="4470618" y="1633782"/>
            <a:ext cx="1339624" cy="4141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p:cNvSpPr/>
          <p:nvPr/>
        </p:nvSpPr>
        <p:spPr>
          <a:xfrm>
            <a:off x="4470618" y="2159577"/>
            <a:ext cx="1334646" cy="437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p:cNvSpPr/>
          <p:nvPr/>
        </p:nvSpPr>
        <p:spPr>
          <a:xfrm>
            <a:off x="4470618" y="2671192"/>
            <a:ext cx="1334646" cy="58983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Rectangle 136"/>
          <p:cNvSpPr/>
          <p:nvPr/>
        </p:nvSpPr>
        <p:spPr>
          <a:xfrm>
            <a:off x="5853702" y="1027937"/>
            <a:ext cx="519046" cy="23624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4586060" y="1751878"/>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Freeform 139"/>
          <p:cNvSpPr/>
          <p:nvPr/>
        </p:nvSpPr>
        <p:spPr>
          <a:xfrm>
            <a:off x="5255576" y="1744207"/>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Rectangle 141"/>
          <p:cNvSpPr/>
          <p:nvPr/>
        </p:nvSpPr>
        <p:spPr>
          <a:xfrm>
            <a:off x="4640129" y="1774338"/>
            <a:ext cx="212024"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Rectangle 142"/>
          <p:cNvSpPr/>
          <p:nvPr/>
        </p:nvSpPr>
        <p:spPr>
          <a:xfrm>
            <a:off x="5313973" y="1767046"/>
            <a:ext cx="203565"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TextBox 143"/>
          <p:cNvSpPr txBox="1"/>
          <p:nvPr/>
        </p:nvSpPr>
        <p:spPr>
          <a:xfrm>
            <a:off x="4566120" y="1745095"/>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6" name="TextBox 145"/>
          <p:cNvSpPr txBox="1"/>
          <p:nvPr/>
        </p:nvSpPr>
        <p:spPr>
          <a:xfrm>
            <a:off x="5238537" y="1735099"/>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7" name="Freeform 146"/>
          <p:cNvSpPr/>
          <p:nvPr/>
        </p:nvSpPr>
        <p:spPr>
          <a:xfrm>
            <a:off x="4502184" y="2330226"/>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8" name="Freeform 147"/>
          <p:cNvSpPr/>
          <p:nvPr/>
        </p:nvSpPr>
        <p:spPr>
          <a:xfrm>
            <a:off x="4807070" y="23396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9" name="Freeform 148"/>
          <p:cNvSpPr/>
          <p:nvPr/>
        </p:nvSpPr>
        <p:spPr>
          <a:xfrm>
            <a:off x="5210407" y="23304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5517539" y="2329028"/>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1" name="Freeform 150"/>
          <p:cNvSpPr/>
          <p:nvPr/>
        </p:nvSpPr>
        <p:spPr>
          <a:xfrm>
            <a:off x="4518212" y="2800928"/>
            <a:ext cx="121917"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Freeform 151"/>
          <p:cNvSpPr/>
          <p:nvPr/>
        </p:nvSpPr>
        <p:spPr>
          <a:xfrm>
            <a:off x="4632388" y="2803197"/>
            <a:ext cx="10535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Freeform 152"/>
          <p:cNvSpPr/>
          <p:nvPr/>
        </p:nvSpPr>
        <p:spPr>
          <a:xfrm>
            <a:off x="4841307" y="2805738"/>
            <a:ext cx="129872"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Freeform 153"/>
          <p:cNvSpPr/>
          <p:nvPr/>
        </p:nvSpPr>
        <p:spPr>
          <a:xfrm>
            <a:off x="4966421" y="2809191"/>
            <a:ext cx="13279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5" name="Freeform 154"/>
          <p:cNvSpPr/>
          <p:nvPr/>
        </p:nvSpPr>
        <p:spPr>
          <a:xfrm>
            <a:off x="5203997" y="2809585"/>
            <a:ext cx="109976"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6" name="Freeform 155"/>
          <p:cNvSpPr/>
          <p:nvPr/>
        </p:nvSpPr>
        <p:spPr>
          <a:xfrm>
            <a:off x="5318585" y="2809191"/>
            <a:ext cx="111654"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5541609" y="2804625"/>
            <a:ext cx="132403"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Freeform 157"/>
          <p:cNvSpPr/>
          <p:nvPr/>
        </p:nvSpPr>
        <p:spPr>
          <a:xfrm>
            <a:off x="5662520" y="2804625"/>
            <a:ext cx="127315"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0" name="Rectangle 159"/>
          <p:cNvSpPr/>
          <p:nvPr/>
        </p:nvSpPr>
        <p:spPr>
          <a:xfrm>
            <a:off x="4573482" y="2413122"/>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TextBox 160"/>
          <p:cNvSpPr txBox="1"/>
          <p:nvPr/>
        </p:nvSpPr>
        <p:spPr>
          <a:xfrm>
            <a:off x="4474330" y="2344836"/>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2" name="Rectangle 161"/>
          <p:cNvSpPr/>
          <p:nvPr/>
        </p:nvSpPr>
        <p:spPr>
          <a:xfrm>
            <a:off x="4864821" y="2409665"/>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Rectangle 162"/>
          <p:cNvSpPr/>
          <p:nvPr/>
        </p:nvSpPr>
        <p:spPr>
          <a:xfrm>
            <a:off x="5269321"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Rectangle 163"/>
          <p:cNvSpPr/>
          <p:nvPr/>
        </p:nvSpPr>
        <p:spPr>
          <a:xfrm>
            <a:off x="5575586"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TextBox 164"/>
          <p:cNvSpPr txBox="1"/>
          <p:nvPr/>
        </p:nvSpPr>
        <p:spPr>
          <a:xfrm>
            <a:off x="4768632" y="2344270"/>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6" name="TextBox 165"/>
          <p:cNvSpPr txBox="1"/>
          <p:nvPr/>
        </p:nvSpPr>
        <p:spPr>
          <a:xfrm>
            <a:off x="5169603" y="2335613"/>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7" name="TextBox 166"/>
          <p:cNvSpPr txBox="1"/>
          <p:nvPr/>
        </p:nvSpPr>
        <p:spPr>
          <a:xfrm>
            <a:off x="5481073" y="2336385"/>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8" name="Rectangle 167"/>
          <p:cNvSpPr/>
          <p:nvPr/>
        </p:nvSpPr>
        <p:spPr>
          <a:xfrm>
            <a:off x="5024242" y="1576658"/>
            <a:ext cx="223417" cy="7692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168"/>
          <p:cNvSpPr/>
          <p:nvPr/>
        </p:nvSpPr>
        <p:spPr>
          <a:xfrm>
            <a:off x="4703464" y="2048086"/>
            <a:ext cx="124670" cy="1328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Rectangle 172"/>
          <p:cNvSpPr/>
          <p:nvPr/>
        </p:nvSpPr>
        <p:spPr>
          <a:xfrm>
            <a:off x="5394207" y="2024908"/>
            <a:ext cx="92223" cy="1405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Rectangle 173"/>
          <p:cNvSpPr/>
          <p:nvPr/>
        </p:nvSpPr>
        <p:spPr>
          <a:xfrm>
            <a:off x="5113092" y="2119198"/>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Rectangle 174"/>
          <p:cNvSpPr/>
          <p:nvPr/>
        </p:nvSpPr>
        <p:spPr>
          <a:xfrm>
            <a:off x="5116030" y="2662501"/>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Rectangle 175"/>
          <p:cNvSpPr/>
          <p:nvPr/>
        </p:nvSpPr>
        <p:spPr>
          <a:xfrm>
            <a:off x="4761181" y="2678984"/>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Rectangle 176"/>
          <p:cNvSpPr/>
          <p:nvPr/>
        </p:nvSpPr>
        <p:spPr>
          <a:xfrm>
            <a:off x="5476701" y="2664632"/>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Rectangle 177"/>
          <p:cNvSpPr/>
          <p:nvPr/>
        </p:nvSpPr>
        <p:spPr>
          <a:xfrm>
            <a:off x="4581171" y="2567769"/>
            <a:ext cx="51217" cy="2081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Rectangle 178"/>
          <p:cNvSpPr/>
          <p:nvPr/>
        </p:nvSpPr>
        <p:spPr>
          <a:xfrm>
            <a:off x="4930006" y="2574887"/>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Rectangle 179"/>
          <p:cNvSpPr/>
          <p:nvPr/>
        </p:nvSpPr>
        <p:spPr>
          <a:xfrm>
            <a:off x="5297082" y="2578293"/>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Rectangle 180"/>
          <p:cNvSpPr/>
          <p:nvPr/>
        </p:nvSpPr>
        <p:spPr>
          <a:xfrm>
            <a:off x="5633878" y="2585774"/>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TextBox 182"/>
          <p:cNvSpPr txBox="1"/>
          <p:nvPr/>
        </p:nvSpPr>
        <p:spPr>
          <a:xfrm>
            <a:off x="4661238" y="1569383"/>
            <a:ext cx="995499" cy="215444"/>
          </a:xfrm>
          <a:prstGeom prst="rect">
            <a:avLst/>
          </a:prstGeom>
          <a:noFill/>
        </p:spPr>
        <p:txBody>
          <a:bodyPr wrap="square" rtlCol="0">
            <a:spAutoFit/>
          </a:bodyPr>
          <a:lstStyle/>
          <a:p>
            <a:r>
              <a:rPr lang="en-AU" sz="800" dirty="0">
                <a:latin typeface="Arial Narrow" panose="020B0606020202030204" pitchFamily="34" charset="0"/>
              </a:rPr>
              <a:t>Secondary Consumer</a:t>
            </a:r>
          </a:p>
        </p:txBody>
      </p:sp>
      <p:sp>
        <p:nvSpPr>
          <p:cNvPr id="184" name="TextBox 183"/>
          <p:cNvSpPr txBox="1"/>
          <p:nvPr/>
        </p:nvSpPr>
        <p:spPr>
          <a:xfrm>
            <a:off x="4702641" y="2082022"/>
            <a:ext cx="991800" cy="215444"/>
          </a:xfrm>
          <a:prstGeom prst="rect">
            <a:avLst/>
          </a:prstGeom>
          <a:noFill/>
        </p:spPr>
        <p:txBody>
          <a:bodyPr wrap="square" rtlCol="0">
            <a:spAutoFit/>
          </a:bodyPr>
          <a:lstStyle/>
          <a:p>
            <a:r>
              <a:rPr lang="en-AU" sz="800" dirty="0">
                <a:latin typeface="Arial Narrow" panose="020B0606020202030204" pitchFamily="34" charset="0"/>
              </a:rPr>
              <a:t>Primary Consumer</a:t>
            </a:r>
          </a:p>
        </p:txBody>
      </p:sp>
      <p:sp>
        <p:nvSpPr>
          <p:cNvPr id="185" name="TextBox 184"/>
          <p:cNvSpPr txBox="1"/>
          <p:nvPr/>
        </p:nvSpPr>
        <p:spPr>
          <a:xfrm>
            <a:off x="4734046" y="2600702"/>
            <a:ext cx="991800" cy="215444"/>
          </a:xfrm>
          <a:prstGeom prst="rect">
            <a:avLst/>
          </a:prstGeom>
          <a:noFill/>
        </p:spPr>
        <p:txBody>
          <a:bodyPr wrap="square" rtlCol="0">
            <a:spAutoFit/>
          </a:bodyPr>
          <a:lstStyle/>
          <a:p>
            <a:r>
              <a:rPr lang="en-AU" sz="800" dirty="0">
                <a:latin typeface="Arial Narrow" panose="020B0606020202030204" pitchFamily="34" charset="0"/>
              </a:rPr>
              <a:t>Primary Producer</a:t>
            </a:r>
          </a:p>
        </p:txBody>
      </p:sp>
      <p:sp>
        <p:nvSpPr>
          <p:cNvPr id="187" name="Up Arrow 186"/>
          <p:cNvSpPr/>
          <p:nvPr/>
        </p:nvSpPr>
        <p:spPr>
          <a:xfrm>
            <a:off x="3857306" y="1062740"/>
            <a:ext cx="622207" cy="2144845"/>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r"/>
            <a:r>
              <a:rPr lang="en-AU" sz="1200" dirty="0">
                <a:latin typeface="Arial Narrow" panose="020B0606020202030204" pitchFamily="34" charset="0"/>
              </a:rPr>
              <a:t>Increasing Toxicity</a:t>
            </a:r>
          </a:p>
        </p:txBody>
      </p:sp>
      <p:sp>
        <p:nvSpPr>
          <p:cNvPr id="188" name="Rectangle 187"/>
          <p:cNvSpPr/>
          <p:nvPr/>
        </p:nvSpPr>
        <p:spPr>
          <a:xfrm rot="21347083">
            <a:off x="3920819" y="1395421"/>
            <a:ext cx="142347" cy="1897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Rectangle 189"/>
          <p:cNvSpPr/>
          <p:nvPr/>
        </p:nvSpPr>
        <p:spPr>
          <a:xfrm rot="187500">
            <a:off x="4270886" y="1393959"/>
            <a:ext cx="115830" cy="1850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Rectangle 190"/>
          <p:cNvSpPr/>
          <p:nvPr/>
        </p:nvSpPr>
        <p:spPr>
          <a:xfrm>
            <a:off x="5771127" y="1238752"/>
            <a:ext cx="119197" cy="28357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Rectangle 191"/>
          <p:cNvSpPr/>
          <p:nvPr/>
        </p:nvSpPr>
        <p:spPr>
          <a:xfrm>
            <a:off x="5771754" y="1781928"/>
            <a:ext cx="109994" cy="153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Rectangle 192"/>
          <p:cNvSpPr/>
          <p:nvPr/>
        </p:nvSpPr>
        <p:spPr>
          <a:xfrm>
            <a:off x="5797210" y="2356360"/>
            <a:ext cx="105857" cy="1459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Rectangle 194"/>
          <p:cNvSpPr/>
          <p:nvPr/>
        </p:nvSpPr>
        <p:spPr>
          <a:xfrm>
            <a:off x="4470618" y="3261852"/>
            <a:ext cx="1891747" cy="15589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75000"/>
                  </a:schemeClr>
                </a:solidFill>
                <a:latin typeface="Arial Narrow" panose="020B0606020202030204" pitchFamily="34" charset="0"/>
              </a:rPr>
              <a:t>           </a:t>
            </a:r>
          </a:p>
        </p:txBody>
      </p:sp>
      <p:sp>
        <p:nvSpPr>
          <p:cNvPr id="202" name="Rectangle 201"/>
          <p:cNvSpPr/>
          <p:nvPr/>
        </p:nvSpPr>
        <p:spPr>
          <a:xfrm>
            <a:off x="4553934" y="292900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Rectangle 202"/>
          <p:cNvSpPr/>
          <p:nvPr/>
        </p:nvSpPr>
        <p:spPr>
          <a:xfrm>
            <a:off x="4652743" y="293009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p:cNvSpPr/>
          <p:nvPr/>
        </p:nvSpPr>
        <p:spPr>
          <a:xfrm>
            <a:off x="4880441" y="294565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p:cNvSpPr/>
          <p:nvPr/>
        </p:nvSpPr>
        <p:spPr>
          <a:xfrm>
            <a:off x="5009828" y="294627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Rectangle 205"/>
          <p:cNvSpPr/>
          <p:nvPr/>
        </p:nvSpPr>
        <p:spPr>
          <a:xfrm>
            <a:off x="5228985" y="2942744"/>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Rectangle 206"/>
          <p:cNvSpPr/>
          <p:nvPr/>
        </p:nvSpPr>
        <p:spPr>
          <a:xfrm>
            <a:off x="5355386"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Rectangle 207"/>
          <p:cNvSpPr/>
          <p:nvPr/>
        </p:nvSpPr>
        <p:spPr>
          <a:xfrm>
            <a:off x="5582354" y="2943598"/>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p:cNvSpPr/>
          <p:nvPr/>
        </p:nvSpPr>
        <p:spPr>
          <a:xfrm>
            <a:off x="5699472"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Rectangle 209"/>
          <p:cNvSpPr/>
          <p:nvPr/>
        </p:nvSpPr>
        <p:spPr>
          <a:xfrm>
            <a:off x="5076934" y="2365083"/>
            <a:ext cx="125623" cy="13719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Rectangle 210"/>
          <p:cNvSpPr/>
          <p:nvPr/>
        </p:nvSpPr>
        <p:spPr>
          <a:xfrm>
            <a:off x="5088136" y="3000466"/>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Rectangle 211"/>
          <p:cNvSpPr/>
          <p:nvPr/>
        </p:nvSpPr>
        <p:spPr>
          <a:xfrm>
            <a:off x="4732578" y="3006562"/>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Rectangle 212"/>
          <p:cNvSpPr/>
          <p:nvPr/>
        </p:nvSpPr>
        <p:spPr>
          <a:xfrm>
            <a:off x="5451270" y="3009757"/>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Rectangle 213"/>
          <p:cNvSpPr/>
          <p:nvPr/>
        </p:nvSpPr>
        <p:spPr>
          <a:xfrm>
            <a:off x="5793402" y="3006562"/>
            <a:ext cx="100502" cy="611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TextBox 214"/>
          <p:cNvSpPr txBox="1"/>
          <p:nvPr/>
        </p:nvSpPr>
        <p:spPr>
          <a:xfrm>
            <a:off x="4455456" y="2885021"/>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6" name="TextBox 215"/>
          <p:cNvSpPr txBox="1"/>
          <p:nvPr/>
        </p:nvSpPr>
        <p:spPr>
          <a:xfrm>
            <a:off x="4552164" y="288502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7" name="TextBox 216"/>
          <p:cNvSpPr txBox="1"/>
          <p:nvPr/>
        </p:nvSpPr>
        <p:spPr>
          <a:xfrm>
            <a:off x="4777450" y="2901782"/>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8" name="TextBox 217"/>
          <p:cNvSpPr txBox="1"/>
          <p:nvPr/>
        </p:nvSpPr>
        <p:spPr>
          <a:xfrm>
            <a:off x="4908298" y="2899873"/>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9" name="TextBox 218"/>
          <p:cNvSpPr txBox="1"/>
          <p:nvPr/>
        </p:nvSpPr>
        <p:spPr>
          <a:xfrm>
            <a:off x="5128015" y="290023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0" name="TextBox 219"/>
          <p:cNvSpPr txBox="1"/>
          <p:nvPr/>
        </p:nvSpPr>
        <p:spPr>
          <a:xfrm>
            <a:off x="5257398" y="289720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1" name="TextBox 220"/>
          <p:cNvSpPr txBox="1"/>
          <p:nvPr/>
        </p:nvSpPr>
        <p:spPr>
          <a:xfrm>
            <a:off x="5482111" y="289754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2" name="TextBox 221"/>
          <p:cNvSpPr txBox="1"/>
          <p:nvPr/>
        </p:nvSpPr>
        <p:spPr>
          <a:xfrm>
            <a:off x="5599115" y="2901797"/>
            <a:ext cx="280998"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6" name="Rectangle 225"/>
          <p:cNvSpPr/>
          <p:nvPr/>
        </p:nvSpPr>
        <p:spPr>
          <a:xfrm>
            <a:off x="5048097" y="1828436"/>
            <a:ext cx="180888" cy="664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Rectangle 228"/>
          <p:cNvSpPr/>
          <p:nvPr/>
        </p:nvSpPr>
        <p:spPr>
          <a:xfrm>
            <a:off x="5058775" y="2411281"/>
            <a:ext cx="143782" cy="5095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Rectangle 229"/>
          <p:cNvSpPr/>
          <p:nvPr/>
        </p:nvSpPr>
        <p:spPr>
          <a:xfrm>
            <a:off x="5457019" y="2409363"/>
            <a:ext cx="45719" cy="5040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Rectangle 230"/>
          <p:cNvSpPr/>
          <p:nvPr/>
        </p:nvSpPr>
        <p:spPr>
          <a:xfrm>
            <a:off x="4753367" y="2409537"/>
            <a:ext cx="45853"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6" name="Straight Connector 235"/>
          <p:cNvCxnSpPr/>
          <p:nvPr/>
        </p:nvCxnSpPr>
        <p:spPr>
          <a:xfrm>
            <a:off x="5414803" y="3037607"/>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066210"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718694"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5290669" y="3036946"/>
            <a:ext cx="65656" cy="66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5635094" y="3044408"/>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4599328" y="3040232"/>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4935693" y="303934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442670" y="979450"/>
            <a:ext cx="3408375" cy="5139869"/>
          </a:xfrm>
          <a:prstGeom prst="rect">
            <a:avLst/>
          </a:prstGeom>
          <a:noFill/>
        </p:spPr>
        <p:txBody>
          <a:bodyPr wrap="square" rtlCol="0">
            <a:spAutoFit/>
          </a:bodyPr>
          <a:lstStyle/>
          <a:p>
            <a:r>
              <a:rPr lang="en-US" sz="1600" b="1" dirty="0">
                <a:latin typeface="Arial Narrow" pitchFamily="34" charset="0"/>
              </a:rPr>
              <a:t>Ciguatera Poisoning</a:t>
            </a:r>
          </a:p>
          <a:p>
            <a:pPr algn="just"/>
            <a:r>
              <a:rPr lang="en-US" sz="1200" dirty="0">
                <a:latin typeface="Arial Narrow" pitchFamily="34" charset="0"/>
              </a:rPr>
              <a:t>Soon after Johnny ate </a:t>
            </a:r>
            <a:r>
              <a:rPr lang="en-US" sz="1200" dirty="0" err="1">
                <a:latin typeface="Arial Narrow" pitchFamily="34" charset="0"/>
              </a:rPr>
              <a:t>spanish</a:t>
            </a:r>
            <a:r>
              <a:rPr lang="en-US" sz="1200" dirty="0">
                <a:latin typeface="Arial Narrow" pitchFamily="34" charset="0"/>
              </a:rPr>
              <a:t> mackerel, he started to feel sick. Apart from the usual gastrointestinal symptoms that indicate food poisoning (vomiting, diarrhea, muscle pain) his nervous system started doing strange things, such as his mouth, lips and extremities felt numb, he felt dizzy (which made driving for help out of the question) and anything that was cold felt hot and vice versa. Johnny made it to the hospital and eventually recovered (it took a few months) but for many years to follow, the symptoms returned whenever he ate seafood again. Johnny had </a:t>
            </a:r>
            <a:r>
              <a:rPr lang="en-US" sz="1200" b="1" dirty="0">
                <a:latin typeface="Arial Narrow" pitchFamily="34" charset="0"/>
              </a:rPr>
              <a:t>ciguatera poisoning. </a:t>
            </a:r>
            <a:r>
              <a:rPr lang="en-US" sz="1200" dirty="0">
                <a:latin typeface="Arial Narrow" pitchFamily="34" charset="0"/>
              </a:rPr>
              <a:t>It comes from eating</a:t>
            </a:r>
            <a:r>
              <a:rPr lang="en-US" sz="1200" i="1" dirty="0">
                <a:latin typeface="Arial Narrow" pitchFamily="34" charset="0"/>
              </a:rPr>
              <a:t> large </a:t>
            </a:r>
            <a:r>
              <a:rPr lang="en-US" sz="1200" dirty="0">
                <a:latin typeface="Arial Narrow" pitchFamily="34" charset="0"/>
              </a:rPr>
              <a:t>reef fish, as in, </a:t>
            </a:r>
            <a:r>
              <a:rPr lang="en-US" sz="1200" i="1" dirty="0">
                <a:latin typeface="Arial Narrow" pitchFamily="34" charset="0"/>
              </a:rPr>
              <a:t>larger</a:t>
            </a:r>
            <a:r>
              <a:rPr lang="en-US" sz="1200" dirty="0">
                <a:latin typeface="Arial Narrow" pitchFamily="34" charset="0"/>
              </a:rPr>
              <a:t> </a:t>
            </a:r>
            <a:r>
              <a:rPr lang="en-US" sz="1200" i="1" dirty="0">
                <a:latin typeface="Arial Narrow" pitchFamily="34" charset="0"/>
              </a:rPr>
              <a:t>than average </a:t>
            </a:r>
            <a:r>
              <a:rPr lang="en-US" sz="1200" dirty="0">
                <a:latin typeface="Arial Narrow" pitchFamily="34" charset="0"/>
              </a:rPr>
              <a:t>for its species (and usually from the tropics). </a:t>
            </a:r>
            <a:r>
              <a:rPr lang="en-US" sz="1200" i="1" dirty="0">
                <a:latin typeface="Arial Narrow" pitchFamily="34" charset="0"/>
              </a:rPr>
              <a:t>Take home message: </a:t>
            </a:r>
            <a:r>
              <a:rPr lang="en-US" sz="1200" b="1" dirty="0">
                <a:latin typeface="Arial Narrow" pitchFamily="34" charset="0"/>
              </a:rPr>
              <a:t>throw the big ones back</a:t>
            </a:r>
            <a:r>
              <a:rPr lang="en-US" sz="1200" dirty="0">
                <a:latin typeface="Arial Narrow" pitchFamily="34" charset="0"/>
              </a:rPr>
              <a:t>! Ciguatera poisoning is caused by the (bio)accumulation of CTX (ciguatoxin), a toxin produced by dinoflagellates (Genus </a:t>
            </a:r>
            <a:r>
              <a:rPr lang="en-US" sz="1200" i="1" dirty="0" err="1">
                <a:latin typeface="Arial Narrow" pitchFamily="34" charset="0"/>
              </a:rPr>
              <a:t>Gambierdiscus</a:t>
            </a:r>
            <a:r>
              <a:rPr lang="en-US" sz="1200" dirty="0">
                <a:latin typeface="Arial Narrow" pitchFamily="34" charset="0"/>
              </a:rPr>
              <a:t>) that live attached to certain corals, seaweeds and seagrasses. Primary consumers are the first to eat food containing CTX, followed by secondary and tertiary consumers. CTX remains stored in a fish’s body – it does not break down! Thus, the toxin accumulates over time as fish continue to eat lower order consumers and producers that contain CTX. Since large fish live longer and eat more, they </a:t>
            </a:r>
            <a:r>
              <a:rPr lang="en-US" sz="1200" i="1" dirty="0" err="1">
                <a:latin typeface="Arial Narrow" pitchFamily="34" charset="0"/>
              </a:rPr>
              <a:t>bio</a:t>
            </a:r>
            <a:r>
              <a:rPr lang="en-US" sz="1200" dirty="0" err="1">
                <a:latin typeface="Arial Narrow" pitchFamily="34" charset="0"/>
              </a:rPr>
              <a:t>accumulate</a:t>
            </a:r>
            <a:r>
              <a:rPr lang="en-US" sz="1200" dirty="0">
                <a:latin typeface="Arial Narrow" pitchFamily="34" charset="0"/>
              </a:rPr>
              <a:t> higher concentrations of CTX than smaller fish of the same species. Hence, </a:t>
            </a:r>
            <a:r>
              <a:rPr lang="en-US" sz="1200" b="1" dirty="0">
                <a:latin typeface="Arial Narrow" pitchFamily="34" charset="0"/>
              </a:rPr>
              <a:t>don’t eat the big ones!</a:t>
            </a:r>
          </a:p>
        </p:txBody>
      </p:sp>
      <p:sp>
        <p:nvSpPr>
          <p:cNvPr id="248" name="Rectangle 247"/>
          <p:cNvSpPr/>
          <p:nvPr/>
        </p:nvSpPr>
        <p:spPr>
          <a:xfrm>
            <a:off x="516942" y="7467985"/>
            <a:ext cx="5846735" cy="12598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bioaccumulation (</a:t>
            </a:r>
            <a:r>
              <a:rPr lang="en-AU" sz="1200" b="1" i="1" dirty="0">
                <a:solidFill>
                  <a:schemeClr val="tx1"/>
                </a:solidFill>
                <a:latin typeface="Arial Narrow" panose="020B0606020202030204" pitchFamily="34" charset="0"/>
              </a:rPr>
              <a:t>hint: </a:t>
            </a:r>
            <a:r>
              <a:rPr lang="en-AU" sz="1200" b="1" dirty="0">
                <a:solidFill>
                  <a:schemeClr val="tx1"/>
                </a:solidFill>
                <a:latin typeface="Arial Narrow" panose="020B0606020202030204" pitchFamily="34" charset="0"/>
              </a:rPr>
              <a:t>see underlined):</a:t>
            </a:r>
            <a:endParaRPr lang="en-AU" sz="900" dirty="0">
              <a:solidFill>
                <a:schemeClr val="tx1"/>
              </a:solidFill>
              <a:latin typeface="Arial Narrow" panose="020B0606020202030204" pitchFamily="34" charset="0"/>
            </a:endParaRPr>
          </a:p>
          <a:p>
            <a:endParaRPr lang="en-AU" sz="9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r>
              <a:rPr lang="en-AU" sz="1200" dirty="0">
                <a:solidFill>
                  <a:schemeClr val="tx1"/>
                </a:solidFill>
                <a:latin typeface="Arial Narrow" panose="020B0606020202030204" pitchFamily="34" charset="0"/>
              </a:rPr>
              <a:t> </a:t>
            </a:r>
          </a:p>
        </p:txBody>
      </p:sp>
      <p:sp>
        <p:nvSpPr>
          <p:cNvPr id="249" name="Rectangle 248"/>
          <p:cNvSpPr/>
          <p:nvPr/>
        </p:nvSpPr>
        <p:spPr>
          <a:xfrm>
            <a:off x="598869" y="7741018"/>
            <a:ext cx="5676022" cy="8873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Bioaccumulation is the accumulation of a toxic substance in one’s body over time. </a:t>
            </a:r>
          </a:p>
          <a:p>
            <a:endParaRPr lang="en-AU" sz="1200" dirty="0">
              <a:solidFill>
                <a:schemeClr val="bg1">
                  <a:lumMod val="50000"/>
                </a:schemeClr>
              </a:solidFill>
              <a:latin typeface="Comic Sans MS" panose="030F0702030302020204" pitchFamily="66" charset="0"/>
            </a:endParaRPr>
          </a:p>
        </p:txBody>
      </p:sp>
      <p:sp>
        <p:nvSpPr>
          <p:cNvPr id="250" name="Rectangle 249"/>
          <p:cNvSpPr/>
          <p:nvPr/>
        </p:nvSpPr>
        <p:spPr>
          <a:xfrm>
            <a:off x="4089064" y="4625509"/>
            <a:ext cx="2298946" cy="1200329"/>
          </a:xfrm>
          <a:prstGeom prst="rect">
            <a:avLst/>
          </a:prstGeom>
          <a:solidFill>
            <a:schemeClr val="bg1">
              <a:lumMod val="85000"/>
            </a:schemeClr>
          </a:solidFill>
        </p:spPr>
        <p:txBody>
          <a:bodyPr wrap="square">
            <a:spAutoFit/>
          </a:bodyPr>
          <a:lstStyle/>
          <a:p>
            <a:r>
              <a:rPr lang="en-US" sz="1200" b="1" dirty="0">
                <a:latin typeface="Arial Narrow" pitchFamily="34" charset="0"/>
              </a:rPr>
              <a:t>Fish to avoid (if they are XL) include: </a:t>
            </a:r>
            <a:r>
              <a:rPr lang="en-US" sz="1200" dirty="0">
                <a:latin typeface="Arial Narrow" pitchFamily="34" charset="0"/>
              </a:rPr>
              <a:t>Barracuda, Grouper, Cod, Coral trout, Red emperor, Chinaman, </a:t>
            </a:r>
            <a:r>
              <a:rPr lang="en-US" sz="1200" dirty="0" err="1">
                <a:latin typeface="Arial Narrow" pitchFamily="34" charset="0"/>
              </a:rPr>
              <a:t>Paddletail</a:t>
            </a:r>
            <a:r>
              <a:rPr lang="en-US" sz="1200" dirty="0">
                <a:latin typeface="Arial Narrow" pitchFamily="34" charset="0"/>
              </a:rPr>
              <a:t>, Red bass, Yellowtail kingfish, Trevally, Moray eel, Spanish mackerel and &gt;400 other species!</a:t>
            </a:r>
            <a:endParaRPr lang="en-AU" sz="1200" dirty="0"/>
          </a:p>
        </p:txBody>
      </p:sp>
      <p:sp>
        <p:nvSpPr>
          <p:cNvPr id="4" name="Up Arrow 3"/>
          <p:cNvSpPr/>
          <p:nvPr/>
        </p:nvSpPr>
        <p:spPr>
          <a:xfrm>
            <a:off x="5614709" y="3208395"/>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Up Arrow 115"/>
          <p:cNvSpPr/>
          <p:nvPr/>
        </p:nvSpPr>
        <p:spPr>
          <a:xfrm>
            <a:off x="4912252" y="3213886"/>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Up Arrow 116"/>
          <p:cNvSpPr/>
          <p:nvPr/>
        </p:nvSpPr>
        <p:spPr>
          <a:xfrm>
            <a:off x="4571401" y="3215168"/>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Up Arrow 117"/>
          <p:cNvSpPr/>
          <p:nvPr/>
        </p:nvSpPr>
        <p:spPr>
          <a:xfrm>
            <a:off x="5256476" y="3199677"/>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591216" y="3330115"/>
            <a:ext cx="1398140"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08863" y="5904323"/>
            <a:ext cx="5856035" cy="461665"/>
          </a:xfrm>
          <a:prstGeom prst="rect">
            <a:avLst/>
          </a:prstGeom>
          <a:solidFill>
            <a:schemeClr val="bg1">
              <a:lumMod val="85000"/>
            </a:schemeClr>
          </a:solidFill>
        </p:spPr>
        <p:txBody>
          <a:bodyPr wrap="square">
            <a:spAutoFit/>
          </a:bodyPr>
          <a:lstStyle/>
          <a:p>
            <a:pPr algn="just"/>
            <a:r>
              <a:rPr lang="en-US" sz="1200" i="1" dirty="0">
                <a:latin typeface="Arial Narrow" pitchFamily="34" charset="0"/>
              </a:rPr>
              <a:t>Note: </a:t>
            </a:r>
            <a:r>
              <a:rPr lang="en-US" sz="1200" dirty="0">
                <a:latin typeface="Arial Narrow" pitchFamily="34" charset="0"/>
              </a:rPr>
              <a:t>the term </a:t>
            </a:r>
            <a:r>
              <a:rPr lang="en-US" sz="1200" i="1" dirty="0">
                <a:latin typeface="Arial Narrow" pitchFamily="34" charset="0"/>
              </a:rPr>
              <a:t>bioaccumulation</a:t>
            </a:r>
            <a:r>
              <a:rPr lang="en-US" sz="1200" dirty="0">
                <a:latin typeface="Arial Narrow" pitchFamily="34" charset="0"/>
              </a:rPr>
              <a:t> also applies to </a:t>
            </a:r>
            <a:r>
              <a:rPr lang="en-US" sz="1200" i="1" dirty="0">
                <a:latin typeface="Arial Narrow" pitchFamily="34" charset="0"/>
              </a:rPr>
              <a:t>other </a:t>
            </a:r>
            <a:r>
              <a:rPr lang="en-US" sz="1200" dirty="0">
                <a:latin typeface="Arial Narrow" pitchFamily="34" charset="0"/>
              </a:rPr>
              <a:t>harmful chemicals that </a:t>
            </a:r>
            <a:r>
              <a:rPr lang="en-US" sz="1200" dirty="0" err="1">
                <a:latin typeface="Arial Narrow" pitchFamily="34" charset="0"/>
              </a:rPr>
              <a:t>bioaccumulate</a:t>
            </a:r>
            <a:r>
              <a:rPr lang="en-US" sz="1200" dirty="0">
                <a:latin typeface="Arial Narrow" pitchFamily="34" charset="0"/>
              </a:rPr>
              <a:t> in living organisms over time, such as heavy metals, persistent organic pollutants (POP’s) and micro-plastics.  </a:t>
            </a:r>
          </a:p>
        </p:txBody>
      </p:sp>
      <p:sp>
        <p:nvSpPr>
          <p:cNvPr id="8" name="Right Arrow 7"/>
          <p:cNvSpPr/>
          <p:nvPr/>
        </p:nvSpPr>
        <p:spPr>
          <a:xfrm>
            <a:off x="5710349" y="1281272"/>
            <a:ext cx="491774" cy="20647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ight Arrow 122"/>
          <p:cNvSpPr/>
          <p:nvPr/>
        </p:nvSpPr>
        <p:spPr>
          <a:xfrm>
            <a:off x="5728399" y="1786669"/>
            <a:ext cx="443780" cy="1378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ight Arrow 123"/>
          <p:cNvSpPr/>
          <p:nvPr/>
        </p:nvSpPr>
        <p:spPr>
          <a:xfrm>
            <a:off x="5780781" y="2382030"/>
            <a:ext cx="352040" cy="9868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ight Arrow 124"/>
          <p:cNvSpPr/>
          <p:nvPr/>
        </p:nvSpPr>
        <p:spPr>
          <a:xfrm>
            <a:off x="5780781" y="3008176"/>
            <a:ext cx="376326" cy="526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Down Arrow 9"/>
          <p:cNvSpPr/>
          <p:nvPr/>
        </p:nvSpPr>
        <p:spPr>
          <a:xfrm>
            <a:off x="5896293" y="1261279"/>
            <a:ext cx="432481" cy="2079831"/>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p:nvPr/>
        </p:nvCxnSpPr>
        <p:spPr>
          <a:xfrm flipV="1">
            <a:off x="5287446" y="303488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8C90612-A38F-4AC3-85BB-FADFA771D20E}"/>
              </a:ext>
            </a:extLst>
          </p:cNvPr>
          <p:cNvSpPr/>
          <p:nvPr/>
        </p:nvSpPr>
        <p:spPr>
          <a:xfrm>
            <a:off x="4023964" y="3468413"/>
            <a:ext cx="2406057" cy="1015663"/>
          </a:xfrm>
          <a:prstGeom prst="rect">
            <a:avLst/>
          </a:prstGeom>
        </p:spPr>
        <p:txBody>
          <a:bodyPr wrap="square">
            <a:spAutoFit/>
          </a:bodyPr>
          <a:lstStyle/>
          <a:p>
            <a:r>
              <a:rPr lang="en-US" sz="1200" b="1" dirty="0">
                <a:latin typeface="Arial Narrow" pitchFamily="34" charset="0"/>
              </a:rPr>
              <a:t>Figure 1: </a:t>
            </a:r>
            <a:r>
              <a:rPr lang="en-US" sz="1200" dirty="0">
                <a:latin typeface="Arial Narrow" pitchFamily="34" charset="0"/>
              </a:rPr>
              <a:t>CTX bioaccumulation: the accumulation of CTX in fish over time following the repeated consumption of contaminated lower order consumers and producers. </a:t>
            </a:r>
            <a:endParaRPr lang="en-AU" sz="1200" dirty="0"/>
          </a:p>
        </p:txBody>
      </p:sp>
      <p:cxnSp>
        <p:nvCxnSpPr>
          <p:cNvPr id="128" name="Straight Connector 127">
            <a:extLst>
              <a:ext uri="{FF2B5EF4-FFF2-40B4-BE49-F238E27FC236}">
                <a16:creationId xmlns:a16="http://schemas.microsoft.com/office/drawing/2014/main" id="{C9D501E1-994E-4A9D-949E-99EF10DC9F0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EE8E8526-0E37-4A0D-8F91-12EE0447C6E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1" name="TextBox 140">
            <a:extLst>
              <a:ext uri="{FF2B5EF4-FFF2-40B4-BE49-F238E27FC236}">
                <a16:creationId xmlns:a16="http://schemas.microsoft.com/office/drawing/2014/main" id="{15029BDC-8001-4015-B2B8-EDC73BE744C9}"/>
              </a:ext>
            </a:extLst>
          </p:cNvPr>
          <p:cNvSpPr txBox="1"/>
          <p:nvPr/>
        </p:nvSpPr>
        <p:spPr>
          <a:xfrm>
            <a:off x="4658499" y="979944"/>
            <a:ext cx="991800" cy="215444"/>
          </a:xfrm>
          <a:prstGeom prst="rect">
            <a:avLst/>
          </a:prstGeom>
          <a:noFill/>
        </p:spPr>
        <p:txBody>
          <a:bodyPr wrap="square" rtlCol="0">
            <a:spAutoFit/>
          </a:bodyPr>
          <a:lstStyle/>
          <a:p>
            <a:r>
              <a:rPr lang="en-AU" sz="800" dirty="0">
                <a:latin typeface="Arial Narrow" panose="020B0606020202030204" pitchFamily="34" charset="0"/>
              </a:rPr>
              <a:t>Tertiary Consumer</a:t>
            </a:r>
          </a:p>
        </p:txBody>
      </p:sp>
      <p:sp>
        <p:nvSpPr>
          <p:cNvPr id="145" name="TextBox 144">
            <a:extLst>
              <a:ext uri="{FF2B5EF4-FFF2-40B4-BE49-F238E27FC236}">
                <a16:creationId xmlns:a16="http://schemas.microsoft.com/office/drawing/2014/main" id="{7F0B2BD7-D0A8-48DE-A278-A784CB53DB47}"/>
              </a:ext>
            </a:extLst>
          </p:cNvPr>
          <p:cNvSpPr txBox="1"/>
          <p:nvPr/>
        </p:nvSpPr>
        <p:spPr>
          <a:xfrm>
            <a:off x="5781945" y="984830"/>
            <a:ext cx="673573" cy="215444"/>
          </a:xfrm>
          <a:prstGeom prst="rect">
            <a:avLst/>
          </a:prstGeom>
          <a:noFill/>
        </p:spPr>
        <p:txBody>
          <a:bodyPr wrap="square" rtlCol="0">
            <a:spAutoFit/>
          </a:bodyPr>
          <a:lstStyle/>
          <a:p>
            <a:r>
              <a:rPr lang="en-AU" sz="800" dirty="0">
                <a:latin typeface="Arial Narrow" panose="020B0606020202030204" pitchFamily="34" charset="0"/>
              </a:rPr>
              <a:t>Decomposer</a:t>
            </a:r>
          </a:p>
        </p:txBody>
      </p:sp>
      <p:sp>
        <p:nvSpPr>
          <p:cNvPr id="159" name="TextBox 158">
            <a:extLst>
              <a:ext uri="{FF2B5EF4-FFF2-40B4-BE49-F238E27FC236}">
                <a16:creationId xmlns:a16="http://schemas.microsoft.com/office/drawing/2014/main" id="{12EA5BE1-C246-4EA2-A4B2-24580BA017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1" name="Straight Connector 10">
            <a:extLst>
              <a:ext uri="{FF2B5EF4-FFF2-40B4-BE49-F238E27FC236}">
                <a16:creationId xmlns:a16="http://schemas.microsoft.com/office/drawing/2014/main" id="{58FD423A-0340-214D-9582-D4EB8EF3C1B1}"/>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D92B404D-869B-CB55-F3E1-91EB07F26BA9}"/>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CE5255F9-68D1-2286-29BF-C0292F1DF12E}"/>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14">
            <a:extLst>
              <a:ext uri="{FF2B5EF4-FFF2-40B4-BE49-F238E27FC236}">
                <a16:creationId xmlns:a16="http://schemas.microsoft.com/office/drawing/2014/main" id="{90E58F16-5D40-BC91-328C-94C4851CFBE7}"/>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25</a:t>
            </a:r>
          </a:p>
        </p:txBody>
      </p:sp>
      <p:sp>
        <p:nvSpPr>
          <p:cNvPr id="12" name="TextBox 11">
            <a:extLst>
              <a:ext uri="{FF2B5EF4-FFF2-40B4-BE49-F238E27FC236}">
                <a16:creationId xmlns:a16="http://schemas.microsoft.com/office/drawing/2014/main" id="{1394F967-0AED-EB1B-59A4-04783F8F1671}"/>
              </a:ext>
            </a:extLst>
          </p:cNvPr>
          <p:cNvSpPr txBox="1"/>
          <p:nvPr/>
        </p:nvSpPr>
        <p:spPr>
          <a:xfrm>
            <a:off x="1366352" y="95603"/>
            <a:ext cx="4261721" cy="923330"/>
          </a:xfrm>
          <a:prstGeom prst="rect">
            <a:avLst/>
          </a:prstGeom>
          <a:noFill/>
        </p:spPr>
        <p:txBody>
          <a:bodyPr wrap="square" rtlCol="0">
            <a:spAutoFit/>
          </a:bodyPr>
          <a:lstStyle/>
          <a:p>
            <a:r>
              <a:rPr lang="en-US" b="1" dirty="0">
                <a:latin typeface="Arial Narrow" pitchFamily="34" charset="0"/>
              </a:rPr>
              <a:t>13. Toxic Catch – </a:t>
            </a:r>
            <a:r>
              <a:rPr lang="en-US" sz="1200" dirty="0">
                <a:latin typeface="Arial Narrow" pitchFamily="34" charset="0"/>
              </a:rPr>
              <a:t>Describe how matter cycles through food webs, and the process of bioaccumulation e.g. ciguatera and mackerel (</a:t>
            </a:r>
            <a:r>
              <a:rPr lang="en-US" sz="1200" i="1" dirty="0">
                <a:latin typeface="Arial Narrow" pitchFamily="34" charset="0"/>
              </a:rPr>
              <a:t>Scomberomorus spp</a:t>
            </a:r>
            <a:r>
              <a:rPr lang="en-US" sz="1200" dirty="0">
                <a:latin typeface="Arial Narrow" pitchFamily="34" charset="0"/>
              </a:rPr>
              <a:t>.); mercury and blacktip sharks (</a:t>
            </a:r>
            <a:r>
              <a:rPr lang="en-US" sz="1200" i="1" dirty="0">
                <a:latin typeface="Arial Narrow" pitchFamily="34" charset="0"/>
              </a:rPr>
              <a:t>Carcharhinus spp</a:t>
            </a:r>
            <a:r>
              <a:rPr lang="en-US" sz="1200" dirty="0">
                <a:latin typeface="Arial Narrow" pitchFamily="34" charset="0"/>
              </a:rPr>
              <a:t>.); and toxin accumulation on microplastics.</a:t>
            </a:r>
          </a:p>
        </p:txBody>
      </p:sp>
      <p:sp>
        <p:nvSpPr>
          <p:cNvPr id="16" name="TextBox 17">
            <a:extLst>
              <a:ext uri="{FF2B5EF4-FFF2-40B4-BE49-F238E27FC236}">
                <a16:creationId xmlns:a16="http://schemas.microsoft.com/office/drawing/2014/main" id="{15BF9838-8EDE-D486-E890-7808253ED8B1}"/>
              </a:ext>
            </a:extLst>
          </p:cNvPr>
          <p:cNvSpPr txBox="1"/>
          <p:nvPr/>
        </p:nvSpPr>
        <p:spPr>
          <a:xfrm>
            <a:off x="5656737" y="1843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 name="TextBox 1">
            <a:extLst>
              <a:ext uri="{FF2B5EF4-FFF2-40B4-BE49-F238E27FC236}">
                <a16:creationId xmlns:a16="http://schemas.microsoft.com/office/drawing/2014/main" id="{F896D5E6-FCC1-7868-3553-11BF1F2023C2}"/>
              </a:ext>
            </a:extLst>
          </p:cNvPr>
          <p:cNvSpPr txBox="1"/>
          <p:nvPr/>
        </p:nvSpPr>
        <p:spPr>
          <a:xfrm>
            <a:off x="481359" y="6401656"/>
            <a:ext cx="5879147" cy="1015663"/>
          </a:xfrm>
          <a:prstGeom prst="rect">
            <a:avLst/>
          </a:prstGeom>
          <a:solidFill>
            <a:schemeClr val="tx1"/>
          </a:solidFill>
        </p:spPr>
        <p:txBody>
          <a:bodyPr wrap="square" rtlCol="0">
            <a:spAutoFit/>
          </a:bodyPr>
          <a:lstStyle/>
          <a:p>
            <a:r>
              <a:rPr lang="en-US" sz="1200" b="1" u="sng" dirty="0">
                <a:solidFill>
                  <a:schemeClr val="bg1"/>
                </a:solidFill>
                <a:latin typeface="Arial Narrow" panose="020B0604020202020204" pitchFamily="34" charset="0"/>
                <a:cs typeface="Arial Narrow" panose="020B0604020202020204" pitchFamily="34" charset="0"/>
              </a:rPr>
              <a:t>Bioaccumulation is the accumulation of a toxic substance in one’s body</a:t>
            </a:r>
            <a:r>
              <a:rPr lang="en-US" sz="900" b="1" u="sng" dirty="0">
                <a:solidFill>
                  <a:schemeClr val="bg1"/>
                </a:solidFill>
                <a:latin typeface="Arial Narrow" panose="020B0604020202020204" pitchFamily="34" charset="0"/>
                <a:cs typeface="Arial Narrow" panose="020B0604020202020204" pitchFamily="34" charset="0"/>
              </a:rPr>
              <a:t> </a:t>
            </a:r>
            <a:r>
              <a:rPr lang="en-US" sz="1200" b="1" u="sng" dirty="0">
                <a:solidFill>
                  <a:schemeClr val="bg1"/>
                </a:solidFill>
                <a:latin typeface="Arial Narrow" panose="020B0604020202020204" pitchFamily="34" charset="0"/>
                <a:cs typeface="Arial Narrow" panose="020B0604020202020204" pitchFamily="34" charset="0"/>
              </a:rPr>
              <a:t>over time. </a:t>
            </a:r>
          </a:p>
          <a:p>
            <a:r>
              <a:rPr lang="en-US" sz="1200" dirty="0">
                <a:solidFill>
                  <a:schemeClr val="bg1"/>
                </a:solidFill>
                <a:latin typeface="Arial Narrow" panose="020B0604020202020204" pitchFamily="34" charset="0"/>
                <a:cs typeface="Arial Narrow" panose="020B0604020202020204" pitchFamily="34" charset="0"/>
              </a:rPr>
              <a:t>Bioaccumulation is due to the </a:t>
            </a:r>
            <a:r>
              <a:rPr lang="en-US" sz="1200" i="1" dirty="0">
                <a:solidFill>
                  <a:schemeClr val="bg1"/>
                </a:solidFill>
                <a:latin typeface="Arial Narrow" panose="020B0604020202020204" pitchFamily="34" charset="0"/>
                <a:cs typeface="Arial Narrow" panose="020B0604020202020204" pitchFamily="34" charset="0"/>
              </a:rPr>
              <a:t>repeated</a:t>
            </a:r>
            <a:r>
              <a:rPr lang="en-US" sz="1200" dirty="0">
                <a:solidFill>
                  <a:schemeClr val="bg1"/>
                </a:solidFill>
                <a:latin typeface="Arial Narrow" panose="020B0604020202020204" pitchFamily="34" charset="0"/>
                <a:cs typeface="Arial Narrow" panose="020B0604020202020204" pitchFamily="34" charset="0"/>
              </a:rPr>
              <a:t> consumption of contaminated consumers and producers.</a:t>
            </a:r>
          </a:p>
          <a:p>
            <a:r>
              <a:rPr lang="en-US" sz="1200" dirty="0">
                <a:solidFill>
                  <a:schemeClr val="bg1"/>
                </a:solidFill>
                <a:latin typeface="Arial Narrow" panose="020B0604020202020204" pitchFamily="34" charset="0"/>
                <a:cs typeface="Arial Narrow" panose="020B0604020202020204" pitchFamily="34" charset="0"/>
              </a:rPr>
              <a:t>Bioaccumulation occurs when the rate of intake exceeds rate of excretion.</a:t>
            </a:r>
          </a:p>
          <a:p>
            <a:r>
              <a:rPr lang="en-US" sz="1200" dirty="0">
                <a:solidFill>
                  <a:schemeClr val="bg1"/>
                </a:solidFill>
                <a:latin typeface="Arial Narrow" panose="020B0604020202020204" pitchFamily="34" charset="0"/>
                <a:cs typeface="Arial Narrow" panose="020B0604020202020204" pitchFamily="34" charset="0"/>
              </a:rPr>
              <a:t>*Not to be confused with </a:t>
            </a:r>
            <a:r>
              <a:rPr lang="en-US" sz="1200" b="1" dirty="0">
                <a:solidFill>
                  <a:schemeClr val="bg1"/>
                </a:solidFill>
                <a:latin typeface="Arial Narrow" panose="020B0604020202020204" pitchFamily="34" charset="0"/>
                <a:cs typeface="Arial Narrow" panose="020B0604020202020204" pitchFamily="34" charset="0"/>
              </a:rPr>
              <a:t>bio</a:t>
            </a:r>
            <a:r>
              <a:rPr lang="en-US" sz="1200" b="1" i="1" dirty="0">
                <a:solidFill>
                  <a:schemeClr val="bg1"/>
                </a:solidFill>
                <a:latin typeface="Arial Narrow" panose="020B0604020202020204" pitchFamily="34" charset="0"/>
                <a:cs typeface="Arial Narrow" panose="020B0604020202020204" pitchFamily="34" charset="0"/>
              </a:rPr>
              <a:t>magnification</a:t>
            </a:r>
            <a:r>
              <a:rPr lang="en-US" sz="1200" dirty="0">
                <a:solidFill>
                  <a:schemeClr val="bg1"/>
                </a:solidFill>
                <a:latin typeface="Arial Narrow" panose="020B0604020202020204" pitchFamily="34" charset="0"/>
                <a:cs typeface="Arial Narrow" panose="020B0604020202020204" pitchFamily="34" charset="0"/>
              </a:rPr>
              <a:t> which is when contaminant concentrations in consumers exceed the contaminant concentrations found in their prey (having </a:t>
            </a:r>
            <a:r>
              <a:rPr lang="en-US" sz="1200" i="1" dirty="0">
                <a:solidFill>
                  <a:schemeClr val="bg1"/>
                </a:solidFill>
                <a:latin typeface="Arial Narrow" panose="020B0604020202020204" pitchFamily="34" charset="0"/>
                <a:cs typeface="Arial Narrow" panose="020B0604020202020204" pitchFamily="34" charset="0"/>
              </a:rPr>
              <a:t>magnified </a:t>
            </a:r>
            <a:r>
              <a:rPr lang="en-US" sz="1200" dirty="0">
                <a:solidFill>
                  <a:schemeClr val="bg1"/>
                </a:solidFill>
                <a:latin typeface="Arial Narrow" panose="020B0604020202020204" pitchFamily="34" charset="0"/>
                <a:cs typeface="Arial Narrow" panose="020B0604020202020204" pitchFamily="34" charset="0"/>
              </a:rPr>
              <a:t>with every trophic level). </a:t>
            </a:r>
          </a:p>
        </p:txBody>
      </p:sp>
    </p:spTree>
    <p:extLst>
      <p:ext uri="{BB962C8B-B14F-4D97-AF65-F5344CB8AC3E}">
        <p14:creationId xmlns:p14="http://schemas.microsoft.com/office/powerpoint/2010/main" val="759843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091B7AC5-D1A8-F37F-BF19-B13E5BB8E220}"/>
              </a:ext>
            </a:extLst>
          </p:cNvPr>
          <p:cNvSpPr txBox="1"/>
          <p:nvPr/>
        </p:nvSpPr>
        <p:spPr>
          <a:xfrm>
            <a:off x="1446519" y="239712"/>
            <a:ext cx="4141055"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how matter cycles through food webs, including the process of bioaccumulation</a:t>
            </a:r>
          </a:p>
        </p:txBody>
      </p:sp>
      <p:sp>
        <p:nvSpPr>
          <p:cNvPr id="7" name="TextBox 17">
            <a:extLst>
              <a:ext uri="{FF2B5EF4-FFF2-40B4-BE49-F238E27FC236}">
                <a16:creationId xmlns:a16="http://schemas.microsoft.com/office/drawing/2014/main" id="{C159F193-61E1-4E4D-4B7D-FE846E8D35E3}"/>
              </a:ext>
            </a:extLst>
          </p:cNvPr>
          <p:cNvSpPr txBox="1"/>
          <p:nvPr/>
        </p:nvSpPr>
        <p:spPr>
          <a:xfrm>
            <a:off x="5483202" y="18378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2342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83" y="966040"/>
            <a:ext cx="5916458"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Population Size and Density</a:t>
            </a:r>
          </a:p>
          <a:p>
            <a:pPr>
              <a:spcAft>
                <a:spcPts val="0"/>
              </a:spcAft>
            </a:pPr>
            <a:r>
              <a:rPr lang="en-GB" sz="1100" dirty="0">
                <a:latin typeface="Arial Narrow" panose="020B0606020202030204" pitchFamily="34" charset="0"/>
                <a:ea typeface="Times New Roman" panose="02020603050405020304" pitchFamily="18" charset="0"/>
              </a:rPr>
              <a:t>Measuring the </a:t>
            </a:r>
            <a:r>
              <a:rPr lang="en-GB" sz="1100" i="1" dirty="0">
                <a:latin typeface="Arial Narrow" panose="020B0606020202030204" pitchFamily="34" charset="0"/>
                <a:ea typeface="Times New Roman" panose="02020603050405020304" pitchFamily="18" charset="0"/>
              </a:rPr>
              <a:t>exact</a:t>
            </a:r>
            <a:r>
              <a:rPr lang="en-GB" sz="1100" dirty="0">
                <a:latin typeface="Arial Narrow" panose="020B0606020202030204" pitchFamily="34" charset="0"/>
                <a:ea typeface="Times New Roman" panose="02020603050405020304" pitchFamily="18" charset="0"/>
              </a:rPr>
              <a:t> size of a population is not easy to do! </a:t>
            </a:r>
            <a:r>
              <a:rPr lang="en-AU" sz="1100" dirty="0">
                <a:latin typeface="Arial Narrow" panose="020B0606020202030204" pitchFamily="34" charset="0"/>
                <a:ea typeface="Times New Roman" panose="02020603050405020304" pitchFamily="18" charset="0"/>
              </a:rPr>
              <a:t>Quite often, we </a:t>
            </a:r>
            <a:r>
              <a:rPr lang="en-AU" sz="1100" i="1" dirty="0">
                <a:latin typeface="Arial Narrow" panose="020B0606020202030204" pitchFamily="34" charset="0"/>
                <a:ea typeface="Times New Roman" panose="02020603050405020304" pitchFamily="18" charset="0"/>
              </a:rPr>
              <a:t>estimate</a:t>
            </a:r>
            <a:r>
              <a:rPr lang="en-AU" sz="1100" dirty="0">
                <a:latin typeface="Arial Narrow" panose="020B0606020202030204" pitchFamily="34" charset="0"/>
                <a:ea typeface="Times New Roman" panose="02020603050405020304" pitchFamily="18" charset="0"/>
              </a:rPr>
              <a:t> population size instead. </a:t>
            </a:r>
            <a:br>
              <a:rPr lang="en-AU" sz="1100" dirty="0">
                <a:latin typeface="Arial Narrow" panose="020B0606020202030204" pitchFamily="34" charset="0"/>
                <a:ea typeface="Times New Roman" panose="02020603050405020304" pitchFamily="18" charset="0"/>
              </a:rPr>
            </a:br>
            <a:r>
              <a:rPr lang="en-AU" sz="1100" dirty="0">
                <a:latin typeface="Arial Narrow" panose="020B0606020202030204" pitchFamily="34" charset="0"/>
                <a:ea typeface="Times New Roman" panose="02020603050405020304" pitchFamily="18" charset="0"/>
              </a:rPr>
              <a:t>We count the number of individuals in smaller</a:t>
            </a:r>
            <a:r>
              <a:rPr lang="en-AU" sz="1100" i="1" dirty="0">
                <a:latin typeface="Arial Narrow" panose="020B0606020202030204" pitchFamily="34" charset="0"/>
                <a:ea typeface="Times New Roman" panose="02020603050405020304" pitchFamily="18" charset="0"/>
              </a:rPr>
              <a:t> samples</a:t>
            </a:r>
            <a:r>
              <a:rPr lang="en-AU" sz="1100" dirty="0">
                <a:latin typeface="Arial Narrow" panose="020B0606020202030204" pitchFamily="34" charset="0"/>
                <a:ea typeface="Times New Roman" panose="02020603050405020304" pitchFamily="18" charset="0"/>
              </a:rPr>
              <a:t> of the population, and then use a math formula to convert it to total population size (see next page). The population size can then be converted to population density with the following formula: </a:t>
            </a:r>
            <a:r>
              <a:rPr lang="en-AU" sz="1100" b="1" dirty="0">
                <a:latin typeface="Arial Narrow" panose="020B0606020202030204" pitchFamily="34" charset="0"/>
                <a:ea typeface="Times New Roman" panose="02020603050405020304" pitchFamily="18" charset="0"/>
              </a:rPr>
              <a:t>Population Density = Population Size / Area</a:t>
            </a:r>
            <a:endParaRPr lang="en-US" sz="800" dirty="0">
              <a:latin typeface="Arial Narrow" pitchFamily="34" charset="0"/>
            </a:endParaRPr>
          </a:p>
        </p:txBody>
      </p:sp>
      <p:sp>
        <p:nvSpPr>
          <p:cNvPr id="20" name="Rectangle 19"/>
          <p:cNvSpPr/>
          <p:nvPr/>
        </p:nvSpPr>
        <p:spPr>
          <a:xfrm>
            <a:off x="467191" y="5266095"/>
            <a:ext cx="5914676" cy="67710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r-strategists and K-strategists</a:t>
            </a:r>
          </a:p>
          <a:p>
            <a:pPr>
              <a:spcAft>
                <a:spcPts val="0"/>
              </a:spcAft>
            </a:pPr>
            <a:r>
              <a:rPr lang="en-AU" sz="1100" dirty="0">
                <a:latin typeface="Arial Narrow" panose="020B0606020202030204" pitchFamily="34" charset="0"/>
              </a:rPr>
              <a:t>Species are sometimes referred to as r-strategists or K-strategists depending on the selective processes that have shaped their life history strategies. </a:t>
            </a:r>
            <a:r>
              <a:rPr lang="en-AU" sz="1100" b="1" dirty="0">
                <a:latin typeface="Arial Narrow" panose="020B0606020202030204" pitchFamily="34" charset="0"/>
              </a:rPr>
              <a:t>Activity: Complete the table pictured below</a:t>
            </a:r>
            <a:endParaRPr lang="en-US" sz="1100" b="1" dirty="0">
              <a:latin typeface="Arial Narrow" pitchFamily="34" charset="0"/>
            </a:endParaRPr>
          </a:p>
        </p:txBody>
      </p:sp>
      <p:graphicFrame>
        <p:nvGraphicFramePr>
          <p:cNvPr id="40" name="Table 39"/>
          <p:cNvGraphicFramePr>
            <a:graphicFrameLocks noGrp="1"/>
          </p:cNvGraphicFramePr>
          <p:nvPr/>
        </p:nvGraphicFramePr>
        <p:xfrm>
          <a:off x="511707" y="5949271"/>
          <a:ext cx="5851734" cy="1747365"/>
        </p:xfrm>
        <a:graphic>
          <a:graphicData uri="http://schemas.openxmlformats.org/drawingml/2006/table">
            <a:tbl>
              <a:tblPr firstRow="1" bandRow="1">
                <a:tableStyleId>{5940675A-B579-460E-94D1-54222C63F5DA}</a:tableStyleId>
              </a:tblPr>
              <a:tblGrid>
                <a:gridCol w="973077">
                  <a:extLst>
                    <a:ext uri="{9D8B030D-6E8A-4147-A177-3AD203B41FA5}">
                      <a16:colId xmlns:a16="http://schemas.microsoft.com/office/drawing/2014/main" val="20000"/>
                    </a:ext>
                  </a:extLst>
                </a:gridCol>
                <a:gridCol w="2583382">
                  <a:extLst>
                    <a:ext uri="{9D8B030D-6E8A-4147-A177-3AD203B41FA5}">
                      <a16:colId xmlns:a16="http://schemas.microsoft.com/office/drawing/2014/main" val="20001"/>
                    </a:ext>
                  </a:extLst>
                </a:gridCol>
                <a:gridCol w="2295275">
                  <a:extLst>
                    <a:ext uri="{9D8B030D-6E8A-4147-A177-3AD203B41FA5}">
                      <a16:colId xmlns:a16="http://schemas.microsoft.com/office/drawing/2014/main" val="20002"/>
                    </a:ext>
                  </a:extLst>
                </a:gridCol>
              </a:tblGrid>
              <a:tr h="651676">
                <a:tc>
                  <a:txBody>
                    <a:bodyPr/>
                    <a:lstStyle/>
                    <a:p>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r</a:t>
                      </a:r>
                      <a:r>
                        <a:rPr lang="en-AU" sz="1100" b="1" baseline="0" dirty="0">
                          <a:latin typeface="Arial Narrow" panose="020B0606020202030204" pitchFamily="34" charset="0"/>
                        </a:rPr>
                        <a:t>–strategists </a:t>
                      </a:r>
                    </a:p>
                    <a:p>
                      <a:pPr algn="ctr"/>
                      <a:r>
                        <a:rPr lang="en-GB" sz="800" dirty="0">
                          <a:latin typeface="Arial Narrow" panose="020B0606020202030204" pitchFamily="34" charset="0"/>
                          <a:ea typeface="Times New Roman" panose="02020603050405020304" pitchFamily="18" charset="0"/>
                        </a:rPr>
                        <a:t>The maximum population size is determined by how fast they can grow and reproduce between catastrophes,</a:t>
                      </a:r>
                      <a:r>
                        <a:rPr lang="en-GB" sz="800" baseline="0" dirty="0">
                          <a:latin typeface="Arial Narrow" panose="020B0606020202030204" pitchFamily="34" charset="0"/>
                          <a:ea typeface="Times New Roman" panose="02020603050405020304" pitchFamily="18" charset="0"/>
                        </a:rPr>
                        <a:t> thus population dynamics is </a:t>
                      </a:r>
                      <a:r>
                        <a:rPr lang="en-GB" sz="800" dirty="0">
                          <a:latin typeface="Arial Narrow" panose="020B0606020202030204" pitchFamily="34" charset="0"/>
                          <a:ea typeface="Times New Roman" panose="02020603050405020304" pitchFamily="18" charset="0"/>
                        </a:rPr>
                        <a:t>controlled by r (rate</a:t>
                      </a:r>
                      <a:r>
                        <a:rPr lang="en-GB" sz="800" baseline="0" dirty="0">
                          <a:latin typeface="Arial Narrow" panose="020B0606020202030204" pitchFamily="34" charset="0"/>
                          <a:ea typeface="Times New Roman" panose="02020603050405020304" pitchFamily="18" charset="0"/>
                        </a:rPr>
                        <a:t> of </a:t>
                      </a:r>
                      <a:r>
                        <a:rPr lang="en-GB" sz="800" dirty="0">
                          <a:latin typeface="Arial Narrow" panose="020B0606020202030204" pitchFamily="34" charset="0"/>
                          <a:ea typeface="Times New Roman" panose="02020603050405020304" pitchFamily="18" charset="0"/>
                        </a:rPr>
                        <a:t>increase</a:t>
                      </a:r>
                      <a:r>
                        <a:rPr lang="en-GB" sz="800" baseline="0" dirty="0">
                          <a:latin typeface="Arial Narrow" panose="020B0606020202030204" pitchFamily="34" charset="0"/>
                          <a:ea typeface="Times New Roman" panose="02020603050405020304" pitchFamily="18" charset="0"/>
                        </a:rPr>
                        <a:t>)</a:t>
                      </a:r>
                      <a:r>
                        <a:rPr lang="en-GB" sz="800" dirty="0">
                          <a:latin typeface="Arial Narrow" panose="020B0606020202030204" pitchFamily="34" charset="0"/>
                          <a:ea typeface="Times New Roman" panose="02020603050405020304" pitchFamily="18" charset="0"/>
                        </a:rPr>
                        <a:t>,</a:t>
                      </a:r>
                      <a:r>
                        <a:rPr lang="en-GB" sz="800" baseline="0" dirty="0">
                          <a:latin typeface="Arial Narrow" panose="020B0606020202030204" pitchFamily="34" charset="0"/>
                          <a:ea typeface="Times New Roman" panose="02020603050405020304" pitchFamily="18" charset="0"/>
                        </a:rPr>
                        <a:t> hence the name.</a:t>
                      </a:r>
                      <a:endParaRPr lang="en-AU" sz="8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K-strategists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Occur in stable predictable environments, thus mortality is controlled by K (the carrying capacity),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 hence the name.</a:t>
                      </a:r>
                      <a:endParaRPr lang="en-AU" sz="8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270207">
                <a:tc>
                  <a:txBody>
                    <a:bodyPr/>
                    <a:lstStyle/>
                    <a:p>
                      <a:r>
                        <a:rPr lang="en-AU" sz="1100" b="1" dirty="0">
                          <a:latin typeface="Arial Narrow" panose="020B0606020202030204" pitchFamily="34" charset="0"/>
                        </a:rPr>
                        <a:t>Environment</a:t>
                      </a:r>
                    </a:p>
                  </a:txBody>
                  <a:tcPr>
                    <a:solidFill>
                      <a:schemeClr val="bg1">
                        <a:lumMod val="85000"/>
                      </a:schemeClr>
                    </a:solidFill>
                  </a:tcPr>
                </a:tc>
                <a:tc>
                  <a:txBody>
                    <a:bodyPr/>
                    <a:lstStyle/>
                    <a:p>
                      <a:r>
                        <a:rPr lang="en-AU" sz="1100" dirty="0">
                          <a:latin typeface="Arial Narrow" panose="020B0606020202030204" pitchFamily="34" charset="0"/>
                        </a:rPr>
                        <a:t>Fluctuating, unpredictable</a:t>
                      </a:r>
                    </a:p>
                  </a:txBody>
                  <a:tcPr/>
                </a:tc>
                <a:tc>
                  <a:txBody>
                    <a:bodyPr/>
                    <a:lstStyle/>
                    <a:p>
                      <a:r>
                        <a:rPr lang="en-AU" sz="1100" dirty="0">
                          <a:latin typeface="Arial Narrow" panose="020B0606020202030204" pitchFamily="34" charset="0"/>
                        </a:rPr>
                        <a:t>Stable, predictable</a:t>
                      </a:r>
                    </a:p>
                  </a:txBody>
                  <a:tcPr/>
                </a:tc>
                <a:extLst>
                  <a:ext uri="{0D108BD9-81ED-4DB2-BD59-A6C34878D82A}">
                    <a16:rowId xmlns:a16="http://schemas.microsoft.com/office/drawing/2014/main" val="10001"/>
                  </a:ext>
                </a:extLst>
              </a:tr>
              <a:tr h="270207">
                <a:tc>
                  <a:txBody>
                    <a:bodyPr/>
                    <a:lstStyle/>
                    <a:p>
                      <a:r>
                        <a:rPr lang="en-AU" sz="1100" b="1" dirty="0">
                          <a:latin typeface="Arial Narrow" panose="020B0606020202030204" pitchFamily="34" charset="0"/>
                        </a:rPr>
                        <a:t>Mortality</a:t>
                      </a:r>
                    </a:p>
                  </a:txBody>
                  <a:tcPr>
                    <a:solidFill>
                      <a:schemeClr val="bg1">
                        <a:lumMod val="85000"/>
                      </a:schemeClr>
                    </a:solidFill>
                  </a:tcPr>
                </a:tc>
                <a:tc>
                  <a:txBody>
                    <a:bodyPr/>
                    <a:lstStyle/>
                    <a:p>
                      <a:r>
                        <a:rPr lang="en-AU" sz="1100" dirty="0">
                          <a:latin typeface="Arial Narrow" panose="020B0606020202030204" pitchFamily="34" charset="0"/>
                        </a:rPr>
                        <a:t>Density-</a:t>
                      </a:r>
                      <a:r>
                        <a:rPr lang="en-AU" sz="1100" i="1" dirty="0">
                          <a:latin typeface="Arial Narrow" panose="020B0606020202030204" pitchFamily="34" charset="0"/>
                        </a:rPr>
                        <a:t>in</a:t>
                      </a:r>
                      <a:r>
                        <a:rPr lang="en-AU" sz="1100" dirty="0">
                          <a:latin typeface="Arial Narrow" panose="020B0606020202030204" pitchFamily="34" charset="0"/>
                        </a:rPr>
                        <a:t>dependent,</a:t>
                      </a:r>
                      <a:r>
                        <a:rPr lang="en-AU" sz="1100" baseline="0" dirty="0">
                          <a:latin typeface="Arial Narrow" panose="020B0606020202030204" pitchFamily="34" charset="0"/>
                        </a:rPr>
                        <a:t> high</a:t>
                      </a:r>
                      <a:endParaRPr lang="en-AU" sz="11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Narrow" panose="020B0606020202030204" pitchFamily="34" charset="0"/>
                        </a:rPr>
                        <a:t>Density-dependent,</a:t>
                      </a:r>
                      <a:r>
                        <a:rPr lang="en-AU" sz="1100" baseline="0" dirty="0">
                          <a:latin typeface="Arial Narrow" panose="020B0606020202030204" pitchFamily="34" charset="0"/>
                        </a:rPr>
                        <a:t> low</a:t>
                      </a:r>
                      <a:endParaRPr lang="en-AU" sz="1100" dirty="0">
                        <a:latin typeface="Arial Narrow" panose="020B0606020202030204" pitchFamily="34" charset="0"/>
                      </a:endParaRPr>
                    </a:p>
                  </a:txBody>
                  <a:tcPr/>
                </a:tc>
                <a:extLst>
                  <a:ext uri="{0D108BD9-81ED-4DB2-BD59-A6C34878D82A}">
                    <a16:rowId xmlns:a16="http://schemas.microsoft.com/office/drawing/2014/main" val="10002"/>
                  </a:ext>
                </a:extLst>
              </a:tr>
              <a:tr h="270207">
                <a:tc>
                  <a:txBody>
                    <a:bodyPr/>
                    <a:lstStyle/>
                    <a:p>
                      <a:r>
                        <a:rPr lang="en-AU" sz="1100" b="1" dirty="0">
                          <a:latin typeface="Arial Narrow" panose="020B0606020202030204" pitchFamily="34" charset="0"/>
                        </a:rPr>
                        <a:t>Growth</a:t>
                      </a:r>
                    </a:p>
                  </a:txBody>
                  <a:tcPr>
                    <a:solidFill>
                      <a:schemeClr val="bg1">
                        <a:lumMod val="85000"/>
                      </a:schemeClr>
                    </a:solidFill>
                  </a:tcPr>
                </a:tc>
                <a:tc>
                  <a:txBody>
                    <a:bodyPr/>
                    <a:lstStyle/>
                    <a:p>
                      <a:r>
                        <a:rPr lang="en-AU" sz="1100" dirty="0">
                          <a:latin typeface="Arial Narrow" panose="020B0606020202030204" pitchFamily="34" charset="0"/>
                        </a:rPr>
                        <a:t>Fast, short life-span</a:t>
                      </a:r>
                    </a:p>
                  </a:txBody>
                  <a:tcPr/>
                </a:tc>
                <a:tc>
                  <a:txBody>
                    <a:bodyPr/>
                    <a:lstStyle/>
                    <a:p>
                      <a:r>
                        <a:rPr lang="en-AU" sz="1100" dirty="0">
                          <a:solidFill>
                            <a:schemeClr val="bg1">
                              <a:lumMod val="50000"/>
                            </a:schemeClr>
                          </a:solidFill>
                          <a:latin typeface="Comic Sans MS" panose="030F0702030302020204" pitchFamily="66" charset="0"/>
                        </a:rPr>
                        <a:t>Slow,</a:t>
                      </a:r>
                      <a:r>
                        <a:rPr lang="en-AU" sz="1100" baseline="0" dirty="0">
                          <a:solidFill>
                            <a:schemeClr val="bg1">
                              <a:lumMod val="50000"/>
                            </a:schemeClr>
                          </a:solidFill>
                          <a:latin typeface="Comic Sans MS" panose="030F0702030302020204" pitchFamily="66" charset="0"/>
                        </a:rPr>
                        <a:t> long life-span</a:t>
                      </a:r>
                      <a:endParaRPr lang="en-AU" sz="11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85068">
                <a:tc>
                  <a:txBody>
                    <a:bodyPr/>
                    <a:lstStyle/>
                    <a:p>
                      <a:r>
                        <a:rPr lang="en-AU" sz="1100" b="1" dirty="0">
                          <a:latin typeface="Arial Narrow" panose="020B0606020202030204" pitchFamily="34" charset="0"/>
                        </a:rPr>
                        <a:t>Reproduction</a:t>
                      </a:r>
                    </a:p>
                  </a:txBody>
                  <a:tcPr>
                    <a:solidFill>
                      <a:schemeClr val="bg1">
                        <a:lumMod val="85000"/>
                      </a:schemeClr>
                    </a:solidFill>
                  </a:tcPr>
                </a:tc>
                <a:tc>
                  <a:txBody>
                    <a:bodyPr/>
                    <a:lstStyle/>
                    <a:p>
                      <a:r>
                        <a:rPr lang="en-AU" sz="1100" dirty="0">
                          <a:latin typeface="Arial Narrow" panose="020B0606020202030204" pitchFamily="34" charset="0"/>
                        </a:rPr>
                        <a:t>Early maturity,</a:t>
                      </a:r>
                      <a:r>
                        <a:rPr lang="en-AU" sz="1100" baseline="0" dirty="0">
                          <a:latin typeface="Arial Narrow" panose="020B0606020202030204" pitchFamily="34" charset="0"/>
                        </a:rPr>
                        <a:t> high fecundity</a:t>
                      </a:r>
                      <a:endParaRPr lang="en-AU" sz="1100" dirty="0">
                        <a:latin typeface="Arial Narrow" panose="020B0606020202030204" pitchFamily="34" charset="0"/>
                      </a:endParaRPr>
                    </a:p>
                  </a:txBody>
                  <a:tcPr/>
                </a:tc>
                <a:tc>
                  <a:txBody>
                    <a:bodyPr/>
                    <a:lstStyle/>
                    <a:p>
                      <a:r>
                        <a:rPr lang="en-AU" sz="1100" dirty="0">
                          <a:solidFill>
                            <a:schemeClr val="bg1">
                              <a:lumMod val="50000"/>
                            </a:schemeClr>
                          </a:solidFill>
                          <a:latin typeface="Comic Sans MS" panose="030F0702030302020204" pitchFamily="66" charset="0"/>
                        </a:rPr>
                        <a:t>Late maturity, low fecundity</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467191" y="2367409"/>
            <a:ext cx="3571355" cy="1184940"/>
          </a:xfrm>
          <a:prstGeom prst="rect">
            <a:avLst/>
          </a:prstGeom>
        </p:spPr>
        <p:txBody>
          <a:bodyPr wrap="square">
            <a:spAutoFit/>
          </a:bodyPr>
          <a:lstStyle/>
          <a:p>
            <a:r>
              <a:rPr lang="en-AU" sz="1600" b="1" dirty="0">
                <a:latin typeface="Arial Narrow" panose="020B0606020202030204" pitchFamily="34" charset="0"/>
                <a:ea typeface="Times New Roman" panose="02020603050405020304" pitchFamily="18" charset="0"/>
              </a:rPr>
              <a:t>Dispersion Patterns</a:t>
            </a:r>
          </a:p>
          <a:p>
            <a:r>
              <a:rPr lang="en-AU" sz="1100" dirty="0">
                <a:latin typeface="Arial Narrow" panose="020B0606020202030204" pitchFamily="34" charset="0"/>
                <a:ea typeface="Times New Roman" panose="02020603050405020304" pitchFamily="18" charset="0"/>
              </a:rPr>
              <a:t>The </a:t>
            </a:r>
            <a:r>
              <a:rPr lang="en-AU" sz="1100" b="1" dirty="0">
                <a:latin typeface="Arial Narrow" panose="020B0606020202030204" pitchFamily="34" charset="0"/>
                <a:ea typeface="Times New Roman" panose="02020603050405020304" pitchFamily="18" charset="0"/>
              </a:rPr>
              <a:t>accuracy </a:t>
            </a:r>
            <a:r>
              <a:rPr lang="en-AU" sz="1100" dirty="0">
                <a:latin typeface="Arial Narrow" panose="020B0606020202030204" pitchFamily="34" charset="0"/>
                <a:ea typeface="Times New Roman" panose="02020603050405020304" pitchFamily="18" charset="0"/>
              </a:rPr>
              <a:t>and </a:t>
            </a:r>
            <a:r>
              <a:rPr lang="en-AU" sz="1100" b="1" dirty="0">
                <a:latin typeface="Arial Narrow" panose="020B0606020202030204" pitchFamily="34" charset="0"/>
                <a:ea typeface="Times New Roman" panose="02020603050405020304" pitchFamily="18" charset="0"/>
              </a:rPr>
              <a:t>precision </a:t>
            </a:r>
            <a:r>
              <a:rPr lang="en-AU" sz="1100" dirty="0">
                <a:latin typeface="Arial Narrow" panose="020B0606020202030204" pitchFamily="34" charset="0"/>
                <a:ea typeface="Times New Roman" panose="02020603050405020304" pitchFamily="18" charset="0"/>
              </a:rPr>
              <a:t>of a population size estimate will largely depend on sampling design. It is very easy to over or underestimate a population’s size. Especially if the </a:t>
            </a:r>
            <a:r>
              <a:rPr lang="en-US" sz="1100" b="1" dirty="0">
                <a:latin typeface="Arial Narrow" pitchFamily="34" charset="0"/>
              </a:rPr>
              <a:t>dispersion patterns </a:t>
            </a:r>
            <a:r>
              <a:rPr lang="en-US" sz="1100" dirty="0">
                <a:latin typeface="Arial Narrow" pitchFamily="34" charset="0"/>
              </a:rPr>
              <a:t>of the distribution (e.g. pictured right) are (a) </a:t>
            </a:r>
            <a:r>
              <a:rPr lang="en-US" sz="1100" b="1" dirty="0">
                <a:latin typeface="Arial Narrow" pitchFamily="34" charset="0"/>
              </a:rPr>
              <a:t>clumped</a:t>
            </a:r>
            <a:r>
              <a:rPr lang="en-US" sz="1100" dirty="0">
                <a:latin typeface="Arial Narrow" pitchFamily="34" charset="0"/>
              </a:rPr>
              <a:t> </a:t>
            </a:r>
            <a:br>
              <a:rPr lang="en-US" sz="1100" dirty="0">
                <a:latin typeface="Arial Narrow" pitchFamily="34" charset="0"/>
              </a:rPr>
            </a:br>
            <a:r>
              <a:rPr lang="en-US" sz="1100" dirty="0">
                <a:latin typeface="Arial Narrow" pitchFamily="34" charset="0"/>
              </a:rPr>
              <a:t>(i.e. schooling fish), as opposed to (b) </a:t>
            </a:r>
            <a:r>
              <a:rPr lang="en-US" sz="1100" b="1" dirty="0">
                <a:latin typeface="Arial Narrow" pitchFamily="34" charset="0"/>
              </a:rPr>
              <a:t>random </a:t>
            </a:r>
            <a:r>
              <a:rPr lang="en-US" sz="1100" dirty="0">
                <a:latin typeface="Arial Narrow" pitchFamily="34" charset="0"/>
              </a:rPr>
              <a:t>or</a:t>
            </a:r>
            <a:r>
              <a:rPr lang="en-US" sz="1100" b="1" dirty="0">
                <a:latin typeface="Arial Narrow" pitchFamily="34" charset="0"/>
              </a:rPr>
              <a:t> </a:t>
            </a:r>
            <a:r>
              <a:rPr lang="en-US" sz="1100" dirty="0">
                <a:latin typeface="Arial Narrow" pitchFamily="34" charset="0"/>
              </a:rPr>
              <a:t>(c) </a:t>
            </a:r>
            <a:r>
              <a:rPr lang="en-US" sz="1100" b="1" dirty="0">
                <a:latin typeface="Arial Narrow" pitchFamily="34" charset="0"/>
              </a:rPr>
              <a:t>uniform.</a:t>
            </a:r>
            <a:endParaRPr lang="en-AU" sz="1100" dirty="0"/>
          </a:p>
        </p:txBody>
      </p:sp>
      <p:sp>
        <p:nvSpPr>
          <p:cNvPr id="41" name="Rectangle 40"/>
          <p:cNvSpPr/>
          <p:nvPr/>
        </p:nvSpPr>
        <p:spPr>
          <a:xfrm>
            <a:off x="501938" y="7747438"/>
            <a:ext cx="2927061"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a:t>
            </a:r>
            <a:r>
              <a:rPr lang="en-GB" sz="1600" b="1" dirty="0">
                <a:solidFill>
                  <a:schemeClr val="bg1"/>
                </a:solidFill>
                <a:latin typeface="Arial Narrow" panose="020B0606020202030204" pitchFamily="34" charset="0"/>
                <a:ea typeface="Times New Roman" panose="02020603050405020304" pitchFamily="18" charset="0"/>
              </a:rPr>
              <a:t> Niche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 </a:t>
            </a:r>
          </a:p>
          <a:p>
            <a:pPr>
              <a:spcAft>
                <a:spcPts val="0"/>
              </a:spcAft>
            </a:pPr>
            <a:endParaRPr lang="en-GB" sz="400" dirty="0">
              <a:solidFill>
                <a:schemeClr val="bg1"/>
              </a:solidFill>
              <a:latin typeface="Arial Narrow" panose="020B0606020202030204" pitchFamily="34" charset="0"/>
              <a:ea typeface="Times New Roman" panose="02020603050405020304" pitchFamily="18" charset="0"/>
            </a:endParaRPr>
          </a:p>
          <a:p>
            <a:pPr>
              <a:spcAft>
                <a:spcPts val="0"/>
              </a:spcAft>
            </a:pPr>
            <a:r>
              <a:rPr lang="en-GB" sz="8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2000" dirty="0">
              <a:latin typeface="Arial Narrow" panose="020B0606020202030204" pitchFamily="34" charset="0"/>
              <a:ea typeface="Times New Roman" panose="02020603050405020304" pitchFamily="18" charset="0"/>
            </a:endParaRPr>
          </a:p>
          <a:p>
            <a:pPr>
              <a:spcAft>
                <a:spcPts val="0"/>
              </a:spcAft>
            </a:pPr>
            <a:endParaRPr lang="en-GB" sz="1200" dirty="0">
              <a:latin typeface="Arial Narrow" panose="020B0606020202030204" pitchFamily="34" charset="0"/>
              <a:ea typeface="Times New Roman" panose="02020603050405020304" pitchFamily="18" charset="0"/>
            </a:endParaRPr>
          </a:p>
        </p:txBody>
      </p:sp>
      <p:sp>
        <p:nvSpPr>
          <p:cNvPr id="46" name="Rectangle 45"/>
          <p:cNvSpPr/>
          <p:nvPr/>
        </p:nvSpPr>
        <p:spPr>
          <a:xfrm>
            <a:off x="3467325" y="7747438"/>
            <a:ext cx="2905022"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 </a:t>
            </a:r>
            <a:r>
              <a:rPr lang="en-GB" sz="1600" b="1" dirty="0">
                <a:solidFill>
                  <a:schemeClr val="bg1"/>
                </a:solidFill>
                <a:latin typeface="Arial Narrow" panose="020B0606020202030204" pitchFamily="34" charset="0"/>
                <a:ea typeface="Times New Roman" panose="02020603050405020304" pitchFamily="18" charset="0"/>
              </a:rPr>
              <a:t>Keystone Species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a:t>
            </a:r>
          </a:p>
          <a:p>
            <a:pPr>
              <a:spcAft>
                <a:spcPts val="0"/>
              </a:spcAft>
            </a:pPr>
            <a:r>
              <a:rPr lang="en-GB" sz="12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1400" dirty="0">
              <a:latin typeface="Arial Narrow" panose="020B0606020202030204" pitchFamily="34" charset="0"/>
              <a:ea typeface="Times New Roman" panose="02020603050405020304" pitchFamily="18" charset="0"/>
            </a:endParaRPr>
          </a:p>
          <a:p>
            <a:pPr>
              <a:spcAft>
                <a:spcPts val="0"/>
              </a:spcAft>
            </a:pPr>
            <a:endParaRPr lang="en-GB" dirty="0">
              <a:latin typeface="Arial Narrow" panose="020B0606020202030204" pitchFamily="34" charset="0"/>
              <a:ea typeface="Times New Roman" panose="02020603050405020304" pitchFamily="18" charset="0"/>
            </a:endParaRPr>
          </a:p>
        </p:txBody>
      </p:sp>
      <p:sp>
        <p:nvSpPr>
          <p:cNvPr id="21" name="Rectangle 20"/>
          <p:cNvSpPr/>
          <p:nvPr/>
        </p:nvSpPr>
        <p:spPr>
          <a:xfrm>
            <a:off x="560629" y="8100392"/>
            <a:ext cx="2796363"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The role or function of an organism in an ecosystem (‘job description’). </a:t>
            </a:r>
            <a:br>
              <a:rPr lang="en-AU" sz="1100" dirty="0">
                <a:solidFill>
                  <a:schemeClr val="bg1">
                    <a:lumMod val="50000"/>
                  </a:schemeClr>
                </a:solidFill>
                <a:latin typeface="Comic Sans MS" panose="030F0702030302020204" pitchFamily="66" charset="0"/>
              </a:rPr>
            </a:br>
            <a:r>
              <a:rPr lang="en-AU" sz="1100" dirty="0">
                <a:solidFill>
                  <a:schemeClr val="bg1">
                    <a:lumMod val="50000"/>
                  </a:schemeClr>
                </a:solidFill>
                <a:latin typeface="Comic Sans MS" panose="030F0702030302020204" pitchFamily="66" charset="0"/>
              </a:rPr>
              <a:t>Where it lives and what it does.</a:t>
            </a:r>
          </a:p>
        </p:txBody>
      </p:sp>
      <p:sp>
        <p:nvSpPr>
          <p:cNvPr id="50" name="Rectangle 49"/>
          <p:cNvSpPr/>
          <p:nvPr/>
        </p:nvSpPr>
        <p:spPr>
          <a:xfrm>
            <a:off x="3535266" y="8100392"/>
            <a:ext cx="2775427"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A species whose niche acts like the ‘keystone’ in an arch, and if removed, the ecosystem changes dramatically </a:t>
            </a:r>
          </a:p>
        </p:txBody>
      </p:sp>
      <p:sp>
        <p:nvSpPr>
          <p:cNvPr id="24" name="Rectangle 23"/>
          <p:cNvSpPr/>
          <p:nvPr/>
        </p:nvSpPr>
        <p:spPr>
          <a:xfrm>
            <a:off x="4211318"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p:cNvSpPr/>
          <p:nvPr/>
        </p:nvSpPr>
        <p:spPr>
          <a:xfrm>
            <a:off x="4968396"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p:cNvSpPr/>
          <p:nvPr/>
        </p:nvSpPr>
        <p:spPr>
          <a:xfrm>
            <a:off x="5731175"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TextBox 41"/>
          <p:cNvSpPr txBox="1"/>
          <p:nvPr/>
        </p:nvSpPr>
        <p:spPr>
          <a:xfrm>
            <a:off x="4091860" y="2312257"/>
            <a:ext cx="876536" cy="276999"/>
          </a:xfrm>
          <a:prstGeom prst="rect">
            <a:avLst/>
          </a:prstGeom>
          <a:noFill/>
        </p:spPr>
        <p:txBody>
          <a:bodyPr wrap="square" rtlCol="0">
            <a:spAutoFit/>
          </a:bodyPr>
          <a:lstStyle/>
          <a:p>
            <a:r>
              <a:rPr lang="en-AU" sz="1200" dirty="0">
                <a:latin typeface="Arial Narrow" panose="020B0606020202030204" pitchFamily="34" charset="0"/>
              </a:rPr>
              <a:t>(a) clumped</a:t>
            </a:r>
          </a:p>
        </p:txBody>
      </p:sp>
      <p:sp>
        <p:nvSpPr>
          <p:cNvPr id="53" name="TextBox 52"/>
          <p:cNvSpPr txBox="1"/>
          <p:nvPr/>
        </p:nvSpPr>
        <p:spPr>
          <a:xfrm>
            <a:off x="4865029" y="2301432"/>
            <a:ext cx="866145" cy="276999"/>
          </a:xfrm>
          <a:prstGeom prst="rect">
            <a:avLst/>
          </a:prstGeom>
          <a:noFill/>
        </p:spPr>
        <p:txBody>
          <a:bodyPr wrap="square" rtlCol="0">
            <a:spAutoFit/>
          </a:bodyPr>
          <a:lstStyle/>
          <a:p>
            <a:r>
              <a:rPr lang="en-AU" sz="1200" dirty="0">
                <a:latin typeface="Arial Narrow" panose="020B0606020202030204" pitchFamily="34" charset="0"/>
              </a:rPr>
              <a:t>(b) random</a:t>
            </a:r>
          </a:p>
        </p:txBody>
      </p:sp>
      <p:sp>
        <p:nvSpPr>
          <p:cNvPr id="54" name="TextBox 53"/>
          <p:cNvSpPr txBox="1"/>
          <p:nvPr/>
        </p:nvSpPr>
        <p:spPr>
          <a:xfrm>
            <a:off x="5635936" y="2302639"/>
            <a:ext cx="875094" cy="276999"/>
          </a:xfrm>
          <a:prstGeom prst="rect">
            <a:avLst/>
          </a:prstGeom>
          <a:noFill/>
        </p:spPr>
        <p:txBody>
          <a:bodyPr wrap="square" rtlCol="0">
            <a:spAutoFit/>
          </a:bodyPr>
          <a:lstStyle/>
          <a:p>
            <a:r>
              <a:rPr lang="en-AU" sz="1200" dirty="0">
                <a:latin typeface="Arial Narrow" panose="020B0606020202030204" pitchFamily="34" charset="0"/>
              </a:rPr>
              <a:t>(c) uniform</a:t>
            </a:r>
          </a:p>
        </p:txBody>
      </p:sp>
      <p:sp>
        <p:nvSpPr>
          <p:cNvPr id="55" name="Oval 54"/>
          <p:cNvSpPr/>
          <p:nvPr/>
        </p:nvSpPr>
        <p:spPr>
          <a:xfrm>
            <a:off x="4211318" y="258755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6" name="Oval 55"/>
          <p:cNvSpPr/>
          <p:nvPr/>
        </p:nvSpPr>
        <p:spPr>
          <a:xfrm>
            <a:off x="4313724" y="265346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7" name="Oval 56"/>
          <p:cNvSpPr/>
          <p:nvPr/>
        </p:nvSpPr>
        <p:spPr>
          <a:xfrm>
            <a:off x="4264069" y="2738673"/>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8" name="Oval 57"/>
          <p:cNvSpPr/>
          <p:nvPr/>
        </p:nvSpPr>
        <p:spPr>
          <a:xfrm>
            <a:off x="4240387" y="285611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9" name="Oval 58"/>
          <p:cNvSpPr/>
          <p:nvPr/>
        </p:nvSpPr>
        <p:spPr>
          <a:xfrm>
            <a:off x="4686591" y="286778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0" name="Oval 59"/>
          <p:cNvSpPr/>
          <p:nvPr/>
        </p:nvSpPr>
        <p:spPr>
          <a:xfrm>
            <a:off x="4609559" y="296232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1" name="Oval 60"/>
          <p:cNvSpPr/>
          <p:nvPr/>
        </p:nvSpPr>
        <p:spPr>
          <a:xfrm>
            <a:off x="4725107" y="295263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2" name="Oval 61"/>
          <p:cNvSpPr/>
          <p:nvPr/>
        </p:nvSpPr>
        <p:spPr>
          <a:xfrm>
            <a:off x="5140261" y="26921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3" name="Oval 62"/>
          <p:cNvSpPr/>
          <p:nvPr/>
        </p:nvSpPr>
        <p:spPr>
          <a:xfrm>
            <a:off x="5292661" y="28445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4" name="Oval 63"/>
          <p:cNvSpPr/>
          <p:nvPr/>
        </p:nvSpPr>
        <p:spPr>
          <a:xfrm>
            <a:off x="5041540" y="292977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5" name="Oval 64"/>
          <p:cNvSpPr/>
          <p:nvPr/>
        </p:nvSpPr>
        <p:spPr>
          <a:xfrm>
            <a:off x="5352982" y="293929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6" name="Oval 65"/>
          <p:cNvSpPr/>
          <p:nvPr/>
        </p:nvSpPr>
        <p:spPr>
          <a:xfrm>
            <a:off x="5335695" y="261628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7" name="Oval 66"/>
          <p:cNvSpPr/>
          <p:nvPr/>
        </p:nvSpPr>
        <p:spPr>
          <a:xfrm>
            <a:off x="5878395" y="2665687"/>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8" name="Oval 67"/>
          <p:cNvSpPr/>
          <p:nvPr/>
        </p:nvSpPr>
        <p:spPr>
          <a:xfrm>
            <a:off x="6114937" y="2664319"/>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9" name="Oval 68"/>
          <p:cNvSpPr/>
          <p:nvPr/>
        </p:nvSpPr>
        <p:spPr>
          <a:xfrm>
            <a:off x="5878395" y="286085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0" name="Oval 69"/>
          <p:cNvSpPr/>
          <p:nvPr/>
        </p:nvSpPr>
        <p:spPr>
          <a:xfrm>
            <a:off x="6114937" y="286201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cxnSp>
        <p:nvCxnSpPr>
          <p:cNvPr id="75" name="Straight Connector 74">
            <a:extLst>
              <a:ext uri="{FF2B5EF4-FFF2-40B4-BE49-F238E27FC236}">
                <a16:creationId xmlns:a16="http://schemas.microsoft.com/office/drawing/2014/main" id="{B39034C7-4499-4611-AA98-0CE5B848FE1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54045DB-22D8-442E-8A15-898A3121C73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TextBox 78">
            <a:extLst>
              <a:ext uri="{FF2B5EF4-FFF2-40B4-BE49-F238E27FC236}">
                <a16:creationId xmlns:a16="http://schemas.microsoft.com/office/drawing/2014/main" id="{3AB7DDA9-202B-4657-9257-554EB05B2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6DCF7AE-9AEE-4644-B70E-B379FE078144}"/>
              </a:ext>
            </a:extLst>
          </p:cNvPr>
          <p:cNvSpPr/>
          <p:nvPr/>
        </p:nvSpPr>
        <p:spPr>
          <a:xfrm>
            <a:off x="518894" y="1981703"/>
            <a:ext cx="5863484" cy="3304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4" name="Rectangle 73">
            <a:extLst>
              <a:ext uri="{FF2B5EF4-FFF2-40B4-BE49-F238E27FC236}">
                <a16:creationId xmlns:a16="http://schemas.microsoft.com/office/drawing/2014/main" id="{17210EBB-F8F1-4AC5-B7C7-F5A750080E1E}"/>
              </a:ext>
            </a:extLst>
          </p:cNvPr>
          <p:cNvSpPr/>
          <p:nvPr/>
        </p:nvSpPr>
        <p:spPr>
          <a:xfrm>
            <a:off x="530380" y="2012610"/>
            <a:ext cx="5856035" cy="276999"/>
          </a:xfrm>
          <a:prstGeom prst="rect">
            <a:avLst/>
          </a:prstGeom>
          <a:solidFill>
            <a:schemeClr val="tx1"/>
          </a:solidFill>
          <a:ln w="19050">
            <a:solidFill>
              <a:schemeClr val="tx1"/>
            </a:solidFill>
          </a:ln>
          <a:effectLst/>
        </p:spPr>
        <p:txBody>
          <a:bodyPr wrap="square" anchor="ctr">
            <a:spAutoFit/>
          </a:bodyPr>
          <a:lstStyle/>
          <a:p>
            <a:pPr algn="just"/>
            <a:r>
              <a:rPr lang="en-US" sz="1200" b="1" dirty="0">
                <a:solidFill>
                  <a:schemeClr val="bg1"/>
                </a:solidFill>
                <a:latin typeface="Arial Narrow" pitchFamily="34" charset="0"/>
              </a:rPr>
              <a:t>Q. What is the population density when the population size is 20 in an area of 10ha? Ans. </a:t>
            </a:r>
          </a:p>
        </p:txBody>
      </p:sp>
      <p:sp>
        <p:nvSpPr>
          <p:cNvPr id="82" name="Rectangle 81">
            <a:extLst>
              <a:ext uri="{FF2B5EF4-FFF2-40B4-BE49-F238E27FC236}">
                <a16:creationId xmlns:a16="http://schemas.microsoft.com/office/drawing/2014/main" id="{4E10E827-A00D-4B36-BEBA-134C0501BEA9}"/>
              </a:ext>
            </a:extLst>
          </p:cNvPr>
          <p:cNvSpPr/>
          <p:nvPr/>
        </p:nvSpPr>
        <p:spPr>
          <a:xfrm>
            <a:off x="5966619" y="2032782"/>
            <a:ext cx="376720" cy="21503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83" name="TextBox 82">
            <a:extLst>
              <a:ext uri="{FF2B5EF4-FFF2-40B4-BE49-F238E27FC236}">
                <a16:creationId xmlns:a16="http://schemas.microsoft.com/office/drawing/2014/main" id="{D998CF03-ECEF-4D8D-8C82-6433A7F37029}"/>
              </a:ext>
            </a:extLst>
          </p:cNvPr>
          <p:cNvSpPr txBox="1"/>
          <p:nvPr/>
        </p:nvSpPr>
        <p:spPr>
          <a:xfrm>
            <a:off x="5916911" y="2005815"/>
            <a:ext cx="610949"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2/ha</a:t>
            </a:r>
          </a:p>
        </p:txBody>
      </p:sp>
      <p:sp>
        <p:nvSpPr>
          <p:cNvPr id="4" name="Rectangle 3">
            <a:extLst>
              <a:ext uri="{FF2B5EF4-FFF2-40B4-BE49-F238E27FC236}">
                <a16:creationId xmlns:a16="http://schemas.microsoft.com/office/drawing/2014/main" id="{B7220693-FA2D-417D-96D1-912E7A524856}"/>
              </a:ext>
            </a:extLst>
          </p:cNvPr>
          <p:cNvSpPr/>
          <p:nvPr/>
        </p:nvSpPr>
        <p:spPr>
          <a:xfrm>
            <a:off x="501939" y="3617255"/>
            <a:ext cx="5856755" cy="16394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84" name="Rectangle 83">
            <a:extLst>
              <a:ext uri="{FF2B5EF4-FFF2-40B4-BE49-F238E27FC236}">
                <a16:creationId xmlns:a16="http://schemas.microsoft.com/office/drawing/2014/main" id="{1C25575D-D7B0-43C3-9423-3FC1415CEA19}"/>
              </a:ext>
            </a:extLst>
          </p:cNvPr>
          <p:cNvSpPr/>
          <p:nvPr/>
        </p:nvSpPr>
        <p:spPr>
          <a:xfrm>
            <a:off x="518895" y="3596330"/>
            <a:ext cx="2334042" cy="338554"/>
          </a:xfrm>
          <a:prstGeom prst="rect">
            <a:avLst/>
          </a:prstGeom>
        </p:spPr>
        <p:txBody>
          <a:bodyPr wrap="square">
            <a:spAutoFit/>
          </a:bodyPr>
          <a:lstStyle/>
          <a:p>
            <a:pPr>
              <a:spcAft>
                <a:spcPts val="0"/>
              </a:spcAft>
            </a:pPr>
            <a:r>
              <a:rPr lang="en-AU" sz="1600" b="1" dirty="0">
                <a:solidFill>
                  <a:schemeClr val="bg1"/>
                </a:solidFill>
                <a:latin typeface="Arial Narrow" panose="020B0606020202030204" pitchFamily="34" charset="0"/>
                <a:ea typeface="Times New Roman" panose="02020603050405020304" pitchFamily="18" charset="0"/>
              </a:rPr>
              <a:t>Carrying Capacity (K)</a:t>
            </a:r>
          </a:p>
        </p:txBody>
      </p:sp>
      <p:sp>
        <p:nvSpPr>
          <p:cNvPr id="85" name="TextBox 84">
            <a:extLst>
              <a:ext uri="{FF2B5EF4-FFF2-40B4-BE49-F238E27FC236}">
                <a16:creationId xmlns:a16="http://schemas.microsoft.com/office/drawing/2014/main" id="{4F0FD0AD-A3B1-40F8-AEB1-E364D64CAF4C}"/>
              </a:ext>
            </a:extLst>
          </p:cNvPr>
          <p:cNvSpPr txBox="1"/>
          <p:nvPr/>
        </p:nvSpPr>
        <p:spPr>
          <a:xfrm>
            <a:off x="4678888" y="3838367"/>
            <a:ext cx="369332" cy="1175102"/>
          </a:xfrm>
          <a:prstGeom prst="rect">
            <a:avLst/>
          </a:prstGeom>
          <a:noFill/>
          <a:ln>
            <a:noFill/>
          </a:ln>
        </p:spPr>
        <p:txBody>
          <a:bodyPr vert="vert270" wrap="square" rtlCol="0">
            <a:spAutoFit/>
          </a:bodyPr>
          <a:lstStyle/>
          <a:p>
            <a:pPr algn="ctr"/>
            <a:r>
              <a:rPr lang="en-AU" sz="1200" dirty="0">
                <a:solidFill>
                  <a:schemeClr val="bg1"/>
                </a:solidFill>
                <a:latin typeface="Arial Narrow" panose="020B0606020202030204" pitchFamily="34" charset="0"/>
              </a:rPr>
              <a:t>Population Size</a:t>
            </a:r>
          </a:p>
        </p:txBody>
      </p:sp>
      <p:sp>
        <p:nvSpPr>
          <p:cNvPr id="86" name="TextBox 85">
            <a:extLst>
              <a:ext uri="{FF2B5EF4-FFF2-40B4-BE49-F238E27FC236}">
                <a16:creationId xmlns:a16="http://schemas.microsoft.com/office/drawing/2014/main" id="{5B42B962-673B-4716-AF49-01A872FCB3F5}"/>
              </a:ext>
            </a:extLst>
          </p:cNvPr>
          <p:cNvSpPr txBox="1"/>
          <p:nvPr/>
        </p:nvSpPr>
        <p:spPr>
          <a:xfrm>
            <a:off x="5066794" y="4953957"/>
            <a:ext cx="1214844" cy="276999"/>
          </a:xfrm>
          <a:prstGeom prst="rect">
            <a:avLst/>
          </a:prstGeom>
          <a:noFill/>
          <a:ln>
            <a:noFill/>
          </a:ln>
        </p:spPr>
        <p:txBody>
          <a:bodyPr wrap="square" rtlCol="0">
            <a:spAutoFit/>
          </a:bodyPr>
          <a:lstStyle/>
          <a:p>
            <a:pPr algn="ctr"/>
            <a:r>
              <a:rPr lang="en-AU" sz="1200" dirty="0">
                <a:solidFill>
                  <a:schemeClr val="bg1"/>
                </a:solidFill>
                <a:latin typeface="Arial Narrow" panose="020B0606020202030204" pitchFamily="34" charset="0"/>
              </a:rPr>
              <a:t>Time</a:t>
            </a:r>
          </a:p>
        </p:txBody>
      </p:sp>
      <p:cxnSp>
        <p:nvCxnSpPr>
          <p:cNvPr id="87" name="Straight Arrow Connector 86">
            <a:extLst>
              <a:ext uri="{FF2B5EF4-FFF2-40B4-BE49-F238E27FC236}">
                <a16:creationId xmlns:a16="http://schemas.microsoft.com/office/drawing/2014/main" id="{07CD3D49-CE4D-4365-92DA-B53541CE0A72}"/>
              </a:ext>
            </a:extLst>
          </p:cNvPr>
          <p:cNvCxnSpPr/>
          <p:nvPr/>
        </p:nvCxnSpPr>
        <p:spPr>
          <a:xfrm>
            <a:off x="5009221" y="4955417"/>
            <a:ext cx="1346714"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8" name="Freeform 36">
            <a:extLst>
              <a:ext uri="{FF2B5EF4-FFF2-40B4-BE49-F238E27FC236}">
                <a16:creationId xmlns:a16="http://schemas.microsoft.com/office/drawing/2014/main" id="{5D59AF88-FF36-4148-BC38-BE1560A93ADA}"/>
              </a:ext>
            </a:extLst>
          </p:cNvPr>
          <p:cNvSpPr/>
          <p:nvPr/>
        </p:nvSpPr>
        <p:spPr>
          <a:xfrm>
            <a:off x="5016571" y="3950129"/>
            <a:ext cx="1267011" cy="974797"/>
          </a:xfrm>
          <a:custGeom>
            <a:avLst/>
            <a:gdLst>
              <a:gd name="connsiteX0" fmla="*/ 0 w 1267011"/>
              <a:gd name="connsiteY0" fmla="*/ 1040003 h 1040003"/>
              <a:gd name="connsiteX1" fmla="*/ 113553 w 1267011"/>
              <a:gd name="connsiteY1" fmla="*/ 986215 h 1040003"/>
              <a:gd name="connsiteX2" fmla="*/ 280894 w 1267011"/>
              <a:gd name="connsiteY2" fmla="*/ 890591 h 1040003"/>
              <a:gd name="connsiteX3" fmla="*/ 382494 w 1267011"/>
              <a:gd name="connsiteY3" fmla="*/ 777038 h 1040003"/>
              <a:gd name="connsiteX4" fmla="*/ 502023 w 1267011"/>
              <a:gd name="connsiteY4" fmla="*/ 585791 h 1040003"/>
              <a:gd name="connsiteX5" fmla="*/ 555811 w 1267011"/>
              <a:gd name="connsiteY5" fmla="*/ 418450 h 1040003"/>
              <a:gd name="connsiteX6" fmla="*/ 615576 w 1267011"/>
              <a:gd name="connsiteY6" fmla="*/ 233180 h 1040003"/>
              <a:gd name="connsiteX7" fmla="*/ 741082 w 1267011"/>
              <a:gd name="connsiteY7" fmla="*/ 95721 h 1040003"/>
              <a:gd name="connsiteX8" fmla="*/ 944282 w 1267011"/>
              <a:gd name="connsiteY8" fmla="*/ 12050 h 1040003"/>
              <a:gd name="connsiteX9" fmla="*/ 1081741 w 1267011"/>
              <a:gd name="connsiteY9" fmla="*/ 97 h 1040003"/>
              <a:gd name="connsiteX10" fmla="*/ 1267011 w 1267011"/>
              <a:gd name="connsiteY10" fmla="*/ 6074 h 1040003"/>
              <a:gd name="connsiteX11" fmla="*/ 1267011 w 1267011"/>
              <a:gd name="connsiteY11" fmla="*/ 6074 h 10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011" h="1040003">
                <a:moveTo>
                  <a:pt x="0" y="1040003"/>
                </a:moveTo>
                <a:cubicBezTo>
                  <a:pt x="33368" y="1025560"/>
                  <a:pt x="66737" y="1011117"/>
                  <a:pt x="113553" y="986215"/>
                </a:cubicBezTo>
                <a:cubicBezTo>
                  <a:pt x="160369" y="961313"/>
                  <a:pt x="236070" y="925454"/>
                  <a:pt x="280894" y="890591"/>
                </a:cubicBezTo>
                <a:cubicBezTo>
                  <a:pt x="325718" y="855728"/>
                  <a:pt x="345639" y="827838"/>
                  <a:pt x="382494" y="777038"/>
                </a:cubicBezTo>
                <a:cubicBezTo>
                  <a:pt x="419349" y="726238"/>
                  <a:pt x="473137" y="645556"/>
                  <a:pt x="502023" y="585791"/>
                </a:cubicBezTo>
                <a:cubicBezTo>
                  <a:pt x="530909" y="526026"/>
                  <a:pt x="555811" y="418450"/>
                  <a:pt x="555811" y="418450"/>
                </a:cubicBezTo>
                <a:cubicBezTo>
                  <a:pt x="574736" y="359682"/>
                  <a:pt x="584698" y="286968"/>
                  <a:pt x="615576" y="233180"/>
                </a:cubicBezTo>
                <a:cubicBezTo>
                  <a:pt x="646454" y="179392"/>
                  <a:pt x="686298" y="132576"/>
                  <a:pt x="741082" y="95721"/>
                </a:cubicBezTo>
                <a:cubicBezTo>
                  <a:pt x="795866" y="58866"/>
                  <a:pt x="887506" y="27987"/>
                  <a:pt x="944282" y="12050"/>
                </a:cubicBezTo>
                <a:cubicBezTo>
                  <a:pt x="1001059" y="-3887"/>
                  <a:pt x="1027953" y="1093"/>
                  <a:pt x="1081741" y="97"/>
                </a:cubicBezTo>
                <a:cubicBezTo>
                  <a:pt x="1135529" y="-899"/>
                  <a:pt x="1267011" y="6074"/>
                  <a:pt x="1267011" y="6074"/>
                </a:cubicBezTo>
                <a:lnTo>
                  <a:pt x="1267011" y="6074"/>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cxnSp>
        <p:nvCxnSpPr>
          <p:cNvPr id="89" name="Straight Connector 88">
            <a:extLst>
              <a:ext uri="{FF2B5EF4-FFF2-40B4-BE49-F238E27FC236}">
                <a16:creationId xmlns:a16="http://schemas.microsoft.com/office/drawing/2014/main" id="{98670F32-09F2-4D8E-9CAB-5AE5D6720AA0}"/>
              </a:ext>
            </a:extLst>
          </p:cNvPr>
          <p:cNvCxnSpPr/>
          <p:nvPr/>
        </p:nvCxnSpPr>
        <p:spPr>
          <a:xfrm flipV="1">
            <a:off x="5016571" y="3950488"/>
            <a:ext cx="1248931" cy="725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3287DE8A-C06A-4FC8-A7FE-BBE659ADD723}"/>
              </a:ext>
            </a:extLst>
          </p:cNvPr>
          <p:cNvSpPr txBox="1"/>
          <p:nvPr/>
        </p:nvSpPr>
        <p:spPr>
          <a:xfrm>
            <a:off x="4909043" y="3742961"/>
            <a:ext cx="1463304" cy="215444"/>
          </a:xfrm>
          <a:prstGeom prst="rect">
            <a:avLst/>
          </a:prstGeom>
          <a:noFill/>
          <a:ln>
            <a:noFill/>
          </a:ln>
        </p:spPr>
        <p:txBody>
          <a:bodyPr wrap="square" rtlCol="0">
            <a:spAutoFit/>
          </a:bodyPr>
          <a:lstStyle/>
          <a:p>
            <a:pPr algn="ctr"/>
            <a:r>
              <a:rPr lang="en-AU" sz="800" dirty="0">
                <a:solidFill>
                  <a:schemeClr val="bg1"/>
                </a:solidFill>
                <a:latin typeface="Arial Narrow" panose="020B0606020202030204" pitchFamily="34" charset="0"/>
              </a:rPr>
              <a:t>Carrying Capacity (K)</a:t>
            </a:r>
          </a:p>
        </p:txBody>
      </p:sp>
      <p:sp>
        <p:nvSpPr>
          <p:cNvPr id="91" name="TextBox 90">
            <a:extLst>
              <a:ext uri="{FF2B5EF4-FFF2-40B4-BE49-F238E27FC236}">
                <a16:creationId xmlns:a16="http://schemas.microsoft.com/office/drawing/2014/main" id="{8A090C74-82FE-436C-B6E7-8E0C061A07EC}"/>
              </a:ext>
            </a:extLst>
          </p:cNvPr>
          <p:cNvSpPr txBox="1"/>
          <p:nvPr/>
        </p:nvSpPr>
        <p:spPr>
          <a:xfrm rot="1624374">
            <a:off x="5516325" y="3627839"/>
            <a:ext cx="307777" cy="1566799"/>
          </a:xfrm>
          <a:prstGeom prst="rect">
            <a:avLst/>
          </a:prstGeom>
          <a:noFill/>
          <a:ln>
            <a:noFill/>
          </a:ln>
        </p:spPr>
        <p:txBody>
          <a:bodyPr vert="vert270" wrap="square" rtlCol="0">
            <a:spAutoFit/>
          </a:bodyPr>
          <a:lstStyle/>
          <a:p>
            <a:pPr algn="ctr"/>
            <a:r>
              <a:rPr lang="en-AU" sz="800" dirty="0">
                <a:solidFill>
                  <a:schemeClr val="bg1"/>
                </a:solidFill>
                <a:latin typeface="Arial Narrow" panose="020B0606020202030204" pitchFamily="34" charset="0"/>
              </a:rPr>
              <a:t>Logistic Growth Curve</a:t>
            </a:r>
          </a:p>
        </p:txBody>
      </p:sp>
      <p:sp>
        <p:nvSpPr>
          <p:cNvPr id="92" name="Rectangle 91">
            <a:extLst>
              <a:ext uri="{FF2B5EF4-FFF2-40B4-BE49-F238E27FC236}">
                <a16:creationId xmlns:a16="http://schemas.microsoft.com/office/drawing/2014/main" id="{6628E822-8252-4051-BB02-F96A54344C35}"/>
              </a:ext>
            </a:extLst>
          </p:cNvPr>
          <p:cNvSpPr/>
          <p:nvPr/>
        </p:nvSpPr>
        <p:spPr>
          <a:xfrm>
            <a:off x="519149" y="3887517"/>
            <a:ext cx="4065563" cy="1107996"/>
          </a:xfrm>
          <a:prstGeom prst="rect">
            <a:avLst/>
          </a:prstGeom>
        </p:spPr>
        <p:txBody>
          <a:bodyPr wrap="square">
            <a:spAutoFit/>
          </a:bodyPr>
          <a:lstStyle/>
          <a:p>
            <a:pPr>
              <a:spcAft>
                <a:spcPts val="0"/>
              </a:spcAft>
            </a:pPr>
            <a:r>
              <a:rPr lang="en-AU" sz="1100" dirty="0">
                <a:solidFill>
                  <a:schemeClr val="bg1"/>
                </a:solidFill>
                <a:latin typeface="Arial Narrow" panose="020B0606020202030204" pitchFamily="34" charset="0"/>
                <a:ea typeface="Times New Roman" panose="02020603050405020304" pitchFamily="18" charset="0"/>
              </a:rPr>
              <a:t>Pierre Verhulst in 1838 created a graph (right) that launched a thousand exam questions. The graph illustrates the growth of a population over time. Whereby, in </a:t>
            </a:r>
            <a:r>
              <a:rPr lang="en-AU" sz="1100" i="1" dirty="0">
                <a:solidFill>
                  <a:schemeClr val="bg1"/>
                </a:solidFill>
                <a:latin typeface="Arial Narrow" panose="020B0606020202030204" pitchFamily="34" charset="0"/>
                <a:ea typeface="Times New Roman" panose="02020603050405020304" pitchFamily="18" charset="0"/>
              </a:rPr>
              <a:t>stable predictable </a:t>
            </a:r>
            <a:r>
              <a:rPr lang="en-AU" sz="1100" dirty="0">
                <a:solidFill>
                  <a:schemeClr val="bg1"/>
                </a:solidFill>
                <a:latin typeface="Arial Narrow" panose="020B0606020202030204" pitchFamily="34" charset="0"/>
                <a:ea typeface="Times New Roman" panose="02020603050405020304" pitchFamily="18" charset="0"/>
              </a:rPr>
              <a:t>environments, a population will continue to grow in size until the environment reaches full</a:t>
            </a:r>
            <a:r>
              <a:rPr lang="en-AU" sz="1100" i="1" dirty="0">
                <a:solidFill>
                  <a:schemeClr val="bg1"/>
                </a:solidFill>
                <a:latin typeface="Arial Narrow" panose="020B0606020202030204" pitchFamily="34" charset="0"/>
                <a:ea typeface="Times New Roman" panose="02020603050405020304" pitchFamily="18" charset="0"/>
              </a:rPr>
              <a:t> capacity </a:t>
            </a:r>
            <a:r>
              <a:rPr lang="en-AU" sz="1100" dirty="0">
                <a:solidFill>
                  <a:schemeClr val="bg1"/>
                </a:solidFill>
                <a:latin typeface="Arial Narrow" panose="020B0606020202030204" pitchFamily="34" charset="0"/>
                <a:ea typeface="Times New Roman" panose="02020603050405020304" pitchFamily="18" charset="0"/>
              </a:rPr>
              <a:t>(i.e. overcrowded). Thus, the maximum size a population can grow (due to density-</a:t>
            </a:r>
            <a:r>
              <a:rPr lang="en-AU" sz="1100" i="1" dirty="0">
                <a:solidFill>
                  <a:schemeClr val="bg1"/>
                </a:solidFill>
                <a:latin typeface="Arial Narrow" panose="020B0606020202030204" pitchFamily="34" charset="0"/>
                <a:ea typeface="Times New Roman" panose="02020603050405020304" pitchFamily="18" charset="0"/>
              </a:rPr>
              <a:t>dependent</a:t>
            </a:r>
            <a:r>
              <a:rPr lang="en-AU" sz="1100" dirty="0">
                <a:solidFill>
                  <a:schemeClr val="bg1"/>
                </a:solidFill>
                <a:latin typeface="Arial Narrow" panose="020B0606020202030204" pitchFamily="34" charset="0"/>
                <a:ea typeface="Times New Roman" panose="02020603050405020304" pitchFamily="18" charset="0"/>
              </a:rPr>
              <a:t> effects such as overcrowding) is called its carrying capacity or K.</a:t>
            </a:r>
          </a:p>
        </p:txBody>
      </p:sp>
      <p:cxnSp>
        <p:nvCxnSpPr>
          <p:cNvPr id="93" name="Straight Arrow Connector 92">
            <a:extLst>
              <a:ext uri="{FF2B5EF4-FFF2-40B4-BE49-F238E27FC236}">
                <a16:creationId xmlns:a16="http://schemas.microsoft.com/office/drawing/2014/main" id="{28690F94-AEEF-44E2-A21C-2771681F6212}"/>
              </a:ext>
            </a:extLst>
          </p:cNvPr>
          <p:cNvCxnSpPr/>
          <p:nvPr/>
        </p:nvCxnSpPr>
        <p:spPr>
          <a:xfrm flipV="1">
            <a:off x="5016571" y="3781802"/>
            <a:ext cx="0" cy="11763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A1E582-0C8A-4B9A-99C8-976BE445E3C7}"/>
              </a:ext>
            </a:extLst>
          </p:cNvPr>
          <p:cNvSpPr/>
          <p:nvPr/>
        </p:nvSpPr>
        <p:spPr>
          <a:xfrm>
            <a:off x="534227" y="4952250"/>
            <a:ext cx="1249060" cy="261610"/>
          </a:xfrm>
          <a:prstGeom prst="rect">
            <a:avLst/>
          </a:prstGeom>
        </p:spPr>
        <p:txBody>
          <a:bodyPr wrap="none">
            <a:spAutoFit/>
          </a:bodyPr>
          <a:lstStyle/>
          <a:p>
            <a:pPr>
              <a:spcAft>
                <a:spcPts val="0"/>
              </a:spcAft>
            </a:pPr>
            <a:r>
              <a:rPr lang="en-AU" sz="1100" b="1" dirty="0">
                <a:solidFill>
                  <a:schemeClr val="bg1"/>
                </a:solidFill>
                <a:latin typeface="Arial Narrow" panose="020B0606020202030204" pitchFamily="34" charset="0"/>
              </a:rPr>
              <a:t>Q. What is K? Ans. </a:t>
            </a:r>
            <a:endParaRPr lang="en-US" sz="1100" b="1" dirty="0">
              <a:solidFill>
                <a:schemeClr val="bg1"/>
              </a:solidFill>
              <a:latin typeface="Arial Narrow" pitchFamily="34" charset="0"/>
            </a:endParaRPr>
          </a:p>
        </p:txBody>
      </p:sp>
      <p:sp>
        <p:nvSpPr>
          <p:cNvPr id="10" name="Rectangle 9">
            <a:extLst>
              <a:ext uri="{FF2B5EF4-FFF2-40B4-BE49-F238E27FC236}">
                <a16:creationId xmlns:a16="http://schemas.microsoft.com/office/drawing/2014/main" id="{5FB3BF5F-ADD2-447A-88B9-AB6839F11A24}"/>
              </a:ext>
            </a:extLst>
          </p:cNvPr>
          <p:cNvSpPr/>
          <p:nvPr/>
        </p:nvSpPr>
        <p:spPr>
          <a:xfrm>
            <a:off x="1724934" y="4996041"/>
            <a:ext cx="2624095" cy="177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4" name="Rectangle 93">
            <a:extLst>
              <a:ext uri="{FF2B5EF4-FFF2-40B4-BE49-F238E27FC236}">
                <a16:creationId xmlns:a16="http://schemas.microsoft.com/office/drawing/2014/main" id="{C9AEADCB-B8A8-4D45-843B-7EEAE739014B}"/>
              </a:ext>
            </a:extLst>
          </p:cNvPr>
          <p:cNvSpPr/>
          <p:nvPr/>
        </p:nvSpPr>
        <p:spPr>
          <a:xfrm>
            <a:off x="1688338" y="4959229"/>
            <a:ext cx="2830479" cy="261610"/>
          </a:xfrm>
          <a:prstGeom prst="rect">
            <a:avLst/>
          </a:prstGeom>
        </p:spPr>
        <p:txBody>
          <a:bodyPr wrap="square">
            <a:spAutoFit/>
          </a:bodyPr>
          <a:lstStyle/>
          <a:p>
            <a:r>
              <a:rPr lang="en-AU" sz="1100" dirty="0">
                <a:solidFill>
                  <a:schemeClr val="tx1">
                    <a:lumMod val="50000"/>
                    <a:lumOff val="50000"/>
                  </a:schemeClr>
                </a:solidFill>
                <a:latin typeface="Comic Sans MS" panose="030F0702030302020204" pitchFamily="66" charset="0"/>
              </a:rPr>
              <a:t>Maximum size a population can grow to </a:t>
            </a:r>
            <a:endParaRPr lang="en-AU" sz="1100" dirty="0">
              <a:solidFill>
                <a:schemeClr val="tx1">
                  <a:lumMod val="50000"/>
                  <a:lumOff val="50000"/>
                </a:schemeClr>
              </a:solidFill>
            </a:endParaRPr>
          </a:p>
        </p:txBody>
      </p:sp>
      <p:sp>
        <p:nvSpPr>
          <p:cNvPr id="11" name="Rectangle 10">
            <a:extLst>
              <a:ext uri="{FF2B5EF4-FFF2-40B4-BE49-F238E27FC236}">
                <a16:creationId xmlns:a16="http://schemas.microsoft.com/office/drawing/2014/main" id="{48705D20-F3D3-43C8-93A3-8FB79A5B2825}"/>
              </a:ext>
            </a:extLst>
          </p:cNvPr>
          <p:cNvSpPr/>
          <p:nvPr/>
        </p:nvSpPr>
        <p:spPr>
          <a:xfrm>
            <a:off x="4203200" y="3089913"/>
            <a:ext cx="2144617" cy="4236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Rectangle 94">
            <a:extLst>
              <a:ext uri="{FF2B5EF4-FFF2-40B4-BE49-F238E27FC236}">
                <a16:creationId xmlns:a16="http://schemas.microsoft.com/office/drawing/2014/main" id="{3F1CBB7A-C0A3-45C1-ABEE-1CF74028A5F6}"/>
              </a:ext>
            </a:extLst>
          </p:cNvPr>
          <p:cNvSpPr/>
          <p:nvPr/>
        </p:nvSpPr>
        <p:spPr>
          <a:xfrm>
            <a:off x="4171984" y="3060929"/>
            <a:ext cx="2147376" cy="461665"/>
          </a:xfrm>
          <a:prstGeom prst="rect">
            <a:avLst/>
          </a:prstGeom>
          <a:noFill/>
          <a:ln w="19050">
            <a:noFill/>
          </a:ln>
          <a:effectLst/>
        </p:spPr>
        <p:txBody>
          <a:bodyPr wrap="square">
            <a:spAutoFit/>
          </a:bodyPr>
          <a:lstStyle/>
          <a:p>
            <a:r>
              <a:rPr lang="en-US" sz="1200" b="1" dirty="0">
                <a:latin typeface="Arial Narrow" pitchFamily="34" charset="0"/>
              </a:rPr>
              <a:t>Q. Which is easiest </a:t>
            </a:r>
            <a:br>
              <a:rPr lang="en-US" sz="1200" b="1" dirty="0">
                <a:latin typeface="Arial Narrow" pitchFamily="34" charset="0"/>
              </a:rPr>
            </a:br>
            <a:r>
              <a:rPr lang="en-US" sz="1200" b="1" dirty="0">
                <a:latin typeface="Arial Narrow" pitchFamily="34" charset="0"/>
              </a:rPr>
              <a:t>to estimate? Ans.  </a:t>
            </a:r>
          </a:p>
        </p:txBody>
      </p:sp>
      <p:sp>
        <p:nvSpPr>
          <p:cNvPr id="96" name="Rectangle 95">
            <a:extLst>
              <a:ext uri="{FF2B5EF4-FFF2-40B4-BE49-F238E27FC236}">
                <a16:creationId xmlns:a16="http://schemas.microsoft.com/office/drawing/2014/main" id="{64DEFE34-27B3-4F62-A612-EB19F382DE6F}"/>
              </a:ext>
            </a:extLst>
          </p:cNvPr>
          <p:cNvSpPr/>
          <p:nvPr/>
        </p:nvSpPr>
        <p:spPr>
          <a:xfrm>
            <a:off x="5560048" y="3120860"/>
            <a:ext cx="740308" cy="3385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 (b) (c)</a:t>
            </a:r>
            <a:endParaRPr lang="en-AU" sz="800" dirty="0">
              <a:solidFill>
                <a:schemeClr val="tx1"/>
              </a:solidFill>
              <a:latin typeface="Arial Narrow" panose="020B0606020202030204" pitchFamily="34" charset="0"/>
            </a:endParaRPr>
          </a:p>
        </p:txBody>
      </p:sp>
      <p:sp>
        <p:nvSpPr>
          <p:cNvPr id="97" name="Oval 96">
            <a:extLst>
              <a:ext uri="{FF2B5EF4-FFF2-40B4-BE49-F238E27FC236}">
                <a16:creationId xmlns:a16="http://schemas.microsoft.com/office/drawing/2014/main" id="{0B763C68-4B99-4537-96BB-0D8B39D6794E}"/>
              </a:ext>
            </a:extLst>
          </p:cNvPr>
          <p:cNvSpPr/>
          <p:nvPr/>
        </p:nvSpPr>
        <p:spPr>
          <a:xfrm>
            <a:off x="5985432" y="3187814"/>
            <a:ext cx="217123" cy="24206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EF3F9270-5101-4B3E-A242-A378BC8D7C72}"/>
              </a:ext>
            </a:extLst>
          </p:cNvPr>
          <p:cNvSpPr txBox="1"/>
          <p:nvPr/>
        </p:nvSpPr>
        <p:spPr>
          <a:xfrm>
            <a:off x="5534648" y="3071938"/>
            <a:ext cx="1800200"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2" name="TextBox 1">
            <a:extLst>
              <a:ext uri="{FF2B5EF4-FFF2-40B4-BE49-F238E27FC236}">
                <a16:creationId xmlns:a16="http://schemas.microsoft.com/office/drawing/2014/main" id="{0A54CB4D-68F0-249B-9D46-4C69716B0AB2}"/>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14. Population Dynamics – </a:t>
            </a:r>
            <a:r>
              <a:rPr lang="en-US" sz="1200" dirty="0">
                <a:latin typeface="Arial Narrow" pitchFamily="34" charset="0"/>
              </a:rPr>
              <a:t>Describe the concept of population dynamics using the terms population size, density, abundance, distribution (i.e. clumped, uniform, random), carrying capacity, niche, K-strategists and r-strategists, keystone species.</a:t>
            </a:r>
          </a:p>
        </p:txBody>
      </p:sp>
      <p:sp>
        <p:nvSpPr>
          <p:cNvPr id="6" name="TextBox 17">
            <a:extLst>
              <a:ext uri="{FF2B5EF4-FFF2-40B4-BE49-F238E27FC236}">
                <a16:creationId xmlns:a16="http://schemas.microsoft.com/office/drawing/2014/main" id="{E517EE1F-D497-CB30-DF69-E5977AC3AD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 name="Straight Connector 6">
            <a:extLst>
              <a:ext uri="{FF2B5EF4-FFF2-40B4-BE49-F238E27FC236}">
                <a16:creationId xmlns:a16="http://schemas.microsoft.com/office/drawing/2014/main" id="{A284209D-8859-51A3-4D7D-D41373421281}"/>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9E8573A4-81A3-174F-333C-73963C2A9D8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991511B2-FF54-49A0-6E18-FBCE5AE2E09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15">
            <a:extLst>
              <a:ext uri="{FF2B5EF4-FFF2-40B4-BE49-F238E27FC236}">
                <a16:creationId xmlns:a16="http://schemas.microsoft.com/office/drawing/2014/main" id="{54318FBD-835B-A75E-484D-2A35F9EF087B}"/>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27</a:t>
            </a:r>
          </a:p>
        </p:txBody>
      </p:sp>
    </p:spTree>
    <p:extLst>
      <p:ext uri="{BB962C8B-B14F-4D97-AF65-F5344CB8AC3E}">
        <p14:creationId xmlns:p14="http://schemas.microsoft.com/office/powerpoint/2010/main" val="221569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4F801BF6-4E55-8532-4466-7A5467EC2F43}"/>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concept of population dynamics using the terms population size, density, abundance, distribution (i.e. clumped, uniform, random), carrying capacity, niche, K-strategists and r-strategists, keystone species.</a:t>
            </a:r>
          </a:p>
        </p:txBody>
      </p:sp>
      <p:sp>
        <p:nvSpPr>
          <p:cNvPr id="3" name="TextBox 17">
            <a:extLst>
              <a:ext uri="{FF2B5EF4-FFF2-40B4-BE49-F238E27FC236}">
                <a16:creationId xmlns:a16="http://schemas.microsoft.com/office/drawing/2014/main" id="{97674CAB-BE89-E1CD-1865-F7BDABD4663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24951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8DDB1E80-0BC0-4F82-B6C7-86D6700B8AA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ED1BC8D8-9D87-55F7-2180-DD013309EC4E}"/>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4D8B8B83-775C-66D9-3EE0-841B47B3ACF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CD74CE46-19D8-11B3-2E9C-80CD8A0154C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9" name="TextBox 18">
            <a:extLst>
              <a:ext uri="{FF2B5EF4-FFF2-40B4-BE49-F238E27FC236}">
                <a16:creationId xmlns:a16="http://schemas.microsoft.com/office/drawing/2014/main" id="{3EE874A7-4595-A590-11B0-6900FC2C5C18}"/>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29</a:t>
            </a:r>
          </a:p>
        </p:txBody>
      </p:sp>
      <p:sp>
        <p:nvSpPr>
          <p:cNvPr id="20" name="TextBox 19">
            <a:extLst>
              <a:ext uri="{FF2B5EF4-FFF2-40B4-BE49-F238E27FC236}">
                <a16:creationId xmlns:a16="http://schemas.microsoft.com/office/drawing/2014/main" id="{BC737595-9DC6-3E26-AB28-7D97012D22B7}"/>
              </a:ext>
            </a:extLst>
          </p:cNvPr>
          <p:cNvSpPr txBox="1"/>
          <p:nvPr/>
        </p:nvSpPr>
        <p:spPr>
          <a:xfrm>
            <a:off x="1433909" y="150685"/>
            <a:ext cx="4141055" cy="738664"/>
          </a:xfrm>
          <a:prstGeom prst="rect">
            <a:avLst/>
          </a:prstGeom>
          <a:noFill/>
        </p:spPr>
        <p:txBody>
          <a:bodyPr wrap="square" rtlCol="0">
            <a:spAutoFit/>
          </a:bodyPr>
          <a:lstStyle/>
          <a:p>
            <a:r>
              <a:rPr lang="en-US" b="1" dirty="0">
                <a:latin typeface="Arial Narrow" pitchFamily="34" charset="0"/>
              </a:rPr>
              <a:t>15. Measuring Populations – </a:t>
            </a:r>
            <a:r>
              <a:rPr lang="en-US" sz="1200" dirty="0">
                <a:latin typeface="Arial Narrow" pitchFamily="34" charset="0"/>
              </a:rPr>
              <a:t>Interpret population data to determine population size, density, abundance, distribution, carrying capacity.</a:t>
            </a:r>
          </a:p>
        </p:txBody>
      </p:sp>
      <p:sp>
        <p:nvSpPr>
          <p:cNvPr id="21" name="TextBox 17">
            <a:extLst>
              <a:ext uri="{FF2B5EF4-FFF2-40B4-BE49-F238E27FC236}">
                <a16:creationId xmlns:a16="http://schemas.microsoft.com/office/drawing/2014/main" id="{A99AD468-8419-FCF5-489A-F0C1CD8ADC74}"/>
              </a:ext>
            </a:extLst>
          </p:cNvPr>
          <p:cNvSpPr txBox="1"/>
          <p:nvPr/>
        </p:nvSpPr>
        <p:spPr>
          <a:xfrm>
            <a:off x="5485217" y="22252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 name="TextBox 1">
            <a:extLst>
              <a:ext uri="{FF2B5EF4-FFF2-40B4-BE49-F238E27FC236}">
                <a16:creationId xmlns:a16="http://schemas.microsoft.com/office/drawing/2014/main" id="{11CF760E-31EC-899B-6022-D6008C6632AD}"/>
              </a:ext>
            </a:extLst>
          </p:cNvPr>
          <p:cNvSpPr txBox="1"/>
          <p:nvPr/>
        </p:nvSpPr>
        <p:spPr>
          <a:xfrm>
            <a:off x="508863" y="1347570"/>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Population Size Formula: </a:t>
            </a:r>
            <a:endParaRPr lang="en-US" sz="1200" dirty="0">
              <a:solidFill>
                <a:schemeClr val="bg1"/>
              </a:solidFill>
              <a:latin typeface="Comic Sans MS" panose="030F0702030302020204" pitchFamily="66" charset="0"/>
            </a:endParaRPr>
          </a:p>
        </p:txBody>
      </p:sp>
      <p:pic>
        <p:nvPicPr>
          <p:cNvPr id="27" name="Picture 26" descr="A group of black starfishes&#10;&#10;Description automatically generated">
            <a:extLst>
              <a:ext uri="{FF2B5EF4-FFF2-40B4-BE49-F238E27FC236}">
                <a16:creationId xmlns:a16="http://schemas.microsoft.com/office/drawing/2014/main" id="{BBB3E324-EBDE-E733-28F3-C63669109868}"/>
              </a:ext>
            </a:extLst>
          </p:cNvPr>
          <p:cNvPicPr>
            <a:picLocks noChangeAspect="1"/>
          </p:cNvPicPr>
          <p:nvPr/>
        </p:nvPicPr>
        <p:blipFill rotWithShape="1">
          <a:blip r:embed="rId3" cstate="email">
            <a:biLevel thresh="75000"/>
            <a:extLst>
              <a:ext uri="{28A0092B-C50C-407E-A947-70E740481C1C}">
                <a14:useLocalDpi xmlns:a14="http://schemas.microsoft.com/office/drawing/2010/main"/>
              </a:ext>
            </a:extLst>
          </a:blip>
          <a:srcRect/>
          <a:stretch/>
        </p:blipFill>
        <p:spPr>
          <a:xfrm>
            <a:off x="612738" y="1874634"/>
            <a:ext cx="2296082" cy="174899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26C5B348-045B-5DCB-1C1C-872E493B6B88}"/>
              </a:ext>
            </a:extLst>
          </p:cNvPr>
          <p:cNvSpPr txBox="1"/>
          <p:nvPr/>
        </p:nvSpPr>
        <p:spPr>
          <a:xfrm>
            <a:off x="3104384" y="1756985"/>
            <a:ext cx="3312368" cy="2923877"/>
          </a:xfrm>
          <a:prstGeom prst="rect">
            <a:avLst/>
          </a:prstGeom>
          <a:noFill/>
        </p:spPr>
        <p:txBody>
          <a:bodyPr wrap="square" rtlCol="0">
            <a:spAutoFit/>
          </a:bodyPr>
          <a:lstStyle/>
          <a:p>
            <a:pPr marL="228600" indent="-228600">
              <a:buAutoNum type="arabicPeriod"/>
            </a:pPr>
            <a:r>
              <a:rPr lang="en-US" sz="1200" dirty="0">
                <a:latin typeface="Arial Narrow" panose="020B0604020202020204" pitchFamily="34" charset="0"/>
                <a:cs typeface="Arial Narrow" panose="020B0604020202020204" pitchFamily="34" charset="0"/>
              </a:rPr>
              <a:t>You want to know the size of a population (N), but you don’t have enough resources to count them all.</a:t>
            </a:r>
          </a:p>
          <a:p>
            <a:pPr marL="228600" indent="-228600">
              <a:buAutoNum type="arabicPeriod"/>
            </a:pPr>
            <a:r>
              <a:rPr lang="en-US" sz="1200" dirty="0">
                <a:latin typeface="Arial Narrow" panose="020B0604020202020204" pitchFamily="34" charset="0"/>
                <a:cs typeface="Arial Narrow" panose="020B0604020202020204" pitchFamily="34" charset="0"/>
              </a:rPr>
              <a:t>So, you sample the population instead using three 1mx1m quadrats (the squares pictured left).</a:t>
            </a:r>
          </a:p>
          <a:p>
            <a:pPr marL="228600" indent="-228600">
              <a:buAutoNum type="arabicPeriod"/>
            </a:pPr>
            <a:r>
              <a:rPr lang="en-US" sz="1200" dirty="0">
                <a:latin typeface="Arial Narrow" panose="020B0604020202020204" pitchFamily="34" charset="0"/>
                <a:cs typeface="Arial Narrow" panose="020B0604020202020204" pitchFamily="34" charset="0"/>
              </a:rPr>
              <a:t>You count how many sea stars are in each square.</a:t>
            </a:r>
          </a:p>
          <a:p>
            <a:pPr marL="228600" indent="-228600">
              <a:buAutoNum type="arabicPeriod"/>
            </a:pPr>
            <a:r>
              <a:rPr lang="en-US" sz="1200" dirty="0">
                <a:latin typeface="Arial Narrow" panose="020B0604020202020204" pitchFamily="34" charset="0"/>
                <a:cs typeface="Arial Narrow" panose="020B0604020202020204" pitchFamily="34" charset="0"/>
              </a:rPr>
              <a:t>You do NOT count the sea stars that are touching the edges of the quadrat. </a:t>
            </a:r>
          </a:p>
          <a:p>
            <a:pPr marL="228600" indent="-228600">
              <a:buAutoNum type="arabicPeriod"/>
            </a:pPr>
            <a:r>
              <a:rPr lang="en-US" sz="1200" dirty="0">
                <a:latin typeface="Arial Narrow" panose="020B0604020202020204" pitchFamily="34" charset="0"/>
                <a:cs typeface="Arial Narrow" panose="020B0604020202020204" pitchFamily="34" charset="0"/>
              </a:rPr>
              <a:t>You write down the count (in results table below left)</a:t>
            </a:r>
          </a:p>
          <a:p>
            <a:pPr marL="228600" indent="-228600">
              <a:buAutoNum type="arabicPeriod"/>
            </a:pPr>
            <a:r>
              <a:rPr lang="en-US" sz="1200" dirty="0">
                <a:latin typeface="Arial Narrow" panose="020B0604020202020204" pitchFamily="34" charset="0"/>
                <a:cs typeface="Arial Narrow" panose="020B0604020202020204" pitchFamily="34" charset="0"/>
              </a:rPr>
              <a:t>You calculate the sample </a:t>
            </a:r>
            <a:r>
              <a:rPr lang="en-US" sz="1200" b="1" dirty="0">
                <a:latin typeface="Arial Narrow" panose="020B0604020202020204" pitchFamily="34" charset="0"/>
                <a:cs typeface="Arial Narrow" panose="020B0604020202020204" pitchFamily="34" charset="0"/>
              </a:rPr>
              <a:t>mean   ,   </a:t>
            </a:r>
            <a:r>
              <a:rPr lang="en-US" sz="1200" dirty="0">
                <a:latin typeface="Arial Narrow" panose="020B0604020202020204" pitchFamily="34" charset="0"/>
                <a:cs typeface="Arial Narrow" panose="020B0604020202020204" pitchFamily="34" charset="0"/>
              </a:rPr>
              <a:t> either manually (sum of all data points/count number of data points) </a:t>
            </a:r>
            <a:br>
              <a:rPr lang="en-US" sz="1200" dirty="0">
                <a:latin typeface="Arial Narrow" panose="020B0604020202020204" pitchFamily="34" charset="0"/>
                <a:cs typeface="Arial Narrow" panose="020B0604020202020204" pitchFamily="34" charset="0"/>
              </a:rPr>
            </a:br>
            <a:r>
              <a:rPr lang="en-US" sz="1200" dirty="0">
                <a:latin typeface="Arial Narrow" panose="020B0604020202020204" pitchFamily="34" charset="0"/>
                <a:cs typeface="Arial Narrow" panose="020B0604020202020204" pitchFamily="34" charset="0"/>
              </a:rPr>
              <a:t>or in excel using the formula   </a:t>
            </a:r>
            <a:r>
              <a:rPr lang="en-US" sz="1200" b="1" dirty="0">
                <a:latin typeface="Arial Narrow" panose="020B0604020202020204" pitchFamily="34" charset="0"/>
                <a:cs typeface="Arial Narrow" panose="020B0604020202020204" pitchFamily="34" charset="0"/>
              </a:rPr>
              <a:t>=AVERAGE( : )</a:t>
            </a:r>
          </a:p>
          <a:p>
            <a:pPr marL="228600" indent="-228600">
              <a:buAutoNum type="arabicPeriod"/>
            </a:pPr>
            <a:r>
              <a:rPr lang="en-US" sz="1200" dirty="0">
                <a:latin typeface="Arial Narrow" panose="020B0604020202020204" pitchFamily="34" charset="0"/>
                <a:cs typeface="Arial Narrow" panose="020B0604020202020204" pitchFamily="34" charset="0"/>
              </a:rPr>
              <a:t>You insert the sample mean       into the formula for population size (N) =       (total area of population) </a:t>
            </a:r>
          </a:p>
          <a:p>
            <a:endParaRPr lang="en-US" sz="4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                                              area of one quadrat</a:t>
            </a:r>
          </a:p>
          <a:p>
            <a:endParaRPr lang="en-US" sz="1200" dirty="0">
              <a:latin typeface="Arial Narrow" panose="020B0604020202020204" pitchFamily="34" charset="0"/>
              <a:cs typeface="Arial Narrow" panose="020B0604020202020204" pitchFamily="34" charset="0"/>
            </a:endParaRPr>
          </a:p>
        </p:txBody>
      </p:sp>
      <p:pic>
        <p:nvPicPr>
          <p:cNvPr id="37" name="Picture 36" descr="A screenshot of a computer&#10;&#10;Description automatically generated">
            <a:extLst>
              <a:ext uri="{FF2B5EF4-FFF2-40B4-BE49-F238E27FC236}">
                <a16:creationId xmlns:a16="http://schemas.microsoft.com/office/drawing/2014/main" id="{629ED5C7-3A03-564C-D210-864519AB186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33621" y="3900575"/>
            <a:ext cx="2676541" cy="606284"/>
          </a:xfrm>
          <a:prstGeom prst="rect">
            <a:avLst/>
          </a:prstGeom>
        </p:spPr>
      </p:pic>
      <p:pic>
        <p:nvPicPr>
          <p:cNvPr id="39" name="Picture 38">
            <a:extLst>
              <a:ext uri="{FF2B5EF4-FFF2-40B4-BE49-F238E27FC236}">
                <a16:creationId xmlns:a16="http://schemas.microsoft.com/office/drawing/2014/main" id="{A5B1FF7C-6C90-2FDB-02BC-E73311EE06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5968" y="3264357"/>
            <a:ext cx="150784" cy="175402"/>
          </a:xfrm>
          <a:prstGeom prst="rect">
            <a:avLst/>
          </a:prstGeom>
        </p:spPr>
      </p:pic>
      <p:pic>
        <p:nvPicPr>
          <p:cNvPr id="40" name="Picture 39">
            <a:extLst>
              <a:ext uri="{FF2B5EF4-FFF2-40B4-BE49-F238E27FC236}">
                <a16:creationId xmlns:a16="http://schemas.microsoft.com/office/drawing/2014/main" id="{32A67A24-B45A-1EE6-5369-CB7222B248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6368" y="3987418"/>
            <a:ext cx="150784" cy="175402"/>
          </a:xfrm>
          <a:prstGeom prst="rect">
            <a:avLst/>
          </a:prstGeom>
        </p:spPr>
      </p:pic>
      <p:cxnSp>
        <p:nvCxnSpPr>
          <p:cNvPr id="42" name="Straight Connector 41">
            <a:extLst>
              <a:ext uri="{FF2B5EF4-FFF2-40B4-BE49-F238E27FC236}">
                <a16:creationId xmlns:a16="http://schemas.microsoft.com/office/drawing/2014/main" id="{866CC7AD-9534-9CEE-97CF-D890E11AC281}"/>
              </a:ext>
            </a:extLst>
          </p:cNvPr>
          <p:cNvCxnSpPr/>
          <p:nvPr/>
        </p:nvCxnSpPr>
        <p:spPr>
          <a:xfrm>
            <a:off x="4646368" y="4234828"/>
            <a:ext cx="1424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9AD81B8-33ED-7B67-971B-0E8919FA0086}"/>
              </a:ext>
            </a:extLst>
          </p:cNvPr>
          <p:cNvSpPr txBox="1"/>
          <p:nvPr/>
        </p:nvSpPr>
        <p:spPr>
          <a:xfrm>
            <a:off x="405053" y="3721992"/>
            <a:ext cx="17680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Results Table</a:t>
            </a:r>
          </a:p>
        </p:txBody>
      </p:sp>
      <p:sp>
        <p:nvSpPr>
          <p:cNvPr id="44" name="TextBox 43">
            <a:extLst>
              <a:ext uri="{FF2B5EF4-FFF2-40B4-BE49-F238E27FC236}">
                <a16:creationId xmlns:a16="http://schemas.microsoft.com/office/drawing/2014/main" id="{152761EE-2A13-5018-D07B-938ACC941AE4}"/>
              </a:ext>
            </a:extLst>
          </p:cNvPr>
          <p:cNvSpPr txBox="1"/>
          <p:nvPr/>
        </p:nvSpPr>
        <p:spPr>
          <a:xfrm>
            <a:off x="1441354" y="1675861"/>
            <a:ext cx="17680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Length: 2.5m</a:t>
            </a:r>
          </a:p>
        </p:txBody>
      </p:sp>
      <p:sp>
        <p:nvSpPr>
          <p:cNvPr id="45" name="TextBox 44">
            <a:extLst>
              <a:ext uri="{FF2B5EF4-FFF2-40B4-BE49-F238E27FC236}">
                <a16:creationId xmlns:a16="http://schemas.microsoft.com/office/drawing/2014/main" id="{33D714A6-9FE4-5960-26B4-D2441E56E3A7}"/>
              </a:ext>
            </a:extLst>
          </p:cNvPr>
          <p:cNvSpPr txBox="1"/>
          <p:nvPr/>
        </p:nvSpPr>
        <p:spPr>
          <a:xfrm rot="16200000">
            <a:off x="-355733" y="1636815"/>
            <a:ext cx="17680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Width: 2.5m</a:t>
            </a:r>
          </a:p>
        </p:txBody>
      </p:sp>
      <p:sp>
        <p:nvSpPr>
          <p:cNvPr id="47" name="Rectangle 46">
            <a:extLst>
              <a:ext uri="{FF2B5EF4-FFF2-40B4-BE49-F238E27FC236}">
                <a16:creationId xmlns:a16="http://schemas.microsoft.com/office/drawing/2014/main" id="{A86A04EB-D70B-741C-F158-BA0C95FD51D6}"/>
              </a:ext>
            </a:extLst>
          </p:cNvPr>
          <p:cNvSpPr/>
          <p:nvPr/>
        </p:nvSpPr>
        <p:spPr>
          <a:xfrm>
            <a:off x="472383" y="4563049"/>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was your estimate of Population size (N)? Ans. </a:t>
            </a:r>
          </a:p>
        </p:txBody>
      </p:sp>
      <p:sp>
        <p:nvSpPr>
          <p:cNvPr id="48" name="Rectangle 47">
            <a:extLst>
              <a:ext uri="{FF2B5EF4-FFF2-40B4-BE49-F238E27FC236}">
                <a16:creationId xmlns:a16="http://schemas.microsoft.com/office/drawing/2014/main" id="{88AAE322-0509-09BF-3D9B-4DDC8A4E93CB}"/>
              </a:ext>
            </a:extLst>
          </p:cNvPr>
          <p:cNvSpPr/>
          <p:nvPr/>
        </p:nvSpPr>
        <p:spPr>
          <a:xfrm>
            <a:off x="3920957" y="4594805"/>
            <a:ext cx="237626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38</a:t>
            </a:r>
          </a:p>
        </p:txBody>
      </p:sp>
      <p:pic>
        <p:nvPicPr>
          <p:cNvPr id="49" name="Picture 48">
            <a:extLst>
              <a:ext uri="{FF2B5EF4-FFF2-40B4-BE49-F238E27FC236}">
                <a16:creationId xmlns:a16="http://schemas.microsoft.com/office/drawing/2014/main" id="{68AFD752-5BBD-F7A5-2BD0-C3D6B090EA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3176" y="3802780"/>
            <a:ext cx="150784" cy="175402"/>
          </a:xfrm>
          <a:prstGeom prst="rect">
            <a:avLst/>
          </a:prstGeom>
        </p:spPr>
      </p:pic>
      <p:sp>
        <p:nvSpPr>
          <p:cNvPr id="50" name="Rectangle 49">
            <a:extLst>
              <a:ext uri="{FF2B5EF4-FFF2-40B4-BE49-F238E27FC236}">
                <a16:creationId xmlns:a16="http://schemas.microsoft.com/office/drawing/2014/main" id="{42801428-74AA-15F6-EE34-3ECE06711006}"/>
              </a:ext>
            </a:extLst>
          </p:cNvPr>
          <p:cNvSpPr/>
          <p:nvPr/>
        </p:nvSpPr>
        <p:spPr>
          <a:xfrm>
            <a:off x="479539" y="4990278"/>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COUNT the actual number of sea stars. Q. Were you close? Ans.   </a:t>
            </a:r>
          </a:p>
        </p:txBody>
      </p:sp>
      <p:sp>
        <p:nvSpPr>
          <p:cNvPr id="53" name="TextBox 52">
            <a:extLst>
              <a:ext uri="{FF2B5EF4-FFF2-40B4-BE49-F238E27FC236}">
                <a16:creationId xmlns:a16="http://schemas.microsoft.com/office/drawing/2014/main" id="{010EA00D-95EA-2860-13FE-40BB106885BF}"/>
              </a:ext>
            </a:extLst>
          </p:cNvPr>
          <p:cNvSpPr txBox="1"/>
          <p:nvPr/>
        </p:nvSpPr>
        <p:spPr>
          <a:xfrm>
            <a:off x="506853" y="6236639"/>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Population Density = Population Size </a:t>
            </a:r>
            <a:r>
              <a:rPr lang="en-US" sz="1600" b="1" i="1" dirty="0">
                <a:solidFill>
                  <a:schemeClr val="bg1"/>
                </a:solidFill>
                <a:latin typeface="Arial Narrow" pitchFamily="34" charset="0"/>
              </a:rPr>
              <a:t>/ </a:t>
            </a:r>
            <a:r>
              <a:rPr lang="en-US" sz="1600" b="1" dirty="0">
                <a:solidFill>
                  <a:schemeClr val="bg1"/>
                </a:solidFill>
                <a:latin typeface="Arial Narrow" pitchFamily="34" charset="0"/>
              </a:rPr>
              <a:t>total Area of population </a:t>
            </a:r>
            <a:endParaRPr lang="en-US" sz="1200" dirty="0">
              <a:solidFill>
                <a:schemeClr val="bg1"/>
              </a:solidFill>
              <a:latin typeface="Comic Sans MS" panose="030F0702030302020204" pitchFamily="66" charset="0"/>
            </a:endParaRPr>
          </a:p>
        </p:txBody>
      </p:sp>
      <p:sp>
        <p:nvSpPr>
          <p:cNvPr id="54" name="Rectangle 53">
            <a:extLst>
              <a:ext uri="{FF2B5EF4-FFF2-40B4-BE49-F238E27FC236}">
                <a16:creationId xmlns:a16="http://schemas.microsoft.com/office/drawing/2014/main" id="{D16C6378-32A5-C472-9B28-ADFACCE30DCC}"/>
              </a:ext>
            </a:extLst>
          </p:cNvPr>
          <p:cNvSpPr/>
          <p:nvPr/>
        </p:nvSpPr>
        <p:spPr>
          <a:xfrm>
            <a:off x="479539" y="5409971"/>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sea star’s dispersion pattern? Ans.  </a:t>
            </a:r>
          </a:p>
        </p:txBody>
      </p:sp>
      <p:sp>
        <p:nvSpPr>
          <p:cNvPr id="56" name="Rectangle 55">
            <a:extLst>
              <a:ext uri="{FF2B5EF4-FFF2-40B4-BE49-F238E27FC236}">
                <a16:creationId xmlns:a16="http://schemas.microsoft.com/office/drawing/2014/main" id="{7FAD7D2C-E17B-E8DA-C5FE-3BC65FF36ED1}"/>
              </a:ext>
            </a:extLst>
          </p:cNvPr>
          <p:cNvSpPr/>
          <p:nvPr/>
        </p:nvSpPr>
        <p:spPr>
          <a:xfrm>
            <a:off x="3573016" y="5441727"/>
            <a:ext cx="2731361"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Comic Sans MS" panose="030F0702030302020204" pitchFamily="66" charset="0"/>
              </a:rPr>
              <a:t>Clumped  </a:t>
            </a:r>
            <a:r>
              <a:rPr lang="en-AU" sz="1050" dirty="0">
                <a:solidFill>
                  <a:schemeClr val="tx1"/>
                </a:solidFill>
                <a:latin typeface="Comic Sans MS" panose="030F0702030302020204" pitchFamily="66" charset="0"/>
              </a:rPr>
              <a:t>or</a:t>
            </a:r>
            <a:r>
              <a:rPr lang="en-AU" sz="1200" dirty="0">
                <a:solidFill>
                  <a:schemeClr val="tx1"/>
                </a:solidFill>
                <a:latin typeface="Comic Sans MS" panose="030F0702030302020204" pitchFamily="66" charset="0"/>
              </a:rPr>
              <a:t>  Random </a:t>
            </a:r>
            <a:r>
              <a:rPr lang="en-AU" sz="1050" dirty="0">
                <a:solidFill>
                  <a:schemeClr val="tx1"/>
                </a:solidFill>
                <a:latin typeface="Comic Sans MS" panose="030F0702030302020204" pitchFamily="66" charset="0"/>
              </a:rPr>
              <a:t>or</a:t>
            </a:r>
            <a:r>
              <a:rPr lang="en-AU" sz="1200" dirty="0">
                <a:solidFill>
                  <a:schemeClr val="tx1"/>
                </a:solidFill>
                <a:latin typeface="Comic Sans MS" panose="030F0702030302020204" pitchFamily="66" charset="0"/>
              </a:rPr>
              <a:t>  Uniform   ?</a:t>
            </a:r>
          </a:p>
        </p:txBody>
      </p:sp>
      <p:sp>
        <p:nvSpPr>
          <p:cNvPr id="57" name="Rectangle 56">
            <a:extLst>
              <a:ext uri="{FF2B5EF4-FFF2-40B4-BE49-F238E27FC236}">
                <a16:creationId xmlns:a16="http://schemas.microsoft.com/office/drawing/2014/main" id="{0AC14BCC-74F8-2D01-F7FD-A48BA702EC7A}"/>
              </a:ext>
            </a:extLst>
          </p:cNvPr>
          <p:cNvSpPr/>
          <p:nvPr/>
        </p:nvSpPr>
        <p:spPr>
          <a:xfrm>
            <a:off x="496537" y="5823305"/>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True of False? Dispersion patterns can affect accuracy. Ans. </a:t>
            </a:r>
          </a:p>
        </p:txBody>
      </p:sp>
      <p:sp>
        <p:nvSpPr>
          <p:cNvPr id="58" name="Rectangle 57">
            <a:extLst>
              <a:ext uri="{FF2B5EF4-FFF2-40B4-BE49-F238E27FC236}">
                <a16:creationId xmlns:a16="http://schemas.microsoft.com/office/drawing/2014/main" id="{6976F8C1-22EC-1F69-C631-5B3427FC14B5}"/>
              </a:ext>
            </a:extLst>
          </p:cNvPr>
          <p:cNvSpPr/>
          <p:nvPr/>
        </p:nvSpPr>
        <p:spPr>
          <a:xfrm>
            <a:off x="4437112" y="5855061"/>
            <a:ext cx="1884263"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Comic Sans MS" panose="030F0702030302020204" pitchFamily="66" charset="0"/>
              </a:rPr>
              <a:t>     True           False</a:t>
            </a:r>
          </a:p>
        </p:txBody>
      </p:sp>
      <p:sp>
        <p:nvSpPr>
          <p:cNvPr id="59" name="Rectangle 58">
            <a:extLst>
              <a:ext uri="{FF2B5EF4-FFF2-40B4-BE49-F238E27FC236}">
                <a16:creationId xmlns:a16="http://schemas.microsoft.com/office/drawing/2014/main" id="{44D7437C-70DC-DC8E-72B9-DF1EE45E2971}"/>
              </a:ext>
            </a:extLst>
          </p:cNvPr>
          <p:cNvSpPr/>
          <p:nvPr/>
        </p:nvSpPr>
        <p:spPr>
          <a:xfrm>
            <a:off x="5008733" y="5022391"/>
            <a:ext cx="129564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   </a:t>
            </a:r>
            <a:r>
              <a:rPr lang="en-AU" sz="1200" dirty="0">
                <a:solidFill>
                  <a:schemeClr val="tx1"/>
                </a:solidFill>
                <a:latin typeface="Comic Sans MS" panose="030F0702030302020204" pitchFamily="66" charset="0"/>
              </a:rPr>
              <a:t>Yes       No</a:t>
            </a:r>
          </a:p>
        </p:txBody>
      </p:sp>
      <p:sp>
        <p:nvSpPr>
          <p:cNvPr id="61" name="Rectangle 60">
            <a:extLst>
              <a:ext uri="{FF2B5EF4-FFF2-40B4-BE49-F238E27FC236}">
                <a16:creationId xmlns:a16="http://schemas.microsoft.com/office/drawing/2014/main" id="{E67E49EF-926F-4826-071D-9E7094FD82AA}"/>
              </a:ext>
            </a:extLst>
          </p:cNvPr>
          <p:cNvSpPr/>
          <p:nvPr/>
        </p:nvSpPr>
        <p:spPr>
          <a:xfrm>
            <a:off x="489105" y="6653473"/>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Population DENSITY?  Ans</a:t>
            </a:r>
            <a:r>
              <a:rPr lang="en-AU" sz="1200" b="1" i="1" dirty="0">
                <a:solidFill>
                  <a:schemeClr val="tx1"/>
                </a:solidFill>
                <a:latin typeface="Arial Narrow" panose="020B0606020202030204" pitchFamily="34" charset="0"/>
              </a:rPr>
              <a:t>.  hint</a:t>
            </a:r>
            <a:r>
              <a:rPr lang="en-AU" sz="1200" b="1" dirty="0">
                <a:solidFill>
                  <a:schemeClr val="tx1"/>
                </a:solidFill>
                <a:latin typeface="Arial Narrow" panose="020B0606020202030204" pitchFamily="34" charset="0"/>
              </a:rPr>
              <a:t>: total area is 2.5mx2.5m</a:t>
            </a:r>
          </a:p>
        </p:txBody>
      </p:sp>
      <p:sp>
        <p:nvSpPr>
          <p:cNvPr id="62" name="Rectangle 61">
            <a:extLst>
              <a:ext uri="{FF2B5EF4-FFF2-40B4-BE49-F238E27FC236}">
                <a16:creationId xmlns:a16="http://schemas.microsoft.com/office/drawing/2014/main" id="{0DF1C987-4742-1F6B-8C89-7EAE197A588C}"/>
              </a:ext>
            </a:extLst>
          </p:cNvPr>
          <p:cNvSpPr/>
          <p:nvPr/>
        </p:nvSpPr>
        <p:spPr>
          <a:xfrm>
            <a:off x="4941168" y="6685229"/>
            <a:ext cx="137277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6/m</a:t>
            </a:r>
            <a:r>
              <a:rPr lang="en-AU" sz="1200" baseline="30000" dirty="0">
                <a:solidFill>
                  <a:schemeClr val="bg1">
                    <a:lumMod val="50000"/>
                  </a:schemeClr>
                </a:solidFill>
                <a:latin typeface="Comic Sans MS" panose="030F0702030302020204" pitchFamily="66" charset="0"/>
              </a:rPr>
              <a:t>2</a:t>
            </a:r>
          </a:p>
        </p:txBody>
      </p:sp>
      <p:sp>
        <p:nvSpPr>
          <p:cNvPr id="63" name="TextBox 62">
            <a:extLst>
              <a:ext uri="{FF2B5EF4-FFF2-40B4-BE49-F238E27FC236}">
                <a16:creationId xmlns:a16="http://schemas.microsoft.com/office/drawing/2014/main" id="{6018B967-1071-F653-2CE8-04AF8D5558AB}"/>
              </a:ext>
            </a:extLst>
          </p:cNvPr>
          <p:cNvSpPr txBox="1"/>
          <p:nvPr/>
        </p:nvSpPr>
        <p:spPr>
          <a:xfrm>
            <a:off x="512374" y="7066807"/>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Carrying Capacity (K)</a:t>
            </a:r>
            <a:endParaRPr lang="en-US" sz="1200" dirty="0">
              <a:solidFill>
                <a:schemeClr val="bg1"/>
              </a:solidFill>
              <a:latin typeface="Comic Sans MS" panose="030F0702030302020204" pitchFamily="66" charset="0"/>
            </a:endParaRPr>
          </a:p>
        </p:txBody>
      </p:sp>
      <p:sp>
        <p:nvSpPr>
          <p:cNvPr id="64" name="Rectangle 63">
            <a:extLst>
              <a:ext uri="{FF2B5EF4-FFF2-40B4-BE49-F238E27FC236}">
                <a16:creationId xmlns:a16="http://schemas.microsoft.com/office/drawing/2014/main" id="{D4316B7A-85A4-06A1-B005-BB73E7A130BD}"/>
              </a:ext>
            </a:extLst>
          </p:cNvPr>
          <p:cNvSpPr/>
          <p:nvPr/>
        </p:nvSpPr>
        <p:spPr>
          <a:xfrm>
            <a:off x="462574" y="7446699"/>
            <a:ext cx="5916458" cy="261610"/>
          </a:xfrm>
          <a:prstGeom prst="rect">
            <a:avLst/>
          </a:prstGeom>
        </p:spPr>
        <p:txBody>
          <a:bodyPr wrap="square">
            <a:spAutoFit/>
          </a:bodyPr>
          <a:lstStyle/>
          <a:p>
            <a:pPr>
              <a:spcAft>
                <a:spcPts val="0"/>
              </a:spcAft>
            </a:pPr>
            <a:r>
              <a:rPr lang="en-GB" sz="1100" dirty="0">
                <a:latin typeface="Arial Narrow" panose="020B0606020202030204" pitchFamily="34" charset="0"/>
                <a:ea typeface="Times New Roman" panose="02020603050405020304" pitchFamily="18" charset="0"/>
              </a:rPr>
              <a:t>Carrying Capacity is the maximum population size that a given area can sustain.   </a:t>
            </a:r>
          </a:p>
        </p:txBody>
      </p:sp>
      <p:sp>
        <p:nvSpPr>
          <p:cNvPr id="65" name="TextBox 64">
            <a:extLst>
              <a:ext uri="{FF2B5EF4-FFF2-40B4-BE49-F238E27FC236}">
                <a16:creationId xmlns:a16="http://schemas.microsoft.com/office/drawing/2014/main" id="{3DF6AAB1-1A7B-437B-F42A-CE009E684C0E}"/>
              </a:ext>
            </a:extLst>
          </p:cNvPr>
          <p:cNvSpPr txBox="1"/>
          <p:nvPr/>
        </p:nvSpPr>
        <p:spPr>
          <a:xfrm>
            <a:off x="518458" y="7751385"/>
            <a:ext cx="5844293" cy="276999"/>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200" b="1" dirty="0">
                <a:latin typeface="Arial Narrow" pitchFamily="34" charset="0"/>
              </a:rPr>
              <a:t>Activity: Follow the game instructions on the ppt. Use results table below </a:t>
            </a:r>
            <a:r>
              <a:rPr lang="en-US" sz="1050" b="1" dirty="0">
                <a:latin typeface="Arial Narrow" pitchFamily="34" charset="0"/>
              </a:rPr>
              <a:t>(graph paper next page)</a:t>
            </a:r>
            <a:endParaRPr lang="en-US" sz="1050" dirty="0">
              <a:latin typeface="Comic Sans MS" panose="030F0702030302020204" pitchFamily="66" charset="0"/>
            </a:endParaRPr>
          </a:p>
        </p:txBody>
      </p:sp>
      <p:sp>
        <p:nvSpPr>
          <p:cNvPr id="69" name="Rectangle 68">
            <a:extLst>
              <a:ext uri="{FF2B5EF4-FFF2-40B4-BE49-F238E27FC236}">
                <a16:creationId xmlns:a16="http://schemas.microsoft.com/office/drawing/2014/main" id="{A4BB97A7-A801-DB59-545E-22FFE0080A10}"/>
              </a:ext>
            </a:extLst>
          </p:cNvPr>
          <p:cNvSpPr/>
          <p:nvPr/>
        </p:nvSpPr>
        <p:spPr>
          <a:xfrm>
            <a:off x="594273" y="1022586"/>
            <a:ext cx="5916458" cy="261610"/>
          </a:xfrm>
          <a:prstGeom prst="rect">
            <a:avLst/>
          </a:prstGeom>
        </p:spPr>
        <p:txBody>
          <a:bodyPr wrap="square">
            <a:spAutoFit/>
          </a:bodyPr>
          <a:lstStyle/>
          <a:p>
            <a:pPr>
              <a:spcAft>
                <a:spcPts val="0"/>
              </a:spcAft>
            </a:pPr>
            <a:r>
              <a:rPr lang="en-GB" sz="1100" dirty="0">
                <a:latin typeface="Arial Narrow" panose="020B0606020202030204" pitchFamily="34" charset="0"/>
                <a:ea typeface="Times New Roman" panose="02020603050405020304" pitchFamily="18" charset="0"/>
              </a:rPr>
              <a:t>Download the PowerPoint titled, </a:t>
            </a:r>
            <a:r>
              <a:rPr lang="en-GB" sz="1100" i="1" dirty="0">
                <a:latin typeface="Arial Narrow" panose="020B0606020202030204" pitchFamily="34" charset="0"/>
                <a:ea typeface="Times New Roman" panose="02020603050405020304" pitchFamily="18" charset="0"/>
              </a:rPr>
              <a:t>Measuring Populations </a:t>
            </a:r>
            <a:r>
              <a:rPr lang="en-GB" sz="1100" dirty="0">
                <a:latin typeface="Arial Narrow" panose="020B0606020202030204" pitchFamily="34" charset="0"/>
                <a:ea typeface="Times New Roman" panose="02020603050405020304" pitchFamily="18" charset="0"/>
              </a:rPr>
              <a:t>from </a:t>
            </a:r>
            <a:r>
              <a:rPr lang="en-GB" sz="1100" dirty="0">
                <a:latin typeface="Arial Narrow" panose="020B0606020202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www.marineeducation.com.au</a:t>
            </a:r>
            <a:r>
              <a:rPr lang="en-GB" sz="1100" dirty="0">
                <a:latin typeface="Arial Narrow" panose="020B0606020202030204" pitchFamily="34" charset="0"/>
                <a:ea typeface="Times New Roman" panose="02020603050405020304" pitchFamily="18" charset="0"/>
              </a:rPr>
              <a:t> (worksheets tab)</a:t>
            </a:r>
          </a:p>
        </p:txBody>
      </p:sp>
      <p:pic>
        <p:nvPicPr>
          <p:cNvPr id="72" name="Picture 71" descr="A grid of squares with numbers&#10;&#10;Description automatically generated">
            <a:extLst>
              <a:ext uri="{FF2B5EF4-FFF2-40B4-BE49-F238E27FC236}">
                <a16:creationId xmlns:a16="http://schemas.microsoft.com/office/drawing/2014/main" id="{91D9B095-4CC5-86EC-93E0-17B848F217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8863" y="8057539"/>
            <a:ext cx="3064153" cy="723851"/>
          </a:xfrm>
          <a:prstGeom prst="rect">
            <a:avLst/>
          </a:prstGeom>
        </p:spPr>
      </p:pic>
      <p:sp>
        <p:nvSpPr>
          <p:cNvPr id="73" name="Rectangle 72">
            <a:extLst>
              <a:ext uri="{FF2B5EF4-FFF2-40B4-BE49-F238E27FC236}">
                <a16:creationId xmlns:a16="http://schemas.microsoft.com/office/drawing/2014/main" id="{4F62F5F3-5BA2-ACA1-E305-D0BCF037CECA}"/>
              </a:ext>
            </a:extLst>
          </p:cNvPr>
          <p:cNvSpPr/>
          <p:nvPr/>
        </p:nvSpPr>
        <p:spPr>
          <a:xfrm>
            <a:off x="3645024" y="8219272"/>
            <a:ext cx="2659353" cy="461665"/>
          </a:xfrm>
          <a:prstGeom prst="rect">
            <a:avLst/>
          </a:prstGeom>
          <a:solidFill>
            <a:schemeClr val="tx1"/>
          </a:solidFill>
          <a:ln>
            <a:solidFill>
              <a:schemeClr val="tx1"/>
            </a:solidFill>
          </a:ln>
          <a:effectLst/>
        </p:spPr>
        <p:txBody>
          <a:bodyPr wrap="square">
            <a:spAutoFit/>
          </a:bodyPr>
          <a:lstStyle/>
          <a:p>
            <a:pPr>
              <a:spcAft>
                <a:spcPts val="0"/>
              </a:spcAft>
            </a:pPr>
            <a:endParaRPr lang="en-GB" sz="1200" dirty="0">
              <a:solidFill>
                <a:schemeClr val="bg1"/>
              </a:solidFill>
              <a:latin typeface="Arial Narrow" panose="020B0606020202030204" pitchFamily="34" charset="0"/>
              <a:ea typeface="Times New Roman" panose="02020603050405020304" pitchFamily="18" charset="0"/>
            </a:endParaRPr>
          </a:p>
          <a:p>
            <a:pPr>
              <a:spcAft>
                <a:spcPts val="0"/>
              </a:spcAft>
            </a:pPr>
            <a:r>
              <a:rPr lang="en-GB" sz="1200" b="1" dirty="0">
                <a:solidFill>
                  <a:schemeClr val="bg1"/>
                </a:solidFill>
                <a:latin typeface="Arial Narrow" panose="020B0606020202030204" pitchFamily="34" charset="0"/>
                <a:ea typeface="Times New Roman" panose="02020603050405020304" pitchFamily="18" charset="0"/>
              </a:rPr>
              <a:t>My carrying capacity estimate is:</a:t>
            </a:r>
            <a:endParaRPr lang="en-GB" sz="1400" b="1" dirty="0">
              <a:latin typeface="Arial Narrow" panose="020B0606020202030204" pitchFamily="34" charset="0"/>
              <a:ea typeface="Times New Roman" panose="02020603050405020304" pitchFamily="18" charset="0"/>
            </a:endParaRPr>
          </a:p>
        </p:txBody>
      </p:sp>
      <p:sp>
        <p:nvSpPr>
          <p:cNvPr id="74" name="Rectangle 73">
            <a:extLst>
              <a:ext uri="{FF2B5EF4-FFF2-40B4-BE49-F238E27FC236}">
                <a16:creationId xmlns:a16="http://schemas.microsoft.com/office/drawing/2014/main" id="{961DA3CB-B6E4-C774-EC9B-970B7F164425}"/>
              </a:ext>
            </a:extLst>
          </p:cNvPr>
          <p:cNvSpPr/>
          <p:nvPr/>
        </p:nvSpPr>
        <p:spPr>
          <a:xfrm>
            <a:off x="5805264" y="8292070"/>
            <a:ext cx="424446" cy="3174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3" name="Oval 2">
            <a:extLst>
              <a:ext uri="{FF2B5EF4-FFF2-40B4-BE49-F238E27FC236}">
                <a16:creationId xmlns:a16="http://schemas.microsoft.com/office/drawing/2014/main" id="{70D5E474-E42B-B825-7285-F8B9113F1C1B}"/>
              </a:ext>
            </a:extLst>
          </p:cNvPr>
          <p:cNvSpPr/>
          <p:nvPr/>
        </p:nvSpPr>
        <p:spPr>
          <a:xfrm>
            <a:off x="5260275" y="5399530"/>
            <a:ext cx="793831" cy="319851"/>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Oval 3">
            <a:extLst>
              <a:ext uri="{FF2B5EF4-FFF2-40B4-BE49-F238E27FC236}">
                <a16:creationId xmlns:a16="http://schemas.microsoft.com/office/drawing/2014/main" id="{D44D9058-DE3D-AAC9-2F6D-706084C7D4C7}"/>
              </a:ext>
            </a:extLst>
          </p:cNvPr>
          <p:cNvSpPr/>
          <p:nvPr/>
        </p:nvSpPr>
        <p:spPr>
          <a:xfrm>
            <a:off x="4541780" y="5826637"/>
            <a:ext cx="793831" cy="319851"/>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3186A471-6069-1C9F-293D-1F905DB698F6}"/>
              </a:ext>
            </a:extLst>
          </p:cNvPr>
          <p:cNvSpPr/>
          <p:nvPr/>
        </p:nvSpPr>
        <p:spPr>
          <a:xfrm>
            <a:off x="2754649" y="1370036"/>
            <a:ext cx="3574262" cy="2842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451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ED1BC8D8-9D87-55F7-2180-DD013309EC4E}"/>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4D8B8B83-775C-66D9-3EE0-841B47B3ACF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CD74CE46-19D8-11B3-2E9C-80CD8A0154C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9" name="TextBox 18">
            <a:extLst>
              <a:ext uri="{FF2B5EF4-FFF2-40B4-BE49-F238E27FC236}">
                <a16:creationId xmlns:a16="http://schemas.microsoft.com/office/drawing/2014/main" id="{3EE874A7-4595-A590-11B0-6900FC2C5C18}"/>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30</a:t>
            </a:r>
          </a:p>
        </p:txBody>
      </p:sp>
      <p:sp>
        <p:nvSpPr>
          <p:cNvPr id="20" name="TextBox 19">
            <a:extLst>
              <a:ext uri="{FF2B5EF4-FFF2-40B4-BE49-F238E27FC236}">
                <a16:creationId xmlns:a16="http://schemas.microsoft.com/office/drawing/2014/main" id="{BC737595-9DC6-3E26-AB28-7D97012D22B7}"/>
              </a:ext>
            </a:extLst>
          </p:cNvPr>
          <p:cNvSpPr txBox="1"/>
          <p:nvPr/>
        </p:nvSpPr>
        <p:spPr>
          <a:xfrm>
            <a:off x="1451128" y="361028"/>
            <a:ext cx="3939307" cy="369332"/>
          </a:xfrm>
          <a:prstGeom prst="rect">
            <a:avLst/>
          </a:prstGeom>
          <a:noFill/>
        </p:spPr>
        <p:txBody>
          <a:bodyPr wrap="square" rtlCol="0">
            <a:spAutoFit/>
          </a:bodyPr>
          <a:lstStyle/>
          <a:p>
            <a:pPr algn="ctr"/>
            <a:r>
              <a:rPr lang="en-US" b="1" dirty="0">
                <a:latin typeface="Arial Narrow" pitchFamily="34" charset="0"/>
              </a:rPr>
              <a:t>Graph/Grid pad</a:t>
            </a:r>
            <a:endParaRPr lang="en-US" sz="1200" dirty="0">
              <a:latin typeface="Arial Narrow" pitchFamily="34" charset="0"/>
            </a:endParaRPr>
          </a:p>
        </p:txBody>
      </p:sp>
      <p:sp>
        <p:nvSpPr>
          <p:cNvPr id="21" name="TextBox 17">
            <a:extLst>
              <a:ext uri="{FF2B5EF4-FFF2-40B4-BE49-F238E27FC236}">
                <a16:creationId xmlns:a16="http://schemas.microsoft.com/office/drawing/2014/main" id="{A99AD468-8419-FCF5-489A-F0C1CD8ADC74}"/>
              </a:ext>
            </a:extLst>
          </p:cNvPr>
          <p:cNvSpPr txBox="1"/>
          <p:nvPr/>
        </p:nvSpPr>
        <p:spPr>
          <a:xfrm>
            <a:off x="5485217" y="22252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 name="Straight Connector 2">
            <a:extLst>
              <a:ext uri="{FF2B5EF4-FFF2-40B4-BE49-F238E27FC236}">
                <a16:creationId xmlns:a16="http://schemas.microsoft.com/office/drawing/2014/main" id="{9C8A1457-C960-02D1-6AD8-1439D5C31794}"/>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95DEDF57-9A43-829D-0DC5-904FC6E22D28}"/>
              </a:ext>
            </a:extLst>
          </p:cNvPr>
          <p:cNvGraphicFramePr>
            <a:graphicFrameLocks noGrp="1"/>
          </p:cNvGraphicFramePr>
          <p:nvPr>
            <p:extLst>
              <p:ext uri="{D42A27DB-BD31-4B8C-83A1-F6EECF244321}">
                <p14:modId xmlns:p14="http://schemas.microsoft.com/office/powerpoint/2010/main" val="2161757171"/>
              </p:ext>
            </p:extLst>
          </p:nvPr>
        </p:nvGraphicFramePr>
        <p:xfrm>
          <a:off x="1603647" y="1731737"/>
          <a:ext cx="4572000" cy="5542980"/>
        </p:xfrm>
        <a:graphic>
          <a:graphicData uri="http://schemas.openxmlformats.org/drawingml/2006/table">
            <a:tbl>
              <a:tblPr firstRow="1" bandRow="1">
                <a:tableStyleId>{5940675A-B579-460E-94D1-54222C63F5DA}</a:tableStyleId>
              </a:tblPr>
              <a:tblGrid>
                <a:gridCol w="285750">
                  <a:extLst>
                    <a:ext uri="{9D8B030D-6E8A-4147-A177-3AD203B41FA5}">
                      <a16:colId xmlns:a16="http://schemas.microsoft.com/office/drawing/2014/main" val="4168081299"/>
                    </a:ext>
                  </a:extLst>
                </a:gridCol>
                <a:gridCol w="285750">
                  <a:extLst>
                    <a:ext uri="{9D8B030D-6E8A-4147-A177-3AD203B41FA5}">
                      <a16:colId xmlns:a16="http://schemas.microsoft.com/office/drawing/2014/main" val="3857684701"/>
                    </a:ext>
                  </a:extLst>
                </a:gridCol>
                <a:gridCol w="285750">
                  <a:extLst>
                    <a:ext uri="{9D8B030D-6E8A-4147-A177-3AD203B41FA5}">
                      <a16:colId xmlns:a16="http://schemas.microsoft.com/office/drawing/2014/main" val="2404966344"/>
                    </a:ext>
                  </a:extLst>
                </a:gridCol>
                <a:gridCol w="285750">
                  <a:extLst>
                    <a:ext uri="{9D8B030D-6E8A-4147-A177-3AD203B41FA5}">
                      <a16:colId xmlns:a16="http://schemas.microsoft.com/office/drawing/2014/main" val="1381452234"/>
                    </a:ext>
                  </a:extLst>
                </a:gridCol>
                <a:gridCol w="285750">
                  <a:extLst>
                    <a:ext uri="{9D8B030D-6E8A-4147-A177-3AD203B41FA5}">
                      <a16:colId xmlns:a16="http://schemas.microsoft.com/office/drawing/2014/main" val="852296112"/>
                    </a:ext>
                  </a:extLst>
                </a:gridCol>
                <a:gridCol w="285750">
                  <a:extLst>
                    <a:ext uri="{9D8B030D-6E8A-4147-A177-3AD203B41FA5}">
                      <a16:colId xmlns:a16="http://schemas.microsoft.com/office/drawing/2014/main" val="3894426159"/>
                    </a:ext>
                  </a:extLst>
                </a:gridCol>
                <a:gridCol w="285750">
                  <a:extLst>
                    <a:ext uri="{9D8B030D-6E8A-4147-A177-3AD203B41FA5}">
                      <a16:colId xmlns:a16="http://schemas.microsoft.com/office/drawing/2014/main" val="3232199420"/>
                    </a:ext>
                  </a:extLst>
                </a:gridCol>
                <a:gridCol w="285750">
                  <a:extLst>
                    <a:ext uri="{9D8B030D-6E8A-4147-A177-3AD203B41FA5}">
                      <a16:colId xmlns:a16="http://schemas.microsoft.com/office/drawing/2014/main" val="3054664155"/>
                    </a:ext>
                  </a:extLst>
                </a:gridCol>
                <a:gridCol w="285750">
                  <a:extLst>
                    <a:ext uri="{9D8B030D-6E8A-4147-A177-3AD203B41FA5}">
                      <a16:colId xmlns:a16="http://schemas.microsoft.com/office/drawing/2014/main" val="2124621704"/>
                    </a:ext>
                  </a:extLst>
                </a:gridCol>
                <a:gridCol w="285750">
                  <a:extLst>
                    <a:ext uri="{9D8B030D-6E8A-4147-A177-3AD203B41FA5}">
                      <a16:colId xmlns:a16="http://schemas.microsoft.com/office/drawing/2014/main" val="2073102372"/>
                    </a:ext>
                  </a:extLst>
                </a:gridCol>
                <a:gridCol w="285750">
                  <a:extLst>
                    <a:ext uri="{9D8B030D-6E8A-4147-A177-3AD203B41FA5}">
                      <a16:colId xmlns:a16="http://schemas.microsoft.com/office/drawing/2014/main" val="93244329"/>
                    </a:ext>
                  </a:extLst>
                </a:gridCol>
                <a:gridCol w="285750">
                  <a:extLst>
                    <a:ext uri="{9D8B030D-6E8A-4147-A177-3AD203B41FA5}">
                      <a16:colId xmlns:a16="http://schemas.microsoft.com/office/drawing/2014/main" val="3613896635"/>
                    </a:ext>
                  </a:extLst>
                </a:gridCol>
                <a:gridCol w="285750">
                  <a:extLst>
                    <a:ext uri="{9D8B030D-6E8A-4147-A177-3AD203B41FA5}">
                      <a16:colId xmlns:a16="http://schemas.microsoft.com/office/drawing/2014/main" val="3444835152"/>
                    </a:ext>
                  </a:extLst>
                </a:gridCol>
                <a:gridCol w="285750">
                  <a:extLst>
                    <a:ext uri="{9D8B030D-6E8A-4147-A177-3AD203B41FA5}">
                      <a16:colId xmlns:a16="http://schemas.microsoft.com/office/drawing/2014/main" val="1716593419"/>
                    </a:ext>
                  </a:extLst>
                </a:gridCol>
                <a:gridCol w="285750">
                  <a:extLst>
                    <a:ext uri="{9D8B030D-6E8A-4147-A177-3AD203B41FA5}">
                      <a16:colId xmlns:a16="http://schemas.microsoft.com/office/drawing/2014/main" val="3450125549"/>
                    </a:ext>
                  </a:extLst>
                </a:gridCol>
                <a:gridCol w="285750">
                  <a:extLst>
                    <a:ext uri="{9D8B030D-6E8A-4147-A177-3AD203B41FA5}">
                      <a16:colId xmlns:a16="http://schemas.microsoft.com/office/drawing/2014/main" val="4153334892"/>
                    </a:ext>
                  </a:extLst>
                </a:gridCol>
              </a:tblGrid>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806183387"/>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82914466"/>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28655482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698798043"/>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val="2676819162"/>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255115609"/>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62035178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40277505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957647317"/>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213358577"/>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011774032"/>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30494074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266068971"/>
                  </a:ext>
                </a:extLst>
              </a:tr>
              <a:tr h="151809">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283450426"/>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326249599"/>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396380870"/>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975256559"/>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548388376"/>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629400545"/>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455794533"/>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96024704"/>
                  </a:ext>
                </a:extLst>
              </a:tr>
            </a:tbl>
          </a:graphicData>
        </a:graphic>
      </p:graphicFrame>
      <p:sp>
        <p:nvSpPr>
          <p:cNvPr id="6" name="TextBox 5">
            <a:extLst>
              <a:ext uri="{FF2B5EF4-FFF2-40B4-BE49-F238E27FC236}">
                <a16:creationId xmlns:a16="http://schemas.microsoft.com/office/drawing/2014/main" id="{82CE8B56-6253-CC7C-5FEA-9F7E91ADEBC7}"/>
              </a:ext>
            </a:extLst>
          </p:cNvPr>
          <p:cNvSpPr txBox="1"/>
          <p:nvPr/>
        </p:nvSpPr>
        <p:spPr>
          <a:xfrm>
            <a:off x="2060848" y="1118168"/>
            <a:ext cx="3024336" cy="369332"/>
          </a:xfrm>
          <a:prstGeom prst="rect">
            <a:avLst/>
          </a:prstGeom>
          <a:noFill/>
          <a:ln>
            <a:solidFill>
              <a:schemeClr val="bg1">
                <a:lumMod val="50000"/>
              </a:schemeClr>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76930C82-219D-3F7A-8619-AAD846DC50B0}"/>
              </a:ext>
            </a:extLst>
          </p:cNvPr>
          <p:cNvSpPr txBox="1"/>
          <p:nvPr/>
        </p:nvSpPr>
        <p:spPr>
          <a:xfrm rot="16200000">
            <a:off x="-825563" y="4963398"/>
            <a:ext cx="3024336" cy="369332"/>
          </a:xfrm>
          <a:prstGeom prst="rect">
            <a:avLst/>
          </a:prstGeom>
          <a:noFill/>
          <a:ln>
            <a:solidFill>
              <a:schemeClr val="bg1">
                <a:lumMod val="50000"/>
              </a:schemeClr>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1ADCF56C-4531-3511-FB3A-4E500F31A392}"/>
              </a:ext>
            </a:extLst>
          </p:cNvPr>
          <p:cNvSpPr txBox="1"/>
          <p:nvPr/>
        </p:nvSpPr>
        <p:spPr>
          <a:xfrm>
            <a:off x="2487145" y="7680826"/>
            <a:ext cx="3024336" cy="369332"/>
          </a:xfrm>
          <a:prstGeom prst="rect">
            <a:avLst/>
          </a:prstGeom>
          <a:noFill/>
          <a:ln>
            <a:solidFill>
              <a:schemeClr val="bg1">
                <a:lumMod val="50000"/>
              </a:schemeClr>
            </a:solidFill>
          </a:ln>
        </p:spPr>
        <p:txBody>
          <a:bodyPr wrap="square" rtlCol="0">
            <a:spAutoFit/>
          </a:bodyPr>
          <a:lstStyle/>
          <a:p>
            <a:endParaRPr lang="en-US" dirty="0">
              <a:latin typeface="Arial Narrow" panose="020B0604020202020204" pitchFamily="34" charset="0"/>
              <a:cs typeface="Arial Narrow" panose="020B0604020202020204" pitchFamily="34" charset="0"/>
            </a:endParaRPr>
          </a:p>
        </p:txBody>
      </p:sp>
      <p:sp>
        <p:nvSpPr>
          <p:cNvPr id="12" name="TextBox 11">
            <a:extLst>
              <a:ext uri="{FF2B5EF4-FFF2-40B4-BE49-F238E27FC236}">
                <a16:creationId xmlns:a16="http://schemas.microsoft.com/office/drawing/2014/main" id="{B8EB3E58-F79C-5ADA-44E4-D97BD1EA23C5}"/>
              </a:ext>
            </a:extLst>
          </p:cNvPr>
          <p:cNvSpPr txBox="1"/>
          <p:nvPr/>
        </p:nvSpPr>
        <p:spPr>
          <a:xfrm>
            <a:off x="540234" y="8205598"/>
            <a:ext cx="5838614" cy="461665"/>
          </a:xfrm>
          <a:prstGeom prst="rect">
            <a:avLst/>
          </a:prstGeom>
          <a:noFill/>
          <a:ln>
            <a:solidFill>
              <a:schemeClr val="bg1">
                <a:lumMod val="50000"/>
              </a:schemeClr>
            </a:solidFill>
          </a:ln>
        </p:spPr>
        <p:txBody>
          <a:bodyPr wrap="square" rtlCol="0">
            <a:spAutoFit/>
          </a:bodyPr>
          <a:lstStyle/>
          <a:p>
            <a:r>
              <a:rPr lang="en-US" sz="1200" dirty="0">
                <a:latin typeface="Arial Narrow" panose="020B0604020202020204" pitchFamily="34" charset="0"/>
                <a:cs typeface="Arial Narrow" panose="020B0604020202020204" pitchFamily="34" charset="0"/>
              </a:rPr>
              <a:t>Figure 1 illustrates….</a:t>
            </a:r>
          </a:p>
          <a:p>
            <a:endParaRPr lang="en-US" sz="1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11247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08152" y="936311"/>
            <a:ext cx="6225379" cy="338554"/>
          </a:xfrm>
          <a:prstGeom prst="rect">
            <a:avLst/>
          </a:prstGeom>
          <a:noFill/>
        </p:spPr>
        <p:txBody>
          <a:bodyPr wrap="square" rtlCol="0">
            <a:spAutoFit/>
          </a:bodyPr>
          <a:lstStyle/>
          <a:p>
            <a:r>
              <a:rPr lang="en-US" sz="1600" b="1" dirty="0">
                <a:latin typeface="Arial Narrow" pitchFamily="34" charset="0"/>
              </a:rPr>
              <a:t>Research Question</a:t>
            </a:r>
          </a:p>
        </p:txBody>
      </p:sp>
      <p:sp>
        <p:nvSpPr>
          <p:cNvPr id="256" name="TextBox 255"/>
          <p:cNvSpPr txBox="1"/>
          <p:nvPr/>
        </p:nvSpPr>
        <p:spPr>
          <a:xfrm>
            <a:off x="503989" y="5306436"/>
            <a:ext cx="5844292" cy="723275"/>
          </a:xfrm>
          <a:prstGeom prst="rect">
            <a:avLst/>
          </a:prstGeom>
          <a:solidFill>
            <a:schemeClr val="bg1">
              <a:lumMod val="85000"/>
            </a:schemeClr>
          </a:solidFill>
        </p:spPr>
        <p:txBody>
          <a:bodyPr wrap="square" rtlCol="0">
            <a:spAutoFit/>
          </a:bodyPr>
          <a:lstStyle/>
          <a:p>
            <a:pPr algn="ctr"/>
            <a:endParaRPr lang="en-AU" sz="1200" b="1" dirty="0">
              <a:latin typeface="Arial Narrow" panose="020B0606020202030204" pitchFamily="34" charset="0"/>
            </a:endParaRPr>
          </a:p>
          <a:p>
            <a:pPr algn="ctr"/>
            <a:r>
              <a:rPr lang="en-AU" sz="1200" b="1" dirty="0">
                <a:latin typeface="Arial Narrow" panose="020B0606020202030204" pitchFamily="34" charset="0"/>
              </a:rPr>
              <a:t>Population Size (N)  </a:t>
            </a:r>
            <a:r>
              <a:rPr lang="en-AU" sz="1200" dirty="0">
                <a:latin typeface="Arial Narrow" panose="020B0606020202030204" pitchFamily="34" charset="0"/>
              </a:rPr>
              <a:t>=    </a:t>
            </a:r>
            <a:r>
              <a:rPr lang="en-AU" sz="1200" u="sng" dirty="0">
                <a:latin typeface="Arial Narrow" panose="020B0606020202030204" pitchFamily="34" charset="0"/>
              </a:rPr>
              <a:t>         x Total Area of Population</a:t>
            </a:r>
          </a:p>
          <a:p>
            <a:pPr algn="ctr"/>
            <a:r>
              <a:rPr lang="en-AU" sz="1200" b="1" dirty="0">
                <a:latin typeface="Arial Narrow" panose="020B0606020202030204" pitchFamily="34" charset="0"/>
              </a:rPr>
              <a:t>                                               </a:t>
            </a:r>
            <a:r>
              <a:rPr lang="en-AU" sz="1200" dirty="0">
                <a:latin typeface="Arial Narrow" panose="020B0606020202030204" pitchFamily="34" charset="0"/>
              </a:rPr>
              <a:t>Area of one Quadrat</a:t>
            </a:r>
          </a:p>
          <a:p>
            <a:pPr algn="ctr"/>
            <a:r>
              <a:rPr lang="en-AU" sz="400" dirty="0">
                <a:latin typeface="Arial Narrow" panose="020B0606020202030204" pitchFamily="34" charset="0"/>
              </a:rPr>
              <a:t> </a:t>
            </a:r>
          </a:p>
        </p:txBody>
      </p:sp>
      <p:sp>
        <p:nvSpPr>
          <p:cNvPr id="88" name="TextBox 87"/>
          <p:cNvSpPr txBox="1"/>
          <p:nvPr/>
        </p:nvSpPr>
        <p:spPr>
          <a:xfrm>
            <a:off x="417533" y="1701457"/>
            <a:ext cx="6022933" cy="892552"/>
          </a:xfrm>
          <a:prstGeom prst="rect">
            <a:avLst/>
          </a:prstGeom>
          <a:noFill/>
        </p:spPr>
        <p:txBody>
          <a:bodyPr wrap="square" rtlCol="0">
            <a:spAutoFit/>
          </a:bodyPr>
          <a:lstStyle/>
          <a:p>
            <a:r>
              <a:rPr lang="en-US" sz="1600" b="1" dirty="0">
                <a:latin typeface="Arial Narrow" pitchFamily="34" charset="0"/>
              </a:rPr>
              <a:t>Method</a:t>
            </a:r>
          </a:p>
          <a:p>
            <a:r>
              <a:rPr lang="en-US" sz="1200" dirty="0">
                <a:latin typeface="Arial Narrow" pitchFamily="34" charset="0"/>
              </a:rPr>
              <a:t>In 2012, four quadrats were positioned within Swains reef (at spot marked X). Each quadrat was 80m long and 5m wide (diagram below is </a:t>
            </a:r>
            <a:r>
              <a:rPr lang="en-US" sz="1200" i="1" dirty="0">
                <a:latin typeface="Arial Narrow" pitchFamily="34" charset="0"/>
              </a:rPr>
              <a:t>not</a:t>
            </a:r>
            <a:r>
              <a:rPr lang="en-US" sz="1200" dirty="0">
                <a:latin typeface="Arial Narrow" pitchFamily="34" charset="0"/>
              </a:rPr>
              <a:t> to scale). The total Area of population of COTS on Swains Reef was 580,000m</a:t>
            </a:r>
            <a:r>
              <a:rPr lang="en-US" sz="1200" baseline="30000" dirty="0">
                <a:latin typeface="Arial Narrow" pitchFamily="34" charset="0"/>
              </a:rPr>
              <a:t>2</a:t>
            </a:r>
            <a:r>
              <a:rPr lang="en-US" sz="1200" dirty="0">
                <a:latin typeface="Arial Narrow" pitchFamily="34" charset="0"/>
              </a:rPr>
              <a:t>. Divers counted the number of COTS inside each quadrat. This was repeated in 2017.</a:t>
            </a:r>
          </a:p>
        </p:txBody>
      </p:sp>
      <p:sp>
        <p:nvSpPr>
          <p:cNvPr id="111" name="TextBox 110"/>
          <p:cNvSpPr txBox="1"/>
          <p:nvPr/>
        </p:nvSpPr>
        <p:spPr>
          <a:xfrm>
            <a:off x="417532" y="3553301"/>
            <a:ext cx="2785125" cy="338554"/>
          </a:xfrm>
          <a:prstGeom prst="rect">
            <a:avLst/>
          </a:prstGeom>
          <a:noFill/>
        </p:spPr>
        <p:txBody>
          <a:bodyPr wrap="square" rtlCol="0">
            <a:spAutoFit/>
          </a:bodyPr>
          <a:lstStyle/>
          <a:p>
            <a:r>
              <a:rPr lang="en-US" sz="1600" b="1" dirty="0">
                <a:latin typeface="Arial Narrow" pitchFamily="34" charset="0"/>
              </a:rPr>
              <a:t>Results</a:t>
            </a:r>
          </a:p>
        </p:txBody>
      </p:sp>
      <p:graphicFrame>
        <p:nvGraphicFramePr>
          <p:cNvPr id="112" name="Table 111"/>
          <p:cNvGraphicFramePr>
            <a:graphicFrameLocks noGrp="1"/>
          </p:cNvGraphicFramePr>
          <p:nvPr>
            <p:extLst>
              <p:ext uri="{D42A27DB-BD31-4B8C-83A1-F6EECF244321}">
                <p14:modId xmlns:p14="http://schemas.microsoft.com/office/powerpoint/2010/main" val="1411372581"/>
              </p:ext>
            </p:extLst>
          </p:nvPr>
        </p:nvGraphicFramePr>
        <p:xfrm>
          <a:off x="503988" y="4227911"/>
          <a:ext cx="5836569" cy="1036154"/>
        </p:xfrm>
        <a:graphic>
          <a:graphicData uri="http://schemas.openxmlformats.org/drawingml/2006/table">
            <a:tbl>
              <a:tblPr firstRow="1" bandRow="1">
                <a:tableStyleId>{5940675A-B579-460E-94D1-54222C63F5DA}</a:tableStyleId>
              </a:tblPr>
              <a:tblGrid>
                <a:gridCol w="548061">
                  <a:extLst>
                    <a:ext uri="{9D8B030D-6E8A-4147-A177-3AD203B41FA5}">
                      <a16:colId xmlns:a16="http://schemas.microsoft.com/office/drawing/2014/main" val="20000"/>
                    </a:ext>
                  </a:extLst>
                </a:gridCol>
                <a:gridCol w="488170">
                  <a:extLst>
                    <a:ext uri="{9D8B030D-6E8A-4147-A177-3AD203B41FA5}">
                      <a16:colId xmlns:a16="http://schemas.microsoft.com/office/drawing/2014/main" val="20001"/>
                    </a:ext>
                  </a:extLst>
                </a:gridCol>
                <a:gridCol w="488170">
                  <a:extLst>
                    <a:ext uri="{9D8B030D-6E8A-4147-A177-3AD203B41FA5}">
                      <a16:colId xmlns:a16="http://schemas.microsoft.com/office/drawing/2014/main" val="20002"/>
                    </a:ext>
                  </a:extLst>
                </a:gridCol>
                <a:gridCol w="488170">
                  <a:extLst>
                    <a:ext uri="{9D8B030D-6E8A-4147-A177-3AD203B41FA5}">
                      <a16:colId xmlns:a16="http://schemas.microsoft.com/office/drawing/2014/main" val="20003"/>
                    </a:ext>
                  </a:extLst>
                </a:gridCol>
                <a:gridCol w="488170">
                  <a:extLst>
                    <a:ext uri="{9D8B030D-6E8A-4147-A177-3AD203B41FA5}">
                      <a16:colId xmlns:a16="http://schemas.microsoft.com/office/drawing/2014/main" val="20004"/>
                    </a:ext>
                  </a:extLst>
                </a:gridCol>
                <a:gridCol w="650893">
                  <a:extLst>
                    <a:ext uri="{9D8B030D-6E8A-4147-A177-3AD203B41FA5}">
                      <a16:colId xmlns:a16="http://schemas.microsoft.com/office/drawing/2014/main" val="20005"/>
                    </a:ext>
                  </a:extLst>
                </a:gridCol>
                <a:gridCol w="894978">
                  <a:extLst>
                    <a:ext uri="{9D8B030D-6E8A-4147-A177-3AD203B41FA5}">
                      <a16:colId xmlns:a16="http://schemas.microsoft.com/office/drawing/2014/main" val="20006"/>
                    </a:ext>
                  </a:extLst>
                </a:gridCol>
                <a:gridCol w="1057702">
                  <a:extLst>
                    <a:ext uri="{9D8B030D-6E8A-4147-A177-3AD203B41FA5}">
                      <a16:colId xmlns:a16="http://schemas.microsoft.com/office/drawing/2014/main" val="20007"/>
                    </a:ext>
                  </a:extLst>
                </a:gridCol>
                <a:gridCol w="732255">
                  <a:extLst>
                    <a:ext uri="{9D8B030D-6E8A-4147-A177-3AD203B41FA5}">
                      <a16:colId xmlns:a16="http://schemas.microsoft.com/office/drawing/2014/main" val="20008"/>
                    </a:ext>
                  </a:extLst>
                </a:gridCol>
              </a:tblGrid>
              <a:tr h="149401">
                <a:tc rowSpan="2">
                  <a:txBody>
                    <a:bodyPr/>
                    <a:lstStyle/>
                    <a:p>
                      <a:endParaRPr lang="en-AU" sz="500" b="0" dirty="0">
                        <a:latin typeface="Arial Narrow" panose="020B060602020203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AU" sz="1000" b="1" baseline="0" dirty="0">
                          <a:latin typeface="Arial Narrow" panose="020B0606020202030204" pitchFamily="34" charset="0"/>
                        </a:rPr>
                        <a:t>Quadrat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1000" b="1" dirty="0">
                          <a:latin typeface="Arial Narrow" panose="020B0606020202030204" pitchFamily="34" charset="0"/>
                        </a:rPr>
                        <a:t>Mean</a:t>
                      </a:r>
                    </a:p>
                    <a:p>
                      <a:pPr algn="ct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solidFill>
                      <a:schemeClr val="bg1">
                        <a:lumMod val="85000"/>
                      </a:schemeClr>
                    </a:solidFill>
                  </a:tcPr>
                </a:tc>
                <a:tc rowSpan="2">
                  <a:txBody>
                    <a:bodyPr/>
                    <a:lstStyle/>
                    <a:p>
                      <a:pPr algn="ctr"/>
                      <a:r>
                        <a:rPr lang="en-AU" sz="900" b="1" baseline="0" dirty="0">
                          <a:latin typeface="Arial Narrow" panose="020B0606020202030204" pitchFamily="34" charset="0"/>
                        </a:rPr>
                        <a:t>Total Area of Population (m</a:t>
                      </a:r>
                      <a:r>
                        <a:rPr lang="en-AU" sz="900" b="1" baseline="30000" dirty="0">
                          <a:latin typeface="Arial Narrow" panose="020B0606020202030204" pitchFamily="34" charset="0"/>
                        </a:rPr>
                        <a:t>2</a:t>
                      </a:r>
                      <a:r>
                        <a:rPr lang="en-AU" sz="900" b="1" baseline="0" dirty="0">
                          <a:latin typeface="Arial Narrow" panose="020B0606020202030204" pitchFamily="34" charset="0"/>
                        </a:rPr>
                        <a:t>) </a:t>
                      </a:r>
                      <a:endParaRPr lang="en-AU" sz="900" b="1" dirty="0">
                        <a:latin typeface="Arial Narrow" panose="020B0606020202030204" pitchFamily="34" charset="0"/>
                      </a:endParaRPr>
                    </a:p>
                  </a:txBody>
                  <a:tcPr>
                    <a:solidFill>
                      <a:schemeClr val="bg1">
                        <a:lumMod val="85000"/>
                      </a:schemeClr>
                    </a:solidFill>
                  </a:tcPr>
                </a:tc>
                <a:tc rowSpan="2">
                  <a:txBody>
                    <a:bodyPr/>
                    <a:lstStyle/>
                    <a:p>
                      <a:pPr algn="ctr"/>
                      <a:r>
                        <a:rPr lang="en-AU" sz="900" b="1" dirty="0">
                          <a:latin typeface="Arial Narrow" panose="020B0606020202030204" pitchFamily="34" charset="0"/>
                        </a:rPr>
                        <a:t>Area</a:t>
                      </a:r>
                      <a:r>
                        <a:rPr lang="en-AU" sz="900" b="1" baseline="0" dirty="0">
                          <a:latin typeface="Arial Narrow" panose="020B0606020202030204" pitchFamily="34" charset="0"/>
                        </a:rPr>
                        <a:t> of one Quadrat (m</a:t>
                      </a:r>
                      <a:r>
                        <a:rPr lang="en-AU" sz="900" b="1" baseline="30000" dirty="0">
                          <a:latin typeface="Arial Narrow" panose="020B0606020202030204" pitchFamily="34" charset="0"/>
                        </a:rPr>
                        <a:t>2</a:t>
                      </a:r>
                      <a:r>
                        <a:rPr lang="en-AU" sz="900" b="1" baseline="0" dirty="0">
                          <a:latin typeface="Arial Narrow" panose="020B0606020202030204" pitchFamily="34" charset="0"/>
                        </a:rPr>
                        <a:t>)</a:t>
                      </a:r>
                      <a:endParaRPr lang="en-AU" sz="900" b="1" dirty="0">
                        <a:latin typeface="Arial Narrow" panose="020B0606020202030204" pitchFamily="34" charset="0"/>
                      </a:endParaRPr>
                    </a:p>
                  </a:txBody>
                  <a:tcPr>
                    <a:solidFill>
                      <a:schemeClr val="bg1">
                        <a:lumMod val="85000"/>
                      </a:schemeClr>
                    </a:solidFill>
                  </a:tcPr>
                </a:tc>
                <a:tc rowSpan="2">
                  <a:txBody>
                    <a:bodyPr/>
                    <a:lstStyle/>
                    <a:p>
                      <a:pPr algn="ctr"/>
                      <a:r>
                        <a:rPr lang="en-AU" sz="900" b="1" dirty="0">
                          <a:latin typeface="Arial Narrow" panose="020B0606020202030204" pitchFamily="34" charset="0"/>
                        </a:rPr>
                        <a:t>Population</a:t>
                      </a:r>
                      <a:r>
                        <a:rPr lang="en-AU" sz="900" b="1" baseline="0" dirty="0">
                          <a:latin typeface="Arial Narrow" panose="020B0606020202030204" pitchFamily="34" charset="0"/>
                        </a:rPr>
                        <a:t> Size  “N”</a:t>
                      </a:r>
                      <a:endParaRPr lang="en-AU" sz="9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b="1" baseline="0" dirty="0">
                          <a:latin typeface="Arial Narrow" panose="020B0606020202030204" pitchFamily="34" charset="0"/>
                        </a:rPr>
                        <a:t>2</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b="1" baseline="0" dirty="0">
                          <a:latin typeface="Arial Narrow" panose="020B0606020202030204" pitchFamily="34" charset="0"/>
                        </a:rPr>
                        <a:t>3</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b="1" baseline="0" dirty="0">
                          <a:latin typeface="Arial Narrow" panose="020B0606020202030204" pitchFamily="34" charset="0"/>
                        </a:rPr>
                        <a:t>4</a:t>
                      </a:r>
                    </a:p>
                  </a:txBody>
                  <a:tcPr>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1.5</a:t>
                      </a:r>
                    </a:p>
                  </a:txBody>
                  <a:tcPr>
                    <a:solidFill>
                      <a:schemeClr val="bg1">
                        <a:lumMod val="95000"/>
                      </a:schemeClr>
                    </a:solidFill>
                  </a:tcPr>
                </a:tc>
                <a:tc rowSpan="2">
                  <a:txBody>
                    <a:bodyPr/>
                    <a:lstStyle/>
                    <a:p>
                      <a:pPr algn="ctr"/>
                      <a:endParaRPr lang="en-AU" sz="1200" dirty="0">
                        <a:latin typeface="Arial Narrow" panose="020B0606020202030204" pitchFamily="34" charset="0"/>
                      </a:endParaRPr>
                    </a:p>
                    <a:p>
                      <a:pPr algn="ctr"/>
                      <a:r>
                        <a:rPr lang="en-AU" sz="1200" dirty="0">
                          <a:latin typeface="Arial Narrow" panose="020B0606020202030204" pitchFamily="34" charset="0"/>
                        </a:rPr>
                        <a:t>580,000</a:t>
                      </a:r>
                    </a:p>
                  </a:txBody>
                  <a:tcPr>
                    <a:solidFill>
                      <a:schemeClr val="bg1">
                        <a:lumMod val="95000"/>
                      </a:schemeClr>
                    </a:solidFill>
                  </a:tcPr>
                </a:tc>
                <a:tc rowSpan="2">
                  <a:txBody>
                    <a:bodyPr/>
                    <a:lstStyle/>
                    <a:p>
                      <a:pPr algn="ctr"/>
                      <a:endParaRPr lang="en-AU" sz="1200" dirty="0">
                        <a:latin typeface="Arial Narrow" panose="020B0606020202030204" pitchFamily="34" charset="0"/>
                      </a:endParaRPr>
                    </a:p>
                    <a:p>
                      <a:pPr algn="ctr"/>
                      <a:r>
                        <a:rPr lang="en-AU" sz="1200" dirty="0">
                          <a:latin typeface="Arial Narrow" panose="020B0606020202030204" pitchFamily="34" charset="0"/>
                        </a:rPr>
                        <a:t>400 (5x80)</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nchor="ctr">
                    <a:solidFill>
                      <a:schemeClr val="bg1">
                        <a:lumMod val="95000"/>
                      </a:schemeClr>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r>
                        <a:rPr lang="en-AU" sz="900" dirty="0">
                          <a:solidFill>
                            <a:schemeClr val="bg1">
                              <a:lumMod val="50000"/>
                            </a:schemeClr>
                          </a:solidFill>
                          <a:latin typeface="Comic Sans MS" panose="030F0702030302020204" pitchFamily="66" charset="0"/>
                        </a:rPr>
                        <a:t>58.8</a:t>
                      </a:r>
                    </a:p>
                  </a:txBody>
                  <a:tcPr>
                    <a:solidFill>
                      <a:schemeClr val="bg1"/>
                    </a:solidFill>
                  </a:tcPr>
                </a:tc>
                <a:tc vMerge="1">
                  <a:txBody>
                    <a:bodyPr/>
                    <a:lstStyle/>
                    <a:p>
                      <a:endParaRPr dirty="0"/>
                    </a:p>
                  </a:txBody>
                  <a:tcPr>
                    <a:solidFill>
                      <a:schemeClr val="bg1">
                        <a:lumMod val="95000"/>
                      </a:schemeClr>
                    </a:solidFill>
                  </a:tcPr>
                </a:tc>
                <a:tc vMerge="1">
                  <a:txBody>
                    <a:bodyPr/>
                    <a:lstStyle/>
                    <a:p>
                      <a:pPr algn="ctr"/>
                      <a:endParaRPr lang="en-AU" sz="1200" i="0" dirty="0">
                        <a:solidFill>
                          <a:schemeClr val="tx1"/>
                        </a:solidFill>
                        <a:latin typeface="Arial Narrow" panose="020B0606020202030204" pitchFamily="34" charset="0"/>
                      </a:endParaRPr>
                    </a:p>
                  </a:txBody>
                  <a:tcPr>
                    <a:solidFill>
                      <a:schemeClr val="bg1">
                        <a:lumMod val="95000"/>
                      </a:schemeClr>
                    </a:solidFill>
                  </a:tcPr>
                </a:tc>
                <a:tc>
                  <a:txBody>
                    <a:bodyPr/>
                    <a:lstStyle/>
                    <a:p>
                      <a:pPr algn="ctr"/>
                      <a:r>
                        <a:rPr lang="en-AU" sz="900" i="0" dirty="0">
                          <a:solidFill>
                            <a:schemeClr val="bg1">
                              <a:lumMod val="50000"/>
                            </a:schemeClr>
                          </a:solidFill>
                          <a:latin typeface="Comic Sans MS" panose="030F0702030302020204" pitchFamily="66" charset="0"/>
                        </a:rPr>
                        <a:t>85260</a:t>
                      </a:r>
                    </a:p>
                  </a:txBody>
                  <a:tcPr>
                    <a:solidFill>
                      <a:schemeClr val="bg1"/>
                    </a:solidFill>
                  </a:tcPr>
                </a:tc>
                <a:extLst>
                  <a:ext uri="{0D108BD9-81ED-4DB2-BD59-A6C34878D82A}">
                    <a16:rowId xmlns:a16="http://schemas.microsoft.com/office/drawing/2014/main" val="10003"/>
                  </a:ext>
                </a:extLst>
              </a:tr>
            </a:tbl>
          </a:graphicData>
        </a:graphic>
      </p:graphicFrame>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0321" y="4457678"/>
            <a:ext cx="133752" cy="155589"/>
          </a:xfrm>
          <a:prstGeom prst="rect">
            <a:avLst/>
          </a:prstGeom>
        </p:spPr>
      </p:pic>
      <p:sp>
        <p:nvSpPr>
          <p:cNvPr id="116" name="TextBox 115"/>
          <p:cNvSpPr txBox="1"/>
          <p:nvPr/>
        </p:nvSpPr>
        <p:spPr>
          <a:xfrm>
            <a:off x="498750" y="3895224"/>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to calculate the mean and population size for 2017 (boxes)</a:t>
            </a:r>
            <a:endParaRPr lang="en-US" sz="1200" dirty="0">
              <a:solidFill>
                <a:schemeClr val="bg1"/>
              </a:solidFill>
              <a:latin typeface="Comic Sans MS" panose="030F0702030302020204" pitchFamily="66" charset="0"/>
            </a:endParaRPr>
          </a:p>
        </p:txBody>
      </p:sp>
      <p:cxnSp>
        <p:nvCxnSpPr>
          <p:cNvPr id="117" name="Straight Connector 116"/>
          <p:cNvCxnSpPr/>
          <p:nvPr/>
        </p:nvCxnSpPr>
        <p:spPr>
          <a:xfrm flipH="1">
            <a:off x="481537" y="353925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6158" y="5444531"/>
            <a:ext cx="196432" cy="209500"/>
          </a:xfrm>
          <a:prstGeom prst="rect">
            <a:avLst/>
          </a:prstGeom>
        </p:spPr>
      </p:pic>
      <p:cxnSp>
        <p:nvCxnSpPr>
          <p:cNvPr id="125" name="Straight Connector 124"/>
          <p:cNvCxnSpPr/>
          <p:nvPr/>
        </p:nvCxnSpPr>
        <p:spPr>
          <a:xfrm flipH="1">
            <a:off x="499919" y="6094419"/>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24225" y="6076395"/>
            <a:ext cx="6047565" cy="707886"/>
          </a:xfrm>
          <a:prstGeom prst="rect">
            <a:avLst/>
          </a:prstGeom>
          <a:noFill/>
        </p:spPr>
        <p:txBody>
          <a:bodyPr wrap="square" rtlCol="0">
            <a:spAutoFit/>
          </a:bodyPr>
          <a:lstStyle/>
          <a:p>
            <a:r>
              <a:rPr lang="en-US" sz="1600" b="1" dirty="0">
                <a:latin typeface="Arial Narrow" pitchFamily="34" charset="0"/>
              </a:rPr>
              <a:t>Conclusion</a:t>
            </a:r>
          </a:p>
          <a:p>
            <a:r>
              <a:rPr lang="en-US" sz="1200" dirty="0">
                <a:latin typeface="Arial Narrow" pitchFamily="34" charset="0"/>
              </a:rPr>
              <a:t>To</a:t>
            </a:r>
            <a:r>
              <a:rPr lang="en-US" sz="1200" i="1" dirty="0">
                <a:latin typeface="Arial Narrow" pitchFamily="34" charset="0"/>
              </a:rPr>
              <a:t> statistically </a:t>
            </a:r>
            <a:r>
              <a:rPr lang="en-US" sz="1200" dirty="0">
                <a:latin typeface="Arial Narrow" pitchFamily="34" charset="0"/>
              </a:rPr>
              <a:t>answer the research question, we must first conduct a t test to obtain a </a:t>
            </a:r>
            <a:r>
              <a:rPr lang="en-US" sz="1200" b="1" dirty="0">
                <a:latin typeface="Arial Narrow" pitchFamily="34" charset="0"/>
              </a:rPr>
              <a:t>P value</a:t>
            </a:r>
            <a:r>
              <a:rPr lang="en-US" sz="1200" dirty="0">
                <a:latin typeface="Arial Narrow" pitchFamily="34" charset="0"/>
              </a:rPr>
              <a:t>. If the P value is </a:t>
            </a:r>
            <a:r>
              <a:rPr lang="en-US" sz="1200" i="1" dirty="0">
                <a:latin typeface="Arial Narrow" pitchFamily="34" charset="0"/>
              </a:rPr>
              <a:t>equal to or less than 0.05</a:t>
            </a:r>
            <a:r>
              <a:rPr lang="en-US" sz="1200" dirty="0">
                <a:latin typeface="Arial Narrow" pitchFamily="34" charset="0"/>
              </a:rPr>
              <a:t>, the difference </a:t>
            </a:r>
            <a:r>
              <a:rPr lang="en-US" sz="1200" i="1" dirty="0">
                <a:latin typeface="Arial Narrow" pitchFamily="34" charset="0"/>
              </a:rPr>
              <a:t>is</a:t>
            </a:r>
            <a:r>
              <a:rPr lang="en-US" sz="1200" dirty="0">
                <a:latin typeface="Arial Narrow" pitchFamily="34" charset="0"/>
              </a:rPr>
              <a:t> significant. If greater than 0.05, there is no difference.</a:t>
            </a:r>
            <a:endParaRPr lang="en-US" sz="1200" b="1" dirty="0">
              <a:latin typeface="Arial Narrow" pitchFamily="34" charset="0"/>
            </a:endParaRPr>
          </a:p>
        </p:txBody>
      </p:sp>
      <p:graphicFrame>
        <p:nvGraphicFramePr>
          <p:cNvPr id="128" name="Table 127"/>
          <p:cNvGraphicFramePr>
            <a:graphicFrameLocks noGrp="1"/>
          </p:cNvGraphicFramePr>
          <p:nvPr>
            <p:extLst>
              <p:ext uri="{D42A27DB-BD31-4B8C-83A1-F6EECF244321}">
                <p14:modId xmlns:p14="http://schemas.microsoft.com/office/powerpoint/2010/main" val="13941972"/>
              </p:ext>
            </p:extLst>
          </p:nvPr>
        </p:nvGraphicFramePr>
        <p:xfrm>
          <a:off x="505336" y="7124189"/>
          <a:ext cx="5820853" cy="1005840"/>
        </p:xfrm>
        <a:graphic>
          <a:graphicData uri="http://schemas.openxmlformats.org/drawingml/2006/table">
            <a:tbl>
              <a:tblPr firstRow="1" bandRow="1">
                <a:tableStyleId>{5940675A-B579-460E-94D1-54222C63F5DA}</a:tableStyleId>
              </a:tblPr>
              <a:tblGrid>
                <a:gridCol w="925288">
                  <a:extLst>
                    <a:ext uri="{9D8B030D-6E8A-4147-A177-3AD203B41FA5}">
                      <a16:colId xmlns:a16="http://schemas.microsoft.com/office/drawing/2014/main" val="20000"/>
                    </a:ext>
                  </a:extLst>
                </a:gridCol>
                <a:gridCol w="692370">
                  <a:extLst>
                    <a:ext uri="{9D8B030D-6E8A-4147-A177-3AD203B41FA5}">
                      <a16:colId xmlns:a16="http://schemas.microsoft.com/office/drawing/2014/main" val="20001"/>
                    </a:ext>
                  </a:extLst>
                </a:gridCol>
                <a:gridCol w="692370">
                  <a:extLst>
                    <a:ext uri="{9D8B030D-6E8A-4147-A177-3AD203B41FA5}">
                      <a16:colId xmlns:a16="http://schemas.microsoft.com/office/drawing/2014/main" val="20002"/>
                    </a:ext>
                  </a:extLst>
                </a:gridCol>
                <a:gridCol w="692370">
                  <a:extLst>
                    <a:ext uri="{9D8B030D-6E8A-4147-A177-3AD203B41FA5}">
                      <a16:colId xmlns:a16="http://schemas.microsoft.com/office/drawing/2014/main" val="20003"/>
                    </a:ext>
                  </a:extLst>
                </a:gridCol>
                <a:gridCol w="692370">
                  <a:extLst>
                    <a:ext uri="{9D8B030D-6E8A-4147-A177-3AD203B41FA5}">
                      <a16:colId xmlns:a16="http://schemas.microsoft.com/office/drawing/2014/main" val="20004"/>
                    </a:ext>
                  </a:extLst>
                </a:gridCol>
                <a:gridCol w="969316">
                  <a:extLst>
                    <a:ext uri="{9D8B030D-6E8A-4147-A177-3AD203B41FA5}">
                      <a16:colId xmlns:a16="http://schemas.microsoft.com/office/drawing/2014/main" val="20006"/>
                    </a:ext>
                  </a:extLst>
                </a:gridCol>
                <a:gridCol w="1156769">
                  <a:extLst>
                    <a:ext uri="{9D8B030D-6E8A-4147-A177-3AD203B41FA5}">
                      <a16:colId xmlns:a16="http://schemas.microsoft.com/office/drawing/2014/main" val="20013"/>
                    </a:ext>
                  </a:extLst>
                </a:gridCol>
              </a:tblGrid>
              <a:tr h="126206">
                <a:tc rowSpan="2">
                  <a:txBody>
                    <a:bodyPr/>
                    <a:lstStyle/>
                    <a:p>
                      <a:r>
                        <a:rPr lang="en-AU" sz="800" b="1" dirty="0">
                          <a:latin typeface="Arial Narrow" panose="020B0606020202030204" pitchFamily="34" charset="0"/>
                        </a:rPr>
                        <a:t>Group</a:t>
                      </a:r>
                    </a:p>
                    <a:p>
                      <a:pPr algn="l"/>
                      <a:r>
                        <a:rPr lang="en-AU" sz="500" b="0" dirty="0">
                          <a:latin typeface="Arial Narrow" panose="020B0606020202030204" pitchFamily="34" charset="0"/>
                        </a:rPr>
                        <a:t>(</a:t>
                      </a:r>
                      <a:r>
                        <a:rPr lang="en-AU" sz="500" b="0" dirty="0" err="1">
                          <a:latin typeface="Arial Narrow" panose="020B0606020202030204" pitchFamily="34" charset="0"/>
                        </a:rPr>
                        <a:t>ifor</a:t>
                      </a:r>
                      <a:r>
                        <a:rPr lang="en-AU" sz="500" b="0" baseline="0" dirty="0">
                          <a:latin typeface="Arial Narrow" panose="020B0606020202030204" pitchFamily="34" charset="0"/>
                        </a:rPr>
                        <a:t> example, p</a:t>
                      </a:r>
                      <a:r>
                        <a:rPr lang="en-AU" sz="500" b="0" dirty="0">
                          <a:latin typeface="Arial Narrow" panose="020B0606020202030204" pitchFamily="34" charset="0"/>
                        </a:rPr>
                        <a:t>opulation)</a:t>
                      </a:r>
                    </a:p>
                  </a:txBody>
                  <a:tcPr>
                    <a:solidFill>
                      <a:schemeClr val="bg1">
                        <a:lumMod val="85000"/>
                      </a:schemeClr>
                    </a:solidFill>
                  </a:tcPr>
                </a:tc>
                <a:tc gridSpan="4">
                  <a:txBody>
                    <a:bodyPr/>
                    <a:lstStyle/>
                    <a:p>
                      <a:pPr algn="ctr"/>
                      <a:r>
                        <a:rPr lang="en-AU" sz="800" b="1" baseline="0" dirty="0">
                          <a:latin typeface="Arial Narrow" panose="020B0606020202030204" pitchFamily="34" charset="0"/>
                        </a:rPr>
                        <a:t>Transect (quadrat) </a:t>
                      </a: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1200" b="1" dirty="0">
                          <a:latin typeface="Arial Narrow" panose="020B0606020202030204" pitchFamily="34" charset="0"/>
                        </a:rPr>
                        <a:t>N</a:t>
                      </a:r>
                    </a:p>
                  </a:txBody>
                  <a:tcPr>
                    <a:solidFill>
                      <a:schemeClr val="bg1">
                        <a:lumMod val="85000"/>
                      </a:schemeClr>
                    </a:solidFill>
                  </a:tcPr>
                </a:tc>
                <a:tc rowSpan="2">
                  <a:txBody>
                    <a:bodyPr/>
                    <a:lstStyle/>
                    <a:p>
                      <a:pPr algn="ctr"/>
                      <a:r>
                        <a:rPr lang="en-AU" sz="1000" b="1" dirty="0">
                          <a:latin typeface="Arial Narrow" panose="020B0606020202030204" pitchFamily="34" charset="0"/>
                        </a:rPr>
                        <a:t>P </a:t>
                      </a: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solidFill>
                      <a:schemeClr val="bg1">
                        <a:lumMod val="85000"/>
                      </a:schemeClr>
                    </a:solidFill>
                  </a:tcPr>
                </a:tc>
                <a:tc>
                  <a:txBody>
                    <a:bodyPr/>
                    <a:lstStyle/>
                    <a:p>
                      <a:pPr algn="ctr"/>
                      <a:r>
                        <a:rPr lang="en-AU" sz="1000" b="1" baseline="0" dirty="0">
                          <a:latin typeface="Arial Narrow" panose="020B0606020202030204" pitchFamily="34" charset="0"/>
                        </a:rPr>
                        <a:t>2</a:t>
                      </a:r>
                    </a:p>
                  </a:txBody>
                  <a:tcPr>
                    <a:solidFill>
                      <a:schemeClr val="bg1">
                        <a:lumMod val="85000"/>
                      </a:schemeClr>
                    </a:solidFill>
                  </a:tcPr>
                </a:tc>
                <a:tc>
                  <a:txBody>
                    <a:bodyPr/>
                    <a:lstStyle/>
                    <a:p>
                      <a:pPr algn="ctr"/>
                      <a:r>
                        <a:rPr lang="en-AU" sz="1000" b="1" baseline="0" dirty="0">
                          <a:latin typeface="Arial Narrow" panose="020B0606020202030204" pitchFamily="34" charset="0"/>
                        </a:rPr>
                        <a:t>3</a:t>
                      </a:r>
                    </a:p>
                  </a:txBody>
                  <a:tcPr>
                    <a:solidFill>
                      <a:schemeClr val="bg1">
                        <a:lumMod val="85000"/>
                      </a:schemeClr>
                    </a:solidFill>
                  </a:tcPr>
                </a:tc>
                <a:tc>
                  <a:txBody>
                    <a:bodyPr/>
                    <a:lstStyle/>
                    <a:p>
                      <a:pPr algn="ctr"/>
                      <a:r>
                        <a:rPr lang="en-AU" sz="1000" b="1" baseline="0" dirty="0">
                          <a:latin typeface="Arial Narrow" panose="020B0606020202030204" pitchFamily="34" charset="0"/>
                        </a:rPr>
                        <a:t>4</a:t>
                      </a:r>
                    </a:p>
                  </a:txBody>
                  <a:tcPr>
                    <a:solidFill>
                      <a:schemeClr val="bg1">
                        <a:lumMod val="85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solidFill>
                      <a:schemeClr val="bg1">
                        <a:lumMod val="95000"/>
                      </a:schemeClr>
                    </a:solidFill>
                  </a:tcPr>
                </a:tc>
                <a:tc rowSpan="2">
                  <a:txBody>
                    <a:bodyPr/>
                    <a:lstStyle/>
                    <a:p>
                      <a:pPr algn="ctr"/>
                      <a:r>
                        <a:rPr lang="en-AU" sz="1200" dirty="0">
                          <a:latin typeface="Arial Narrow" panose="020B0606020202030204" pitchFamily="34" charset="0"/>
                        </a:rPr>
                        <a:t>0.0001</a:t>
                      </a:r>
                    </a:p>
                  </a:txBody>
                  <a:tcPr anchor="ctr">
                    <a:solidFill>
                      <a:schemeClr val="bg1"/>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r>
                        <a:rPr lang="en-AU" sz="1200" b="0" i="0" dirty="0">
                          <a:solidFill>
                            <a:schemeClr val="tx1"/>
                          </a:solidFill>
                          <a:latin typeface="Arial Narrow" panose="020B0604020202020204" pitchFamily="34" charset="0"/>
                          <a:cs typeface="Arial Narrow" panose="020B0604020202020204" pitchFamily="34" charset="0"/>
                        </a:rPr>
                        <a:t>85260</a:t>
                      </a:r>
                    </a:p>
                  </a:txBody>
                  <a:tcPr>
                    <a:solidFill>
                      <a:schemeClr val="bg1">
                        <a:lumMod val="95000"/>
                      </a:schemeClr>
                    </a:solidFill>
                  </a:tcPr>
                </a:tc>
                <a:tc vMerge="1">
                  <a:txBody>
                    <a:bodyPr/>
                    <a:lstStyle/>
                    <a:p>
                      <a:pPr algn="ctr"/>
                      <a:endParaRPr lang="en-AU" sz="1200" i="0" dirty="0">
                        <a:solidFill>
                          <a:schemeClr val="tx1"/>
                        </a:solidFill>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130" name="TextBox 129"/>
          <p:cNvSpPr txBox="1"/>
          <p:nvPr/>
        </p:nvSpPr>
        <p:spPr>
          <a:xfrm>
            <a:off x="496265" y="6796147"/>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Google t test calculator and click on GraphPad (next pages)</a:t>
            </a:r>
            <a:endParaRPr lang="en-US" sz="1200" b="1" dirty="0">
              <a:solidFill>
                <a:schemeClr val="bg1"/>
              </a:solidFill>
              <a:latin typeface="Comic Sans MS" panose="030F0702030302020204" pitchFamily="66" charset="0"/>
            </a:endParaRPr>
          </a:p>
        </p:txBody>
      </p:sp>
      <p:sp>
        <p:nvSpPr>
          <p:cNvPr id="55" name="TextBox 54"/>
          <p:cNvSpPr txBox="1"/>
          <p:nvPr/>
        </p:nvSpPr>
        <p:spPr>
          <a:xfrm>
            <a:off x="496265" y="8215213"/>
            <a:ext cx="5844293" cy="477054"/>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tabLst>
                <a:tab pos="1344613" algn="l"/>
              </a:tabLst>
            </a:pPr>
            <a:endParaRPr lang="en-US" sz="600" b="1" dirty="0">
              <a:latin typeface="Arial Narrow" pitchFamily="34" charset="0"/>
            </a:endParaRPr>
          </a:p>
          <a:p>
            <a:pPr>
              <a:tabLst>
                <a:tab pos="1344613" algn="l"/>
              </a:tabLst>
            </a:pPr>
            <a:r>
              <a:rPr lang="en-US" sz="1200" b="1" dirty="0">
                <a:latin typeface="Arial Narrow" pitchFamily="34" charset="0"/>
              </a:rPr>
              <a:t>Q. Is there a </a:t>
            </a:r>
            <a:r>
              <a:rPr lang="en-US" sz="1200" b="1" i="1" dirty="0">
                <a:latin typeface="Arial Narrow" pitchFamily="34" charset="0"/>
              </a:rPr>
              <a:t>significant</a:t>
            </a:r>
            <a:r>
              <a:rPr lang="en-US" sz="1200" b="1" dirty="0">
                <a:latin typeface="Arial Narrow" pitchFamily="34" charset="0"/>
              </a:rPr>
              <a:t> difference in COTS (N) between 2012 and 2017? Ans.</a:t>
            </a:r>
          </a:p>
          <a:p>
            <a:pPr>
              <a:tabLst>
                <a:tab pos="1344613" algn="l"/>
              </a:tabLst>
            </a:pPr>
            <a:r>
              <a:rPr lang="en-US" sz="700" b="1" dirty="0">
                <a:latin typeface="Arial Narrow" pitchFamily="34" charset="0"/>
              </a:rPr>
              <a:t> </a:t>
            </a:r>
            <a:endParaRPr lang="en-US" sz="700" b="1" dirty="0">
              <a:latin typeface="Comic Sans MS" panose="030F0702030302020204" pitchFamily="66" charset="0"/>
            </a:endParaRPr>
          </a:p>
        </p:txBody>
      </p:sp>
      <p:sp>
        <p:nvSpPr>
          <p:cNvPr id="5" name="Rectangle 4"/>
          <p:cNvSpPr/>
          <p:nvPr/>
        </p:nvSpPr>
        <p:spPr>
          <a:xfrm>
            <a:off x="5185754" y="8263320"/>
            <a:ext cx="1118311" cy="35183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299312" y="8289446"/>
            <a:ext cx="1051606"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13" name="TextBox 12"/>
          <p:cNvSpPr txBox="1"/>
          <p:nvPr/>
        </p:nvSpPr>
        <p:spPr>
          <a:xfrm>
            <a:off x="4439235" y="8503787"/>
            <a:ext cx="1051606"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16" name="Oval 15"/>
          <p:cNvSpPr/>
          <p:nvPr/>
        </p:nvSpPr>
        <p:spPr>
          <a:xfrm>
            <a:off x="5299312" y="8296866"/>
            <a:ext cx="505952" cy="28474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TextBox 79"/>
          <p:cNvSpPr txBox="1"/>
          <p:nvPr/>
        </p:nvSpPr>
        <p:spPr>
          <a:xfrm>
            <a:off x="481958" y="1250431"/>
            <a:ext cx="5844230" cy="400110"/>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a:t>
            </a:r>
            <a:r>
              <a:rPr lang="en-AU" sz="1200" b="1" i="1" dirty="0">
                <a:latin typeface="Arial Narrow" panose="020B0606020202030204" pitchFamily="34" charset="0"/>
              </a:rPr>
              <a:t>significant </a:t>
            </a:r>
            <a:r>
              <a:rPr lang="en-AU" sz="1200" b="1" dirty="0">
                <a:latin typeface="Arial Narrow" panose="020B0606020202030204" pitchFamily="34" charset="0"/>
              </a:rPr>
              <a:t>difference in                            between                          &amp;                         ?</a:t>
            </a:r>
          </a:p>
          <a:p>
            <a:endParaRPr lang="en-AU" sz="500" b="1" dirty="0">
              <a:latin typeface="Arial Narrow" panose="020B0606020202030204" pitchFamily="34" charset="0"/>
            </a:endParaRPr>
          </a:p>
        </p:txBody>
      </p:sp>
      <p:cxnSp>
        <p:nvCxnSpPr>
          <p:cNvPr id="81" name="Straight Connector 80"/>
          <p:cNvCxnSpPr/>
          <p:nvPr/>
        </p:nvCxnSpPr>
        <p:spPr>
          <a:xfrm flipH="1">
            <a:off x="481537" y="170145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852936" y="1271280"/>
            <a:ext cx="854782" cy="3348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82"/>
          <p:cNvSpPr txBox="1"/>
          <p:nvPr/>
        </p:nvSpPr>
        <p:spPr>
          <a:xfrm>
            <a:off x="2791119" y="1247962"/>
            <a:ext cx="1010078" cy="400110"/>
          </a:xfrm>
          <a:prstGeom prst="rect">
            <a:avLst/>
          </a:prstGeom>
          <a:noFill/>
        </p:spPr>
        <p:txBody>
          <a:bodyPr wrap="square" rtlCol="0">
            <a:spAutoFit/>
          </a:bodyPr>
          <a:lstStyle/>
          <a:p>
            <a:pPr algn="ctr"/>
            <a:r>
              <a:rPr lang="en-AU" sz="1000" dirty="0"/>
              <a:t>Population SIZE of COTS</a:t>
            </a:r>
          </a:p>
        </p:txBody>
      </p:sp>
      <p:sp>
        <p:nvSpPr>
          <p:cNvPr id="84" name="Rectangle 83"/>
          <p:cNvSpPr/>
          <p:nvPr/>
        </p:nvSpPr>
        <p:spPr>
          <a:xfrm>
            <a:off x="4289768" y="1279046"/>
            <a:ext cx="802302" cy="326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TextBox 84"/>
          <p:cNvSpPr txBox="1"/>
          <p:nvPr/>
        </p:nvSpPr>
        <p:spPr>
          <a:xfrm>
            <a:off x="4205677" y="1308164"/>
            <a:ext cx="951190" cy="276999"/>
          </a:xfrm>
          <a:prstGeom prst="rect">
            <a:avLst/>
          </a:prstGeom>
          <a:noFill/>
        </p:spPr>
        <p:txBody>
          <a:bodyPr wrap="square" rtlCol="0">
            <a:spAutoFit/>
          </a:bodyPr>
          <a:lstStyle/>
          <a:p>
            <a:pPr algn="ctr"/>
            <a:r>
              <a:rPr lang="en-AU" sz="1200" b="1" dirty="0"/>
              <a:t>2012</a:t>
            </a:r>
            <a:r>
              <a:rPr lang="en-AU" sz="1200" dirty="0"/>
              <a:t> </a:t>
            </a:r>
            <a:endParaRPr lang="en-AU" sz="800" dirty="0"/>
          </a:p>
        </p:txBody>
      </p:sp>
      <p:sp>
        <p:nvSpPr>
          <p:cNvPr id="86" name="Rectangle 85"/>
          <p:cNvSpPr/>
          <p:nvPr/>
        </p:nvSpPr>
        <p:spPr>
          <a:xfrm>
            <a:off x="5291248" y="1276695"/>
            <a:ext cx="764460" cy="3210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TextBox 86"/>
          <p:cNvSpPr txBox="1"/>
          <p:nvPr/>
        </p:nvSpPr>
        <p:spPr>
          <a:xfrm>
            <a:off x="5185754" y="1308138"/>
            <a:ext cx="951190" cy="276999"/>
          </a:xfrm>
          <a:prstGeom prst="rect">
            <a:avLst/>
          </a:prstGeom>
          <a:noFill/>
        </p:spPr>
        <p:txBody>
          <a:bodyPr wrap="square" rtlCol="0">
            <a:spAutoFit/>
          </a:bodyPr>
          <a:lstStyle/>
          <a:p>
            <a:pPr algn="ctr"/>
            <a:r>
              <a:rPr lang="en-AU" sz="1200" b="1" dirty="0"/>
              <a:t>2017</a:t>
            </a:r>
            <a:endParaRPr lang="en-AU" sz="1200" dirty="0"/>
          </a:p>
        </p:txBody>
      </p:sp>
      <p:cxnSp>
        <p:nvCxnSpPr>
          <p:cNvPr id="75" name="Straight Connector 74">
            <a:extLst>
              <a:ext uri="{FF2B5EF4-FFF2-40B4-BE49-F238E27FC236}">
                <a16:creationId xmlns:a16="http://schemas.microsoft.com/office/drawing/2014/main" id="{8DDB1E80-0BC0-4F82-B6C7-86D6700B8AA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8" name="TextBox 17">
            <a:extLst>
              <a:ext uri="{FF2B5EF4-FFF2-40B4-BE49-F238E27FC236}">
                <a16:creationId xmlns:a16="http://schemas.microsoft.com/office/drawing/2014/main" id="{2836510F-B2A5-4B74-879A-542A3784475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052B847F-47FD-68F7-32D8-97F648E7603B}"/>
              </a:ext>
            </a:extLst>
          </p:cNvPr>
          <p:cNvSpPr txBox="1"/>
          <p:nvPr/>
        </p:nvSpPr>
        <p:spPr>
          <a:xfrm>
            <a:off x="2304062" y="325053"/>
            <a:ext cx="2619679"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Practice Research Question</a:t>
            </a:r>
          </a:p>
        </p:txBody>
      </p:sp>
      <p:cxnSp>
        <p:nvCxnSpPr>
          <p:cNvPr id="3" name="Straight Connector 2">
            <a:extLst>
              <a:ext uri="{FF2B5EF4-FFF2-40B4-BE49-F238E27FC236}">
                <a16:creationId xmlns:a16="http://schemas.microsoft.com/office/drawing/2014/main" id="{BC240CF3-8621-73E3-2E68-00330BE28883}"/>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44EF15C7-B3B6-625E-FB72-4A13551350F6}"/>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Practice Research Question</a:t>
            </a:r>
          </a:p>
        </p:txBody>
      </p:sp>
      <p:sp>
        <p:nvSpPr>
          <p:cNvPr id="10" name="TextBox 36">
            <a:extLst>
              <a:ext uri="{FF2B5EF4-FFF2-40B4-BE49-F238E27FC236}">
                <a16:creationId xmlns:a16="http://schemas.microsoft.com/office/drawing/2014/main" id="{A2FFBB90-79C8-C3AA-C0B2-EC0F3F5DA10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14">
            <a:extLst>
              <a:ext uri="{FF2B5EF4-FFF2-40B4-BE49-F238E27FC236}">
                <a16:creationId xmlns:a16="http://schemas.microsoft.com/office/drawing/2014/main" id="{40DD20D2-67DF-7B1A-0FC1-C72ABFA5D5A6}"/>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31</a:t>
            </a:r>
          </a:p>
        </p:txBody>
      </p:sp>
      <p:pic>
        <p:nvPicPr>
          <p:cNvPr id="91" name="Picture 90" descr="A close-up of a number&#10;&#10;Description automatically generated">
            <a:extLst>
              <a:ext uri="{FF2B5EF4-FFF2-40B4-BE49-F238E27FC236}">
                <a16:creationId xmlns:a16="http://schemas.microsoft.com/office/drawing/2014/main" id="{496C3572-54A1-8FA9-1166-B16349AC7A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6752" y="2574080"/>
            <a:ext cx="3674036" cy="481172"/>
          </a:xfrm>
          <a:prstGeom prst="rect">
            <a:avLst/>
          </a:prstGeom>
        </p:spPr>
      </p:pic>
      <p:pic>
        <p:nvPicPr>
          <p:cNvPr id="92" name="Picture 91" descr="A close-up of a number&#10;&#10;Description automatically generated">
            <a:extLst>
              <a:ext uri="{FF2B5EF4-FFF2-40B4-BE49-F238E27FC236}">
                <a16:creationId xmlns:a16="http://schemas.microsoft.com/office/drawing/2014/main" id="{40E9BA72-4551-67CE-E5E6-8F30D73061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2981" y="3020601"/>
            <a:ext cx="3647807" cy="477737"/>
          </a:xfrm>
          <a:prstGeom prst="rect">
            <a:avLst/>
          </a:prstGeom>
        </p:spPr>
      </p:pic>
      <p:sp>
        <p:nvSpPr>
          <p:cNvPr id="94" name="Oval 93">
            <a:extLst>
              <a:ext uri="{FF2B5EF4-FFF2-40B4-BE49-F238E27FC236}">
                <a16:creationId xmlns:a16="http://schemas.microsoft.com/office/drawing/2014/main" id="{DF0C8B07-B2EC-CC95-2933-1180DE643F47}"/>
              </a:ext>
            </a:extLst>
          </p:cNvPr>
          <p:cNvSpPr/>
          <p:nvPr/>
        </p:nvSpPr>
        <p:spPr>
          <a:xfrm>
            <a:off x="582693" y="2699792"/>
            <a:ext cx="504056" cy="32080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8885C07A-4D66-BA79-ED03-C3CC72B73855}"/>
              </a:ext>
            </a:extLst>
          </p:cNvPr>
          <p:cNvSpPr/>
          <p:nvPr/>
        </p:nvSpPr>
        <p:spPr>
          <a:xfrm>
            <a:off x="586606" y="3128329"/>
            <a:ext cx="504056" cy="32080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DD7CD203-E726-BAA7-4348-EAF173725FC3}"/>
              </a:ext>
            </a:extLst>
          </p:cNvPr>
          <p:cNvSpPr txBox="1"/>
          <p:nvPr/>
        </p:nvSpPr>
        <p:spPr>
          <a:xfrm>
            <a:off x="548680" y="2670166"/>
            <a:ext cx="572081" cy="338554"/>
          </a:xfrm>
          <a:prstGeom prst="rect">
            <a:avLst/>
          </a:prstGeom>
          <a:noFill/>
        </p:spPr>
        <p:txBody>
          <a:bodyPr wrap="square" rtlCol="0">
            <a:spAutoFit/>
          </a:bodyPr>
          <a:lstStyle/>
          <a:p>
            <a:r>
              <a:rPr lang="en-US" sz="1600" dirty="0">
                <a:solidFill>
                  <a:schemeClr val="bg1"/>
                </a:solidFill>
                <a:latin typeface="Arial Narrow" panose="020B0604020202020204" pitchFamily="34" charset="0"/>
                <a:cs typeface="Arial Narrow" panose="020B0604020202020204" pitchFamily="34" charset="0"/>
              </a:rPr>
              <a:t>2012</a:t>
            </a:r>
          </a:p>
        </p:txBody>
      </p:sp>
      <p:sp>
        <p:nvSpPr>
          <p:cNvPr id="98" name="TextBox 97">
            <a:extLst>
              <a:ext uri="{FF2B5EF4-FFF2-40B4-BE49-F238E27FC236}">
                <a16:creationId xmlns:a16="http://schemas.microsoft.com/office/drawing/2014/main" id="{DFC3AA92-69AA-8C27-C018-601BABD7B46C}"/>
              </a:ext>
            </a:extLst>
          </p:cNvPr>
          <p:cNvSpPr txBox="1"/>
          <p:nvPr/>
        </p:nvSpPr>
        <p:spPr>
          <a:xfrm>
            <a:off x="548680" y="3098583"/>
            <a:ext cx="572081" cy="338554"/>
          </a:xfrm>
          <a:prstGeom prst="rect">
            <a:avLst/>
          </a:prstGeom>
          <a:noFill/>
        </p:spPr>
        <p:txBody>
          <a:bodyPr wrap="square" rtlCol="0">
            <a:spAutoFit/>
          </a:bodyPr>
          <a:lstStyle/>
          <a:p>
            <a:r>
              <a:rPr lang="en-US" sz="1600" dirty="0">
                <a:solidFill>
                  <a:schemeClr val="bg1"/>
                </a:solidFill>
                <a:latin typeface="Arial Narrow" panose="020B0604020202020204" pitchFamily="34" charset="0"/>
                <a:cs typeface="Arial Narrow" panose="020B0604020202020204" pitchFamily="34" charset="0"/>
              </a:rPr>
              <a:t>2017</a:t>
            </a:r>
          </a:p>
        </p:txBody>
      </p:sp>
      <p:sp>
        <p:nvSpPr>
          <p:cNvPr id="99" name="Freeform 98">
            <a:extLst>
              <a:ext uri="{FF2B5EF4-FFF2-40B4-BE49-F238E27FC236}">
                <a16:creationId xmlns:a16="http://schemas.microsoft.com/office/drawing/2014/main" id="{14ED6040-55B2-0206-C18F-74C8423C3A5B}"/>
              </a:ext>
            </a:extLst>
          </p:cNvPr>
          <p:cNvSpPr/>
          <p:nvPr/>
        </p:nvSpPr>
        <p:spPr>
          <a:xfrm>
            <a:off x="4972751" y="2598155"/>
            <a:ext cx="1324535" cy="798547"/>
          </a:xfrm>
          <a:custGeom>
            <a:avLst/>
            <a:gdLst>
              <a:gd name="connsiteX0" fmla="*/ 73959 w 1324535"/>
              <a:gd name="connsiteY0" fmla="*/ 235324 h 934571"/>
              <a:gd name="connsiteX1" fmla="*/ 114300 w 1324535"/>
              <a:gd name="connsiteY1" fmla="*/ 188259 h 934571"/>
              <a:gd name="connsiteX2" fmla="*/ 154641 w 1324535"/>
              <a:gd name="connsiteY2" fmla="*/ 114300 h 934571"/>
              <a:gd name="connsiteX3" fmla="*/ 188259 w 1324535"/>
              <a:gd name="connsiteY3" fmla="*/ 47065 h 934571"/>
              <a:gd name="connsiteX4" fmla="*/ 208429 w 1324535"/>
              <a:gd name="connsiteY4" fmla="*/ 40341 h 934571"/>
              <a:gd name="connsiteX5" fmla="*/ 349623 w 1324535"/>
              <a:gd name="connsiteY5" fmla="*/ 60512 h 934571"/>
              <a:gd name="connsiteX6" fmla="*/ 363070 w 1324535"/>
              <a:gd name="connsiteY6" fmla="*/ 80682 h 934571"/>
              <a:gd name="connsiteX7" fmla="*/ 403411 w 1324535"/>
              <a:gd name="connsiteY7" fmla="*/ 121024 h 934571"/>
              <a:gd name="connsiteX8" fmla="*/ 517711 w 1324535"/>
              <a:gd name="connsiteY8" fmla="*/ 114300 h 934571"/>
              <a:gd name="connsiteX9" fmla="*/ 558053 w 1324535"/>
              <a:gd name="connsiteY9" fmla="*/ 87406 h 934571"/>
              <a:gd name="connsiteX10" fmla="*/ 598394 w 1324535"/>
              <a:gd name="connsiteY10" fmla="*/ 67235 h 934571"/>
              <a:gd name="connsiteX11" fmla="*/ 665629 w 1324535"/>
              <a:gd name="connsiteY11" fmla="*/ 40341 h 934571"/>
              <a:gd name="connsiteX12" fmla="*/ 705970 w 1324535"/>
              <a:gd name="connsiteY12" fmla="*/ 26894 h 934571"/>
              <a:gd name="connsiteX13" fmla="*/ 732864 w 1324535"/>
              <a:gd name="connsiteY13" fmla="*/ 13447 h 934571"/>
              <a:gd name="connsiteX14" fmla="*/ 840441 w 1324535"/>
              <a:gd name="connsiteY14" fmla="*/ 0 h 934571"/>
              <a:gd name="connsiteX15" fmla="*/ 995082 w 1324535"/>
              <a:gd name="connsiteY15" fmla="*/ 6724 h 934571"/>
              <a:gd name="connsiteX16" fmla="*/ 1015253 w 1324535"/>
              <a:gd name="connsiteY16" fmla="*/ 13447 h 934571"/>
              <a:gd name="connsiteX17" fmla="*/ 1042147 w 1324535"/>
              <a:gd name="connsiteY17" fmla="*/ 20171 h 934571"/>
              <a:gd name="connsiteX18" fmla="*/ 1062317 w 1324535"/>
              <a:gd name="connsiteY18" fmla="*/ 33618 h 934571"/>
              <a:gd name="connsiteX19" fmla="*/ 1095935 w 1324535"/>
              <a:gd name="connsiteY19" fmla="*/ 73959 h 934571"/>
              <a:gd name="connsiteX20" fmla="*/ 1109382 w 1324535"/>
              <a:gd name="connsiteY20" fmla="*/ 114300 h 934571"/>
              <a:gd name="connsiteX21" fmla="*/ 1095935 w 1324535"/>
              <a:gd name="connsiteY21" fmla="*/ 208429 h 934571"/>
              <a:gd name="connsiteX22" fmla="*/ 1082488 w 1324535"/>
              <a:gd name="connsiteY22" fmla="*/ 235324 h 934571"/>
              <a:gd name="connsiteX23" fmla="*/ 1069041 w 1324535"/>
              <a:gd name="connsiteY23" fmla="*/ 282388 h 934571"/>
              <a:gd name="connsiteX24" fmla="*/ 1075764 w 1324535"/>
              <a:gd name="connsiteY24" fmla="*/ 336177 h 934571"/>
              <a:gd name="connsiteX25" fmla="*/ 1136276 w 1324535"/>
              <a:gd name="connsiteY25" fmla="*/ 389965 h 934571"/>
              <a:gd name="connsiteX26" fmla="*/ 1156447 w 1324535"/>
              <a:gd name="connsiteY26" fmla="*/ 410135 h 934571"/>
              <a:gd name="connsiteX27" fmla="*/ 1203511 w 1324535"/>
              <a:gd name="connsiteY27" fmla="*/ 443753 h 934571"/>
              <a:gd name="connsiteX28" fmla="*/ 1230406 w 1324535"/>
              <a:gd name="connsiteY28" fmla="*/ 463924 h 934571"/>
              <a:gd name="connsiteX29" fmla="*/ 1257300 w 1324535"/>
              <a:gd name="connsiteY29" fmla="*/ 477371 h 934571"/>
              <a:gd name="connsiteX30" fmla="*/ 1311088 w 1324535"/>
              <a:gd name="connsiteY30" fmla="*/ 537882 h 934571"/>
              <a:gd name="connsiteX31" fmla="*/ 1324535 w 1324535"/>
              <a:gd name="connsiteY31" fmla="*/ 618565 h 934571"/>
              <a:gd name="connsiteX32" fmla="*/ 1317811 w 1324535"/>
              <a:gd name="connsiteY32" fmla="*/ 712694 h 934571"/>
              <a:gd name="connsiteX33" fmla="*/ 1304364 w 1324535"/>
              <a:gd name="connsiteY33" fmla="*/ 739588 h 934571"/>
              <a:gd name="connsiteX34" fmla="*/ 1250576 w 1324535"/>
              <a:gd name="connsiteY34" fmla="*/ 793377 h 934571"/>
              <a:gd name="connsiteX35" fmla="*/ 1223682 w 1324535"/>
              <a:gd name="connsiteY35" fmla="*/ 800100 h 934571"/>
              <a:gd name="connsiteX36" fmla="*/ 1196788 w 1324535"/>
              <a:gd name="connsiteY36" fmla="*/ 813547 h 934571"/>
              <a:gd name="connsiteX37" fmla="*/ 1169894 w 1324535"/>
              <a:gd name="connsiteY37" fmla="*/ 820271 h 934571"/>
              <a:gd name="connsiteX38" fmla="*/ 1109382 w 1324535"/>
              <a:gd name="connsiteY38" fmla="*/ 833718 h 934571"/>
              <a:gd name="connsiteX39" fmla="*/ 1075764 w 1324535"/>
              <a:gd name="connsiteY39" fmla="*/ 840441 h 934571"/>
              <a:gd name="connsiteX40" fmla="*/ 968188 w 1324535"/>
              <a:gd name="connsiteY40" fmla="*/ 847165 h 934571"/>
              <a:gd name="connsiteX41" fmla="*/ 900953 w 1324535"/>
              <a:gd name="connsiteY41" fmla="*/ 860612 h 934571"/>
              <a:gd name="connsiteX42" fmla="*/ 833717 w 1324535"/>
              <a:gd name="connsiteY42" fmla="*/ 900953 h 934571"/>
              <a:gd name="connsiteX43" fmla="*/ 779929 w 1324535"/>
              <a:gd name="connsiteY43" fmla="*/ 921124 h 934571"/>
              <a:gd name="connsiteX44" fmla="*/ 732864 w 1324535"/>
              <a:gd name="connsiteY44" fmla="*/ 934571 h 934571"/>
              <a:gd name="connsiteX45" fmla="*/ 605117 w 1324535"/>
              <a:gd name="connsiteY45" fmla="*/ 927847 h 934571"/>
              <a:gd name="connsiteX46" fmla="*/ 584947 w 1324535"/>
              <a:gd name="connsiteY46" fmla="*/ 907677 h 934571"/>
              <a:gd name="connsiteX47" fmla="*/ 571500 w 1324535"/>
              <a:gd name="connsiteY47" fmla="*/ 880782 h 934571"/>
              <a:gd name="connsiteX48" fmla="*/ 551329 w 1324535"/>
              <a:gd name="connsiteY48" fmla="*/ 853888 h 934571"/>
              <a:gd name="connsiteX49" fmla="*/ 537882 w 1324535"/>
              <a:gd name="connsiteY49" fmla="*/ 833718 h 934571"/>
              <a:gd name="connsiteX50" fmla="*/ 463923 w 1324535"/>
              <a:gd name="connsiteY50" fmla="*/ 793377 h 934571"/>
              <a:gd name="connsiteX51" fmla="*/ 443753 w 1324535"/>
              <a:gd name="connsiteY51" fmla="*/ 786653 h 934571"/>
              <a:gd name="connsiteX52" fmla="*/ 336176 w 1324535"/>
              <a:gd name="connsiteY52" fmla="*/ 800100 h 934571"/>
              <a:gd name="connsiteX53" fmla="*/ 302559 w 1324535"/>
              <a:gd name="connsiteY53" fmla="*/ 820271 h 934571"/>
              <a:gd name="connsiteX54" fmla="*/ 268941 w 1324535"/>
              <a:gd name="connsiteY54" fmla="*/ 847165 h 934571"/>
              <a:gd name="connsiteX55" fmla="*/ 248770 w 1324535"/>
              <a:gd name="connsiteY55" fmla="*/ 853888 h 934571"/>
              <a:gd name="connsiteX56" fmla="*/ 201706 w 1324535"/>
              <a:gd name="connsiteY56" fmla="*/ 874059 h 934571"/>
              <a:gd name="connsiteX57" fmla="*/ 141194 w 1324535"/>
              <a:gd name="connsiteY57" fmla="*/ 867335 h 934571"/>
              <a:gd name="connsiteX58" fmla="*/ 107576 w 1324535"/>
              <a:gd name="connsiteY58" fmla="*/ 826994 h 934571"/>
              <a:gd name="connsiteX59" fmla="*/ 100853 w 1324535"/>
              <a:gd name="connsiteY59" fmla="*/ 806824 h 934571"/>
              <a:gd name="connsiteX60" fmla="*/ 87406 w 1324535"/>
              <a:gd name="connsiteY60" fmla="*/ 773206 h 934571"/>
              <a:gd name="connsiteX61" fmla="*/ 73959 w 1324535"/>
              <a:gd name="connsiteY61" fmla="*/ 726141 h 934571"/>
              <a:gd name="connsiteX62" fmla="*/ 60511 w 1324535"/>
              <a:gd name="connsiteY62" fmla="*/ 632012 h 934571"/>
              <a:gd name="connsiteX63" fmla="*/ 67235 w 1324535"/>
              <a:gd name="connsiteY63" fmla="*/ 504265 h 934571"/>
              <a:gd name="connsiteX64" fmla="*/ 80682 w 1324535"/>
              <a:gd name="connsiteY64" fmla="*/ 457200 h 934571"/>
              <a:gd name="connsiteX65" fmla="*/ 73959 w 1324535"/>
              <a:gd name="connsiteY65" fmla="*/ 430306 h 934571"/>
              <a:gd name="connsiteX66" fmla="*/ 40341 w 1324535"/>
              <a:gd name="connsiteY66" fmla="*/ 403412 h 934571"/>
              <a:gd name="connsiteX67" fmla="*/ 20170 w 1324535"/>
              <a:gd name="connsiteY67" fmla="*/ 383241 h 934571"/>
              <a:gd name="connsiteX68" fmla="*/ 6723 w 1324535"/>
              <a:gd name="connsiteY68" fmla="*/ 342900 h 934571"/>
              <a:gd name="connsiteX69" fmla="*/ 0 w 1324535"/>
              <a:gd name="connsiteY69" fmla="*/ 322729 h 934571"/>
              <a:gd name="connsiteX70" fmla="*/ 26894 w 1324535"/>
              <a:gd name="connsiteY70" fmla="*/ 282388 h 934571"/>
              <a:gd name="connsiteX71" fmla="*/ 67235 w 1324535"/>
              <a:gd name="connsiteY71" fmla="*/ 255494 h 934571"/>
              <a:gd name="connsiteX72" fmla="*/ 73959 w 1324535"/>
              <a:gd name="connsiteY72" fmla="*/ 235324 h 93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4535" h="934571">
                <a:moveTo>
                  <a:pt x="73959" y="235324"/>
                </a:moveTo>
                <a:cubicBezTo>
                  <a:pt x="87406" y="219636"/>
                  <a:pt x="102290" y="205073"/>
                  <a:pt x="114300" y="188259"/>
                </a:cubicBezTo>
                <a:cubicBezTo>
                  <a:pt x="127577" y="169671"/>
                  <a:pt x="143425" y="136732"/>
                  <a:pt x="154641" y="114300"/>
                </a:cubicBezTo>
                <a:cubicBezTo>
                  <a:pt x="159459" y="95027"/>
                  <a:pt x="166425" y="54344"/>
                  <a:pt x="188259" y="47065"/>
                </a:cubicBezTo>
                <a:lnTo>
                  <a:pt x="208429" y="40341"/>
                </a:lnTo>
                <a:cubicBezTo>
                  <a:pt x="232716" y="41770"/>
                  <a:pt x="314858" y="31542"/>
                  <a:pt x="349623" y="60512"/>
                </a:cubicBezTo>
                <a:cubicBezTo>
                  <a:pt x="355831" y="65685"/>
                  <a:pt x="357702" y="74643"/>
                  <a:pt x="363070" y="80682"/>
                </a:cubicBezTo>
                <a:cubicBezTo>
                  <a:pt x="375704" y="94896"/>
                  <a:pt x="403411" y="121024"/>
                  <a:pt x="403411" y="121024"/>
                </a:cubicBezTo>
                <a:cubicBezTo>
                  <a:pt x="441511" y="118783"/>
                  <a:pt x="480416" y="122408"/>
                  <a:pt x="517711" y="114300"/>
                </a:cubicBezTo>
                <a:cubicBezTo>
                  <a:pt x="533504" y="110867"/>
                  <a:pt x="542721" y="92517"/>
                  <a:pt x="558053" y="87406"/>
                </a:cubicBezTo>
                <a:cubicBezTo>
                  <a:pt x="622476" y="65929"/>
                  <a:pt x="530609" y="98520"/>
                  <a:pt x="598394" y="67235"/>
                </a:cubicBezTo>
                <a:cubicBezTo>
                  <a:pt x="620310" y="57120"/>
                  <a:pt x="642730" y="47974"/>
                  <a:pt x="665629" y="40341"/>
                </a:cubicBezTo>
                <a:cubicBezTo>
                  <a:pt x="679076" y="35859"/>
                  <a:pt x="693292" y="33233"/>
                  <a:pt x="705970" y="26894"/>
                </a:cubicBezTo>
                <a:cubicBezTo>
                  <a:pt x="714935" y="22412"/>
                  <a:pt x="723356" y="16616"/>
                  <a:pt x="732864" y="13447"/>
                </a:cubicBezTo>
                <a:cubicBezTo>
                  <a:pt x="758912" y="4765"/>
                  <a:pt x="824081" y="1487"/>
                  <a:pt x="840441" y="0"/>
                </a:cubicBezTo>
                <a:cubicBezTo>
                  <a:pt x="891988" y="2241"/>
                  <a:pt x="943638" y="2767"/>
                  <a:pt x="995082" y="6724"/>
                </a:cubicBezTo>
                <a:cubicBezTo>
                  <a:pt x="1002148" y="7268"/>
                  <a:pt x="1008438" y="11500"/>
                  <a:pt x="1015253" y="13447"/>
                </a:cubicBezTo>
                <a:cubicBezTo>
                  <a:pt x="1024138" y="15986"/>
                  <a:pt x="1033182" y="17930"/>
                  <a:pt x="1042147" y="20171"/>
                </a:cubicBezTo>
                <a:cubicBezTo>
                  <a:pt x="1048870" y="24653"/>
                  <a:pt x="1056109" y="28445"/>
                  <a:pt x="1062317" y="33618"/>
                </a:cubicBezTo>
                <a:cubicBezTo>
                  <a:pt x="1073496" y="42933"/>
                  <a:pt x="1089712" y="59957"/>
                  <a:pt x="1095935" y="73959"/>
                </a:cubicBezTo>
                <a:cubicBezTo>
                  <a:pt x="1101692" y="86912"/>
                  <a:pt x="1109382" y="114300"/>
                  <a:pt x="1109382" y="114300"/>
                </a:cubicBezTo>
                <a:cubicBezTo>
                  <a:pt x="1104900" y="145676"/>
                  <a:pt x="1102811" y="177489"/>
                  <a:pt x="1095935" y="208429"/>
                </a:cubicBezTo>
                <a:cubicBezTo>
                  <a:pt x="1093761" y="218213"/>
                  <a:pt x="1086436" y="226111"/>
                  <a:pt x="1082488" y="235324"/>
                </a:cubicBezTo>
                <a:cubicBezTo>
                  <a:pt x="1076698" y="248834"/>
                  <a:pt x="1072455" y="268732"/>
                  <a:pt x="1069041" y="282388"/>
                </a:cubicBezTo>
                <a:cubicBezTo>
                  <a:pt x="1071282" y="300318"/>
                  <a:pt x="1067683" y="320015"/>
                  <a:pt x="1075764" y="336177"/>
                </a:cubicBezTo>
                <a:cubicBezTo>
                  <a:pt x="1094442" y="373533"/>
                  <a:pt x="1111916" y="369665"/>
                  <a:pt x="1136276" y="389965"/>
                </a:cubicBezTo>
                <a:cubicBezTo>
                  <a:pt x="1143581" y="396052"/>
                  <a:pt x="1149228" y="403947"/>
                  <a:pt x="1156447" y="410135"/>
                </a:cubicBezTo>
                <a:cubicBezTo>
                  <a:pt x="1178422" y="428971"/>
                  <a:pt x="1182226" y="428549"/>
                  <a:pt x="1203511" y="443753"/>
                </a:cubicBezTo>
                <a:cubicBezTo>
                  <a:pt x="1212630" y="450266"/>
                  <a:pt x="1220903" y="457985"/>
                  <a:pt x="1230406" y="463924"/>
                </a:cubicBezTo>
                <a:cubicBezTo>
                  <a:pt x="1238905" y="469236"/>
                  <a:pt x="1249474" y="471110"/>
                  <a:pt x="1257300" y="477371"/>
                </a:cubicBezTo>
                <a:cubicBezTo>
                  <a:pt x="1290196" y="503687"/>
                  <a:pt x="1292684" y="510276"/>
                  <a:pt x="1311088" y="537882"/>
                </a:cubicBezTo>
                <a:cubicBezTo>
                  <a:pt x="1314904" y="556966"/>
                  <a:pt x="1324535" y="601892"/>
                  <a:pt x="1324535" y="618565"/>
                </a:cubicBezTo>
                <a:cubicBezTo>
                  <a:pt x="1324535" y="650021"/>
                  <a:pt x="1322983" y="681666"/>
                  <a:pt x="1317811" y="712694"/>
                </a:cubicBezTo>
                <a:cubicBezTo>
                  <a:pt x="1316163" y="722580"/>
                  <a:pt x="1310780" y="731888"/>
                  <a:pt x="1304364" y="739588"/>
                </a:cubicBezTo>
                <a:cubicBezTo>
                  <a:pt x="1288132" y="759067"/>
                  <a:pt x="1275175" y="787228"/>
                  <a:pt x="1250576" y="793377"/>
                </a:cubicBezTo>
                <a:lnTo>
                  <a:pt x="1223682" y="800100"/>
                </a:lnTo>
                <a:cubicBezTo>
                  <a:pt x="1214717" y="804582"/>
                  <a:pt x="1206173" y="810028"/>
                  <a:pt x="1196788" y="813547"/>
                </a:cubicBezTo>
                <a:cubicBezTo>
                  <a:pt x="1188136" y="816792"/>
                  <a:pt x="1178779" y="817732"/>
                  <a:pt x="1169894" y="820271"/>
                </a:cubicBezTo>
                <a:cubicBezTo>
                  <a:pt x="1118041" y="835086"/>
                  <a:pt x="1192777" y="818555"/>
                  <a:pt x="1109382" y="833718"/>
                </a:cubicBezTo>
                <a:cubicBezTo>
                  <a:pt x="1098138" y="835762"/>
                  <a:pt x="1087140" y="839358"/>
                  <a:pt x="1075764" y="840441"/>
                </a:cubicBezTo>
                <a:cubicBezTo>
                  <a:pt x="1039997" y="843847"/>
                  <a:pt x="1004047" y="844924"/>
                  <a:pt x="968188" y="847165"/>
                </a:cubicBezTo>
                <a:cubicBezTo>
                  <a:pt x="963118" y="848010"/>
                  <a:pt x="910986" y="855595"/>
                  <a:pt x="900953" y="860612"/>
                </a:cubicBezTo>
                <a:cubicBezTo>
                  <a:pt x="877576" y="872301"/>
                  <a:pt x="857984" y="891246"/>
                  <a:pt x="833717" y="900953"/>
                </a:cubicBezTo>
                <a:cubicBezTo>
                  <a:pt x="815963" y="908055"/>
                  <a:pt x="798370" y="915855"/>
                  <a:pt x="779929" y="921124"/>
                </a:cubicBezTo>
                <a:cubicBezTo>
                  <a:pt x="720831" y="938009"/>
                  <a:pt x="781228" y="918449"/>
                  <a:pt x="732864" y="934571"/>
                </a:cubicBezTo>
                <a:cubicBezTo>
                  <a:pt x="690282" y="932330"/>
                  <a:pt x="647070" y="935475"/>
                  <a:pt x="605117" y="927847"/>
                </a:cubicBezTo>
                <a:cubicBezTo>
                  <a:pt x="595762" y="926146"/>
                  <a:pt x="590473" y="915414"/>
                  <a:pt x="584947" y="907677"/>
                </a:cubicBezTo>
                <a:cubicBezTo>
                  <a:pt x="579121" y="899521"/>
                  <a:pt x="576812" y="889282"/>
                  <a:pt x="571500" y="880782"/>
                </a:cubicBezTo>
                <a:cubicBezTo>
                  <a:pt x="565561" y="871279"/>
                  <a:pt x="557842" y="863007"/>
                  <a:pt x="551329" y="853888"/>
                </a:cubicBezTo>
                <a:cubicBezTo>
                  <a:pt x="546632" y="847313"/>
                  <a:pt x="543596" y="839432"/>
                  <a:pt x="537882" y="833718"/>
                </a:cubicBezTo>
                <a:cubicBezTo>
                  <a:pt x="506601" y="802437"/>
                  <a:pt x="504638" y="806949"/>
                  <a:pt x="463923" y="793377"/>
                </a:cubicBezTo>
                <a:lnTo>
                  <a:pt x="443753" y="786653"/>
                </a:lnTo>
                <a:cubicBezTo>
                  <a:pt x="427087" y="787935"/>
                  <a:pt x="365198" y="785589"/>
                  <a:pt x="336176" y="800100"/>
                </a:cubicBezTo>
                <a:cubicBezTo>
                  <a:pt x="324488" y="805944"/>
                  <a:pt x="313193" y="812675"/>
                  <a:pt x="302559" y="820271"/>
                </a:cubicBezTo>
                <a:cubicBezTo>
                  <a:pt x="273384" y="841111"/>
                  <a:pt x="307150" y="828061"/>
                  <a:pt x="268941" y="847165"/>
                </a:cubicBezTo>
                <a:cubicBezTo>
                  <a:pt x="262602" y="850334"/>
                  <a:pt x="255284" y="851096"/>
                  <a:pt x="248770" y="853888"/>
                </a:cubicBezTo>
                <a:cubicBezTo>
                  <a:pt x="190595" y="878819"/>
                  <a:pt x="249021" y="858286"/>
                  <a:pt x="201706" y="874059"/>
                </a:cubicBezTo>
                <a:cubicBezTo>
                  <a:pt x="181535" y="871818"/>
                  <a:pt x="160883" y="872257"/>
                  <a:pt x="141194" y="867335"/>
                </a:cubicBezTo>
                <a:cubicBezTo>
                  <a:pt x="120586" y="862183"/>
                  <a:pt x="114835" y="843932"/>
                  <a:pt x="107576" y="826994"/>
                </a:cubicBezTo>
                <a:cubicBezTo>
                  <a:pt x="104784" y="820480"/>
                  <a:pt x="103341" y="813460"/>
                  <a:pt x="100853" y="806824"/>
                </a:cubicBezTo>
                <a:cubicBezTo>
                  <a:pt x="96615" y="795523"/>
                  <a:pt x="91644" y="784507"/>
                  <a:pt x="87406" y="773206"/>
                </a:cubicBezTo>
                <a:cubicBezTo>
                  <a:pt x="82608" y="760412"/>
                  <a:pt x="76079" y="738863"/>
                  <a:pt x="73959" y="726141"/>
                </a:cubicBezTo>
                <a:cubicBezTo>
                  <a:pt x="68748" y="694877"/>
                  <a:pt x="60511" y="632012"/>
                  <a:pt x="60511" y="632012"/>
                </a:cubicBezTo>
                <a:cubicBezTo>
                  <a:pt x="62752" y="589430"/>
                  <a:pt x="63541" y="546746"/>
                  <a:pt x="67235" y="504265"/>
                </a:cubicBezTo>
                <a:cubicBezTo>
                  <a:pt x="68228" y="492848"/>
                  <a:pt x="76751" y="468993"/>
                  <a:pt x="80682" y="457200"/>
                </a:cubicBezTo>
                <a:cubicBezTo>
                  <a:pt x="78441" y="448235"/>
                  <a:pt x="78092" y="438571"/>
                  <a:pt x="73959" y="430306"/>
                </a:cubicBezTo>
                <a:cubicBezTo>
                  <a:pt x="68371" y="419131"/>
                  <a:pt x="48483" y="410197"/>
                  <a:pt x="40341" y="403412"/>
                </a:cubicBezTo>
                <a:cubicBezTo>
                  <a:pt x="33036" y="397325"/>
                  <a:pt x="26894" y="389965"/>
                  <a:pt x="20170" y="383241"/>
                </a:cubicBezTo>
                <a:lnTo>
                  <a:pt x="6723" y="342900"/>
                </a:lnTo>
                <a:lnTo>
                  <a:pt x="0" y="322729"/>
                </a:lnTo>
                <a:cubicBezTo>
                  <a:pt x="7853" y="299169"/>
                  <a:pt x="4230" y="300016"/>
                  <a:pt x="26894" y="282388"/>
                </a:cubicBezTo>
                <a:cubicBezTo>
                  <a:pt x="39651" y="272466"/>
                  <a:pt x="67235" y="255494"/>
                  <a:pt x="67235" y="255494"/>
                </a:cubicBezTo>
                <a:lnTo>
                  <a:pt x="73959" y="235324"/>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90F4D7F5-1CF1-A7C0-52EC-4E0C98061DCD}"/>
              </a:ext>
            </a:extLst>
          </p:cNvPr>
          <p:cNvSpPr txBox="1"/>
          <p:nvPr/>
        </p:nvSpPr>
        <p:spPr>
          <a:xfrm>
            <a:off x="5212986" y="2835973"/>
            <a:ext cx="911172" cy="415498"/>
          </a:xfrm>
          <a:prstGeom prst="rect">
            <a:avLst/>
          </a:prstGeom>
          <a:noFill/>
        </p:spPr>
        <p:txBody>
          <a:bodyPr wrap="square" rtlCol="0">
            <a:spAutoFit/>
          </a:bodyPr>
          <a:lstStyle/>
          <a:p>
            <a:pPr algn="ctr"/>
            <a:r>
              <a:rPr lang="en-US" sz="1050" dirty="0">
                <a:latin typeface="Arial Narrow" panose="020B0604020202020204" pitchFamily="34" charset="0"/>
                <a:cs typeface="Arial Narrow" panose="020B0604020202020204" pitchFamily="34" charset="0"/>
              </a:rPr>
              <a:t>Swains Reef</a:t>
            </a:r>
          </a:p>
          <a:p>
            <a:pPr algn="ctr"/>
            <a:r>
              <a:rPr lang="en-US" sz="1050" dirty="0">
                <a:latin typeface="Arial Narrow" panose="020B0604020202020204" pitchFamily="34" charset="0"/>
                <a:cs typeface="Arial Narrow" panose="020B0604020202020204" pitchFamily="34" charset="0"/>
              </a:rPr>
              <a:t>580,000m</a:t>
            </a:r>
            <a:r>
              <a:rPr lang="en-US" sz="1050" baseline="30000" dirty="0">
                <a:latin typeface="Arial Narrow" panose="020B0604020202020204" pitchFamily="34" charset="0"/>
                <a:cs typeface="Arial Narrow" panose="020B0604020202020204" pitchFamily="34" charset="0"/>
              </a:rPr>
              <a:t>2</a:t>
            </a:r>
            <a:r>
              <a:rPr lang="en-US" sz="1050" dirty="0">
                <a:latin typeface="Arial Narrow" panose="020B0604020202020204" pitchFamily="34" charset="0"/>
                <a:cs typeface="Arial Narrow" panose="020B0604020202020204" pitchFamily="34" charset="0"/>
              </a:rPr>
              <a:t> </a:t>
            </a:r>
          </a:p>
        </p:txBody>
      </p:sp>
      <p:sp>
        <p:nvSpPr>
          <p:cNvPr id="101" name="Multiply 100">
            <a:extLst>
              <a:ext uri="{FF2B5EF4-FFF2-40B4-BE49-F238E27FC236}">
                <a16:creationId xmlns:a16="http://schemas.microsoft.com/office/drawing/2014/main" id="{73317240-D342-091D-8910-5317F185FEAE}"/>
              </a:ext>
            </a:extLst>
          </p:cNvPr>
          <p:cNvSpPr/>
          <p:nvPr/>
        </p:nvSpPr>
        <p:spPr>
          <a:xfrm>
            <a:off x="5117041" y="2719350"/>
            <a:ext cx="259470" cy="19069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B33B244-8575-C810-5057-43EEC5A1F6AC}"/>
              </a:ext>
            </a:extLst>
          </p:cNvPr>
          <p:cNvSpPr/>
          <p:nvPr/>
        </p:nvSpPr>
        <p:spPr>
          <a:xfrm>
            <a:off x="5589240" y="5004048"/>
            <a:ext cx="774163" cy="27699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6AF8FF18-1D82-D3C3-659A-9B974569E117}"/>
              </a:ext>
            </a:extLst>
          </p:cNvPr>
          <p:cNvSpPr/>
          <p:nvPr/>
        </p:nvSpPr>
        <p:spPr>
          <a:xfrm>
            <a:off x="2984845" y="4982762"/>
            <a:ext cx="660179" cy="27263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B8AD5E2-926C-B27A-0D48-23F8B1F1395E}"/>
              </a:ext>
            </a:extLst>
          </p:cNvPr>
          <p:cNvSpPr/>
          <p:nvPr/>
        </p:nvSpPr>
        <p:spPr>
          <a:xfrm>
            <a:off x="5164936" y="7594672"/>
            <a:ext cx="1132350" cy="51048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54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2774260603"/>
              </p:ext>
            </p:extLst>
          </p:nvPr>
        </p:nvGraphicFramePr>
        <p:xfrm>
          <a:off x="531542" y="1059689"/>
          <a:ext cx="5818126" cy="7709804"/>
        </p:xfrm>
        <a:graphic>
          <a:graphicData uri="http://schemas.openxmlformats.org/drawingml/2006/table">
            <a:tbl>
              <a:tblPr firstRow="1" bandRow="1">
                <a:tableStyleId>{5940675A-B579-460E-94D1-54222C63F5DA}</a:tableStyleId>
              </a:tblPr>
              <a:tblGrid>
                <a:gridCol w="5274121">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274900">
                <a:tc>
                  <a:txBody>
                    <a:bodyPr/>
                    <a:lstStyle/>
                    <a:p>
                      <a:r>
                        <a:rPr lang="en-AU" sz="1200" b="1" dirty="0">
                          <a:latin typeface="Arial Narrow" panose="020B0606020202030204" pitchFamily="34" charset="0"/>
                        </a:rPr>
                        <a:t>Unit 2 Marine Biology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668161667"/>
                  </a:ext>
                </a:extLst>
              </a:tr>
              <a:tr h="274900">
                <a:tc gridSpan="2">
                  <a:txBody>
                    <a:bodyPr/>
                    <a:lstStyle/>
                    <a:p>
                      <a:r>
                        <a:rPr lang="en-AU" sz="1200" b="1" baseline="0" dirty="0">
                          <a:solidFill>
                            <a:schemeClr val="bg1"/>
                          </a:solidFill>
                          <a:latin typeface="Arial Narrow" panose="020B0606020202030204" pitchFamily="34" charset="0"/>
                        </a:rPr>
                        <a:t>Topic 1: Marine Ecology and Biodiversity</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274900">
                <a:tc gridSpan="2">
                  <a:txBody>
                    <a:bodyPr/>
                    <a:lstStyle/>
                    <a:p>
                      <a:r>
                        <a:rPr lang="en-AU" sz="1200" b="1" baseline="0" dirty="0">
                          <a:solidFill>
                            <a:schemeClr val="bg1"/>
                          </a:solidFill>
                          <a:latin typeface="Arial Narrow" panose="020B0606020202030204" pitchFamily="34" charset="0"/>
                        </a:rPr>
                        <a:t>Strand: SCIENCE UNDERSTANDING</a:t>
                      </a:r>
                      <a:endParaRPr lang="en-AU" sz="1200" b="0" baseline="0" dirty="0">
                        <a:solidFill>
                          <a:schemeClr val="bg1"/>
                        </a:solidFill>
                        <a:latin typeface="Arial Narrow" panose="020B0606020202030204" pitchFamily="34" charset="0"/>
                      </a:endParaRPr>
                    </a:p>
                  </a:txBody>
                  <a:tcPr>
                    <a:solidFill>
                      <a:schemeClr val="bg1">
                        <a:lumMod val="50000"/>
                      </a:schemeClr>
                    </a:solidFill>
                  </a:tcPr>
                </a:tc>
                <a:tc hMerge="1">
                  <a:txBody>
                    <a:bodyPr/>
                    <a:lstStyle/>
                    <a:p>
                      <a:endParaRPr lang="en-US"/>
                    </a:p>
                  </a:txBody>
                  <a:tcPr/>
                </a:tc>
                <a:extLst>
                  <a:ext uri="{0D108BD9-81ED-4DB2-BD59-A6C34878D82A}">
                    <a16:rowId xmlns:a16="http://schemas.microsoft.com/office/drawing/2014/main" val="4137606367"/>
                  </a:ext>
                </a:extLst>
              </a:tr>
              <a:tr h="27490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Biodiversity</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2749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 Life’s Diversity: </a:t>
                      </a:r>
                      <a:r>
                        <a:rPr lang="en-AU" sz="1100" baseline="0" dirty="0">
                          <a:latin typeface="Arial Narrow" panose="020B0606020202030204" pitchFamily="34" charset="0"/>
                        </a:rPr>
                        <a:t>Describe the three main types of diversity, i.e. genetic, species and ecosystem.</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3"/>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2. Marine Must-haves</a:t>
                      </a:r>
                      <a:r>
                        <a:rPr lang="en-AU" sz="1100" dirty="0">
                          <a:latin typeface="Arial Narrow" panose="020B0606020202030204" pitchFamily="34" charset="0"/>
                        </a:rPr>
                        <a:t>: Explain the three unique characteristics of marine biodiversity, i.e. wide dispersal at sea, the need for structural complexity, critical nursery habitats.</a:t>
                      </a: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4"/>
                  </a:ext>
                </a:extLst>
              </a:tr>
              <a:tr h="595617">
                <a:tc>
                  <a:txBody>
                    <a:bodyPr/>
                    <a:lstStyle/>
                    <a:p>
                      <a:pPr marL="0" indent="0">
                        <a:buFont typeface="Arial" panose="020B0604020202020204" pitchFamily="34" charset="0"/>
                        <a:buNone/>
                      </a:pPr>
                      <a:r>
                        <a:rPr lang="en-AU" sz="1100" b="1" dirty="0">
                          <a:latin typeface="Arial Narrow" panose="020B0606020202030204" pitchFamily="34" charset="0"/>
                        </a:rPr>
                        <a:t>3. A diverse Australia: </a:t>
                      </a:r>
                      <a:r>
                        <a:rPr lang="en-AU" sz="1100" dirty="0">
                          <a:latin typeface="Arial Narrow" panose="020B0606020202030204" pitchFamily="34" charset="0"/>
                        </a:rPr>
                        <a:t>Identify the variety of ecosystems (e.g. estuaries, coastal lakes, saltmarshes, mangroves, seagrass, rocky shores, temperate reefs, coral reefs, lagoons, shelf and deep water) that constitute Australia’s marine biomes.</a:t>
                      </a:r>
                    </a:p>
                  </a:txBody>
                  <a:tcPr/>
                </a:tc>
                <a:tc>
                  <a:txBody>
                    <a:bodyPr/>
                    <a:lstStyle/>
                    <a:p>
                      <a:pPr algn="ctr"/>
                      <a:r>
                        <a:rPr lang="en-AU" sz="1200" dirty="0">
                          <a:latin typeface="Arial Narrow" panose="020B0606020202030204" pitchFamily="34" charset="0"/>
                        </a:rPr>
                        <a:t>5</a:t>
                      </a:r>
                    </a:p>
                  </a:txBody>
                  <a:tcPr/>
                </a:tc>
                <a:extLst>
                  <a:ext uri="{0D108BD9-81ED-4DB2-BD59-A6C34878D82A}">
                    <a16:rowId xmlns:a16="http://schemas.microsoft.com/office/drawing/2014/main" val="10005"/>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4. Connect…</a:t>
                      </a:r>
                      <a:r>
                        <a:rPr lang="en-AU" sz="1100" b="1" dirty="0" err="1">
                          <a:latin typeface="Arial Narrow" panose="020B0606020202030204" pitchFamily="34" charset="0"/>
                        </a:rPr>
                        <a:t>ivity</a:t>
                      </a:r>
                      <a:r>
                        <a:rPr lang="en-AU" sz="1100" b="1" dirty="0">
                          <a:latin typeface="Arial Narrow" panose="020B0606020202030204" pitchFamily="34" charset="0"/>
                        </a:rPr>
                        <a:t>: </a:t>
                      </a:r>
                      <a:r>
                        <a:rPr lang="en-AU" sz="1100" dirty="0">
                          <a:latin typeface="Arial Narrow" panose="020B0606020202030204" pitchFamily="34" charset="0"/>
                        </a:rPr>
                        <a:t>Describe the implications of connectivity to marine ecosystems, e.g. estuaries, mangroves, seagrass beds.</a:t>
                      </a:r>
                    </a:p>
                  </a:txBody>
                  <a:tcPr/>
                </a:tc>
                <a:tc>
                  <a:txBody>
                    <a:bodyPr/>
                    <a:lstStyle/>
                    <a:p>
                      <a:pPr algn="ctr"/>
                      <a:r>
                        <a:rPr lang="en-AU" sz="1200" dirty="0">
                          <a:latin typeface="Arial Narrow" panose="020B0606020202030204" pitchFamily="34" charset="0"/>
                        </a:rPr>
                        <a:t>7</a:t>
                      </a:r>
                    </a:p>
                  </a:txBody>
                  <a:tcPr/>
                </a:tc>
                <a:extLst>
                  <a:ext uri="{0D108BD9-81ED-4DB2-BD59-A6C34878D82A}">
                    <a16:rowId xmlns:a16="http://schemas.microsoft.com/office/drawing/2014/main" val="10007"/>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5. Security breach: </a:t>
                      </a:r>
                      <a:r>
                        <a:rPr lang="en-AU" sz="1100" dirty="0">
                          <a:latin typeface="Arial Narrow" panose="020B0606020202030204" pitchFamily="34" charset="0"/>
                        </a:rPr>
                        <a:t>Identify factors that lead to a loss of diversity, e.g. natural hazard, loss/fragmentation of habitat, pollution, exploitation, introduction of new species, disease.</a:t>
                      </a:r>
                    </a:p>
                  </a:txBody>
                  <a:tcPr/>
                </a:tc>
                <a:tc>
                  <a:txBody>
                    <a:bodyPr/>
                    <a:lstStyle/>
                    <a:p>
                      <a:pPr algn="ctr"/>
                      <a:r>
                        <a:rPr lang="en-AU" sz="1200" dirty="0">
                          <a:latin typeface="Arial Narrow" panose="020B0606020202030204" pitchFamily="34" charset="0"/>
                        </a:rPr>
                        <a:t>9</a:t>
                      </a:r>
                    </a:p>
                  </a:txBody>
                  <a:tcPr/>
                </a:tc>
                <a:extLst>
                  <a:ext uri="{0D108BD9-81ED-4DB2-BD59-A6C34878D82A}">
                    <a16:rowId xmlns:a16="http://schemas.microsoft.com/office/drawing/2014/main" val="10008"/>
                  </a:ext>
                </a:extLst>
              </a:tr>
              <a:tr h="595617">
                <a:tc>
                  <a:txBody>
                    <a:bodyPr/>
                    <a:lstStyle/>
                    <a:p>
                      <a:pPr marL="0" indent="0">
                        <a:buFont typeface="Arial" panose="020B0604020202020204" pitchFamily="34" charset="0"/>
                        <a:buNone/>
                      </a:pPr>
                      <a:r>
                        <a:rPr lang="en-AU" sz="1100" b="1" dirty="0">
                          <a:latin typeface="Arial Narrow" panose="020B0606020202030204" pitchFamily="34" charset="0"/>
                        </a:rPr>
                        <a:t>6. Homer’s Index: </a:t>
                      </a:r>
                      <a:r>
                        <a:rPr lang="en-AU" sz="1100" dirty="0">
                          <a:latin typeface="Arial Narrow" panose="020B0606020202030204" pitchFamily="34" charset="0"/>
                        </a:rPr>
                        <a:t>Calculate the biodiversity of a marine ecosystem using Simpson’s Diversity Index (SDI), 𝑆𝐷𝐼 = 1 − [∑ 𝑛(𝑛−1)/𝑁(𝑁−1)] where N = total number of organisms of all species and n = number of organisms of one species.</a:t>
                      </a:r>
                    </a:p>
                  </a:txBody>
                  <a:tcPr/>
                </a:tc>
                <a:tc>
                  <a:txBody>
                    <a:bodyPr/>
                    <a:lstStyle/>
                    <a:p>
                      <a:pPr algn="ctr"/>
                      <a:r>
                        <a:rPr lang="en-AU" sz="1200" dirty="0">
                          <a:latin typeface="Arial Narrow" panose="020B0606020202030204" pitchFamily="34" charset="0"/>
                        </a:rPr>
                        <a:t>11</a:t>
                      </a:r>
                    </a:p>
                  </a:txBody>
                  <a:tcPr/>
                </a:tc>
                <a:extLst>
                  <a:ext uri="{0D108BD9-81ED-4DB2-BD59-A6C34878D82A}">
                    <a16:rowId xmlns:a16="http://schemas.microsoft.com/office/drawing/2014/main" val="10009"/>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7. Formula Feast: </a:t>
                      </a:r>
                      <a:r>
                        <a:rPr lang="en-AU" sz="1100" dirty="0">
                          <a:latin typeface="Arial Narrow" panose="020B0606020202030204" pitchFamily="34" charset="0"/>
                        </a:rPr>
                        <a:t>Interpret data to determine the biodiversity of a marine ecosystem using diversity indices.</a:t>
                      </a:r>
                    </a:p>
                  </a:txBody>
                  <a:tcPr/>
                </a:tc>
                <a:tc>
                  <a:txBody>
                    <a:bodyPr/>
                    <a:lstStyle/>
                    <a:p>
                      <a:pPr algn="ctr"/>
                      <a:r>
                        <a:rPr lang="en-AU" sz="1200" dirty="0">
                          <a:latin typeface="Arial Narrow" panose="020B0606020202030204" pitchFamily="34" charset="0"/>
                        </a:rPr>
                        <a:t>13</a:t>
                      </a:r>
                    </a:p>
                  </a:txBody>
                  <a:tcPr/>
                </a:tc>
                <a:extLst>
                  <a:ext uri="{0D108BD9-81ED-4DB2-BD59-A6C34878D82A}">
                    <a16:rowId xmlns:a16="http://schemas.microsoft.com/office/drawing/2014/main" val="10010"/>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8. Environmental Medical: </a:t>
                      </a:r>
                      <a:r>
                        <a:rPr lang="en-AU" sz="1100" dirty="0">
                          <a:latin typeface="Arial Narrow" panose="020B0606020202030204" pitchFamily="34" charset="0"/>
                        </a:rPr>
                        <a:t>Describe the concepts of ecosystem resilience, disturbance and recovery.</a:t>
                      </a:r>
                    </a:p>
                  </a:txBody>
                  <a:tcPr/>
                </a:tc>
                <a:tc>
                  <a:txBody>
                    <a:bodyPr/>
                    <a:lstStyle/>
                    <a:p>
                      <a:pPr algn="ctr"/>
                      <a:r>
                        <a:rPr lang="en-AU" sz="1200" dirty="0">
                          <a:latin typeface="Arial Narrow" panose="020B0606020202030204" pitchFamily="34" charset="0"/>
                        </a:rPr>
                        <a:t>15</a:t>
                      </a:r>
                    </a:p>
                  </a:txBody>
                  <a:tcPr/>
                </a:tc>
                <a:extLst>
                  <a:ext uri="{0D108BD9-81ED-4DB2-BD59-A6C34878D82A}">
                    <a16:rowId xmlns:a16="http://schemas.microsoft.com/office/drawing/2014/main" val="1663405215"/>
                  </a:ext>
                </a:extLst>
              </a:tr>
              <a:tr h="274900">
                <a:tc gridSpan="2">
                  <a:txBody>
                    <a:bodyPr/>
                    <a:lstStyle/>
                    <a:p>
                      <a:r>
                        <a:rPr lang="en-AU" sz="1200" b="1" dirty="0">
                          <a:latin typeface="Arial Narrow" panose="020B0606020202030204" pitchFamily="34" charset="0"/>
                        </a:rPr>
                        <a:t>Subject Matter: Biotic components of marine ecosystems</a:t>
                      </a:r>
                    </a:p>
                  </a:txBody>
                  <a:tcPr>
                    <a:solidFill>
                      <a:schemeClr val="bg1">
                        <a:lumMod val="85000"/>
                      </a:schemeClr>
                    </a:solidFill>
                  </a:tcPr>
                </a:tc>
                <a:tc hMerge="1">
                  <a:txBody>
                    <a:bodyPr/>
                    <a:lstStyle/>
                    <a:p>
                      <a:pPr algn="ctr"/>
                      <a:endParaRPr lang="en-AU" sz="1200" b="1" dirty="0">
                        <a:latin typeface="Arial Narrow" panose="020B0606020202030204" pitchFamily="34" charset="0"/>
                      </a:endParaRPr>
                    </a:p>
                  </a:txBody>
                  <a:tcPr/>
                </a:tc>
                <a:extLst>
                  <a:ext uri="{0D108BD9-81ED-4DB2-BD59-A6C34878D82A}">
                    <a16:rowId xmlns:a16="http://schemas.microsoft.com/office/drawing/2014/main" val="1794580425"/>
                  </a:ext>
                </a:extLst>
              </a:tr>
              <a:tr h="42762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9. Bio…ta: </a:t>
                      </a:r>
                      <a:r>
                        <a:rPr lang="en-AU" sz="1100" baseline="0" dirty="0">
                          <a:latin typeface="Arial Narrow" panose="020B0606020202030204" pitchFamily="34" charset="0"/>
                        </a:rPr>
                        <a:t>Identify biotic components of marine ecosystems, i.e. trophic levels, food chains, food webs, interactions and population dynamics.</a:t>
                      </a:r>
                    </a:p>
                  </a:txBody>
                  <a:tcPr/>
                </a:tc>
                <a:tc>
                  <a:txBody>
                    <a:bodyPr/>
                    <a:lstStyle/>
                    <a:p>
                      <a:pPr algn="ctr"/>
                      <a:r>
                        <a:rPr lang="en-AU" sz="1200" dirty="0">
                          <a:latin typeface="Arial Narrow" panose="020B0606020202030204" pitchFamily="34" charset="0"/>
                        </a:rPr>
                        <a:t>17</a:t>
                      </a:r>
                    </a:p>
                  </a:txBody>
                  <a:tcPr/>
                </a:tc>
                <a:extLst>
                  <a:ext uri="{0D108BD9-81ED-4DB2-BD59-A6C34878D82A}">
                    <a16:rowId xmlns:a16="http://schemas.microsoft.com/office/drawing/2014/main" val="1207393456"/>
                  </a:ext>
                </a:extLst>
              </a:tr>
              <a:tr h="763612">
                <a:tc>
                  <a:txBody>
                    <a:bodyPr/>
                    <a:lstStyle/>
                    <a:p>
                      <a:pPr marL="0" indent="0">
                        <a:buFont typeface="Arial" panose="020B0604020202020204" pitchFamily="34" charset="0"/>
                        <a:buNone/>
                      </a:pPr>
                      <a:r>
                        <a:rPr lang="en-AU" sz="1100" b="1" dirty="0">
                          <a:latin typeface="Arial Narrow" panose="020B0606020202030204" pitchFamily="34" charset="0"/>
                        </a:rPr>
                        <a:t>10. Social Shenanigans: </a:t>
                      </a:r>
                      <a:r>
                        <a:rPr lang="en-AU" sz="1100" dirty="0">
                          <a:latin typeface="Arial Narrow" panose="020B0606020202030204" pitchFamily="34" charset="0"/>
                        </a:rPr>
                        <a:t>Classify biotic interactions based on the following terms</a:t>
                      </a:r>
                    </a:p>
                    <a:p>
                      <a:pPr marL="0" indent="0">
                        <a:buFont typeface="Arial" panose="020B0604020202020204" pitchFamily="34" charset="0"/>
                        <a:buNone/>
                      </a:pPr>
                      <a:r>
                        <a:rPr lang="en-AU" sz="1100" dirty="0">
                          <a:latin typeface="Arial Narrow" panose="020B0606020202030204" pitchFamily="34" charset="0"/>
                        </a:rPr>
                        <a:t>- symbiosis (i.e. parasitism, mutualism, commensalism and </a:t>
                      </a:r>
                      <a:r>
                        <a:rPr lang="en-AU" sz="1100" dirty="0" err="1">
                          <a:latin typeface="Arial Narrow" panose="020B0606020202030204" pitchFamily="34" charset="0"/>
                        </a:rPr>
                        <a:t>amensalism</a:t>
                      </a:r>
                      <a:r>
                        <a:rPr lang="en-AU" sz="1100" dirty="0">
                          <a:latin typeface="Arial Narrow" panose="020B0606020202030204" pitchFamily="34" charset="0"/>
                        </a:rPr>
                        <a:t>)</a:t>
                      </a:r>
                    </a:p>
                    <a:p>
                      <a:pPr marL="0" indent="0">
                        <a:buFont typeface="Arial" panose="020B0604020202020204" pitchFamily="34" charset="0"/>
                        <a:buNone/>
                      </a:pPr>
                      <a:r>
                        <a:rPr lang="en-AU" sz="1100" dirty="0">
                          <a:latin typeface="Arial Narrow" panose="020B0606020202030204" pitchFamily="34" charset="0"/>
                        </a:rPr>
                        <a:t>- competition (i.e. intraspecific and interspecific)</a:t>
                      </a:r>
                    </a:p>
                    <a:p>
                      <a:pPr marL="0" indent="0">
                        <a:buFont typeface="Arial" panose="020B0604020202020204" pitchFamily="34" charset="0"/>
                        <a:buNone/>
                      </a:pPr>
                      <a:r>
                        <a:rPr lang="en-AU" sz="1100" dirty="0">
                          <a:latin typeface="Arial Narrow" panose="020B0606020202030204" pitchFamily="34" charset="0"/>
                        </a:rPr>
                        <a:t>- predation.</a:t>
                      </a:r>
                    </a:p>
                  </a:txBody>
                  <a:tcPr/>
                </a:tc>
                <a:tc>
                  <a:txBody>
                    <a:bodyPr/>
                    <a:lstStyle/>
                    <a:p>
                      <a:pPr algn="ctr"/>
                      <a:r>
                        <a:rPr lang="en-AU" sz="1200" dirty="0">
                          <a:latin typeface="Arial Narrow" panose="020B0606020202030204" pitchFamily="34" charset="0"/>
                        </a:rPr>
                        <a:t>19</a:t>
                      </a:r>
                    </a:p>
                  </a:txBody>
                  <a:tcPr/>
                </a:tc>
                <a:extLst>
                  <a:ext uri="{0D108BD9-81ED-4DB2-BD59-A6C34878D82A}">
                    <a16:rowId xmlns:a16="http://schemas.microsoft.com/office/drawing/2014/main" val="3171335752"/>
                  </a:ext>
                </a:extLst>
              </a:tr>
              <a:tr h="274900">
                <a:tc>
                  <a:txBody>
                    <a:bodyPr/>
                    <a:lstStyle/>
                    <a:p>
                      <a:pPr marL="0" indent="0">
                        <a:buFont typeface="Arial" panose="020B0604020202020204" pitchFamily="34" charset="0"/>
                        <a:buNone/>
                      </a:pPr>
                      <a:r>
                        <a:rPr lang="en-AU" sz="1100" b="1" dirty="0">
                          <a:latin typeface="Arial Narrow" panose="020B0606020202030204" pitchFamily="34" charset="0"/>
                        </a:rPr>
                        <a:t>11. Pick a name: </a:t>
                      </a:r>
                      <a:r>
                        <a:rPr lang="en-AU" sz="1100" dirty="0">
                          <a:latin typeface="Arial Narrow" panose="020B0606020202030204" pitchFamily="34" charset="0"/>
                        </a:rPr>
                        <a:t>Identify and describe marine species, using field guides and identification keys.</a:t>
                      </a:r>
                    </a:p>
                  </a:txBody>
                  <a:tcPr/>
                </a:tc>
                <a:tc>
                  <a:txBody>
                    <a:bodyPr/>
                    <a:lstStyle/>
                    <a:p>
                      <a:pPr algn="ctr"/>
                      <a:r>
                        <a:rPr lang="en-AU" sz="1200" dirty="0">
                          <a:latin typeface="Arial Narrow" panose="020B0606020202030204" pitchFamily="34" charset="0"/>
                        </a:rPr>
                        <a:t>21</a:t>
                      </a:r>
                    </a:p>
                  </a:txBody>
                  <a:tcPr/>
                </a:tc>
                <a:extLst>
                  <a:ext uri="{0D108BD9-81ED-4DB2-BD59-A6C34878D82A}">
                    <a16:rowId xmlns:a16="http://schemas.microsoft.com/office/drawing/2014/main" val="901038552"/>
                  </a:ext>
                </a:extLst>
              </a:tr>
              <a:tr h="1247195">
                <a:tc>
                  <a:txBody>
                    <a:bodyPr/>
                    <a:lstStyle/>
                    <a:p>
                      <a:pPr marL="0" indent="0">
                        <a:buFont typeface="Arial" panose="020B0604020202020204" pitchFamily="34" charset="0"/>
                        <a:buNone/>
                      </a:pPr>
                      <a:r>
                        <a:rPr lang="en-AU" sz="1100" b="1" dirty="0">
                          <a:latin typeface="Arial Narrow" panose="020B0606020202030204" pitchFamily="34" charset="0"/>
                        </a:rPr>
                        <a:t>12. Bring on the Buffet: </a:t>
                      </a:r>
                      <a:r>
                        <a:rPr lang="en-AU" sz="1100" dirty="0">
                          <a:latin typeface="Arial Narrow" panose="020B0606020202030204" pitchFamily="34" charset="0"/>
                        </a:rPr>
                        <a:t>Identify organisms in trophic levels in a food web based on the following terms</a:t>
                      </a:r>
                    </a:p>
                    <a:p>
                      <a:pPr marL="0" indent="0">
                        <a:buFont typeface="Arial" panose="020B0604020202020204" pitchFamily="34" charset="0"/>
                        <a:buNone/>
                      </a:pPr>
                      <a:r>
                        <a:rPr lang="en-AU" sz="1100" dirty="0">
                          <a:latin typeface="Arial Narrow" panose="020B0606020202030204" pitchFamily="34" charset="0"/>
                        </a:rPr>
                        <a:t>- producers</a:t>
                      </a:r>
                    </a:p>
                    <a:p>
                      <a:pPr marL="0" indent="0">
                        <a:buFont typeface="Arial" panose="020B0604020202020204" pitchFamily="34" charset="0"/>
                        <a:buNone/>
                      </a:pPr>
                      <a:r>
                        <a:rPr lang="en-AU" sz="1100" dirty="0">
                          <a:latin typeface="Arial Narrow" panose="020B0606020202030204" pitchFamily="34" charset="0"/>
                        </a:rPr>
                        <a:t>- primary consumers</a:t>
                      </a:r>
                    </a:p>
                    <a:p>
                      <a:pPr marL="0" indent="0">
                        <a:buFont typeface="Arial" panose="020B0604020202020204" pitchFamily="34" charset="0"/>
                        <a:buNone/>
                      </a:pPr>
                      <a:r>
                        <a:rPr lang="en-AU" sz="1100" dirty="0">
                          <a:latin typeface="Arial Narrow" panose="020B0606020202030204" pitchFamily="34" charset="0"/>
                        </a:rPr>
                        <a:t>- secondary consumers</a:t>
                      </a:r>
                    </a:p>
                    <a:p>
                      <a:pPr marL="0" indent="0">
                        <a:buFont typeface="Arial" panose="020B0604020202020204" pitchFamily="34" charset="0"/>
                        <a:buNone/>
                      </a:pPr>
                      <a:r>
                        <a:rPr lang="en-AU" sz="1100" dirty="0">
                          <a:latin typeface="Arial Narrow" panose="020B0606020202030204" pitchFamily="34" charset="0"/>
                        </a:rPr>
                        <a:t>- tertiary consumers</a:t>
                      </a:r>
                    </a:p>
                    <a:p>
                      <a:pPr marL="0" indent="0">
                        <a:buFont typeface="Arial" panose="020B0604020202020204" pitchFamily="34" charset="0"/>
                        <a:buNone/>
                      </a:pPr>
                      <a:r>
                        <a:rPr lang="en-AU" sz="1100" dirty="0">
                          <a:latin typeface="Arial Narrow" panose="020B0606020202030204" pitchFamily="34" charset="0"/>
                        </a:rPr>
                        <a:t>- decomposers.</a:t>
                      </a:r>
                    </a:p>
                  </a:txBody>
                  <a:tcPr/>
                </a:tc>
                <a:tc>
                  <a:txBody>
                    <a:bodyPr/>
                    <a:lstStyle/>
                    <a:p>
                      <a:pPr algn="ctr"/>
                      <a:r>
                        <a:rPr lang="en-AU" sz="1200" dirty="0">
                          <a:latin typeface="Arial Narrow" panose="020B0606020202030204" pitchFamily="34" charset="0"/>
                        </a:rPr>
                        <a:t>23</a:t>
                      </a:r>
                    </a:p>
                  </a:txBody>
                  <a:tcPr/>
                </a:tc>
                <a:extLst>
                  <a:ext uri="{0D108BD9-81ED-4DB2-BD59-A6C34878D82A}">
                    <a16:rowId xmlns:a16="http://schemas.microsoft.com/office/drawing/2014/main" val="3467673242"/>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81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1938" y="967832"/>
            <a:ext cx="6257621"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It’s all about answering the Research Question!</a:t>
            </a:r>
          </a:p>
          <a:p>
            <a:pPr>
              <a:spcAft>
                <a:spcPts val="0"/>
              </a:spcAft>
            </a:pPr>
            <a:r>
              <a:rPr lang="en-GB" sz="1200" dirty="0">
                <a:latin typeface="Arial Narrow" panose="020B0606020202030204" pitchFamily="34" charset="0"/>
                <a:ea typeface="Times New Roman" panose="02020603050405020304" pitchFamily="18" charset="0"/>
              </a:rPr>
              <a:t>When comparing two datasets, at what point is the difference between them considered to be</a:t>
            </a:r>
            <a:r>
              <a:rPr lang="en-GB" sz="1200" i="1" dirty="0">
                <a:latin typeface="Arial Narrow" panose="020B0606020202030204" pitchFamily="34" charset="0"/>
                <a:ea typeface="Times New Roman" panose="02020603050405020304" pitchFamily="18" charset="0"/>
              </a:rPr>
              <a:t> significant</a:t>
            </a:r>
            <a:r>
              <a:rPr lang="en-GB" sz="1200" dirty="0">
                <a:latin typeface="Arial Narrow" panose="020B0606020202030204" pitchFamily="34" charset="0"/>
                <a:ea typeface="Times New Roman" panose="02020603050405020304" pitchFamily="18" charset="0"/>
              </a:rPr>
              <a:t>?</a:t>
            </a:r>
          </a:p>
          <a:p>
            <a:pPr>
              <a:spcAft>
                <a:spcPts val="0"/>
              </a:spcAft>
            </a:pPr>
            <a:r>
              <a:rPr lang="en-GB" sz="1200" dirty="0">
                <a:latin typeface="Arial Narrow" panose="020B0606020202030204" pitchFamily="34" charset="0"/>
                <a:ea typeface="Times New Roman" panose="02020603050405020304" pitchFamily="18" charset="0"/>
              </a:rPr>
              <a:t>To find out, we need to do some more calculations (begin by entering 2012 data into cells B2-B5 in Excel). </a:t>
            </a:r>
          </a:p>
        </p:txBody>
      </p:sp>
      <p:cxnSp>
        <p:nvCxnSpPr>
          <p:cNvPr id="38" name="Straight Connector 37"/>
          <p:cNvCxnSpPr/>
          <p:nvPr/>
        </p:nvCxnSpPr>
        <p:spPr>
          <a:xfrm flipH="1">
            <a:off x="508863" y="167668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1938" y="1674750"/>
            <a:ext cx="6206542" cy="144655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Central Tendency </a:t>
            </a:r>
            <a:r>
              <a:rPr lang="en-US" sz="1200" dirty="0">
                <a:latin typeface="Arial Narrow" panose="020B0606020202030204" pitchFamily="34" charset="0"/>
              </a:rPr>
              <a:t>(i.e. medium, mean, mode). </a:t>
            </a:r>
          </a:p>
          <a:p>
            <a:pPr>
              <a:spcAft>
                <a:spcPts val="0"/>
              </a:spcAft>
            </a:pPr>
            <a:r>
              <a:rPr lang="en-US" sz="1200" dirty="0">
                <a:latin typeface="Arial Narrow" panose="020B0606020202030204" pitchFamily="34" charset="0"/>
              </a:rPr>
              <a:t>A common measure of central tendency used in population dynamics is the mean, or average. </a:t>
            </a:r>
            <a:endParaRPr lang="en-AU" sz="1200" dirty="0">
              <a:latin typeface="Arial Narrow" panose="020B0606020202030204" pitchFamily="34"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population </a:t>
            </a:r>
            <a:r>
              <a:rPr lang="en-GB" sz="1200" dirty="0">
                <a:latin typeface="Arial Narrow" panose="020B0606020202030204" pitchFamily="34" charset="0"/>
                <a:ea typeface="Times New Roman" panose="02020603050405020304" pitchFamily="18" charset="0"/>
              </a:rPr>
              <a:t>goes by the symbol  µ   </a:t>
            </a:r>
            <a:endParaRPr lang="en-GB" sz="8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sample </a:t>
            </a:r>
            <a:r>
              <a:rPr lang="en-GB" sz="1200" dirty="0">
                <a:latin typeface="Arial Narrow" panose="020B0606020202030204" pitchFamily="34" charset="0"/>
                <a:ea typeface="Times New Roman" panose="02020603050405020304" pitchFamily="18" charset="0"/>
              </a:rPr>
              <a:t>(usually representative of the population) goes by the symbol </a:t>
            </a:r>
          </a:p>
          <a:p>
            <a:pPr>
              <a:spcAft>
                <a:spcPts val="0"/>
              </a:spcAft>
            </a:pPr>
            <a:r>
              <a:rPr lang="en-GB" sz="1200" dirty="0">
                <a:latin typeface="Arial Narrow" panose="020B0606020202030204" pitchFamily="34" charset="0"/>
                <a:ea typeface="Times New Roman" panose="02020603050405020304" pitchFamily="18" charset="0"/>
              </a:rPr>
              <a:t>Always quote the mean to</a:t>
            </a:r>
            <a:r>
              <a:rPr lang="en-GB" sz="1200" b="1" dirty="0">
                <a:latin typeface="Arial Narrow" panose="020B0606020202030204" pitchFamily="34" charset="0"/>
                <a:ea typeface="Times New Roman" panose="02020603050405020304" pitchFamily="18" charset="0"/>
              </a:rPr>
              <a:t> one decimal place more than the raw data</a:t>
            </a:r>
            <a:r>
              <a:rPr lang="en-GB" sz="1200" dirty="0">
                <a:latin typeface="Arial Narrow" panose="020B0606020202030204" pitchFamily="34" charset="0"/>
                <a:ea typeface="Times New Roman" panose="02020603050405020304" pitchFamily="18" charset="0"/>
              </a:rPr>
              <a:t>. To calculate the mean:</a:t>
            </a:r>
          </a:p>
          <a:p>
            <a:pPr marL="171450" indent="-171450">
              <a:buFont typeface="Arial" panose="020B0604020202020204" pitchFamily="34" charset="0"/>
              <a:buChar char="•"/>
            </a:pPr>
            <a:r>
              <a:rPr lang="en-GB" sz="1200" dirty="0">
                <a:latin typeface="Arial Narrow" panose="020B0606020202030204" pitchFamily="34" charset="0"/>
              </a:rPr>
              <a:t>In Excel, type in an empty space/cell at end of data (i.e. B6):  </a:t>
            </a:r>
            <a:r>
              <a:rPr lang="en-GB" sz="1200" b="1" dirty="0">
                <a:latin typeface="Arial Narrow" panose="020B0606020202030204" pitchFamily="34" charset="0"/>
              </a:rPr>
              <a:t>=AVERAGE(</a:t>
            </a:r>
            <a:r>
              <a:rPr lang="en-GB" sz="1200" b="1" dirty="0">
                <a:solidFill>
                  <a:schemeClr val="bg1">
                    <a:lumMod val="50000"/>
                  </a:schemeClr>
                </a:solidFill>
                <a:latin typeface="Arial Narrow" panose="020B0606020202030204" pitchFamily="34" charset="0"/>
              </a:rPr>
              <a:t>B2</a:t>
            </a:r>
            <a:r>
              <a:rPr lang="en-GB" sz="1200" b="1" dirty="0">
                <a:latin typeface="Arial Narrow" panose="020B0606020202030204" pitchFamily="34" charset="0"/>
              </a:rPr>
              <a:t>:</a:t>
            </a:r>
            <a:r>
              <a:rPr lang="en-GB" sz="1200" b="1" dirty="0">
                <a:solidFill>
                  <a:schemeClr val="bg1">
                    <a:lumMod val="50000"/>
                  </a:schemeClr>
                </a:solidFill>
                <a:latin typeface="Arial Narrow" panose="020B0606020202030204" pitchFamily="34" charset="0"/>
              </a:rPr>
              <a:t>B5</a:t>
            </a:r>
            <a:r>
              <a:rPr lang="en-GB" sz="1200" b="1" dirty="0">
                <a:latin typeface="Arial Narrow" panose="020B0606020202030204" pitchFamily="34" charset="0"/>
              </a:rPr>
              <a:t>)  </a:t>
            </a:r>
            <a:r>
              <a:rPr lang="en-GB" sz="1200" dirty="0">
                <a:latin typeface="Arial Narrow" panose="020B0606020202030204" pitchFamily="34" charset="0"/>
              </a:rPr>
              <a:t>(then press Enter)</a:t>
            </a:r>
          </a:p>
          <a:p>
            <a:pPr marL="171450" indent="-171450">
              <a:buFont typeface="Arial" panose="020B0604020202020204" pitchFamily="34" charset="0"/>
              <a:buChar char="•"/>
            </a:pPr>
            <a:r>
              <a:rPr lang="en-GB" sz="1200" dirty="0">
                <a:latin typeface="Arial Narrow" panose="020B0606020202030204" pitchFamily="34" charset="0"/>
              </a:rPr>
              <a:t>Or, manually, add them all up (Σ x) and divide that total, by the number of observations  (      = Σ x / n)</a:t>
            </a:r>
            <a:endParaRPr lang="en-AU" sz="1200" dirty="0">
              <a:latin typeface="Arial Narrow" panose="020B0606020202030204" pitchFamily="34" charset="0"/>
            </a:endParaRPr>
          </a:p>
        </p:txBody>
      </p:sp>
      <p:cxnSp>
        <p:nvCxnSpPr>
          <p:cNvPr id="41" name="Straight Connector 40"/>
          <p:cNvCxnSpPr/>
          <p:nvPr/>
        </p:nvCxnSpPr>
        <p:spPr>
          <a:xfrm flipH="1">
            <a:off x="483165" y="311684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50743" y="3113234"/>
            <a:ext cx="6206543" cy="181588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Dispersion </a:t>
            </a:r>
            <a:r>
              <a:rPr lang="en-GB" sz="1200" dirty="0">
                <a:latin typeface="Arial Narrow" panose="020B0606020202030204" pitchFamily="34" charset="0"/>
                <a:ea typeface="Times New Roman" panose="02020603050405020304" pitchFamily="18" charset="0"/>
              </a:rPr>
              <a:t>(i.e. range, deviation &amp; standard deviation).</a:t>
            </a:r>
          </a:p>
          <a:p>
            <a:pPr>
              <a:spcAft>
                <a:spcPts val="0"/>
              </a:spcAft>
            </a:pPr>
            <a:r>
              <a:rPr lang="en-AU" sz="1200" dirty="0">
                <a:latin typeface="Arial Narrow" panose="020B0606020202030204" pitchFamily="34" charset="0"/>
                <a:ea typeface="Times New Roman" panose="02020603050405020304" pitchFamily="18" charset="0"/>
              </a:rPr>
              <a:t>The </a:t>
            </a:r>
            <a:r>
              <a:rPr lang="en-AU" sz="1200" b="1" dirty="0">
                <a:latin typeface="Arial Narrow" panose="020B0606020202030204" pitchFamily="34" charset="0"/>
                <a:ea typeface="Times New Roman" panose="02020603050405020304" pitchFamily="18" charset="0"/>
              </a:rPr>
              <a:t>range</a:t>
            </a:r>
            <a:r>
              <a:rPr lang="en-AU" sz="1200" dirty="0">
                <a:latin typeface="Arial Narrow" panose="020B0606020202030204" pitchFamily="34" charset="0"/>
                <a:ea typeface="Times New Roman" panose="02020603050405020304" pitchFamily="18" charset="0"/>
              </a:rPr>
              <a:t> is the distance between the lowest data point and the highest data point. Range is a very crude measure of dispersion because we still don’t know how close or far away each data point is from the mean (known as deviation). Hence, </a:t>
            </a:r>
            <a:r>
              <a:rPr lang="en-AU" sz="1200" b="1" dirty="0">
                <a:latin typeface="Arial Narrow" panose="020B0606020202030204" pitchFamily="34" charset="0"/>
                <a:ea typeface="Times New Roman" panose="02020603050405020304" pitchFamily="18" charset="0"/>
              </a:rPr>
              <a:t>Standard deviation </a:t>
            </a:r>
            <a:r>
              <a:rPr lang="en-AU" sz="1200" dirty="0">
                <a:latin typeface="Arial Narrow" panose="020B0606020202030204" pitchFamily="34" charset="0"/>
                <a:ea typeface="Times New Roman" panose="02020603050405020304" pitchFamily="18" charset="0"/>
              </a:rPr>
              <a:t>is a much better measure of dispersion. </a:t>
            </a:r>
          </a:p>
          <a:p>
            <a:pPr>
              <a:spcAft>
                <a:spcPts val="0"/>
              </a:spcAft>
            </a:pPr>
            <a:r>
              <a:rPr lang="en-AU" sz="1200" dirty="0">
                <a:latin typeface="Arial Narrow" panose="020B0606020202030204" pitchFamily="34" charset="0"/>
                <a:ea typeface="Times New Roman" panose="02020603050405020304" pitchFamily="18" charset="0"/>
              </a:rPr>
              <a:t>The standard deviation of a </a:t>
            </a:r>
            <a:r>
              <a:rPr lang="en-AU" sz="1200" i="1" dirty="0">
                <a:latin typeface="Arial Narrow" panose="020B0606020202030204" pitchFamily="34" charset="0"/>
                <a:ea typeface="Times New Roman" panose="02020603050405020304" pitchFamily="18" charset="0"/>
              </a:rPr>
              <a:t>population</a:t>
            </a:r>
            <a:r>
              <a:rPr lang="en-AU" sz="1200" dirty="0">
                <a:latin typeface="Arial Narrow" panose="020B0606020202030204" pitchFamily="34" charset="0"/>
                <a:ea typeface="Times New Roman" panose="02020603050405020304" pitchFamily="18" charset="0"/>
              </a:rPr>
              <a:t> goes by the symbol</a:t>
            </a:r>
            <a:r>
              <a:rPr lang="en-AU" sz="1200" b="1" dirty="0">
                <a:latin typeface="Arial Narrow" panose="020B0606020202030204" pitchFamily="34" charset="0"/>
                <a:ea typeface="Times New Roman" panose="02020603050405020304" pitchFamily="18" charset="0"/>
              </a:rPr>
              <a:t> </a:t>
            </a:r>
            <a:r>
              <a:rPr lang="el-GR" sz="1200" b="1" dirty="0">
                <a:latin typeface="Arial Narrow" panose="020B0606020202030204" pitchFamily="34" charset="0"/>
                <a:ea typeface="Times New Roman" panose="02020603050405020304" pitchFamily="18" charset="0"/>
              </a:rPr>
              <a:t>σ</a:t>
            </a:r>
            <a:r>
              <a:rPr lang="en-AU" sz="1200" b="1" dirty="0">
                <a:latin typeface="Arial Narrow" panose="020B0606020202030204" pitchFamily="34" charset="0"/>
                <a:ea typeface="Times New Roman" panose="02020603050405020304" pitchFamily="18" charset="0"/>
              </a:rPr>
              <a:t> </a:t>
            </a:r>
            <a:r>
              <a:rPr lang="en-AU" sz="1200" dirty="0">
                <a:latin typeface="Arial Narrow" panose="020B0606020202030204" pitchFamily="34" charset="0"/>
                <a:ea typeface="Times New Roman" panose="02020603050405020304" pitchFamily="18" charset="0"/>
              </a:rPr>
              <a:t>(sigma)</a:t>
            </a:r>
          </a:p>
          <a:p>
            <a:pPr>
              <a:spcAft>
                <a:spcPts val="0"/>
              </a:spcAft>
            </a:pPr>
            <a:r>
              <a:rPr lang="en-AU" sz="1200" dirty="0">
                <a:latin typeface="Arial Narrow" panose="020B0606020202030204" pitchFamily="34" charset="0"/>
                <a:ea typeface="Times New Roman" panose="02020603050405020304" pitchFamily="18" charset="0"/>
              </a:rPr>
              <a:t>The standard deviation of a</a:t>
            </a:r>
            <a:r>
              <a:rPr lang="en-AU" sz="1200" i="1" dirty="0">
                <a:latin typeface="Arial Narrow" panose="020B0606020202030204" pitchFamily="34" charset="0"/>
                <a:ea typeface="Times New Roman" panose="02020603050405020304" pitchFamily="18" charset="0"/>
              </a:rPr>
              <a:t> sample </a:t>
            </a:r>
            <a:r>
              <a:rPr lang="en-AU" sz="1200" dirty="0">
                <a:latin typeface="Arial Narrow" panose="020B0606020202030204" pitchFamily="34" charset="0"/>
                <a:ea typeface="Times New Roman" panose="02020603050405020304" pitchFamily="18" charset="0"/>
              </a:rPr>
              <a:t>(usually representative of the population) goes by the symbol </a:t>
            </a:r>
            <a:r>
              <a:rPr lang="en-AU" sz="1200" b="1" dirty="0">
                <a:latin typeface="Arial Narrow" panose="020B0606020202030204" pitchFamily="34" charset="0"/>
                <a:ea typeface="Times New Roman" panose="02020603050405020304" pitchFamily="18" charset="0"/>
              </a:rPr>
              <a:t>s</a:t>
            </a:r>
            <a:r>
              <a:rPr lang="en-AU" sz="1200" dirty="0">
                <a:latin typeface="Arial Narrow" panose="020B0606020202030204" pitchFamily="34" charset="0"/>
                <a:ea typeface="Times New Roman" panose="02020603050405020304" pitchFamily="18" charset="0"/>
              </a:rPr>
              <a:t> </a:t>
            </a:r>
          </a:p>
          <a:p>
            <a:pPr>
              <a:spcAft>
                <a:spcPts val="0"/>
              </a:spcAft>
            </a:pPr>
            <a:r>
              <a:rPr lang="en-AU" sz="1200" dirty="0">
                <a:latin typeface="Arial Narrow" panose="020B0606020202030204" pitchFamily="34" charset="0"/>
                <a:ea typeface="Times New Roman" panose="02020603050405020304" pitchFamily="18" charset="0"/>
              </a:rPr>
              <a:t>Always quote the standard deviation </a:t>
            </a:r>
            <a:r>
              <a:rPr lang="en-AU" sz="1200" b="1" dirty="0">
                <a:latin typeface="Arial Narrow" panose="020B0606020202030204" pitchFamily="34" charset="0"/>
                <a:ea typeface="Times New Roman" panose="02020603050405020304" pitchFamily="18" charset="0"/>
              </a:rPr>
              <a:t>one decimal place more than the mean. </a:t>
            </a:r>
            <a:r>
              <a:rPr lang="en-AU" sz="1200" dirty="0">
                <a:latin typeface="Arial Narrow" panose="020B0606020202030204" pitchFamily="34" charset="0"/>
                <a:ea typeface="Times New Roman" panose="02020603050405020304" pitchFamily="18" charset="0"/>
              </a:rPr>
              <a:t>To calculate s:</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In Excel, type in the next empty space/cell at end of data (i.e. B7):  </a:t>
            </a:r>
            <a:r>
              <a:rPr lang="en-AU" sz="1200" b="1" dirty="0">
                <a:latin typeface="Arial Narrow" panose="020B0606020202030204" pitchFamily="34" charset="0"/>
                <a:ea typeface="Times New Roman" panose="02020603050405020304" pitchFamily="18" charset="0"/>
              </a:rPr>
              <a:t>=STDEV(</a:t>
            </a:r>
            <a:r>
              <a:rPr lang="en-AU" sz="1200" b="1" dirty="0">
                <a:solidFill>
                  <a:schemeClr val="bg1">
                    <a:lumMod val="50000"/>
                  </a:schemeClr>
                </a:solidFill>
                <a:latin typeface="Arial Narrow" panose="020B0606020202030204" pitchFamily="34" charset="0"/>
                <a:ea typeface="Times New Roman" panose="02020603050405020304" pitchFamily="18" charset="0"/>
              </a:rPr>
              <a:t>B2</a:t>
            </a:r>
            <a:r>
              <a:rPr lang="en-AU" sz="1200" b="1" dirty="0">
                <a:latin typeface="Arial Narrow" panose="020B0606020202030204" pitchFamily="34" charset="0"/>
                <a:ea typeface="Times New Roman" panose="02020603050405020304" pitchFamily="18" charset="0"/>
              </a:rPr>
              <a:t>:</a:t>
            </a:r>
            <a:r>
              <a:rPr lang="en-AU" sz="1200" b="1" dirty="0">
                <a:solidFill>
                  <a:schemeClr val="bg1">
                    <a:lumMod val="50000"/>
                  </a:schemeClr>
                </a:solidFill>
                <a:latin typeface="Arial Narrow" panose="020B0606020202030204" pitchFamily="34" charset="0"/>
                <a:ea typeface="Times New Roman" panose="02020603050405020304" pitchFamily="18" charset="0"/>
              </a:rPr>
              <a:t>B5</a:t>
            </a:r>
            <a:r>
              <a:rPr lang="en-AU" sz="1200" b="1" dirty="0">
                <a:latin typeface="Arial Narrow" panose="020B0606020202030204" pitchFamily="34" charset="0"/>
                <a:ea typeface="Times New Roman" panose="02020603050405020304" pitchFamily="18" charset="0"/>
              </a:rPr>
              <a:t>)</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Or, manually, square root the sum of the deviation squared, divided by the number of observations -1</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9200" y="2330968"/>
            <a:ext cx="150784" cy="175402"/>
          </a:xfrm>
          <a:prstGeom prst="rect">
            <a:avLst/>
          </a:prstGeom>
        </p:spPr>
      </p:pic>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4632" y="2879804"/>
            <a:ext cx="150784" cy="175402"/>
          </a:xfrm>
          <a:prstGeom prst="rect">
            <a:avLst/>
          </a:prstGeom>
        </p:spPr>
      </p:pic>
      <p:cxnSp>
        <p:nvCxnSpPr>
          <p:cNvPr id="81" name="Straight Connector 80"/>
          <p:cNvCxnSpPr/>
          <p:nvPr/>
        </p:nvCxnSpPr>
        <p:spPr>
          <a:xfrm flipH="1">
            <a:off x="501415" y="492911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50744" y="4919675"/>
            <a:ext cx="6206542"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Standard Error (SE) of the mean </a:t>
            </a:r>
            <a:r>
              <a:rPr lang="en-GB" sz="1200" dirty="0">
                <a:latin typeface="Arial Narrow" panose="020B0606020202030204" pitchFamily="34" charset="0"/>
                <a:ea typeface="Times New Roman" panose="02020603050405020304" pitchFamily="18" charset="0"/>
              </a:rPr>
              <a:t>measures how well       represents µ. Were we close?  </a:t>
            </a:r>
          </a:p>
          <a:p>
            <a:pPr>
              <a:spcAft>
                <a:spcPts val="0"/>
              </a:spcAft>
            </a:pPr>
            <a:r>
              <a:rPr lang="en-GB" sz="1200" dirty="0">
                <a:latin typeface="Arial Narrow" panose="020B0606020202030204" pitchFamily="34" charset="0"/>
                <a:ea typeface="Times New Roman" panose="02020603050405020304" pitchFamily="18" charset="0"/>
              </a:rPr>
              <a:t>The smaller the value, the more accurate the sample mean represents the population mean. </a:t>
            </a:r>
          </a:p>
          <a:p>
            <a:pPr>
              <a:spcAft>
                <a:spcPts val="0"/>
              </a:spcAft>
            </a:pPr>
            <a:r>
              <a:rPr lang="en-GB" sz="1200" dirty="0">
                <a:latin typeface="Arial Narrow" panose="020B0606020202030204" pitchFamily="34" charset="0"/>
                <a:ea typeface="Times New Roman" panose="02020603050405020304" pitchFamily="18" charset="0"/>
              </a:rPr>
              <a:t>The standard error equals the standard deviation divided by the </a:t>
            </a:r>
            <a:r>
              <a:rPr lang="en-GB" sz="1200" i="1" dirty="0">
                <a:latin typeface="Arial Narrow" panose="020B0606020202030204" pitchFamily="34" charset="0"/>
                <a:ea typeface="Times New Roman" panose="02020603050405020304" pitchFamily="18" charset="0"/>
              </a:rPr>
              <a:t>square root </a:t>
            </a:r>
            <a:r>
              <a:rPr lang="en-GB" sz="1200" dirty="0">
                <a:latin typeface="Arial Narrow" panose="020B0606020202030204" pitchFamily="34" charset="0"/>
                <a:ea typeface="Times New Roman" panose="02020603050405020304" pitchFamily="18" charset="0"/>
              </a:rPr>
              <a:t>of the sample size (SE=s/√n).</a:t>
            </a:r>
            <a:endParaRPr lang="en-GB" sz="1600" b="1" dirty="0">
              <a:latin typeface="Arial Narrow" panose="020B060602020203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In Excel, first type in the next empty space/cell at end of data (i.e.B8) </a:t>
            </a:r>
            <a:r>
              <a:rPr lang="en-GB" sz="1200" b="1" dirty="0">
                <a:latin typeface="Arial Narrow" panose="020B0606020202030204" pitchFamily="34" charset="0"/>
                <a:ea typeface="Times New Roman" panose="02020603050405020304" pitchFamily="18" charset="0"/>
              </a:rPr>
              <a:t>=COUNT(</a:t>
            </a:r>
            <a:r>
              <a:rPr lang="en-GB" sz="1200" b="1" dirty="0">
                <a:solidFill>
                  <a:schemeClr val="bg1">
                    <a:lumMod val="50000"/>
                  </a:schemeClr>
                </a:solidFill>
                <a:latin typeface="Arial Narrow" panose="020B0606020202030204" pitchFamily="34" charset="0"/>
                <a:ea typeface="Times New Roman" panose="02020603050405020304" pitchFamily="18" charset="0"/>
              </a:rPr>
              <a:t>B2</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B5</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to calculate ‘n’ (sample size).</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Then, type in the next empty space/cell (i.e. B9) the formula for SE  </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B7</a:t>
            </a:r>
            <a:r>
              <a:rPr lang="en-GB" sz="1200" b="1" dirty="0">
                <a:latin typeface="Arial Narrow" panose="020B0606020202030204" pitchFamily="34" charset="0"/>
                <a:ea typeface="Times New Roman" panose="02020603050405020304" pitchFamily="18" charset="0"/>
              </a:rPr>
              <a:t>)/SQRT(</a:t>
            </a:r>
            <a:r>
              <a:rPr lang="en-GB" sz="1200" b="1" dirty="0">
                <a:solidFill>
                  <a:schemeClr val="bg1">
                    <a:lumMod val="50000"/>
                  </a:schemeClr>
                </a:solidFill>
                <a:latin typeface="Arial Narrow" panose="020B0606020202030204" pitchFamily="34" charset="0"/>
                <a:ea typeface="Times New Roman" panose="02020603050405020304" pitchFamily="18" charset="0"/>
              </a:rPr>
              <a:t>B8</a:t>
            </a:r>
            <a:r>
              <a:rPr lang="en-GB" sz="1200" b="1" dirty="0">
                <a:latin typeface="Arial Narrow" panose="020B0606020202030204" pitchFamily="34" charset="0"/>
                <a:ea typeface="Times New Roman" panose="02020603050405020304" pitchFamily="18" charset="0"/>
              </a:rPr>
              <a:t>)</a:t>
            </a:r>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088" y="5012724"/>
            <a:ext cx="150784" cy="175402"/>
          </a:xfrm>
          <a:prstGeom prst="rect">
            <a:avLst/>
          </a:prstGeom>
        </p:spPr>
      </p:pic>
      <p:cxnSp>
        <p:nvCxnSpPr>
          <p:cNvPr id="84" name="Straight Connector 83"/>
          <p:cNvCxnSpPr/>
          <p:nvPr/>
        </p:nvCxnSpPr>
        <p:spPr>
          <a:xfrm flipH="1">
            <a:off x="501415" y="599689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71938" y="6516216"/>
            <a:ext cx="5874710" cy="64633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Activity: </a:t>
            </a:r>
            <a:r>
              <a:rPr lang="en-GB" sz="1200" dirty="0">
                <a:latin typeface="Arial Narrow" panose="020B0606020202030204" pitchFamily="34" charset="0"/>
                <a:ea typeface="Times New Roman" panose="02020603050405020304" pitchFamily="18" charset="0"/>
              </a:rPr>
              <a:t>Copy the data pictured left (down to row 5) onto an Excel spreadsheet. Add the formulas (provided above) to calculate the same answers pictured left (rows 6-9). Highlight both </a:t>
            </a:r>
            <a:r>
              <a:rPr lang="en-GB" sz="1200" i="1" dirty="0">
                <a:latin typeface="Arial Narrow" panose="020B0606020202030204" pitchFamily="34" charset="0"/>
                <a:ea typeface="Times New Roman" panose="02020603050405020304" pitchFamily="18" charset="0"/>
              </a:rPr>
              <a:t>Means</a:t>
            </a:r>
            <a:r>
              <a:rPr lang="en-GB" sz="1200" dirty="0">
                <a:latin typeface="Arial Narrow" panose="020B0606020202030204" pitchFamily="34" charset="0"/>
                <a:ea typeface="Times New Roman" panose="02020603050405020304" pitchFamily="18" charset="0"/>
              </a:rPr>
              <a:t> and </a:t>
            </a:r>
            <a:r>
              <a:rPr lang="en-GB" sz="1200" b="1" dirty="0">
                <a:latin typeface="Arial Narrow" panose="020B0606020202030204" pitchFamily="34" charset="0"/>
                <a:ea typeface="Times New Roman" panose="02020603050405020304" pitchFamily="18" charset="0"/>
              </a:rPr>
              <a:t>Insert Chart</a:t>
            </a:r>
            <a:r>
              <a:rPr lang="en-GB" sz="1200" dirty="0">
                <a:latin typeface="Arial Narrow" panose="020B0606020202030204" pitchFamily="34" charset="0"/>
                <a:ea typeface="Times New Roman" panose="02020603050405020304" pitchFamily="18" charset="0"/>
              </a:rPr>
              <a:t> (column graph). </a:t>
            </a:r>
            <a:r>
              <a:rPr lang="en-GB" sz="1200" b="1" dirty="0">
                <a:latin typeface="Arial Narrow" panose="020B0606020202030204" pitchFamily="34" charset="0"/>
                <a:ea typeface="Times New Roman" panose="02020603050405020304" pitchFamily="18" charset="0"/>
              </a:rPr>
              <a:t>Add error bars. Q. Do they overlap? Ans. </a:t>
            </a:r>
            <a:endParaRPr lang="en-GB" sz="800" b="1" dirty="0">
              <a:latin typeface="Arial Narrow" panose="020B0606020202030204" pitchFamily="34" charset="0"/>
              <a:ea typeface="Times New Roman" panose="02020603050405020304" pitchFamily="18" charset="0"/>
            </a:endParaRPr>
          </a:p>
        </p:txBody>
      </p:sp>
      <p:sp>
        <p:nvSpPr>
          <p:cNvPr id="4" name="TextBox 3"/>
          <p:cNvSpPr txBox="1"/>
          <p:nvPr/>
        </p:nvSpPr>
        <p:spPr>
          <a:xfrm>
            <a:off x="483165" y="6068040"/>
            <a:ext cx="5863483" cy="338554"/>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ea typeface="Times New Roman" panose="02020603050405020304" pitchFamily="18" charset="0"/>
              </a:rPr>
              <a:t>Error Bars </a:t>
            </a:r>
            <a:r>
              <a:rPr lang="en-AU" sz="800" dirty="0">
                <a:latin typeface="Arial Narrow" panose="020B0606020202030204" pitchFamily="34" charset="0"/>
                <a:ea typeface="Times New Roman" panose="02020603050405020304" pitchFamily="18" charset="0"/>
              </a:rPr>
              <a:t>represent the uncertainty in estimates. It is a line that passes through a point (or bar) on a graph, representing s or SE (SEM). If error bars do </a:t>
            </a:r>
            <a:r>
              <a:rPr lang="en-AU" sz="800" i="1" dirty="0">
                <a:latin typeface="Arial Narrow" panose="020B0606020202030204" pitchFamily="34" charset="0"/>
                <a:ea typeface="Times New Roman" panose="02020603050405020304" pitchFamily="18" charset="0"/>
              </a:rPr>
              <a:t>not </a:t>
            </a:r>
            <a:r>
              <a:rPr lang="en-AU" sz="800" dirty="0">
                <a:latin typeface="Arial Narrow" panose="020B0606020202030204" pitchFamily="34" charset="0"/>
                <a:ea typeface="Times New Roman" panose="02020603050405020304" pitchFamily="18" charset="0"/>
              </a:rPr>
              <a:t>overlap, the difference </a:t>
            </a:r>
            <a:r>
              <a:rPr lang="en-AU" sz="800" i="1" dirty="0">
                <a:latin typeface="Arial Narrow" panose="020B0606020202030204" pitchFamily="34" charset="0"/>
                <a:ea typeface="Times New Roman" panose="02020603050405020304" pitchFamily="18" charset="0"/>
              </a:rPr>
              <a:t>could </a:t>
            </a:r>
            <a:r>
              <a:rPr lang="en-AU" sz="800" dirty="0">
                <a:latin typeface="Arial Narrow" panose="020B0606020202030204" pitchFamily="34" charset="0"/>
                <a:ea typeface="Times New Roman" panose="02020603050405020304" pitchFamily="18" charset="0"/>
              </a:rPr>
              <a:t>be</a:t>
            </a:r>
            <a:r>
              <a:rPr lang="en-AU" sz="800" i="1" dirty="0">
                <a:latin typeface="Arial Narrow" panose="020B0606020202030204" pitchFamily="34" charset="0"/>
                <a:ea typeface="Times New Roman" panose="02020603050405020304" pitchFamily="18" charset="0"/>
              </a:rPr>
              <a:t> significantly </a:t>
            </a:r>
            <a:r>
              <a:rPr lang="en-AU" sz="800" dirty="0">
                <a:latin typeface="Arial Narrow" panose="020B0606020202030204" pitchFamily="34" charset="0"/>
                <a:ea typeface="Times New Roman" panose="02020603050405020304" pitchFamily="18" charset="0"/>
              </a:rPr>
              <a:t>different (answering your research question). However, to be sure, a t-test is required (see next page).</a:t>
            </a:r>
            <a:endParaRPr lang="en-GB" sz="800" b="1" dirty="0">
              <a:latin typeface="Arial Narrow" panose="020B0606020202030204" pitchFamily="34" charset="0"/>
              <a:ea typeface="Times New Roman" panose="02020603050405020304" pitchFamily="18" charset="0"/>
            </a:endParaRPr>
          </a:p>
        </p:txBody>
      </p:sp>
      <p:sp>
        <p:nvSpPr>
          <p:cNvPr id="42" name="Rectangle 41"/>
          <p:cNvSpPr/>
          <p:nvPr/>
        </p:nvSpPr>
        <p:spPr>
          <a:xfrm>
            <a:off x="4671170" y="6925917"/>
            <a:ext cx="1574766" cy="2152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4923741" y="6884774"/>
            <a:ext cx="1280212"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t="-1" b="9616"/>
          <a:stretch/>
        </p:blipFill>
        <p:spPr>
          <a:xfrm>
            <a:off x="533003" y="7272169"/>
            <a:ext cx="2167657" cy="1371755"/>
          </a:xfrm>
          <a:prstGeom prst="rect">
            <a:avLst/>
          </a:prstGeom>
        </p:spPr>
      </p:pic>
      <p:sp>
        <p:nvSpPr>
          <p:cNvPr id="34" name="Oval 33">
            <a:extLst>
              <a:ext uri="{FF2B5EF4-FFF2-40B4-BE49-F238E27FC236}">
                <a16:creationId xmlns:a16="http://schemas.microsoft.com/office/drawing/2014/main" id="{F07BD2E2-158F-4ECA-910A-4C91ABCDBDFB}"/>
              </a:ext>
            </a:extLst>
          </p:cNvPr>
          <p:cNvSpPr/>
          <p:nvPr/>
        </p:nvSpPr>
        <p:spPr>
          <a:xfrm>
            <a:off x="5379984" y="6914935"/>
            <a:ext cx="641437" cy="25132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a:extLst>
              <a:ext uri="{FF2B5EF4-FFF2-40B4-BE49-F238E27FC236}">
                <a16:creationId xmlns:a16="http://schemas.microsoft.com/office/drawing/2014/main" id="{705EEC45-791A-4FD6-812A-42305A7F2BB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D254BD2-BD84-465D-B119-959AD3C6A8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7" name="TextBox 17">
            <a:extLst>
              <a:ext uri="{FF2B5EF4-FFF2-40B4-BE49-F238E27FC236}">
                <a16:creationId xmlns:a16="http://schemas.microsoft.com/office/drawing/2014/main" id="{855BD3E1-E407-4E68-8D47-F4A90046E0B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9" name="TextBox 48">
            <a:extLst>
              <a:ext uri="{FF2B5EF4-FFF2-40B4-BE49-F238E27FC236}">
                <a16:creationId xmlns:a16="http://schemas.microsoft.com/office/drawing/2014/main" id="{713EC8C7-4736-498C-9388-BBEC42343B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4454087D-B790-5D31-7DAF-586C97614B9B}"/>
              </a:ext>
            </a:extLst>
          </p:cNvPr>
          <p:cNvSpPr txBox="1"/>
          <p:nvPr/>
        </p:nvSpPr>
        <p:spPr>
          <a:xfrm>
            <a:off x="2304062" y="325053"/>
            <a:ext cx="2619679"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Practice Research Question</a:t>
            </a:r>
          </a:p>
        </p:txBody>
      </p:sp>
      <p:cxnSp>
        <p:nvCxnSpPr>
          <p:cNvPr id="3" name="Straight Connector 2">
            <a:extLst>
              <a:ext uri="{FF2B5EF4-FFF2-40B4-BE49-F238E27FC236}">
                <a16:creationId xmlns:a16="http://schemas.microsoft.com/office/drawing/2014/main" id="{D6F03454-2C0D-3D35-AF75-D7E470CE650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92AD29F0-E92F-D745-7E0D-66EE6954750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Practice Research Question</a:t>
            </a:r>
          </a:p>
        </p:txBody>
      </p:sp>
      <p:sp>
        <p:nvSpPr>
          <p:cNvPr id="7" name="TextBox 36">
            <a:extLst>
              <a:ext uri="{FF2B5EF4-FFF2-40B4-BE49-F238E27FC236}">
                <a16:creationId xmlns:a16="http://schemas.microsoft.com/office/drawing/2014/main" id="{5ECFB164-5CDC-241A-0174-C1179DD2673B}"/>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B73BF2A9-3737-A9E9-F413-5036989099BB}"/>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32</a:t>
            </a:r>
          </a:p>
        </p:txBody>
      </p:sp>
      <p:pic>
        <p:nvPicPr>
          <p:cNvPr id="11" name="Picture 10" descr="A graph of a number of objects&#10;&#10;Description automatically generated with medium confidence">
            <a:extLst>
              <a:ext uri="{FF2B5EF4-FFF2-40B4-BE49-F238E27FC236}">
                <a16:creationId xmlns:a16="http://schemas.microsoft.com/office/drawing/2014/main" id="{2CC8BE32-7A2A-0685-4CF8-C43C8F0960D0}"/>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4132189" y="7349908"/>
            <a:ext cx="2206177" cy="1302142"/>
          </a:xfrm>
          <a:prstGeom prst="rect">
            <a:avLst/>
          </a:prstGeom>
        </p:spPr>
      </p:pic>
      <p:pic>
        <p:nvPicPr>
          <p:cNvPr id="13" name="Picture 12" descr="A diagram of a standard deviation&#10;&#10;Description automatically generated">
            <a:extLst>
              <a:ext uri="{FF2B5EF4-FFF2-40B4-BE49-F238E27FC236}">
                <a16:creationId xmlns:a16="http://schemas.microsoft.com/office/drawing/2014/main" id="{3D14E0E5-D7F4-5ED8-424B-42AB14BB56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8960" y="7390563"/>
            <a:ext cx="971898" cy="1235794"/>
          </a:xfrm>
          <a:prstGeom prst="rect">
            <a:avLst/>
          </a:prstGeom>
        </p:spPr>
      </p:pic>
      <p:sp>
        <p:nvSpPr>
          <p:cNvPr id="14" name="TextBox 13">
            <a:extLst>
              <a:ext uri="{FF2B5EF4-FFF2-40B4-BE49-F238E27FC236}">
                <a16:creationId xmlns:a16="http://schemas.microsoft.com/office/drawing/2014/main" id="{057E00D9-9432-DCD3-FDDA-540A706F58EE}"/>
              </a:ext>
            </a:extLst>
          </p:cNvPr>
          <p:cNvSpPr txBox="1"/>
          <p:nvPr/>
        </p:nvSpPr>
        <p:spPr>
          <a:xfrm>
            <a:off x="4642800" y="8563526"/>
            <a:ext cx="1008112" cy="246221"/>
          </a:xfrm>
          <a:prstGeom prst="rect">
            <a:avLst/>
          </a:prstGeom>
          <a:noFill/>
        </p:spPr>
        <p:txBody>
          <a:bodyPr wrap="square" rtlCol="0">
            <a:spAutoFit/>
          </a:bodyPr>
          <a:lstStyle/>
          <a:p>
            <a:r>
              <a:rPr lang="en-US" sz="1000" dirty="0">
                <a:solidFill>
                  <a:schemeClr val="tx1">
                    <a:lumMod val="50000"/>
                    <a:lumOff val="50000"/>
                  </a:schemeClr>
                </a:solidFill>
              </a:rPr>
              <a:t>2012</a:t>
            </a:r>
          </a:p>
        </p:txBody>
      </p:sp>
      <p:sp>
        <p:nvSpPr>
          <p:cNvPr id="15" name="TextBox 14">
            <a:extLst>
              <a:ext uri="{FF2B5EF4-FFF2-40B4-BE49-F238E27FC236}">
                <a16:creationId xmlns:a16="http://schemas.microsoft.com/office/drawing/2014/main" id="{64496B2A-7E44-21A2-B128-EDDCC5DC5C57}"/>
              </a:ext>
            </a:extLst>
          </p:cNvPr>
          <p:cNvSpPr txBox="1"/>
          <p:nvPr/>
        </p:nvSpPr>
        <p:spPr>
          <a:xfrm>
            <a:off x="5579521" y="8560872"/>
            <a:ext cx="1008112" cy="246221"/>
          </a:xfrm>
          <a:prstGeom prst="rect">
            <a:avLst/>
          </a:prstGeom>
          <a:noFill/>
        </p:spPr>
        <p:txBody>
          <a:bodyPr wrap="square" rtlCol="0">
            <a:spAutoFit/>
          </a:bodyPr>
          <a:lstStyle/>
          <a:p>
            <a:r>
              <a:rPr lang="en-US" sz="1000" dirty="0">
                <a:solidFill>
                  <a:schemeClr val="tx1">
                    <a:lumMod val="50000"/>
                    <a:lumOff val="50000"/>
                  </a:schemeClr>
                </a:solidFill>
              </a:rPr>
              <a:t>2017</a:t>
            </a:r>
          </a:p>
        </p:txBody>
      </p:sp>
      <p:sp>
        <p:nvSpPr>
          <p:cNvPr id="16" name="TextBox 15">
            <a:extLst>
              <a:ext uri="{FF2B5EF4-FFF2-40B4-BE49-F238E27FC236}">
                <a16:creationId xmlns:a16="http://schemas.microsoft.com/office/drawing/2014/main" id="{D881941B-DEF6-A375-973D-241C068EA909}"/>
              </a:ext>
            </a:extLst>
          </p:cNvPr>
          <p:cNvSpPr txBox="1"/>
          <p:nvPr/>
        </p:nvSpPr>
        <p:spPr>
          <a:xfrm>
            <a:off x="4443747" y="7574455"/>
            <a:ext cx="1008112" cy="246221"/>
          </a:xfrm>
          <a:prstGeom prst="rect">
            <a:avLst/>
          </a:prstGeom>
          <a:noFill/>
        </p:spPr>
        <p:txBody>
          <a:bodyPr wrap="square" rtlCol="0">
            <a:spAutoFit/>
          </a:bodyPr>
          <a:lstStyle/>
          <a:p>
            <a:r>
              <a:rPr lang="en-US" sz="1000" dirty="0">
                <a:solidFill>
                  <a:schemeClr val="tx1">
                    <a:lumMod val="50000"/>
                    <a:lumOff val="50000"/>
                  </a:schemeClr>
                </a:solidFill>
              </a:rPr>
              <a:t>P=0.0001</a:t>
            </a:r>
          </a:p>
        </p:txBody>
      </p:sp>
    </p:spTree>
    <p:extLst>
      <p:ext uri="{BB962C8B-B14F-4D97-AF65-F5344CB8AC3E}">
        <p14:creationId xmlns:p14="http://schemas.microsoft.com/office/powerpoint/2010/main" val="3612036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3055" y="1685015"/>
            <a:ext cx="6060998" cy="830997"/>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Online</a:t>
            </a:r>
          </a:p>
          <a:p>
            <a:pPr>
              <a:spcAft>
                <a:spcPts val="0"/>
              </a:spcAft>
            </a:pPr>
            <a:r>
              <a:rPr lang="en-GB" sz="1200" dirty="0">
                <a:latin typeface="Arial Narrow" panose="020B0606020202030204" pitchFamily="34" charset="0"/>
                <a:ea typeface="Times New Roman" panose="02020603050405020304" pitchFamily="18" charset="0"/>
              </a:rPr>
              <a:t>Google ‘t-test calculator’. Open GRAPHPAD at:</a:t>
            </a:r>
            <a:r>
              <a:rPr lang="en-GB" sz="1200" i="1" dirty="0">
                <a:latin typeface="Arial Narrow" panose="020B0606020202030204" pitchFamily="34" charset="0"/>
                <a:ea typeface="Times New Roman" panose="02020603050405020304" pitchFamily="18" charset="0"/>
              </a:rPr>
              <a:t> https://www.graphpad.com/quickcalcs/ttest1.cfm</a:t>
            </a:r>
          </a:p>
          <a:p>
            <a:pPr>
              <a:spcAft>
                <a:spcPts val="0"/>
              </a:spcAft>
            </a:pPr>
            <a:r>
              <a:rPr lang="en-GB" sz="1200" dirty="0">
                <a:latin typeface="Arial Narrow" panose="020B0606020202030204" pitchFamily="34" charset="0"/>
                <a:ea typeface="Times New Roman" panose="02020603050405020304" pitchFamily="18" charset="0"/>
              </a:rPr>
              <a:t>Enter data for Group 1 and Group 2. </a:t>
            </a:r>
            <a:r>
              <a:rPr lang="en-GB" sz="1200" b="1" dirty="0">
                <a:latin typeface="Arial Narrow" panose="020B0606020202030204" pitchFamily="34" charset="0"/>
                <a:ea typeface="Times New Roman" panose="02020603050405020304" pitchFamily="18" charset="0"/>
              </a:rPr>
              <a:t>If P = &lt;0.05, they are significantly different!</a:t>
            </a:r>
          </a:p>
          <a:p>
            <a:pPr>
              <a:spcAft>
                <a:spcPts val="0"/>
              </a:spcAft>
            </a:pPr>
            <a:r>
              <a:rPr lang="en-GB" sz="800" dirty="0">
                <a:latin typeface="Arial Narrow" panose="020B0606020202030204" pitchFamily="34" charset="0"/>
                <a:ea typeface="Times New Roman" panose="02020603050405020304" pitchFamily="18" charset="0"/>
              </a:rPr>
              <a:t>Maintain default values/assumptions: two sample t-test, two-tailed test, unpaired t-test, independent groups, groups have equal variance, 0.05 significant level.</a:t>
            </a:r>
          </a:p>
        </p:txBody>
      </p:sp>
      <p:cxnSp>
        <p:nvCxnSpPr>
          <p:cNvPr id="74" name="Straight Connector 73">
            <a:extLst>
              <a:ext uri="{FF2B5EF4-FFF2-40B4-BE49-F238E27FC236}">
                <a16:creationId xmlns:a16="http://schemas.microsoft.com/office/drawing/2014/main" id="{AE78B2F6-CB56-4F71-B7E9-2D948928DC2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867A003-F242-4A9E-A2E6-6ABC177653F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17">
            <a:extLst>
              <a:ext uri="{FF2B5EF4-FFF2-40B4-BE49-F238E27FC236}">
                <a16:creationId xmlns:a16="http://schemas.microsoft.com/office/drawing/2014/main" id="{FA4A307F-7125-4FD8-A5CA-98CD2F6271B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2" name="TextBox 81">
            <a:extLst>
              <a:ext uri="{FF2B5EF4-FFF2-40B4-BE49-F238E27FC236}">
                <a16:creationId xmlns:a16="http://schemas.microsoft.com/office/drawing/2014/main" id="{BAC3AFEA-93DC-43D3-B024-BB4F9C69D6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829BAD5D-31DC-4FCB-98BE-606DF001780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558146" y="2555776"/>
            <a:ext cx="3155246" cy="2031194"/>
          </a:xfrm>
          <a:prstGeom prst="rect">
            <a:avLst/>
          </a:prstGeom>
          <a:ln>
            <a:solidFill>
              <a:schemeClr val="tx1"/>
            </a:solidFill>
          </a:ln>
        </p:spPr>
      </p:pic>
      <p:sp>
        <p:nvSpPr>
          <p:cNvPr id="6" name="TextBox 5">
            <a:extLst>
              <a:ext uri="{FF2B5EF4-FFF2-40B4-BE49-F238E27FC236}">
                <a16:creationId xmlns:a16="http://schemas.microsoft.com/office/drawing/2014/main" id="{969CF442-B041-4E22-AB62-AB17FB5AA765}"/>
              </a:ext>
            </a:extLst>
          </p:cNvPr>
          <p:cNvSpPr txBox="1"/>
          <p:nvPr/>
        </p:nvSpPr>
        <p:spPr>
          <a:xfrm>
            <a:off x="1177247" y="2990515"/>
            <a:ext cx="143483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Don’t change</a:t>
            </a:r>
          </a:p>
        </p:txBody>
      </p:sp>
      <p:sp>
        <p:nvSpPr>
          <p:cNvPr id="9" name="TextBox 8">
            <a:extLst>
              <a:ext uri="{FF2B5EF4-FFF2-40B4-BE49-F238E27FC236}">
                <a16:creationId xmlns:a16="http://schemas.microsoft.com/office/drawing/2014/main" id="{7AA57095-4176-4F91-AE44-FA9042A4EF33}"/>
              </a:ext>
            </a:extLst>
          </p:cNvPr>
          <p:cNvSpPr txBox="1"/>
          <p:nvPr/>
        </p:nvSpPr>
        <p:spPr>
          <a:xfrm>
            <a:off x="1055944" y="4224517"/>
            <a:ext cx="1886814"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Enter Data</a:t>
            </a:r>
          </a:p>
        </p:txBody>
      </p:sp>
      <p:sp>
        <p:nvSpPr>
          <p:cNvPr id="16" name="Arc 15">
            <a:extLst>
              <a:ext uri="{FF2B5EF4-FFF2-40B4-BE49-F238E27FC236}">
                <a16:creationId xmlns:a16="http://schemas.microsoft.com/office/drawing/2014/main" id="{64984020-3F09-4FAE-A066-94F41DDE1C18}"/>
              </a:ext>
            </a:extLst>
          </p:cNvPr>
          <p:cNvSpPr/>
          <p:nvPr/>
        </p:nvSpPr>
        <p:spPr>
          <a:xfrm rot="778740">
            <a:off x="3029261" y="3701703"/>
            <a:ext cx="770060" cy="622133"/>
          </a:xfrm>
          <a:prstGeom prst="arc">
            <a:avLst>
              <a:gd name="adj1" fmla="val 15304403"/>
              <a:gd name="adj2" fmla="val 452820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5CD30480-07C7-4F46-8C49-91E06D9D930C}"/>
              </a:ext>
            </a:extLst>
          </p:cNvPr>
          <p:cNvSpPr/>
          <p:nvPr/>
        </p:nvSpPr>
        <p:spPr>
          <a:xfrm rot="16200000">
            <a:off x="3231659" y="3587721"/>
            <a:ext cx="165870" cy="17147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523BFBA-952D-4702-869E-85A8CF09F52C}"/>
              </a:ext>
            </a:extLst>
          </p:cNvPr>
          <p:cNvSpPr txBox="1"/>
          <p:nvPr/>
        </p:nvSpPr>
        <p:spPr>
          <a:xfrm>
            <a:off x="2310925" y="4174335"/>
            <a:ext cx="231795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Calculate now</a:t>
            </a:r>
          </a:p>
        </p:txBody>
      </p:sp>
      <p:sp>
        <p:nvSpPr>
          <p:cNvPr id="1026" name="Rectangle 1025">
            <a:extLst>
              <a:ext uri="{FF2B5EF4-FFF2-40B4-BE49-F238E27FC236}">
                <a16:creationId xmlns:a16="http://schemas.microsoft.com/office/drawing/2014/main" id="{DAF5552C-1A65-43D9-B42D-B7D77E5D68E9}"/>
              </a:ext>
            </a:extLst>
          </p:cNvPr>
          <p:cNvSpPr/>
          <p:nvPr/>
        </p:nvSpPr>
        <p:spPr>
          <a:xfrm>
            <a:off x="3859349" y="2555776"/>
            <a:ext cx="2544153" cy="20311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27" name="TextBox 1026">
            <a:extLst>
              <a:ext uri="{FF2B5EF4-FFF2-40B4-BE49-F238E27FC236}">
                <a16:creationId xmlns:a16="http://schemas.microsoft.com/office/drawing/2014/main" id="{B4F24C15-7215-4D3C-B2F5-6B4D0734C3BA}"/>
              </a:ext>
            </a:extLst>
          </p:cNvPr>
          <p:cNvSpPr txBox="1"/>
          <p:nvPr/>
        </p:nvSpPr>
        <p:spPr>
          <a:xfrm>
            <a:off x="3637702" y="2779242"/>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&lt; 0.05 </a:t>
            </a:r>
          </a:p>
          <a:p>
            <a:pPr algn="ctr"/>
            <a:r>
              <a:rPr lang="en-AU" sz="900" b="1" dirty="0">
                <a:solidFill>
                  <a:schemeClr val="bg1"/>
                </a:solidFill>
                <a:latin typeface="Arial Narrow" panose="020B0606020202030204" pitchFamily="34" charset="0"/>
              </a:rPr>
              <a:t>There is a significant difference between 2 groups</a:t>
            </a:r>
          </a:p>
        </p:txBody>
      </p:sp>
      <p:sp>
        <p:nvSpPr>
          <p:cNvPr id="1028" name="TextBox 1027">
            <a:extLst>
              <a:ext uri="{FF2B5EF4-FFF2-40B4-BE49-F238E27FC236}">
                <a16:creationId xmlns:a16="http://schemas.microsoft.com/office/drawing/2014/main" id="{3802CB7A-9090-41FA-BE27-450925914E47}"/>
              </a:ext>
            </a:extLst>
          </p:cNvPr>
          <p:cNvSpPr txBox="1"/>
          <p:nvPr/>
        </p:nvSpPr>
        <p:spPr>
          <a:xfrm>
            <a:off x="3711576" y="3708631"/>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&gt; 0.05 </a:t>
            </a:r>
          </a:p>
          <a:p>
            <a:pPr algn="ctr"/>
            <a:r>
              <a:rPr lang="en-AU" sz="900" b="1" dirty="0">
                <a:solidFill>
                  <a:schemeClr val="bg1"/>
                </a:solidFill>
                <a:latin typeface="Arial Narrow" panose="020B0606020202030204" pitchFamily="34" charset="0"/>
              </a:rPr>
              <a:t>There is NO significant difference between 2 groups</a:t>
            </a:r>
          </a:p>
        </p:txBody>
      </p:sp>
      <p:sp>
        <p:nvSpPr>
          <p:cNvPr id="149" name="TextBox 148">
            <a:extLst>
              <a:ext uri="{FF2B5EF4-FFF2-40B4-BE49-F238E27FC236}">
                <a16:creationId xmlns:a16="http://schemas.microsoft.com/office/drawing/2014/main" id="{BD3D4FC0-7DC6-48AD-BD66-7E91CA448918}"/>
              </a:ext>
            </a:extLst>
          </p:cNvPr>
          <p:cNvSpPr txBox="1"/>
          <p:nvPr/>
        </p:nvSpPr>
        <p:spPr>
          <a:xfrm>
            <a:off x="501939" y="4592907"/>
            <a:ext cx="5994652" cy="292388"/>
          </a:xfrm>
          <a:prstGeom prst="rect">
            <a:avLst/>
          </a:prstGeom>
          <a:noFill/>
        </p:spPr>
        <p:txBody>
          <a:bodyPr wrap="square">
            <a:spAutoFit/>
          </a:bodyPr>
          <a:lstStyle/>
          <a:p>
            <a:r>
              <a:rPr lang="en-AU" sz="630" i="1" dirty="0">
                <a:latin typeface="Arial Narrow" panose="020B0606020202030204" pitchFamily="34" charset="0"/>
              </a:rPr>
              <a:t>Note</a:t>
            </a:r>
            <a:r>
              <a:rPr lang="en-AU" sz="630" dirty="0">
                <a:latin typeface="Arial Narrow" panose="020B0606020202030204" pitchFamily="34" charset="0"/>
              </a:rPr>
              <a:t>: The word SIGNIFICANT is ONLY used when a STATISTICS test, such as a t-test with a P value, has been used to answer the research question. Importantly, the word </a:t>
            </a:r>
            <a:r>
              <a:rPr lang="en-AU" sz="630" i="1" dirty="0">
                <a:latin typeface="Arial Narrow" panose="020B0606020202030204" pitchFamily="34" charset="0"/>
              </a:rPr>
              <a:t>significant</a:t>
            </a:r>
            <a:r>
              <a:rPr lang="en-AU" sz="630" dirty="0">
                <a:latin typeface="Arial Narrow" panose="020B0606020202030204" pitchFamily="34" charset="0"/>
              </a:rPr>
              <a:t> has NOTHING to do with the SIZE difference between 2 groups. </a:t>
            </a:r>
            <a:r>
              <a:rPr lang="en-AU" sz="630" i="1" dirty="0">
                <a:latin typeface="Arial Narrow" panose="020B0606020202030204" pitchFamily="34" charset="0"/>
              </a:rPr>
              <a:t>Significant </a:t>
            </a:r>
            <a:r>
              <a:rPr lang="en-AU" sz="630" dirty="0">
                <a:latin typeface="Arial Narrow" panose="020B0606020202030204" pitchFamily="34" charset="0"/>
              </a:rPr>
              <a:t>is a Science term. Its only purpose is to notify the audience that the research question was answered using a STATISTICS test. </a:t>
            </a:r>
          </a:p>
        </p:txBody>
      </p:sp>
      <p:sp>
        <p:nvSpPr>
          <p:cNvPr id="28" name="TextBox 27">
            <a:extLst>
              <a:ext uri="{FF2B5EF4-FFF2-40B4-BE49-F238E27FC236}">
                <a16:creationId xmlns:a16="http://schemas.microsoft.com/office/drawing/2014/main" id="{ABE0B47E-A5B9-57B9-16BC-5E1F861495D9}"/>
              </a:ext>
            </a:extLst>
          </p:cNvPr>
          <p:cNvSpPr txBox="1"/>
          <p:nvPr/>
        </p:nvSpPr>
        <p:spPr>
          <a:xfrm>
            <a:off x="525862" y="1026551"/>
            <a:ext cx="5844293" cy="584775"/>
          </a:xfrm>
          <a:prstGeom prst="rect">
            <a:avLst/>
          </a:prstGeom>
          <a:solidFill>
            <a:schemeClr val="tx1"/>
          </a:solidFill>
          <a:ln w="28575">
            <a:solidFill>
              <a:schemeClr val="tx1"/>
            </a:solidFill>
          </a:ln>
        </p:spPr>
        <p:txBody>
          <a:bodyPr wrap="square" rtlCol="0">
            <a:spAutoFit/>
          </a:bodyPr>
          <a:lstStyle/>
          <a:p>
            <a:pPr algn="ctr"/>
            <a:r>
              <a:rPr lang="en-US" sz="1400" b="1" dirty="0">
                <a:solidFill>
                  <a:schemeClr val="bg1"/>
                </a:solidFill>
                <a:latin typeface="Arial Narrow" pitchFamily="34" charset="0"/>
              </a:rPr>
              <a:t>How to identify a</a:t>
            </a:r>
            <a:r>
              <a:rPr lang="en-US" sz="1400" b="1" i="1" dirty="0">
                <a:solidFill>
                  <a:schemeClr val="bg1"/>
                </a:solidFill>
                <a:latin typeface="Arial Narrow" pitchFamily="34" charset="0"/>
              </a:rPr>
              <a:t> significant </a:t>
            </a:r>
            <a:r>
              <a:rPr lang="en-US" sz="1400" b="1" dirty="0">
                <a:solidFill>
                  <a:schemeClr val="bg1"/>
                </a:solidFill>
                <a:latin typeface="Arial Narrow" pitchFamily="34" charset="0"/>
              </a:rPr>
              <a:t>difference between 2 group means using a </a:t>
            </a:r>
          </a:p>
          <a:p>
            <a:pPr algn="ctr"/>
            <a:r>
              <a:rPr lang="en-US" b="1" dirty="0">
                <a:solidFill>
                  <a:schemeClr val="bg1"/>
                </a:solidFill>
                <a:latin typeface="Arial Narrow" pitchFamily="34" charset="0"/>
              </a:rPr>
              <a:t>t test (to obtain a P value)</a:t>
            </a:r>
          </a:p>
        </p:txBody>
      </p:sp>
      <p:sp>
        <p:nvSpPr>
          <p:cNvPr id="29" name="TextBox 28">
            <a:extLst>
              <a:ext uri="{FF2B5EF4-FFF2-40B4-BE49-F238E27FC236}">
                <a16:creationId xmlns:a16="http://schemas.microsoft.com/office/drawing/2014/main" id="{9D844067-A3E1-57DD-C94C-658E561E8B87}"/>
              </a:ext>
            </a:extLst>
          </p:cNvPr>
          <p:cNvSpPr txBox="1"/>
          <p:nvPr/>
        </p:nvSpPr>
        <p:spPr>
          <a:xfrm>
            <a:off x="547756" y="5058370"/>
            <a:ext cx="5844293" cy="307777"/>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latin typeface="Arial Narrow" pitchFamily="34" charset="0"/>
              </a:rPr>
              <a:t>How to create ERROR bars (using standard deviation ‘s’) in excel</a:t>
            </a:r>
          </a:p>
        </p:txBody>
      </p:sp>
      <p:sp>
        <p:nvSpPr>
          <p:cNvPr id="34" name="TextBox 33">
            <a:extLst>
              <a:ext uri="{FF2B5EF4-FFF2-40B4-BE49-F238E27FC236}">
                <a16:creationId xmlns:a16="http://schemas.microsoft.com/office/drawing/2014/main" id="{B775252A-888F-13AA-E874-0D5A76DDE955}"/>
              </a:ext>
            </a:extLst>
          </p:cNvPr>
          <p:cNvSpPr txBox="1"/>
          <p:nvPr/>
        </p:nvSpPr>
        <p:spPr>
          <a:xfrm>
            <a:off x="2304062" y="325053"/>
            <a:ext cx="2619679"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Practice Research Question</a:t>
            </a:r>
          </a:p>
        </p:txBody>
      </p:sp>
      <p:cxnSp>
        <p:nvCxnSpPr>
          <p:cNvPr id="38" name="Straight Connector 37">
            <a:extLst>
              <a:ext uri="{FF2B5EF4-FFF2-40B4-BE49-F238E27FC236}">
                <a16:creationId xmlns:a16="http://schemas.microsoft.com/office/drawing/2014/main" id="{8D30DE05-B40B-6E5E-6192-B779A670EEA7}"/>
              </a:ext>
            </a:extLst>
          </p:cNvPr>
          <p:cNvCxnSpPr/>
          <p:nvPr/>
        </p:nvCxnSpPr>
        <p:spPr>
          <a:xfrm flipH="1">
            <a:off x="525862" y="500404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B65ED84-9550-3900-1168-9AD345AC26B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36">
            <a:extLst>
              <a:ext uri="{FF2B5EF4-FFF2-40B4-BE49-F238E27FC236}">
                <a16:creationId xmlns:a16="http://schemas.microsoft.com/office/drawing/2014/main" id="{7904F3C1-F3F8-A297-FCFF-CB01BCDCD39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Practice Research Question</a:t>
            </a:r>
          </a:p>
        </p:txBody>
      </p:sp>
      <p:sp>
        <p:nvSpPr>
          <p:cNvPr id="104" name="TextBox 36">
            <a:extLst>
              <a:ext uri="{FF2B5EF4-FFF2-40B4-BE49-F238E27FC236}">
                <a16:creationId xmlns:a16="http://schemas.microsoft.com/office/drawing/2014/main" id="{D9C080A3-A0AD-7782-A07B-6529EF262C91}"/>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5" name="TextBox 104">
            <a:extLst>
              <a:ext uri="{FF2B5EF4-FFF2-40B4-BE49-F238E27FC236}">
                <a16:creationId xmlns:a16="http://schemas.microsoft.com/office/drawing/2014/main" id="{6596B77E-04A1-B660-07E1-31C9474070AA}"/>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33</a:t>
            </a:r>
          </a:p>
        </p:txBody>
      </p:sp>
      <p:sp>
        <p:nvSpPr>
          <p:cNvPr id="117" name="Rectangle 116">
            <a:extLst>
              <a:ext uri="{FF2B5EF4-FFF2-40B4-BE49-F238E27FC236}">
                <a16:creationId xmlns:a16="http://schemas.microsoft.com/office/drawing/2014/main" id="{E9B42B23-7B09-0898-BA47-C41E9EB30E27}"/>
              </a:ext>
            </a:extLst>
          </p:cNvPr>
          <p:cNvSpPr/>
          <p:nvPr/>
        </p:nvSpPr>
        <p:spPr>
          <a:xfrm>
            <a:off x="764703" y="6373657"/>
            <a:ext cx="5600925" cy="1685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descr="A screenshot of a computer&#10;&#10;Description automatically generated">
            <a:extLst>
              <a:ext uri="{FF2B5EF4-FFF2-40B4-BE49-F238E27FC236}">
                <a16:creationId xmlns:a16="http://schemas.microsoft.com/office/drawing/2014/main" id="{1F6F57B5-10DF-44AD-1C2D-E7E00BE092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1258" y="7183887"/>
            <a:ext cx="1171125" cy="1485976"/>
          </a:xfrm>
          <a:prstGeom prst="rect">
            <a:avLst/>
          </a:prstGeom>
        </p:spPr>
      </p:pic>
      <p:pic>
        <p:nvPicPr>
          <p:cNvPr id="119" name="Picture 118" descr="A screenshot of a computer error message&#10;&#10;Description automatically generated">
            <a:extLst>
              <a:ext uri="{FF2B5EF4-FFF2-40B4-BE49-F238E27FC236}">
                <a16:creationId xmlns:a16="http://schemas.microsoft.com/office/drawing/2014/main" id="{1C455A10-2878-9991-E0E1-C2A3D1BD8C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8256" y="7183888"/>
            <a:ext cx="1206768" cy="1485976"/>
          </a:xfrm>
          <a:prstGeom prst="rect">
            <a:avLst/>
          </a:prstGeom>
        </p:spPr>
      </p:pic>
      <p:pic>
        <p:nvPicPr>
          <p:cNvPr id="120" name="Picture 119" descr="A screenshot of a computer error&#10;&#10;Description automatically generated">
            <a:extLst>
              <a:ext uri="{FF2B5EF4-FFF2-40B4-BE49-F238E27FC236}">
                <a16:creationId xmlns:a16="http://schemas.microsoft.com/office/drawing/2014/main" id="{BBEFC822-F0CA-C107-3DAD-12239D5B5E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2552" y="7166063"/>
            <a:ext cx="1206768" cy="1524927"/>
          </a:xfrm>
          <a:prstGeom prst="rect">
            <a:avLst/>
          </a:prstGeom>
        </p:spPr>
      </p:pic>
      <p:pic>
        <p:nvPicPr>
          <p:cNvPr id="121" name="Picture 120" descr="A screenshot of a black and white error bar&#10;&#10;Description automatically generated">
            <a:extLst>
              <a:ext uri="{FF2B5EF4-FFF2-40B4-BE49-F238E27FC236}">
                <a16:creationId xmlns:a16="http://schemas.microsoft.com/office/drawing/2014/main" id="{EF20D38E-D239-6E3D-54F2-96D6C6743E7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39911" y="7181113"/>
            <a:ext cx="1273265" cy="1524927"/>
          </a:xfrm>
          <a:prstGeom prst="rect">
            <a:avLst/>
          </a:prstGeom>
        </p:spPr>
      </p:pic>
      <p:pic>
        <p:nvPicPr>
          <p:cNvPr id="123" name="Picture 122" descr="A black and white sign with white text&#10;&#10;Description automatically generated">
            <a:extLst>
              <a:ext uri="{FF2B5EF4-FFF2-40B4-BE49-F238E27FC236}">
                <a16:creationId xmlns:a16="http://schemas.microsoft.com/office/drawing/2014/main" id="{95C10DF5-FC30-EB27-AEE2-E73C7E1109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2354" y="5451817"/>
            <a:ext cx="1171125" cy="1591782"/>
          </a:xfrm>
          <a:prstGeom prst="rect">
            <a:avLst/>
          </a:prstGeom>
        </p:spPr>
      </p:pic>
      <p:pic>
        <p:nvPicPr>
          <p:cNvPr id="124" name="Picture 123" descr="A screenshot of a cell phone&#10;&#10;Description automatically generated">
            <a:extLst>
              <a:ext uri="{FF2B5EF4-FFF2-40B4-BE49-F238E27FC236}">
                <a16:creationId xmlns:a16="http://schemas.microsoft.com/office/drawing/2014/main" id="{58574348-97ED-4C26-805F-8CFC157E3D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89745" y="5458500"/>
            <a:ext cx="1206768" cy="1562698"/>
          </a:xfrm>
          <a:prstGeom prst="rect">
            <a:avLst/>
          </a:prstGeom>
        </p:spPr>
      </p:pic>
      <p:pic>
        <p:nvPicPr>
          <p:cNvPr id="125" name="Picture 124" descr="A screenshot of a chart&#10;&#10;Description automatically generated">
            <a:extLst>
              <a:ext uri="{FF2B5EF4-FFF2-40B4-BE49-F238E27FC236}">
                <a16:creationId xmlns:a16="http://schemas.microsoft.com/office/drawing/2014/main" id="{F570D738-03BC-D7E6-6372-DC59C74E8DB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89095" y="5445045"/>
            <a:ext cx="1206768" cy="1573757"/>
          </a:xfrm>
          <a:prstGeom prst="rect">
            <a:avLst/>
          </a:prstGeom>
        </p:spPr>
      </p:pic>
      <p:pic>
        <p:nvPicPr>
          <p:cNvPr id="127" name="Picture 126" descr="A screenshot of a computer&#10;&#10;Description automatically generated">
            <a:extLst>
              <a:ext uri="{FF2B5EF4-FFF2-40B4-BE49-F238E27FC236}">
                <a16:creationId xmlns:a16="http://schemas.microsoft.com/office/drawing/2014/main" id="{D26FBC34-C143-41A6-CD05-BF16AE3DF6C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0504" y="5439546"/>
            <a:ext cx="1206768" cy="1562864"/>
          </a:xfrm>
          <a:prstGeom prst="rect">
            <a:avLst/>
          </a:prstGeom>
        </p:spPr>
      </p:pic>
    </p:spTree>
    <p:extLst>
      <p:ext uri="{BB962C8B-B14F-4D97-AF65-F5344CB8AC3E}">
        <p14:creationId xmlns:p14="http://schemas.microsoft.com/office/powerpoint/2010/main" val="1256332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5D046AEB-83FB-5615-AF92-EB3DBA8B723A}"/>
              </a:ext>
            </a:extLst>
          </p:cNvPr>
          <p:cNvSpPr txBox="1"/>
          <p:nvPr/>
        </p:nvSpPr>
        <p:spPr>
          <a:xfrm>
            <a:off x="1433909" y="150685"/>
            <a:ext cx="4141055" cy="553998"/>
          </a:xfrm>
          <a:prstGeom prst="rect">
            <a:avLst/>
          </a:prstGeom>
          <a:noFill/>
        </p:spPr>
        <p:txBody>
          <a:bodyPr wrap="square" rtlCol="0">
            <a:spAutoFit/>
          </a:bodyPr>
          <a:lstStyle/>
          <a:p>
            <a:r>
              <a:rPr lang="en-US" b="1" dirty="0">
                <a:latin typeface="Arial Narrow" pitchFamily="34" charset="0"/>
              </a:rPr>
              <a:t>Interpret </a:t>
            </a:r>
            <a:r>
              <a:rPr lang="en-US" sz="1200" dirty="0">
                <a:latin typeface="Arial Narrow" pitchFamily="34" charset="0"/>
              </a:rPr>
              <a:t>population data to determine population size, density, abundance, distribution, carrying capacity.</a:t>
            </a:r>
          </a:p>
        </p:txBody>
      </p:sp>
      <p:sp>
        <p:nvSpPr>
          <p:cNvPr id="7" name="TextBox 17">
            <a:extLst>
              <a:ext uri="{FF2B5EF4-FFF2-40B4-BE49-F238E27FC236}">
                <a16:creationId xmlns:a16="http://schemas.microsoft.com/office/drawing/2014/main" id="{CC177084-AA61-1F8C-4B05-7267F2FAD55C}"/>
              </a:ext>
            </a:extLst>
          </p:cNvPr>
          <p:cNvSpPr txBox="1"/>
          <p:nvPr/>
        </p:nvSpPr>
        <p:spPr>
          <a:xfrm>
            <a:off x="5485217" y="22252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58373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TextBox 5">
            <a:extLst>
              <a:ext uri="{FF2B5EF4-FFF2-40B4-BE49-F238E27FC236}">
                <a16:creationId xmlns:a16="http://schemas.microsoft.com/office/drawing/2014/main" id="{5D046AEB-83FB-5615-AF92-EB3DBA8B723A}"/>
              </a:ext>
            </a:extLst>
          </p:cNvPr>
          <p:cNvSpPr txBox="1"/>
          <p:nvPr/>
        </p:nvSpPr>
        <p:spPr>
          <a:xfrm>
            <a:off x="1433910" y="150685"/>
            <a:ext cx="4299346" cy="738664"/>
          </a:xfrm>
          <a:prstGeom prst="rect">
            <a:avLst/>
          </a:prstGeom>
          <a:noFill/>
        </p:spPr>
        <p:txBody>
          <a:bodyPr wrap="square" rtlCol="0">
            <a:spAutoFit/>
          </a:bodyPr>
          <a:lstStyle/>
          <a:p>
            <a:r>
              <a:rPr lang="en-US" b="1" dirty="0">
                <a:latin typeface="Arial Narrow" pitchFamily="34" charset="0"/>
              </a:rPr>
              <a:t>16. BIDE model </a:t>
            </a:r>
            <a:r>
              <a:rPr lang="en-US" sz="1200" dirty="0">
                <a:latin typeface="Arial Narrow" pitchFamily="34" charset="0"/>
              </a:rPr>
              <a:t>Calculate the rate of change of a population using 𝑅 = (𝐵 + 𝐼) − (𝐷 + 𝐸) where R = the rate of change of a population, B = birth rate, D = death rate, I = immigration and E = emigration.</a:t>
            </a:r>
          </a:p>
        </p:txBody>
      </p:sp>
      <p:sp>
        <p:nvSpPr>
          <p:cNvPr id="7" name="TextBox 17">
            <a:extLst>
              <a:ext uri="{FF2B5EF4-FFF2-40B4-BE49-F238E27FC236}">
                <a16:creationId xmlns:a16="http://schemas.microsoft.com/office/drawing/2014/main" id="{CC177084-AA61-1F8C-4B05-7267F2FAD55C}"/>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 name="Straight Connector 8">
            <a:extLst>
              <a:ext uri="{FF2B5EF4-FFF2-40B4-BE49-F238E27FC236}">
                <a16:creationId xmlns:a16="http://schemas.microsoft.com/office/drawing/2014/main" id="{C0FDDCA5-6323-0E80-FFB9-3AC7E445FA9E}"/>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83BB49-ADF2-5235-119A-B26AF0ADF890}"/>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A2E5EC00-62BA-DF63-5509-1E496AAA0E0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10F84BE-3DC8-78FF-3ABC-215AAEBEDAC8}"/>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13">
            <a:extLst>
              <a:ext uri="{FF2B5EF4-FFF2-40B4-BE49-F238E27FC236}">
                <a16:creationId xmlns:a16="http://schemas.microsoft.com/office/drawing/2014/main" id="{46AD1A84-7C67-63F2-5E0A-7F6987664845}"/>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35</a:t>
            </a:r>
          </a:p>
        </p:txBody>
      </p:sp>
      <p:pic>
        <p:nvPicPr>
          <p:cNvPr id="2" name="Picture 1" descr="A rectangular object with black text&#10;&#10;Description automatically generated with medium confidence">
            <a:extLst>
              <a:ext uri="{FF2B5EF4-FFF2-40B4-BE49-F238E27FC236}">
                <a16:creationId xmlns:a16="http://schemas.microsoft.com/office/drawing/2014/main" id="{69075224-4439-B5CF-8F99-14767F115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862" y="2266996"/>
            <a:ext cx="5863463" cy="1959118"/>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D6A76625-D52F-369E-2D53-8E0DF9A45C70}"/>
              </a:ext>
            </a:extLst>
          </p:cNvPr>
          <p:cNvSpPr/>
          <p:nvPr/>
        </p:nvSpPr>
        <p:spPr>
          <a:xfrm>
            <a:off x="450744" y="969600"/>
            <a:ext cx="6074599"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Incoming - outgoing</a:t>
            </a:r>
          </a:p>
          <a:p>
            <a:pPr>
              <a:spcAft>
                <a:spcPts val="0"/>
              </a:spcAft>
            </a:pPr>
            <a:r>
              <a:rPr lang="en-GB" sz="1200" dirty="0">
                <a:latin typeface="Arial Narrow" panose="020B0606020202030204" pitchFamily="34" charset="0"/>
                <a:ea typeface="Times New Roman" panose="02020603050405020304" pitchFamily="18" charset="0"/>
              </a:rPr>
              <a:t>The size of a population is always changing. It increases and decreases all the time. The rate (and direction) that it changes can be (roughly) measured using the BIDE model, whereby the number of incoming individuals - the births and immigrants - are subtracted from the number of outgoing individuals </a:t>
            </a:r>
          </a:p>
          <a:p>
            <a:pPr>
              <a:spcAft>
                <a:spcPts val="0"/>
              </a:spcAft>
            </a:pPr>
            <a:r>
              <a:rPr lang="en-GB" sz="1200" dirty="0">
                <a:latin typeface="Arial Narrow" panose="020B0606020202030204" pitchFamily="34" charset="0"/>
                <a:ea typeface="Times New Roman" panose="02020603050405020304" pitchFamily="18" charset="0"/>
              </a:rPr>
              <a:t>– the deaths and emigrants. If more arrive than leave, the population increases in size and R is a positive value. Likewise, if more leave than arrive, the population decreases in size and R is a negative value. </a:t>
            </a:r>
            <a:endParaRPr lang="en-GB" sz="800" dirty="0">
              <a:latin typeface="Arial Narrow" panose="020B0606020202030204" pitchFamily="34" charset="0"/>
              <a:ea typeface="Times New Roman" panose="02020603050405020304" pitchFamily="18" charset="0"/>
            </a:endParaRPr>
          </a:p>
        </p:txBody>
      </p:sp>
      <p:pic>
        <p:nvPicPr>
          <p:cNvPr id="8" name="Picture 7" descr="A diagram of a number of individuals&#10;&#10;Description automatically generated">
            <a:extLst>
              <a:ext uri="{FF2B5EF4-FFF2-40B4-BE49-F238E27FC236}">
                <a16:creationId xmlns:a16="http://schemas.microsoft.com/office/drawing/2014/main" id="{D67A8CBF-7E3D-9F4A-D576-C0CEE336B76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r="13060"/>
          <a:stretch/>
        </p:blipFill>
        <p:spPr>
          <a:xfrm>
            <a:off x="481081" y="4427984"/>
            <a:ext cx="2875911" cy="3235248"/>
          </a:xfrm>
          <a:prstGeom prst="rect">
            <a:avLst/>
          </a:prstGeom>
        </p:spPr>
      </p:pic>
      <p:pic>
        <p:nvPicPr>
          <p:cNvPr id="16" name="Picture 15" descr="A diagram of a mathematical equation&#10;&#10;Description automatically generated">
            <a:extLst>
              <a:ext uri="{FF2B5EF4-FFF2-40B4-BE49-F238E27FC236}">
                <a16:creationId xmlns:a16="http://schemas.microsoft.com/office/drawing/2014/main" id="{E919AB7D-7052-4F05-3424-97AC30CAA640}"/>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t="6650" b="4596"/>
          <a:stretch/>
        </p:blipFill>
        <p:spPr>
          <a:xfrm>
            <a:off x="3416461" y="4419839"/>
            <a:ext cx="2949821" cy="1451917"/>
          </a:xfrm>
          <a:prstGeom prst="rect">
            <a:avLst/>
          </a:prstGeom>
        </p:spPr>
      </p:pic>
      <p:sp>
        <p:nvSpPr>
          <p:cNvPr id="19" name="Rectangle 18">
            <a:extLst>
              <a:ext uri="{FF2B5EF4-FFF2-40B4-BE49-F238E27FC236}">
                <a16:creationId xmlns:a16="http://schemas.microsoft.com/office/drawing/2014/main" id="{7FB02BF3-3FBA-575D-C1FA-921D06F487DF}"/>
              </a:ext>
            </a:extLst>
          </p:cNvPr>
          <p:cNvSpPr/>
          <p:nvPr/>
        </p:nvSpPr>
        <p:spPr>
          <a:xfrm>
            <a:off x="508862" y="7756604"/>
            <a:ext cx="5880483" cy="9198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600" b="1" dirty="0">
                <a:latin typeface="Arial Narrow" panose="020B0606020202030204" pitchFamily="34" charset="0"/>
                <a:ea typeface="Times New Roman" panose="02020603050405020304" pitchFamily="18" charset="0"/>
              </a:rPr>
              <a:t>Q. What is R if B=50 and I=10 and D=20 and E=0? Show working below.</a:t>
            </a:r>
          </a:p>
          <a:p>
            <a:r>
              <a:rPr lang="en-US" sz="1600" b="1" dirty="0">
                <a:latin typeface="Arial Narrow" panose="020B0606020202030204" pitchFamily="34" charset="0"/>
                <a:ea typeface="Times New Roman" panose="02020603050405020304" pitchFamily="18" charset="0"/>
              </a:rPr>
              <a:t>Ans.  </a:t>
            </a:r>
          </a:p>
          <a:p>
            <a:endParaRPr lang="en-US" sz="1600" b="1" dirty="0">
              <a:latin typeface="Arial Narrow" panose="020B0606020202030204" pitchFamily="34" charset="0"/>
              <a:ea typeface="Times New Roman" panose="02020603050405020304" pitchFamily="18" charset="0"/>
            </a:endParaRPr>
          </a:p>
        </p:txBody>
      </p:sp>
      <p:sp>
        <p:nvSpPr>
          <p:cNvPr id="20" name="Rectangle 19">
            <a:extLst>
              <a:ext uri="{FF2B5EF4-FFF2-40B4-BE49-F238E27FC236}">
                <a16:creationId xmlns:a16="http://schemas.microsoft.com/office/drawing/2014/main" id="{3D899D45-E1E0-AF23-CACF-EAFF749D512F}"/>
              </a:ext>
            </a:extLst>
          </p:cNvPr>
          <p:cNvSpPr/>
          <p:nvPr/>
        </p:nvSpPr>
        <p:spPr>
          <a:xfrm>
            <a:off x="1062069" y="8147212"/>
            <a:ext cx="5112568" cy="432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Comic Sans MS" panose="030F0902030302020204" pitchFamily="66" charset="0"/>
              </a:rPr>
              <a:t>R=40               R=(50+10)-(20-0)</a:t>
            </a:r>
          </a:p>
        </p:txBody>
      </p:sp>
      <p:pic>
        <p:nvPicPr>
          <p:cNvPr id="5" name="Picture 4" descr="A diagram of a equation&#10;&#10;Description automatically generated">
            <a:extLst>
              <a:ext uri="{FF2B5EF4-FFF2-40B4-BE49-F238E27FC236}">
                <a16:creationId xmlns:a16="http://schemas.microsoft.com/office/drawing/2014/main" id="{12E88851-0BA7-FD45-18EB-257E3DB8929D}"/>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6058" b="6247"/>
          <a:stretch/>
        </p:blipFill>
        <p:spPr>
          <a:xfrm>
            <a:off x="3429000" y="6132308"/>
            <a:ext cx="2941154" cy="1527100"/>
          </a:xfrm>
          <a:prstGeom prst="rect">
            <a:avLst/>
          </a:prstGeom>
        </p:spPr>
      </p:pic>
    </p:spTree>
    <p:extLst>
      <p:ext uri="{BB962C8B-B14F-4D97-AF65-F5344CB8AC3E}">
        <p14:creationId xmlns:p14="http://schemas.microsoft.com/office/powerpoint/2010/main" val="3317399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8C60F583-1F0C-DA18-E945-D53D20EF55DF}"/>
              </a:ext>
            </a:extLst>
          </p:cNvPr>
          <p:cNvSpPr txBox="1"/>
          <p:nvPr/>
        </p:nvSpPr>
        <p:spPr>
          <a:xfrm>
            <a:off x="1433910" y="150685"/>
            <a:ext cx="4299346" cy="738664"/>
          </a:xfrm>
          <a:prstGeom prst="rect">
            <a:avLst/>
          </a:prstGeom>
          <a:noFill/>
        </p:spPr>
        <p:txBody>
          <a:bodyPr wrap="square" rtlCol="0">
            <a:spAutoFit/>
          </a:bodyPr>
          <a:lstStyle/>
          <a:p>
            <a:r>
              <a:rPr lang="en-US" b="1" dirty="0">
                <a:latin typeface="Arial Narrow" pitchFamily="34" charset="0"/>
              </a:rPr>
              <a:t>Calculate </a:t>
            </a:r>
            <a:r>
              <a:rPr lang="en-US" sz="1200" dirty="0">
                <a:latin typeface="Arial Narrow" pitchFamily="34" charset="0"/>
              </a:rPr>
              <a:t>the rate of change of a population using 𝑅 = (𝐵 + 𝐼) − (𝐷 + 𝐸) where R = the rate of change of a population, B = birth rate, D = death rate, I = immigration and E = emigration.</a:t>
            </a:r>
          </a:p>
        </p:txBody>
      </p:sp>
      <p:sp>
        <p:nvSpPr>
          <p:cNvPr id="3" name="TextBox 17">
            <a:extLst>
              <a:ext uri="{FF2B5EF4-FFF2-40B4-BE49-F238E27FC236}">
                <a16:creationId xmlns:a16="http://schemas.microsoft.com/office/drawing/2014/main" id="{2C6CD7C7-8A98-2D7F-F18F-A3517202BC25}"/>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802526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8863" y="1010377"/>
            <a:ext cx="5856036" cy="106301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Light availability</a:t>
            </a:r>
          </a:p>
          <a:p>
            <a:endParaRPr lang="en-GB" sz="200" b="1" dirty="0">
              <a:solidFill>
                <a:schemeClr val="tx1"/>
              </a:solidFill>
              <a:latin typeface="Arial Narrow" panose="020B0606020202030204" pitchFamily="34" charset="0"/>
              <a:ea typeface="Times New Roman" panose="02020603050405020304" pitchFamily="18" charset="0"/>
            </a:endParaRPr>
          </a:p>
          <a:p>
            <a:r>
              <a:rPr lang="en-GB" sz="1200" dirty="0">
                <a:solidFill>
                  <a:schemeClr val="tx1"/>
                </a:solidFill>
                <a:latin typeface="Arial Narrow" panose="020B0606020202030204" pitchFamily="34" charset="0"/>
                <a:ea typeface="Times New Roman" panose="02020603050405020304" pitchFamily="18" charset="0"/>
              </a:rPr>
              <a:t>Light availability decreases with depth. In addition, suspended particles further reduce the depth that light can reach by scattering the light (measured as turbidity) and obstructing the transmittance of light.</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light availability measured? Ans.  </a:t>
            </a:r>
          </a:p>
        </p:txBody>
      </p:sp>
      <p:sp>
        <p:nvSpPr>
          <p:cNvPr id="49" name="Rectangle 48"/>
          <p:cNvSpPr/>
          <p:nvPr/>
        </p:nvSpPr>
        <p:spPr>
          <a:xfrm>
            <a:off x="492577" y="2121664"/>
            <a:ext cx="5872322" cy="93717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Depth </a:t>
            </a:r>
          </a:p>
          <a:p>
            <a:r>
              <a:rPr lang="en-GB" sz="1200" dirty="0">
                <a:solidFill>
                  <a:schemeClr val="tx1"/>
                </a:solidFill>
                <a:latin typeface="Arial Narrow" panose="020B0606020202030204" pitchFamily="34" charset="0"/>
                <a:ea typeface="Times New Roman" panose="02020603050405020304" pitchFamily="18" charset="0"/>
              </a:rPr>
              <a:t>Depth</a:t>
            </a:r>
            <a:r>
              <a:rPr lang="en-GB" sz="1600" b="1" dirty="0">
                <a:solidFill>
                  <a:schemeClr val="tx1"/>
                </a:solidFill>
                <a:latin typeface="Arial Narrow" panose="020B0606020202030204" pitchFamily="34" charset="0"/>
                <a:ea typeface="Times New Roman" panose="02020603050405020304" pitchFamily="18" charset="0"/>
              </a:rPr>
              <a:t> </a:t>
            </a:r>
            <a:r>
              <a:rPr lang="en-GB" sz="1200" dirty="0">
                <a:solidFill>
                  <a:schemeClr val="tx1"/>
                </a:solidFill>
                <a:latin typeface="Arial Narrow" panose="020B0606020202030204" pitchFamily="34" charset="0"/>
                <a:ea typeface="Times New Roman" panose="02020603050405020304" pitchFamily="18" charset="0"/>
              </a:rPr>
              <a:t>has a significant effect on species abundance, distribution and community composition.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depth measured? Ans.  </a:t>
            </a:r>
          </a:p>
        </p:txBody>
      </p:sp>
      <p:sp>
        <p:nvSpPr>
          <p:cNvPr id="25" name="Rectangle 24"/>
          <p:cNvSpPr/>
          <p:nvPr/>
        </p:nvSpPr>
        <p:spPr>
          <a:xfrm>
            <a:off x="492577" y="3102687"/>
            <a:ext cx="5872322" cy="9023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Stratification </a:t>
            </a:r>
          </a:p>
          <a:p>
            <a:r>
              <a:rPr lang="en-GB" sz="1200" dirty="0">
                <a:solidFill>
                  <a:schemeClr val="tx1"/>
                </a:solidFill>
                <a:latin typeface="Arial Narrow" panose="020B0606020202030204" pitchFamily="34" charset="0"/>
                <a:ea typeface="Times New Roman" panose="02020603050405020304" pitchFamily="18" charset="0"/>
              </a:rPr>
              <a:t>Stratification is the layering of water. Thermoclines, haloclines and </a:t>
            </a:r>
            <a:r>
              <a:rPr lang="en-GB" sz="1200" dirty="0" err="1">
                <a:solidFill>
                  <a:schemeClr val="tx1"/>
                </a:solidFill>
                <a:latin typeface="Arial Narrow" panose="020B0606020202030204" pitchFamily="34" charset="0"/>
                <a:ea typeface="Times New Roman" panose="02020603050405020304" pitchFamily="18" charset="0"/>
              </a:rPr>
              <a:t>pycnoclines</a:t>
            </a:r>
            <a:r>
              <a:rPr lang="en-GB" sz="1200" dirty="0">
                <a:solidFill>
                  <a:schemeClr val="tx1"/>
                </a:solidFill>
                <a:latin typeface="Arial Narrow" panose="020B0606020202030204" pitchFamily="34" charset="0"/>
                <a:ea typeface="Times New Roman" panose="02020603050405020304" pitchFamily="18" charset="0"/>
              </a:rPr>
              <a:t> form barriers to mixing.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stratification measured? Ans.  </a:t>
            </a:r>
          </a:p>
        </p:txBody>
      </p:sp>
      <p:sp>
        <p:nvSpPr>
          <p:cNvPr id="29" name="Rectangle 28"/>
          <p:cNvSpPr/>
          <p:nvPr/>
        </p:nvSpPr>
        <p:spPr>
          <a:xfrm>
            <a:off x="492577" y="4048937"/>
            <a:ext cx="5869898" cy="104019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Temperature </a:t>
            </a:r>
            <a:r>
              <a:rPr lang="en-GB" sz="1200" dirty="0">
                <a:solidFill>
                  <a:schemeClr val="tx1"/>
                </a:solidFill>
                <a:latin typeface="Arial Narrow" panose="020B0606020202030204" pitchFamily="34" charset="0"/>
                <a:ea typeface="Times New Roman" panose="02020603050405020304" pitchFamily="18" charset="0"/>
              </a:rPr>
              <a:t> </a:t>
            </a:r>
          </a:p>
          <a:p>
            <a:r>
              <a:rPr lang="en-GB" sz="1200" dirty="0">
                <a:solidFill>
                  <a:schemeClr val="tx1"/>
                </a:solidFill>
                <a:latin typeface="Arial Narrow" panose="020B0606020202030204" pitchFamily="34" charset="0"/>
                <a:ea typeface="Times New Roman" panose="02020603050405020304" pitchFamily="18" charset="0"/>
              </a:rPr>
              <a:t>Temperature controls the rate of fundamental biochemical processes, thus influencing species abundance and distribution. Species operate within a specific temperature range (</a:t>
            </a:r>
            <a:r>
              <a:rPr lang="en-GB" sz="1200" dirty="0" err="1">
                <a:solidFill>
                  <a:schemeClr val="tx1"/>
                </a:solidFill>
                <a:latin typeface="Arial Narrow" panose="020B0606020202030204" pitchFamily="34" charset="0"/>
                <a:ea typeface="Times New Roman" panose="02020603050405020304" pitchFamily="18" charset="0"/>
              </a:rPr>
              <a:t>Shelford’s</a:t>
            </a:r>
            <a:r>
              <a:rPr lang="en-GB" sz="1200" dirty="0">
                <a:solidFill>
                  <a:schemeClr val="tx1"/>
                </a:solidFill>
                <a:latin typeface="Arial Narrow" panose="020B0606020202030204" pitchFamily="34" charset="0"/>
                <a:ea typeface="Times New Roman" panose="02020603050405020304" pitchFamily="18" charset="0"/>
              </a:rPr>
              <a:t> Law).</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temperature measured? Ans.  </a:t>
            </a:r>
          </a:p>
        </p:txBody>
      </p:sp>
      <p:sp>
        <p:nvSpPr>
          <p:cNvPr id="33" name="Rectangle 32"/>
          <p:cNvSpPr/>
          <p:nvPr/>
        </p:nvSpPr>
        <p:spPr>
          <a:xfrm>
            <a:off x="508863" y="5135640"/>
            <a:ext cx="5863087" cy="8943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Currents (water and wind) </a:t>
            </a:r>
          </a:p>
          <a:p>
            <a:r>
              <a:rPr lang="en-GB" sz="1200" dirty="0">
                <a:solidFill>
                  <a:schemeClr val="tx1"/>
                </a:solidFill>
                <a:latin typeface="Arial Narrow" panose="020B0606020202030204" pitchFamily="34" charset="0"/>
                <a:ea typeface="Times New Roman" panose="02020603050405020304" pitchFamily="18" charset="0"/>
              </a:rPr>
              <a:t>Currents are Earth’s transport system. They deliver heat, food, nutrients, oxygen, larvae and plankton.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are currents measured? Ans.  </a:t>
            </a:r>
          </a:p>
        </p:txBody>
      </p:sp>
      <p:sp>
        <p:nvSpPr>
          <p:cNvPr id="37" name="Rectangle 36"/>
          <p:cNvSpPr/>
          <p:nvPr/>
        </p:nvSpPr>
        <p:spPr>
          <a:xfrm>
            <a:off x="515894" y="6079651"/>
            <a:ext cx="5866502" cy="8843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Tides </a:t>
            </a:r>
          </a:p>
          <a:p>
            <a:r>
              <a:rPr lang="en-GB" sz="1200" dirty="0">
                <a:solidFill>
                  <a:schemeClr val="tx1"/>
                </a:solidFill>
                <a:latin typeface="Arial Narrow" panose="020B0606020202030204" pitchFamily="34" charset="0"/>
                <a:ea typeface="Times New Roman" panose="02020603050405020304" pitchFamily="18" charset="0"/>
              </a:rPr>
              <a:t>Tides are the daily ebb and flow of water. Tides are highly predictable in height and duration.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What is the height of a tide measured from? Ans.  </a:t>
            </a:r>
          </a:p>
        </p:txBody>
      </p:sp>
      <p:sp>
        <p:nvSpPr>
          <p:cNvPr id="58" name="Rectangle 57"/>
          <p:cNvSpPr/>
          <p:nvPr/>
        </p:nvSpPr>
        <p:spPr>
          <a:xfrm>
            <a:off x="515894" y="7017341"/>
            <a:ext cx="5868667" cy="8563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Sediment Type </a:t>
            </a:r>
          </a:p>
          <a:p>
            <a:r>
              <a:rPr lang="en-GB" sz="1200" dirty="0">
                <a:solidFill>
                  <a:schemeClr val="tx1"/>
                </a:solidFill>
                <a:latin typeface="Arial Narrow" panose="020B0606020202030204" pitchFamily="34" charset="0"/>
                <a:ea typeface="Times New Roman" panose="02020603050405020304" pitchFamily="18" charset="0"/>
              </a:rPr>
              <a:t>Sediment size (gravel, sand or mud) changes the conditions in which benthic organisms must live.</a:t>
            </a:r>
            <a:br>
              <a:rPr lang="en-GB" sz="1200" dirty="0">
                <a:solidFill>
                  <a:schemeClr val="tx1"/>
                </a:solidFill>
                <a:latin typeface="Arial Narrow" panose="020B0606020202030204" pitchFamily="34" charset="0"/>
                <a:ea typeface="Times New Roman" panose="02020603050405020304" pitchFamily="18" charset="0"/>
              </a:rPr>
            </a:br>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sediment size measured? Ans. </a:t>
            </a:r>
            <a:endParaRPr lang="en-AU" sz="800" dirty="0">
              <a:solidFill>
                <a:schemeClr val="tx1"/>
              </a:solidFill>
              <a:latin typeface="Arial Narrow" panose="020B0606020202030204" pitchFamily="34" charset="0"/>
            </a:endParaRPr>
          </a:p>
        </p:txBody>
      </p:sp>
      <p:sp>
        <p:nvSpPr>
          <p:cNvPr id="62" name="Rectangle 61"/>
          <p:cNvSpPr/>
          <p:nvPr/>
        </p:nvSpPr>
        <p:spPr>
          <a:xfrm>
            <a:off x="508863" y="7926978"/>
            <a:ext cx="5872367" cy="8029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Nutrient Availability </a:t>
            </a:r>
          </a:p>
          <a:p>
            <a:r>
              <a:rPr lang="en-AU" sz="1200" dirty="0" err="1">
                <a:solidFill>
                  <a:schemeClr val="tx1"/>
                </a:solidFill>
                <a:latin typeface="Arial Narrow" panose="020B0606020202030204" pitchFamily="34" charset="0"/>
              </a:rPr>
              <a:t>Upwellings</a:t>
            </a:r>
            <a:r>
              <a:rPr lang="en-AU" sz="1200" dirty="0">
                <a:solidFill>
                  <a:schemeClr val="tx1"/>
                </a:solidFill>
                <a:latin typeface="Arial Narrow" panose="020B0606020202030204" pitchFamily="34" charset="0"/>
              </a:rPr>
              <a:t> create productive fishing grounds by delivering limiting nutrients to the photic (sunlit) zone.</a:t>
            </a:r>
          </a:p>
          <a:p>
            <a:endParaRPr lang="en-AU" sz="400"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 is nutrient availability measured? Ans.                        </a:t>
            </a:r>
          </a:p>
        </p:txBody>
      </p:sp>
      <p:sp>
        <p:nvSpPr>
          <p:cNvPr id="32" name="Rectangle 31">
            <a:extLst>
              <a:ext uri="{FF2B5EF4-FFF2-40B4-BE49-F238E27FC236}">
                <a16:creationId xmlns:a16="http://schemas.microsoft.com/office/drawing/2014/main" id="{516CE681-F8F5-4D0A-88F2-FF468BB5E15E}"/>
              </a:ext>
            </a:extLst>
          </p:cNvPr>
          <p:cNvSpPr/>
          <p:nvPr/>
        </p:nvSpPr>
        <p:spPr>
          <a:xfrm>
            <a:off x="3212976" y="1714669"/>
            <a:ext cx="3076666" cy="2978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Water clarity (i.e. turbidity NTU, </a:t>
            </a:r>
            <a:r>
              <a:rPr lang="en-AU" sz="1050" dirty="0" err="1">
                <a:solidFill>
                  <a:schemeClr val="bg1">
                    <a:lumMod val="50000"/>
                  </a:schemeClr>
                </a:solidFill>
                <a:latin typeface="Comic Sans MS" panose="030F0702030302020204" pitchFamily="66" charset="0"/>
              </a:rPr>
              <a:t>secchi</a:t>
            </a:r>
            <a:r>
              <a:rPr lang="en-AU" sz="1050" dirty="0">
                <a:solidFill>
                  <a:schemeClr val="bg1">
                    <a:lumMod val="50000"/>
                  </a:schemeClr>
                </a:solidFill>
                <a:latin typeface="Comic Sans MS" panose="030F0702030302020204" pitchFamily="66" charset="0"/>
              </a:rPr>
              <a:t> disc)</a:t>
            </a:r>
          </a:p>
        </p:txBody>
      </p:sp>
      <p:sp>
        <p:nvSpPr>
          <p:cNvPr id="35" name="Rectangle 34">
            <a:extLst>
              <a:ext uri="{FF2B5EF4-FFF2-40B4-BE49-F238E27FC236}">
                <a16:creationId xmlns:a16="http://schemas.microsoft.com/office/drawing/2014/main" id="{EC71E63D-5BFC-4801-A68D-79C4775CF56D}"/>
              </a:ext>
            </a:extLst>
          </p:cNvPr>
          <p:cNvSpPr/>
          <p:nvPr/>
        </p:nvSpPr>
        <p:spPr>
          <a:xfrm>
            <a:off x="2626880" y="2695012"/>
            <a:ext cx="3662761" cy="29258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Dive computer, Sounder, Satellite (i.e. Landsat)</a:t>
            </a:r>
          </a:p>
        </p:txBody>
      </p:sp>
      <p:sp>
        <p:nvSpPr>
          <p:cNvPr id="36" name="Rectangle 35">
            <a:extLst>
              <a:ext uri="{FF2B5EF4-FFF2-40B4-BE49-F238E27FC236}">
                <a16:creationId xmlns:a16="http://schemas.microsoft.com/office/drawing/2014/main" id="{383F000C-B79C-4925-8ED0-3478D9617EF0}"/>
              </a:ext>
            </a:extLst>
          </p:cNvPr>
          <p:cNvSpPr/>
          <p:nvPr/>
        </p:nvSpPr>
        <p:spPr>
          <a:xfrm>
            <a:off x="2988732" y="3597434"/>
            <a:ext cx="3292767" cy="3228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Argo float &amp; other measures of temp. &amp; salinity</a:t>
            </a:r>
          </a:p>
        </p:txBody>
      </p:sp>
      <p:sp>
        <p:nvSpPr>
          <p:cNvPr id="39" name="Rectangle 38">
            <a:extLst>
              <a:ext uri="{FF2B5EF4-FFF2-40B4-BE49-F238E27FC236}">
                <a16:creationId xmlns:a16="http://schemas.microsoft.com/office/drawing/2014/main" id="{FEFB23D2-168C-4437-A5B4-DCABD32F4FBC}"/>
              </a:ext>
            </a:extLst>
          </p:cNvPr>
          <p:cNvSpPr/>
          <p:nvPr/>
        </p:nvSpPr>
        <p:spPr>
          <a:xfrm>
            <a:off x="2988731" y="4725669"/>
            <a:ext cx="3292767" cy="29331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Thermometer. Remote sensing of SST </a:t>
            </a:r>
            <a:r>
              <a:rPr lang="en-AU" sz="600" dirty="0">
                <a:solidFill>
                  <a:schemeClr val="bg1">
                    <a:lumMod val="50000"/>
                  </a:schemeClr>
                </a:solidFill>
                <a:latin typeface="Comic Sans MS" panose="030F0702030302020204" pitchFamily="66" charset="0"/>
              </a:rPr>
              <a:t>(sea surface temp)</a:t>
            </a:r>
          </a:p>
        </p:txBody>
      </p:sp>
      <p:sp>
        <p:nvSpPr>
          <p:cNvPr id="40" name="Rectangle 39">
            <a:extLst>
              <a:ext uri="{FF2B5EF4-FFF2-40B4-BE49-F238E27FC236}">
                <a16:creationId xmlns:a16="http://schemas.microsoft.com/office/drawing/2014/main" id="{7EE6F629-B596-4088-9623-EF5B32DAF0EE}"/>
              </a:ext>
            </a:extLst>
          </p:cNvPr>
          <p:cNvSpPr/>
          <p:nvPr/>
        </p:nvSpPr>
        <p:spPr>
          <a:xfrm>
            <a:off x="2996475" y="5643551"/>
            <a:ext cx="3292767" cy="2975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a:t>
            </a:r>
            <a:r>
              <a:rPr lang="en-AU" sz="1050" dirty="0">
                <a:solidFill>
                  <a:schemeClr val="bg1">
                    <a:lumMod val="50000"/>
                  </a:schemeClr>
                </a:solidFill>
                <a:latin typeface="Comic Sans MS" panose="030F0702030302020204" pitchFamily="66" charset="0"/>
              </a:rPr>
              <a:t>Float &amp; timer. Current meter. Remote sensors.</a:t>
            </a:r>
          </a:p>
        </p:txBody>
      </p:sp>
      <p:sp>
        <p:nvSpPr>
          <p:cNvPr id="44" name="Rectangle 43">
            <a:extLst>
              <a:ext uri="{FF2B5EF4-FFF2-40B4-BE49-F238E27FC236}">
                <a16:creationId xmlns:a16="http://schemas.microsoft.com/office/drawing/2014/main" id="{B12BFF95-58F2-43F9-A5ED-C5B9E322934D}"/>
              </a:ext>
            </a:extLst>
          </p:cNvPr>
          <p:cNvSpPr/>
          <p:nvPr/>
        </p:nvSpPr>
        <p:spPr>
          <a:xfrm>
            <a:off x="3743231" y="6573151"/>
            <a:ext cx="2546408"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chart datum, LAT </a:t>
            </a:r>
            <a:r>
              <a:rPr lang="en-AU" sz="600" dirty="0">
                <a:solidFill>
                  <a:schemeClr val="bg1">
                    <a:lumMod val="50000"/>
                  </a:schemeClr>
                </a:solidFill>
                <a:latin typeface="Comic Sans MS" panose="030F0702030302020204" pitchFamily="66" charset="0"/>
              </a:rPr>
              <a:t>lowest astronomical tide</a:t>
            </a:r>
            <a:endParaRPr lang="en-AU" sz="1100" dirty="0">
              <a:solidFill>
                <a:schemeClr val="bg1">
                  <a:lumMod val="50000"/>
                </a:schemeClr>
              </a:solidFill>
              <a:latin typeface="Comic Sans MS" panose="030F0702030302020204" pitchFamily="66" charset="0"/>
            </a:endParaRPr>
          </a:p>
        </p:txBody>
      </p:sp>
      <p:sp>
        <p:nvSpPr>
          <p:cNvPr id="46" name="Rectangle 45">
            <a:extLst>
              <a:ext uri="{FF2B5EF4-FFF2-40B4-BE49-F238E27FC236}">
                <a16:creationId xmlns:a16="http://schemas.microsoft.com/office/drawing/2014/main" id="{C8ED195E-23BC-49AD-8A41-F0244096D283}"/>
              </a:ext>
            </a:extLst>
          </p:cNvPr>
          <p:cNvSpPr/>
          <p:nvPr/>
        </p:nvSpPr>
        <p:spPr>
          <a:xfrm>
            <a:off x="3139211" y="7498890"/>
            <a:ext cx="3150427"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The Wentworth grain-size scale. Mesh size. </a:t>
            </a:r>
          </a:p>
        </p:txBody>
      </p:sp>
      <p:sp>
        <p:nvSpPr>
          <p:cNvPr id="47" name="Rectangle 46">
            <a:extLst>
              <a:ext uri="{FF2B5EF4-FFF2-40B4-BE49-F238E27FC236}">
                <a16:creationId xmlns:a16="http://schemas.microsoft.com/office/drawing/2014/main" id="{7E43665D-91DF-4D3E-A8CB-12B41D52983E}"/>
              </a:ext>
            </a:extLst>
          </p:cNvPr>
          <p:cNvSpPr/>
          <p:nvPr/>
        </p:nvSpPr>
        <p:spPr>
          <a:xfrm>
            <a:off x="3427331" y="8415447"/>
            <a:ext cx="2861911" cy="26101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Nutrient or </a:t>
            </a:r>
            <a:r>
              <a:rPr lang="en-AU" sz="1100" dirty="0" err="1">
                <a:solidFill>
                  <a:schemeClr val="bg1">
                    <a:lumMod val="50000"/>
                  </a:schemeClr>
                </a:solidFill>
                <a:latin typeface="Comic Sans MS" panose="030F0702030302020204" pitchFamily="66" charset="0"/>
              </a:rPr>
              <a:t>Chl</a:t>
            </a:r>
            <a:r>
              <a:rPr lang="en-AU" sz="1100" dirty="0">
                <a:solidFill>
                  <a:schemeClr val="bg1">
                    <a:lumMod val="50000"/>
                  </a:schemeClr>
                </a:solidFill>
                <a:latin typeface="Comic Sans MS" panose="030F0702030302020204" pitchFamily="66" charset="0"/>
              </a:rPr>
              <a:t> a analysis (</a:t>
            </a:r>
            <a:r>
              <a:rPr lang="en-AU" sz="1100" dirty="0" err="1">
                <a:solidFill>
                  <a:schemeClr val="bg1">
                    <a:lumMod val="50000"/>
                  </a:schemeClr>
                </a:solidFill>
                <a:latin typeface="Comic Sans MS" panose="030F0702030302020204" pitchFamily="66" charset="0"/>
              </a:rPr>
              <a:t>fluorometer</a:t>
            </a:r>
            <a:r>
              <a:rPr lang="en-AU" sz="1100" dirty="0">
                <a:solidFill>
                  <a:schemeClr val="bg1">
                    <a:lumMod val="50000"/>
                  </a:schemeClr>
                </a:solidFill>
                <a:latin typeface="Comic Sans MS" panose="030F0702030302020204" pitchFamily="66" charset="0"/>
              </a:rPr>
              <a:t>)</a:t>
            </a:r>
          </a:p>
        </p:txBody>
      </p:sp>
      <p:cxnSp>
        <p:nvCxnSpPr>
          <p:cNvPr id="50" name="Straight Connector 49">
            <a:extLst>
              <a:ext uri="{FF2B5EF4-FFF2-40B4-BE49-F238E27FC236}">
                <a16:creationId xmlns:a16="http://schemas.microsoft.com/office/drawing/2014/main" id="{F64F3C4D-42D5-4359-9D16-1E87A8478C3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593BEF5-3BBB-4C58-A2A9-6E6E4320654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4" name="TextBox 53">
            <a:extLst>
              <a:ext uri="{FF2B5EF4-FFF2-40B4-BE49-F238E27FC236}">
                <a16:creationId xmlns:a16="http://schemas.microsoft.com/office/drawing/2014/main" id="{4FCDDA3C-9659-4702-99E3-C23885628E4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FDCEF1CE-1C2C-F3C7-05DF-29CD8FD2AB76}"/>
              </a:ext>
            </a:extLst>
          </p:cNvPr>
          <p:cNvSpPr txBox="1"/>
          <p:nvPr/>
        </p:nvSpPr>
        <p:spPr>
          <a:xfrm>
            <a:off x="5518848" y="24634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52FF4364-E06A-6518-3344-578EE8860F3B}"/>
              </a:ext>
            </a:extLst>
          </p:cNvPr>
          <p:cNvSpPr txBox="1"/>
          <p:nvPr/>
        </p:nvSpPr>
        <p:spPr>
          <a:xfrm>
            <a:off x="1412782" y="148114"/>
            <a:ext cx="4141055" cy="738664"/>
          </a:xfrm>
          <a:prstGeom prst="rect">
            <a:avLst/>
          </a:prstGeom>
          <a:noFill/>
        </p:spPr>
        <p:txBody>
          <a:bodyPr wrap="square" rtlCol="0">
            <a:spAutoFit/>
          </a:bodyPr>
          <a:lstStyle/>
          <a:p>
            <a:r>
              <a:rPr lang="en-US" b="1" dirty="0">
                <a:latin typeface="Arial Narrow" pitchFamily="34" charset="0"/>
              </a:rPr>
              <a:t>17. Abiotic Antics – </a:t>
            </a:r>
            <a:r>
              <a:rPr lang="en-AU" sz="1200" dirty="0">
                <a:latin typeface="Arial Narrow" panose="020B0606020202030204" pitchFamily="34" charset="0"/>
              </a:rPr>
              <a:t>Describe abiotic components of marine ecosystems: light availability, depth, stratification, temperature, currents (water and wind), tides, sediment type and nutrient availability</a:t>
            </a:r>
            <a:endParaRPr lang="en-US" sz="1200" dirty="0">
              <a:latin typeface="Arial Narrow" pitchFamily="34" charset="0"/>
            </a:endParaRPr>
          </a:p>
        </p:txBody>
      </p:sp>
      <p:cxnSp>
        <p:nvCxnSpPr>
          <p:cNvPr id="4" name="Straight Connector 3">
            <a:extLst>
              <a:ext uri="{FF2B5EF4-FFF2-40B4-BE49-F238E27FC236}">
                <a16:creationId xmlns:a16="http://schemas.microsoft.com/office/drawing/2014/main" id="{B56B6B79-08C5-0EF1-8056-F082CF35E6F7}"/>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1A8E0F75-ABC7-9E08-C05D-AAE1A5682D45}"/>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7" name="TextBox 36">
            <a:extLst>
              <a:ext uri="{FF2B5EF4-FFF2-40B4-BE49-F238E27FC236}">
                <a16:creationId xmlns:a16="http://schemas.microsoft.com/office/drawing/2014/main" id="{0BD94963-5269-4430-C3B4-17EF84C9805C}"/>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59E74372-D41D-AC8D-7208-D3528B42B087}"/>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37</a:t>
            </a:r>
          </a:p>
        </p:txBody>
      </p:sp>
    </p:spTree>
    <p:extLst>
      <p:ext uri="{BB962C8B-B14F-4D97-AF65-F5344CB8AC3E}">
        <p14:creationId xmlns:p14="http://schemas.microsoft.com/office/powerpoint/2010/main" val="2194375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17">
            <a:extLst>
              <a:ext uri="{FF2B5EF4-FFF2-40B4-BE49-F238E27FC236}">
                <a16:creationId xmlns:a16="http://schemas.microsoft.com/office/drawing/2014/main" id="{E4155039-3BFC-AB9D-803B-B1573538F97B}"/>
              </a:ext>
            </a:extLst>
          </p:cNvPr>
          <p:cNvSpPr txBox="1"/>
          <p:nvPr/>
        </p:nvSpPr>
        <p:spPr>
          <a:xfrm>
            <a:off x="5518848" y="24634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7A18942B-B89E-09C8-BBDF-9A7E3767FE01}"/>
              </a:ext>
            </a:extLst>
          </p:cNvPr>
          <p:cNvSpPr txBox="1"/>
          <p:nvPr/>
        </p:nvSpPr>
        <p:spPr>
          <a:xfrm>
            <a:off x="1412782" y="148114"/>
            <a:ext cx="4141055" cy="738664"/>
          </a:xfrm>
          <a:prstGeom prst="rect">
            <a:avLst/>
          </a:prstGeom>
          <a:noFill/>
        </p:spPr>
        <p:txBody>
          <a:bodyPr wrap="square" rtlCol="0">
            <a:spAutoFit/>
          </a:bodyPr>
          <a:lstStyle/>
          <a:p>
            <a:r>
              <a:rPr lang="en-AU" b="1" dirty="0">
                <a:latin typeface="Arial Narrow" pitchFamily="34" charset="0"/>
              </a:rPr>
              <a:t>Describe </a:t>
            </a:r>
            <a:r>
              <a:rPr lang="en-AU" sz="1200" dirty="0">
                <a:latin typeface="Arial Narrow" panose="020B0606020202030204" pitchFamily="34" charset="0"/>
              </a:rPr>
              <a:t>abiotic components of marine ecosystems: light availability, depth, stratification, temperature, currents (water and wind), tides, sediment type and nutrient availability</a:t>
            </a:r>
            <a:endParaRPr lang="en-US" sz="1200" dirty="0">
              <a:latin typeface="Arial Narrow" pitchFamily="34" charset="0"/>
            </a:endParaRPr>
          </a:p>
        </p:txBody>
      </p:sp>
    </p:spTree>
    <p:extLst>
      <p:ext uri="{BB962C8B-B14F-4D97-AF65-F5344CB8AC3E}">
        <p14:creationId xmlns:p14="http://schemas.microsoft.com/office/powerpoint/2010/main" val="530779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508863" y="1998299"/>
            <a:ext cx="5863484" cy="538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meant by the ‘</a:t>
            </a:r>
            <a:r>
              <a:rPr lang="en-AU" sz="1200" b="1" i="1" dirty="0">
                <a:solidFill>
                  <a:schemeClr val="tx1"/>
                </a:solidFill>
                <a:latin typeface="Arial Narrow" panose="020B0606020202030204" pitchFamily="34" charset="0"/>
              </a:rPr>
              <a:t>abiotic environment</a:t>
            </a:r>
            <a:r>
              <a:rPr lang="en-AU" sz="1200" b="1" dirty="0">
                <a:solidFill>
                  <a:schemeClr val="tx1"/>
                </a:solidFill>
                <a:latin typeface="Arial Narrow" panose="020B0606020202030204" pitchFamily="34" charset="0"/>
              </a:rPr>
              <a:t>’ in the definition above? Provide 1 example. Ans.</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77" name="Rectangle 76"/>
          <p:cNvSpPr/>
          <p:nvPr/>
        </p:nvSpPr>
        <p:spPr>
          <a:xfrm>
            <a:off x="564258" y="2237457"/>
            <a:ext cx="5745062" cy="2409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All the non-living components of an ecosystem. E.g. Tides, currents, pH, DO… </a:t>
            </a:r>
          </a:p>
        </p:txBody>
      </p:sp>
      <p:sp>
        <p:nvSpPr>
          <p:cNvPr id="99" name="Rectangle 98"/>
          <p:cNvSpPr/>
          <p:nvPr/>
        </p:nvSpPr>
        <p:spPr>
          <a:xfrm>
            <a:off x="508863" y="3623269"/>
            <a:ext cx="5863484" cy="28514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Circle or write the correct answers below:</a:t>
            </a:r>
          </a:p>
        </p:txBody>
      </p:sp>
      <p:sp>
        <p:nvSpPr>
          <p:cNvPr id="100" name="Rectangle 99"/>
          <p:cNvSpPr/>
          <p:nvPr/>
        </p:nvSpPr>
        <p:spPr>
          <a:xfrm>
            <a:off x="576373" y="3888712"/>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Viscosity is much [greater][smaller] in water than in air.  </a:t>
            </a:r>
            <a:endParaRPr lang="en-AU" sz="1200" b="1" dirty="0">
              <a:solidFill>
                <a:schemeClr val="bg1">
                  <a:lumMod val="50000"/>
                </a:schemeClr>
              </a:solidFill>
              <a:latin typeface="Arial Narrow" panose="020B0606020202030204" pitchFamily="34" charset="0"/>
            </a:endParaRPr>
          </a:p>
        </p:txBody>
      </p:sp>
      <p:sp>
        <p:nvSpPr>
          <p:cNvPr id="101" name="Rectangle 100"/>
          <p:cNvSpPr/>
          <p:nvPr/>
        </p:nvSpPr>
        <p:spPr>
          <a:xfrm>
            <a:off x="576373" y="424250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Pressure increases by one atmosphere every [1 metre][2 metres][10 metres][100 metres]. </a:t>
            </a:r>
            <a:endParaRPr lang="en-AU" sz="1200" b="1" dirty="0">
              <a:solidFill>
                <a:schemeClr val="bg1">
                  <a:lumMod val="50000"/>
                </a:schemeClr>
              </a:solidFill>
              <a:latin typeface="Arial Narrow" panose="020B0606020202030204" pitchFamily="34" charset="0"/>
            </a:endParaRPr>
          </a:p>
        </p:txBody>
      </p:sp>
      <p:sp>
        <p:nvSpPr>
          <p:cNvPr id="102" name="Rectangle 101"/>
          <p:cNvSpPr/>
          <p:nvPr/>
        </p:nvSpPr>
        <p:spPr>
          <a:xfrm>
            <a:off x="588857" y="493597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Sound travels [2][3][4] times faster in water than in air </a:t>
            </a:r>
            <a:r>
              <a:rPr lang="en-AU" sz="800" dirty="0">
                <a:solidFill>
                  <a:schemeClr val="tx1"/>
                </a:solidFill>
                <a:latin typeface="Arial Narrow" panose="020B0606020202030204" pitchFamily="34" charset="0"/>
              </a:rPr>
              <a:t>(making it difficult to pin-point the direction it’s coming from) </a:t>
            </a:r>
            <a:endParaRPr lang="en-AU" sz="800" dirty="0">
              <a:solidFill>
                <a:schemeClr val="bg1">
                  <a:lumMod val="50000"/>
                </a:schemeClr>
              </a:solidFill>
              <a:latin typeface="Arial Narrow" panose="020B0606020202030204" pitchFamily="34" charset="0"/>
            </a:endParaRPr>
          </a:p>
        </p:txBody>
      </p:sp>
      <p:sp>
        <p:nvSpPr>
          <p:cNvPr id="103" name="Rectangle 102"/>
          <p:cNvSpPr/>
          <p:nvPr/>
        </p:nvSpPr>
        <p:spPr>
          <a:xfrm>
            <a:off x="588283" y="528352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t>
            </a:r>
            <a:r>
              <a:rPr lang="en-AU" sz="1200" b="1" i="1" dirty="0">
                <a:solidFill>
                  <a:schemeClr val="tx1"/>
                </a:solidFill>
                <a:latin typeface="Arial Narrow" panose="020B0606020202030204" pitchFamily="34" charset="0"/>
              </a:rPr>
              <a:t>Red</a:t>
            </a:r>
            <a:r>
              <a:rPr lang="en-AU" sz="1200" b="1" dirty="0">
                <a:solidFill>
                  <a:schemeClr val="tx1"/>
                </a:solidFill>
                <a:latin typeface="Arial Narrow" panose="020B0606020202030204" pitchFamily="34" charset="0"/>
              </a:rPr>
              <a:t> blood appears as a shade of dark </a:t>
            </a:r>
            <a:r>
              <a:rPr lang="en-AU" sz="1200" b="1" i="1" dirty="0">
                <a:solidFill>
                  <a:schemeClr val="tx1"/>
                </a:solidFill>
                <a:latin typeface="Arial Narrow" panose="020B0606020202030204" pitchFamily="34" charset="0"/>
              </a:rPr>
              <a:t>green</a:t>
            </a:r>
            <a:r>
              <a:rPr lang="en-AU" sz="1200" b="1" dirty="0">
                <a:solidFill>
                  <a:schemeClr val="tx1"/>
                </a:solidFill>
                <a:latin typeface="Arial Narrow" panose="020B0606020202030204" pitchFamily="34" charset="0"/>
              </a:rPr>
              <a:t> in depths greater than 10m.</a:t>
            </a:r>
            <a:endParaRPr lang="en-AU" sz="1200" b="1" dirty="0">
              <a:solidFill>
                <a:schemeClr val="bg1">
                  <a:lumMod val="50000"/>
                </a:schemeClr>
              </a:solidFill>
              <a:latin typeface="Arial Narrow" panose="020B0606020202030204" pitchFamily="34" charset="0"/>
            </a:endParaRPr>
          </a:p>
        </p:txBody>
      </p:sp>
      <p:sp>
        <p:nvSpPr>
          <p:cNvPr id="25" name="Rectangle 24"/>
          <p:cNvSpPr/>
          <p:nvPr/>
        </p:nvSpPr>
        <p:spPr>
          <a:xfrm>
            <a:off x="460435" y="2598708"/>
            <a:ext cx="59846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Life in WATER vs Life on LAND </a:t>
            </a:r>
          </a:p>
          <a:p>
            <a:r>
              <a:rPr lang="en-GB" sz="1100" dirty="0">
                <a:latin typeface="Arial Narrow" panose="020B0606020202030204" pitchFamily="34" charset="0"/>
                <a:ea typeface="Times New Roman" panose="02020603050405020304" pitchFamily="18" charset="0"/>
              </a:rPr>
              <a:t>Life in water differs to life on land. Life in water is influenced and limited by abiotic factors such as: light availability, depth, buoyancy, pressure, pH, sound, temperature, viscosity, salinity, sediment loading, sediment type, tides, nutrient availability, DO, BOD, trace elements, solubility, high heat capacity etc. Living, working and playing in water is very different to living, working and playing on land. For example….</a:t>
            </a:r>
          </a:p>
        </p:txBody>
      </p:sp>
      <p:sp>
        <p:nvSpPr>
          <p:cNvPr id="26" name="Rectangle 25"/>
          <p:cNvSpPr/>
          <p:nvPr/>
        </p:nvSpPr>
        <p:spPr>
          <a:xfrm>
            <a:off x="588283" y="5639915"/>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 diver must </a:t>
            </a:r>
            <a:r>
              <a:rPr lang="en-AU" sz="1200" b="1" i="1" dirty="0">
                <a:solidFill>
                  <a:schemeClr val="tx1"/>
                </a:solidFill>
                <a:latin typeface="Arial Narrow" panose="020B0606020202030204" pitchFamily="34" charset="0"/>
              </a:rPr>
              <a:t>add</a:t>
            </a:r>
            <a:r>
              <a:rPr lang="en-AU" sz="1200" b="1" dirty="0">
                <a:solidFill>
                  <a:schemeClr val="tx1"/>
                </a:solidFill>
                <a:latin typeface="Arial Narrow" panose="020B0606020202030204" pitchFamily="34" charset="0"/>
              </a:rPr>
              <a:t> more weight when changing from fresh water to salt water</a:t>
            </a:r>
            <a:endParaRPr lang="en-AU" sz="1200" b="1" dirty="0">
              <a:solidFill>
                <a:schemeClr val="bg1">
                  <a:lumMod val="50000"/>
                </a:schemeClr>
              </a:solidFill>
              <a:latin typeface="Arial Narrow" panose="020B0606020202030204" pitchFamily="34" charset="0"/>
            </a:endParaRPr>
          </a:p>
        </p:txBody>
      </p:sp>
      <p:sp>
        <p:nvSpPr>
          <p:cNvPr id="27" name="Rectangle 26"/>
          <p:cNvSpPr/>
          <p:nvPr/>
        </p:nvSpPr>
        <p:spPr>
          <a:xfrm>
            <a:off x="576311" y="459373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Buoyancy must be controlled. How do fish control buoyancy? Ans. </a:t>
            </a:r>
            <a:r>
              <a:rPr lang="en-AU" sz="1200" dirty="0">
                <a:solidFill>
                  <a:schemeClr val="bg1">
                    <a:lumMod val="50000"/>
                  </a:schemeClr>
                </a:solidFill>
                <a:latin typeface="Comic Sans MS" panose="030F0702030302020204" pitchFamily="66" charset="0"/>
              </a:rPr>
              <a:t>swim bladder (not all)  </a:t>
            </a:r>
          </a:p>
        </p:txBody>
      </p:sp>
      <p:sp>
        <p:nvSpPr>
          <p:cNvPr id="29" name="Rectangle 28"/>
          <p:cNvSpPr/>
          <p:nvPr/>
        </p:nvSpPr>
        <p:spPr>
          <a:xfrm>
            <a:off x="576311" y="5991149"/>
            <a:ext cx="5736097" cy="4491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Salt water fish drink</a:t>
            </a:r>
            <a:r>
              <a:rPr lang="en-AU" sz="1200" b="1" i="1" dirty="0">
                <a:solidFill>
                  <a:schemeClr val="tx1"/>
                </a:solidFill>
                <a:latin typeface="Arial Narrow" panose="020B0606020202030204" pitchFamily="34" charset="0"/>
              </a:rPr>
              <a:t> lots </a:t>
            </a:r>
            <a:r>
              <a:rPr lang="en-AU" sz="1200" b="1" dirty="0">
                <a:solidFill>
                  <a:schemeClr val="tx1"/>
                </a:solidFill>
                <a:latin typeface="Arial Narrow" panose="020B0606020202030204" pitchFamily="34" charset="0"/>
              </a:rPr>
              <a:t>of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whereas, fresh water fish do </a:t>
            </a:r>
            <a:r>
              <a:rPr lang="en-AU" sz="1200" b="1" i="1" dirty="0">
                <a:solidFill>
                  <a:schemeClr val="tx1"/>
                </a:solidFill>
                <a:latin typeface="Arial Narrow" panose="020B0606020202030204" pitchFamily="34" charset="0"/>
              </a:rPr>
              <a:t>not</a:t>
            </a:r>
            <a:r>
              <a:rPr lang="en-AU" sz="1200" b="1" dirty="0">
                <a:solidFill>
                  <a:schemeClr val="tx1"/>
                </a:solidFill>
                <a:latin typeface="Arial Narrow" panose="020B0606020202030204" pitchFamily="34" charset="0"/>
              </a:rPr>
              <a:t> drink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Why? Ans. </a:t>
            </a:r>
            <a:r>
              <a:rPr lang="en-AU" sz="1200" dirty="0">
                <a:solidFill>
                  <a:schemeClr val="bg1">
                    <a:lumMod val="50000"/>
                  </a:schemeClr>
                </a:solidFill>
                <a:latin typeface="Comic Sans MS" panose="030F0702030302020204" pitchFamily="66" charset="0"/>
              </a:rPr>
              <a:t>osmoregulation (to counteract the effects of osmosis) </a:t>
            </a:r>
          </a:p>
        </p:txBody>
      </p:sp>
      <p:sp>
        <p:nvSpPr>
          <p:cNvPr id="2" name="Oval 1"/>
          <p:cNvSpPr/>
          <p:nvPr/>
        </p:nvSpPr>
        <p:spPr>
          <a:xfrm>
            <a:off x="1747904" y="3966788"/>
            <a:ext cx="545640" cy="139159"/>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4437112" y="4316509"/>
            <a:ext cx="758046" cy="14279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1804700" y="4973693"/>
            <a:ext cx="216024" cy="22378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660115" y="5348029"/>
            <a:ext cx="399449" cy="14624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p:cNvSpPr/>
          <p:nvPr/>
        </p:nvSpPr>
        <p:spPr>
          <a:xfrm>
            <a:off x="675173" y="5702348"/>
            <a:ext cx="399449" cy="148091"/>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9" name="Straight Connector 48"/>
          <p:cNvCxnSpPr/>
          <p:nvPr/>
        </p:nvCxnSpPr>
        <p:spPr>
          <a:xfrm flipH="1">
            <a:off x="490084" y="259901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12617" y="6534616"/>
            <a:ext cx="5863484" cy="20955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anose="020B0606020202030204" pitchFamily="34" charset="0"/>
              </a:rPr>
              <a:t>Activity: Indicate the direction of H</a:t>
            </a:r>
            <a:r>
              <a:rPr lang="en-AU" sz="1100" b="1" baseline="-25000" dirty="0">
                <a:solidFill>
                  <a:schemeClr val="tx1"/>
                </a:solidFill>
                <a:latin typeface="Arial Narrow" panose="020B0606020202030204" pitchFamily="34" charset="0"/>
              </a:rPr>
              <a:t>2</a:t>
            </a:r>
            <a:r>
              <a:rPr lang="en-AU" sz="1100" b="1" dirty="0">
                <a:solidFill>
                  <a:schemeClr val="tx1"/>
                </a:solidFill>
                <a:latin typeface="Arial Narrow" panose="020B0606020202030204" pitchFamily="34" charset="0"/>
              </a:rPr>
              <a:t>O molecules diffusing across the membrane of the fresh water fish.</a:t>
            </a:r>
          </a:p>
        </p:txBody>
      </p:sp>
      <p:sp>
        <p:nvSpPr>
          <p:cNvPr id="7" name="Rectangle 6"/>
          <p:cNvSpPr/>
          <p:nvPr/>
        </p:nvSpPr>
        <p:spPr>
          <a:xfrm>
            <a:off x="573813" y="6953627"/>
            <a:ext cx="2840717" cy="160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Salt Water Fish</a:t>
            </a:r>
          </a:p>
        </p:txBody>
      </p:sp>
      <p:sp>
        <p:nvSpPr>
          <p:cNvPr id="54" name="Rectangle 53"/>
          <p:cNvSpPr/>
          <p:nvPr/>
        </p:nvSpPr>
        <p:spPr>
          <a:xfrm>
            <a:off x="3491681" y="6953627"/>
            <a:ext cx="2805160" cy="16062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Fresh Water Fish</a:t>
            </a:r>
          </a:p>
        </p:txBody>
      </p:sp>
      <p:sp>
        <p:nvSpPr>
          <p:cNvPr id="9" name="Freeform 8"/>
          <p:cNvSpPr/>
          <p:nvPr/>
        </p:nvSpPr>
        <p:spPr>
          <a:xfrm>
            <a:off x="1444497" y="7468447"/>
            <a:ext cx="862157" cy="482730"/>
          </a:xfrm>
          <a:custGeom>
            <a:avLst/>
            <a:gdLst>
              <a:gd name="connsiteX0" fmla="*/ 78377 w 862157"/>
              <a:gd name="connsiteY0" fmla="*/ 211676 h 482730"/>
              <a:gd name="connsiteX1" fmla="*/ 104503 w 862157"/>
              <a:gd name="connsiteY1" fmla="*/ 168134 h 482730"/>
              <a:gd name="connsiteX2" fmla="*/ 130629 w 862157"/>
              <a:gd name="connsiteY2" fmla="*/ 159425 h 482730"/>
              <a:gd name="connsiteX3" fmla="*/ 182880 w 862157"/>
              <a:gd name="connsiteY3" fmla="*/ 124591 h 482730"/>
              <a:gd name="connsiteX4" fmla="*/ 235131 w 862157"/>
              <a:gd name="connsiteY4" fmla="*/ 98465 h 482730"/>
              <a:gd name="connsiteX5" fmla="*/ 287383 w 862157"/>
              <a:gd name="connsiteY5" fmla="*/ 81048 h 482730"/>
              <a:gd name="connsiteX6" fmla="*/ 348343 w 862157"/>
              <a:gd name="connsiteY6" fmla="*/ 63631 h 482730"/>
              <a:gd name="connsiteX7" fmla="*/ 461554 w 862157"/>
              <a:gd name="connsiteY7" fmla="*/ 72339 h 482730"/>
              <a:gd name="connsiteX8" fmla="*/ 618309 w 862157"/>
              <a:gd name="connsiteY8" fmla="*/ 81048 h 482730"/>
              <a:gd name="connsiteX9" fmla="*/ 661851 w 862157"/>
              <a:gd name="connsiteY9" fmla="*/ 89756 h 482730"/>
              <a:gd name="connsiteX10" fmla="*/ 775063 w 862157"/>
              <a:gd name="connsiteY10" fmla="*/ 115882 h 482730"/>
              <a:gd name="connsiteX11" fmla="*/ 809897 w 862157"/>
              <a:gd name="connsiteY11" fmla="*/ 168134 h 482730"/>
              <a:gd name="connsiteX12" fmla="*/ 818606 w 862157"/>
              <a:gd name="connsiteY12" fmla="*/ 194259 h 482730"/>
              <a:gd name="connsiteX13" fmla="*/ 844731 w 862157"/>
              <a:gd name="connsiteY13" fmla="*/ 220385 h 482730"/>
              <a:gd name="connsiteX14" fmla="*/ 853440 w 862157"/>
              <a:gd name="connsiteY14" fmla="*/ 298762 h 482730"/>
              <a:gd name="connsiteX15" fmla="*/ 818606 w 862157"/>
              <a:gd name="connsiteY15" fmla="*/ 351014 h 482730"/>
              <a:gd name="connsiteX16" fmla="*/ 766354 w 862157"/>
              <a:gd name="connsiteY16" fmla="*/ 368431 h 482730"/>
              <a:gd name="connsiteX17" fmla="*/ 740229 w 862157"/>
              <a:gd name="connsiteY17" fmla="*/ 377139 h 482730"/>
              <a:gd name="connsiteX18" fmla="*/ 696686 w 862157"/>
              <a:gd name="connsiteY18" fmla="*/ 403265 h 482730"/>
              <a:gd name="connsiteX19" fmla="*/ 670560 w 862157"/>
              <a:gd name="connsiteY19" fmla="*/ 420682 h 482730"/>
              <a:gd name="connsiteX20" fmla="*/ 618309 w 862157"/>
              <a:gd name="connsiteY20" fmla="*/ 438099 h 482730"/>
              <a:gd name="connsiteX21" fmla="*/ 557349 w 862157"/>
              <a:gd name="connsiteY21" fmla="*/ 455516 h 482730"/>
              <a:gd name="connsiteX22" fmla="*/ 426720 w 862157"/>
              <a:gd name="connsiteY22" fmla="*/ 446808 h 482730"/>
              <a:gd name="connsiteX23" fmla="*/ 391886 w 862157"/>
              <a:gd name="connsiteY23" fmla="*/ 438099 h 482730"/>
              <a:gd name="connsiteX24" fmla="*/ 348343 w 862157"/>
              <a:gd name="connsiteY24" fmla="*/ 429391 h 482730"/>
              <a:gd name="connsiteX25" fmla="*/ 296091 w 862157"/>
              <a:gd name="connsiteY25" fmla="*/ 411974 h 482730"/>
              <a:gd name="connsiteX26" fmla="*/ 261257 w 862157"/>
              <a:gd name="connsiteY26" fmla="*/ 403265 h 482730"/>
              <a:gd name="connsiteX27" fmla="*/ 235131 w 862157"/>
              <a:gd name="connsiteY27" fmla="*/ 394556 h 482730"/>
              <a:gd name="connsiteX28" fmla="*/ 165463 w 862157"/>
              <a:gd name="connsiteY28" fmla="*/ 377139 h 482730"/>
              <a:gd name="connsiteX29" fmla="*/ 148046 w 862157"/>
              <a:gd name="connsiteY29" fmla="*/ 351014 h 482730"/>
              <a:gd name="connsiteX30" fmla="*/ 95794 w 862157"/>
              <a:gd name="connsiteY30" fmla="*/ 324888 h 482730"/>
              <a:gd name="connsiteX31" fmla="*/ 69669 w 862157"/>
              <a:gd name="connsiteY31" fmla="*/ 377139 h 482730"/>
              <a:gd name="connsiteX32" fmla="*/ 26126 w 862157"/>
              <a:gd name="connsiteY32" fmla="*/ 429391 h 482730"/>
              <a:gd name="connsiteX33" fmla="*/ 0 w 862157"/>
              <a:gd name="connsiteY33" fmla="*/ 455516 h 482730"/>
              <a:gd name="connsiteX34" fmla="*/ 8709 w 862157"/>
              <a:gd name="connsiteY34" fmla="*/ 2671 h 482730"/>
              <a:gd name="connsiteX35" fmla="*/ 34834 w 862157"/>
              <a:gd name="connsiteY35" fmla="*/ 20088 h 482730"/>
              <a:gd name="connsiteX36" fmla="*/ 60960 w 862157"/>
              <a:gd name="connsiteY36" fmla="*/ 28796 h 482730"/>
              <a:gd name="connsiteX37" fmla="*/ 78377 w 862157"/>
              <a:gd name="connsiteY37" fmla="*/ 46214 h 482730"/>
              <a:gd name="connsiteX38" fmla="*/ 78377 w 862157"/>
              <a:gd name="connsiteY38" fmla="*/ 133299 h 482730"/>
              <a:gd name="connsiteX39" fmla="*/ 69669 w 862157"/>
              <a:gd name="connsiteY39" fmla="*/ 168134 h 482730"/>
              <a:gd name="connsiteX40" fmla="*/ 78377 w 862157"/>
              <a:gd name="connsiteY40" fmla="*/ 211676 h 48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2157" h="482730">
                <a:moveTo>
                  <a:pt x="78377" y="211676"/>
                </a:moveTo>
                <a:cubicBezTo>
                  <a:pt x="84183" y="211676"/>
                  <a:pt x="92534" y="180103"/>
                  <a:pt x="104503" y="168134"/>
                </a:cubicBezTo>
                <a:cubicBezTo>
                  <a:pt x="110994" y="161643"/>
                  <a:pt x="122604" y="163883"/>
                  <a:pt x="130629" y="159425"/>
                </a:cubicBezTo>
                <a:cubicBezTo>
                  <a:pt x="148927" y="149259"/>
                  <a:pt x="163022" y="131211"/>
                  <a:pt x="182880" y="124591"/>
                </a:cubicBezTo>
                <a:cubicBezTo>
                  <a:pt x="278174" y="92825"/>
                  <a:pt x="133828" y="143488"/>
                  <a:pt x="235131" y="98465"/>
                </a:cubicBezTo>
                <a:cubicBezTo>
                  <a:pt x="251908" y="91009"/>
                  <a:pt x="269966" y="86854"/>
                  <a:pt x="287383" y="81048"/>
                </a:cubicBezTo>
                <a:cubicBezTo>
                  <a:pt x="324869" y="68553"/>
                  <a:pt x="304596" y="74567"/>
                  <a:pt x="348343" y="63631"/>
                </a:cubicBezTo>
                <a:lnTo>
                  <a:pt x="461554" y="72339"/>
                </a:lnTo>
                <a:cubicBezTo>
                  <a:pt x="513778" y="75708"/>
                  <a:pt x="566173" y="76515"/>
                  <a:pt x="618309" y="81048"/>
                </a:cubicBezTo>
                <a:cubicBezTo>
                  <a:pt x="633055" y="82330"/>
                  <a:pt x="647429" y="86428"/>
                  <a:pt x="661851" y="89756"/>
                </a:cubicBezTo>
                <a:cubicBezTo>
                  <a:pt x="798389" y="121265"/>
                  <a:pt x="675579" y="95986"/>
                  <a:pt x="775063" y="115882"/>
                </a:cubicBezTo>
                <a:cubicBezTo>
                  <a:pt x="786674" y="133299"/>
                  <a:pt x="803277" y="148275"/>
                  <a:pt x="809897" y="168134"/>
                </a:cubicBezTo>
                <a:cubicBezTo>
                  <a:pt x="812800" y="176842"/>
                  <a:pt x="813514" y="186621"/>
                  <a:pt x="818606" y="194259"/>
                </a:cubicBezTo>
                <a:cubicBezTo>
                  <a:pt x="825438" y="204506"/>
                  <a:pt x="836023" y="211676"/>
                  <a:pt x="844731" y="220385"/>
                </a:cubicBezTo>
                <a:cubicBezTo>
                  <a:pt x="857795" y="259576"/>
                  <a:pt x="871583" y="266104"/>
                  <a:pt x="853440" y="298762"/>
                </a:cubicBezTo>
                <a:cubicBezTo>
                  <a:pt x="843274" y="317061"/>
                  <a:pt x="838465" y="344395"/>
                  <a:pt x="818606" y="351014"/>
                </a:cubicBezTo>
                <a:lnTo>
                  <a:pt x="766354" y="368431"/>
                </a:lnTo>
                <a:lnTo>
                  <a:pt x="740229" y="377139"/>
                </a:lnTo>
                <a:cubicBezTo>
                  <a:pt x="706208" y="411158"/>
                  <a:pt x="741905" y="380655"/>
                  <a:pt x="696686" y="403265"/>
                </a:cubicBezTo>
                <a:cubicBezTo>
                  <a:pt x="687325" y="407946"/>
                  <a:pt x="680124" y="416431"/>
                  <a:pt x="670560" y="420682"/>
                </a:cubicBezTo>
                <a:cubicBezTo>
                  <a:pt x="653783" y="428138"/>
                  <a:pt x="635726" y="432293"/>
                  <a:pt x="618309" y="438099"/>
                </a:cubicBezTo>
                <a:cubicBezTo>
                  <a:pt x="580825" y="450594"/>
                  <a:pt x="601094" y="444580"/>
                  <a:pt x="557349" y="455516"/>
                </a:cubicBezTo>
                <a:cubicBezTo>
                  <a:pt x="513806" y="452613"/>
                  <a:pt x="470120" y="451376"/>
                  <a:pt x="426720" y="446808"/>
                </a:cubicBezTo>
                <a:cubicBezTo>
                  <a:pt x="414817" y="445555"/>
                  <a:pt x="403570" y="440695"/>
                  <a:pt x="391886" y="438099"/>
                </a:cubicBezTo>
                <a:cubicBezTo>
                  <a:pt x="377437" y="434888"/>
                  <a:pt x="362623" y="433285"/>
                  <a:pt x="348343" y="429391"/>
                </a:cubicBezTo>
                <a:cubicBezTo>
                  <a:pt x="330630" y="424560"/>
                  <a:pt x="313902" y="416427"/>
                  <a:pt x="296091" y="411974"/>
                </a:cubicBezTo>
                <a:cubicBezTo>
                  <a:pt x="284480" y="409071"/>
                  <a:pt x="272765" y="406553"/>
                  <a:pt x="261257" y="403265"/>
                </a:cubicBezTo>
                <a:cubicBezTo>
                  <a:pt x="252430" y="400743"/>
                  <a:pt x="244037" y="396782"/>
                  <a:pt x="235131" y="394556"/>
                </a:cubicBezTo>
                <a:lnTo>
                  <a:pt x="165463" y="377139"/>
                </a:lnTo>
                <a:cubicBezTo>
                  <a:pt x="159657" y="368431"/>
                  <a:pt x="155447" y="358415"/>
                  <a:pt x="148046" y="351014"/>
                </a:cubicBezTo>
                <a:cubicBezTo>
                  <a:pt x="131162" y="334130"/>
                  <a:pt x="117045" y="331971"/>
                  <a:pt x="95794" y="324888"/>
                </a:cubicBezTo>
                <a:cubicBezTo>
                  <a:pt x="45872" y="399773"/>
                  <a:pt x="105729" y="305021"/>
                  <a:pt x="69669" y="377139"/>
                </a:cubicBezTo>
                <a:cubicBezTo>
                  <a:pt x="57546" y="401385"/>
                  <a:pt x="45383" y="410133"/>
                  <a:pt x="26126" y="429391"/>
                </a:cubicBezTo>
                <a:cubicBezTo>
                  <a:pt x="5806" y="490351"/>
                  <a:pt x="14515" y="499059"/>
                  <a:pt x="0" y="455516"/>
                </a:cubicBezTo>
                <a:cubicBezTo>
                  <a:pt x="2903" y="304568"/>
                  <a:pt x="-3331" y="153166"/>
                  <a:pt x="8709" y="2671"/>
                </a:cubicBezTo>
                <a:cubicBezTo>
                  <a:pt x="9544" y="-7762"/>
                  <a:pt x="25473" y="15407"/>
                  <a:pt x="34834" y="20088"/>
                </a:cubicBezTo>
                <a:cubicBezTo>
                  <a:pt x="43045" y="24193"/>
                  <a:pt x="52251" y="25893"/>
                  <a:pt x="60960" y="28796"/>
                </a:cubicBezTo>
                <a:cubicBezTo>
                  <a:pt x="66766" y="34602"/>
                  <a:pt x="74153" y="39173"/>
                  <a:pt x="78377" y="46214"/>
                </a:cubicBezTo>
                <a:cubicBezTo>
                  <a:pt x="95469" y="74700"/>
                  <a:pt x="84156" y="101517"/>
                  <a:pt x="78377" y="133299"/>
                </a:cubicBezTo>
                <a:cubicBezTo>
                  <a:pt x="76236" y="145075"/>
                  <a:pt x="71362" y="156285"/>
                  <a:pt x="69669" y="168134"/>
                </a:cubicBezTo>
                <a:cubicBezTo>
                  <a:pt x="68438" y="176755"/>
                  <a:pt x="72571" y="211676"/>
                  <a:pt x="78377" y="2116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p:cNvSpPr/>
          <p:nvPr/>
        </p:nvSpPr>
        <p:spPr>
          <a:xfrm>
            <a:off x="1582559" y="7401449"/>
            <a:ext cx="541207" cy="191589"/>
          </a:xfrm>
          <a:custGeom>
            <a:avLst/>
            <a:gdLst>
              <a:gd name="connsiteX0" fmla="*/ 541207 w 541207"/>
              <a:gd name="connsiteY0" fmla="*/ 156754 h 191589"/>
              <a:gd name="connsiteX1" fmla="*/ 471538 w 541207"/>
              <a:gd name="connsiteY1" fmla="*/ 113212 h 191589"/>
              <a:gd name="connsiteX2" fmla="*/ 427995 w 541207"/>
              <a:gd name="connsiteY2" fmla="*/ 78377 h 191589"/>
              <a:gd name="connsiteX3" fmla="*/ 410578 w 541207"/>
              <a:gd name="connsiteY3" fmla="*/ 52252 h 191589"/>
              <a:gd name="connsiteX4" fmla="*/ 332201 w 541207"/>
              <a:gd name="connsiteY4" fmla="*/ 17417 h 191589"/>
              <a:gd name="connsiteX5" fmla="*/ 306075 w 541207"/>
              <a:gd name="connsiteY5" fmla="*/ 8709 h 191589"/>
              <a:gd name="connsiteX6" fmla="*/ 279949 w 541207"/>
              <a:gd name="connsiteY6" fmla="*/ 0 h 191589"/>
              <a:gd name="connsiteX7" fmla="*/ 210281 w 541207"/>
              <a:gd name="connsiteY7" fmla="*/ 34834 h 191589"/>
              <a:gd name="connsiteX8" fmla="*/ 192864 w 541207"/>
              <a:gd name="connsiteY8" fmla="*/ 52252 h 191589"/>
              <a:gd name="connsiteX9" fmla="*/ 149321 w 541207"/>
              <a:gd name="connsiteY9" fmla="*/ 60960 h 191589"/>
              <a:gd name="connsiteX10" fmla="*/ 105778 w 541207"/>
              <a:gd name="connsiteY10" fmla="*/ 104503 h 191589"/>
              <a:gd name="connsiteX11" fmla="*/ 88361 w 541207"/>
              <a:gd name="connsiteY11" fmla="*/ 130629 h 191589"/>
              <a:gd name="connsiteX12" fmla="*/ 62235 w 541207"/>
              <a:gd name="connsiteY12" fmla="*/ 121920 h 191589"/>
              <a:gd name="connsiteX13" fmla="*/ 9984 w 541207"/>
              <a:gd name="connsiteY13" fmla="*/ 87086 h 191589"/>
              <a:gd name="connsiteX14" fmla="*/ 18692 w 541207"/>
              <a:gd name="connsiteY14" fmla="*/ 165463 h 191589"/>
              <a:gd name="connsiteX15" fmla="*/ 36109 w 541207"/>
              <a:gd name="connsiteY15" fmla="*/ 191589 h 19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1207" h="191589">
                <a:moveTo>
                  <a:pt x="541207" y="156754"/>
                </a:moveTo>
                <a:cubicBezTo>
                  <a:pt x="532042" y="151255"/>
                  <a:pt x="484940" y="123934"/>
                  <a:pt x="471538" y="113212"/>
                </a:cubicBezTo>
                <a:cubicBezTo>
                  <a:pt x="409493" y="63575"/>
                  <a:pt x="508408" y="131984"/>
                  <a:pt x="427995" y="78377"/>
                </a:cubicBezTo>
                <a:cubicBezTo>
                  <a:pt x="422189" y="69669"/>
                  <a:pt x="417979" y="59653"/>
                  <a:pt x="410578" y="52252"/>
                </a:cubicBezTo>
                <a:cubicBezTo>
                  <a:pt x="389876" y="31550"/>
                  <a:pt x="358074" y="26041"/>
                  <a:pt x="332201" y="17417"/>
                </a:cubicBezTo>
                <a:lnTo>
                  <a:pt x="306075" y="8709"/>
                </a:lnTo>
                <a:lnTo>
                  <a:pt x="279949" y="0"/>
                </a:lnTo>
                <a:cubicBezTo>
                  <a:pt x="298480" y="55591"/>
                  <a:pt x="293460" y="12148"/>
                  <a:pt x="210281" y="34834"/>
                </a:cubicBezTo>
                <a:cubicBezTo>
                  <a:pt x="202360" y="36994"/>
                  <a:pt x="200411" y="49018"/>
                  <a:pt x="192864" y="52252"/>
                </a:cubicBezTo>
                <a:cubicBezTo>
                  <a:pt x="179259" y="58083"/>
                  <a:pt x="163835" y="58057"/>
                  <a:pt x="149321" y="60960"/>
                </a:cubicBezTo>
                <a:cubicBezTo>
                  <a:pt x="102876" y="130629"/>
                  <a:pt x="163835" y="46446"/>
                  <a:pt x="105778" y="104503"/>
                </a:cubicBezTo>
                <a:cubicBezTo>
                  <a:pt x="98377" y="111904"/>
                  <a:pt x="94167" y="121920"/>
                  <a:pt x="88361" y="130629"/>
                </a:cubicBezTo>
                <a:cubicBezTo>
                  <a:pt x="79652" y="127726"/>
                  <a:pt x="70260" y="126378"/>
                  <a:pt x="62235" y="121920"/>
                </a:cubicBezTo>
                <a:cubicBezTo>
                  <a:pt x="43937" y="111754"/>
                  <a:pt x="9984" y="87086"/>
                  <a:pt x="9984" y="87086"/>
                </a:cubicBezTo>
                <a:cubicBezTo>
                  <a:pt x="-1144" y="120469"/>
                  <a:pt x="-8401" y="124822"/>
                  <a:pt x="18692" y="165463"/>
                </a:cubicBezTo>
                <a:lnTo>
                  <a:pt x="36109" y="19158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1879926" y="7906546"/>
            <a:ext cx="243840" cy="182880"/>
          </a:xfrm>
          <a:custGeom>
            <a:avLst/>
            <a:gdLst>
              <a:gd name="connsiteX0" fmla="*/ 243840 w 243840"/>
              <a:gd name="connsiteY0" fmla="*/ 0 h 182880"/>
              <a:gd name="connsiteX1" fmla="*/ 121920 w 243840"/>
              <a:gd name="connsiteY1" fmla="*/ 104503 h 182880"/>
              <a:gd name="connsiteX2" fmla="*/ 104502 w 243840"/>
              <a:gd name="connsiteY2" fmla="*/ 121920 h 182880"/>
              <a:gd name="connsiteX3" fmla="*/ 78377 w 243840"/>
              <a:gd name="connsiteY3" fmla="*/ 130629 h 182880"/>
              <a:gd name="connsiteX4" fmla="*/ 26125 w 243840"/>
              <a:gd name="connsiteY4" fmla="*/ 165463 h 182880"/>
              <a:gd name="connsiteX5" fmla="*/ 0 w 243840"/>
              <a:gd name="connsiteY5" fmla="*/ 182880 h 182880"/>
              <a:gd name="connsiteX6" fmla="*/ 8708 w 243840"/>
              <a:gd name="connsiteY6" fmla="*/ 139337 h 182880"/>
              <a:gd name="connsiteX7" fmla="*/ 34834 w 243840"/>
              <a:gd name="connsiteY7" fmla="*/ 121920 h 182880"/>
              <a:gd name="connsiteX8" fmla="*/ 52251 w 243840"/>
              <a:gd name="connsiteY8" fmla="*/ 95795 h 182880"/>
              <a:gd name="connsiteX9" fmla="*/ 60960 w 243840"/>
              <a:gd name="connsiteY9" fmla="*/ 87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 h="182880">
                <a:moveTo>
                  <a:pt x="243840" y="0"/>
                </a:moveTo>
                <a:lnTo>
                  <a:pt x="121920" y="104503"/>
                </a:lnTo>
                <a:cubicBezTo>
                  <a:pt x="115741" y="109910"/>
                  <a:pt x="111543" y="117696"/>
                  <a:pt x="104502" y="121920"/>
                </a:cubicBezTo>
                <a:cubicBezTo>
                  <a:pt x="96631" y="126643"/>
                  <a:pt x="86401" y="126171"/>
                  <a:pt x="78377" y="130629"/>
                </a:cubicBezTo>
                <a:cubicBezTo>
                  <a:pt x="60078" y="140795"/>
                  <a:pt x="43542" y="153852"/>
                  <a:pt x="26125" y="165463"/>
                </a:cubicBezTo>
                <a:lnTo>
                  <a:pt x="0" y="182880"/>
                </a:lnTo>
                <a:cubicBezTo>
                  <a:pt x="2903" y="168366"/>
                  <a:pt x="1364" y="152189"/>
                  <a:pt x="8708" y="139337"/>
                </a:cubicBezTo>
                <a:cubicBezTo>
                  <a:pt x="13901" y="130250"/>
                  <a:pt x="27433" y="129321"/>
                  <a:pt x="34834" y="121920"/>
                </a:cubicBezTo>
                <a:cubicBezTo>
                  <a:pt x="42235" y="114519"/>
                  <a:pt x="46445" y="104503"/>
                  <a:pt x="52251" y="95795"/>
                </a:cubicBezTo>
                <a:cubicBezTo>
                  <a:pt x="61281" y="14532"/>
                  <a:pt x="60960" y="43704"/>
                  <a:pt x="60960" y="87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1575126" y="7880421"/>
            <a:ext cx="235131" cy="81427"/>
          </a:xfrm>
          <a:custGeom>
            <a:avLst/>
            <a:gdLst>
              <a:gd name="connsiteX0" fmla="*/ 95794 w 235131"/>
              <a:gd name="connsiteY0" fmla="*/ 0 h 81427"/>
              <a:gd name="connsiteX1" fmla="*/ 52251 w 235131"/>
              <a:gd name="connsiteY1" fmla="*/ 17417 h 81427"/>
              <a:gd name="connsiteX2" fmla="*/ 0 w 235131"/>
              <a:gd name="connsiteY2" fmla="*/ 52251 h 81427"/>
              <a:gd name="connsiteX3" fmla="*/ 8708 w 235131"/>
              <a:gd name="connsiteY3" fmla="*/ 78377 h 81427"/>
              <a:gd name="connsiteX4" fmla="*/ 174171 w 235131"/>
              <a:gd name="connsiteY4" fmla="*/ 52251 h 81427"/>
              <a:gd name="connsiteX5" fmla="*/ 200297 w 235131"/>
              <a:gd name="connsiteY5" fmla="*/ 43542 h 81427"/>
              <a:gd name="connsiteX6" fmla="*/ 235131 w 235131"/>
              <a:gd name="connsiteY6" fmla="*/ 26125 h 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31" h="81427">
                <a:moveTo>
                  <a:pt x="95794" y="0"/>
                </a:moveTo>
                <a:cubicBezTo>
                  <a:pt x="81280" y="5806"/>
                  <a:pt x="65975" y="9931"/>
                  <a:pt x="52251" y="17417"/>
                </a:cubicBezTo>
                <a:cubicBezTo>
                  <a:pt x="33874" y="27441"/>
                  <a:pt x="0" y="52251"/>
                  <a:pt x="0" y="52251"/>
                </a:cubicBezTo>
                <a:cubicBezTo>
                  <a:pt x="2903" y="60960"/>
                  <a:pt x="-379" y="77079"/>
                  <a:pt x="8708" y="78377"/>
                </a:cubicBezTo>
                <a:cubicBezTo>
                  <a:pt x="79523" y="88493"/>
                  <a:pt x="115458" y="71822"/>
                  <a:pt x="174171" y="52251"/>
                </a:cubicBezTo>
                <a:cubicBezTo>
                  <a:pt x="182880" y="49348"/>
                  <a:pt x="192659" y="48634"/>
                  <a:pt x="200297" y="43542"/>
                </a:cubicBezTo>
                <a:cubicBezTo>
                  <a:pt x="228837" y="24515"/>
                  <a:pt x="215956" y="26125"/>
                  <a:pt x="235131" y="261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p:cNvSpPr/>
          <p:nvPr/>
        </p:nvSpPr>
        <p:spPr>
          <a:xfrm>
            <a:off x="1810257" y="7697541"/>
            <a:ext cx="139337" cy="123009"/>
          </a:xfrm>
          <a:custGeom>
            <a:avLst/>
            <a:gdLst>
              <a:gd name="connsiteX0" fmla="*/ 130629 w 139337"/>
              <a:gd name="connsiteY0" fmla="*/ 0 h 123009"/>
              <a:gd name="connsiteX1" fmla="*/ 87086 w 139337"/>
              <a:gd name="connsiteY1" fmla="*/ 8708 h 123009"/>
              <a:gd name="connsiteX2" fmla="*/ 34834 w 139337"/>
              <a:gd name="connsiteY2" fmla="*/ 17417 h 123009"/>
              <a:gd name="connsiteX3" fmla="*/ 8709 w 139337"/>
              <a:gd name="connsiteY3" fmla="*/ 26125 h 123009"/>
              <a:gd name="connsiteX4" fmla="*/ 0 w 139337"/>
              <a:gd name="connsiteY4" fmla="*/ 52251 h 123009"/>
              <a:gd name="connsiteX5" fmla="*/ 8709 w 139337"/>
              <a:gd name="connsiteY5" fmla="*/ 87085 h 123009"/>
              <a:gd name="connsiteX6" fmla="*/ 34834 w 139337"/>
              <a:gd name="connsiteY6" fmla="*/ 113211 h 123009"/>
              <a:gd name="connsiteX7" fmla="*/ 139337 w 139337"/>
              <a:gd name="connsiteY7" fmla="*/ 121920 h 1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37" h="123009">
                <a:moveTo>
                  <a:pt x="130629" y="0"/>
                </a:moveTo>
                <a:lnTo>
                  <a:pt x="87086" y="8708"/>
                </a:lnTo>
                <a:cubicBezTo>
                  <a:pt x="69713" y="11867"/>
                  <a:pt x="52071" y="13587"/>
                  <a:pt x="34834" y="17417"/>
                </a:cubicBezTo>
                <a:cubicBezTo>
                  <a:pt x="25873" y="19408"/>
                  <a:pt x="17417" y="23222"/>
                  <a:pt x="8709" y="26125"/>
                </a:cubicBezTo>
                <a:cubicBezTo>
                  <a:pt x="5806" y="34834"/>
                  <a:pt x="0" y="43071"/>
                  <a:pt x="0" y="52251"/>
                </a:cubicBezTo>
                <a:cubicBezTo>
                  <a:pt x="0" y="64220"/>
                  <a:pt x="2771" y="76693"/>
                  <a:pt x="8709" y="87085"/>
                </a:cubicBezTo>
                <a:cubicBezTo>
                  <a:pt x="14819" y="97778"/>
                  <a:pt x="24141" y="107101"/>
                  <a:pt x="34834" y="113211"/>
                </a:cubicBezTo>
                <a:cubicBezTo>
                  <a:pt x="59931" y="127552"/>
                  <a:pt x="120306" y="121920"/>
                  <a:pt x="139337" y="1219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2051957" y="7645289"/>
            <a:ext cx="89226" cy="174172"/>
          </a:xfrm>
          <a:custGeom>
            <a:avLst/>
            <a:gdLst>
              <a:gd name="connsiteX0" fmla="*/ 28266 w 89226"/>
              <a:gd name="connsiteY0" fmla="*/ 0 h 174172"/>
              <a:gd name="connsiteX1" fmla="*/ 10849 w 89226"/>
              <a:gd name="connsiteY1" fmla="*/ 104503 h 174172"/>
              <a:gd name="connsiteX2" fmla="*/ 28266 w 89226"/>
              <a:gd name="connsiteY2" fmla="*/ 130629 h 174172"/>
              <a:gd name="connsiteX3" fmla="*/ 71809 w 89226"/>
              <a:gd name="connsiteY3" fmla="*/ 174172 h 174172"/>
              <a:gd name="connsiteX4" fmla="*/ 89226 w 89226"/>
              <a:gd name="connsiteY4" fmla="*/ 156754 h 17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 h="174172">
                <a:moveTo>
                  <a:pt x="28266" y="0"/>
                </a:moveTo>
                <a:cubicBezTo>
                  <a:pt x="-1707" y="49955"/>
                  <a:pt x="-8395" y="40356"/>
                  <a:pt x="10849" y="104503"/>
                </a:cubicBezTo>
                <a:cubicBezTo>
                  <a:pt x="13857" y="114528"/>
                  <a:pt x="21374" y="122752"/>
                  <a:pt x="28266" y="130629"/>
                </a:cubicBezTo>
                <a:cubicBezTo>
                  <a:pt x="41783" y="146077"/>
                  <a:pt x="71809" y="174172"/>
                  <a:pt x="71809" y="174172"/>
                </a:cubicBezTo>
                <a:lnTo>
                  <a:pt x="89226" y="15675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2157331" y="7644130"/>
            <a:ext cx="48524" cy="46905"/>
          </a:xfrm>
          <a:custGeom>
            <a:avLst/>
            <a:gdLst>
              <a:gd name="connsiteX0" fmla="*/ 44812 w 48524"/>
              <a:gd name="connsiteY0" fmla="*/ 1159 h 46905"/>
              <a:gd name="connsiteX1" fmla="*/ 1269 w 48524"/>
              <a:gd name="connsiteY1" fmla="*/ 18576 h 46905"/>
              <a:gd name="connsiteX2" fmla="*/ 18686 w 48524"/>
              <a:gd name="connsiteY2" fmla="*/ 44702 h 46905"/>
              <a:gd name="connsiteX3" fmla="*/ 44812 w 48524"/>
              <a:gd name="connsiteY3" fmla="*/ 1159 h 46905"/>
            </a:gdLst>
            <a:ahLst/>
            <a:cxnLst>
              <a:cxn ang="0">
                <a:pos x="connsiteX0" y="connsiteY0"/>
              </a:cxn>
              <a:cxn ang="0">
                <a:pos x="connsiteX1" y="connsiteY1"/>
              </a:cxn>
              <a:cxn ang="0">
                <a:pos x="connsiteX2" y="connsiteY2"/>
              </a:cxn>
              <a:cxn ang="0">
                <a:pos x="connsiteX3" y="connsiteY3"/>
              </a:cxn>
            </a:cxnLst>
            <a:rect l="l" t="t" r="r" b="b"/>
            <a:pathLst>
              <a:path w="48524" h="46905">
                <a:moveTo>
                  <a:pt x="44812" y="1159"/>
                </a:moveTo>
                <a:cubicBezTo>
                  <a:pt x="41909" y="-3195"/>
                  <a:pt x="9312" y="5171"/>
                  <a:pt x="1269" y="18576"/>
                </a:cubicBezTo>
                <a:cubicBezTo>
                  <a:pt x="-4116" y="27551"/>
                  <a:pt x="8757" y="41392"/>
                  <a:pt x="18686" y="44702"/>
                </a:cubicBezTo>
                <a:cubicBezTo>
                  <a:pt x="59152" y="58191"/>
                  <a:pt x="47715" y="5513"/>
                  <a:pt x="44812" y="1159"/>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Up Arrow 17"/>
          <p:cNvSpPr/>
          <p:nvPr/>
        </p:nvSpPr>
        <p:spPr>
          <a:xfrm>
            <a:off x="1754899" y="7067464"/>
            <a:ext cx="350388" cy="523372"/>
          </a:xfrm>
          <a:prstGeom prst="up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000" dirty="0">
                <a:latin typeface="Comic Sans MS" panose="030F0702030302020204" pitchFamily="66" charset="0"/>
              </a:rPr>
              <a:t>H</a:t>
            </a:r>
            <a:r>
              <a:rPr lang="en-AU" sz="600" dirty="0">
                <a:latin typeface="Comic Sans MS" panose="030F0702030302020204" pitchFamily="66" charset="0"/>
              </a:rPr>
              <a:t>2</a:t>
            </a:r>
            <a:r>
              <a:rPr lang="en-AU" sz="1000" dirty="0">
                <a:latin typeface="Comic Sans MS" panose="030F0702030302020204" pitchFamily="66" charset="0"/>
              </a:rPr>
              <a:t>O</a:t>
            </a:r>
          </a:p>
        </p:txBody>
      </p:sp>
      <p:sp>
        <p:nvSpPr>
          <p:cNvPr id="58" name="Up Arrow 57"/>
          <p:cNvSpPr/>
          <p:nvPr/>
        </p:nvSpPr>
        <p:spPr>
          <a:xfrm rot="10800000">
            <a:off x="4644990" y="7074401"/>
            <a:ext cx="350388" cy="523372"/>
          </a:xfrm>
          <a:prstGeom prst="up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000" dirty="0">
                <a:latin typeface="Comic Sans MS" panose="030F0702030302020204" pitchFamily="66" charset="0"/>
              </a:rPr>
              <a:t>H</a:t>
            </a:r>
            <a:r>
              <a:rPr lang="en-AU" sz="600" dirty="0">
                <a:latin typeface="Comic Sans MS" panose="030F0702030302020204" pitchFamily="66" charset="0"/>
              </a:rPr>
              <a:t>2</a:t>
            </a:r>
            <a:r>
              <a:rPr lang="en-AU" sz="1000" dirty="0">
                <a:latin typeface="Comic Sans MS" panose="030F0702030302020204" pitchFamily="66" charset="0"/>
              </a:rPr>
              <a:t>O</a:t>
            </a:r>
          </a:p>
        </p:txBody>
      </p:sp>
      <p:sp>
        <p:nvSpPr>
          <p:cNvPr id="63" name="TextBox 62"/>
          <p:cNvSpPr txBox="1"/>
          <p:nvPr/>
        </p:nvSpPr>
        <p:spPr>
          <a:xfrm>
            <a:off x="3452750" y="8231096"/>
            <a:ext cx="3048555" cy="338554"/>
          </a:xfrm>
          <a:prstGeom prst="rect">
            <a:avLst/>
          </a:prstGeom>
          <a:noFill/>
        </p:spPr>
        <p:txBody>
          <a:bodyPr wrap="square" rtlCol="0">
            <a:spAutoFit/>
          </a:bodyPr>
          <a:lstStyle/>
          <a:p>
            <a:r>
              <a:rPr lang="en-AU" sz="800" dirty="0">
                <a:latin typeface="Comic Sans MS" panose="030F0902030302020204" pitchFamily="66" charset="0"/>
                <a:cs typeface="Arial Narrow" panose="020B0604020202020204" pitchFamily="34" charset="0"/>
              </a:rPr>
              <a:t>The concentration of H</a:t>
            </a:r>
            <a:r>
              <a:rPr lang="en-AU" sz="800" baseline="-25000" dirty="0">
                <a:latin typeface="Comic Sans MS" panose="030F0902030302020204" pitchFamily="66" charset="0"/>
                <a:cs typeface="Arial Narrow" panose="020B0604020202020204" pitchFamily="34" charset="0"/>
              </a:rPr>
              <a:t>2</a:t>
            </a:r>
            <a:r>
              <a:rPr lang="en-AU" sz="800" dirty="0">
                <a:latin typeface="Comic Sans MS" panose="030F0902030302020204" pitchFamily="66" charset="0"/>
                <a:cs typeface="Arial Narrow" panose="020B0604020202020204" pitchFamily="34" charset="0"/>
              </a:rPr>
              <a:t>O molecules in the surrounding fresh water is </a:t>
            </a:r>
            <a:r>
              <a:rPr lang="en-AU" sz="800" i="1" dirty="0">
                <a:latin typeface="Comic Sans MS" panose="030F0902030302020204" pitchFamily="66" charset="0"/>
                <a:cs typeface="Arial Narrow" panose="020B0604020202020204" pitchFamily="34" charset="0"/>
              </a:rPr>
              <a:t>higher </a:t>
            </a:r>
            <a:r>
              <a:rPr lang="en-AU" sz="800" dirty="0">
                <a:latin typeface="Comic Sans MS" panose="030F0902030302020204" pitchFamily="66" charset="0"/>
                <a:cs typeface="Arial Narrow" panose="020B0604020202020204" pitchFamily="34" charset="0"/>
              </a:rPr>
              <a:t>than inside the fish. </a:t>
            </a:r>
          </a:p>
        </p:txBody>
      </p:sp>
      <p:sp>
        <p:nvSpPr>
          <p:cNvPr id="67" name="TextBox 66"/>
          <p:cNvSpPr txBox="1"/>
          <p:nvPr/>
        </p:nvSpPr>
        <p:spPr>
          <a:xfrm>
            <a:off x="547904" y="6732821"/>
            <a:ext cx="5823696" cy="230832"/>
          </a:xfrm>
          <a:prstGeom prst="rect">
            <a:avLst/>
          </a:prstGeom>
          <a:noFill/>
        </p:spPr>
        <p:txBody>
          <a:bodyPr wrap="square" rtlCol="0">
            <a:spAutoFit/>
          </a:bodyPr>
          <a:lstStyle/>
          <a:p>
            <a:r>
              <a:rPr lang="en-AU" sz="900" i="1" dirty="0">
                <a:latin typeface="Arial Narrow" panose="020B0606020202030204" pitchFamily="34" charset="0"/>
              </a:rPr>
              <a:t>Note</a:t>
            </a:r>
            <a:r>
              <a:rPr lang="en-AU" sz="900" dirty="0">
                <a:latin typeface="Arial Narrow" panose="020B0606020202030204" pitchFamily="34" charset="0"/>
              </a:rPr>
              <a:t>: Osmosis is the diffusion (high concentration </a:t>
            </a:r>
            <a:r>
              <a:rPr lang="en-AU" sz="900" dirty="0">
                <a:latin typeface="Arial Narrow" panose="020B0606020202030204" pitchFamily="34" charset="0"/>
                <a:sym typeface="Wingdings" panose="05000000000000000000" pitchFamily="2" charset="2"/>
              </a:rPr>
              <a:t> low concentration) of water (H</a:t>
            </a:r>
            <a:r>
              <a:rPr lang="en-AU" sz="900" baseline="-25000" dirty="0">
                <a:latin typeface="Arial Narrow" panose="020B0606020202030204" pitchFamily="34" charset="0"/>
                <a:sym typeface="Wingdings" panose="05000000000000000000" pitchFamily="2" charset="2"/>
              </a:rPr>
              <a:t>2</a:t>
            </a:r>
            <a:r>
              <a:rPr lang="en-AU" sz="900" dirty="0">
                <a:latin typeface="Arial Narrow" panose="020B0606020202030204" pitchFamily="34" charset="0"/>
                <a:sym typeface="Wingdings" panose="05000000000000000000" pitchFamily="2" charset="2"/>
              </a:rPr>
              <a:t>0) molecules across a semipermeable membrane</a:t>
            </a:r>
            <a:r>
              <a:rPr lang="en-AU" sz="900" dirty="0">
                <a:latin typeface="Arial Narrow" panose="020B0606020202030204" pitchFamily="34" charset="0"/>
              </a:rPr>
              <a:t> </a:t>
            </a:r>
          </a:p>
        </p:txBody>
      </p:sp>
      <p:sp>
        <p:nvSpPr>
          <p:cNvPr id="65" name="Rectangle 64">
            <a:extLst>
              <a:ext uri="{FF2B5EF4-FFF2-40B4-BE49-F238E27FC236}">
                <a16:creationId xmlns:a16="http://schemas.microsoft.com/office/drawing/2014/main" id="{43B2ED8D-CFB9-41F3-9FAF-7BD3C92B0D0E}"/>
              </a:ext>
            </a:extLst>
          </p:cNvPr>
          <p:cNvSpPr/>
          <p:nvPr/>
        </p:nvSpPr>
        <p:spPr>
          <a:xfrm>
            <a:off x="493101" y="8639932"/>
            <a:ext cx="6043731" cy="184666"/>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Adapted from: Krebs, C. J. (1972). </a:t>
            </a:r>
            <a:r>
              <a:rPr lang="en-AU" sz="600" i="1" dirty="0">
                <a:latin typeface="Arial Narrow" panose="020B0606020202030204" pitchFamily="34" charset="0"/>
              </a:rPr>
              <a:t>Ecology: The experimental analysis of distribution and abundance</a:t>
            </a:r>
            <a:r>
              <a:rPr lang="en-AU" sz="600" dirty="0">
                <a:latin typeface="Arial Narrow" panose="020B0606020202030204" pitchFamily="34" charset="0"/>
              </a:rPr>
              <a:t>. Harper &amp; Row, Publishers, Inc., New York. Library of Congress </a:t>
            </a:r>
            <a:r>
              <a:rPr lang="en-AU" sz="600" dirty="0" err="1">
                <a:latin typeface="Arial Narrow" panose="020B0606020202030204" pitchFamily="34" charset="0"/>
              </a:rPr>
              <a:t>Catalog</a:t>
            </a:r>
            <a:r>
              <a:rPr lang="en-AU" sz="600" dirty="0">
                <a:latin typeface="Arial Narrow" panose="020B0606020202030204" pitchFamily="34" charset="0"/>
              </a:rPr>
              <a:t> Card Number: 70-184931.   </a:t>
            </a:r>
          </a:p>
        </p:txBody>
      </p:sp>
      <p:sp>
        <p:nvSpPr>
          <p:cNvPr id="21" name="Rectangle 20">
            <a:extLst>
              <a:ext uri="{FF2B5EF4-FFF2-40B4-BE49-F238E27FC236}">
                <a16:creationId xmlns:a16="http://schemas.microsoft.com/office/drawing/2014/main" id="{5A1C2DCA-D99B-1648-D877-F1B426A4A2A8}"/>
              </a:ext>
            </a:extLst>
          </p:cNvPr>
          <p:cNvSpPr/>
          <p:nvPr/>
        </p:nvSpPr>
        <p:spPr>
          <a:xfrm>
            <a:off x="450745" y="969600"/>
            <a:ext cx="59700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Define ‘abiotic’</a:t>
            </a:r>
          </a:p>
          <a:p>
            <a:r>
              <a:rPr lang="en-GB" sz="1100" i="1" dirty="0">
                <a:latin typeface="Arial Narrow" panose="020B0606020202030204" pitchFamily="34" charset="0"/>
                <a:ea typeface="Times New Roman" panose="02020603050405020304" pitchFamily="18" charset="0"/>
              </a:rPr>
              <a:t>Ecology is </a:t>
            </a:r>
            <a:r>
              <a:rPr lang="en-AU" sz="1100" i="1" dirty="0">
                <a:latin typeface="Arial Narrow" pitchFamily="34" charset="0"/>
              </a:rPr>
              <a:t>the scientific study of the interactions between organisms and their </a:t>
            </a:r>
            <a:r>
              <a:rPr lang="en-AU" sz="1100" b="1" i="1" dirty="0">
                <a:latin typeface="Arial Narrow" pitchFamily="34" charset="0"/>
              </a:rPr>
              <a:t>abiotic</a:t>
            </a:r>
            <a:r>
              <a:rPr lang="en-AU" sz="1100" i="1" dirty="0">
                <a:latin typeface="Arial Narrow" pitchFamily="34" charset="0"/>
              </a:rPr>
              <a:t> and biotic</a:t>
            </a:r>
            <a:r>
              <a:rPr lang="en-AU" sz="1100" b="1" i="1" dirty="0">
                <a:latin typeface="Arial Narrow" pitchFamily="34" charset="0"/>
              </a:rPr>
              <a:t> environment</a:t>
            </a:r>
            <a:r>
              <a:rPr lang="en-AU" sz="1100" i="1" dirty="0">
                <a:latin typeface="Arial Narrow" pitchFamily="34" charset="0"/>
              </a:rPr>
              <a:t> that determines their distribution and abundance</a:t>
            </a:r>
            <a:r>
              <a:rPr lang="en-AU" sz="1100" baseline="30000" dirty="0">
                <a:latin typeface="Arial Narrow" pitchFamily="34" charset="0"/>
              </a:rPr>
              <a:t>[1]</a:t>
            </a:r>
            <a:r>
              <a:rPr lang="en-AU" sz="1100" dirty="0">
                <a:latin typeface="Arial Narrow" pitchFamily="34" charset="0"/>
              </a:rPr>
              <a:t>. </a:t>
            </a:r>
            <a:br>
              <a:rPr lang="en-AU" sz="1100" dirty="0">
                <a:latin typeface="Arial Narrow" pitchFamily="34" charset="0"/>
              </a:rPr>
            </a:br>
            <a:r>
              <a:rPr lang="en-AU" sz="1100" dirty="0">
                <a:latin typeface="Arial Narrow" pitchFamily="34" charset="0"/>
              </a:rPr>
              <a:t>The following worksheets focus on the </a:t>
            </a:r>
            <a:r>
              <a:rPr lang="en-AU" sz="1100" b="1" i="1" dirty="0">
                <a:latin typeface="Arial Narrow" pitchFamily="34" charset="0"/>
              </a:rPr>
              <a:t>abiotic environment</a:t>
            </a:r>
            <a:r>
              <a:rPr lang="en-AU" sz="1100" dirty="0">
                <a:latin typeface="Arial Narrow" pitchFamily="34" charset="0"/>
              </a:rPr>
              <a:t> part of this definition, which includes all the </a:t>
            </a:r>
            <a:r>
              <a:rPr lang="en-AU" sz="1100" i="1" dirty="0">
                <a:latin typeface="Arial Narrow" pitchFamily="34" charset="0"/>
              </a:rPr>
              <a:t>non-living </a:t>
            </a:r>
            <a:r>
              <a:rPr lang="en-AU" sz="1100" dirty="0">
                <a:latin typeface="Arial Narrow" pitchFamily="34" charset="0"/>
              </a:rPr>
              <a:t>components of an ecosystem (e.g. </a:t>
            </a:r>
            <a:r>
              <a:rPr lang="en-AU" sz="1100" dirty="0" err="1">
                <a:latin typeface="Arial Narrow" pitchFamily="34" charset="0"/>
              </a:rPr>
              <a:t>physico</a:t>
            </a:r>
            <a:r>
              <a:rPr lang="en-AU" sz="1100" dirty="0">
                <a:latin typeface="Arial Narrow" pitchFamily="34" charset="0"/>
              </a:rPr>
              <a:t>-chemical, </a:t>
            </a:r>
            <a:r>
              <a:rPr lang="en-AU" sz="1100" i="1" dirty="0">
                <a:latin typeface="Arial Narrow" pitchFamily="34" charset="0"/>
              </a:rPr>
              <a:t>not </a:t>
            </a:r>
            <a:r>
              <a:rPr lang="en-AU" sz="1100" dirty="0">
                <a:latin typeface="Arial Narrow" pitchFamily="34" charset="0"/>
              </a:rPr>
              <a:t>biological). </a:t>
            </a:r>
            <a:endParaRPr lang="en-GB" sz="1100" dirty="0">
              <a:latin typeface="Arial Narrow" panose="020B0606020202030204" pitchFamily="34" charset="0"/>
              <a:ea typeface="Times New Roman" panose="02020603050405020304" pitchFamily="18" charset="0"/>
            </a:endParaRPr>
          </a:p>
        </p:txBody>
      </p:sp>
      <p:cxnSp>
        <p:nvCxnSpPr>
          <p:cNvPr id="22" name="Straight Connector 21">
            <a:extLst>
              <a:ext uri="{FF2B5EF4-FFF2-40B4-BE49-F238E27FC236}">
                <a16:creationId xmlns:a16="http://schemas.microsoft.com/office/drawing/2014/main" id="{CA7F2CDA-204E-E542-621F-D065DB79866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431490D-208C-4981-98B0-1A48381D38B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4" name="TextBox 17">
            <a:extLst>
              <a:ext uri="{FF2B5EF4-FFF2-40B4-BE49-F238E27FC236}">
                <a16:creationId xmlns:a16="http://schemas.microsoft.com/office/drawing/2014/main" id="{5E12DB8C-AA15-41E7-104E-431297A233B9}"/>
              </a:ext>
            </a:extLst>
          </p:cNvPr>
          <p:cNvSpPr txBox="1"/>
          <p:nvPr/>
        </p:nvSpPr>
        <p:spPr>
          <a:xfrm>
            <a:off x="5606143" y="23701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8" name="TextBox 27">
            <a:extLst>
              <a:ext uri="{FF2B5EF4-FFF2-40B4-BE49-F238E27FC236}">
                <a16:creationId xmlns:a16="http://schemas.microsoft.com/office/drawing/2014/main" id="{A97D40FD-5B11-BB7B-2523-4AFC44F17E8D}"/>
              </a:ext>
            </a:extLst>
          </p:cNvPr>
          <p:cNvSpPr txBox="1"/>
          <p:nvPr/>
        </p:nvSpPr>
        <p:spPr>
          <a:xfrm>
            <a:off x="1410717" y="111137"/>
            <a:ext cx="4141055" cy="854080"/>
          </a:xfrm>
          <a:prstGeom prst="rect">
            <a:avLst/>
          </a:prstGeom>
          <a:noFill/>
        </p:spPr>
        <p:txBody>
          <a:bodyPr wrap="square" rtlCol="0">
            <a:spAutoFit/>
          </a:bodyPr>
          <a:lstStyle/>
          <a:p>
            <a:r>
              <a:rPr lang="en-US" b="1" dirty="0">
                <a:latin typeface="Arial Narrow" pitchFamily="34" charset="0"/>
              </a:rPr>
              <a:t>18. Wrapped in Water – </a:t>
            </a:r>
            <a:r>
              <a:rPr lang="en-AU" sz="1050" dirty="0">
                <a:latin typeface="Arial Narrow" panose="020B0606020202030204" pitchFamily="34" charset="0"/>
              </a:rPr>
              <a:t>Explain how marine ecosystems are influenced and limited by abiotic factors differently than terrestrial ecosystems due to the different physical and chemical properties of water , e.g. light availability, buoyancy, pressure, temperature, viscosity, sound, salinity and sediment loading.</a:t>
            </a:r>
            <a:endParaRPr lang="en-US" sz="1200" dirty="0">
              <a:latin typeface="Arial Narrow" pitchFamily="34" charset="0"/>
            </a:endParaRPr>
          </a:p>
        </p:txBody>
      </p:sp>
      <p:cxnSp>
        <p:nvCxnSpPr>
          <p:cNvPr id="30" name="Straight Connector 29">
            <a:extLst>
              <a:ext uri="{FF2B5EF4-FFF2-40B4-BE49-F238E27FC236}">
                <a16:creationId xmlns:a16="http://schemas.microsoft.com/office/drawing/2014/main" id="{8D0B64FB-7B68-3829-F3D6-B69FB0020F60}"/>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6">
            <a:extLst>
              <a:ext uri="{FF2B5EF4-FFF2-40B4-BE49-F238E27FC236}">
                <a16:creationId xmlns:a16="http://schemas.microsoft.com/office/drawing/2014/main" id="{2AE6E533-16A4-5F17-7826-994D51AC2621}"/>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36" name="TextBox 36">
            <a:extLst>
              <a:ext uri="{FF2B5EF4-FFF2-40B4-BE49-F238E27FC236}">
                <a16:creationId xmlns:a16="http://schemas.microsoft.com/office/drawing/2014/main" id="{3D771644-CF6A-FCFC-3F5D-4DE16F92987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39" name="TextBox 38">
            <a:extLst>
              <a:ext uri="{FF2B5EF4-FFF2-40B4-BE49-F238E27FC236}">
                <a16:creationId xmlns:a16="http://schemas.microsoft.com/office/drawing/2014/main" id="{7151CB9B-7B36-5096-D1B8-4F84F62CED4F}"/>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39</a:t>
            </a:r>
          </a:p>
        </p:txBody>
      </p:sp>
      <p:sp>
        <p:nvSpPr>
          <p:cNvPr id="3" name="Freeform 2">
            <a:extLst>
              <a:ext uri="{FF2B5EF4-FFF2-40B4-BE49-F238E27FC236}">
                <a16:creationId xmlns:a16="http://schemas.microsoft.com/office/drawing/2014/main" id="{57D6B4D8-4F64-37FD-D5F5-4F4190A919F1}"/>
              </a:ext>
            </a:extLst>
          </p:cNvPr>
          <p:cNvSpPr/>
          <p:nvPr/>
        </p:nvSpPr>
        <p:spPr>
          <a:xfrm>
            <a:off x="4285214" y="7426691"/>
            <a:ext cx="862157" cy="482730"/>
          </a:xfrm>
          <a:custGeom>
            <a:avLst/>
            <a:gdLst>
              <a:gd name="connsiteX0" fmla="*/ 78377 w 862157"/>
              <a:gd name="connsiteY0" fmla="*/ 211676 h 482730"/>
              <a:gd name="connsiteX1" fmla="*/ 104503 w 862157"/>
              <a:gd name="connsiteY1" fmla="*/ 168134 h 482730"/>
              <a:gd name="connsiteX2" fmla="*/ 130629 w 862157"/>
              <a:gd name="connsiteY2" fmla="*/ 159425 h 482730"/>
              <a:gd name="connsiteX3" fmla="*/ 182880 w 862157"/>
              <a:gd name="connsiteY3" fmla="*/ 124591 h 482730"/>
              <a:gd name="connsiteX4" fmla="*/ 235131 w 862157"/>
              <a:gd name="connsiteY4" fmla="*/ 98465 h 482730"/>
              <a:gd name="connsiteX5" fmla="*/ 287383 w 862157"/>
              <a:gd name="connsiteY5" fmla="*/ 81048 h 482730"/>
              <a:gd name="connsiteX6" fmla="*/ 348343 w 862157"/>
              <a:gd name="connsiteY6" fmla="*/ 63631 h 482730"/>
              <a:gd name="connsiteX7" fmla="*/ 461554 w 862157"/>
              <a:gd name="connsiteY7" fmla="*/ 72339 h 482730"/>
              <a:gd name="connsiteX8" fmla="*/ 618309 w 862157"/>
              <a:gd name="connsiteY8" fmla="*/ 81048 h 482730"/>
              <a:gd name="connsiteX9" fmla="*/ 661851 w 862157"/>
              <a:gd name="connsiteY9" fmla="*/ 89756 h 482730"/>
              <a:gd name="connsiteX10" fmla="*/ 775063 w 862157"/>
              <a:gd name="connsiteY10" fmla="*/ 115882 h 482730"/>
              <a:gd name="connsiteX11" fmla="*/ 809897 w 862157"/>
              <a:gd name="connsiteY11" fmla="*/ 168134 h 482730"/>
              <a:gd name="connsiteX12" fmla="*/ 818606 w 862157"/>
              <a:gd name="connsiteY12" fmla="*/ 194259 h 482730"/>
              <a:gd name="connsiteX13" fmla="*/ 844731 w 862157"/>
              <a:gd name="connsiteY13" fmla="*/ 220385 h 482730"/>
              <a:gd name="connsiteX14" fmla="*/ 853440 w 862157"/>
              <a:gd name="connsiteY14" fmla="*/ 298762 h 482730"/>
              <a:gd name="connsiteX15" fmla="*/ 818606 w 862157"/>
              <a:gd name="connsiteY15" fmla="*/ 351014 h 482730"/>
              <a:gd name="connsiteX16" fmla="*/ 766354 w 862157"/>
              <a:gd name="connsiteY16" fmla="*/ 368431 h 482730"/>
              <a:gd name="connsiteX17" fmla="*/ 740229 w 862157"/>
              <a:gd name="connsiteY17" fmla="*/ 377139 h 482730"/>
              <a:gd name="connsiteX18" fmla="*/ 696686 w 862157"/>
              <a:gd name="connsiteY18" fmla="*/ 403265 h 482730"/>
              <a:gd name="connsiteX19" fmla="*/ 670560 w 862157"/>
              <a:gd name="connsiteY19" fmla="*/ 420682 h 482730"/>
              <a:gd name="connsiteX20" fmla="*/ 618309 w 862157"/>
              <a:gd name="connsiteY20" fmla="*/ 438099 h 482730"/>
              <a:gd name="connsiteX21" fmla="*/ 557349 w 862157"/>
              <a:gd name="connsiteY21" fmla="*/ 455516 h 482730"/>
              <a:gd name="connsiteX22" fmla="*/ 426720 w 862157"/>
              <a:gd name="connsiteY22" fmla="*/ 446808 h 482730"/>
              <a:gd name="connsiteX23" fmla="*/ 391886 w 862157"/>
              <a:gd name="connsiteY23" fmla="*/ 438099 h 482730"/>
              <a:gd name="connsiteX24" fmla="*/ 348343 w 862157"/>
              <a:gd name="connsiteY24" fmla="*/ 429391 h 482730"/>
              <a:gd name="connsiteX25" fmla="*/ 296091 w 862157"/>
              <a:gd name="connsiteY25" fmla="*/ 411974 h 482730"/>
              <a:gd name="connsiteX26" fmla="*/ 261257 w 862157"/>
              <a:gd name="connsiteY26" fmla="*/ 403265 h 482730"/>
              <a:gd name="connsiteX27" fmla="*/ 235131 w 862157"/>
              <a:gd name="connsiteY27" fmla="*/ 394556 h 482730"/>
              <a:gd name="connsiteX28" fmla="*/ 165463 w 862157"/>
              <a:gd name="connsiteY28" fmla="*/ 377139 h 482730"/>
              <a:gd name="connsiteX29" fmla="*/ 148046 w 862157"/>
              <a:gd name="connsiteY29" fmla="*/ 351014 h 482730"/>
              <a:gd name="connsiteX30" fmla="*/ 95794 w 862157"/>
              <a:gd name="connsiteY30" fmla="*/ 324888 h 482730"/>
              <a:gd name="connsiteX31" fmla="*/ 69669 w 862157"/>
              <a:gd name="connsiteY31" fmla="*/ 377139 h 482730"/>
              <a:gd name="connsiteX32" fmla="*/ 26126 w 862157"/>
              <a:gd name="connsiteY32" fmla="*/ 429391 h 482730"/>
              <a:gd name="connsiteX33" fmla="*/ 0 w 862157"/>
              <a:gd name="connsiteY33" fmla="*/ 455516 h 482730"/>
              <a:gd name="connsiteX34" fmla="*/ 8709 w 862157"/>
              <a:gd name="connsiteY34" fmla="*/ 2671 h 482730"/>
              <a:gd name="connsiteX35" fmla="*/ 34834 w 862157"/>
              <a:gd name="connsiteY35" fmla="*/ 20088 h 482730"/>
              <a:gd name="connsiteX36" fmla="*/ 60960 w 862157"/>
              <a:gd name="connsiteY36" fmla="*/ 28796 h 482730"/>
              <a:gd name="connsiteX37" fmla="*/ 78377 w 862157"/>
              <a:gd name="connsiteY37" fmla="*/ 46214 h 482730"/>
              <a:gd name="connsiteX38" fmla="*/ 78377 w 862157"/>
              <a:gd name="connsiteY38" fmla="*/ 133299 h 482730"/>
              <a:gd name="connsiteX39" fmla="*/ 69669 w 862157"/>
              <a:gd name="connsiteY39" fmla="*/ 168134 h 482730"/>
              <a:gd name="connsiteX40" fmla="*/ 78377 w 862157"/>
              <a:gd name="connsiteY40" fmla="*/ 211676 h 48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2157" h="482730">
                <a:moveTo>
                  <a:pt x="78377" y="211676"/>
                </a:moveTo>
                <a:cubicBezTo>
                  <a:pt x="84183" y="211676"/>
                  <a:pt x="92534" y="180103"/>
                  <a:pt x="104503" y="168134"/>
                </a:cubicBezTo>
                <a:cubicBezTo>
                  <a:pt x="110994" y="161643"/>
                  <a:pt x="122604" y="163883"/>
                  <a:pt x="130629" y="159425"/>
                </a:cubicBezTo>
                <a:cubicBezTo>
                  <a:pt x="148927" y="149259"/>
                  <a:pt x="163022" y="131211"/>
                  <a:pt x="182880" y="124591"/>
                </a:cubicBezTo>
                <a:cubicBezTo>
                  <a:pt x="278174" y="92825"/>
                  <a:pt x="133828" y="143488"/>
                  <a:pt x="235131" y="98465"/>
                </a:cubicBezTo>
                <a:cubicBezTo>
                  <a:pt x="251908" y="91009"/>
                  <a:pt x="269966" y="86854"/>
                  <a:pt x="287383" y="81048"/>
                </a:cubicBezTo>
                <a:cubicBezTo>
                  <a:pt x="324869" y="68553"/>
                  <a:pt x="304596" y="74567"/>
                  <a:pt x="348343" y="63631"/>
                </a:cubicBezTo>
                <a:lnTo>
                  <a:pt x="461554" y="72339"/>
                </a:lnTo>
                <a:cubicBezTo>
                  <a:pt x="513778" y="75708"/>
                  <a:pt x="566173" y="76515"/>
                  <a:pt x="618309" y="81048"/>
                </a:cubicBezTo>
                <a:cubicBezTo>
                  <a:pt x="633055" y="82330"/>
                  <a:pt x="647429" y="86428"/>
                  <a:pt x="661851" y="89756"/>
                </a:cubicBezTo>
                <a:cubicBezTo>
                  <a:pt x="798389" y="121265"/>
                  <a:pt x="675579" y="95986"/>
                  <a:pt x="775063" y="115882"/>
                </a:cubicBezTo>
                <a:cubicBezTo>
                  <a:pt x="786674" y="133299"/>
                  <a:pt x="803277" y="148275"/>
                  <a:pt x="809897" y="168134"/>
                </a:cubicBezTo>
                <a:cubicBezTo>
                  <a:pt x="812800" y="176842"/>
                  <a:pt x="813514" y="186621"/>
                  <a:pt x="818606" y="194259"/>
                </a:cubicBezTo>
                <a:cubicBezTo>
                  <a:pt x="825438" y="204506"/>
                  <a:pt x="836023" y="211676"/>
                  <a:pt x="844731" y="220385"/>
                </a:cubicBezTo>
                <a:cubicBezTo>
                  <a:pt x="857795" y="259576"/>
                  <a:pt x="871583" y="266104"/>
                  <a:pt x="853440" y="298762"/>
                </a:cubicBezTo>
                <a:cubicBezTo>
                  <a:pt x="843274" y="317061"/>
                  <a:pt x="838465" y="344395"/>
                  <a:pt x="818606" y="351014"/>
                </a:cubicBezTo>
                <a:lnTo>
                  <a:pt x="766354" y="368431"/>
                </a:lnTo>
                <a:lnTo>
                  <a:pt x="740229" y="377139"/>
                </a:lnTo>
                <a:cubicBezTo>
                  <a:pt x="706208" y="411158"/>
                  <a:pt x="741905" y="380655"/>
                  <a:pt x="696686" y="403265"/>
                </a:cubicBezTo>
                <a:cubicBezTo>
                  <a:pt x="687325" y="407946"/>
                  <a:pt x="680124" y="416431"/>
                  <a:pt x="670560" y="420682"/>
                </a:cubicBezTo>
                <a:cubicBezTo>
                  <a:pt x="653783" y="428138"/>
                  <a:pt x="635726" y="432293"/>
                  <a:pt x="618309" y="438099"/>
                </a:cubicBezTo>
                <a:cubicBezTo>
                  <a:pt x="580825" y="450594"/>
                  <a:pt x="601094" y="444580"/>
                  <a:pt x="557349" y="455516"/>
                </a:cubicBezTo>
                <a:cubicBezTo>
                  <a:pt x="513806" y="452613"/>
                  <a:pt x="470120" y="451376"/>
                  <a:pt x="426720" y="446808"/>
                </a:cubicBezTo>
                <a:cubicBezTo>
                  <a:pt x="414817" y="445555"/>
                  <a:pt x="403570" y="440695"/>
                  <a:pt x="391886" y="438099"/>
                </a:cubicBezTo>
                <a:cubicBezTo>
                  <a:pt x="377437" y="434888"/>
                  <a:pt x="362623" y="433285"/>
                  <a:pt x="348343" y="429391"/>
                </a:cubicBezTo>
                <a:cubicBezTo>
                  <a:pt x="330630" y="424560"/>
                  <a:pt x="313902" y="416427"/>
                  <a:pt x="296091" y="411974"/>
                </a:cubicBezTo>
                <a:cubicBezTo>
                  <a:pt x="284480" y="409071"/>
                  <a:pt x="272765" y="406553"/>
                  <a:pt x="261257" y="403265"/>
                </a:cubicBezTo>
                <a:cubicBezTo>
                  <a:pt x="252430" y="400743"/>
                  <a:pt x="244037" y="396782"/>
                  <a:pt x="235131" y="394556"/>
                </a:cubicBezTo>
                <a:lnTo>
                  <a:pt x="165463" y="377139"/>
                </a:lnTo>
                <a:cubicBezTo>
                  <a:pt x="159657" y="368431"/>
                  <a:pt x="155447" y="358415"/>
                  <a:pt x="148046" y="351014"/>
                </a:cubicBezTo>
                <a:cubicBezTo>
                  <a:pt x="131162" y="334130"/>
                  <a:pt x="117045" y="331971"/>
                  <a:pt x="95794" y="324888"/>
                </a:cubicBezTo>
                <a:cubicBezTo>
                  <a:pt x="45872" y="399773"/>
                  <a:pt x="105729" y="305021"/>
                  <a:pt x="69669" y="377139"/>
                </a:cubicBezTo>
                <a:cubicBezTo>
                  <a:pt x="57546" y="401385"/>
                  <a:pt x="45383" y="410133"/>
                  <a:pt x="26126" y="429391"/>
                </a:cubicBezTo>
                <a:cubicBezTo>
                  <a:pt x="5806" y="490351"/>
                  <a:pt x="14515" y="499059"/>
                  <a:pt x="0" y="455516"/>
                </a:cubicBezTo>
                <a:cubicBezTo>
                  <a:pt x="2903" y="304568"/>
                  <a:pt x="-3331" y="153166"/>
                  <a:pt x="8709" y="2671"/>
                </a:cubicBezTo>
                <a:cubicBezTo>
                  <a:pt x="9544" y="-7762"/>
                  <a:pt x="25473" y="15407"/>
                  <a:pt x="34834" y="20088"/>
                </a:cubicBezTo>
                <a:cubicBezTo>
                  <a:pt x="43045" y="24193"/>
                  <a:pt x="52251" y="25893"/>
                  <a:pt x="60960" y="28796"/>
                </a:cubicBezTo>
                <a:cubicBezTo>
                  <a:pt x="66766" y="34602"/>
                  <a:pt x="74153" y="39173"/>
                  <a:pt x="78377" y="46214"/>
                </a:cubicBezTo>
                <a:cubicBezTo>
                  <a:pt x="95469" y="74700"/>
                  <a:pt x="84156" y="101517"/>
                  <a:pt x="78377" y="133299"/>
                </a:cubicBezTo>
                <a:cubicBezTo>
                  <a:pt x="76236" y="145075"/>
                  <a:pt x="71362" y="156285"/>
                  <a:pt x="69669" y="168134"/>
                </a:cubicBezTo>
                <a:cubicBezTo>
                  <a:pt x="68438" y="176755"/>
                  <a:pt x="72571" y="211676"/>
                  <a:pt x="78377" y="2116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D3D662B8-49E2-FE2D-06B2-6BD5C36878F7}"/>
              </a:ext>
            </a:extLst>
          </p:cNvPr>
          <p:cNvSpPr/>
          <p:nvPr/>
        </p:nvSpPr>
        <p:spPr>
          <a:xfrm>
            <a:off x="4423276" y="7359693"/>
            <a:ext cx="541207" cy="191589"/>
          </a:xfrm>
          <a:custGeom>
            <a:avLst/>
            <a:gdLst>
              <a:gd name="connsiteX0" fmla="*/ 541207 w 541207"/>
              <a:gd name="connsiteY0" fmla="*/ 156754 h 191589"/>
              <a:gd name="connsiteX1" fmla="*/ 471538 w 541207"/>
              <a:gd name="connsiteY1" fmla="*/ 113212 h 191589"/>
              <a:gd name="connsiteX2" fmla="*/ 427995 w 541207"/>
              <a:gd name="connsiteY2" fmla="*/ 78377 h 191589"/>
              <a:gd name="connsiteX3" fmla="*/ 410578 w 541207"/>
              <a:gd name="connsiteY3" fmla="*/ 52252 h 191589"/>
              <a:gd name="connsiteX4" fmla="*/ 332201 w 541207"/>
              <a:gd name="connsiteY4" fmla="*/ 17417 h 191589"/>
              <a:gd name="connsiteX5" fmla="*/ 306075 w 541207"/>
              <a:gd name="connsiteY5" fmla="*/ 8709 h 191589"/>
              <a:gd name="connsiteX6" fmla="*/ 279949 w 541207"/>
              <a:gd name="connsiteY6" fmla="*/ 0 h 191589"/>
              <a:gd name="connsiteX7" fmla="*/ 210281 w 541207"/>
              <a:gd name="connsiteY7" fmla="*/ 34834 h 191589"/>
              <a:gd name="connsiteX8" fmla="*/ 192864 w 541207"/>
              <a:gd name="connsiteY8" fmla="*/ 52252 h 191589"/>
              <a:gd name="connsiteX9" fmla="*/ 149321 w 541207"/>
              <a:gd name="connsiteY9" fmla="*/ 60960 h 191589"/>
              <a:gd name="connsiteX10" fmla="*/ 105778 w 541207"/>
              <a:gd name="connsiteY10" fmla="*/ 104503 h 191589"/>
              <a:gd name="connsiteX11" fmla="*/ 88361 w 541207"/>
              <a:gd name="connsiteY11" fmla="*/ 130629 h 191589"/>
              <a:gd name="connsiteX12" fmla="*/ 62235 w 541207"/>
              <a:gd name="connsiteY12" fmla="*/ 121920 h 191589"/>
              <a:gd name="connsiteX13" fmla="*/ 9984 w 541207"/>
              <a:gd name="connsiteY13" fmla="*/ 87086 h 191589"/>
              <a:gd name="connsiteX14" fmla="*/ 18692 w 541207"/>
              <a:gd name="connsiteY14" fmla="*/ 165463 h 191589"/>
              <a:gd name="connsiteX15" fmla="*/ 36109 w 541207"/>
              <a:gd name="connsiteY15" fmla="*/ 191589 h 19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1207" h="191589">
                <a:moveTo>
                  <a:pt x="541207" y="156754"/>
                </a:moveTo>
                <a:cubicBezTo>
                  <a:pt x="532042" y="151255"/>
                  <a:pt x="484940" y="123934"/>
                  <a:pt x="471538" y="113212"/>
                </a:cubicBezTo>
                <a:cubicBezTo>
                  <a:pt x="409493" y="63575"/>
                  <a:pt x="508408" y="131984"/>
                  <a:pt x="427995" y="78377"/>
                </a:cubicBezTo>
                <a:cubicBezTo>
                  <a:pt x="422189" y="69669"/>
                  <a:pt x="417979" y="59653"/>
                  <a:pt x="410578" y="52252"/>
                </a:cubicBezTo>
                <a:cubicBezTo>
                  <a:pt x="389876" y="31550"/>
                  <a:pt x="358074" y="26041"/>
                  <a:pt x="332201" y="17417"/>
                </a:cubicBezTo>
                <a:lnTo>
                  <a:pt x="306075" y="8709"/>
                </a:lnTo>
                <a:lnTo>
                  <a:pt x="279949" y="0"/>
                </a:lnTo>
                <a:cubicBezTo>
                  <a:pt x="298480" y="55591"/>
                  <a:pt x="293460" y="12148"/>
                  <a:pt x="210281" y="34834"/>
                </a:cubicBezTo>
                <a:cubicBezTo>
                  <a:pt x="202360" y="36994"/>
                  <a:pt x="200411" y="49018"/>
                  <a:pt x="192864" y="52252"/>
                </a:cubicBezTo>
                <a:cubicBezTo>
                  <a:pt x="179259" y="58083"/>
                  <a:pt x="163835" y="58057"/>
                  <a:pt x="149321" y="60960"/>
                </a:cubicBezTo>
                <a:cubicBezTo>
                  <a:pt x="102876" y="130629"/>
                  <a:pt x="163835" y="46446"/>
                  <a:pt x="105778" y="104503"/>
                </a:cubicBezTo>
                <a:cubicBezTo>
                  <a:pt x="98377" y="111904"/>
                  <a:pt x="94167" y="121920"/>
                  <a:pt x="88361" y="130629"/>
                </a:cubicBezTo>
                <a:cubicBezTo>
                  <a:pt x="79652" y="127726"/>
                  <a:pt x="70260" y="126378"/>
                  <a:pt x="62235" y="121920"/>
                </a:cubicBezTo>
                <a:cubicBezTo>
                  <a:pt x="43937" y="111754"/>
                  <a:pt x="9984" y="87086"/>
                  <a:pt x="9984" y="87086"/>
                </a:cubicBezTo>
                <a:cubicBezTo>
                  <a:pt x="-1144" y="120469"/>
                  <a:pt x="-8401" y="124822"/>
                  <a:pt x="18692" y="165463"/>
                </a:cubicBezTo>
                <a:lnTo>
                  <a:pt x="36109" y="19158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0719816-0C3D-2FB5-A97F-89DEF8323005}"/>
              </a:ext>
            </a:extLst>
          </p:cNvPr>
          <p:cNvSpPr/>
          <p:nvPr/>
        </p:nvSpPr>
        <p:spPr>
          <a:xfrm>
            <a:off x="4720643" y="7864790"/>
            <a:ext cx="243840" cy="182880"/>
          </a:xfrm>
          <a:custGeom>
            <a:avLst/>
            <a:gdLst>
              <a:gd name="connsiteX0" fmla="*/ 243840 w 243840"/>
              <a:gd name="connsiteY0" fmla="*/ 0 h 182880"/>
              <a:gd name="connsiteX1" fmla="*/ 121920 w 243840"/>
              <a:gd name="connsiteY1" fmla="*/ 104503 h 182880"/>
              <a:gd name="connsiteX2" fmla="*/ 104502 w 243840"/>
              <a:gd name="connsiteY2" fmla="*/ 121920 h 182880"/>
              <a:gd name="connsiteX3" fmla="*/ 78377 w 243840"/>
              <a:gd name="connsiteY3" fmla="*/ 130629 h 182880"/>
              <a:gd name="connsiteX4" fmla="*/ 26125 w 243840"/>
              <a:gd name="connsiteY4" fmla="*/ 165463 h 182880"/>
              <a:gd name="connsiteX5" fmla="*/ 0 w 243840"/>
              <a:gd name="connsiteY5" fmla="*/ 182880 h 182880"/>
              <a:gd name="connsiteX6" fmla="*/ 8708 w 243840"/>
              <a:gd name="connsiteY6" fmla="*/ 139337 h 182880"/>
              <a:gd name="connsiteX7" fmla="*/ 34834 w 243840"/>
              <a:gd name="connsiteY7" fmla="*/ 121920 h 182880"/>
              <a:gd name="connsiteX8" fmla="*/ 52251 w 243840"/>
              <a:gd name="connsiteY8" fmla="*/ 95795 h 182880"/>
              <a:gd name="connsiteX9" fmla="*/ 60960 w 243840"/>
              <a:gd name="connsiteY9" fmla="*/ 87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 h="182880">
                <a:moveTo>
                  <a:pt x="243840" y="0"/>
                </a:moveTo>
                <a:lnTo>
                  <a:pt x="121920" y="104503"/>
                </a:lnTo>
                <a:cubicBezTo>
                  <a:pt x="115741" y="109910"/>
                  <a:pt x="111543" y="117696"/>
                  <a:pt x="104502" y="121920"/>
                </a:cubicBezTo>
                <a:cubicBezTo>
                  <a:pt x="96631" y="126643"/>
                  <a:pt x="86401" y="126171"/>
                  <a:pt x="78377" y="130629"/>
                </a:cubicBezTo>
                <a:cubicBezTo>
                  <a:pt x="60078" y="140795"/>
                  <a:pt x="43542" y="153852"/>
                  <a:pt x="26125" y="165463"/>
                </a:cubicBezTo>
                <a:lnTo>
                  <a:pt x="0" y="182880"/>
                </a:lnTo>
                <a:cubicBezTo>
                  <a:pt x="2903" y="168366"/>
                  <a:pt x="1364" y="152189"/>
                  <a:pt x="8708" y="139337"/>
                </a:cubicBezTo>
                <a:cubicBezTo>
                  <a:pt x="13901" y="130250"/>
                  <a:pt x="27433" y="129321"/>
                  <a:pt x="34834" y="121920"/>
                </a:cubicBezTo>
                <a:cubicBezTo>
                  <a:pt x="42235" y="114519"/>
                  <a:pt x="46445" y="104503"/>
                  <a:pt x="52251" y="95795"/>
                </a:cubicBezTo>
                <a:cubicBezTo>
                  <a:pt x="61281" y="14532"/>
                  <a:pt x="60960" y="43704"/>
                  <a:pt x="60960" y="87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AF672A75-67C7-CBEC-6B2A-2CA13D2C0683}"/>
              </a:ext>
            </a:extLst>
          </p:cNvPr>
          <p:cNvSpPr/>
          <p:nvPr/>
        </p:nvSpPr>
        <p:spPr>
          <a:xfrm>
            <a:off x="4415843" y="7838665"/>
            <a:ext cx="235131" cy="81427"/>
          </a:xfrm>
          <a:custGeom>
            <a:avLst/>
            <a:gdLst>
              <a:gd name="connsiteX0" fmla="*/ 95794 w 235131"/>
              <a:gd name="connsiteY0" fmla="*/ 0 h 81427"/>
              <a:gd name="connsiteX1" fmla="*/ 52251 w 235131"/>
              <a:gd name="connsiteY1" fmla="*/ 17417 h 81427"/>
              <a:gd name="connsiteX2" fmla="*/ 0 w 235131"/>
              <a:gd name="connsiteY2" fmla="*/ 52251 h 81427"/>
              <a:gd name="connsiteX3" fmla="*/ 8708 w 235131"/>
              <a:gd name="connsiteY3" fmla="*/ 78377 h 81427"/>
              <a:gd name="connsiteX4" fmla="*/ 174171 w 235131"/>
              <a:gd name="connsiteY4" fmla="*/ 52251 h 81427"/>
              <a:gd name="connsiteX5" fmla="*/ 200297 w 235131"/>
              <a:gd name="connsiteY5" fmla="*/ 43542 h 81427"/>
              <a:gd name="connsiteX6" fmla="*/ 235131 w 235131"/>
              <a:gd name="connsiteY6" fmla="*/ 26125 h 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31" h="81427">
                <a:moveTo>
                  <a:pt x="95794" y="0"/>
                </a:moveTo>
                <a:cubicBezTo>
                  <a:pt x="81280" y="5806"/>
                  <a:pt x="65975" y="9931"/>
                  <a:pt x="52251" y="17417"/>
                </a:cubicBezTo>
                <a:cubicBezTo>
                  <a:pt x="33874" y="27441"/>
                  <a:pt x="0" y="52251"/>
                  <a:pt x="0" y="52251"/>
                </a:cubicBezTo>
                <a:cubicBezTo>
                  <a:pt x="2903" y="60960"/>
                  <a:pt x="-379" y="77079"/>
                  <a:pt x="8708" y="78377"/>
                </a:cubicBezTo>
                <a:cubicBezTo>
                  <a:pt x="79523" y="88493"/>
                  <a:pt x="115458" y="71822"/>
                  <a:pt x="174171" y="52251"/>
                </a:cubicBezTo>
                <a:cubicBezTo>
                  <a:pt x="182880" y="49348"/>
                  <a:pt x="192659" y="48634"/>
                  <a:pt x="200297" y="43542"/>
                </a:cubicBezTo>
                <a:cubicBezTo>
                  <a:pt x="228837" y="24515"/>
                  <a:pt x="215956" y="26125"/>
                  <a:pt x="235131" y="261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1292E440-C9FB-9013-9538-F8CD96EB1570}"/>
              </a:ext>
            </a:extLst>
          </p:cNvPr>
          <p:cNvSpPr/>
          <p:nvPr/>
        </p:nvSpPr>
        <p:spPr>
          <a:xfrm>
            <a:off x="4650974" y="7655785"/>
            <a:ext cx="139337" cy="123009"/>
          </a:xfrm>
          <a:custGeom>
            <a:avLst/>
            <a:gdLst>
              <a:gd name="connsiteX0" fmla="*/ 130629 w 139337"/>
              <a:gd name="connsiteY0" fmla="*/ 0 h 123009"/>
              <a:gd name="connsiteX1" fmla="*/ 87086 w 139337"/>
              <a:gd name="connsiteY1" fmla="*/ 8708 h 123009"/>
              <a:gd name="connsiteX2" fmla="*/ 34834 w 139337"/>
              <a:gd name="connsiteY2" fmla="*/ 17417 h 123009"/>
              <a:gd name="connsiteX3" fmla="*/ 8709 w 139337"/>
              <a:gd name="connsiteY3" fmla="*/ 26125 h 123009"/>
              <a:gd name="connsiteX4" fmla="*/ 0 w 139337"/>
              <a:gd name="connsiteY4" fmla="*/ 52251 h 123009"/>
              <a:gd name="connsiteX5" fmla="*/ 8709 w 139337"/>
              <a:gd name="connsiteY5" fmla="*/ 87085 h 123009"/>
              <a:gd name="connsiteX6" fmla="*/ 34834 w 139337"/>
              <a:gd name="connsiteY6" fmla="*/ 113211 h 123009"/>
              <a:gd name="connsiteX7" fmla="*/ 139337 w 139337"/>
              <a:gd name="connsiteY7" fmla="*/ 121920 h 1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37" h="123009">
                <a:moveTo>
                  <a:pt x="130629" y="0"/>
                </a:moveTo>
                <a:lnTo>
                  <a:pt x="87086" y="8708"/>
                </a:lnTo>
                <a:cubicBezTo>
                  <a:pt x="69713" y="11867"/>
                  <a:pt x="52071" y="13587"/>
                  <a:pt x="34834" y="17417"/>
                </a:cubicBezTo>
                <a:cubicBezTo>
                  <a:pt x="25873" y="19408"/>
                  <a:pt x="17417" y="23222"/>
                  <a:pt x="8709" y="26125"/>
                </a:cubicBezTo>
                <a:cubicBezTo>
                  <a:pt x="5806" y="34834"/>
                  <a:pt x="0" y="43071"/>
                  <a:pt x="0" y="52251"/>
                </a:cubicBezTo>
                <a:cubicBezTo>
                  <a:pt x="0" y="64220"/>
                  <a:pt x="2771" y="76693"/>
                  <a:pt x="8709" y="87085"/>
                </a:cubicBezTo>
                <a:cubicBezTo>
                  <a:pt x="14819" y="97778"/>
                  <a:pt x="24141" y="107101"/>
                  <a:pt x="34834" y="113211"/>
                </a:cubicBezTo>
                <a:cubicBezTo>
                  <a:pt x="59931" y="127552"/>
                  <a:pt x="120306" y="121920"/>
                  <a:pt x="139337" y="1219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D9515A7A-300E-BDB8-BCFA-F40DD2095C8F}"/>
              </a:ext>
            </a:extLst>
          </p:cNvPr>
          <p:cNvSpPr/>
          <p:nvPr/>
        </p:nvSpPr>
        <p:spPr>
          <a:xfrm>
            <a:off x="4892674" y="7603533"/>
            <a:ext cx="89226" cy="174172"/>
          </a:xfrm>
          <a:custGeom>
            <a:avLst/>
            <a:gdLst>
              <a:gd name="connsiteX0" fmla="*/ 28266 w 89226"/>
              <a:gd name="connsiteY0" fmla="*/ 0 h 174172"/>
              <a:gd name="connsiteX1" fmla="*/ 10849 w 89226"/>
              <a:gd name="connsiteY1" fmla="*/ 104503 h 174172"/>
              <a:gd name="connsiteX2" fmla="*/ 28266 w 89226"/>
              <a:gd name="connsiteY2" fmla="*/ 130629 h 174172"/>
              <a:gd name="connsiteX3" fmla="*/ 71809 w 89226"/>
              <a:gd name="connsiteY3" fmla="*/ 174172 h 174172"/>
              <a:gd name="connsiteX4" fmla="*/ 89226 w 89226"/>
              <a:gd name="connsiteY4" fmla="*/ 156754 h 17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 h="174172">
                <a:moveTo>
                  <a:pt x="28266" y="0"/>
                </a:moveTo>
                <a:cubicBezTo>
                  <a:pt x="-1707" y="49955"/>
                  <a:pt x="-8395" y="40356"/>
                  <a:pt x="10849" y="104503"/>
                </a:cubicBezTo>
                <a:cubicBezTo>
                  <a:pt x="13857" y="114528"/>
                  <a:pt x="21374" y="122752"/>
                  <a:pt x="28266" y="130629"/>
                </a:cubicBezTo>
                <a:cubicBezTo>
                  <a:pt x="41783" y="146077"/>
                  <a:pt x="71809" y="174172"/>
                  <a:pt x="71809" y="174172"/>
                </a:cubicBezTo>
                <a:lnTo>
                  <a:pt x="89226" y="15675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8DC05C38-8649-BEA6-1276-2624B8720E2F}"/>
              </a:ext>
            </a:extLst>
          </p:cNvPr>
          <p:cNvSpPr/>
          <p:nvPr/>
        </p:nvSpPr>
        <p:spPr>
          <a:xfrm>
            <a:off x="4998048" y="7602374"/>
            <a:ext cx="48524" cy="46905"/>
          </a:xfrm>
          <a:custGeom>
            <a:avLst/>
            <a:gdLst>
              <a:gd name="connsiteX0" fmla="*/ 44812 w 48524"/>
              <a:gd name="connsiteY0" fmla="*/ 1159 h 46905"/>
              <a:gd name="connsiteX1" fmla="*/ 1269 w 48524"/>
              <a:gd name="connsiteY1" fmla="*/ 18576 h 46905"/>
              <a:gd name="connsiteX2" fmla="*/ 18686 w 48524"/>
              <a:gd name="connsiteY2" fmla="*/ 44702 h 46905"/>
              <a:gd name="connsiteX3" fmla="*/ 44812 w 48524"/>
              <a:gd name="connsiteY3" fmla="*/ 1159 h 46905"/>
            </a:gdLst>
            <a:ahLst/>
            <a:cxnLst>
              <a:cxn ang="0">
                <a:pos x="connsiteX0" y="connsiteY0"/>
              </a:cxn>
              <a:cxn ang="0">
                <a:pos x="connsiteX1" y="connsiteY1"/>
              </a:cxn>
              <a:cxn ang="0">
                <a:pos x="connsiteX2" y="connsiteY2"/>
              </a:cxn>
              <a:cxn ang="0">
                <a:pos x="connsiteX3" y="connsiteY3"/>
              </a:cxn>
            </a:cxnLst>
            <a:rect l="l" t="t" r="r" b="b"/>
            <a:pathLst>
              <a:path w="48524" h="46905">
                <a:moveTo>
                  <a:pt x="44812" y="1159"/>
                </a:moveTo>
                <a:cubicBezTo>
                  <a:pt x="41909" y="-3195"/>
                  <a:pt x="9312" y="5171"/>
                  <a:pt x="1269" y="18576"/>
                </a:cubicBezTo>
                <a:cubicBezTo>
                  <a:pt x="-4116" y="27551"/>
                  <a:pt x="8757" y="41392"/>
                  <a:pt x="18686" y="44702"/>
                </a:cubicBezTo>
                <a:cubicBezTo>
                  <a:pt x="59152" y="58191"/>
                  <a:pt x="47715" y="5513"/>
                  <a:pt x="44812" y="1159"/>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ECD9AE51-4265-19C3-436C-FFD71E241E6A}"/>
              </a:ext>
            </a:extLst>
          </p:cNvPr>
          <p:cNvSpPr txBox="1"/>
          <p:nvPr/>
        </p:nvSpPr>
        <p:spPr>
          <a:xfrm>
            <a:off x="511410" y="8224020"/>
            <a:ext cx="3048555" cy="338554"/>
          </a:xfrm>
          <a:prstGeom prst="rect">
            <a:avLst/>
          </a:prstGeom>
          <a:noFill/>
        </p:spPr>
        <p:txBody>
          <a:bodyPr wrap="square" rtlCol="0">
            <a:spAutoFit/>
          </a:bodyPr>
          <a:lstStyle/>
          <a:p>
            <a:r>
              <a:rPr lang="en-AU" sz="800" dirty="0">
                <a:latin typeface="Comic Sans MS" panose="030F0902030302020204" pitchFamily="66" charset="0"/>
                <a:cs typeface="Arial Narrow" panose="020B0604020202020204" pitchFamily="34" charset="0"/>
              </a:rPr>
              <a:t>The concentration of H</a:t>
            </a:r>
            <a:r>
              <a:rPr lang="en-AU" sz="800" baseline="-25000" dirty="0">
                <a:latin typeface="Comic Sans MS" panose="030F0902030302020204" pitchFamily="66" charset="0"/>
                <a:cs typeface="Arial Narrow" panose="020B0604020202020204" pitchFamily="34" charset="0"/>
              </a:rPr>
              <a:t>2</a:t>
            </a:r>
            <a:r>
              <a:rPr lang="en-AU" sz="800" dirty="0">
                <a:latin typeface="Comic Sans MS" panose="030F0902030302020204" pitchFamily="66" charset="0"/>
                <a:cs typeface="Arial Narrow" panose="020B0604020202020204" pitchFamily="34" charset="0"/>
              </a:rPr>
              <a:t>O molecules in the fish is </a:t>
            </a:r>
            <a:r>
              <a:rPr lang="en-AU" sz="800" i="1" dirty="0">
                <a:latin typeface="Comic Sans MS" panose="030F0902030302020204" pitchFamily="66" charset="0"/>
                <a:cs typeface="Arial Narrow" panose="020B0604020202020204" pitchFamily="34" charset="0"/>
              </a:rPr>
              <a:t>higher </a:t>
            </a:r>
            <a:r>
              <a:rPr lang="en-AU" sz="800" dirty="0">
                <a:latin typeface="Comic Sans MS" panose="030F0902030302020204" pitchFamily="66" charset="0"/>
                <a:cs typeface="Arial Narrow" panose="020B0604020202020204" pitchFamily="34" charset="0"/>
              </a:rPr>
              <a:t>than the concentration of H</a:t>
            </a:r>
            <a:r>
              <a:rPr lang="en-AU" sz="800" baseline="-25000" dirty="0">
                <a:latin typeface="Comic Sans MS" panose="030F0902030302020204" pitchFamily="66" charset="0"/>
                <a:cs typeface="Arial Narrow" panose="020B0604020202020204" pitchFamily="34" charset="0"/>
              </a:rPr>
              <a:t>2</a:t>
            </a:r>
            <a:r>
              <a:rPr lang="en-AU" sz="800" dirty="0">
                <a:latin typeface="Comic Sans MS" panose="030F0902030302020204" pitchFamily="66" charset="0"/>
                <a:cs typeface="Arial Narrow" panose="020B0604020202020204" pitchFamily="34" charset="0"/>
              </a:rPr>
              <a:t>0 molecules in the salt water.</a:t>
            </a:r>
          </a:p>
        </p:txBody>
      </p:sp>
      <p:sp>
        <p:nvSpPr>
          <p:cNvPr id="42" name="TextBox 41">
            <a:extLst>
              <a:ext uri="{FF2B5EF4-FFF2-40B4-BE49-F238E27FC236}">
                <a16:creationId xmlns:a16="http://schemas.microsoft.com/office/drawing/2014/main" id="{D98F667A-A880-3E63-3376-2580EA3B0C3E}"/>
              </a:ext>
            </a:extLst>
          </p:cNvPr>
          <p:cNvSpPr txBox="1"/>
          <p:nvPr/>
        </p:nvSpPr>
        <p:spPr>
          <a:xfrm>
            <a:off x="2536230" y="7127852"/>
            <a:ext cx="915680" cy="430887"/>
          </a:xfrm>
          <a:prstGeom prst="rect">
            <a:avLst/>
          </a:prstGeom>
          <a:noFill/>
        </p:spPr>
        <p:txBody>
          <a:bodyPr wrap="square" rtlCol="0">
            <a:spAutoFit/>
          </a:bodyPr>
          <a:lstStyle/>
          <a:p>
            <a:r>
              <a:rPr lang="en-US" sz="1100" dirty="0"/>
              <a:t>It’s SALTY! I’m thirsty!</a:t>
            </a:r>
          </a:p>
        </p:txBody>
      </p:sp>
      <p:sp>
        <p:nvSpPr>
          <p:cNvPr id="45" name="Oval Callout 44">
            <a:extLst>
              <a:ext uri="{FF2B5EF4-FFF2-40B4-BE49-F238E27FC236}">
                <a16:creationId xmlns:a16="http://schemas.microsoft.com/office/drawing/2014/main" id="{4B648A16-42FF-9E84-6323-F2804096DB4A}"/>
              </a:ext>
            </a:extLst>
          </p:cNvPr>
          <p:cNvSpPr/>
          <p:nvPr/>
        </p:nvSpPr>
        <p:spPr>
          <a:xfrm>
            <a:off x="2492896" y="7033935"/>
            <a:ext cx="846792" cy="663606"/>
          </a:xfrm>
          <a:prstGeom prst="wedgeEllipseCallout">
            <a:avLst>
              <a:gd name="adj1" fmla="val -63998"/>
              <a:gd name="adj2" fmla="val 5560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92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06D078C0-5428-2B03-D0A5-BD52D544799E}"/>
              </a:ext>
            </a:extLst>
          </p:cNvPr>
          <p:cNvSpPr txBox="1"/>
          <p:nvPr/>
        </p:nvSpPr>
        <p:spPr>
          <a:xfrm>
            <a:off x="5606143" y="23701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3850BF93-8D05-6383-E907-15BEEAA6A2E2}"/>
              </a:ext>
            </a:extLst>
          </p:cNvPr>
          <p:cNvSpPr txBox="1"/>
          <p:nvPr/>
        </p:nvSpPr>
        <p:spPr>
          <a:xfrm>
            <a:off x="1410717" y="111137"/>
            <a:ext cx="4141055" cy="854080"/>
          </a:xfrm>
          <a:prstGeom prst="rect">
            <a:avLst/>
          </a:prstGeom>
          <a:noFill/>
        </p:spPr>
        <p:txBody>
          <a:bodyPr wrap="square" rtlCol="0">
            <a:spAutoFit/>
          </a:bodyPr>
          <a:lstStyle/>
          <a:p>
            <a:r>
              <a:rPr lang="en-AU" b="1" dirty="0">
                <a:latin typeface="Arial Narrow" pitchFamily="34" charset="0"/>
              </a:rPr>
              <a:t>Explain </a:t>
            </a:r>
            <a:r>
              <a:rPr lang="en-AU" sz="1050" dirty="0">
                <a:latin typeface="Arial Narrow" panose="020B0606020202030204" pitchFamily="34" charset="0"/>
              </a:rPr>
              <a:t>how marine ecosystems are influenced and limited by abiotic factors differently than terrestrial ecosystems due to the different physical and chemical properties of water , e.g. light availability, buoyancy, pressure, temperature, viscosity, sound, salinity and sediment loading.</a:t>
            </a:r>
            <a:endParaRPr lang="en-US" sz="1200" dirty="0">
              <a:latin typeface="Arial Narrow" pitchFamily="34" charset="0"/>
            </a:endParaRPr>
          </a:p>
        </p:txBody>
      </p:sp>
    </p:spTree>
    <p:extLst>
      <p:ext uri="{BB962C8B-B14F-4D97-AF65-F5344CB8AC3E}">
        <p14:creationId xmlns:p14="http://schemas.microsoft.com/office/powerpoint/2010/main" val="700097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0106" y="978098"/>
            <a:ext cx="5962242" cy="1446550"/>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Shelford’s</a:t>
            </a:r>
            <a:r>
              <a:rPr lang="en-GB" sz="1600" b="1" dirty="0">
                <a:latin typeface="Arial Narrow" panose="020B0606020202030204" pitchFamily="34" charset="0"/>
                <a:ea typeface="Times New Roman" panose="02020603050405020304" pitchFamily="18" charset="0"/>
              </a:rPr>
              <a:t> Law of Tolerance</a:t>
            </a:r>
          </a:p>
          <a:p>
            <a:r>
              <a:rPr lang="en-GB" sz="1200" dirty="0">
                <a:latin typeface="Arial Narrow" panose="020B0606020202030204" pitchFamily="34" charset="0"/>
                <a:ea typeface="Times New Roman" panose="02020603050405020304" pitchFamily="18" charset="0"/>
              </a:rPr>
              <a:t>To live in a given environment, a species must be able to survive, grow and reproduce. That requires a certain set of conditions to be just right for that species. When an environmental factor (such as temperature) is raised or lowered beyond the optimal range for that species, it struggles to live there. </a:t>
            </a:r>
            <a:r>
              <a:rPr lang="en-GB" sz="1200" b="1" dirty="0">
                <a:latin typeface="Arial Narrow" panose="020B0606020202030204" pitchFamily="34" charset="0"/>
                <a:ea typeface="Times New Roman" panose="02020603050405020304" pitchFamily="18" charset="0"/>
              </a:rPr>
              <a:t>Shelford’s Law of Tolerance tells us that species have an upper limit and a lower limit to what conditions they can tolerate and therefore live in places that are within their range of tolerance. </a:t>
            </a:r>
            <a:r>
              <a:rPr lang="en-GB" sz="1200" dirty="0">
                <a:latin typeface="Arial Narrow" panose="020B0606020202030204" pitchFamily="34" charset="0"/>
                <a:ea typeface="Times New Roman" panose="02020603050405020304" pitchFamily="18" charset="0"/>
              </a:rPr>
              <a:t>That’s why you never see a Greenland Shark in the tropics, or a Bull Shark in the Arctic. </a:t>
            </a:r>
          </a:p>
        </p:txBody>
      </p:sp>
      <p:sp>
        <p:nvSpPr>
          <p:cNvPr id="52" name="Rectangle 51"/>
          <p:cNvSpPr/>
          <p:nvPr/>
        </p:nvSpPr>
        <p:spPr>
          <a:xfrm>
            <a:off x="508864" y="6077778"/>
            <a:ext cx="5962242" cy="1446550"/>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Leibig’s</a:t>
            </a:r>
            <a:r>
              <a:rPr lang="en-GB" sz="1600" b="1" dirty="0">
                <a:latin typeface="Arial Narrow" panose="020B0606020202030204" pitchFamily="34" charset="0"/>
                <a:ea typeface="Times New Roman" panose="02020603050405020304" pitchFamily="18" charset="0"/>
              </a:rPr>
              <a:t> Law of the Minimum </a:t>
            </a:r>
          </a:p>
          <a:p>
            <a:r>
              <a:rPr lang="en-GB" sz="1200" dirty="0">
                <a:latin typeface="Arial Narrow" panose="020B0606020202030204" pitchFamily="34" charset="0"/>
                <a:ea typeface="Times New Roman" panose="02020603050405020304" pitchFamily="18" charset="0"/>
              </a:rPr>
              <a:t>If an environmental factor is below the critical minimum (far left of the graph above) or above the maximum tolerable level (far right of the graph above) </a:t>
            </a:r>
            <a:r>
              <a:rPr lang="en-GB" sz="1200" i="1" u="sng" dirty="0">
                <a:latin typeface="Arial Narrow" panose="020B0606020202030204" pitchFamily="34" charset="0"/>
                <a:ea typeface="Times New Roman" panose="02020603050405020304" pitchFamily="18" charset="0"/>
              </a:rPr>
              <a:t>and</a:t>
            </a:r>
            <a:r>
              <a:rPr lang="en-GB" sz="1200" dirty="0">
                <a:latin typeface="Arial Narrow" panose="020B0606020202030204" pitchFamily="34" charset="0"/>
                <a:ea typeface="Times New Roman" panose="02020603050405020304" pitchFamily="18" charset="0"/>
              </a:rPr>
              <a:t> it’s the </a:t>
            </a:r>
            <a:r>
              <a:rPr lang="en-GB" sz="1200" i="1" dirty="0">
                <a:latin typeface="Arial Narrow" panose="020B0606020202030204" pitchFamily="34" charset="0"/>
                <a:ea typeface="Times New Roman" panose="02020603050405020304" pitchFamily="18" charset="0"/>
              </a:rPr>
              <a:t>only</a:t>
            </a:r>
            <a:r>
              <a:rPr lang="en-GB" sz="1200" dirty="0">
                <a:latin typeface="Arial Narrow" panose="020B0606020202030204" pitchFamily="34" charset="0"/>
                <a:ea typeface="Times New Roman" panose="02020603050405020304" pitchFamily="18" charset="0"/>
              </a:rPr>
              <a:t> environmental factor restricting a population’s survival, growth or reproduction, it’s called the </a:t>
            </a:r>
            <a:r>
              <a:rPr lang="en-GB" sz="1200" i="1" dirty="0">
                <a:latin typeface="Arial Narrow" panose="020B0606020202030204" pitchFamily="34" charset="0"/>
                <a:ea typeface="Times New Roman" panose="02020603050405020304" pitchFamily="18" charset="0"/>
              </a:rPr>
              <a:t>limiting factor. </a:t>
            </a:r>
            <a:r>
              <a:rPr lang="en-GB" sz="1200" b="1" dirty="0" err="1">
                <a:latin typeface="Arial Narrow" panose="020B0606020202030204" pitchFamily="34" charset="0"/>
                <a:ea typeface="Times New Roman" panose="02020603050405020304" pitchFamily="18" charset="0"/>
              </a:rPr>
              <a:t>Leibig’s</a:t>
            </a:r>
            <a:r>
              <a:rPr lang="en-GB" sz="1200" b="1" dirty="0">
                <a:latin typeface="Arial Narrow" panose="020B0606020202030204" pitchFamily="34" charset="0"/>
                <a:ea typeface="Times New Roman" panose="02020603050405020304" pitchFamily="18" charset="0"/>
              </a:rPr>
              <a:t> Law of the Minimum tells us that it only takes one factor to be outside a species range of tolerance for the population to be limited in its ability to survive, grow or reproduce there (regardless of the quantity of other factors </a:t>
            </a:r>
            <a:r>
              <a:rPr lang="en-GB" sz="1200" b="1" i="1" dirty="0">
                <a:latin typeface="Arial Narrow" panose="020B0606020202030204" pitchFamily="34" charset="0"/>
                <a:ea typeface="Times New Roman" panose="02020603050405020304" pitchFamily="18" charset="0"/>
              </a:rPr>
              <a:t>within </a:t>
            </a:r>
            <a:r>
              <a:rPr lang="en-GB" sz="1200" b="1" dirty="0">
                <a:latin typeface="Arial Narrow" panose="020B0606020202030204" pitchFamily="34" charset="0"/>
                <a:ea typeface="Times New Roman" panose="02020603050405020304" pitchFamily="18" charset="0"/>
              </a:rPr>
              <a:t>its range of tolerance). </a:t>
            </a:r>
            <a:r>
              <a:rPr lang="en-GB" sz="1200" i="1" dirty="0">
                <a:latin typeface="Arial Narrow" panose="020B0606020202030204" pitchFamily="34" charset="0"/>
                <a:ea typeface="Times New Roman" panose="02020603050405020304" pitchFamily="18" charset="0"/>
              </a:rPr>
              <a:t>Note: </a:t>
            </a:r>
            <a:r>
              <a:rPr lang="en-GB" sz="1200" dirty="0">
                <a:latin typeface="Arial Narrow" panose="020B0606020202030204" pitchFamily="34" charset="0"/>
                <a:ea typeface="Times New Roman" panose="02020603050405020304" pitchFamily="18" charset="0"/>
              </a:rPr>
              <a:t>if a limiting factor is reintroduced, growth can begin again.</a:t>
            </a:r>
          </a:p>
        </p:txBody>
      </p:sp>
      <p:cxnSp>
        <p:nvCxnSpPr>
          <p:cNvPr id="37" name="Straight Connector 36"/>
          <p:cNvCxnSpPr/>
          <p:nvPr/>
        </p:nvCxnSpPr>
        <p:spPr>
          <a:xfrm flipH="1">
            <a:off x="543139" y="607943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4561" y="7531748"/>
            <a:ext cx="5800641" cy="11838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a:t>
            </a:r>
            <a:r>
              <a:rPr lang="en-AU" sz="1150" b="1" dirty="0" err="1">
                <a:solidFill>
                  <a:schemeClr val="tx1"/>
                </a:solidFill>
                <a:latin typeface="Arial Narrow" panose="020B0606020202030204" pitchFamily="34" charset="0"/>
              </a:rPr>
              <a:t>Leibig’s</a:t>
            </a:r>
            <a:r>
              <a:rPr lang="en-AU" sz="1150" b="1" dirty="0">
                <a:solidFill>
                  <a:schemeClr val="tx1"/>
                </a:solidFill>
                <a:latin typeface="Arial Narrow" panose="020B0606020202030204" pitchFamily="34" charset="0"/>
              </a:rPr>
              <a:t> Law help us to understand what limits a population’s size? Ans. (</a:t>
            </a:r>
            <a:r>
              <a:rPr lang="en-AU" sz="1150" b="1" i="1" dirty="0">
                <a:solidFill>
                  <a:schemeClr val="tx1"/>
                </a:solidFill>
                <a:latin typeface="Arial Narrow" panose="020B0606020202030204" pitchFamily="34" charset="0"/>
              </a:rPr>
              <a:t>hint: </a:t>
            </a:r>
            <a:r>
              <a:rPr lang="en-AU" sz="1150" b="1" dirty="0">
                <a:solidFill>
                  <a:schemeClr val="tx1"/>
                </a:solidFill>
                <a:latin typeface="Arial Narrow" panose="020B0606020202030204" pitchFamily="34" charset="0"/>
              </a:rPr>
              <a:t>bold) </a:t>
            </a:r>
          </a:p>
        </p:txBody>
      </p:sp>
      <p:sp>
        <p:nvSpPr>
          <p:cNvPr id="39" name="Rectangle 38"/>
          <p:cNvSpPr/>
          <p:nvPr/>
        </p:nvSpPr>
        <p:spPr>
          <a:xfrm>
            <a:off x="642554" y="7812360"/>
            <a:ext cx="5677089" cy="8328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It tells us that it only takes one factor to be outside a species range of tolerance for the population to be limited in its ability to survive, grow and reproduce there (regardless of the quantity of other factors </a:t>
            </a:r>
            <a:r>
              <a:rPr lang="en-AU" sz="1100" i="1" u="sng" dirty="0">
                <a:solidFill>
                  <a:schemeClr val="bg1">
                    <a:lumMod val="50000"/>
                  </a:schemeClr>
                </a:solidFill>
                <a:latin typeface="Comic Sans MS" panose="030F0702030302020204" pitchFamily="66" charset="0"/>
              </a:rPr>
              <a:t>within </a:t>
            </a:r>
            <a:r>
              <a:rPr lang="en-AU" sz="1100" dirty="0">
                <a:solidFill>
                  <a:schemeClr val="bg1">
                    <a:lumMod val="50000"/>
                  </a:schemeClr>
                </a:solidFill>
                <a:latin typeface="Comic Sans MS" panose="030F0702030302020204" pitchFamily="66" charset="0"/>
              </a:rPr>
              <a:t>its range of tolerance). </a:t>
            </a:r>
            <a:endParaRPr lang="en-AU" sz="1100" b="1" dirty="0">
              <a:solidFill>
                <a:schemeClr val="tx1"/>
              </a:solidFill>
              <a:latin typeface="Arial Narrow" panose="020B0606020202030204" pitchFamily="34" charset="0"/>
            </a:endParaRPr>
          </a:p>
        </p:txBody>
      </p:sp>
      <p:sp>
        <p:nvSpPr>
          <p:cNvPr id="40" name="Rectangle 39"/>
          <p:cNvSpPr/>
          <p:nvPr/>
        </p:nvSpPr>
        <p:spPr>
          <a:xfrm>
            <a:off x="562733" y="5006809"/>
            <a:ext cx="5800641" cy="10238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Shelford’s Law help us to understand population distributions? Ans. (</a:t>
            </a:r>
            <a:r>
              <a:rPr lang="en-AU" sz="1150" b="1" i="1" dirty="0">
                <a:solidFill>
                  <a:schemeClr val="tx1"/>
                </a:solidFill>
                <a:latin typeface="Arial Narrow" panose="020B0606020202030204" pitchFamily="34" charset="0"/>
              </a:rPr>
              <a:t>hint: </a:t>
            </a:r>
            <a:r>
              <a:rPr lang="en-AU" sz="1150" b="1" dirty="0">
                <a:solidFill>
                  <a:schemeClr val="tx1"/>
                </a:solidFill>
                <a:latin typeface="Arial Narrow" panose="020B0606020202030204" pitchFamily="34" charset="0"/>
              </a:rPr>
              <a:t>bold text)   </a:t>
            </a:r>
          </a:p>
        </p:txBody>
      </p:sp>
      <p:sp>
        <p:nvSpPr>
          <p:cNvPr id="41" name="Rectangle 40"/>
          <p:cNvSpPr/>
          <p:nvPr/>
        </p:nvSpPr>
        <p:spPr>
          <a:xfrm>
            <a:off x="641030" y="5266406"/>
            <a:ext cx="5677088" cy="7220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It tells us that species have an upper limit and a lower limit to what conditions they can tolerate and therefore live in places that are within their range of tolerance.</a:t>
            </a:r>
          </a:p>
        </p:txBody>
      </p:sp>
      <p:sp>
        <p:nvSpPr>
          <p:cNvPr id="46" name="TextBox 45">
            <a:extLst>
              <a:ext uri="{FF2B5EF4-FFF2-40B4-BE49-F238E27FC236}">
                <a16:creationId xmlns:a16="http://schemas.microsoft.com/office/drawing/2014/main" id="{F872C7C0-0345-44E7-8B8D-F4ED6A8CF71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55" name="Straight Connector 54">
            <a:extLst>
              <a:ext uri="{FF2B5EF4-FFF2-40B4-BE49-F238E27FC236}">
                <a16:creationId xmlns:a16="http://schemas.microsoft.com/office/drawing/2014/main" id="{5E30C04D-EA22-47D4-81D3-126FD893BB6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4AD0F33-0935-4D58-9767-1875CF62560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8A37547F-2DEB-DCB0-CBD2-5A2A72D6B678}"/>
              </a:ext>
            </a:extLst>
          </p:cNvPr>
          <p:cNvSpPr txBox="1"/>
          <p:nvPr/>
        </p:nvSpPr>
        <p:spPr>
          <a:xfrm>
            <a:off x="5454672" y="21056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F919BC1D-31CF-899D-F159-01D1AB1FED4D}"/>
              </a:ext>
            </a:extLst>
          </p:cNvPr>
          <p:cNvSpPr txBox="1"/>
          <p:nvPr/>
        </p:nvSpPr>
        <p:spPr>
          <a:xfrm>
            <a:off x="1410570" y="148883"/>
            <a:ext cx="4141055" cy="738664"/>
          </a:xfrm>
          <a:prstGeom prst="rect">
            <a:avLst/>
          </a:prstGeom>
          <a:noFill/>
        </p:spPr>
        <p:txBody>
          <a:bodyPr wrap="square" rtlCol="0">
            <a:spAutoFit/>
          </a:bodyPr>
          <a:lstStyle/>
          <a:p>
            <a:r>
              <a:rPr lang="en-AU" b="1" dirty="0">
                <a:latin typeface="Arial Narrow" panose="020B0606020202030204" pitchFamily="34" charset="0"/>
              </a:rPr>
              <a:t>19. Shelford &amp; </a:t>
            </a:r>
            <a:r>
              <a:rPr lang="en-AU" b="1" dirty="0" err="1">
                <a:latin typeface="Arial Narrow" panose="020B0606020202030204" pitchFamily="34" charset="0"/>
              </a:rPr>
              <a:t>Leibig</a:t>
            </a:r>
            <a:r>
              <a:rPr lang="en-AU" b="1" dirty="0">
                <a:latin typeface="Arial Narrow" panose="020B0606020202030204" pitchFamily="34" charset="0"/>
              </a:rPr>
              <a:t> - </a:t>
            </a:r>
            <a:r>
              <a:rPr lang="en-AU" sz="1200" dirty="0">
                <a:latin typeface="Arial Narrow" panose="020B0606020202030204" pitchFamily="34" charset="0"/>
              </a:rPr>
              <a:t>Explain the concepts of limiting factors and tolerance limits and their importance in population distributions.</a:t>
            </a:r>
            <a:endParaRPr lang="en-US" sz="1200" dirty="0">
              <a:latin typeface="Arial Narrow" pitchFamily="34" charset="0"/>
            </a:endParaRPr>
          </a:p>
        </p:txBody>
      </p:sp>
      <p:cxnSp>
        <p:nvCxnSpPr>
          <p:cNvPr id="13" name="Straight Connector 12">
            <a:extLst>
              <a:ext uri="{FF2B5EF4-FFF2-40B4-BE49-F238E27FC236}">
                <a16:creationId xmlns:a16="http://schemas.microsoft.com/office/drawing/2014/main" id="{09D0BBC3-B57B-C669-33D9-AA4A61E5403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C87BAFAD-51FA-9B9C-1548-890DB89FEA2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C697BFD8-D5E9-E7C5-F152-A9F10042A415}"/>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8" name="TextBox 17">
            <a:extLst>
              <a:ext uri="{FF2B5EF4-FFF2-40B4-BE49-F238E27FC236}">
                <a16:creationId xmlns:a16="http://schemas.microsoft.com/office/drawing/2014/main" id="{3247F90D-304A-F87D-1592-F39766137629}"/>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41</a:t>
            </a:r>
          </a:p>
        </p:txBody>
      </p:sp>
      <p:pic>
        <p:nvPicPr>
          <p:cNvPr id="6" name="Picture 5" descr="A diagram of a normal distribution&#10;&#10;Description automatically generated">
            <a:extLst>
              <a:ext uri="{FF2B5EF4-FFF2-40B4-BE49-F238E27FC236}">
                <a16:creationId xmlns:a16="http://schemas.microsoft.com/office/drawing/2014/main" id="{97E02715-D076-0729-9A20-82492CA7ED00}"/>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1335900" y="2473261"/>
            <a:ext cx="4463418" cy="2417369"/>
          </a:xfrm>
          <a:prstGeom prst="rect">
            <a:avLst/>
          </a:prstGeom>
        </p:spPr>
      </p:pic>
    </p:spTree>
    <p:extLst>
      <p:ext uri="{BB962C8B-B14F-4D97-AF65-F5344CB8AC3E}">
        <p14:creationId xmlns:p14="http://schemas.microsoft.com/office/powerpoint/2010/main" val="249536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39217"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3574035364"/>
              </p:ext>
            </p:extLst>
          </p:nvPr>
        </p:nvGraphicFramePr>
        <p:xfrm>
          <a:off x="531542" y="1073216"/>
          <a:ext cx="5818125" cy="7675248"/>
        </p:xfrm>
        <a:graphic>
          <a:graphicData uri="http://schemas.openxmlformats.org/drawingml/2006/table">
            <a:tbl>
              <a:tblPr firstRow="1" bandRow="1">
                <a:tableStyleId>{5940675A-B579-460E-94D1-54222C63F5DA}</a:tableStyleId>
              </a:tblPr>
              <a:tblGrid>
                <a:gridCol w="5274120">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258082">
                <a:tc>
                  <a:txBody>
                    <a:bodyPr/>
                    <a:lstStyle/>
                    <a:p>
                      <a:r>
                        <a:rPr lang="en-AU" sz="1200" b="1" dirty="0">
                          <a:latin typeface="Arial Narrow" panose="020B0606020202030204" pitchFamily="34" charset="0"/>
                        </a:rPr>
                        <a:t>Unit 2 Marine Biology (continued)</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2560316403"/>
                  </a:ext>
                </a:extLst>
              </a:tr>
              <a:tr h="559177">
                <a:tc>
                  <a:txBody>
                    <a:bodyPr/>
                    <a:lstStyle/>
                    <a:p>
                      <a:pPr marL="0" indent="0">
                        <a:buFont typeface="Arial" panose="020B0604020202020204" pitchFamily="34" charset="0"/>
                        <a:buNone/>
                      </a:pPr>
                      <a:r>
                        <a:rPr lang="en-AU" sz="1100" b="1" dirty="0">
                          <a:latin typeface="Arial Narrow" panose="020B0606020202030204" pitchFamily="34" charset="0"/>
                        </a:rPr>
                        <a:t>13. Toxic Catch: </a:t>
                      </a:r>
                      <a:r>
                        <a:rPr lang="en-AU" sz="1100" dirty="0">
                          <a:latin typeface="Arial Narrow" panose="020B0606020202030204" pitchFamily="34" charset="0"/>
                        </a:rPr>
                        <a:t>Describe how matter cycles through food webs, and the process of bioaccumulation (e.g. ciguatera and mackerel (Scomberomorus spp.); mercury and blacktip sharks (Carcharhinus spp.); and toxin accumulation on microplastics.</a:t>
                      </a:r>
                    </a:p>
                  </a:txBody>
                  <a:tcPr/>
                </a:tc>
                <a:tc>
                  <a:txBody>
                    <a:bodyPr/>
                    <a:lstStyle/>
                    <a:p>
                      <a:pPr algn="ctr"/>
                      <a:r>
                        <a:rPr lang="en-AU" sz="1200" dirty="0">
                          <a:latin typeface="Arial Narrow" panose="020B0606020202030204" pitchFamily="34" charset="0"/>
                        </a:rPr>
                        <a:t>25</a:t>
                      </a:r>
                    </a:p>
                  </a:txBody>
                  <a:tcPr/>
                </a:tc>
                <a:extLst>
                  <a:ext uri="{0D108BD9-81ED-4DB2-BD59-A6C34878D82A}">
                    <a16:rowId xmlns:a16="http://schemas.microsoft.com/office/drawing/2014/main" val="10008"/>
                  </a:ext>
                </a:extLst>
              </a:tr>
              <a:tr h="559177">
                <a:tc>
                  <a:txBody>
                    <a:bodyPr/>
                    <a:lstStyle/>
                    <a:p>
                      <a:pPr marL="0" indent="0">
                        <a:buFont typeface="Arial" panose="020B0604020202020204" pitchFamily="34" charset="0"/>
                        <a:buNone/>
                      </a:pPr>
                      <a:r>
                        <a:rPr lang="en-AU" sz="1100" b="1" dirty="0">
                          <a:latin typeface="Arial Narrow" panose="020B0606020202030204" pitchFamily="34" charset="0"/>
                        </a:rPr>
                        <a:t>14. Population Dynamics: </a:t>
                      </a:r>
                      <a:r>
                        <a:rPr lang="en-AU" sz="1100" dirty="0">
                          <a:latin typeface="Arial Narrow" panose="020B0606020202030204" pitchFamily="34" charset="0"/>
                        </a:rPr>
                        <a:t>Describe the concept of population dynamics using the terms population size, density, abundance, distribution (i.e. clumped, uniform, random), carrying capacity, niche, K-strategists and r-strategists, keystone species.</a:t>
                      </a:r>
                    </a:p>
                  </a:txBody>
                  <a:tcPr/>
                </a:tc>
                <a:tc>
                  <a:txBody>
                    <a:bodyPr/>
                    <a:lstStyle/>
                    <a:p>
                      <a:pPr algn="ctr"/>
                      <a:r>
                        <a:rPr lang="en-AU" sz="1200" dirty="0">
                          <a:latin typeface="Arial Narrow" panose="020B0606020202030204" pitchFamily="34" charset="0"/>
                        </a:rPr>
                        <a:t>27</a:t>
                      </a:r>
                    </a:p>
                  </a:txBody>
                  <a:tcPr/>
                </a:tc>
                <a:extLst>
                  <a:ext uri="{0D108BD9-81ED-4DB2-BD59-A6C34878D82A}">
                    <a16:rowId xmlns:a16="http://schemas.microsoft.com/office/drawing/2014/main" val="10009"/>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15. Measuring populations: </a:t>
                      </a:r>
                      <a:r>
                        <a:rPr lang="en-AU" sz="1100" dirty="0">
                          <a:latin typeface="Arial Narrow" panose="020B0606020202030204" pitchFamily="34" charset="0"/>
                        </a:rPr>
                        <a:t>Interpret population data to determine population size, density, abundance, distribution, carrying capacity.</a:t>
                      </a:r>
                    </a:p>
                  </a:txBody>
                  <a:tcPr/>
                </a:tc>
                <a:tc>
                  <a:txBody>
                    <a:bodyPr/>
                    <a:lstStyle/>
                    <a:p>
                      <a:pPr algn="ctr"/>
                      <a:r>
                        <a:rPr lang="en-AU" sz="1200" dirty="0">
                          <a:latin typeface="Arial Narrow" panose="020B0606020202030204" pitchFamily="34" charset="0"/>
                        </a:rPr>
                        <a:t>29</a:t>
                      </a:r>
                    </a:p>
                  </a:txBody>
                  <a:tcPr/>
                </a:tc>
                <a:extLst>
                  <a:ext uri="{0D108BD9-81ED-4DB2-BD59-A6C34878D82A}">
                    <a16:rowId xmlns:a16="http://schemas.microsoft.com/office/drawing/2014/main" val="10010"/>
                  </a:ext>
                </a:extLst>
              </a:tr>
              <a:tr h="401461">
                <a:tc>
                  <a:txBody>
                    <a:bodyPr/>
                    <a:lstStyle/>
                    <a:p>
                      <a:pPr marL="0" indent="0">
                        <a:buFont typeface="Arial" panose="020B0604020202020204" pitchFamily="34" charset="0"/>
                        <a:buNone/>
                      </a:pPr>
                      <a:r>
                        <a:rPr lang="en-AU" sz="1100" dirty="0">
                          <a:latin typeface="Arial Narrow" panose="020B0606020202030204" pitchFamily="34" charset="0"/>
                        </a:rPr>
                        <a:t>Practice Research Question: </a:t>
                      </a:r>
                      <a:r>
                        <a:rPr lang="en-AU" sz="1100" i="1" dirty="0">
                          <a:latin typeface="Arial Narrow" panose="020B0606020202030204" pitchFamily="34" charset="0"/>
                        </a:rPr>
                        <a:t>Is there a significant difference in COTS Population size between 2012 and 2017?</a:t>
                      </a:r>
                      <a:r>
                        <a:rPr lang="en-AU" sz="1100" i="0" dirty="0">
                          <a:latin typeface="Arial Narrow" panose="020B0606020202030204" pitchFamily="34" charset="0"/>
                        </a:rPr>
                        <a:t> [RQ, Method, Results, Conclusion, Scaffolding for analysis, P value and error bars]</a:t>
                      </a:r>
                    </a:p>
                  </a:txBody>
                  <a:tcPr/>
                </a:tc>
                <a:tc>
                  <a:txBody>
                    <a:bodyPr/>
                    <a:lstStyle/>
                    <a:p>
                      <a:pPr algn="ctr"/>
                      <a:r>
                        <a:rPr lang="en-AU" sz="1200" dirty="0">
                          <a:latin typeface="Arial Narrow" panose="020B0606020202030204" pitchFamily="34" charset="0"/>
                        </a:rPr>
                        <a:t>31</a:t>
                      </a:r>
                    </a:p>
                  </a:txBody>
                  <a:tcPr/>
                </a:tc>
                <a:extLst>
                  <a:ext uri="{0D108BD9-81ED-4DB2-BD59-A6C34878D82A}">
                    <a16:rowId xmlns:a16="http://schemas.microsoft.com/office/drawing/2014/main" val="2597839150"/>
                  </a:ext>
                </a:extLst>
              </a:tr>
              <a:tr h="559177">
                <a:tc>
                  <a:txBody>
                    <a:bodyPr/>
                    <a:lstStyle/>
                    <a:p>
                      <a:pPr marL="0" indent="0">
                        <a:buFont typeface="Arial" panose="020B0604020202020204" pitchFamily="34" charset="0"/>
                        <a:buNone/>
                      </a:pPr>
                      <a:r>
                        <a:rPr lang="en-AU" sz="1100" b="1" dirty="0">
                          <a:latin typeface="Arial Narrow" panose="020B0606020202030204" pitchFamily="34" charset="0"/>
                        </a:rPr>
                        <a:t>16. BIDE model: </a:t>
                      </a:r>
                      <a:r>
                        <a:rPr lang="en-AU" sz="1100" dirty="0">
                          <a:latin typeface="Arial Narrow" panose="020B0606020202030204" pitchFamily="34" charset="0"/>
                        </a:rPr>
                        <a:t>Calculate the rate of change of a population using 𝑅 = (𝐵 + 𝐼) − (𝐷 + 𝐸)</a:t>
                      </a:r>
                    </a:p>
                    <a:p>
                      <a:pPr marL="0" indent="0">
                        <a:buFont typeface="Arial" panose="020B0604020202020204" pitchFamily="34" charset="0"/>
                        <a:buNone/>
                      </a:pPr>
                      <a:r>
                        <a:rPr lang="en-AU" sz="1100" dirty="0">
                          <a:latin typeface="Arial Narrow" panose="020B0606020202030204" pitchFamily="34" charset="0"/>
                        </a:rPr>
                        <a:t>where R = the rate of change of a population, B = birth rate, D = death rate, I = immigration</a:t>
                      </a:r>
                    </a:p>
                    <a:p>
                      <a:pPr marL="0" indent="0">
                        <a:buFont typeface="Arial" panose="020B0604020202020204" pitchFamily="34" charset="0"/>
                        <a:buNone/>
                      </a:pPr>
                      <a:r>
                        <a:rPr lang="en-AU" sz="1100" dirty="0">
                          <a:latin typeface="Arial Narrow" panose="020B0606020202030204" pitchFamily="34" charset="0"/>
                        </a:rPr>
                        <a:t>and E = emigration.</a:t>
                      </a:r>
                    </a:p>
                  </a:txBody>
                  <a:tcPr/>
                </a:tc>
                <a:tc>
                  <a:txBody>
                    <a:bodyPr/>
                    <a:lstStyle/>
                    <a:p>
                      <a:pPr algn="ctr"/>
                      <a:r>
                        <a:rPr lang="en-AU" sz="1200" dirty="0">
                          <a:latin typeface="Arial Narrow" panose="020B0606020202030204" pitchFamily="34" charset="0"/>
                        </a:rPr>
                        <a:t>35</a:t>
                      </a:r>
                    </a:p>
                  </a:txBody>
                  <a:tcPr/>
                </a:tc>
                <a:extLst>
                  <a:ext uri="{0D108BD9-81ED-4DB2-BD59-A6C34878D82A}">
                    <a16:rowId xmlns:a16="http://schemas.microsoft.com/office/drawing/2014/main" val="10011"/>
                  </a:ext>
                </a:extLst>
              </a:tr>
              <a:tr h="258082">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Abiotic components of the marine ecosystem</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467649804"/>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17. Abiotic Antics: </a:t>
                      </a:r>
                      <a:r>
                        <a:rPr lang="en-AU" sz="1100" dirty="0">
                          <a:latin typeface="Arial Narrow" panose="020B0606020202030204" pitchFamily="34" charset="0"/>
                        </a:rPr>
                        <a:t>Describe abiotic components of marine ecosystems: light availability, depth, stratification, temperature, currents (water and wind), tides, sediment type and nutrient availability.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37</a:t>
                      </a:r>
                    </a:p>
                  </a:txBody>
                  <a:tcPr/>
                </a:tc>
                <a:extLst>
                  <a:ext uri="{0D108BD9-81ED-4DB2-BD59-A6C34878D82A}">
                    <a16:rowId xmlns:a16="http://schemas.microsoft.com/office/drawing/2014/main" val="3299058836"/>
                  </a:ext>
                </a:extLst>
              </a:tr>
              <a:tr h="716894">
                <a:tc>
                  <a:txBody>
                    <a:bodyPr/>
                    <a:lstStyle/>
                    <a:p>
                      <a:pPr marL="0" indent="0">
                        <a:buFont typeface="Arial" panose="020B0604020202020204" pitchFamily="34" charset="0"/>
                        <a:buNone/>
                      </a:pPr>
                      <a:r>
                        <a:rPr lang="en-AU" sz="1100" b="1" dirty="0">
                          <a:latin typeface="Arial Narrow" panose="020B0606020202030204" pitchFamily="34" charset="0"/>
                        </a:rPr>
                        <a:t>18. Wrapped in water: </a:t>
                      </a:r>
                      <a:r>
                        <a:rPr lang="en-AU" sz="1100" dirty="0">
                          <a:latin typeface="Arial Narrow" panose="020B0606020202030204" pitchFamily="34" charset="0"/>
                        </a:rPr>
                        <a:t>Explain how marine ecosystems are influenced and limited by abiotic factors differently than terrestrial ecosystems due to the different physical and chemical properties of water , e.g. light availability, buoyancy, pressure, temperature, viscosity, sound, salinity and sediment loading.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39</a:t>
                      </a:r>
                    </a:p>
                  </a:txBody>
                  <a:tcPr/>
                </a:tc>
                <a:extLst>
                  <a:ext uri="{0D108BD9-81ED-4DB2-BD59-A6C34878D82A}">
                    <a16:rowId xmlns:a16="http://schemas.microsoft.com/office/drawing/2014/main" val="2782822252"/>
                  </a:ext>
                </a:extLst>
              </a:tr>
              <a:tr h="40146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19. Shelford &amp; </a:t>
                      </a:r>
                      <a:r>
                        <a:rPr lang="en-AU" sz="1100" b="1" baseline="0" dirty="0" err="1">
                          <a:latin typeface="Arial Narrow" panose="020B0606020202030204" pitchFamily="34" charset="0"/>
                        </a:rPr>
                        <a:t>Leibig</a:t>
                      </a:r>
                      <a:r>
                        <a:rPr lang="en-AU" sz="1100" b="1" baseline="0" dirty="0">
                          <a:latin typeface="Arial Narrow" panose="020B0606020202030204" pitchFamily="34" charset="0"/>
                        </a:rPr>
                        <a:t>: </a:t>
                      </a:r>
                      <a:r>
                        <a:rPr lang="en-AU" sz="1100" baseline="0" dirty="0">
                          <a:latin typeface="Arial Narrow" panose="020B0606020202030204" pitchFamily="34" charset="0"/>
                        </a:rPr>
                        <a:t>Explain the concepts of limiting factors and tolerance limits and their importance in population distributions.</a:t>
                      </a:r>
                    </a:p>
                  </a:txBody>
                  <a:tcPr/>
                </a:tc>
                <a:tc>
                  <a:txBody>
                    <a:bodyPr/>
                    <a:lstStyle/>
                    <a:p>
                      <a:pPr algn="ctr"/>
                      <a:r>
                        <a:rPr lang="en-AU" sz="1200" dirty="0">
                          <a:latin typeface="Arial Narrow" panose="020B0606020202030204" pitchFamily="34" charset="0"/>
                        </a:rPr>
                        <a:t>41</a:t>
                      </a:r>
                    </a:p>
                  </a:txBody>
                  <a:tcPr/>
                </a:tc>
                <a:extLst>
                  <a:ext uri="{0D108BD9-81ED-4DB2-BD59-A6C34878D82A}">
                    <a16:rowId xmlns:a16="http://schemas.microsoft.com/office/drawing/2014/main" val="2903209593"/>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20. Testing Tolerance: </a:t>
                      </a:r>
                      <a:r>
                        <a:rPr lang="en-AU" sz="1100" dirty="0">
                          <a:latin typeface="Arial Narrow" panose="020B0606020202030204" pitchFamily="34" charset="0"/>
                        </a:rPr>
                        <a:t>Interpret data to identify an organism’s tolerance limit, e.g. of intertidal organisms or mangrove zonation.</a:t>
                      </a:r>
                    </a:p>
                  </a:txBody>
                  <a:tcPr/>
                </a:tc>
                <a:tc>
                  <a:txBody>
                    <a:bodyPr/>
                    <a:lstStyle/>
                    <a:p>
                      <a:pPr algn="ctr"/>
                      <a:r>
                        <a:rPr lang="en-AU" sz="1200" dirty="0">
                          <a:latin typeface="Arial Narrow" panose="020B0606020202030204" pitchFamily="34" charset="0"/>
                        </a:rPr>
                        <a:t>43</a:t>
                      </a:r>
                    </a:p>
                  </a:txBody>
                  <a:tcPr/>
                </a:tc>
                <a:extLst>
                  <a:ext uri="{0D108BD9-81ED-4DB2-BD59-A6C34878D82A}">
                    <a16:rowId xmlns:a16="http://schemas.microsoft.com/office/drawing/2014/main" val="631818022"/>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21. Living in the Zone: </a:t>
                      </a:r>
                      <a:r>
                        <a:rPr lang="en-AU" sz="1100" dirty="0">
                          <a:latin typeface="Arial Narrow" panose="020B0606020202030204" pitchFamily="34" charset="0"/>
                        </a:rPr>
                        <a:t>Explain the concept of zonation using the following terms: intertidal, pelagic (neritic, oceanic), benthic and abyss.</a:t>
                      </a:r>
                    </a:p>
                  </a:txBody>
                  <a:tcPr/>
                </a:tc>
                <a:tc>
                  <a:txBody>
                    <a:bodyPr/>
                    <a:lstStyle/>
                    <a:p>
                      <a:pPr algn="ctr"/>
                      <a:r>
                        <a:rPr lang="en-AU" sz="1200" dirty="0">
                          <a:latin typeface="Arial Narrow" panose="020B0606020202030204" pitchFamily="34" charset="0"/>
                        </a:rPr>
                        <a:t>45</a:t>
                      </a:r>
                    </a:p>
                  </a:txBody>
                  <a:tcPr/>
                </a:tc>
                <a:extLst>
                  <a:ext uri="{0D108BD9-81ED-4DB2-BD59-A6C34878D82A}">
                    <a16:rowId xmlns:a16="http://schemas.microsoft.com/office/drawing/2014/main" val="672067318"/>
                  </a:ext>
                </a:extLst>
              </a:tr>
              <a:tr h="258082">
                <a:tc>
                  <a:txBody>
                    <a:bodyPr/>
                    <a:lstStyle/>
                    <a:p>
                      <a:pPr marL="0" indent="0">
                        <a:buFont typeface="Arial" panose="020B0604020202020204" pitchFamily="34" charset="0"/>
                        <a:buNone/>
                      </a:pPr>
                      <a:r>
                        <a:rPr lang="en-AU" sz="1100" b="1" dirty="0">
                          <a:latin typeface="Arial Narrow" panose="020B0606020202030204" pitchFamily="34" charset="0"/>
                        </a:rPr>
                        <a:t>22. Beach excursion: </a:t>
                      </a:r>
                      <a:r>
                        <a:rPr lang="en-AU" sz="1100" dirty="0">
                          <a:latin typeface="Arial Narrow" panose="020B0606020202030204" pitchFamily="34" charset="0"/>
                        </a:rPr>
                        <a:t>Interpret field data from a local ecosystem.</a:t>
                      </a:r>
                    </a:p>
                  </a:txBody>
                  <a:tcPr/>
                </a:tc>
                <a:tc>
                  <a:txBody>
                    <a:bodyPr/>
                    <a:lstStyle/>
                    <a:p>
                      <a:pPr algn="ctr"/>
                      <a:r>
                        <a:rPr lang="en-AU" sz="1200" dirty="0">
                          <a:latin typeface="Arial Narrow" panose="020B0606020202030204" pitchFamily="34" charset="0"/>
                        </a:rPr>
                        <a:t>47</a:t>
                      </a:r>
                    </a:p>
                  </a:txBody>
                  <a:tcPr/>
                </a:tc>
                <a:extLst>
                  <a:ext uri="{0D108BD9-81ED-4DB2-BD59-A6C34878D82A}">
                    <a16:rowId xmlns:a16="http://schemas.microsoft.com/office/drawing/2014/main" val="2753720651"/>
                  </a:ext>
                </a:extLst>
              </a:tr>
              <a:tr h="258082">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Adaptation</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559620152"/>
                  </a:ext>
                </a:extLst>
              </a:tr>
              <a:tr h="354767">
                <a:tc>
                  <a:txBody>
                    <a:bodyPr/>
                    <a:lstStyle/>
                    <a:p>
                      <a:pPr marL="0" indent="0">
                        <a:buFont typeface="Arial" panose="020B0604020202020204" pitchFamily="34" charset="0"/>
                        <a:buNone/>
                      </a:pPr>
                      <a:r>
                        <a:rPr lang="en-AU" sz="1100" b="1" dirty="0">
                          <a:latin typeface="Arial Narrow" panose="020B0606020202030204" pitchFamily="34" charset="0"/>
                        </a:rPr>
                        <a:t>23. Marine Match-up: </a:t>
                      </a:r>
                      <a:r>
                        <a:rPr lang="en-AU" sz="1100" dirty="0">
                          <a:latin typeface="Arial Narrow" panose="020B0606020202030204" pitchFamily="34" charset="0"/>
                        </a:rPr>
                        <a:t>Classify different groups of animals using structural characteristics.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49</a:t>
                      </a:r>
                    </a:p>
                  </a:txBody>
                  <a:tcPr/>
                </a:tc>
                <a:extLst>
                  <a:ext uri="{0D108BD9-81ED-4DB2-BD59-A6C34878D82A}">
                    <a16:rowId xmlns:a16="http://schemas.microsoft.com/office/drawing/2014/main" val="2742678484"/>
                  </a:ext>
                </a:extLst>
              </a:tr>
              <a:tr h="285433">
                <a:tc>
                  <a:txBody>
                    <a:bodyPr/>
                    <a:lstStyle/>
                    <a:p>
                      <a:pPr marL="0" indent="0">
                        <a:buFont typeface="Arial" panose="020B0604020202020204" pitchFamily="34" charset="0"/>
                        <a:buNone/>
                      </a:pPr>
                      <a:r>
                        <a:rPr lang="en-AU" sz="1100" b="0" dirty="0">
                          <a:latin typeface="Arial Narrow" panose="020B0606020202030204" pitchFamily="34" charset="0"/>
                        </a:rPr>
                        <a:t>ECHINODERMS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51</a:t>
                      </a:r>
                    </a:p>
                  </a:txBody>
                  <a:tcPr/>
                </a:tc>
                <a:extLst>
                  <a:ext uri="{0D108BD9-81ED-4DB2-BD59-A6C34878D82A}">
                    <a16:rowId xmlns:a16="http://schemas.microsoft.com/office/drawing/2014/main" val="792093381"/>
                  </a:ext>
                </a:extLst>
              </a:tr>
              <a:tr h="270982">
                <a:tc>
                  <a:txBody>
                    <a:bodyPr/>
                    <a:lstStyle/>
                    <a:p>
                      <a:pPr marL="0" indent="0">
                        <a:buFont typeface="Arial" panose="020B0604020202020204" pitchFamily="34" charset="0"/>
                        <a:buNone/>
                      </a:pPr>
                      <a:r>
                        <a:rPr lang="en-AU" sz="1100" dirty="0">
                          <a:latin typeface="Arial Narrow" panose="020B0606020202030204" pitchFamily="34" charset="0"/>
                        </a:rPr>
                        <a:t>CRUSTACEANS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52</a:t>
                      </a:r>
                    </a:p>
                  </a:txBody>
                  <a:tcPr/>
                </a:tc>
                <a:extLst>
                  <a:ext uri="{0D108BD9-81ED-4DB2-BD59-A6C34878D82A}">
                    <a16:rowId xmlns:a16="http://schemas.microsoft.com/office/drawing/2014/main" val="1236134167"/>
                  </a:ext>
                </a:extLst>
              </a:tr>
              <a:tr h="270016">
                <a:tc>
                  <a:txBody>
                    <a:bodyPr/>
                    <a:lstStyle/>
                    <a:p>
                      <a:pPr marL="0" indent="0">
                        <a:buFont typeface="Arial" panose="020B0604020202020204" pitchFamily="34" charset="0"/>
                        <a:buNone/>
                      </a:pPr>
                      <a:r>
                        <a:rPr lang="en-AU" sz="1100" dirty="0">
                          <a:latin typeface="Arial Narrow" panose="020B0606020202030204" pitchFamily="34" charset="0"/>
                        </a:rPr>
                        <a:t>MOLLUSCS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53</a:t>
                      </a:r>
                    </a:p>
                  </a:txBody>
                  <a:tcPr/>
                </a:tc>
                <a:extLst>
                  <a:ext uri="{0D108BD9-81ED-4DB2-BD59-A6C34878D82A}">
                    <a16:rowId xmlns:a16="http://schemas.microsoft.com/office/drawing/2014/main" val="3577410161"/>
                  </a:ext>
                </a:extLst>
              </a:tr>
              <a:tr h="283728">
                <a:tc>
                  <a:txBody>
                    <a:bodyPr/>
                    <a:lstStyle/>
                    <a:p>
                      <a:pPr marL="0" indent="0">
                        <a:buFont typeface="Arial" panose="020B0604020202020204" pitchFamily="34" charset="0"/>
                        <a:buNone/>
                      </a:pPr>
                      <a:r>
                        <a:rPr lang="en-AU" sz="1100" dirty="0">
                          <a:latin typeface="Arial Narrow" panose="020B0606020202030204" pitchFamily="34" charset="0"/>
                        </a:rPr>
                        <a:t>VERTEBRATES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54</a:t>
                      </a:r>
                    </a:p>
                  </a:txBody>
                  <a:tcPr/>
                </a:tc>
                <a:extLst>
                  <a:ext uri="{0D108BD9-81ED-4DB2-BD59-A6C34878D82A}">
                    <a16:rowId xmlns:a16="http://schemas.microsoft.com/office/drawing/2014/main" val="4135462297"/>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9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06D078C0-5428-2B03-D0A5-BD52D544799E}"/>
              </a:ext>
            </a:extLst>
          </p:cNvPr>
          <p:cNvSpPr txBox="1"/>
          <p:nvPr/>
        </p:nvSpPr>
        <p:spPr>
          <a:xfrm>
            <a:off x="5606143" y="23701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C6555783-54C9-55A5-6C5E-65EAE0EC3019}"/>
              </a:ext>
            </a:extLst>
          </p:cNvPr>
          <p:cNvSpPr txBox="1"/>
          <p:nvPr/>
        </p:nvSpPr>
        <p:spPr>
          <a:xfrm>
            <a:off x="1445617" y="243982"/>
            <a:ext cx="4141055" cy="553998"/>
          </a:xfrm>
          <a:prstGeom prst="rect">
            <a:avLst/>
          </a:prstGeom>
          <a:noFill/>
        </p:spPr>
        <p:txBody>
          <a:bodyPr wrap="square" rtlCol="0">
            <a:spAutoFit/>
          </a:bodyPr>
          <a:lstStyle/>
          <a:p>
            <a:r>
              <a:rPr lang="en-AU" b="1" dirty="0">
                <a:latin typeface="Arial Narrow" panose="020B0606020202030204" pitchFamily="34" charset="0"/>
              </a:rPr>
              <a:t>Explain </a:t>
            </a:r>
            <a:r>
              <a:rPr lang="en-AU" sz="1200" dirty="0">
                <a:latin typeface="Arial Narrow" panose="020B0606020202030204" pitchFamily="34" charset="0"/>
              </a:rPr>
              <a:t>the concepts of limiting factors and tolerance limits and their importance in population distributions.</a:t>
            </a:r>
            <a:endParaRPr lang="en-US" sz="1200" dirty="0">
              <a:latin typeface="Arial Narrow" pitchFamily="34" charset="0"/>
            </a:endParaRPr>
          </a:p>
        </p:txBody>
      </p:sp>
    </p:spTree>
    <p:extLst>
      <p:ext uri="{BB962C8B-B14F-4D97-AF65-F5344CB8AC3E}">
        <p14:creationId xmlns:p14="http://schemas.microsoft.com/office/powerpoint/2010/main" val="1108112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75225BF6-9C8B-4A00-A079-FB10D5F49DA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72" name="Straight Connector 71">
            <a:extLst>
              <a:ext uri="{FF2B5EF4-FFF2-40B4-BE49-F238E27FC236}">
                <a16:creationId xmlns:a16="http://schemas.microsoft.com/office/drawing/2014/main" id="{F4FCEF0D-3B94-4293-A73A-A95254789DC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AAB4489-636B-4D9D-8C94-DAEEB6822BC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8D8A1E51-442F-80FD-1FD6-109589BB4457}"/>
              </a:ext>
            </a:extLst>
          </p:cNvPr>
          <p:cNvSpPr txBox="1"/>
          <p:nvPr/>
        </p:nvSpPr>
        <p:spPr>
          <a:xfrm>
            <a:off x="5488422" y="2206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 name="TextBox 3">
            <a:extLst>
              <a:ext uri="{FF2B5EF4-FFF2-40B4-BE49-F238E27FC236}">
                <a16:creationId xmlns:a16="http://schemas.microsoft.com/office/drawing/2014/main" id="{96846528-63D3-C953-A043-66E42500B27F}"/>
              </a:ext>
            </a:extLst>
          </p:cNvPr>
          <p:cNvSpPr txBox="1"/>
          <p:nvPr/>
        </p:nvSpPr>
        <p:spPr>
          <a:xfrm>
            <a:off x="1426953" y="125208"/>
            <a:ext cx="4141055" cy="738664"/>
          </a:xfrm>
          <a:prstGeom prst="rect">
            <a:avLst/>
          </a:prstGeom>
          <a:noFill/>
        </p:spPr>
        <p:txBody>
          <a:bodyPr wrap="square" rtlCol="0">
            <a:spAutoFit/>
          </a:bodyPr>
          <a:lstStyle/>
          <a:p>
            <a:r>
              <a:rPr lang="en-AU" b="1" dirty="0">
                <a:latin typeface="Arial Narrow" panose="020B0606020202030204" pitchFamily="34" charset="0"/>
              </a:rPr>
              <a:t>20. Testing Tolerance – </a:t>
            </a:r>
            <a:r>
              <a:rPr lang="en-AU" sz="1200" dirty="0">
                <a:latin typeface="Arial Narrow" panose="020B0606020202030204" pitchFamily="34" charset="0"/>
              </a:rPr>
              <a:t>Interpret data to identify an organism’s tolerance limit, e.g. of intertidal organisms or mangrove zonation.</a:t>
            </a:r>
            <a:endParaRPr lang="en-US" sz="1200" dirty="0">
              <a:latin typeface="Arial Narrow" pitchFamily="34" charset="0"/>
            </a:endParaRPr>
          </a:p>
        </p:txBody>
      </p:sp>
      <p:cxnSp>
        <p:nvCxnSpPr>
          <p:cNvPr id="5" name="Straight Connector 4">
            <a:extLst>
              <a:ext uri="{FF2B5EF4-FFF2-40B4-BE49-F238E27FC236}">
                <a16:creationId xmlns:a16="http://schemas.microsoft.com/office/drawing/2014/main" id="{149419F3-CDC9-1531-84AB-20E67B99077B}"/>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C5C17194-D7D9-EF70-68B9-8CFC478C58B0}"/>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8" name="TextBox 36">
            <a:extLst>
              <a:ext uri="{FF2B5EF4-FFF2-40B4-BE49-F238E27FC236}">
                <a16:creationId xmlns:a16="http://schemas.microsoft.com/office/drawing/2014/main" id="{9C4F43E9-9371-C9D7-5084-54FB18323925}"/>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52494191-A7A6-A013-24B7-972CB2FB6730}"/>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43</a:t>
            </a:r>
          </a:p>
        </p:txBody>
      </p:sp>
      <p:sp>
        <p:nvSpPr>
          <p:cNvPr id="14" name="Rectangle 13">
            <a:extLst>
              <a:ext uri="{FF2B5EF4-FFF2-40B4-BE49-F238E27FC236}">
                <a16:creationId xmlns:a16="http://schemas.microsoft.com/office/drawing/2014/main" id="{9E2D9C17-3D75-3BDF-D95C-EB996E28FE20}"/>
              </a:ext>
            </a:extLst>
          </p:cNvPr>
          <p:cNvSpPr/>
          <p:nvPr/>
        </p:nvSpPr>
        <p:spPr>
          <a:xfrm>
            <a:off x="425925" y="1352880"/>
            <a:ext cx="5962242" cy="276999"/>
          </a:xfrm>
          <a:prstGeom prst="rect">
            <a:avLst/>
          </a:prstGeom>
        </p:spPr>
        <p:txBody>
          <a:bodyPr wrap="square">
            <a:spAutoFit/>
          </a:bodyPr>
          <a:lstStyle/>
          <a:p>
            <a:r>
              <a:rPr lang="en-GB" sz="1200" dirty="0">
                <a:latin typeface="Arial Narrow" panose="020B0606020202030204" pitchFamily="34" charset="0"/>
                <a:ea typeface="Times New Roman" panose="02020603050405020304" pitchFamily="18" charset="0"/>
              </a:rPr>
              <a:t>Patterns of species abundance (how many there are) and distribution (where they are found). </a:t>
            </a:r>
          </a:p>
        </p:txBody>
      </p:sp>
      <p:sp>
        <p:nvSpPr>
          <p:cNvPr id="16" name="Rectangle 15">
            <a:extLst>
              <a:ext uri="{FF2B5EF4-FFF2-40B4-BE49-F238E27FC236}">
                <a16:creationId xmlns:a16="http://schemas.microsoft.com/office/drawing/2014/main" id="{B40786F1-E65D-4BCA-9C0B-B08B4CF5AE69}"/>
              </a:ext>
            </a:extLst>
          </p:cNvPr>
          <p:cNvSpPr/>
          <p:nvPr/>
        </p:nvSpPr>
        <p:spPr>
          <a:xfrm>
            <a:off x="496078" y="1678872"/>
            <a:ext cx="5902951" cy="8869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is zonation? Ans. </a:t>
            </a:r>
          </a:p>
        </p:txBody>
      </p:sp>
      <p:sp>
        <p:nvSpPr>
          <p:cNvPr id="17" name="Rectangle 16">
            <a:extLst>
              <a:ext uri="{FF2B5EF4-FFF2-40B4-BE49-F238E27FC236}">
                <a16:creationId xmlns:a16="http://schemas.microsoft.com/office/drawing/2014/main" id="{658C4BC3-5152-9C1C-CC25-6C820F7A9280}"/>
              </a:ext>
            </a:extLst>
          </p:cNvPr>
          <p:cNvSpPr/>
          <p:nvPr/>
        </p:nvSpPr>
        <p:spPr>
          <a:xfrm>
            <a:off x="618398" y="1968407"/>
            <a:ext cx="5677088" cy="5237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Patterns of species abundance (how many there are) and distribution (where they’re found)</a:t>
            </a:r>
          </a:p>
        </p:txBody>
      </p:sp>
      <p:sp>
        <p:nvSpPr>
          <p:cNvPr id="19" name="TextBox 18">
            <a:extLst>
              <a:ext uri="{FF2B5EF4-FFF2-40B4-BE49-F238E27FC236}">
                <a16:creationId xmlns:a16="http://schemas.microsoft.com/office/drawing/2014/main" id="{4094DEDE-8DEF-B8E3-221E-5978ADBC70F9}"/>
              </a:ext>
            </a:extLst>
          </p:cNvPr>
          <p:cNvSpPr txBox="1"/>
          <p:nvPr/>
        </p:nvSpPr>
        <p:spPr>
          <a:xfrm>
            <a:off x="496079" y="4925190"/>
            <a:ext cx="5902950" cy="307777"/>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400" b="1" dirty="0">
                <a:solidFill>
                  <a:schemeClr val="bg1"/>
                </a:solidFill>
                <a:latin typeface="Arial Narrow" pitchFamily="34" charset="0"/>
              </a:rPr>
              <a:t>Mangrove Zonation</a:t>
            </a:r>
            <a:endParaRPr lang="en-US" sz="1400" b="1" dirty="0">
              <a:solidFill>
                <a:schemeClr val="bg1"/>
              </a:solidFill>
              <a:latin typeface="Comic Sans MS" panose="030F0702030302020204" pitchFamily="66" charset="0"/>
            </a:endParaRPr>
          </a:p>
        </p:txBody>
      </p:sp>
      <p:sp>
        <p:nvSpPr>
          <p:cNvPr id="23" name="TextBox 22">
            <a:extLst>
              <a:ext uri="{FF2B5EF4-FFF2-40B4-BE49-F238E27FC236}">
                <a16:creationId xmlns:a16="http://schemas.microsoft.com/office/drawing/2014/main" id="{475B0882-40DE-4D1D-A6E0-373AA39E90C5}"/>
              </a:ext>
            </a:extLst>
          </p:cNvPr>
          <p:cNvSpPr txBox="1"/>
          <p:nvPr/>
        </p:nvSpPr>
        <p:spPr>
          <a:xfrm>
            <a:off x="496078" y="1034355"/>
            <a:ext cx="5902952" cy="307777"/>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400" b="1" dirty="0">
                <a:solidFill>
                  <a:schemeClr val="bg1"/>
                </a:solidFill>
                <a:latin typeface="Arial Narrow" pitchFamily="34" charset="0"/>
              </a:rPr>
              <a:t>Zonation</a:t>
            </a:r>
            <a:endParaRPr lang="en-US" sz="1400" b="1" dirty="0">
              <a:solidFill>
                <a:schemeClr val="bg1"/>
              </a:solidFill>
              <a:latin typeface="Comic Sans MS" panose="030F0702030302020204" pitchFamily="66" charset="0"/>
            </a:endParaRPr>
          </a:p>
        </p:txBody>
      </p:sp>
      <p:pic>
        <p:nvPicPr>
          <p:cNvPr id="28" name="Picture 27" descr="A silhouette of a palm tree&#10;&#10;Description automatically generated">
            <a:extLst>
              <a:ext uri="{FF2B5EF4-FFF2-40B4-BE49-F238E27FC236}">
                <a16:creationId xmlns:a16="http://schemas.microsoft.com/office/drawing/2014/main" id="{6EC8BAF4-D9C6-5471-2EFB-2AD6615156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614" y="6108159"/>
            <a:ext cx="3934110" cy="1226317"/>
          </a:xfrm>
          <a:prstGeom prst="rect">
            <a:avLst/>
          </a:prstGeom>
          <a:ln>
            <a:noFill/>
          </a:ln>
          <a:effectLst/>
        </p:spPr>
      </p:pic>
      <p:sp>
        <p:nvSpPr>
          <p:cNvPr id="34" name="Rectangle 33">
            <a:extLst>
              <a:ext uri="{FF2B5EF4-FFF2-40B4-BE49-F238E27FC236}">
                <a16:creationId xmlns:a16="http://schemas.microsoft.com/office/drawing/2014/main" id="{6BA81E01-19E9-1C11-18A4-BD8AA88489B0}"/>
              </a:ext>
            </a:extLst>
          </p:cNvPr>
          <p:cNvSpPr/>
          <p:nvPr/>
        </p:nvSpPr>
        <p:spPr>
          <a:xfrm>
            <a:off x="494869" y="7609245"/>
            <a:ext cx="5902951" cy="9929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In 2016, 40million mangrove trees died from thirst in the Gulf of Carpentaria. For 6 months, the sea level was 40cm lower than usual, due to El Nino. Q. What limiting factor caused them to die? Ans.</a:t>
            </a:r>
          </a:p>
        </p:txBody>
      </p:sp>
      <p:sp>
        <p:nvSpPr>
          <p:cNvPr id="35" name="Rectangle 34">
            <a:extLst>
              <a:ext uri="{FF2B5EF4-FFF2-40B4-BE49-F238E27FC236}">
                <a16:creationId xmlns:a16="http://schemas.microsoft.com/office/drawing/2014/main" id="{15DFC67B-0820-54DF-1DF9-7C62D5DC8834}"/>
              </a:ext>
            </a:extLst>
          </p:cNvPr>
          <p:cNvSpPr/>
          <p:nvPr/>
        </p:nvSpPr>
        <p:spPr>
          <a:xfrm>
            <a:off x="564258" y="8073277"/>
            <a:ext cx="5730019" cy="45529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El Nino weather conditions causing a </a:t>
            </a:r>
            <a:r>
              <a:rPr lang="en-AU" sz="1100" u="sng" dirty="0">
                <a:solidFill>
                  <a:schemeClr val="bg1">
                    <a:lumMod val="50000"/>
                  </a:schemeClr>
                </a:solidFill>
                <a:latin typeface="Comic Sans MS" panose="030F0702030302020204" pitchFamily="66" charset="0"/>
              </a:rPr>
              <a:t>lack of water </a:t>
            </a:r>
            <a:r>
              <a:rPr lang="en-AU" sz="1100" dirty="0">
                <a:solidFill>
                  <a:schemeClr val="bg1">
                    <a:lumMod val="50000"/>
                  </a:schemeClr>
                </a:solidFill>
                <a:latin typeface="Comic Sans MS" panose="030F0702030302020204" pitchFamily="66" charset="0"/>
              </a:rPr>
              <a:t>(they died of thirst) </a:t>
            </a:r>
          </a:p>
        </p:txBody>
      </p:sp>
      <p:sp>
        <p:nvSpPr>
          <p:cNvPr id="39" name="TextBox 38">
            <a:extLst>
              <a:ext uri="{FF2B5EF4-FFF2-40B4-BE49-F238E27FC236}">
                <a16:creationId xmlns:a16="http://schemas.microsoft.com/office/drawing/2014/main" id="{E0A1E487-C4FE-F9BB-0363-764F94D70DB6}"/>
              </a:ext>
            </a:extLst>
          </p:cNvPr>
          <p:cNvSpPr txBox="1"/>
          <p:nvPr/>
        </p:nvSpPr>
        <p:spPr>
          <a:xfrm>
            <a:off x="487821" y="2702895"/>
            <a:ext cx="5902950" cy="307777"/>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400" b="1" dirty="0">
                <a:solidFill>
                  <a:schemeClr val="bg1"/>
                </a:solidFill>
                <a:latin typeface="Arial Narrow" pitchFamily="34" charset="0"/>
              </a:rPr>
              <a:t>Rocky Shore Vertical Zonation</a:t>
            </a:r>
            <a:endParaRPr lang="en-US" sz="1400" b="1" dirty="0">
              <a:solidFill>
                <a:schemeClr val="bg1"/>
              </a:solidFill>
              <a:latin typeface="Comic Sans MS" panose="030F0702030302020204" pitchFamily="66" charset="0"/>
            </a:endParaRPr>
          </a:p>
        </p:txBody>
      </p:sp>
      <p:sp>
        <p:nvSpPr>
          <p:cNvPr id="45" name="Rectangle 44">
            <a:extLst>
              <a:ext uri="{FF2B5EF4-FFF2-40B4-BE49-F238E27FC236}">
                <a16:creationId xmlns:a16="http://schemas.microsoft.com/office/drawing/2014/main" id="{C24D4931-9B04-A73D-341A-7C551F799365}"/>
              </a:ext>
            </a:extLst>
          </p:cNvPr>
          <p:cNvSpPr/>
          <p:nvPr/>
        </p:nvSpPr>
        <p:spPr>
          <a:xfrm>
            <a:off x="467614" y="8622694"/>
            <a:ext cx="6043731" cy="189283"/>
          </a:xfrm>
          <a:prstGeom prst="rect">
            <a:avLst/>
          </a:prstGeom>
        </p:spPr>
        <p:txBody>
          <a:bodyPr wrap="square">
            <a:spAutoFit/>
          </a:bodyPr>
          <a:lstStyle/>
          <a:p>
            <a:pPr algn="just"/>
            <a:r>
              <a:rPr lang="en-AU" sz="600" baseline="30000" dirty="0">
                <a:latin typeface="Arial Narrow" panose="020B0606020202030204" pitchFamily="34" charset="0"/>
              </a:rPr>
              <a:t>[1] </a:t>
            </a:r>
            <a:r>
              <a:rPr lang="en-AU" sz="630" dirty="0">
                <a:latin typeface="Arial Narrow" panose="020B0606020202030204" pitchFamily="34" charset="0"/>
              </a:rPr>
              <a:t>Oregon State University (n.d.). Rocky Intertidal Ecology. Accessed July 2024 from: https://</a:t>
            </a:r>
            <a:r>
              <a:rPr lang="en-AU" sz="630" dirty="0" err="1">
                <a:latin typeface="Arial Narrow" panose="020B0606020202030204" pitchFamily="34" charset="0"/>
              </a:rPr>
              <a:t>seagrant.oregonstate.edu</a:t>
            </a:r>
            <a:r>
              <a:rPr lang="en-AU" sz="630" dirty="0">
                <a:latin typeface="Arial Narrow" panose="020B0606020202030204" pitchFamily="34" charset="0"/>
              </a:rPr>
              <a:t>/visitor-</a:t>
            </a:r>
            <a:r>
              <a:rPr lang="en-AU" sz="630" dirty="0" err="1">
                <a:latin typeface="Arial Narrow" panose="020B0606020202030204" pitchFamily="34" charset="0"/>
              </a:rPr>
              <a:t>center</a:t>
            </a:r>
            <a:r>
              <a:rPr lang="en-AU" sz="630" dirty="0">
                <a:latin typeface="Arial Narrow" panose="020B0606020202030204" pitchFamily="34" charset="0"/>
              </a:rPr>
              <a:t>/marine-education/lab-and-field-experiences/rocky-intertidal-ecology </a:t>
            </a:r>
          </a:p>
        </p:txBody>
      </p:sp>
      <p:sp>
        <p:nvSpPr>
          <p:cNvPr id="47" name="Rectangle 46">
            <a:extLst>
              <a:ext uri="{FF2B5EF4-FFF2-40B4-BE49-F238E27FC236}">
                <a16:creationId xmlns:a16="http://schemas.microsoft.com/office/drawing/2014/main" id="{BD0A410D-37F2-F1B8-E697-B5196D0FD763}"/>
              </a:ext>
            </a:extLst>
          </p:cNvPr>
          <p:cNvSpPr/>
          <p:nvPr/>
        </p:nvSpPr>
        <p:spPr>
          <a:xfrm>
            <a:off x="458175" y="5262463"/>
            <a:ext cx="5962242" cy="461665"/>
          </a:xfrm>
          <a:prstGeom prst="rect">
            <a:avLst/>
          </a:prstGeom>
        </p:spPr>
        <p:txBody>
          <a:bodyPr wrap="square">
            <a:spAutoFit/>
          </a:bodyPr>
          <a:lstStyle/>
          <a:p>
            <a:r>
              <a:rPr lang="en-GB" sz="1200" dirty="0">
                <a:latin typeface="Arial Narrow" panose="020B0606020202030204" pitchFamily="34" charset="0"/>
                <a:ea typeface="Times New Roman" panose="02020603050405020304" pitchFamily="18" charset="0"/>
              </a:rPr>
              <a:t>Mangrove zonation is the predictable order of mangrove species that dominate in the low, mid and high tide zone of a mangrove forest (but can vary slightly with location). </a:t>
            </a:r>
          </a:p>
        </p:txBody>
      </p:sp>
      <p:pic>
        <p:nvPicPr>
          <p:cNvPr id="1028" name="Picture 4" descr="Mangrove Forests Powerpoint by Cutemathematician | TPT">
            <a:extLst>
              <a:ext uri="{FF2B5EF4-FFF2-40B4-BE49-F238E27FC236}">
                <a16:creationId xmlns:a16="http://schemas.microsoft.com/office/drawing/2014/main" id="{D6D767B8-A288-B086-0641-9348149F1052}"/>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128175" y="5775721"/>
            <a:ext cx="2292242" cy="1448732"/>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F866EC89-9F99-246E-76A7-DE5508A9D3D3}"/>
              </a:ext>
            </a:extLst>
          </p:cNvPr>
          <p:cNvSpPr/>
          <p:nvPr/>
        </p:nvSpPr>
        <p:spPr>
          <a:xfrm>
            <a:off x="508863" y="4351104"/>
            <a:ext cx="2711037" cy="28283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Activity: Circle the BIOTIC limiting factors. </a:t>
            </a:r>
          </a:p>
        </p:txBody>
      </p:sp>
      <p:pic>
        <p:nvPicPr>
          <p:cNvPr id="54" name="Picture 53" descr="A diagram of factors with arrows&#10;&#10;Description automatically generated with medium confidence">
            <a:extLst>
              <a:ext uri="{FF2B5EF4-FFF2-40B4-BE49-F238E27FC236}">
                <a16:creationId xmlns:a16="http://schemas.microsoft.com/office/drawing/2014/main" id="{CB32B8CF-E654-49A8-2D60-E484A1D223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5116" y="3034007"/>
            <a:ext cx="2798348" cy="1861338"/>
          </a:xfrm>
          <a:prstGeom prst="rect">
            <a:avLst/>
          </a:prstGeom>
        </p:spPr>
      </p:pic>
      <p:sp>
        <p:nvSpPr>
          <p:cNvPr id="55" name="Rectangle 54">
            <a:extLst>
              <a:ext uri="{FF2B5EF4-FFF2-40B4-BE49-F238E27FC236}">
                <a16:creationId xmlns:a16="http://schemas.microsoft.com/office/drawing/2014/main" id="{FF1696FC-06E4-C60F-0C0A-C47A83B42082}"/>
              </a:ext>
            </a:extLst>
          </p:cNvPr>
          <p:cNvSpPr/>
          <p:nvPr/>
        </p:nvSpPr>
        <p:spPr>
          <a:xfrm>
            <a:off x="435578" y="3036351"/>
            <a:ext cx="3137438" cy="1384995"/>
          </a:xfrm>
          <a:prstGeom prst="rect">
            <a:avLst/>
          </a:prstGeom>
        </p:spPr>
        <p:txBody>
          <a:bodyPr wrap="square">
            <a:spAutoFit/>
          </a:bodyPr>
          <a:lstStyle/>
          <a:p>
            <a:r>
              <a:rPr lang="en-GB" sz="1200" dirty="0">
                <a:latin typeface="Arial Narrow" panose="020B0606020202030204" pitchFamily="34" charset="0"/>
                <a:ea typeface="Times New Roman" panose="02020603050405020304" pitchFamily="18" charset="0"/>
              </a:rPr>
              <a:t>Rocky shores experience </a:t>
            </a:r>
            <a:r>
              <a:rPr lang="en-GB" sz="1200" i="1" dirty="0">
                <a:latin typeface="Arial Narrow" panose="020B0606020202030204" pitchFamily="34" charset="0"/>
                <a:ea typeface="Times New Roman" panose="02020603050405020304" pitchFamily="18" charset="0"/>
              </a:rPr>
              <a:t>vertical</a:t>
            </a:r>
            <a:r>
              <a:rPr lang="en-GB" sz="1200" dirty="0">
                <a:latin typeface="Arial Narrow" panose="020B0606020202030204" pitchFamily="34" charset="0"/>
                <a:ea typeface="Times New Roman" panose="02020603050405020304" pitchFamily="18" charset="0"/>
              </a:rPr>
              <a:t> zonation, which is the arrangement of plants and animals in distinct horizontal layers (with some overlap) caused by limiting factors of a combination of what each organism can tolerate physically as well as interactions between organisms </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a:t>
            </a:r>
          </a:p>
          <a:p>
            <a:endParaRPr lang="en-GB" sz="1200" dirty="0">
              <a:latin typeface="Arial Narrow" panose="020B0606020202030204" pitchFamily="34" charset="0"/>
              <a:ea typeface="Times New Roman" panose="02020603050405020304" pitchFamily="18" charset="0"/>
            </a:endParaRPr>
          </a:p>
        </p:txBody>
      </p:sp>
      <p:sp>
        <p:nvSpPr>
          <p:cNvPr id="56" name="Oval 55">
            <a:extLst>
              <a:ext uri="{FF2B5EF4-FFF2-40B4-BE49-F238E27FC236}">
                <a16:creationId xmlns:a16="http://schemas.microsoft.com/office/drawing/2014/main" id="{52A911C6-A6FA-2F4E-86A9-8834E536DE4C}"/>
              </a:ext>
            </a:extLst>
          </p:cNvPr>
          <p:cNvSpPr/>
          <p:nvPr/>
        </p:nvSpPr>
        <p:spPr>
          <a:xfrm>
            <a:off x="5355607" y="4112869"/>
            <a:ext cx="793831" cy="319851"/>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Oval 56">
            <a:extLst>
              <a:ext uri="{FF2B5EF4-FFF2-40B4-BE49-F238E27FC236}">
                <a16:creationId xmlns:a16="http://schemas.microsoft.com/office/drawing/2014/main" id="{0615E2C1-D7EE-0550-307E-4B658609A397}"/>
              </a:ext>
            </a:extLst>
          </p:cNvPr>
          <p:cNvSpPr/>
          <p:nvPr/>
        </p:nvSpPr>
        <p:spPr>
          <a:xfrm>
            <a:off x="3365116" y="3526949"/>
            <a:ext cx="793831" cy="319851"/>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47662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06D078C0-5428-2B03-D0A5-BD52D544799E}"/>
              </a:ext>
            </a:extLst>
          </p:cNvPr>
          <p:cNvSpPr txBox="1"/>
          <p:nvPr/>
        </p:nvSpPr>
        <p:spPr>
          <a:xfrm>
            <a:off x="5431047"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89C27BBE-E924-A716-3EB7-8DAC22D6E19F}"/>
              </a:ext>
            </a:extLst>
          </p:cNvPr>
          <p:cNvSpPr txBox="1"/>
          <p:nvPr/>
        </p:nvSpPr>
        <p:spPr>
          <a:xfrm>
            <a:off x="1510999" y="266733"/>
            <a:ext cx="3586223" cy="553998"/>
          </a:xfrm>
          <a:prstGeom prst="rect">
            <a:avLst/>
          </a:prstGeom>
          <a:noFill/>
        </p:spPr>
        <p:txBody>
          <a:bodyPr wrap="square" rtlCol="0">
            <a:spAutoFit/>
          </a:bodyPr>
          <a:lstStyle/>
          <a:p>
            <a:r>
              <a:rPr lang="en-AU" b="1" dirty="0">
                <a:latin typeface="Arial Narrow" panose="020B0606020202030204" pitchFamily="34" charset="0"/>
              </a:rPr>
              <a:t>Interpret </a:t>
            </a:r>
            <a:r>
              <a:rPr lang="en-AU" sz="1200" dirty="0">
                <a:latin typeface="Arial Narrow" panose="020B0606020202030204" pitchFamily="34" charset="0"/>
              </a:rPr>
              <a:t>data to identify an organism’s tolerance limit, e.g. of intertidal organisms or mangrove zonation.</a:t>
            </a:r>
            <a:endParaRPr lang="en-US" sz="1200" dirty="0">
              <a:latin typeface="Arial Narrow" pitchFamily="34" charset="0"/>
            </a:endParaRPr>
          </a:p>
        </p:txBody>
      </p:sp>
    </p:spTree>
    <p:extLst>
      <p:ext uri="{BB962C8B-B14F-4D97-AF65-F5344CB8AC3E}">
        <p14:creationId xmlns:p14="http://schemas.microsoft.com/office/powerpoint/2010/main" val="3923273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92258" y="973010"/>
            <a:ext cx="6115238"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Marine Life Zones</a:t>
            </a:r>
          </a:p>
          <a:p>
            <a:pPr>
              <a:spcAft>
                <a:spcPts val="0"/>
              </a:spcAft>
            </a:pPr>
            <a:r>
              <a:rPr lang="en-GB" sz="1200" dirty="0">
                <a:latin typeface="Arial Narrow" panose="020B0606020202030204" pitchFamily="34" charset="0"/>
                <a:ea typeface="Times New Roman" panose="02020603050405020304" pitchFamily="18" charset="0"/>
              </a:rPr>
              <a:t>Abiotic factors such as water depth, light availability and distance from shore are used to divide the ocean into distinct marine life zones. The table below</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illustrates the characteristics that define each zone:</a:t>
            </a:r>
          </a:p>
        </p:txBody>
      </p:sp>
      <p:graphicFrame>
        <p:nvGraphicFramePr>
          <p:cNvPr id="2" name="Table 1"/>
          <p:cNvGraphicFramePr>
            <a:graphicFrameLocks noGrp="1"/>
          </p:cNvGraphicFramePr>
          <p:nvPr/>
        </p:nvGraphicFramePr>
        <p:xfrm>
          <a:off x="479548" y="1732480"/>
          <a:ext cx="5885351" cy="2438400"/>
        </p:xfrm>
        <a:graphic>
          <a:graphicData uri="http://schemas.openxmlformats.org/drawingml/2006/table">
            <a:tbl>
              <a:tblPr firstRow="1" bandRow="1">
                <a:tableStyleId>{5940675A-B579-460E-94D1-54222C63F5DA}</a:tableStyleId>
              </a:tblPr>
              <a:tblGrid>
                <a:gridCol w="908438">
                  <a:extLst>
                    <a:ext uri="{9D8B030D-6E8A-4147-A177-3AD203B41FA5}">
                      <a16:colId xmlns:a16="http://schemas.microsoft.com/office/drawing/2014/main" val="20000"/>
                    </a:ext>
                  </a:extLst>
                </a:gridCol>
                <a:gridCol w="1085527">
                  <a:extLst>
                    <a:ext uri="{9D8B030D-6E8A-4147-A177-3AD203B41FA5}">
                      <a16:colId xmlns:a16="http://schemas.microsoft.com/office/drawing/2014/main" val="20001"/>
                    </a:ext>
                  </a:extLst>
                </a:gridCol>
                <a:gridCol w="796053">
                  <a:extLst>
                    <a:ext uri="{9D8B030D-6E8A-4147-A177-3AD203B41FA5}">
                      <a16:colId xmlns:a16="http://schemas.microsoft.com/office/drawing/2014/main" val="20002"/>
                    </a:ext>
                  </a:extLst>
                </a:gridCol>
                <a:gridCol w="3095333">
                  <a:extLst>
                    <a:ext uri="{9D8B030D-6E8A-4147-A177-3AD203B41FA5}">
                      <a16:colId xmlns:a16="http://schemas.microsoft.com/office/drawing/2014/main" val="20003"/>
                    </a:ext>
                  </a:extLst>
                </a:gridCol>
              </a:tblGrid>
              <a:tr h="163375">
                <a:tc>
                  <a:txBody>
                    <a:bodyPr/>
                    <a:lstStyle/>
                    <a:p>
                      <a:r>
                        <a:rPr lang="en-AU" sz="1000" b="1" dirty="0">
                          <a:latin typeface="Arial Narrow" panose="020B0606020202030204" pitchFamily="34" charset="0"/>
                        </a:rPr>
                        <a:t>   Basis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Marine Life Zone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Subdivision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Characteristics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Depth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Pelagic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All water</a:t>
                      </a:r>
                      <a:r>
                        <a:rPr lang="en-AU" sz="1000" baseline="0" dirty="0">
                          <a:latin typeface="Arial Narrow" panose="020B0606020202030204" pitchFamily="34" charset="0"/>
                        </a:rPr>
                        <a:t> above the seabed; organisms swim or float</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Benthic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 </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On</a:t>
                      </a:r>
                      <a:r>
                        <a:rPr lang="en-AU" sz="1000" baseline="0" dirty="0">
                          <a:latin typeface="Arial Narrow" panose="020B0606020202030204" pitchFamily="34" charset="0"/>
                        </a:rPr>
                        <a:t> the seabed</a:t>
                      </a:r>
                      <a:r>
                        <a:rPr lang="en-AU" sz="1000" dirty="0">
                          <a:latin typeface="Arial Narrow" panose="020B0606020202030204" pitchFamily="34" charset="0"/>
                        </a:rPr>
                        <a:t>; organisms</a:t>
                      </a:r>
                      <a:r>
                        <a:rPr lang="en-AU" sz="1000" baseline="0" dirty="0">
                          <a:latin typeface="Arial Narrow" panose="020B0606020202030204" pitchFamily="34" charset="0"/>
                        </a:rPr>
                        <a:t> attach to, burrow into, or crawl</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Abyssal</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Deep-sea bottom; dark, cold, high pressure;</a:t>
                      </a:r>
                      <a:r>
                        <a:rPr lang="en-AU" sz="1000" baseline="0" dirty="0">
                          <a:latin typeface="Arial Narrow" panose="020B0606020202030204" pitchFamily="34" charset="0"/>
                        </a:rPr>
                        <a:t> sparse life</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Light</a:t>
                      </a:r>
                    </a:p>
                    <a:p>
                      <a:r>
                        <a:rPr lang="en-AU" sz="1000" dirty="0">
                          <a:latin typeface="Arial Narrow" panose="020B0606020202030204" pitchFamily="34" charset="0"/>
                        </a:rPr>
                        <a:t>Availability</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Photic</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Sunlit</a:t>
                      </a:r>
                      <a:r>
                        <a:rPr lang="en-AU" sz="1000" baseline="0" dirty="0">
                          <a:latin typeface="Arial Narrow" panose="020B0606020202030204" pitchFamily="34" charset="0"/>
                        </a:rPr>
                        <a:t> surface waters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Euphotic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Enough</a:t>
                      </a:r>
                      <a:r>
                        <a:rPr lang="en-AU" sz="1000" baseline="0" dirty="0">
                          <a:latin typeface="Arial Narrow" panose="020B0606020202030204" pitchFamily="34" charset="0"/>
                        </a:rPr>
                        <a:t> sunlight for photosynthesis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Aphotic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No sunlight;</a:t>
                      </a:r>
                      <a:r>
                        <a:rPr lang="en-AU" sz="1000" baseline="0" dirty="0">
                          <a:latin typeface="Arial Narrow" panose="020B0606020202030204" pitchFamily="34" charset="0"/>
                        </a:rPr>
                        <a:t> many organisms have bioluminescent capabilities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Distance</a:t>
                      </a:r>
                      <a:r>
                        <a:rPr lang="en-AU" sz="1000" baseline="0" dirty="0">
                          <a:latin typeface="Arial Narrow" panose="020B0606020202030204" pitchFamily="34" charset="0"/>
                        </a:rPr>
                        <a:t> from Shore</a:t>
                      </a:r>
                      <a:endParaRPr lang="en-AU" sz="1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Intertidal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Narrow strip of land between high</a:t>
                      </a:r>
                      <a:r>
                        <a:rPr lang="en-AU" sz="1000" baseline="0" dirty="0">
                          <a:latin typeface="Arial Narrow" panose="020B0606020202030204" pitchFamily="34" charset="0"/>
                        </a:rPr>
                        <a:t> and low tide; dynamic area</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Neritic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Above continental shelf;</a:t>
                      </a:r>
                      <a:r>
                        <a:rPr lang="en-AU" sz="1000" baseline="0" dirty="0">
                          <a:latin typeface="Arial Narrow" panose="020B0606020202030204" pitchFamily="34" charset="0"/>
                        </a:rPr>
                        <a:t> high biomass and diversity of species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Oceanic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Open ocean beyond the shelf</a:t>
                      </a:r>
                      <a:r>
                        <a:rPr lang="en-AU" sz="1000" baseline="0" dirty="0">
                          <a:latin typeface="Arial Narrow" panose="020B0606020202030204" pitchFamily="34" charset="0"/>
                        </a:rPr>
                        <a:t> break; low nutrient concentration</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16" name="Rectangle 15"/>
          <p:cNvSpPr/>
          <p:nvPr/>
        </p:nvSpPr>
        <p:spPr>
          <a:xfrm>
            <a:off x="472383" y="7752477"/>
            <a:ext cx="5869212" cy="4065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Shade the area in </a:t>
            </a:r>
            <a:r>
              <a:rPr lang="en-AU" sz="1200" b="1" i="1" dirty="0">
                <a:solidFill>
                  <a:schemeClr val="tx1"/>
                </a:solidFill>
                <a:latin typeface="Arial Narrow" panose="020B0606020202030204" pitchFamily="34" charset="0"/>
              </a:rPr>
              <a:t>complete darkness </a:t>
            </a:r>
            <a:r>
              <a:rPr lang="en-AU" sz="1200" b="1" dirty="0">
                <a:solidFill>
                  <a:schemeClr val="tx1"/>
                </a:solidFill>
                <a:latin typeface="Arial Narrow" panose="020B0606020202030204" pitchFamily="34" charset="0"/>
              </a:rPr>
              <a:t>above. Label the photic, euphotic &amp; aphotic zone</a:t>
            </a:r>
          </a:p>
        </p:txBody>
      </p:sp>
      <p:sp>
        <p:nvSpPr>
          <p:cNvPr id="194" name="Rectangle 193"/>
          <p:cNvSpPr/>
          <p:nvPr/>
        </p:nvSpPr>
        <p:spPr>
          <a:xfrm>
            <a:off x="479547" y="4963680"/>
            <a:ext cx="5866453" cy="2739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Freeform 196"/>
          <p:cNvSpPr/>
          <p:nvPr/>
        </p:nvSpPr>
        <p:spPr>
          <a:xfrm>
            <a:off x="2055002" y="4960461"/>
            <a:ext cx="1515291" cy="836023"/>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TextBox 197"/>
          <p:cNvSpPr txBox="1"/>
          <p:nvPr/>
        </p:nvSpPr>
        <p:spPr>
          <a:xfrm rot="605761">
            <a:off x="852539" y="5695794"/>
            <a:ext cx="1472654" cy="215444"/>
          </a:xfrm>
          <a:prstGeom prst="rect">
            <a:avLst/>
          </a:prstGeom>
          <a:noFill/>
        </p:spPr>
        <p:txBody>
          <a:bodyPr wrap="square" rtlCol="0">
            <a:spAutoFit/>
          </a:bodyPr>
          <a:lstStyle/>
          <a:p>
            <a:pPr algn="ctr"/>
            <a:r>
              <a:rPr lang="en-AU" sz="800" dirty="0">
                <a:latin typeface="Arial Narrow" panose="020B0606020202030204" pitchFamily="34" charset="0"/>
              </a:rPr>
              <a:t>Continental Shelf</a:t>
            </a:r>
          </a:p>
        </p:txBody>
      </p:sp>
      <p:sp>
        <p:nvSpPr>
          <p:cNvPr id="199" name="TextBox 198"/>
          <p:cNvSpPr txBox="1"/>
          <p:nvPr/>
        </p:nvSpPr>
        <p:spPr>
          <a:xfrm rot="4087114">
            <a:off x="1500717" y="6057212"/>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Slope</a:t>
            </a:r>
          </a:p>
        </p:txBody>
      </p:sp>
      <p:sp>
        <p:nvSpPr>
          <p:cNvPr id="200" name="TextBox 199"/>
          <p:cNvSpPr txBox="1"/>
          <p:nvPr/>
        </p:nvSpPr>
        <p:spPr>
          <a:xfrm>
            <a:off x="4928543" y="7357377"/>
            <a:ext cx="2245767" cy="215444"/>
          </a:xfrm>
          <a:prstGeom prst="rect">
            <a:avLst/>
          </a:prstGeom>
          <a:noFill/>
        </p:spPr>
        <p:txBody>
          <a:bodyPr wrap="square" rtlCol="0">
            <a:spAutoFit/>
          </a:bodyPr>
          <a:lstStyle/>
          <a:p>
            <a:pPr algn="ctr"/>
            <a:r>
              <a:rPr lang="en-AU" sz="800" dirty="0">
                <a:latin typeface="Arial Narrow" panose="020B0606020202030204" pitchFamily="34" charset="0"/>
              </a:rPr>
              <a:t>Abyssal Plain</a:t>
            </a:r>
          </a:p>
        </p:txBody>
      </p:sp>
      <p:cxnSp>
        <p:nvCxnSpPr>
          <p:cNvPr id="203" name="Straight Connector 202"/>
          <p:cNvCxnSpPr/>
          <p:nvPr/>
        </p:nvCxnSpPr>
        <p:spPr>
          <a:xfrm>
            <a:off x="2293905" y="6259418"/>
            <a:ext cx="40520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232249" y="5979329"/>
            <a:ext cx="41063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4452184" y="6025169"/>
            <a:ext cx="2416536" cy="215444"/>
          </a:xfrm>
          <a:prstGeom prst="rect">
            <a:avLst/>
          </a:prstGeom>
          <a:noFill/>
        </p:spPr>
        <p:txBody>
          <a:bodyPr wrap="square" rtlCol="0">
            <a:spAutoFit/>
          </a:bodyPr>
          <a:lstStyle/>
          <a:p>
            <a:pPr algn="ctr"/>
            <a:r>
              <a:rPr lang="en-AU" sz="800" dirty="0">
                <a:latin typeface="Arial Narrow" panose="020B0606020202030204" pitchFamily="34" charset="0"/>
              </a:rPr>
              <a:t>Not enough light for photosynthesis</a:t>
            </a:r>
          </a:p>
        </p:txBody>
      </p:sp>
      <p:sp>
        <p:nvSpPr>
          <p:cNvPr id="209" name="TextBox 208"/>
          <p:cNvSpPr txBox="1"/>
          <p:nvPr/>
        </p:nvSpPr>
        <p:spPr>
          <a:xfrm>
            <a:off x="4527529" y="5756732"/>
            <a:ext cx="2416536" cy="215444"/>
          </a:xfrm>
          <a:prstGeom prst="rect">
            <a:avLst/>
          </a:prstGeom>
          <a:noFill/>
        </p:spPr>
        <p:txBody>
          <a:bodyPr wrap="square" rtlCol="0">
            <a:spAutoFit/>
          </a:bodyPr>
          <a:lstStyle/>
          <a:p>
            <a:pPr algn="ctr"/>
            <a:r>
              <a:rPr lang="en-AU" sz="800" dirty="0">
                <a:latin typeface="Arial Narrow" panose="020B0606020202030204" pitchFamily="34" charset="0"/>
              </a:rPr>
              <a:t>Enough light for photosynthesis</a:t>
            </a:r>
          </a:p>
        </p:txBody>
      </p:sp>
      <p:sp>
        <p:nvSpPr>
          <p:cNvPr id="213" name="TextBox 212"/>
          <p:cNvSpPr txBox="1"/>
          <p:nvPr/>
        </p:nvSpPr>
        <p:spPr>
          <a:xfrm rot="19861981">
            <a:off x="2141579" y="5319628"/>
            <a:ext cx="989099" cy="215444"/>
          </a:xfrm>
          <a:prstGeom prst="rect">
            <a:avLst/>
          </a:prstGeom>
          <a:noFill/>
        </p:spPr>
        <p:txBody>
          <a:bodyPr wrap="square" rtlCol="0">
            <a:spAutoFit/>
          </a:bodyPr>
          <a:lstStyle/>
          <a:p>
            <a:pPr algn="ctr"/>
            <a:r>
              <a:rPr lang="en-AU" sz="800" dirty="0">
                <a:latin typeface="Arial Narrow" panose="020B0606020202030204" pitchFamily="34" charset="0"/>
              </a:rPr>
              <a:t>Shelf break</a:t>
            </a:r>
          </a:p>
        </p:txBody>
      </p:sp>
      <p:sp>
        <p:nvSpPr>
          <p:cNvPr id="214" name="TextBox 213"/>
          <p:cNvSpPr txBox="1"/>
          <p:nvPr/>
        </p:nvSpPr>
        <p:spPr>
          <a:xfrm rot="19950280">
            <a:off x="1241011" y="5077404"/>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Intertidal</a:t>
            </a:r>
          </a:p>
        </p:txBody>
      </p:sp>
      <p:sp>
        <p:nvSpPr>
          <p:cNvPr id="215" name="TextBox 214"/>
          <p:cNvSpPr txBox="1"/>
          <p:nvPr/>
        </p:nvSpPr>
        <p:spPr>
          <a:xfrm rot="19669302">
            <a:off x="1999752" y="5076441"/>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Neritic</a:t>
            </a:r>
          </a:p>
        </p:txBody>
      </p:sp>
      <p:sp>
        <p:nvSpPr>
          <p:cNvPr id="216" name="TextBox 215"/>
          <p:cNvSpPr txBox="1"/>
          <p:nvPr/>
        </p:nvSpPr>
        <p:spPr>
          <a:xfrm rot="19607913">
            <a:off x="2862711" y="5238575"/>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Oceanic</a:t>
            </a:r>
          </a:p>
        </p:txBody>
      </p:sp>
      <p:sp>
        <p:nvSpPr>
          <p:cNvPr id="226" name="Rectangle 225"/>
          <p:cNvSpPr/>
          <p:nvPr/>
        </p:nvSpPr>
        <p:spPr>
          <a:xfrm>
            <a:off x="472383" y="8223309"/>
            <a:ext cx="5863821" cy="3933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Label the zones according to distance from shore (intertidal, neritic &amp; oceanic)</a:t>
            </a:r>
          </a:p>
        </p:txBody>
      </p:sp>
      <p:sp>
        <p:nvSpPr>
          <p:cNvPr id="227" name="Rectangle 226"/>
          <p:cNvSpPr/>
          <p:nvPr/>
        </p:nvSpPr>
        <p:spPr>
          <a:xfrm>
            <a:off x="472383" y="4224417"/>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benthic zone (where ‘benthos’ live)? Ans.  </a:t>
            </a:r>
          </a:p>
        </p:txBody>
      </p:sp>
      <p:sp>
        <p:nvSpPr>
          <p:cNvPr id="228" name="Rectangle 227"/>
          <p:cNvSpPr/>
          <p:nvPr/>
        </p:nvSpPr>
        <p:spPr>
          <a:xfrm>
            <a:off x="471718" y="4596266"/>
            <a:ext cx="5880584" cy="3173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pelagic zone? Ans.  </a:t>
            </a:r>
          </a:p>
        </p:txBody>
      </p:sp>
      <p:sp>
        <p:nvSpPr>
          <p:cNvPr id="229" name="Rectangle 228"/>
          <p:cNvSpPr/>
          <p:nvPr/>
        </p:nvSpPr>
        <p:spPr>
          <a:xfrm>
            <a:off x="3210719" y="6272521"/>
            <a:ext cx="3110693" cy="9545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Freeform 229"/>
          <p:cNvSpPr/>
          <p:nvPr/>
        </p:nvSpPr>
        <p:spPr>
          <a:xfrm>
            <a:off x="2332674" y="6259644"/>
            <a:ext cx="941200" cy="922821"/>
          </a:xfrm>
          <a:custGeom>
            <a:avLst/>
            <a:gdLst>
              <a:gd name="connsiteX0" fmla="*/ 20912 w 941200"/>
              <a:gd name="connsiteY0" fmla="*/ 7951 h 922821"/>
              <a:gd name="connsiteX1" fmla="*/ 28863 w 941200"/>
              <a:gd name="connsiteY1" fmla="*/ 55659 h 922821"/>
              <a:gd name="connsiteX2" fmla="*/ 68620 w 941200"/>
              <a:gd name="connsiteY2" fmla="*/ 103367 h 922821"/>
              <a:gd name="connsiteX3" fmla="*/ 84523 w 941200"/>
              <a:gd name="connsiteY3" fmla="*/ 254442 h 922821"/>
              <a:gd name="connsiteX4" fmla="*/ 92474 w 941200"/>
              <a:gd name="connsiteY4" fmla="*/ 278296 h 922821"/>
              <a:gd name="connsiteX5" fmla="*/ 124279 w 941200"/>
              <a:gd name="connsiteY5" fmla="*/ 326004 h 922821"/>
              <a:gd name="connsiteX6" fmla="*/ 140182 w 941200"/>
              <a:gd name="connsiteY6" fmla="*/ 373711 h 922821"/>
              <a:gd name="connsiteX7" fmla="*/ 195841 w 941200"/>
              <a:gd name="connsiteY7" fmla="*/ 445273 h 922821"/>
              <a:gd name="connsiteX8" fmla="*/ 219695 w 941200"/>
              <a:gd name="connsiteY8" fmla="*/ 516835 h 922821"/>
              <a:gd name="connsiteX9" fmla="*/ 227646 w 941200"/>
              <a:gd name="connsiteY9" fmla="*/ 540689 h 922821"/>
              <a:gd name="connsiteX10" fmla="*/ 267403 w 941200"/>
              <a:gd name="connsiteY10" fmla="*/ 596348 h 922821"/>
              <a:gd name="connsiteX11" fmla="*/ 299208 w 941200"/>
              <a:gd name="connsiteY11" fmla="*/ 628153 h 922821"/>
              <a:gd name="connsiteX12" fmla="*/ 331013 w 941200"/>
              <a:gd name="connsiteY12" fmla="*/ 659958 h 922821"/>
              <a:gd name="connsiteX13" fmla="*/ 338964 w 941200"/>
              <a:gd name="connsiteY13" fmla="*/ 683812 h 922821"/>
              <a:gd name="connsiteX14" fmla="*/ 386672 w 941200"/>
              <a:gd name="connsiteY14" fmla="*/ 699715 h 922821"/>
              <a:gd name="connsiteX15" fmla="*/ 434380 w 941200"/>
              <a:gd name="connsiteY15" fmla="*/ 715618 h 922821"/>
              <a:gd name="connsiteX16" fmla="*/ 458234 w 941200"/>
              <a:gd name="connsiteY16" fmla="*/ 731520 h 922821"/>
              <a:gd name="connsiteX17" fmla="*/ 474136 w 941200"/>
              <a:gd name="connsiteY17" fmla="*/ 755374 h 922821"/>
              <a:gd name="connsiteX18" fmla="*/ 521844 w 941200"/>
              <a:gd name="connsiteY18" fmla="*/ 787179 h 922821"/>
              <a:gd name="connsiteX19" fmla="*/ 545698 w 941200"/>
              <a:gd name="connsiteY19" fmla="*/ 803082 h 922821"/>
              <a:gd name="connsiteX20" fmla="*/ 569552 w 941200"/>
              <a:gd name="connsiteY20" fmla="*/ 811033 h 922821"/>
              <a:gd name="connsiteX21" fmla="*/ 601357 w 941200"/>
              <a:gd name="connsiteY21" fmla="*/ 826936 h 922821"/>
              <a:gd name="connsiteX22" fmla="*/ 625211 w 941200"/>
              <a:gd name="connsiteY22" fmla="*/ 842838 h 922821"/>
              <a:gd name="connsiteX23" fmla="*/ 657016 w 941200"/>
              <a:gd name="connsiteY23" fmla="*/ 850790 h 922821"/>
              <a:gd name="connsiteX24" fmla="*/ 792189 w 941200"/>
              <a:gd name="connsiteY24" fmla="*/ 866692 h 922821"/>
              <a:gd name="connsiteX25" fmla="*/ 863750 w 941200"/>
              <a:gd name="connsiteY25" fmla="*/ 898498 h 922821"/>
              <a:gd name="connsiteX26" fmla="*/ 871702 w 941200"/>
              <a:gd name="connsiteY26" fmla="*/ 922351 h 922821"/>
              <a:gd name="connsiteX27" fmla="*/ 871702 w 941200"/>
              <a:gd name="connsiteY27" fmla="*/ 850790 h 922821"/>
              <a:gd name="connsiteX28" fmla="*/ 680870 w 941200"/>
              <a:gd name="connsiteY28" fmla="*/ 7951 h 922821"/>
              <a:gd name="connsiteX29" fmla="*/ 585455 w 941200"/>
              <a:gd name="connsiteY29" fmla="*/ 0 h 922821"/>
              <a:gd name="connsiteX30" fmla="*/ 394623 w 941200"/>
              <a:gd name="connsiteY30" fmla="*/ 7951 h 922821"/>
              <a:gd name="connsiteX31" fmla="*/ 323062 w 941200"/>
              <a:gd name="connsiteY31" fmla="*/ 15903 h 922821"/>
              <a:gd name="connsiteX32" fmla="*/ 20912 w 941200"/>
              <a:gd name="connsiteY32" fmla="*/ 7951 h 9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1200" h="922821">
                <a:moveTo>
                  <a:pt x="20912" y="7951"/>
                </a:moveTo>
                <a:cubicBezTo>
                  <a:pt x="-28121" y="14577"/>
                  <a:pt x="23765" y="40364"/>
                  <a:pt x="28863" y="55659"/>
                </a:cubicBezTo>
                <a:cubicBezTo>
                  <a:pt x="34398" y="72263"/>
                  <a:pt x="57549" y="92296"/>
                  <a:pt x="68620" y="103367"/>
                </a:cubicBezTo>
                <a:cubicBezTo>
                  <a:pt x="91678" y="172545"/>
                  <a:pt x="67574" y="93433"/>
                  <a:pt x="84523" y="254442"/>
                </a:cubicBezTo>
                <a:cubicBezTo>
                  <a:pt x="85400" y="262777"/>
                  <a:pt x="88404" y="270969"/>
                  <a:pt x="92474" y="278296"/>
                </a:cubicBezTo>
                <a:cubicBezTo>
                  <a:pt x="101756" y="295003"/>
                  <a:pt x="124279" y="326004"/>
                  <a:pt x="124279" y="326004"/>
                </a:cubicBezTo>
                <a:cubicBezTo>
                  <a:pt x="129580" y="341906"/>
                  <a:pt x="130884" y="359764"/>
                  <a:pt x="140182" y="373711"/>
                </a:cubicBezTo>
                <a:cubicBezTo>
                  <a:pt x="178224" y="430775"/>
                  <a:pt x="158472" y="407904"/>
                  <a:pt x="195841" y="445273"/>
                </a:cubicBezTo>
                <a:lnTo>
                  <a:pt x="219695" y="516835"/>
                </a:lnTo>
                <a:cubicBezTo>
                  <a:pt x="222345" y="524786"/>
                  <a:pt x="222997" y="533715"/>
                  <a:pt x="227646" y="540689"/>
                </a:cubicBezTo>
                <a:cubicBezTo>
                  <a:pt x="250900" y="575569"/>
                  <a:pt x="237815" y="556898"/>
                  <a:pt x="267403" y="596348"/>
                </a:cubicBezTo>
                <a:cubicBezTo>
                  <a:pt x="288606" y="659959"/>
                  <a:pt x="256801" y="585746"/>
                  <a:pt x="299208" y="628153"/>
                </a:cubicBezTo>
                <a:cubicBezTo>
                  <a:pt x="341615" y="670560"/>
                  <a:pt x="267402" y="638755"/>
                  <a:pt x="331013" y="659958"/>
                </a:cubicBezTo>
                <a:cubicBezTo>
                  <a:pt x="333663" y="667909"/>
                  <a:pt x="332144" y="678940"/>
                  <a:pt x="338964" y="683812"/>
                </a:cubicBezTo>
                <a:cubicBezTo>
                  <a:pt x="352604" y="693555"/>
                  <a:pt x="370769" y="694414"/>
                  <a:pt x="386672" y="699715"/>
                </a:cubicBezTo>
                <a:cubicBezTo>
                  <a:pt x="386677" y="699717"/>
                  <a:pt x="434376" y="715615"/>
                  <a:pt x="434380" y="715618"/>
                </a:cubicBezTo>
                <a:lnTo>
                  <a:pt x="458234" y="731520"/>
                </a:lnTo>
                <a:cubicBezTo>
                  <a:pt x="463535" y="739471"/>
                  <a:pt x="466944" y="749081"/>
                  <a:pt x="474136" y="755374"/>
                </a:cubicBezTo>
                <a:cubicBezTo>
                  <a:pt x="488520" y="767960"/>
                  <a:pt x="505941" y="776577"/>
                  <a:pt x="521844" y="787179"/>
                </a:cubicBezTo>
                <a:cubicBezTo>
                  <a:pt x="529795" y="792480"/>
                  <a:pt x="536632" y="800060"/>
                  <a:pt x="545698" y="803082"/>
                </a:cubicBezTo>
                <a:cubicBezTo>
                  <a:pt x="553649" y="805732"/>
                  <a:pt x="561848" y="807731"/>
                  <a:pt x="569552" y="811033"/>
                </a:cubicBezTo>
                <a:cubicBezTo>
                  <a:pt x="580447" y="815702"/>
                  <a:pt x="591066" y="821055"/>
                  <a:pt x="601357" y="826936"/>
                </a:cubicBezTo>
                <a:cubicBezTo>
                  <a:pt x="609654" y="831677"/>
                  <a:pt x="616427" y="839074"/>
                  <a:pt x="625211" y="842838"/>
                </a:cubicBezTo>
                <a:cubicBezTo>
                  <a:pt x="635255" y="847143"/>
                  <a:pt x="646348" y="848419"/>
                  <a:pt x="657016" y="850790"/>
                </a:cubicBezTo>
                <a:cubicBezTo>
                  <a:pt x="716694" y="864052"/>
                  <a:pt x="710168" y="859857"/>
                  <a:pt x="792189" y="866692"/>
                </a:cubicBezTo>
                <a:cubicBezTo>
                  <a:pt x="848962" y="885617"/>
                  <a:pt x="825949" y="873297"/>
                  <a:pt x="863750" y="898498"/>
                </a:cubicBezTo>
                <a:cubicBezTo>
                  <a:pt x="866401" y="906449"/>
                  <a:pt x="864206" y="926099"/>
                  <a:pt x="871702" y="922351"/>
                </a:cubicBezTo>
                <a:cubicBezTo>
                  <a:pt x="890076" y="913163"/>
                  <a:pt x="872959" y="857077"/>
                  <a:pt x="871702" y="850790"/>
                </a:cubicBezTo>
                <a:cubicBezTo>
                  <a:pt x="854137" y="-71363"/>
                  <a:pt x="1133973" y="34605"/>
                  <a:pt x="680870" y="7951"/>
                </a:cubicBezTo>
                <a:cubicBezTo>
                  <a:pt x="649010" y="6077"/>
                  <a:pt x="617260" y="2650"/>
                  <a:pt x="585455" y="0"/>
                </a:cubicBezTo>
                <a:lnTo>
                  <a:pt x="394623" y="7951"/>
                </a:lnTo>
                <a:cubicBezTo>
                  <a:pt x="370666" y="9403"/>
                  <a:pt x="347057" y="15381"/>
                  <a:pt x="323062" y="15903"/>
                </a:cubicBezTo>
                <a:cubicBezTo>
                  <a:pt x="225019" y="18035"/>
                  <a:pt x="69945" y="1325"/>
                  <a:pt x="20912" y="795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Rectangle 231"/>
          <p:cNvSpPr/>
          <p:nvPr/>
        </p:nvSpPr>
        <p:spPr>
          <a:xfrm>
            <a:off x="3789040" y="7229054"/>
            <a:ext cx="2540198" cy="147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Freeform 232"/>
          <p:cNvSpPr/>
          <p:nvPr/>
        </p:nvSpPr>
        <p:spPr>
          <a:xfrm>
            <a:off x="2989690" y="7078629"/>
            <a:ext cx="811033" cy="270344"/>
          </a:xfrm>
          <a:custGeom>
            <a:avLst/>
            <a:gdLst>
              <a:gd name="connsiteX0" fmla="*/ 0 w 811033"/>
              <a:gd name="connsiteY0" fmla="*/ 0 h 270344"/>
              <a:gd name="connsiteX1" fmla="*/ 39757 w 811033"/>
              <a:gd name="connsiteY1" fmla="*/ 23853 h 270344"/>
              <a:gd name="connsiteX2" fmla="*/ 87465 w 811033"/>
              <a:gd name="connsiteY2" fmla="*/ 55659 h 270344"/>
              <a:gd name="connsiteX3" fmla="*/ 135173 w 811033"/>
              <a:gd name="connsiteY3" fmla="*/ 71561 h 270344"/>
              <a:gd name="connsiteX4" fmla="*/ 159027 w 811033"/>
              <a:gd name="connsiteY4" fmla="*/ 79513 h 270344"/>
              <a:gd name="connsiteX5" fmla="*/ 206734 w 811033"/>
              <a:gd name="connsiteY5" fmla="*/ 103366 h 270344"/>
              <a:gd name="connsiteX6" fmla="*/ 302150 w 811033"/>
              <a:gd name="connsiteY6" fmla="*/ 119269 h 270344"/>
              <a:gd name="connsiteX7" fmla="*/ 357809 w 811033"/>
              <a:gd name="connsiteY7" fmla="*/ 135172 h 270344"/>
              <a:gd name="connsiteX8" fmla="*/ 405517 w 811033"/>
              <a:gd name="connsiteY8" fmla="*/ 159026 h 270344"/>
              <a:gd name="connsiteX9" fmla="*/ 453225 w 811033"/>
              <a:gd name="connsiteY9" fmla="*/ 182880 h 270344"/>
              <a:gd name="connsiteX10" fmla="*/ 572494 w 811033"/>
              <a:gd name="connsiteY10" fmla="*/ 198782 h 270344"/>
              <a:gd name="connsiteX11" fmla="*/ 620202 w 811033"/>
              <a:gd name="connsiteY11" fmla="*/ 214685 h 270344"/>
              <a:gd name="connsiteX12" fmla="*/ 652007 w 811033"/>
              <a:gd name="connsiteY12" fmla="*/ 222636 h 270344"/>
              <a:gd name="connsiteX13" fmla="*/ 699715 w 811033"/>
              <a:gd name="connsiteY13" fmla="*/ 238539 h 270344"/>
              <a:gd name="connsiteX14" fmla="*/ 731520 w 811033"/>
              <a:gd name="connsiteY14" fmla="*/ 246490 h 270344"/>
              <a:gd name="connsiteX15" fmla="*/ 779228 w 811033"/>
              <a:gd name="connsiteY15" fmla="*/ 262393 h 270344"/>
              <a:gd name="connsiteX16" fmla="*/ 803082 w 811033"/>
              <a:gd name="connsiteY16" fmla="*/ 270344 h 270344"/>
              <a:gd name="connsiteX17" fmla="*/ 811033 w 811033"/>
              <a:gd name="connsiteY17" fmla="*/ 246490 h 270344"/>
              <a:gd name="connsiteX18" fmla="*/ 795131 w 811033"/>
              <a:gd name="connsiteY18" fmla="*/ 127220 h 270344"/>
              <a:gd name="connsiteX19" fmla="*/ 659959 w 811033"/>
              <a:gd name="connsiteY19" fmla="*/ 135172 h 270344"/>
              <a:gd name="connsiteX20" fmla="*/ 357809 w 811033"/>
              <a:gd name="connsiteY20" fmla="*/ 127220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1033" h="270344">
                <a:moveTo>
                  <a:pt x="0" y="0"/>
                </a:moveTo>
                <a:cubicBezTo>
                  <a:pt x="13252" y="7951"/>
                  <a:pt x="26719" y="15556"/>
                  <a:pt x="39757" y="23853"/>
                </a:cubicBezTo>
                <a:cubicBezTo>
                  <a:pt x="55882" y="34114"/>
                  <a:pt x="69333" y="49615"/>
                  <a:pt x="87465" y="55659"/>
                </a:cubicBezTo>
                <a:lnTo>
                  <a:pt x="135173" y="71561"/>
                </a:lnTo>
                <a:cubicBezTo>
                  <a:pt x="143124" y="74211"/>
                  <a:pt x="152053" y="74864"/>
                  <a:pt x="159027" y="79513"/>
                </a:cubicBezTo>
                <a:cubicBezTo>
                  <a:pt x="179131" y="92916"/>
                  <a:pt x="183219" y="98663"/>
                  <a:pt x="206734" y="103366"/>
                </a:cubicBezTo>
                <a:cubicBezTo>
                  <a:pt x="238352" y="109690"/>
                  <a:pt x="271560" y="109073"/>
                  <a:pt x="302150" y="119269"/>
                </a:cubicBezTo>
                <a:cubicBezTo>
                  <a:pt x="336371" y="130676"/>
                  <a:pt x="317873" y="125187"/>
                  <a:pt x="357809" y="135172"/>
                </a:cubicBezTo>
                <a:cubicBezTo>
                  <a:pt x="426170" y="180744"/>
                  <a:pt x="339678" y="126106"/>
                  <a:pt x="405517" y="159026"/>
                </a:cubicBezTo>
                <a:cubicBezTo>
                  <a:pt x="444380" y="178457"/>
                  <a:pt x="413258" y="172888"/>
                  <a:pt x="453225" y="182880"/>
                </a:cubicBezTo>
                <a:cubicBezTo>
                  <a:pt x="497138" y="193859"/>
                  <a:pt x="522821" y="193815"/>
                  <a:pt x="572494" y="198782"/>
                </a:cubicBezTo>
                <a:cubicBezTo>
                  <a:pt x="588397" y="204083"/>
                  <a:pt x="603940" y="210620"/>
                  <a:pt x="620202" y="214685"/>
                </a:cubicBezTo>
                <a:cubicBezTo>
                  <a:pt x="630804" y="217335"/>
                  <a:pt x="641540" y="219496"/>
                  <a:pt x="652007" y="222636"/>
                </a:cubicBezTo>
                <a:cubicBezTo>
                  <a:pt x="668063" y="227453"/>
                  <a:pt x="683453" y="234474"/>
                  <a:pt x="699715" y="238539"/>
                </a:cubicBezTo>
                <a:cubicBezTo>
                  <a:pt x="710317" y="241189"/>
                  <a:pt x="721053" y="243350"/>
                  <a:pt x="731520" y="246490"/>
                </a:cubicBezTo>
                <a:cubicBezTo>
                  <a:pt x="747576" y="251307"/>
                  <a:pt x="763325" y="257092"/>
                  <a:pt x="779228" y="262393"/>
                </a:cubicBezTo>
                <a:lnTo>
                  <a:pt x="803082" y="270344"/>
                </a:lnTo>
                <a:cubicBezTo>
                  <a:pt x="805732" y="262393"/>
                  <a:pt x="811033" y="254871"/>
                  <a:pt x="811033" y="246490"/>
                </a:cubicBezTo>
                <a:cubicBezTo>
                  <a:pt x="811033" y="200010"/>
                  <a:pt x="803589" y="169513"/>
                  <a:pt x="795131" y="127220"/>
                </a:cubicBezTo>
                <a:cubicBezTo>
                  <a:pt x="750074" y="129871"/>
                  <a:pt x="705094" y="135172"/>
                  <a:pt x="659959" y="135172"/>
                </a:cubicBezTo>
                <a:cubicBezTo>
                  <a:pt x="559207" y="135172"/>
                  <a:pt x="458561" y="127220"/>
                  <a:pt x="357809" y="127220"/>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TextBox 233"/>
          <p:cNvSpPr txBox="1"/>
          <p:nvPr/>
        </p:nvSpPr>
        <p:spPr>
          <a:xfrm>
            <a:off x="5418103" y="5488855"/>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Euphotic</a:t>
            </a:r>
          </a:p>
        </p:txBody>
      </p:sp>
      <p:sp>
        <p:nvSpPr>
          <p:cNvPr id="236" name="TextBox 235"/>
          <p:cNvSpPr txBox="1"/>
          <p:nvPr/>
        </p:nvSpPr>
        <p:spPr>
          <a:xfrm rot="5400000">
            <a:off x="4295888" y="5937635"/>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Photic</a:t>
            </a:r>
          </a:p>
        </p:txBody>
      </p:sp>
      <p:sp>
        <p:nvSpPr>
          <p:cNvPr id="238" name="Rectangle 237"/>
          <p:cNvSpPr/>
          <p:nvPr/>
        </p:nvSpPr>
        <p:spPr>
          <a:xfrm>
            <a:off x="3920957" y="4256173"/>
            <a:ext cx="237626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the seabed</a:t>
            </a:r>
          </a:p>
        </p:txBody>
      </p:sp>
      <p:sp>
        <p:nvSpPr>
          <p:cNvPr id="239" name="Rectangle 238"/>
          <p:cNvSpPr/>
          <p:nvPr/>
        </p:nvSpPr>
        <p:spPr>
          <a:xfrm>
            <a:off x="2636128" y="4628708"/>
            <a:ext cx="3671968" cy="22998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All water above the seabed</a:t>
            </a:r>
          </a:p>
        </p:txBody>
      </p:sp>
      <p:sp>
        <p:nvSpPr>
          <p:cNvPr id="240" name="Rectangle 239"/>
          <p:cNvSpPr/>
          <p:nvPr/>
        </p:nvSpPr>
        <p:spPr>
          <a:xfrm>
            <a:off x="418250" y="8609760"/>
            <a:ext cx="5878971" cy="215444"/>
          </a:xfrm>
          <a:prstGeom prst="rect">
            <a:avLst/>
          </a:prstGeom>
        </p:spPr>
        <p:txBody>
          <a:bodyPr wrap="square">
            <a:spAutoFit/>
          </a:bodyPr>
          <a:lstStyle/>
          <a:p>
            <a:r>
              <a:rPr lang="en-AU" sz="800" baseline="30000" dirty="0">
                <a:latin typeface="Arial Narrow" panose="020B0606020202030204" pitchFamily="34" charset="0"/>
                <a:ea typeface="Times New Roman" panose="02020603050405020304" pitchFamily="18" charset="0"/>
              </a:rPr>
              <a:t>[1] </a:t>
            </a:r>
            <a:r>
              <a:rPr lang="en-AU" sz="800" dirty="0">
                <a:latin typeface="Arial Narrow" panose="020B0606020202030204" pitchFamily="34" charset="0"/>
                <a:ea typeface="Times New Roman" panose="02020603050405020304" pitchFamily="18" charset="0"/>
              </a:rPr>
              <a:t>Adapted from: Tarbuck E. J. &amp; </a:t>
            </a:r>
            <a:r>
              <a:rPr lang="en-AU" sz="800" dirty="0" err="1">
                <a:latin typeface="Arial Narrow" panose="020B0606020202030204" pitchFamily="34" charset="0"/>
                <a:ea typeface="Times New Roman" panose="02020603050405020304" pitchFamily="18" charset="0"/>
              </a:rPr>
              <a:t>Lutgens</a:t>
            </a:r>
            <a:r>
              <a:rPr lang="en-AU" sz="800" dirty="0">
                <a:latin typeface="Arial Narrow" panose="020B0606020202030204" pitchFamily="34" charset="0"/>
                <a:ea typeface="Times New Roman" panose="02020603050405020304" pitchFamily="18" charset="0"/>
              </a:rPr>
              <a:t>, F. K. (2006). </a:t>
            </a:r>
            <a:r>
              <a:rPr lang="en-AU" sz="800" i="1" dirty="0">
                <a:latin typeface="Arial Narrow" panose="020B0606020202030204" pitchFamily="34" charset="0"/>
                <a:ea typeface="Times New Roman" panose="02020603050405020304" pitchFamily="18" charset="0"/>
              </a:rPr>
              <a:t>Earth Science: eleventh edition. </a:t>
            </a:r>
            <a:r>
              <a:rPr lang="en-AU" sz="800" dirty="0">
                <a:latin typeface="Arial Narrow" panose="020B0606020202030204" pitchFamily="34" charset="0"/>
                <a:ea typeface="Times New Roman" panose="02020603050405020304" pitchFamily="18" charset="0"/>
              </a:rPr>
              <a:t>Pearson Prentice Hall. New Jersey. USA. Pg.392</a:t>
            </a:r>
            <a:endParaRPr lang="en-AU" sz="800" dirty="0"/>
          </a:p>
        </p:txBody>
      </p:sp>
      <p:sp>
        <p:nvSpPr>
          <p:cNvPr id="241" name="Freeform 240"/>
          <p:cNvSpPr/>
          <p:nvPr/>
        </p:nvSpPr>
        <p:spPr>
          <a:xfrm>
            <a:off x="1238269" y="4982127"/>
            <a:ext cx="1231867" cy="597214"/>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Freeform 241"/>
          <p:cNvSpPr/>
          <p:nvPr/>
        </p:nvSpPr>
        <p:spPr>
          <a:xfrm>
            <a:off x="868652" y="4963329"/>
            <a:ext cx="1052592" cy="531362"/>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TextBox 242"/>
          <p:cNvSpPr txBox="1"/>
          <p:nvPr/>
        </p:nvSpPr>
        <p:spPr>
          <a:xfrm rot="19281952">
            <a:off x="-51341" y="5534293"/>
            <a:ext cx="1472654" cy="215444"/>
          </a:xfrm>
          <a:prstGeom prst="rect">
            <a:avLst/>
          </a:prstGeom>
          <a:noFill/>
        </p:spPr>
        <p:txBody>
          <a:bodyPr wrap="square" rtlCol="0">
            <a:spAutoFit/>
          </a:bodyPr>
          <a:lstStyle/>
          <a:p>
            <a:pPr algn="ctr"/>
            <a:r>
              <a:rPr lang="en-AU" sz="800" dirty="0">
                <a:latin typeface="Arial Narrow" panose="020B0606020202030204" pitchFamily="34" charset="0"/>
              </a:rPr>
              <a:t>High Tide</a:t>
            </a:r>
          </a:p>
        </p:txBody>
      </p:sp>
      <p:sp>
        <p:nvSpPr>
          <p:cNvPr id="244" name="TextBox 243"/>
          <p:cNvSpPr txBox="1"/>
          <p:nvPr/>
        </p:nvSpPr>
        <p:spPr>
          <a:xfrm rot="19281952">
            <a:off x="271786" y="5619124"/>
            <a:ext cx="1472654" cy="215444"/>
          </a:xfrm>
          <a:prstGeom prst="rect">
            <a:avLst/>
          </a:prstGeom>
          <a:noFill/>
        </p:spPr>
        <p:txBody>
          <a:bodyPr wrap="square" rtlCol="0">
            <a:spAutoFit/>
          </a:bodyPr>
          <a:lstStyle/>
          <a:p>
            <a:pPr algn="ctr"/>
            <a:r>
              <a:rPr lang="en-AU" sz="800" dirty="0">
                <a:latin typeface="Arial Narrow" panose="020B0606020202030204" pitchFamily="34" charset="0"/>
              </a:rPr>
              <a:t>Low Tide</a:t>
            </a:r>
          </a:p>
        </p:txBody>
      </p:sp>
      <p:sp>
        <p:nvSpPr>
          <p:cNvPr id="53" name="TextBox 52"/>
          <p:cNvSpPr txBox="1"/>
          <p:nvPr/>
        </p:nvSpPr>
        <p:spPr>
          <a:xfrm rot="1214220">
            <a:off x="2286869" y="7076539"/>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Rise</a:t>
            </a:r>
          </a:p>
        </p:txBody>
      </p:sp>
      <p:sp>
        <p:nvSpPr>
          <p:cNvPr id="54" name="TextBox 53"/>
          <p:cNvSpPr txBox="1"/>
          <p:nvPr/>
        </p:nvSpPr>
        <p:spPr>
          <a:xfrm>
            <a:off x="3696010" y="7364228"/>
            <a:ext cx="2245767" cy="215444"/>
          </a:xfrm>
          <a:prstGeom prst="rect">
            <a:avLst/>
          </a:prstGeom>
          <a:noFill/>
        </p:spPr>
        <p:txBody>
          <a:bodyPr wrap="square" rtlCol="0">
            <a:spAutoFit/>
          </a:bodyPr>
          <a:lstStyle/>
          <a:p>
            <a:pPr algn="ctr"/>
            <a:r>
              <a:rPr lang="en-AU" sz="800" dirty="0">
                <a:latin typeface="Arial Narrow" panose="020B0606020202030204" pitchFamily="34" charset="0"/>
              </a:rPr>
              <a:t>Deep ocean-basin floor</a:t>
            </a:r>
          </a:p>
        </p:txBody>
      </p:sp>
      <p:sp>
        <p:nvSpPr>
          <p:cNvPr id="49" name="Freeform 48"/>
          <p:cNvSpPr/>
          <p:nvPr/>
        </p:nvSpPr>
        <p:spPr>
          <a:xfrm>
            <a:off x="496167" y="5352347"/>
            <a:ext cx="5869577" cy="2055881"/>
          </a:xfrm>
          <a:custGeom>
            <a:avLst/>
            <a:gdLst>
              <a:gd name="connsiteX0" fmla="*/ 0 w 5869577"/>
              <a:gd name="connsiteY0" fmla="*/ 0 h 2055881"/>
              <a:gd name="connsiteX1" fmla="*/ 43543 w 5869577"/>
              <a:gd name="connsiteY1" fmla="*/ 26125 h 2055881"/>
              <a:gd name="connsiteX2" fmla="*/ 69669 w 5869577"/>
              <a:gd name="connsiteY2" fmla="*/ 34834 h 2055881"/>
              <a:gd name="connsiteX3" fmla="*/ 95795 w 5869577"/>
              <a:gd name="connsiteY3" fmla="*/ 52251 h 2055881"/>
              <a:gd name="connsiteX4" fmla="*/ 209006 w 5869577"/>
              <a:gd name="connsiteY4" fmla="*/ 78377 h 2055881"/>
              <a:gd name="connsiteX5" fmla="*/ 261257 w 5869577"/>
              <a:gd name="connsiteY5" fmla="*/ 104502 h 2055881"/>
              <a:gd name="connsiteX6" fmla="*/ 287383 w 5869577"/>
              <a:gd name="connsiteY6" fmla="*/ 121920 h 2055881"/>
              <a:gd name="connsiteX7" fmla="*/ 409303 w 5869577"/>
              <a:gd name="connsiteY7" fmla="*/ 156754 h 2055881"/>
              <a:gd name="connsiteX8" fmla="*/ 531223 w 5869577"/>
              <a:gd name="connsiteY8" fmla="*/ 165462 h 2055881"/>
              <a:gd name="connsiteX9" fmla="*/ 600892 w 5869577"/>
              <a:gd name="connsiteY9" fmla="*/ 182880 h 2055881"/>
              <a:gd name="connsiteX10" fmla="*/ 627017 w 5869577"/>
              <a:gd name="connsiteY10" fmla="*/ 200297 h 2055881"/>
              <a:gd name="connsiteX11" fmla="*/ 670560 w 5869577"/>
              <a:gd name="connsiteY11" fmla="*/ 235131 h 2055881"/>
              <a:gd name="connsiteX12" fmla="*/ 714103 w 5869577"/>
              <a:gd name="connsiteY12" fmla="*/ 243840 h 2055881"/>
              <a:gd name="connsiteX13" fmla="*/ 792480 w 5869577"/>
              <a:gd name="connsiteY13" fmla="*/ 287382 h 2055881"/>
              <a:gd name="connsiteX14" fmla="*/ 809897 w 5869577"/>
              <a:gd name="connsiteY14" fmla="*/ 304800 h 2055881"/>
              <a:gd name="connsiteX15" fmla="*/ 853440 w 5869577"/>
              <a:gd name="connsiteY15" fmla="*/ 322217 h 2055881"/>
              <a:gd name="connsiteX16" fmla="*/ 940526 w 5869577"/>
              <a:gd name="connsiteY16" fmla="*/ 339634 h 2055881"/>
              <a:gd name="connsiteX17" fmla="*/ 1010195 w 5869577"/>
              <a:gd name="connsiteY17" fmla="*/ 348342 h 2055881"/>
              <a:gd name="connsiteX18" fmla="*/ 1123406 w 5869577"/>
              <a:gd name="connsiteY18" fmla="*/ 348342 h 2055881"/>
              <a:gd name="connsiteX19" fmla="*/ 1245326 w 5869577"/>
              <a:gd name="connsiteY19" fmla="*/ 357051 h 2055881"/>
              <a:gd name="connsiteX20" fmla="*/ 1288869 w 5869577"/>
              <a:gd name="connsiteY20" fmla="*/ 365760 h 2055881"/>
              <a:gd name="connsiteX21" fmla="*/ 1314995 w 5869577"/>
              <a:gd name="connsiteY21" fmla="*/ 374468 h 2055881"/>
              <a:gd name="connsiteX22" fmla="*/ 1367246 w 5869577"/>
              <a:gd name="connsiteY22" fmla="*/ 383177 h 2055881"/>
              <a:gd name="connsiteX23" fmla="*/ 1402080 w 5869577"/>
              <a:gd name="connsiteY23" fmla="*/ 391885 h 2055881"/>
              <a:gd name="connsiteX24" fmla="*/ 1454332 w 5869577"/>
              <a:gd name="connsiteY24" fmla="*/ 400594 h 2055881"/>
              <a:gd name="connsiteX25" fmla="*/ 1480457 w 5869577"/>
              <a:gd name="connsiteY25" fmla="*/ 418011 h 2055881"/>
              <a:gd name="connsiteX26" fmla="*/ 1506583 w 5869577"/>
              <a:gd name="connsiteY26" fmla="*/ 426720 h 2055881"/>
              <a:gd name="connsiteX27" fmla="*/ 1567543 w 5869577"/>
              <a:gd name="connsiteY27" fmla="*/ 461554 h 2055881"/>
              <a:gd name="connsiteX28" fmla="*/ 1602377 w 5869577"/>
              <a:gd name="connsiteY28" fmla="*/ 513805 h 2055881"/>
              <a:gd name="connsiteX29" fmla="*/ 1611086 w 5869577"/>
              <a:gd name="connsiteY29" fmla="*/ 548640 h 2055881"/>
              <a:gd name="connsiteX30" fmla="*/ 1637212 w 5869577"/>
              <a:gd name="connsiteY30" fmla="*/ 566057 h 2055881"/>
              <a:gd name="connsiteX31" fmla="*/ 1663337 w 5869577"/>
              <a:gd name="connsiteY31" fmla="*/ 600891 h 2055881"/>
              <a:gd name="connsiteX32" fmla="*/ 1680755 w 5869577"/>
              <a:gd name="connsiteY32" fmla="*/ 618308 h 2055881"/>
              <a:gd name="connsiteX33" fmla="*/ 1698172 w 5869577"/>
              <a:gd name="connsiteY33" fmla="*/ 653142 h 2055881"/>
              <a:gd name="connsiteX34" fmla="*/ 1706880 w 5869577"/>
              <a:gd name="connsiteY34" fmla="*/ 687977 h 2055881"/>
              <a:gd name="connsiteX35" fmla="*/ 1741715 w 5869577"/>
              <a:gd name="connsiteY35" fmla="*/ 731520 h 2055881"/>
              <a:gd name="connsiteX36" fmla="*/ 1776549 w 5869577"/>
              <a:gd name="connsiteY36" fmla="*/ 809897 h 2055881"/>
              <a:gd name="connsiteX37" fmla="*/ 1793966 w 5869577"/>
              <a:gd name="connsiteY37" fmla="*/ 879565 h 2055881"/>
              <a:gd name="connsiteX38" fmla="*/ 1820092 w 5869577"/>
              <a:gd name="connsiteY38" fmla="*/ 905691 h 2055881"/>
              <a:gd name="connsiteX39" fmla="*/ 1828800 w 5869577"/>
              <a:gd name="connsiteY39" fmla="*/ 940525 h 2055881"/>
              <a:gd name="connsiteX40" fmla="*/ 1863635 w 5869577"/>
              <a:gd name="connsiteY40" fmla="*/ 1027611 h 2055881"/>
              <a:gd name="connsiteX41" fmla="*/ 1889760 w 5869577"/>
              <a:gd name="connsiteY41" fmla="*/ 1114697 h 2055881"/>
              <a:gd name="connsiteX42" fmla="*/ 1898469 w 5869577"/>
              <a:gd name="connsiteY42" fmla="*/ 1140822 h 2055881"/>
              <a:gd name="connsiteX43" fmla="*/ 1915886 w 5869577"/>
              <a:gd name="connsiteY43" fmla="*/ 1166948 h 2055881"/>
              <a:gd name="connsiteX44" fmla="*/ 1942012 w 5869577"/>
              <a:gd name="connsiteY44" fmla="*/ 1227908 h 2055881"/>
              <a:gd name="connsiteX45" fmla="*/ 1959429 w 5869577"/>
              <a:gd name="connsiteY45" fmla="*/ 1280160 h 2055881"/>
              <a:gd name="connsiteX46" fmla="*/ 1976846 w 5869577"/>
              <a:gd name="connsiteY46" fmla="*/ 1323702 h 2055881"/>
              <a:gd name="connsiteX47" fmla="*/ 1985555 w 5869577"/>
              <a:gd name="connsiteY47" fmla="*/ 1349828 h 2055881"/>
              <a:gd name="connsiteX48" fmla="*/ 2020389 w 5869577"/>
              <a:gd name="connsiteY48" fmla="*/ 1419497 h 2055881"/>
              <a:gd name="connsiteX49" fmla="*/ 2029097 w 5869577"/>
              <a:gd name="connsiteY49" fmla="*/ 1445622 h 2055881"/>
              <a:gd name="connsiteX50" fmla="*/ 2046515 w 5869577"/>
              <a:gd name="connsiteY50" fmla="*/ 1463040 h 2055881"/>
              <a:gd name="connsiteX51" fmla="*/ 2081349 w 5869577"/>
              <a:gd name="connsiteY51" fmla="*/ 1524000 h 2055881"/>
              <a:gd name="connsiteX52" fmla="*/ 2116183 w 5869577"/>
              <a:gd name="connsiteY52" fmla="*/ 1541417 h 2055881"/>
              <a:gd name="connsiteX53" fmla="*/ 2185852 w 5869577"/>
              <a:gd name="connsiteY53" fmla="*/ 1602377 h 2055881"/>
              <a:gd name="connsiteX54" fmla="*/ 2229395 w 5869577"/>
              <a:gd name="connsiteY54" fmla="*/ 1611085 h 2055881"/>
              <a:gd name="connsiteX55" fmla="*/ 2290355 w 5869577"/>
              <a:gd name="connsiteY55" fmla="*/ 1680754 h 2055881"/>
              <a:gd name="connsiteX56" fmla="*/ 2316480 w 5869577"/>
              <a:gd name="connsiteY56" fmla="*/ 1698171 h 2055881"/>
              <a:gd name="connsiteX57" fmla="*/ 2342606 w 5869577"/>
              <a:gd name="connsiteY57" fmla="*/ 1724297 h 2055881"/>
              <a:gd name="connsiteX58" fmla="*/ 2394857 w 5869577"/>
              <a:gd name="connsiteY58" fmla="*/ 1759131 h 2055881"/>
              <a:gd name="connsiteX59" fmla="*/ 2473235 w 5869577"/>
              <a:gd name="connsiteY59" fmla="*/ 1776548 h 2055881"/>
              <a:gd name="connsiteX60" fmla="*/ 2525486 w 5869577"/>
              <a:gd name="connsiteY60" fmla="*/ 1793965 h 2055881"/>
              <a:gd name="connsiteX61" fmla="*/ 2551612 w 5869577"/>
              <a:gd name="connsiteY61" fmla="*/ 1802674 h 2055881"/>
              <a:gd name="connsiteX62" fmla="*/ 2586446 w 5869577"/>
              <a:gd name="connsiteY62" fmla="*/ 1811382 h 2055881"/>
              <a:gd name="connsiteX63" fmla="*/ 2621280 w 5869577"/>
              <a:gd name="connsiteY63" fmla="*/ 1828800 h 2055881"/>
              <a:gd name="connsiteX64" fmla="*/ 2664823 w 5869577"/>
              <a:gd name="connsiteY64" fmla="*/ 1837508 h 2055881"/>
              <a:gd name="connsiteX65" fmla="*/ 2690949 w 5869577"/>
              <a:gd name="connsiteY65" fmla="*/ 1846217 h 2055881"/>
              <a:gd name="connsiteX66" fmla="*/ 2734492 w 5869577"/>
              <a:gd name="connsiteY66" fmla="*/ 1854925 h 2055881"/>
              <a:gd name="connsiteX67" fmla="*/ 2786743 w 5869577"/>
              <a:gd name="connsiteY67" fmla="*/ 1881051 h 2055881"/>
              <a:gd name="connsiteX68" fmla="*/ 2812869 w 5869577"/>
              <a:gd name="connsiteY68" fmla="*/ 1898468 h 2055881"/>
              <a:gd name="connsiteX69" fmla="*/ 2847703 w 5869577"/>
              <a:gd name="connsiteY69" fmla="*/ 1907177 h 2055881"/>
              <a:gd name="connsiteX70" fmla="*/ 2943497 w 5869577"/>
              <a:gd name="connsiteY70" fmla="*/ 1933302 h 2055881"/>
              <a:gd name="connsiteX71" fmla="*/ 3082835 w 5869577"/>
              <a:gd name="connsiteY71" fmla="*/ 1950720 h 2055881"/>
              <a:gd name="connsiteX72" fmla="*/ 3135086 w 5869577"/>
              <a:gd name="connsiteY72" fmla="*/ 1968137 h 2055881"/>
              <a:gd name="connsiteX73" fmla="*/ 3204755 w 5869577"/>
              <a:gd name="connsiteY73" fmla="*/ 1994262 h 2055881"/>
              <a:gd name="connsiteX74" fmla="*/ 3239589 w 5869577"/>
              <a:gd name="connsiteY74" fmla="*/ 2002971 h 2055881"/>
              <a:gd name="connsiteX75" fmla="*/ 3291840 w 5869577"/>
              <a:gd name="connsiteY75" fmla="*/ 2020388 h 2055881"/>
              <a:gd name="connsiteX76" fmla="*/ 3561806 w 5869577"/>
              <a:gd name="connsiteY76" fmla="*/ 2037805 h 2055881"/>
              <a:gd name="connsiteX77" fmla="*/ 3640183 w 5869577"/>
              <a:gd name="connsiteY77" fmla="*/ 2029097 h 2055881"/>
              <a:gd name="connsiteX78" fmla="*/ 3875315 w 5869577"/>
              <a:gd name="connsiteY78" fmla="*/ 2046514 h 2055881"/>
              <a:gd name="connsiteX79" fmla="*/ 4310743 w 5869577"/>
              <a:gd name="connsiteY79" fmla="*/ 2037805 h 2055881"/>
              <a:gd name="connsiteX80" fmla="*/ 4336869 w 5869577"/>
              <a:gd name="connsiteY80" fmla="*/ 2029097 h 2055881"/>
              <a:gd name="connsiteX81" fmla="*/ 4545875 w 5869577"/>
              <a:gd name="connsiteY81" fmla="*/ 2037805 h 2055881"/>
              <a:gd name="connsiteX82" fmla="*/ 5782492 w 5869577"/>
              <a:gd name="connsiteY82" fmla="*/ 2046514 h 2055881"/>
              <a:gd name="connsiteX83" fmla="*/ 5869577 w 5869577"/>
              <a:gd name="connsiteY83" fmla="*/ 2055222 h 205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869577" h="2055881">
                <a:moveTo>
                  <a:pt x="0" y="0"/>
                </a:moveTo>
                <a:cubicBezTo>
                  <a:pt x="14514" y="8708"/>
                  <a:pt x="28404" y="18555"/>
                  <a:pt x="43543" y="26125"/>
                </a:cubicBezTo>
                <a:cubicBezTo>
                  <a:pt x="51754" y="30230"/>
                  <a:pt x="61458" y="30729"/>
                  <a:pt x="69669" y="34834"/>
                </a:cubicBezTo>
                <a:cubicBezTo>
                  <a:pt x="79030" y="39515"/>
                  <a:pt x="85959" y="48674"/>
                  <a:pt x="95795" y="52251"/>
                </a:cubicBezTo>
                <a:cubicBezTo>
                  <a:pt x="121467" y="61586"/>
                  <a:pt x="178075" y="72191"/>
                  <a:pt x="209006" y="78377"/>
                </a:cubicBezTo>
                <a:cubicBezTo>
                  <a:pt x="283891" y="128299"/>
                  <a:pt x="189139" y="68442"/>
                  <a:pt x="261257" y="104502"/>
                </a:cubicBezTo>
                <a:cubicBezTo>
                  <a:pt x="270619" y="109183"/>
                  <a:pt x="277818" y="117669"/>
                  <a:pt x="287383" y="121920"/>
                </a:cubicBezTo>
                <a:cubicBezTo>
                  <a:pt x="307894" y="131036"/>
                  <a:pt x="392817" y="155577"/>
                  <a:pt x="409303" y="156754"/>
                </a:cubicBezTo>
                <a:lnTo>
                  <a:pt x="531223" y="165462"/>
                </a:lnTo>
                <a:cubicBezTo>
                  <a:pt x="554446" y="171268"/>
                  <a:pt x="580975" y="169602"/>
                  <a:pt x="600892" y="182880"/>
                </a:cubicBezTo>
                <a:cubicBezTo>
                  <a:pt x="609600" y="188686"/>
                  <a:pt x="618844" y="193759"/>
                  <a:pt x="627017" y="200297"/>
                </a:cubicBezTo>
                <a:cubicBezTo>
                  <a:pt x="645769" y="215298"/>
                  <a:pt x="645337" y="225672"/>
                  <a:pt x="670560" y="235131"/>
                </a:cubicBezTo>
                <a:cubicBezTo>
                  <a:pt x="684419" y="240328"/>
                  <a:pt x="699589" y="240937"/>
                  <a:pt x="714103" y="243840"/>
                </a:cubicBezTo>
                <a:cubicBezTo>
                  <a:pt x="773993" y="283766"/>
                  <a:pt x="746496" y="272055"/>
                  <a:pt x="792480" y="287382"/>
                </a:cubicBezTo>
                <a:cubicBezTo>
                  <a:pt x="798286" y="293188"/>
                  <a:pt x="802768" y="300726"/>
                  <a:pt x="809897" y="304800"/>
                </a:cubicBezTo>
                <a:cubicBezTo>
                  <a:pt x="823470" y="312556"/>
                  <a:pt x="838803" y="316728"/>
                  <a:pt x="853440" y="322217"/>
                </a:cubicBezTo>
                <a:cubicBezTo>
                  <a:pt x="889939" y="335904"/>
                  <a:pt x="890828" y="333008"/>
                  <a:pt x="940526" y="339634"/>
                </a:cubicBezTo>
                <a:lnTo>
                  <a:pt x="1010195" y="348342"/>
                </a:lnTo>
                <a:cubicBezTo>
                  <a:pt x="1073079" y="369305"/>
                  <a:pt x="998321" y="348342"/>
                  <a:pt x="1123406" y="348342"/>
                </a:cubicBezTo>
                <a:cubicBezTo>
                  <a:pt x="1164150" y="348342"/>
                  <a:pt x="1204686" y="354148"/>
                  <a:pt x="1245326" y="357051"/>
                </a:cubicBezTo>
                <a:cubicBezTo>
                  <a:pt x="1259840" y="359954"/>
                  <a:pt x="1274509" y="362170"/>
                  <a:pt x="1288869" y="365760"/>
                </a:cubicBezTo>
                <a:cubicBezTo>
                  <a:pt x="1297775" y="367986"/>
                  <a:pt x="1306034" y="372477"/>
                  <a:pt x="1314995" y="374468"/>
                </a:cubicBezTo>
                <a:cubicBezTo>
                  <a:pt x="1332232" y="378298"/>
                  <a:pt x="1349932" y="379714"/>
                  <a:pt x="1367246" y="383177"/>
                </a:cubicBezTo>
                <a:cubicBezTo>
                  <a:pt x="1378982" y="385524"/>
                  <a:pt x="1390344" y="389538"/>
                  <a:pt x="1402080" y="391885"/>
                </a:cubicBezTo>
                <a:cubicBezTo>
                  <a:pt x="1419395" y="395348"/>
                  <a:pt x="1436915" y="397691"/>
                  <a:pt x="1454332" y="400594"/>
                </a:cubicBezTo>
                <a:cubicBezTo>
                  <a:pt x="1463040" y="406400"/>
                  <a:pt x="1471096" y="413330"/>
                  <a:pt x="1480457" y="418011"/>
                </a:cubicBezTo>
                <a:cubicBezTo>
                  <a:pt x="1488668" y="422116"/>
                  <a:pt x="1498613" y="422166"/>
                  <a:pt x="1506583" y="426720"/>
                </a:cubicBezTo>
                <a:cubicBezTo>
                  <a:pt x="1580395" y="468898"/>
                  <a:pt x="1507640" y="441586"/>
                  <a:pt x="1567543" y="461554"/>
                </a:cubicBezTo>
                <a:cubicBezTo>
                  <a:pt x="1579154" y="478971"/>
                  <a:pt x="1597300" y="493497"/>
                  <a:pt x="1602377" y="513805"/>
                </a:cubicBezTo>
                <a:cubicBezTo>
                  <a:pt x="1605280" y="525417"/>
                  <a:pt x="1604447" y="538681"/>
                  <a:pt x="1611086" y="548640"/>
                </a:cubicBezTo>
                <a:cubicBezTo>
                  <a:pt x="1616892" y="557349"/>
                  <a:pt x="1628503" y="560251"/>
                  <a:pt x="1637212" y="566057"/>
                </a:cubicBezTo>
                <a:cubicBezTo>
                  <a:pt x="1645920" y="577668"/>
                  <a:pt x="1654045" y="589741"/>
                  <a:pt x="1663337" y="600891"/>
                </a:cubicBezTo>
                <a:cubicBezTo>
                  <a:pt x="1668593" y="607199"/>
                  <a:pt x="1676200" y="611476"/>
                  <a:pt x="1680755" y="618308"/>
                </a:cubicBezTo>
                <a:cubicBezTo>
                  <a:pt x="1687956" y="629109"/>
                  <a:pt x="1692366" y="641531"/>
                  <a:pt x="1698172" y="653142"/>
                </a:cubicBezTo>
                <a:cubicBezTo>
                  <a:pt x="1701075" y="664754"/>
                  <a:pt x="1702165" y="676976"/>
                  <a:pt x="1706880" y="687977"/>
                </a:cubicBezTo>
                <a:cubicBezTo>
                  <a:pt x="1715119" y="707201"/>
                  <a:pt x="1727670" y="717475"/>
                  <a:pt x="1741715" y="731520"/>
                </a:cubicBezTo>
                <a:cubicBezTo>
                  <a:pt x="1762442" y="793700"/>
                  <a:pt x="1748948" y="768495"/>
                  <a:pt x="1776549" y="809897"/>
                </a:cubicBezTo>
                <a:cubicBezTo>
                  <a:pt x="1782355" y="833120"/>
                  <a:pt x="1784061" y="857773"/>
                  <a:pt x="1793966" y="879565"/>
                </a:cubicBezTo>
                <a:cubicBezTo>
                  <a:pt x="1799062" y="890777"/>
                  <a:pt x="1813982" y="894998"/>
                  <a:pt x="1820092" y="905691"/>
                </a:cubicBezTo>
                <a:cubicBezTo>
                  <a:pt x="1826030" y="916083"/>
                  <a:pt x="1825361" y="929061"/>
                  <a:pt x="1828800" y="940525"/>
                </a:cubicBezTo>
                <a:cubicBezTo>
                  <a:pt x="1844942" y="994333"/>
                  <a:pt x="1841811" y="983965"/>
                  <a:pt x="1863635" y="1027611"/>
                </a:cubicBezTo>
                <a:cubicBezTo>
                  <a:pt x="1876794" y="1080251"/>
                  <a:pt x="1868560" y="1051099"/>
                  <a:pt x="1889760" y="1114697"/>
                </a:cubicBezTo>
                <a:cubicBezTo>
                  <a:pt x="1892663" y="1123405"/>
                  <a:pt x="1893377" y="1133184"/>
                  <a:pt x="1898469" y="1140822"/>
                </a:cubicBezTo>
                <a:lnTo>
                  <a:pt x="1915886" y="1166948"/>
                </a:lnTo>
                <a:cubicBezTo>
                  <a:pt x="1938925" y="1259099"/>
                  <a:pt x="1907645" y="1150580"/>
                  <a:pt x="1942012" y="1227908"/>
                </a:cubicBezTo>
                <a:cubicBezTo>
                  <a:pt x="1949468" y="1244685"/>
                  <a:pt x="1952610" y="1263114"/>
                  <a:pt x="1959429" y="1280160"/>
                </a:cubicBezTo>
                <a:cubicBezTo>
                  <a:pt x="1965235" y="1294674"/>
                  <a:pt x="1971357" y="1309065"/>
                  <a:pt x="1976846" y="1323702"/>
                </a:cubicBezTo>
                <a:cubicBezTo>
                  <a:pt x="1980069" y="1332297"/>
                  <a:pt x="1981756" y="1341471"/>
                  <a:pt x="1985555" y="1349828"/>
                </a:cubicBezTo>
                <a:cubicBezTo>
                  <a:pt x="1996299" y="1373465"/>
                  <a:pt x="2012179" y="1394865"/>
                  <a:pt x="2020389" y="1419497"/>
                </a:cubicBezTo>
                <a:cubicBezTo>
                  <a:pt x="2023292" y="1428205"/>
                  <a:pt x="2024374" y="1437751"/>
                  <a:pt x="2029097" y="1445622"/>
                </a:cubicBezTo>
                <a:cubicBezTo>
                  <a:pt x="2033322" y="1452663"/>
                  <a:pt x="2041960" y="1456208"/>
                  <a:pt x="2046515" y="1463040"/>
                </a:cubicBezTo>
                <a:cubicBezTo>
                  <a:pt x="2054651" y="1475243"/>
                  <a:pt x="2067988" y="1512865"/>
                  <a:pt x="2081349" y="1524000"/>
                </a:cubicBezTo>
                <a:cubicBezTo>
                  <a:pt x="2091322" y="1532311"/>
                  <a:pt x="2105936" y="1533447"/>
                  <a:pt x="2116183" y="1541417"/>
                </a:cubicBezTo>
                <a:cubicBezTo>
                  <a:pt x="2133877" y="1555179"/>
                  <a:pt x="2159601" y="1592533"/>
                  <a:pt x="2185852" y="1602377"/>
                </a:cubicBezTo>
                <a:cubicBezTo>
                  <a:pt x="2199711" y="1607574"/>
                  <a:pt x="2214881" y="1608182"/>
                  <a:pt x="2229395" y="1611085"/>
                </a:cubicBezTo>
                <a:cubicBezTo>
                  <a:pt x="2247808" y="1638705"/>
                  <a:pt x="2259787" y="1660375"/>
                  <a:pt x="2290355" y="1680754"/>
                </a:cubicBezTo>
                <a:cubicBezTo>
                  <a:pt x="2299063" y="1686560"/>
                  <a:pt x="2308440" y="1691471"/>
                  <a:pt x="2316480" y="1698171"/>
                </a:cubicBezTo>
                <a:cubicBezTo>
                  <a:pt x="2325941" y="1706056"/>
                  <a:pt x="2332884" y="1716736"/>
                  <a:pt x="2342606" y="1724297"/>
                </a:cubicBezTo>
                <a:cubicBezTo>
                  <a:pt x="2359129" y="1737148"/>
                  <a:pt x="2374331" y="1755026"/>
                  <a:pt x="2394857" y="1759131"/>
                </a:cubicBezTo>
                <a:cubicBezTo>
                  <a:pt x="2419704" y="1764101"/>
                  <a:pt x="2448648" y="1769172"/>
                  <a:pt x="2473235" y="1776548"/>
                </a:cubicBezTo>
                <a:cubicBezTo>
                  <a:pt x="2490820" y="1781823"/>
                  <a:pt x="2508069" y="1788159"/>
                  <a:pt x="2525486" y="1793965"/>
                </a:cubicBezTo>
                <a:cubicBezTo>
                  <a:pt x="2534195" y="1796868"/>
                  <a:pt x="2542706" y="1800448"/>
                  <a:pt x="2551612" y="1802674"/>
                </a:cubicBezTo>
                <a:lnTo>
                  <a:pt x="2586446" y="1811382"/>
                </a:lnTo>
                <a:cubicBezTo>
                  <a:pt x="2598057" y="1817188"/>
                  <a:pt x="2608964" y="1824695"/>
                  <a:pt x="2621280" y="1828800"/>
                </a:cubicBezTo>
                <a:cubicBezTo>
                  <a:pt x="2635322" y="1833481"/>
                  <a:pt x="2650463" y="1833918"/>
                  <a:pt x="2664823" y="1837508"/>
                </a:cubicBezTo>
                <a:cubicBezTo>
                  <a:pt x="2673729" y="1839734"/>
                  <a:pt x="2682043" y="1843991"/>
                  <a:pt x="2690949" y="1846217"/>
                </a:cubicBezTo>
                <a:cubicBezTo>
                  <a:pt x="2705309" y="1849807"/>
                  <a:pt x="2719978" y="1852022"/>
                  <a:pt x="2734492" y="1854925"/>
                </a:cubicBezTo>
                <a:cubicBezTo>
                  <a:pt x="2809356" y="1904835"/>
                  <a:pt x="2714638" y="1844999"/>
                  <a:pt x="2786743" y="1881051"/>
                </a:cubicBezTo>
                <a:cubicBezTo>
                  <a:pt x="2796104" y="1885732"/>
                  <a:pt x="2803249" y="1894345"/>
                  <a:pt x="2812869" y="1898468"/>
                </a:cubicBezTo>
                <a:cubicBezTo>
                  <a:pt x="2823870" y="1903183"/>
                  <a:pt x="2836239" y="1903738"/>
                  <a:pt x="2847703" y="1907177"/>
                </a:cubicBezTo>
                <a:cubicBezTo>
                  <a:pt x="2900301" y="1922957"/>
                  <a:pt x="2892994" y="1926087"/>
                  <a:pt x="2943497" y="1933302"/>
                </a:cubicBezTo>
                <a:cubicBezTo>
                  <a:pt x="2989834" y="1939922"/>
                  <a:pt x="3082835" y="1950720"/>
                  <a:pt x="3082835" y="1950720"/>
                </a:cubicBezTo>
                <a:cubicBezTo>
                  <a:pt x="3100252" y="1956526"/>
                  <a:pt x="3118040" y="1961319"/>
                  <a:pt x="3135086" y="1968137"/>
                </a:cubicBezTo>
                <a:cubicBezTo>
                  <a:pt x="3158105" y="1977344"/>
                  <a:pt x="3180856" y="1987434"/>
                  <a:pt x="3204755" y="1994262"/>
                </a:cubicBezTo>
                <a:cubicBezTo>
                  <a:pt x="3216263" y="1997550"/>
                  <a:pt x="3228125" y="1999532"/>
                  <a:pt x="3239589" y="2002971"/>
                </a:cubicBezTo>
                <a:cubicBezTo>
                  <a:pt x="3257174" y="2008247"/>
                  <a:pt x="3273504" y="2019471"/>
                  <a:pt x="3291840" y="2020388"/>
                </a:cubicBezTo>
                <a:cubicBezTo>
                  <a:pt x="3498035" y="2030698"/>
                  <a:pt x="3408121" y="2023834"/>
                  <a:pt x="3561806" y="2037805"/>
                </a:cubicBezTo>
                <a:cubicBezTo>
                  <a:pt x="3587932" y="2034902"/>
                  <a:pt x="3613897" y="2029097"/>
                  <a:pt x="3640183" y="2029097"/>
                </a:cubicBezTo>
                <a:cubicBezTo>
                  <a:pt x="3766728" y="2029097"/>
                  <a:pt x="3780866" y="2033021"/>
                  <a:pt x="3875315" y="2046514"/>
                </a:cubicBezTo>
                <a:lnTo>
                  <a:pt x="4310743" y="2037805"/>
                </a:lnTo>
                <a:cubicBezTo>
                  <a:pt x="4319916" y="2037459"/>
                  <a:pt x="4327689" y="2029097"/>
                  <a:pt x="4336869" y="2029097"/>
                </a:cubicBezTo>
                <a:cubicBezTo>
                  <a:pt x="4406598" y="2029097"/>
                  <a:pt x="4476151" y="2036965"/>
                  <a:pt x="4545875" y="2037805"/>
                </a:cubicBezTo>
                <a:lnTo>
                  <a:pt x="5782492" y="2046514"/>
                </a:lnTo>
                <a:cubicBezTo>
                  <a:pt x="5834223" y="2059446"/>
                  <a:pt x="5805357" y="2055222"/>
                  <a:pt x="5869577" y="20552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5083377" y="6276609"/>
            <a:ext cx="1716801" cy="215444"/>
          </a:xfrm>
          <a:prstGeom prst="rect">
            <a:avLst/>
          </a:prstGeom>
          <a:noFill/>
        </p:spPr>
        <p:txBody>
          <a:bodyPr wrap="square" rtlCol="0">
            <a:spAutoFit/>
          </a:bodyPr>
          <a:lstStyle/>
          <a:p>
            <a:pPr algn="ctr"/>
            <a:r>
              <a:rPr lang="en-AU" sz="800" dirty="0">
                <a:latin typeface="Arial Narrow" panose="020B0606020202030204" pitchFamily="34" charset="0"/>
              </a:rPr>
              <a:t>Complete Darkness</a:t>
            </a:r>
          </a:p>
        </p:txBody>
      </p:sp>
      <p:sp>
        <p:nvSpPr>
          <p:cNvPr id="52" name="TextBox 51"/>
          <p:cNvSpPr txBox="1"/>
          <p:nvPr/>
        </p:nvSpPr>
        <p:spPr>
          <a:xfrm rot="5400000">
            <a:off x="4295888" y="6684259"/>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Aphotic</a:t>
            </a:r>
          </a:p>
        </p:txBody>
      </p:sp>
      <p:sp>
        <p:nvSpPr>
          <p:cNvPr id="55" name="TextBox 54">
            <a:extLst>
              <a:ext uri="{FF2B5EF4-FFF2-40B4-BE49-F238E27FC236}">
                <a16:creationId xmlns:a16="http://schemas.microsoft.com/office/drawing/2014/main" id="{DF078066-76AD-49BB-9751-19E8E96C939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58" name="Straight Connector 57">
            <a:extLst>
              <a:ext uri="{FF2B5EF4-FFF2-40B4-BE49-F238E27FC236}">
                <a16:creationId xmlns:a16="http://schemas.microsoft.com/office/drawing/2014/main" id="{337776CE-C1A3-40B8-8D59-3BFF84060BD6}"/>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44DAD9-70DF-4794-915B-CB27C988B54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17">
            <a:extLst>
              <a:ext uri="{FF2B5EF4-FFF2-40B4-BE49-F238E27FC236}">
                <a16:creationId xmlns:a16="http://schemas.microsoft.com/office/drawing/2014/main" id="{DD261DBA-A4CF-7034-B8BC-E209CBBB99C5}"/>
              </a:ext>
            </a:extLst>
          </p:cNvPr>
          <p:cNvSpPr txBox="1"/>
          <p:nvPr/>
        </p:nvSpPr>
        <p:spPr>
          <a:xfrm>
            <a:off x="5518848" y="2100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 name="TextBox 3">
            <a:extLst>
              <a:ext uri="{FF2B5EF4-FFF2-40B4-BE49-F238E27FC236}">
                <a16:creationId xmlns:a16="http://schemas.microsoft.com/office/drawing/2014/main" id="{6FED7295-9303-752C-E393-0593C552E1A1}"/>
              </a:ext>
            </a:extLst>
          </p:cNvPr>
          <p:cNvSpPr txBox="1"/>
          <p:nvPr/>
        </p:nvSpPr>
        <p:spPr>
          <a:xfrm>
            <a:off x="1447529" y="150224"/>
            <a:ext cx="4141055" cy="738664"/>
          </a:xfrm>
          <a:prstGeom prst="rect">
            <a:avLst/>
          </a:prstGeom>
          <a:noFill/>
        </p:spPr>
        <p:txBody>
          <a:bodyPr wrap="square" rtlCol="0">
            <a:spAutoFit/>
          </a:bodyPr>
          <a:lstStyle/>
          <a:p>
            <a:r>
              <a:rPr lang="en-AU" b="1" dirty="0">
                <a:latin typeface="Arial Narrow" panose="020B0606020202030204" pitchFamily="34" charset="0"/>
              </a:rPr>
              <a:t>21. Living in the Zone – </a:t>
            </a:r>
            <a:r>
              <a:rPr lang="en-AU" sz="1200" dirty="0">
                <a:latin typeface="Arial Narrow" panose="020B0606020202030204" pitchFamily="34" charset="0"/>
              </a:rPr>
              <a:t>Explain the concept of zonation using the following terms: intertidal, pelagic (neritic, oceanic), benthic and abyss.</a:t>
            </a:r>
            <a:endParaRPr lang="en-US" sz="1200" dirty="0">
              <a:latin typeface="Arial Narrow" pitchFamily="34" charset="0"/>
            </a:endParaRPr>
          </a:p>
        </p:txBody>
      </p:sp>
      <p:cxnSp>
        <p:nvCxnSpPr>
          <p:cNvPr id="5" name="Straight Connector 4">
            <a:extLst>
              <a:ext uri="{FF2B5EF4-FFF2-40B4-BE49-F238E27FC236}">
                <a16:creationId xmlns:a16="http://schemas.microsoft.com/office/drawing/2014/main" id="{896F3FE1-5114-9A6D-6BBB-C396B723EB5E}"/>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1C5B9FE6-2CD2-8280-CB85-ED6CFCC027D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7" name="TextBox 36">
            <a:extLst>
              <a:ext uri="{FF2B5EF4-FFF2-40B4-BE49-F238E27FC236}">
                <a16:creationId xmlns:a16="http://schemas.microsoft.com/office/drawing/2014/main" id="{BF2A90FD-3BC9-CB47-B1D4-043A56339A75}"/>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3C2D0A66-0BCD-FB15-B896-5AF3A5486BD7}"/>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45</a:t>
            </a:r>
          </a:p>
        </p:txBody>
      </p:sp>
    </p:spTree>
    <p:extLst>
      <p:ext uri="{BB962C8B-B14F-4D97-AF65-F5344CB8AC3E}">
        <p14:creationId xmlns:p14="http://schemas.microsoft.com/office/powerpoint/2010/main" val="1398425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8C5761EE-8266-88BA-C380-90CA9157D2B0}"/>
              </a:ext>
            </a:extLst>
          </p:cNvPr>
          <p:cNvSpPr txBox="1"/>
          <p:nvPr/>
        </p:nvSpPr>
        <p:spPr>
          <a:xfrm>
            <a:off x="5518848" y="2100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0DA0E1F8-D41E-C1B7-2602-008D901DBBB2}"/>
              </a:ext>
            </a:extLst>
          </p:cNvPr>
          <p:cNvSpPr txBox="1"/>
          <p:nvPr/>
        </p:nvSpPr>
        <p:spPr>
          <a:xfrm>
            <a:off x="1447529" y="150224"/>
            <a:ext cx="4141055" cy="553998"/>
          </a:xfrm>
          <a:prstGeom prst="rect">
            <a:avLst/>
          </a:prstGeom>
          <a:noFill/>
        </p:spPr>
        <p:txBody>
          <a:bodyPr wrap="square" rtlCol="0">
            <a:spAutoFit/>
          </a:bodyPr>
          <a:lstStyle/>
          <a:p>
            <a:r>
              <a:rPr lang="en-AU" b="1" dirty="0">
                <a:latin typeface="Arial Narrow" panose="020B0606020202030204" pitchFamily="34" charset="0"/>
              </a:rPr>
              <a:t>Explain </a:t>
            </a:r>
            <a:r>
              <a:rPr lang="en-AU" sz="1200" dirty="0">
                <a:latin typeface="Arial Narrow" panose="020B0606020202030204" pitchFamily="34" charset="0"/>
              </a:rPr>
              <a:t>the concept of zonation using the following terms: intertidal, pelagic (neritic, oceanic), benthic and abyss.</a:t>
            </a:r>
            <a:endParaRPr lang="en-US" sz="1200" dirty="0">
              <a:latin typeface="Arial Narrow" pitchFamily="34" charset="0"/>
            </a:endParaRPr>
          </a:p>
        </p:txBody>
      </p:sp>
    </p:spTree>
    <p:extLst>
      <p:ext uri="{BB962C8B-B14F-4D97-AF65-F5344CB8AC3E}">
        <p14:creationId xmlns:p14="http://schemas.microsoft.com/office/powerpoint/2010/main" val="2431887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TextBox 5">
            <a:extLst>
              <a:ext uri="{FF2B5EF4-FFF2-40B4-BE49-F238E27FC236}">
                <a16:creationId xmlns:a16="http://schemas.microsoft.com/office/drawing/2014/main" id="{5D046AEB-83FB-5615-AF92-EB3DBA8B723A}"/>
              </a:ext>
            </a:extLst>
          </p:cNvPr>
          <p:cNvSpPr txBox="1"/>
          <p:nvPr/>
        </p:nvSpPr>
        <p:spPr>
          <a:xfrm>
            <a:off x="1433910" y="150685"/>
            <a:ext cx="4299346" cy="538609"/>
          </a:xfrm>
          <a:prstGeom prst="rect">
            <a:avLst/>
          </a:prstGeom>
          <a:noFill/>
        </p:spPr>
        <p:txBody>
          <a:bodyPr wrap="square" rtlCol="0">
            <a:spAutoFit/>
          </a:bodyPr>
          <a:lstStyle/>
          <a:p>
            <a:r>
              <a:rPr lang="en-US" b="1" dirty="0">
                <a:latin typeface="Arial Narrow" pitchFamily="34" charset="0"/>
              </a:rPr>
              <a:t>22. Beach Excursion - </a:t>
            </a: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Interpret field data from a local ecosystem.</a:t>
            </a:r>
            <a:endParaRPr lang="en-US" sz="1200" dirty="0">
              <a:latin typeface="Arial Narrow" pitchFamily="34" charset="0"/>
            </a:endParaRPr>
          </a:p>
        </p:txBody>
      </p:sp>
      <p:sp>
        <p:nvSpPr>
          <p:cNvPr id="7" name="TextBox 17">
            <a:extLst>
              <a:ext uri="{FF2B5EF4-FFF2-40B4-BE49-F238E27FC236}">
                <a16:creationId xmlns:a16="http://schemas.microsoft.com/office/drawing/2014/main" id="{CC177084-AA61-1F8C-4B05-7267F2FAD55C}"/>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 name="Straight Connector 8">
            <a:extLst>
              <a:ext uri="{FF2B5EF4-FFF2-40B4-BE49-F238E27FC236}">
                <a16:creationId xmlns:a16="http://schemas.microsoft.com/office/drawing/2014/main" id="{C0FDDCA5-6323-0E80-FFB9-3AC7E445FA9E}"/>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83BB49-ADF2-5235-119A-B26AF0ADF890}"/>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A2E5EC00-62BA-DF63-5509-1E496AAA0E0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10F84BE-3DC8-78FF-3ABC-215AAEBEDAC8}"/>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13">
            <a:extLst>
              <a:ext uri="{FF2B5EF4-FFF2-40B4-BE49-F238E27FC236}">
                <a16:creationId xmlns:a16="http://schemas.microsoft.com/office/drawing/2014/main" id="{46AD1A84-7C67-63F2-5E0A-7F6987664845}"/>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47</a:t>
            </a:r>
          </a:p>
        </p:txBody>
      </p:sp>
      <p:sp>
        <p:nvSpPr>
          <p:cNvPr id="5" name="Rectangle 4">
            <a:extLst>
              <a:ext uri="{FF2B5EF4-FFF2-40B4-BE49-F238E27FC236}">
                <a16:creationId xmlns:a16="http://schemas.microsoft.com/office/drawing/2014/main" id="{8306DA7C-F3BC-2F8D-6A25-071A91662D3F}"/>
              </a:ext>
            </a:extLst>
          </p:cNvPr>
          <p:cNvSpPr/>
          <p:nvPr/>
        </p:nvSpPr>
        <p:spPr>
          <a:xfrm>
            <a:off x="467614" y="973010"/>
            <a:ext cx="6273754" cy="129266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Methodology and Research Question (RQ)</a:t>
            </a:r>
          </a:p>
          <a:p>
            <a:pPr>
              <a:spcAft>
                <a:spcPts val="0"/>
              </a:spcAft>
            </a:pPr>
            <a:r>
              <a:rPr lang="en-GB" sz="1200" dirty="0">
                <a:latin typeface="Arial Narrow" panose="020B0606020202030204" pitchFamily="34" charset="0"/>
                <a:ea typeface="Times New Roman" panose="02020603050405020304" pitchFamily="18" charset="0"/>
              </a:rPr>
              <a:t>5 groups of students went to the beach to gather raw data. Each had a research question to answer: </a:t>
            </a:r>
          </a:p>
          <a:p>
            <a:pPr marL="171450" indent="-171450">
              <a:spcAft>
                <a:spcPts val="0"/>
              </a:spcAft>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1 RQ: Is there a linear relationship between [ghost crab size]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2 RQ: Is there a linear relationship between [ghost crab abundance]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3 RQ: Is there a linear relationship between [number of microplastics]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4 RQ: Is there a linear relationship between [beach wrack % cover]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5 RQ: Is there a linear relationship between [temperature] and [depth of sand]? Ans. [Yes] [No]</a:t>
            </a:r>
          </a:p>
        </p:txBody>
      </p:sp>
      <p:pic>
        <p:nvPicPr>
          <p:cNvPr id="18" name="Picture 17" descr="A table of numbers and symbols&#10;&#10;Description automatically generated with medium confidence">
            <a:extLst>
              <a:ext uri="{FF2B5EF4-FFF2-40B4-BE49-F238E27FC236}">
                <a16:creationId xmlns:a16="http://schemas.microsoft.com/office/drawing/2014/main" id="{01EF2347-9729-2FF8-60A0-546440BFB854}"/>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45784" y="2327221"/>
            <a:ext cx="5844292" cy="2675700"/>
          </a:xfrm>
          <a:prstGeom prst="rect">
            <a:avLst/>
          </a:prstGeom>
          <a:ln>
            <a:solidFill>
              <a:schemeClr val="tx1"/>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32F260B0-1BC7-FD64-EAE5-177B2FF40F47}"/>
              </a:ext>
            </a:extLst>
          </p:cNvPr>
          <p:cNvSpPr/>
          <p:nvPr/>
        </p:nvSpPr>
        <p:spPr>
          <a:xfrm>
            <a:off x="496219" y="5076056"/>
            <a:ext cx="6039882"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Answering the Research Question</a:t>
            </a:r>
          </a:p>
          <a:p>
            <a:pPr>
              <a:spcAft>
                <a:spcPts val="0"/>
              </a:spcAft>
            </a:pPr>
            <a:r>
              <a:rPr lang="en-GB" sz="1200" dirty="0">
                <a:latin typeface="Arial Narrow" panose="020B0606020202030204" pitchFamily="34" charset="0"/>
                <a:ea typeface="Times New Roman" panose="02020603050405020304" pitchFamily="18" charset="0"/>
              </a:rPr>
              <a:t>Their raw data was added to an excel spreadsheet. In excel, students made a scatterplot graph and generated an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 (Pearson correlation coefficient) for each research question. Refer to the ‘</a:t>
            </a:r>
            <a:r>
              <a:rPr lang="en-GB" sz="1200" i="1" dirty="0">
                <a:latin typeface="Arial Narrow" panose="020B0606020202030204" pitchFamily="34" charset="0"/>
                <a:ea typeface="Times New Roman" panose="02020603050405020304" pitchFamily="18" charset="0"/>
              </a:rPr>
              <a:t>little book of statistics</a:t>
            </a:r>
            <a:r>
              <a:rPr lang="en-GB" sz="1200" dirty="0">
                <a:latin typeface="Arial Narrow" panose="020B0606020202030204" pitchFamily="34" charset="0"/>
                <a:ea typeface="Times New Roman" panose="02020603050405020304" pitchFamily="18" charset="0"/>
              </a:rPr>
              <a:t>’ to learn how to do this. Importantly, if the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 was close to 1.0 (or -1.0) the answer to the research question was ‘yes’ (a linear relationship did exist). If the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 was closer to zero, the answer to the research question was ‘no’ (a linear relationship did NOT exist). Their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values are below. </a:t>
            </a:r>
            <a:endParaRPr lang="en-GB" sz="1000" dirty="0">
              <a:latin typeface="Arial Narrow" panose="020B0606020202030204" pitchFamily="34" charset="0"/>
              <a:ea typeface="Times New Roman" panose="02020603050405020304" pitchFamily="18" charset="0"/>
            </a:endParaRPr>
          </a:p>
        </p:txBody>
      </p:sp>
      <p:cxnSp>
        <p:nvCxnSpPr>
          <p:cNvPr id="21" name="Straight Connector 20">
            <a:extLst>
              <a:ext uri="{FF2B5EF4-FFF2-40B4-BE49-F238E27FC236}">
                <a16:creationId xmlns:a16="http://schemas.microsoft.com/office/drawing/2014/main" id="{A921F8D3-F673-8C4C-8B5C-577C8393A616}"/>
              </a:ext>
            </a:extLst>
          </p:cNvPr>
          <p:cNvCxnSpPr>
            <a:cxnSpLocks/>
          </p:cNvCxnSpPr>
          <p:nvPr/>
        </p:nvCxnSpPr>
        <p:spPr>
          <a:xfrm>
            <a:off x="525862" y="5076056"/>
            <a:ext cx="5884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583475C-8D74-D19B-2D3D-553681CC6F11}"/>
              </a:ext>
            </a:extLst>
          </p:cNvPr>
          <p:cNvSpPr/>
          <p:nvPr/>
        </p:nvSpPr>
        <p:spPr>
          <a:xfrm>
            <a:off x="564258" y="8310415"/>
            <a:ext cx="582226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Write the answer to each RQ by circling either [Yes] or [No] above (</a:t>
            </a:r>
            <a:r>
              <a:rPr lang="en-AU" sz="1200" b="1" i="1" dirty="0">
                <a:solidFill>
                  <a:schemeClr val="bg1"/>
                </a:solidFill>
                <a:latin typeface="Arial Narrow" pitchFamily="34" charset="0"/>
              </a:rPr>
              <a:t>hint</a:t>
            </a:r>
            <a:r>
              <a:rPr lang="en-AU" sz="1200" b="1" dirty="0">
                <a:solidFill>
                  <a:schemeClr val="bg1"/>
                </a:solidFill>
                <a:latin typeface="Arial Narrow" pitchFamily="34" charset="0"/>
              </a:rPr>
              <a:t>: R</a:t>
            </a:r>
            <a:r>
              <a:rPr lang="en-AU" sz="1200" b="1" baseline="30000" dirty="0">
                <a:solidFill>
                  <a:schemeClr val="bg1"/>
                </a:solidFill>
                <a:latin typeface="Arial Narrow" pitchFamily="34" charset="0"/>
              </a:rPr>
              <a:t>2 </a:t>
            </a:r>
            <a:r>
              <a:rPr lang="en-AU" sz="1200" b="1" dirty="0">
                <a:solidFill>
                  <a:schemeClr val="bg1"/>
                </a:solidFill>
                <a:latin typeface="Arial Narrow" pitchFamily="34" charset="0"/>
              </a:rPr>
              <a:t>value). </a:t>
            </a:r>
          </a:p>
        </p:txBody>
      </p:sp>
      <p:graphicFrame>
        <p:nvGraphicFramePr>
          <p:cNvPr id="27" name="Table 26">
            <a:extLst>
              <a:ext uri="{FF2B5EF4-FFF2-40B4-BE49-F238E27FC236}">
                <a16:creationId xmlns:a16="http://schemas.microsoft.com/office/drawing/2014/main" id="{05193458-C3D1-7987-5466-CDB1DC7FBB17}"/>
              </a:ext>
            </a:extLst>
          </p:cNvPr>
          <p:cNvGraphicFramePr>
            <a:graphicFrameLocks noGrp="1"/>
          </p:cNvGraphicFramePr>
          <p:nvPr/>
        </p:nvGraphicFramePr>
        <p:xfrm>
          <a:off x="564259" y="6374018"/>
          <a:ext cx="1424582" cy="1892826"/>
        </p:xfrm>
        <a:graphic>
          <a:graphicData uri="http://schemas.openxmlformats.org/drawingml/2006/table">
            <a:tbl>
              <a:tblPr firstRow="1" bandRow="1">
                <a:tableStyleId>{5940675A-B579-460E-94D1-54222C63F5DA}</a:tableStyleId>
              </a:tblPr>
              <a:tblGrid>
                <a:gridCol w="582193">
                  <a:extLst>
                    <a:ext uri="{9D8B030D-6E8A-4147-A177-3AD203B41FA5}">
                      <a16:colId xmlns:a16="http://schemas.microsoft.com/office/drawing/2014/main" val="596410660"/>
                    </a:ext>
                  </a:extLst>
                </a:gridCol>
                <a:gridCol w="842389">
                  <a:extLst>
                    <a:ext uri="{9D8B030D-6E8A-4147-A177-3AD203B41FA5}">
                      <a16:colId xmlns:a16="http://schemas.microsoft.com/office/drawing/2014/main" val="3173575982"/>
                    </a:ext>
                  </a:extLst>
                </a:gridCol>
              </a:tblGrid>
              <a:tr h="315471">
                <a:tc>
                  <a:txBody>
                    <a:bodyPr/>
                    <a:lstStyle/>
                    <a:p>
                      <a:r>
                        <a:rPr lang="en-US" sz="1200" b="1" i="0" dirty="0">
                          <a:latin typeface="Arial Narrow" panose="020B0604020202020204" pitchFamily="34" charset="0"/>
                          <a:cs typeface="Arial Narrow" panose="020B0604020202020204" pitchFamily="34" charset="0"/>
                        </a:rPr>
                        <a:t>Group </a:t>
                      </a:r>
                    </a:p>
                  </a:txBody>
                  <a:tcPr>
                    <a:solidFill>
                      <a:schemeClr val="bg1">
                        <a:lumMod val="85000"/>
                      </a:schemeClr>
                    </a:solidFill>
                  </a:tcPr>
                </a:tc>
                <a:tc>
                  <a:txBody>
                    <a:bodyPr/>
                    <a:lstStyle/>
                    <a:p>
                      <a:r>
                        <a:rPr lang="en-US" sz="1200" b="1" i="0" dirty="0">
                          <a:latin typeface="Arial Narrow" panose="020B0604020202020204" pitchFamily="34" charset="0"/>
                          <a:cs typeface="Arial Narrow" panose="020B0604020202020204" pitchFamily="34" charset="0"/>
                        </a:rPr>
                        <a:t>R</a:t>
                      </a:r>
                      <a:r>
                        <a:rPr lang="en-US" sz="1200" b="1" i="0" baseline="30000" dirty="0">
                          <a:latin typeface="Arial Narrow" panose="020B0604020202020204" pitchFamily="34" charset="0"/>
                          <a:cs typeface="Arial Narrow" panose="020B0604020202020204" pitchFamily="34" charset="0"/>
                        </a:rPr>
                        <a:t>2</a:t>
                      </a:r>
                      <a:r>
                        <a:rPr lang="en-US" sz="1200" b="1" i="0" dirty="0">
                          <a:latin typeface="Arial Narrow" panose="020B0604020202020204" pitchFamily="34" charset="0"/>
                          <a:cs typeface="Arial Narrow" panose="020B0604020202020204" pitchFamily="34" charset="0"/>
                        </a:rPr>
                        <a:t> value</a:t>
                      </a:r>
                    </a:p>
                  </a:txBody>
                  <a:tcPr>
                    <a:solidFill>
                      <a:schemeClr val="bg1">
                        <a:lumMod val="85000"/>
                      </a:schemeClr>
                    </a:solidFill>
                  </a:tcPr>
                </a:tc>
                <a:extLst>
                  <a:ext uri="{0D108BD9-81ED-4DB2-BD59-A6C34878D82A}">
                    <a16:rowId xmlns:a16="http://schemas.microsoft.com/office/drawing/2014/main" val="113184135"/>
                  </a:ext>
                </a:extLst>
              </a:tr>
              <a:tr h="315471">
                <a:tc>
                  <a:txBody>
                    <a:bodyPr/>
                    <a:lstStyle/>
                    <a:p>
                      <a:pPr algn="ctr"/>
                      <a:r>
                        <a:rPr lang="en-US" sz="1200" b="0" i="0" dirty="0">
                          <a:latin typeface="Arial Narrow" panose="020B0604020202020204" pitchFamily="34" charset="0"/>
                          <a:cs typeface="Arial Narrow" panose="020B0604020202020204" pitchFamily="34" charset="0"/>
                        </a:rPr>
                        <a:t>1</a:t>
                      </a:r>
                    </a:p>
                  </a:txBody>
                  <a:tcPr/>
                </a:tc>
                <a:tc>
                  <a:txBody>
                    <a:bodyPr/>
                    <a:lstStyle/>
                    <a:p>
                      <a:r>
                        <a:rPr lang="en-US" sz="1200" b="0" i="0" dirty="0">
                          <a:latin typeface="Arial Narrow" panose="020B0604020202020204" pitchFamily="34" charset="0"/>
                          <a:cs typeface="Arial Narrow" panose="020B0604020202020204" pitchFamily="34" charset="0"/>
                        </a:rPr>
                        <a:t>0.1146</a:t>
                      </a:r>
                    </a:p>
                  </a:txBody>
                  <a:tcPr/>
                </a:tc>
                <a:extLst>
                  <a:ext uri="{0D108BD9-81ED-4DB2-BD59-A6C34878D82A}">
                    <a16:rowId xmlns:a16="http://schemas.microsoft.com/office/drawing/2014/main" val="3624573217"/>
                  </a:ext>
                </a:extLst>
              </a:tr>
              <a:tr h="315471">
                <a:tc>
                  <a:txBody>
                    <a:bodyPr/>
                    <a:lstStyle/>
                    <a:p>
                      <a:pPr algn="ctr"/>
                      <a:r>
                        <a:rPr lang="en-US" sz="1200" b="0" i="0" dirty="0">
                          <a:latin typeface="Arial Narrow" panose="020B0604020202020204" pitchFamily="34" charset="0"/>
                          <a:cs typeface="Arial Narrow" panose="020B0604020202020204" pitchFamily="34" charset="0"/>
                        </a:rPr>
                        <a:t>2</a:t>
                      </a:r>
                    </a:p>
                  </a:txBody>
                  <a:tcPr/>
                </a:tc>
                <a:tc>
                  <a:txBody>
                    <a:bodyPr/>
                    <a:lstStyle/>
                    <a:p>
                      <a:r>
                        <a:rPr lang="en-US" sz="1200" b="0" i="0" dirty="0">
                          <a:latin typeface="Arial Narrow" panose="020B0604020202020204" pitchFamily="34" charset="0"/>
                          <a:cs typeface="Arial Narrow" panose="020B0604020202020204" pitchFamily="34" charset="0"/>
                        </a:rPr>
                        <a:t>0.3511</a:t>
                      </a:r>
                    </a:p>
                  </a:txBody>
                  <a:tcPr/>
                </a:tc>
                <a:extLst>
                  <a:ext uri="{0D108BD9-81ED-4DB2-BD59-A6C34878D82A}">
                    <a16:rowId xmlns:a16="http://schemas.microsoft.com/office/drawing/2014/main" val="3172582001"/>
                  </a:ext>
                </a:extLst>
              </a:tr>
              <a:tr h="315471">
                <a:tc>
                  <a:txBody>
                    <a:bodyPr/>
                    <a:lstStyle/>
                    <a:p>
                      <a:pPr algn="ctr"/>
                      <a:r>
                        <a:rPr lang="en-US" sz="1200" b="0" i="0" dirty="0">
                          <a:latin typeface="Arial Narrow" panose="020B0604020202020204" pitchFamily="34" charset="0"/>
                          <a:cs typeface="Arial Narrow" panose="020B0604020202020204" pitchFamily="34" charset="0"/>
                        </a:rPr>
                        <a:t>3</a:t>
                      </a:r>
                    </a:p>
                  </a:txBody>
                  <a:tcPr/>
                </a:tc>
                <a:tc>
                  <a:txBody>
                    <a:bodyPr/>
                    <a:lstStyle/>
                    <a:p>
                      <a:r>
                        <a:rPr lang="en-US" sz="1200" b="0" i="0" dirty="0">
                          <a:latin typeface="Arial Narrow" panose="020B0604020202020204" pitchFamily="34" charset="0"/>
                          <a:cs typeface="Arial Narrow" panose="020B0604020202020204" pitchFamily="34" charset="0"/>
                        </a:rPr>
                        <a:t>unfinished*</a:t>
                      </a:r>
                    </a:p>
                  </a:txBody>
                  <a:tcPr/>
                </a:tc>
                <a:extLst>
                  <a:ext uri="{0D108BD9-81ED-4DB2-BD59-A6C34878D82A}">
                    <a16:rowId xmlns:a16="http://schemas.microsoft.com/office/drawing/2014/main" val="1593085710"/>
                  </a:ext>
                </a:extLst>
              </a:tr>
              <a:tr h="315471">
                <a:tc>
                  <a:txBody>
                    <a:bodyPr/>
                    <a:lstStyle/>
                    <a:p>
                      <a:pPr algn="ctr"/>
                      <a:r>
                        <a:rPr lang="en-US" sz="1200" b="0" i="0" dirty="0">
                          <a:latin typeface="Arial Narrow" panose="020B0604020202020204" pitchFamily="34" charset="0"/>
                          <a:cs typeface="Arial Narrow" panose="020B0604020202020204" pitchFamily="34" charset="0"/>
                        </a:rPr>
                        <a:t>4</a:t>
                      </a:r>
                    </a:p>
                  </a:txBody>
                  <a:tcPr/>
                </a:tc>
                <a:tc>
                  <a:txBody>
                    <a:bodyPr/>
                    <a:lstStyle/>
                    <a:p>
                      <a:r>
                        <a:rPr lang="en-US" sz="1200" b="0" i="0" dirty="0">
                          <a:latin typeface="Arial Narrow" panose="020B0604020202020204" pitchFamily="34" charset="0"/>
                          <a:cs typeface="Arial Narrow" panose="020B0604020202020204" pitchFamily="34" charset="0"/>
                        </a:rPr>
                        <a:t>0.3614</a:t>
                      </a:r>
                    </a:p>
                  </a:txBody>
                  <a:tcPr/>
                </a:tc>
                <a:extLst>
                  <a:ext uri="{0D108BD9-81ED-4DB2-BD59-A6C34878D82A}">
                    <a16:rowId xmlns:a16="http://schemas.microsoft.com/office/drawing/2014/main" val="754809242"/>
                  </a:ext>
                </a:extLst>
              </a:tr>
              <a:tr h="315471">
                <a:tc>
                  <a:txBody>
                    <a:bodyPr/>
                    <a:lstStyle/>
                    <a:p>
                      <a:pPr algn="ctr"/>
                      <a:r>
                        <a:rPr lang="en-US" sz="1200" b="0" i="0" dirty="0">
                          <a:latin typeface="Arial Narrow" panose="020B0604020202020204" pitchFamily="34" charset="0"/>
                          <a:cs typeface="Arial Narrow" panose="020B0604020202020204" pitchFamily="34" charset="0"/>
                        </a:rPr>
                        <a:t>5</a:t>
                      </a:r>
                    </a:p>
                  </a:txBody>
                  <a:tcPr/>
                </a:tc>
                <a:tc>
                  <a:txBody>
                    <a:bodyPr/>
                    <a:lstStyle/>
                    <a:p>
                      <a:r>
                        <a:rPr lang="en-US" sz="1200" b="0" i="0" dirty="0">
                          <a:latin typeface="Arial Narrow" panose="020B0604020202020204" pitchFamily="34" charset="0"/>
                          <a:cs typeface="Arial Narrow" panose="020B0604020202020204" pitchFamily="34" charset="0"/>
                        </a:rPr>
                        <a:t>0.9185</a:t>
                      </a:r>
                    </a:p>
                  </a:txBody>
                  <a:tcPr/>
                </a:tc>
                <a:extLst>
                  <a:ext uri="{0D108BD9-81ED-4DB2-BD59-A6C34878D82A}">
                    <a16:rowId xmlns:a16="http://schemas.microsoft.com/office/drawing/2014/main" val="3663619363"/>
                  </a:ext>
                </a:extLst>
              </a:tr>
            </a:tbl>
          </a:graphicData>
        </a:graphic>
      </p:graphicFrame>
      <p:pic>
        <p:nvPicPr>
          <p:cNvPr id="28" name="Picture 27" descr="A couple of people digging a hole in the ground&#10;&#10;Description automatically generated">
            <a:extLst>
              <a:ext uri="{FF2B5EF4-FFF2-40B4-BE49-F238E27FC236}">
                <a16:creationId xmlns:a16="http://schemas.microsoft.com/office/drawing/2014/main" id="{344DDD49-C857-C22B-0E41-046924A6943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2060848" y="6367122"/>
            <a:ext cx="1980115" cy="1892826"/>
          </a:xfrm>
          <a:prstGeom prst="rect">
            <a:avLst/>
          </a:prstGeom>
        </p:spPr>
      </p:pic>
      <p:pic>
        <p:nvPicPr>
          <p:cNvPr id="29" name="Picture 28" descr="A group of men drawing in the sand&#10;&#10;Description automatically generated">
            <a:extLst>
              <a:ext uri="{FF2B5EF4-FFF2-40B4-BE49-F238E27FC236}">
                <a16:creationId xmlns:a16="http://schemas.microsoft.com/office/drawing/2014/main" id="{2F7DC555-3CBF-E3E8-DDEC-0BC3D72A5C6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4112970" y="6364644"/>
            <a:ext cx="2267373" cy="1902200"/>
          </a:xfrm>
          <a:prstGeom prst="rect">
            <a:avLst/>
          </a:prstGeom>
        </p:spPr>
      </p:pic>
      <p:sp>
        <p:nvSpPr>
          <p:cNvPr id="30" name="TextBox 29">
            <a:extLst>
              <a:ext uri="{FF2B5EF4-FFF2-40B4-BE49-F238E27FC236}">
                <a16:creationId xmlns:a16="http://schemas.microsoft.com/office/drawing/2014/main" id="{AEA8F37C-2DF6-8FF2-3D64-AE52BBAAB00E}"/>
              </a:ext>
            </a:extLst>
          </p:cNvPr>
          <p:cNvSpPr txBox="1"/>
          <p:nvPr/>
        </p:nvSpPr>
        <p:spPr>
          <a:xfrm>
            <a:off x="3417533" y="6359702"/>
            <a:ext cx="728323" cy="261610"/>
          </a:xfrm>
          <a:prstGeom prst="rect">
            <a:avLst/>
          </a:prstGeom>
          <a:noFill/>
        </p:spPr>
        <p:txBody>
          <a:bodyPr wrap="square" rtlCol="0">
            <a:spAutoFit/>
          </a:bodyPr>
          <a:lstStyle/>
          <a:p>
            <a:r>
              <a:rPr lang="en-US" sz="1100" dirty="0">
                <a:solidFill>
                  <a:schemeClr val="bg1"/>
                </a:solidFill>
                <a:latin typeface="Arial Narrow" panose="020B0604020202020204" pitchFamily="34" charset="0"/>
                <a:cs typeface="Arial Narrow" panose="020B0604020202020204" pitchFamily="34" charset="0"/>
              </a:rPr>
              <a:t>Group 5</a:t>
            </a:r>
          </a:p>
        </p:txBody>
      </p:sp>
      <p:sp>
        <p:nvSpPr>
          <p:cNvPr id="31" name="TextBox 30">
            <a:extLst>
              <a:ext uri="{FF2B5EF4-FFF2-40B4-BE49-F238E27FC236}">
                <a16:creationId xmlns:a16="http://schemas.microsoft.com/office/drawing/2014/main" id="{0FBA6E94-238E-6238-B1F5-4BA604CCA30D}"/>
              </a:ext>
            </a:extLst>
          </p:cNvPr>
          <p:cNvSpPr txBox="1"/>
          <p:nvPr/>
        </p:nvSpPr>
        <p:spPr>
          <a:xfrm>
            <a:off x="5772782" y="6372019"/>
            <a:ext cx="728323" cy="261610"/>
          </a:xfrm>
          <a:prstGeom prst="rect">
            <a:avLst/>
          </a:prstGeom>
          <a:noFill/>
        </p:spPr>
        <p:txBody>
          <a:bodyPr wrap="square" rtlCol="0">
            <a:spAutoFit/>
          </a:bodyPr>
          <a:lstStyle/>
          <a:p>
            <a:r>
              <a:rPr lang="en-US" sz="1100" dirty="0">
                <a:solidFill>
                  <a:schemeClr val="bg1"/>
                </a:solidFill>
                <a:latin typeface="Arial Narrow" panose="020B0604020202020204" pitchFamily="34" charset="0"/>
                <a:cs typeface="Arial Narrow" panose="020B0604020202020204" pitchFamily="34" charset="0"/>
              </a:rPr>
              <a:t>Group 2</a:t>
            </a:r>
          </a:p>
        </p:txBody>
      </p:sp>
      <p:sp>
        <p:nvSpPr>
          <p:cNvPr id="32" name="TextBox 31">
            <a:extLst>
              <a:ext uri="{FF2B5EF4-FFF2-40B4-BE49-F238E27FC236}">
                <a16:creationId xmlns:a16="http://schemas.microsoft.com/office/drawing/2014/main" id="{35C0D04C-F80A-A5D9-3F3A-DF519F4B93BC}"/>
              </a:ext>
            </a:extLst>
          </p:cNvPr>
          <p:cNvSpPr txBox="1"/>
          <p:nvPr/>
        </p:nvSpPr>
        <p:spPr>
          <a:xfrm>
            <a:off x="467613" y="8604448"/>
            <a:ext cx="5912729" cy="230832"/>
          </a:xfrm>
          <a:prstGeom prst="rect">
            <a:avLst/>
          </a:prstGeom>
          <a:noFill/>
        </p:spPr>
        <p:txBody>
          <a:bodyPr wrap="square" rtlCol="0">
            <a:spAutoFit/>
          </a:bodyPr>
          <a:lstStyle/>
          <a:p>
            <a:r>
              <a:rPr lang="en-US" sz="900" dirty="0"/>
              <a:t>* </a:t>
            </a:r>
            <a:r>
              <a:rPr lang="en-US" sz="800" dirty="0">
                <a:latin typeface="Arial Narrow" panose="020B0604020202020204" pitchFamily="34" charset="0"/>
                <a:cs typeface="Arial Narrow" panose="020B0604020202020204" pitchFamily="34" charset="0"/>
              </a:rPr>
              <a:t>Students were still </a:t>
            </a:r>
            <a:r>
              <a:rPr lang="en-US" sz="800" dirty="0" err="1">
                <a:latin typeface="Arial Narrow" panose="020B0604020202020204" pitchFamily="34" charset="0"/>
                <a:cs typeface="Arial Narrow" panose="020B0604020202020204" pitchFamily="34" charset="0"/>
              </a:rPr>
              <a:t>analysing</a:t>
            </a:r>
            <a:r>
              <a:rPr lang="en-US" sz="800" dirty="0">
                <a:latin typeface="Arial Narrow" panose="020B0604020202020204" pitchFamily="34" charset="0"/>
                <a:cs typeface="Arial Narrow" panose="020B0604020202020204" pitchFamily="34" charset="0"/>
              </a:rPr>
              <a:t> the raw data (identifying and counting microplastics under a microscope) at the time of the making of this worksheet.</a:t>
            </a:r>
            <a:endParaRPr lang="en-US" sz="900" dirty="0">
              <a:latin typeface="Arial Narrow" panose="020B0604020202020204" pitchFamily="34" charset="0"/>
              <a:cs typeface="Arial Narrow" panose="020B0604020202020204" pitchFamily="34" charset="0"/>
            </a:endParaRPr>
          </a:p>
        </p:txBody>
      </p:sp>
      <p:sp>
        <p:nvSpPr>
          <p:cNvPr id="2" name="Oval 1">
            <a:extLst>
              <a:ext uri="{FF2B5EF4-FFF2-40B4-BE49-F238E27FC236}">
                <a16:creationId xmlns:a16="http://schemas.microsoft.com/office/drawing/2014/main" id="{B7527C56-8AC5-98EC-0B99-16D6C0BEA910}"/>
              </a:ext>
            </a:extLst>
          </p:cNvPr>
          <p:cNvSpPr/>
          <p:nvPr/>
        </p:nvSpPr>
        <p:spPr>
          <a:xfrm>
            <a:off x="4869160" y="2016642"/>
            <a:ext cx="307720" cy="271232"/>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1478157E-E54F-FD70-8457-DA66E4282513}"/>
              </a:ext>
            </a:extLst>
          </p:cNvPr>
          <p:cNvSpPr/>
          <p:nvPr/>
        </p:nvSpPr>
        <p:spPr>
          <a:xfrm>
            <a:off x="6193383" y="1512505"/>
            <a:ext cx="307721" cy="323192"/>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Oval 3">
            <a:extLst>
              <a:ext uri="{FF2B5EF4-FFF2-40B4-BE49-F238E27FC236}">
                <a16:creationId xmlns:a16="http://schemas.microsoft.com/office/drawing/2014/main" id="{EADE0676-EB91-68AD-3054-75A587D913DF}"/>
              </a:ext>
            </a:extLst>
          </p:cNvPr>
          <p:cNvSpPr/>
          <p:nvPr/>
        </p:nvSpPr>
        <p:spPr>
          <a:xfrm>
            <a:off x="5805264" y="1420448"/>
            <a:ext cx="307720" cy="271232"/>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a:extLst>
              <a:ext uri="{FF2B5EF4-FFF2-40B4-BE49-F238E27FC236}">
                <a16:creationId xmlns:a16="http://schemas.microsoft.com/office/drawing/2014/main" id="{36BB00D2-4887-26CA-CA1F-0371AE95C366}"/>
              </a:ext>
            </a:extLst>
          </p:cNvPr>
          <p:cNvSpPr/>
          <p:nvPr/>
        </p:nvSpPr>
        <p:spPr>
          <a:xfrm>
            <a:off x="6093296" y="1852496"/>
            <a:ext cx="307720" cy="271232"/>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54028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8C60F583-1F0C-DA18-E945-D53D20EF55DF}"/>
              </a:ext>
            </a:extLst>
          </p:cNvPr>
          <p:cNvSpPr txBox="1"/>
          <p:nvPr/>
        </p:nvSpPr>
        <p:spPr>
          <a:xfrm>
            <a:off x="1433910" y="150685"/>
            <a:ext cx="4299346" cy="369332"/>
          </a:xfrm>
          <a:prstGeom prst="rect">
            <a:avLst/>
          </a:prstGeom>
          <a:noFill/>
        </p:spPr>
        <p:txBody>
          <a:bodyPr wrap="square" rtlCol="0">
            <a:spAutoFit/>
          </a:bodyPr>
          <a:lstStyle/>
          <a:p>
            <a:r>
              <a:rPr lang="en-US" b="1" dirty="0">
                <a:latin typeface="Arial Narrow" pitchFamily="34" charset="0"/>
              </a:rPr>
              <a:t>Interpret </a:t>
            </a:r>
            <a:r>
              <a:rPr lang="en-US" sz="1200" dirty="0">
                <a:latin typeface="Arial Narrow" pitchFamily="34" charset="0"/>
              </a:rPr>
              <a:t>field data from a local ecosystem.</a:t>
            </a:r>
          </a:p>
        </p:txBody>
      </p:sp>
      <p:sp>
        <p:nvSpPr>
          <p:cNvPr id="3" name="TextBox 17">
            <a:extLst>
              <a:ext uri="{FF2B5EF4-FFF2-40B4-BE49-F238E27FC236}">
                <a16:creationId xmlns:a16="http://schemas.microsoft.com/office/drawing/2014/main" id="{2C6CD7C7-8A98-2D7F-F18F-A3517202BC25}"/>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022385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172" y="1950346"/>
            <a:ext cx="5865066" cy="134883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Radial Symmetry (like the spokes of a wheel)</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Water vascular system (water instead of blood)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No heart, no brain, tube feet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Powers of regeneration</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Complex central nervous system</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Calcareous skeleton (i.e. spicules)</a:t>
            </a:r>
          </a:p>
        </p:txBody>
      </p:sp>
      <p:sp>
        <p:nvSpPr>
          <p:cNvPr id="26" name="Rectangle 25"/>
          <p:cNvSpPr/>
          <p:nvPr/>
        </p:nvSpPr>
        <p:spPr>
          <a:xfrm>
            <a:off x="464171" y="3360051"/>
            <a:ext cx="5865067" cy="858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Hard exoskeleton (which they ‘shed’ to grow)</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Manoeuvrable Limbs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Head, thorax, abdomen and tail region </a:t>
            </a:r>
          </a:p>
          <a:p>
            <a:pPr marL="171450" indent="-171450">
              <a:buFont typeface="Arial" panose="020B0604020202020204" pitchFamily="34" charset="0"/>
              <a:buChar char="•"/>
            </a:pPr>
            <a:endParaRPr lang="en-AU" sz="1200" dirty="0">
              <a:solidFill>
                <a:schemeClr val="tx1"/>
              </a:solidFill>
              <a:latin typeface="Arial Narrow" panose="020B0606020202030204" pitchFamily="34" charset="0"/>
            </a:endParaRPr>
          </a:p>
        </p:txBody>
      </p:sp>
      <p:sp>
        <p:nvSpPr>
          <p:cNvPr id="27" name="Rectangle 26"/>
          <p:cNvSpPr/>
          <p:nvPr/>
        </p:nvSpPr>
        <p:spPr>
          <a:xfrm>
            <a:off x="464172" y="4283975"/>
            <a:ext cx="5865066" cy="64154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Foot (used for moving &amp;/or capturing prey)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Visceral mass (internal organs), Mantle</a:t>
            </a:r>
          </a:p>
        </p:txBody>
      </p:sp>
      <p:sp>
        <p:nvSpPr>
          <p:cNvPr id="28" name="Rectangle 27"/>
          <p:cNvSpPr/>
          <p:nvPr/>
        </p:nvSpPr>
        <p:spPr>
          <a:xfrm>
            <a:off x="464172" y="4993680"/>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Spinal chord or notochord (backbone/vertebrae)</a:t>
            </a:r>
          </a:p>
        </p:txBody>
      </p:sp>
      <p:sp>
        <p:nvSpPr>
          <p:cNvPr id="29" name="Rectangle 28"/>
          <p:cNvSpPr/>
          <p:nvPr/>
        </p:nvSpPr>
        <p:spPr>
          <a:xfrm>
            <a:off x="464172" y="5509959"/>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NAMES: 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Worm-like</a:t>
            </a:r>
          </a:p>
        </p:txBody>
      </p:sp>
      <p:sp>
        <p:nvSpPr>
          <p:cNvPr id="30" name="Rectangle 29"/>
          <p:cNvSpPr/>
          <p:nvPr/>
        </p:nvSpPr>
        <p:spPr>
          <a:xfrm>
            <a:off x="464172" y="6022754"/>
            <a:ext cx="5865066" cy="8222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Medusa (free-swimming) or Polyp (sessile)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Nematocysts (stinging cells)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One opening (for mouth and anus)</a:t>
            </a:r>
          </a:p>
        </p:txBody>
      </p:sp>
      <p:sp>
        <p:nvSpPr>
          <p:cNvPr id="31" name="Rectangle 30"/>
          <p:cNvSpPr/>
          <p:nvPr/>
        </p:nvSpPr>
        <p:spPr>
          <a:xfrm>
            <a:off x="465754" y="6911632"/>
            <a:ext cx="5863484" cy="8644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Porous - small pores (ostia) &amp; large openings (</a:t>
            </a:r>
            <a:r>
              <a:rPr lang="en-AU" sz="1200" i="1" dirty="0" err="1">
                <a:solidFill>
                  <a:schemeClr val="tx1"/>
                </a:solidFill>
                <a:latin typeface="Arial Narrow" panose="020B0606020202030204" pitchFamily="34" charset="0"/>
              </a:rPr>
              <a:t>oscules</a:t>
            </a:r>
            <a:r>
              <a:rPr lang="en-AU" sz="1200" dirty="0">
                <a:solidFill>
                  <a:schemeClr val="tx1"/>
                </a:solidFill>
                <a:latin typeface="Arial Narrow" panose="020B0606020202030204" pitchFamily="34" charset="0"/>
              </a:rPr>
              <a: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Filter feeders (with beating flagellum that work like a pump)</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Lots of different shapes and colours</a:t>
            </a:r>
          </a:p>
        </p:txBody>
      </p:sp>
      <p:sp>
        <p:nvSpPr>
          <p:cNvPr id="33" name="TextBox 32"/>
          <p:cNvSpPr txBox="1"/>
          <p:nvPr/>
        </p:nvSpPr>
        <p:spPr>
          <a:xfrm>
            <a:off x="465754" y="7834428"/>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Which of the following is </a:t>
            </a:r>
            <a:r>
              <a:rPr lang="en-AU" sz="1200" b="1" i="1" dirty="0">
                <a:latin typeface="Arial Narrow" panose="020B0606020202030204" pitchFamily="34" charset="0"/>
              </a:rPr>
              <a:t>NOT</a:t>
            </a:r>
            <a:r>
              <a:rPr lang="en-AU" sz="1200" b="1" dirty="0">
                <a:latin typeface="Arial Narrow" panose="020B0606020202030204" pitchFamily="34" charset="0"/>
              </a:rPr>
              <a:t> a mollusc?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4" name="TextBox 33"/>
          <p:cNvSpPr txBox="1"/>
          <p:nvPr/>
        </p:nvSpPr>
        <p:spPr>
          <a:xfrm>
            <a:off x="465754" y="8313896"/>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What is an </a:t>
            </a:r>
            <a:r>
              <a:rPr lang="en-AU" sz="1200" b="1" i="1" dirty="0">
                <a:latin typeface="Arial Narrow" panose="020B0606020202030204" pitchFamily="34" charset="0"/>
              </a:rPr>
              <a:t>in</a:t>
            </a:r>
            <a:r>
              <a:rPr lang="en-AU" sz="1200" b="1" dirty="0">
                <a:latin typeface="Arial Narrow" panose="020B0606020202030204" pitchFamily="34" charset="0"/>
              </a:rPr>
              <a:t>vertebrate? Ans.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10" name="TextBox 9"/>
          <p:cNvSpPr txBox="1"/>
          <p:nvPr/>
        </p:nvSpPr>
        <p:spPr>
          <a:xfrm>
            <a:off x="2765931" y="8060000"/>
            <a:ext cx="1512168" cy="169277"/>
          </a:xfrm>
          <a:prstGeom prst="rect">
            <a:avLst/>
          </a:prstGeom>
          <a:noFill/>
        </p:spPr>
        <p:txBody>
          <a:bodyPr wrap="square" rtlCol="0">
            <a:spAutoFit/>
          </a:bodyPr>
          <a:lstStyle/>
          <a:p>
            <a:r>
              <a:rPr lang="en-AU" sz="500" dirty="0">
                <a:latin typeface="Arial Narrow" panose="020B0606020202030204" pitchFamily="34" charset="0"/>
              </a:rPr>
              <a:t>Circle correct answer</a:t>
            </a:r>
          </a:p>
        </p:txBody>
      </p:sp>
      <p:sp>
        <p:nvSpPr>
          <p:cNvPr id="15" name="Rectangle 14"/>
          <p:cNvSpPr/>
          <p:nvPr/>
        </p:nvSpPr>
        <p:spPr>
          <a:xfrm>
            <a:off x="2622640" y="8365886"/>
            <a:ext cx="3614671"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Anything that is NOT a vertebrate!</a:t>
            </a:r>
          </a:p>
        </p:txBody>
      </p:sp>
      <p:sp>
        <p:nvSpPr>
          <p:cNvPr id="37" name="Rectangle 36"/>
          <p:cNvSpPr/>
          <p:nvPr/>
        </p:nvSpPr>
        <p:spPr>
          <a:xfrm>
            <a:off x="3404616" y="7880294"/>
            <a:ext cx="2832696"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Octopus, Chiton, Nudibranch, Clam, Barnacle? </a:t>
            </a:r>
          </a:p>
        </p:txBody>
      </p:sp>
      <p:sp>
        <p:nvSpPr>
          <p:cNvPr id="17" name="Oval 16"/>
          <p:cNvSpPr/>
          <p:nvPr/>
        </p:nvSpPr>
        <p:spPr>
          <a:xfrm>
            <a:off x="5500047" y="7842735"/>
            <a:ext cx="585428" cy="36641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p:cNvSpPr/>
          <p:nvPr/>
        </p:nvSpPr>
        <p:spPr>
          <a:xfrm>
            <a:off x="3694836" y="2202934"/>
            <a:ext cx="829491" cy="809781"/>
          </a:xfrm>
          <a:custGeom>
            <a:avLst/>
            <a:gdLst>
              <a:gd name="connsiteX0" fmla="*/ 323850 w 829491"/>
              <a:gd name="connsiteY0" fmla="*/ 381000 h 809781"/>
              <a:gd name="connsiteX1" fmla="*/ 333375 w 829491"/>
              <a:gd name="connsiteY1" fmla="*/ 142875 h 809781"/>
              <a:gd name="connsiteX2" fmla="*/ 342900 w 829491"/>
              <a:gd name="connsiteY2" fmla="*/ 114300 h 809781"/>
              <a:gd name="connsiteX3" fmla="*/ 352425 w 829491"/>
              <a:gd name="connsiteY3" fmla="*/ 57150 h 809781"/>
              <a:gd name="connsiteX4" fmla="*/ 371475 w 829491"/>
              <a:gd name="connsiteY4" fmla="*/ 0 h 809781"/>
              <a:gd name="connsiteX5" fmla="*/ 409575 w 829491"/>
              <a:gd name="connsiteY5" fmla="*/ 9525 h 809781"/>
              <a:gd name="connsiteX6" fmla="*/ 419100 w 829491"/>
              <a:gd name="connsiteY6" fmla="*/ 171450 h 809781"/>
              <a:gd name="connsiteX7" fmla="*/ 428625 w 829491"/>
              <a:gd name="connsiteY7" fmla="*/ 390525 h 809781"/>
              <a:gd name="connsiteX8" fmla="*/ 457200 w 829491"/>
              <a:gd name="connsiteY8" fmla="*/ 381000 h 809781"/>
              <a:gd name="connsiteX9" fmla="*/ 495300 w 829491"/>
              <a:gd name="connsiteY9" fmla="*/ 371475 h 809781"/>
              <a:gd name="connsiteX10" fmla="*/ 552450 w 829491"/>
              <a:gd name="connsiteY10" fmla="*/ 352425 h 809781"/>
              <a:gd name="connsiteX11" fmla="*/ 581025 w 829491"/>
              <a:gd name="connsiteY11" fmla="*/ 342900 h 809781"/>
              <a:gd name="connsiteX12" fmla="*/ 628650 w 829491"/>
              <a:gd name="connsiteY12" fmla="*/ 333375 h 809781"/>
              <a:gd name="connsiteX13" fmla="*/ 752475 w 829491"/>
              <a:gd name="connsiteY13" fmla="*/ 342900 h 809781"/>
              <a:gd name="connsiteX14" fmla="*/ 781050 w 829491"/>
              <a:gd name="connsiteY14" fmla="*/ 361950 h 809781"/>
              <a:gd name="connsiteX15" fmla="*/ 819150 w 829491"/>
              <a:gd name="connsiteY15" fmla="*/ 371475 h 809781"/>
              <a:gd name="connsiteX16" fmla="*/ 828675 w 829491"/>
              <a:gd name="connsiteY16" fmla="*/ 400050 h 809781"/>
              <a:gd name="connsiteX17" fmla="*/ 771525 w 829491"/>
              <a:gd name="connsiteY17" fmla="*/ 428625 h 809781"/>
              <a:gd name="connsiteX18" fmla="*/ 542925 w 829491"/>
              <a:gd name="connsiteY18" fmla="*/ 447675 h 809781"/>
              <a:gd name="connsiteX19" fmla="*/ 495300 w 829491"/>
              <a:gd name="connsiteY19" fmla="*/ 457200 h 809781"/>
              <a:gd name="connsiteX20" fmla="*/ 466725 w 829491"/>
              <a:gd name="connsiteY20" fmla="*/ 466725 h 809781"/>
              <a:gd name="connsiteX21" fmla="*/ 476250 w 829491"/>
              <a:gd name="connsiteY21" fmla="*/ 495300 h 809781"/>
              <a:gd name="connsiteX22" fmla="*/ 542925 w 829491"/>
              <a:gd name="connsiteY22" fmla="*/ 571500 h 809781"/>
              <a:gd name="connsiteX23" fmla="*/ 571500 w 829491"/>
              <a:gd name="connsiteY23" fmla="*/ 628650 h 809781"/>
              <a:gd name="connsiteX24" fmla="*/ 590550 w 829491"/>
              <a:gd name="connsiteY24" fmla="*/ 685800 h 809781"/>
              <a:gd name="connsiteX25" fmla="*/ 609600 w 829491"/>
              <a:gd name="connsiteY25" fmla="*/ 714375 h 809781"/>
              <a:gd name="connsiteX26" fmla="*/ 638175 w 829491"/>
              <a:gd name="connsiteY26" fmla="*/ 771525 h 809781"/>
              <a:gd name="connsiteX27" fmla="*/ 628650 w 829491"/>
              <a:gd name="connsiteY27" fmla="*/ 800100 h 809781"/>
              <a:gd name="connsiteX28" fmla="*/ 561975 w 829491"/>
              <a:gd name="connsiteY28" fmla="*/ 800100 h 809781"/>
              <a:gd name="connsiteX29" fmla="*/ 533400 w 829491"/>
              <a:gd name="connsiteY29" fmla="*/ 742950 h 809781"/>
              <a:gd name="connsiteX30" fmla="*/ 485775 w 829491"/>
              <a:gd name="connsiteY30" fmla="*/ 685800 h 809781"/>
              <a:gd name="connsiteX31" fmla="*/ 476250 w 829491"/>
              <a:gd name="connsiteY31" fmla="*/ 657225 h 809781"/>
              <a:gd name="connsiteX32" fmla="*/ 457200 w 829491"/>
              <a:gd name="connsiteY32" fmla="*/ 628650 h 809781"/>
              <a:gd name="connsiteX33" fmla="*/ 447675 w 829491"/>
              <a:gd name="connsiteY33" fmla="*/ 600075 h 809781"/>
              <a:gd name="connsiteX34" fmla="*/ 419100 w 829491"/>
              <a:gd name="connsiteY34" fmla="*/ 590550 h 809781"/>
              <a:gd name="connsiteX35" fmla="*/ 400050 w 829491"/>
              <a:gd name="connsiteY35" fmla="*/ 561975 h 809781"/>
              <a:gd name="connsiteX36" fmla="*/ 381000 w 829491"/>
              <a:gd name="connsiteY36" fmla="*/ 504825 h 809781"/>
              <a:gd name="connsiteX37" fmla="*/ 352425 w 829491"/>
              <a:gd name="connsiteY37" fmla="*/ 495300 h 809781"/>
              <a:gd name="connsiteX38" fmla="*/ 314325 w 829491"/>
              <a:gd name="connsiteY38" fmla="*/ 542925 h 809781"/>
              <a:gd name="connsiteX39" fmla="*/ 295275 w 829491"/>
              <a:gd name="connsiteY39" fmla="*/ 571500 h 809781"/>
              <a:gd name="connsiteX40" fmla="*/ 285750 w 829491"/>
              <a:gd name="connsiteY40" fmla="*/ 600075 h 809781"/>
              <a:gd name="connsiteX41" fmla="*/ 257175 w 829491"/>
              <a:gd name="connsiteY41" fmla="*/ 609600 h 809781"/>
              <a:gd name="connsiteX42" fmla="*/ 190500 w 829491"/>
              <a:gd name="connsiteY42" fmla="*/ 695325 h 809781"/>
              <a:gd name="connsiteX43" fmla="*/ 171450 w 829491"/>
              <a:gd name="connsiteY43" fmla="*/ 723900 h 809781"/>
              <a:gd name="connsiteX44" fmla="*/ 161925 w 829491"/>
              <a:gd name="connsiteY44" fmla="*/ 752475 h 809781"/>
              <a:gd name="connsiteX45" fmla="*/ 142875 w 829491"/>
              <a:gd name="connsiteY45" fmla="*/ 781050 h 809781"/>
              <a:gd name="connsiteX46" fmla="*/ 85725 w 829491"/>
              <a:gd name="connsiteY46" fmla="*/ 800100 h 809781"/>
              <a:gd name="connsiteX47" fmla="*/ 66675 w 829491"/>
              <a:gd name="connsiteY47" fmla="*/ 723900 h 809781"/>
              <a:gd name="connsiteX48" fmla="*/ 85725 w 829491"/>
              <a:gd name="connsiteY48" fmla="*/ 695325 h 809781"/>
              <a:gd name="connsiteX49" fmla="*/ 95250 w 829491"/>
              <a:gd name="connsiteY49" fmla="*/ 666750 h 809781"/>
              <a:gd name="connsiteX50" fmla="*/ 161925 w 829491"/>
              <a:gd name="connsiteY50" fmla="*/ 581025 h 809781"/>
              <a:gd name="connsiteX51" fmla="*/ 171450 w 829491"/>
              <a:gd name="connsiteY51" fmla="*/ 552450 h 809781"/>
              <a:gd name="connsiteX52" fmla="*/ 219075 w 829491"/>
              <a:gd name="connsiteY52" fmla="*/ 504825 h 809781"/>
              <a:gd name="connsiteX53" fmla="*/ 238125 w 829491"/>
              <a:gd name="connsiteY53" fmla="*/ 447675 h 809781"/>
              <a:gd name="connsiteX54" fmla="*/ 95250 w 829491"/>
              <a:gd name="connsiteY54" fmla="*/ 352425 h 809781"/>
              <a:gd name="connsiteX55" fmla="*/ 38100 w 829491"/>
              <a:gd name="connsiteY55" fmla="*/ 314325 h 809781"/>
              <a:gd name="connsiteX56" fmla="*/ 9525 w 829491"/>
              <a:gd name="connsiteY56" fmla="*/ 295275 h 809781"/>
              <a:gd name="connsiteX57" fmla="*/ 0 w 829491"/>
              <a:gd name="connsiteY57" fmla="*/ 266700 h 809781"/>
              <a:gd name="connsiteX58" fmla="*/ 95250 w 829491"/>
              <a:gd name="connsiteY58" fmla="*/ 238125 h 809781"/>
              <a:gd name="connsiteX59" fmla="*/ 180975 w 829491"/>
              <a:gd name="connsiteY59" fmla="*/ 304800 h 809781"/>
              <a:gd name="connsiteX60" fmla="*/ 200025 w 829491"/>
              <a:gd name="connsiteY60" fmla="*/ 333375 h 809781"/>
              <a:gd name="connsiteX61" fmla="*/ 228600 w 829491"/>
              <a:gd name="connsiteY61" fmla="*/ 342900 h 809781"/>
              <a:gd name="connsiteX62" fmla="*/ 257175 w 829491"/>
              <a:gd name="connsiteY62" fmla="*/ 361950 h 809781"/>
              <a:gd name="connsiteX63" fmla="*/ 285750 w 829491"/>
              <a:gd name="connsiteY63" fmla="*/ 390525 h 809781"/>
              <a:gd name="connsiteX64" fmla="*/ 323850 w 829491"/>
              <a:gd name="connsiteY64" fmla="*/ 381000 h 80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9491" h="809781">
                <a:moveTo>
                  <a:pt x="323850" y="381000"/>
                </a:moveTo>
                <a:cubicBezTo>
                  <a:pt x="331787" y="339725"/>
                  <a:pt x="327715" y="222112"/>
                  <a:pt x="333375" y="142875"/>
                </a:cubicBezTo>
                <a:cubicBezTo>
                  <a:pt x="334090" y="132860"/>
                  <a:pt x="340722" y="124101"/>
                  <a:pt x="342900" y="114300"/>
                </a:cubicBezTo>
                <a:cubicBezTo>
                  <a:pt x="347090" y="95447"/>
                  <a:pt x="347741" y="75886"/>
                  <a:pt x="352425" y="57150"/>
                </a:cubicBezTo>
                <a:cubicBezTo>
                  <a:pt x="357295" y="37669"/>
                  <a:pt x="371475" y="0"/>
                  <a:pt x="371475" y="0"/>
                </a:cubicBezTo>
                <a:cubicBezTo>
                  <a:pt x="384175" y="3175"/>
                  <a:pt x="398683" y="2263"/>
                  <a:pt x="409575" y="9525"/>
                </a:cubicBezTo>
                <a:cubicBezTo>
                  <a:pt x="455831" y="40362"/>
                  <a:pt x="419760" y="162215"/>
                  <a:pt x="419100" y="171450"/>
                </a:cubicBezTo>
                <a:cubicBezTo>
                  <a:pt x="422275" y="244475"/>
                  <a:pt x="415550" y="318610"/>
                  <a:pt x="428625" y="390525"/>
                </a:cubicBezTo>
                <a:cubicBezTo>
                  <a:pt x="430421" y="400403"/>
                  <a:pt x="447546" y="383758"/>
                  <a:pt x="457200" y="381000"/>
                </a:cubicBezTo>
                <a:cubicBezTo>
                  <a:pt x="469787" y="377404"/>
                  <a:pt x="482761" y="375237"/>
                  <a:pt x="495300" y="371475"/>
                </a:cubicBezTo>
                <a:cubicBezTo>
                  <a:pt x="514534" y="365705"/>
                  <a:pt x="533400" y="358775"/>
                  <a:pt x="552450" y="352425"/>
                </a:cubicBezTo>
                <a:cubicBezTo>
                  <a:pt x="561975" y="349250"/>
                  <a:pt x="571180" y="344869"/>
                  <a:pt x="581025" y="342900"/>
                </a:cubicBezTo>
                <a:lnTo>
                  <a:pt x="628650" y="333375"/>
                </a:lnTo>
                <a:cubicBezTo>
                  <a:pt x="669925" y="336550"/>
                  <a:pt x="711787" y="335271"/>
                  <a:pt x="752475" y="342900"/>
                </a:cubicBezTo>
                <a:cubicBezTo>
                  <a:pt x="763727" y="345010"/>
                  <a:pt x="770528" y="357441"/>
                  <a:pt x="781050" y="361950"/>
                </a:cubicBezTo>
                <a:cubicBezTo>
                  <a:pt x="793082" y="367107"/>
                  <a:pt x="806450" y="368300"/>
                  <a:pt x="819150" y="371475"/>
                </a:cubicBezTo>
                <a:cubicBezTo>
                  <a:pt x="822325" y="381000"/>
                  <a:pt x="832404" y="390728"/>
                  <a:pt x="828675" y="400050"/>
                </a:cubicBezTo>
                <a:cubicBezTo>
                  <a:pt x="823789" y="412266"/>
                  <a:pt x="782857" y="426359"/>
                  <a:pt x="771525" y="428625"/>
                </a:cubicBezTo>
                <a:cubicBezTo>
                  <a:pt x="699977" y="442935"/>
                  <a:pt x="610092" y="443724"/>
                  <a:pt x="542925" y="447675"/>
                </a:cubicBezTo>
                <a:cubicBezTo>
                  <a:pt x="527050" y="450850"/>
                  <a:pt x="511006" y="453273"/>
                  <a:pt x="495300" y="457200"/>
                </a:cubicBezTo>
                <a:cubicBezTo>
                  <a:pt x="485560" y="459635"/>
                  <a:pt x="471215" y="457745"/>
                  <a:pt x="466725" y="466725"/>
                </a:cubicBezTo>
                <a:cubicBezTo>
                  <a:pt x="462235" y="475705"/>
                  <a:pt x="471374" y="486523"/>
                  <a:pt x="476250" y="495300"/>
                </a:cubicBezTo>
                <a:cubicBezTo>
                  <a:pt x="508934" y="554131"/>
                  <a:pt x="501183" y="543672"/>
                  <a:pt x="542925" y="571500"/>
                </a:cubicBezTo>
                <a:cubicBezTo>
                  <a:pt x="577663" y="675713"/>
                  <a:pt x="522261" y="517863"/>
                  <a:pt x="571500" y="628650"/>
                </a:cubicBezTo>
                <a:cubicBezTo>
                  <a:pt x="579655" y="647000"/>
                  <a:pt x="579411" y="669092"/>
                  <a:pt x="590550" y="685800"/>
                </a:cubicBezTo>
                <a:cubicBezTo>
                  <a:pt x="596900" y="695325"/>
                  <a:pt x="604480" y="704136"/>
                  <a:pt x="609600" y="714375"/>
                </a:cubicBezTo>
                <a:cubicBezTo>
                  <a:pt x="649035" y="793245"/>
                  <a:pt x="583580" y="689633"/>
                  <a:pt x="638175" y="771525"/>
                </a:cubicBezTo>
                <a:cubicBezTo>
                  <a:pt x="635000" y="781050"/>
                  <a:pt x="635750" y="793000"/>
                  <a:pt x="628650" y="800100"/>
                </a:cubicBezTo>
                <a:cubicBezTo>
                  <a:pt x="609519" y="819231"/>
                  <a:pt x="581309" y="804933"/>
                  <a:pt x="561975" y="800100"/>
                </a:cubicBezTo>
                <a:cubicBezTo>
                  <a:pt x="552429" y="771461"/>
                  <a:pt x="553916" y="767569"/>
                  <a:pt x="533400" y="742950"/>
                </a:cubicBezTo>
                <a:cubicBezTo>
                  <a:pt x="507068" y="711352"/>
                  <a:pt x="503512" y="721273"/>
                  <a:pt x="485775" y="685800"/>
                </a:cubicBezTo>
                <a:cubicBezTo>
                  <a:pt x="481285" y="676820"/>
                  <a:pt x="480740" y="666205"/>
                  <a:pt x="476250" y="657225"/>
                </a:cubicBezTo>
                <a:cubicBezTo>
                  <a:pt x="471130" y="646986"/>
                  <a:pt x="462320" y="638889"/>
                  <a:pt x="457200" y="628650"/>
                </a:cubicBezTo>
                <a:cubicBezTo>
                  <a:pt x="452710" y="619670"/>
                  <a:pt x="454775" y="607175"/>
                  <a:pt x="447675" y="600075"/>
                </a:cubicBezTo>
                <a:cubicBezTo>
                  <a:pt x="440575" y="592975"/>
                  <a:pt x="428625" y="593725"/>
                  <a:pt x="419100" y="590550"/>
                </a:cubicBezTo>
                <a:cubicBezTo>
                  <a:pt x="412750" y="581025"/>
                  <a:pt x="404699" y="572436"/>
                  <a:pt x="400050" y="561975"/>
                </a:cubicBezTo>
                <a:cubicBezTo>
                  <a:pt x="391895" y="543625"/>
                  <a:pt x="400050" y="511175"/>
                  <a:pt x="381000" y="504825"/>
                </a:cubicBezTo>
                <a:lnTo>
                  <a:pt x="352425" y="495300"/>
                </a:lnTo>
                <a:cubicBezTo>
                  <a:pt x="333882" y="550930"/>
                  <a:pt x="357409" y="499841"/>
                  <a:pt x="314325" y="542925"/>
                </a:cubicBezTo>
                <a:cubicBezTo>
                  <a:pt x="306230" y="551020"/>
                  <a:pt x="300395" y="561261"/>
                  <a:pt x="295275" y="571500"/>
                </a:cubicBezTo>
                <a:cubicBezTo>
                  <a:pt x="290785" y="580480"/>
                  <a:pt x="292850" y="592975"/>
                  <a:pt x="285750" y="600075"/>
                </a:cubicBezTo>
                <a:cubicBezTo>
                  <a:pt x="278650" y="607175"/>
                  <a:pt x="266700" y="606425"/>
                  <a:pt x="257175" y="609600"/>
                </a:cubicBezTo>
                <a:cubicBezTo>
                  <a:pt x="212411" y="654364"/>
                  <a:pt x="236072" y="626967"/>
                  <a:pt x="190500" y="695325"/>
                </a:cubicBezTo>
                <a:cubicBezTo>
                  <a:pt x="184150" y="704850"/>
                  <a:pt x="175070" y="713040"/>
                  <a:pt x="171450" y="723900"/>
                </a:cubicBezTo>
                <a:cubicBezTo>
                  <a:pt x="168275" y="733425"/>
                  <a:pt x="166415" y="743495"/>
                  <a:pt x="161925" y="752475"/>
                </a:cubicBezTo>
                <a:cubicBezTo>
                  <a:pt x="156805" y="762714"/>
                  <a:pt x="152583" y="774983"/>
                  <a:pt x="142875" y="781050"/>
                </a:cubicBezTo>
                <a:cubicBezTo>
                  <a:pt x="125847" y="791693"/>
                  <a:pt x="85725" y="800100"/>
                  <a:pt x="85725" y="800100"/>
                </a:cubicBezTo>
                <a:cubicBezTo>
                  <a:pt x="40746" y="785107"/>
                  <a:pt x="44785" y="796866"/>
                  <a:pt x="66675" y="723900"/>
                </a:cubicBezTo>
                <a:cubicBezTo>
                  <a:pt x="69964" y="712935"/>
                  <a:pt x="80605" y="705564"/>
                  <a:pt x="85725" y="695325"/>
                </a:cubicBezTo>
                <a:cubicBezTo>
                  <a:pt x="90215" y="686345"/>
                  <a:pt x="90374" y="675527"/>
                  <a:pt x="95250" y="666750"/>
                </a:cubicBezTo>
                <a:cubicBezTo>
                  <a:pt x="123733" y="615481"/>
                  <a:pt x="127215" y="615735"/>
                  <a:pt x="161925" y="581025"/>
                </a:cubicBezTo>
                <a:cubicBezTo>
                  <a:pt x="165100" y="571500"/>
                  <a:pt x="165178" y="560290"/>
                  <a:pt x="171450" y="552450"/>
                </a:cubicBezTo>
                <a:cubicBezTo>
                  <a:pt x="212725" y="500856"/>
                  <a:pt x="190500" y="569119"/>
                  <a:pt x="219075" y="504825"/>
                </a:cubicBezTo>
                <a:cubicBezTo>
                  <a:pt x="227230" y="486475"/>
                  <a:pt x="238125" y="447675"/>
                  <a:pt x="238125" y="447675"/>
                </a:cubicBezTo>
                <a:lnTo>
                  <a:pt x="95250" y="352425"/>
                </a:lnTo>
                <a:lnTo>
                  <a:pt x="38100" y="314325"/>
                </a:lnTo>
                <a:lnTo>
                  <a:pt x="9525" y="295275"/>
                </a:lnTo>
                <a:cubicBezTo>
                  <a:pt x="6350" y="285750"/>
                  <a:pt x="0" y="276740"/>
                  <a:pt x="0" y="266700"/>
                </a:cubicBezTo>
                <a:cubicBezTo>
                  <a:pt x="0" y="198874"/>
                  <a:pt x="32748" y="231180"/>
                  <a:pt x="95250" y="238125"/>
                </a:cubicBezTo>
                <a:cubicBezTo>
                  <a:pt x="135076" y="264676"/>
                  <a:pt x="152997" y="271227"/>
                  <a:pt x="180975" y="304800"/>
                </a:cubicBezTo>
                <a:cubicBezTo>
                  <a:pt x="188304" y="313594"/>
                  <a:pt x="191086" y="326224"/>
                  <a:pt x="200025" y="333375"/>
                </a:cubicBezTo>
                <a:cubicBezTo>
                  <a:pt x="207865" y="339647"/>
                  <a:pt x="219620" y="338410"/>
                  <a:pt x="228600" y="342900"/>
                </a:cubicBezTo>
                <a:cubicBezTo>
                  <a:pt x="238839" y="348020"/>
                  <a:pt x="248381" y="354621"/>
                  <a:pt x="257175" y="361950"/>
                </a:cubicBezTo>
                <a:cubicBezTo>
                  <a:pt x="267523" y="370574"/>
                  <a:pt x="273137" y="385795"/>
                  <a:pt x="285750" y="390525"/>
                </a:cubicBezTo>
                <a:cubicBezTo>
                  <a:pt x="300614" y="396099"/>
                  <a:pt x="315913" y="422275"/>
                  <a:pt x="323850" y="3810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5041513" y="2486658"/>
            <a:ext cx="367876" cy="247650"/>
          </a:xfrm>
          <a:custGeom>
            <a:avLst/>
            <a:gdLst>
              <a:gd name="connsiteX0" fmla="*/ 104974 w 367876"/>
              <a:gd name="connsiteY0" fmla="*/ 219075 h 247650"/>
              <a:gd name="connsiteX1" fmla="*/ 28774 w 367876"/>
              <a:gd name="connsiteY1" fmla="*/ 200025 h 247650"/>
              <a:gd name="connsiteX2" fmla="*/ 9724 w 367876"/>
              <a:gd name="connsiteY2" fmla="*/ 171450 h 247650"/>
              <a:gd name="connsiteX3" fmla="*/ 19249 w 367876"/>
              <a:gd name="connsiteY3" fmla="*/ 66675 h 247650"/>
              <a:gd name="connsiteX4" fmla="*/ 85924 w 367876"/>
              <a:gd name="connsiteY4" fmla="*/ 38100 h 247650"/>
              <a:gd name="connsiteX5" fmla="*/ 143074 w 367876"/>
              <a:gd name="connsiteY5" fmla="*/ 9525 h 247650"/>
              <a:gd name="connsiteX6" fmla="*/ 181174 w 367876"/>
              <a:gd name="connsiteY6" fmla="*/ 0 h 247650"/>
              <a:gd name="connsiteX7" fmla="*/ 324049 w 367876"/>
              <a:gd name="connsiteY7" fmla="*/ 19050 h 247650"/>
              <a:gd name="connsiteX8" fmla="*/ 352624 w 367876"/>
              <a:gd name="connsiteY8" fmla="*/ 38100 h 247650"/>
              <a:gd name="connsiteX9" fmla="*/ 352624 w 367876"/>
              <a:gd name="connsiteY9" fmla="*/ 180975 h 247650"/>
              <a:gd name="connsiteX10" fmla="*/ 295474 w 367876"/>
              <a:gd name="connsiteY10" fmla="*/ 200025 h 247650"/>
              <a:gd name="connsiteX11" fmla="*/ 209749 w 367876"/>
              <a:gd name="connsiteY11" fmla="*/ 228600 h 247650"/>
              <a:gd name="connsiteX12" fmla="*/ 181174 w 367876"/>
              <a:gd name="connsiteY12" fmla="*/ 238125 h 247650"/>
              <a:gd name="connsiteX13" fmla="*/ 152599 w 367876"/>
              <a:gd name="connsiteY13" fmla="*/ 247650 h 247650"/>
              <a:gd name="connsiteX14" fmla="*/ 95449 w 367876"/>
              <a:gd name="connsiteY14" fmla="*/ 238125 h 247650"/>
              <a:gd name="connsiteX15" fmla="*/ 104974 w 367876"/>
              <a:gd name="connsiteY15" fmla="*/ 2190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876" h="247650">
                <a:moveTo>
                  <a:pt x="104974" y="219075"/>
                </a:moveTo>
                <a:cubicBezTo>
                  <a:pt x="93862" y="212725"/>
                  <a:pt x="38537" y="207835"/>
                  <a:pt x="28774" y="200025"/>
                </a:cubicBezTo>
                <a:cubicBezTo>
                  <a:pt x="19835" y="192874"/>
                  <a:pt x="16074" y="180975"/>
                  <a:pt x="9724" y="171450"/>
                </a:cubicBezTo>
                <a:cubicBezTo>
                  <a:pt x="394" y="124802"/>
                  <a:pt x="-10047" y="113549"/>
                  <a:pt x="19249" y="66675"/>
                </a:cubicBezTo>
                <a:cubicBezTo>
                  <a:pt x="31858" y="46501"/>
                  <a:pt x="67432" y="43384"/>
                  <a:pt x="85924" y="38100"/>
                </a:cubicBezTo>
                <a:cubicBezTo>
                  <a:pt x="166196" y="15165"/>
                  <a:pt x="59584" y="45306"/>
                  <a:pt x="143074" y="9525"/>
                </a:cubicBezTo>
                <a:cubicBezTo>
                  <a:pt x="155106" y="4368"/>
                  <a:pt x="168474" y="3175"/>
                  <a:pt x="181174" y="0"/>
                </a:cubicBezTo>
                <a:cubicBezTo>
                  <a:pt x="206710" y="2128"/>
                  <a:pt x="285142" y="-404"/>
                  <a:pt x="324049" y="19050"/>
                </a:cubicBezTo>
                <a:cubicBezTo>
                  <a:pt x="334288" y="24170"/>
                  <a:pt x="343099" y="31750"/>
                  <a:pt x="352624" y="38100"/>
                </a:cubicBezTo>
                <a:cubicBezTo>
                  <a:pt x="364414" y="85259"/>
                  <a:pt x="380053" y="130036"/>
                  <a:pt x="352624" y="180975"/>
                </a:cubicBezTo>
                <a:cubicBezTo>
                  <a:pt x="343104" y="198655"/>
                  <a:pt x="314524" y="193675"/>
                  <a:pt x="295474" y="200025"/>
                </a:cubicBezTo>
                <a:lnTo>
                  <a:pt x="209749" y="228600"/>
                </a:lnTo>
                <a:lnTo>
                  <a:pt x="181174" y="238125"/>
                </a:lnTo>
                <a:lnTo>
                  <a:pt x="152599" y="247650"/>
                </a:lnTo>
                <a:cubicBezTo>
                  <a:pt x="133549" y="244475"/>
                  <a:pt x="114302" y="242315"/>
                  <a:pt x="95449" y="238125"/>
                </a:cubicBezTo>
                <a:cubicBezTo>
                  <a:pt x="48068" y="227596"/>
                  <a:pt x="116086" y="225425"/>
                  <a:pt x="104974" y="21907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a:stCxn id="13" idx="4"/>
          </p:cNvCxnSpPr>
          <p:nvPr/>
        </p:nvCxnSpPr>
        <p:spPr>
          <a:xfrm flipH="1" flipV="1">
            <a:off x="4680578" y="2287427"/>
            <a:ext cx="446859" cy="237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904007" y="2212766"/>
            <a:ext cx="332869" cy="302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391707" y="2217218"/>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91707" y="2440793"/>
            <a:ext cx="418940" cy="122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298099" y="2231953"/>
            <a:ext cx="222580" cy="264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386590" y="2616805"/>
            <a:ext cx="350447" cy="5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51311" y="2141934"/>
            <a:ext cx="17681" cy="353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741801" y="2447138"/>
            <a:ext cx="347016" cy="134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10"/>
          </p:cNvCxnSpPr>
          <p:nvPr/>
        </p:nvCxnSpPr>
        <p:spPr>
          <a:xfrm flipH="1" flipV="1">
            <a:off x="4881395" y="2244939"/>
            <a:ext cx="455592" cy="441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151100" y="2162375"/>
            <a:ext cx="81242" cy="33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2"/>
          </p:cNvCxnSpPr>
          <p:nvPr/>
        </p:nvCxnSpPr>
        <p:spPr>
          <a:xfrm flipH="1" flipV="1">
            <a:off x="4735298" y="2616805"/>
            <a:ext cx="315939" cy="41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3" idx="11"/>
          </p:cNvCxnSpPr>
          <p:nvPr/>
        </p:nvCxnSpPr>
        <p:spPr>
          <a:xfrm flipH="1" flipV="1">
            <a:off x="4783136" y="2544652"/>
            <a:ext cx="468126" cy="170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21045" y="2293109"/>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34187" y="2553102"/>
            <a:ext cx="485058" cy="50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288105" y="2641801"/>
            <a:ext cx="253961" cy="57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3" idx="3"/>
          </p:cNvCxnSpPr>
          <p:nvPr/>
        </p:nvCxnSpPr>
        <p:spPr>
          <a:xfrm flipH="1" flipV="1">
            <a:off x="4989443" y="2486658"/>
            <a:ext cx="71319" cy="66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128597" y="2308729"/>
            <a:ext cx="119863" cy="293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13" idx="8"/>
          </p:cNvCxnSpPr>
          <p:nvPr/>
        </p:nvCxnSpPr>
        <p:spPr>
          <a:xfrm flipH="1">
            <a:off x="5394137" y="2455521"/>
            <a:ext cx="200567" cy="69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4486275" y="2846982"/>
            <a:ext cx="1724025" cy="315318"/>
          </a:xfrm>
          <a:custGeom>
            <a:avLst/>
            <a:gdLst>
              <a:gd name="connsiteX0" fmla="*/ 161925 w 1724025"/>
              <a:gd name="connsiteY0" fmla="*/ 29568 h 315318"/>
              <a:gd name="connsiteX1" fmla="*/ 447675 w 1724025"/>
              <a:gd name="connsiteY1" fmla="*/ 20043 h 315318"/>
              <a:gd name="connsiteX2" fmla="*/ 695325 w 1724025"/>
              <a:gd name="connsiteY2" fmla="*/ 20043 h 315318"/>
              <a:gd name="connsiteX3" fmla="*/ 1104900 w 1724025"/>
              <a:gd name="connsiteY3" fmla="*/ 29568 h 315318"/>
              <a:gd name="connsiteX4" fmla="*/ 1152525 w 1724025"/>
              <a:gd name="connsiteY4" fmla="*/ 39093 h 315318"/>
              <a:gd name="connsiteX5" fmla="*/ 1228725 w 1724025"/>
              <a:gd name="connsiteY5" fmla="*/ 58143 h 315318"/>
              <a:gd name="connsiteX6" fmla="*/ 1266825 w 1724025"/>
              <a:gd name="connsiteY6" fmla="*/ 48618 h 315318"/>
              <a:gd name="connsiteX7" fmla="*/ 1295400 w 1724025"/>
              <a:gd name="connsiteY7" fmla="*/ 39093 h 315318"/>
              <a:gd name="connsiteX8" fmla="*/ 1333500 w 1724025"/>
              <a:gd name="connsiteY8" fmla="*/ 48618 h 315318"/>
              <a:gd name="connsiteX9" fmla="*/ 1504950 w 1724025"/>
              <a:gd name="connsiteY9" fmla="*/ 58143 h 315318"/>
              <a:gd name="connsiteX10" fmla="*/ 1609725 w 1724025"/>
              <a:gd name="connsiteY10" fmla="*/ 67668 h 315318"/>
              <a:gd name="connsiteX11" fmla="*/ 1666875 w 1724025"/>
              <a:gd name="connsiteY11" fmla="*/ 86718 h 315318"/>
              <a:gd name="connsiteX12" fmla="*/ 1704975 w 1724025"/>
              <a:gd name="connsiteY12" fmla="*/ 143868 h 315318"/>
              <a:gd name="connsiteX13" fmla="*/ 1714500 w 1724025"/>
              <a:gd name="connsiteY13" fmla="*/ 201018 h 315318"/>
              <a:gd name="connsiteX14" fmla="*/ 1724025 w 1724025"/>
              <a:gd name="connsiteY14" fmla="*/ 229593 h 315318"/>
              <a:gd name="connsiteX15" fmla="*/ 1714500 w 1724025"/>
              <a:gd name="connsiteY15" fmla="*/ 267693 h 315318"/>
              <a:gd name="connsiteX16" fmla="*/ 1704975 w 1724025"/>
              <a:gd name="connsiteY16" fmla="*/ 296268 h 315318"/>
              <a:gd name="connsiteX17" fmla="*/ 1647825 w 1724025"/>
              <a:gd name="connsiteY17" fmla="*/ 315318 h 315318"/>
              <a:gd name="connsiteX18" fmla="*/ 1447800 w 1724025"/>
              <a:gd name="connsiteY18" fmla="*/ 305793 h 315318"/>
              <a:gd name="connsiteX19" fmla="*/ 1419225 w 1724025"/>
              <a:gd name="connsiteY19" fmla="*/ 267693 h 315318"/>
              <a:gd name="connsiteX20" fmla="*/ 1390650 w 1724025"/>
              <a:gd name="connsiteY20" fmla="*/ 258168 h 315318"/>
              <a:gd name="connsiteX21" fmla="*/ 1362075 w 1724025"/>
              <a:gd name="connsiteY21" fmla="*/ 239118 h 315318"/>
              <a:gd name="connsiteX22" fmla="*/ 1247775 w 1724025"/>
              <a:gd name="connsiteY22" fmla="*/ 248643 h 315318"/>
              <a:gd name="connsiteX23" fmla="*/ 990600 w 1724025"/>
              <a:gd name="connsiteY23" fmla="*/ 267693 h 315318"/>
              <a:gd name="connsiteX24" fmla="*/ 752475 w 1724025"/>
              <a:gd name="connsiteY24" fmla="*/ 267693 h 315318"/>
              <a:gd name="connsiteX25" fmla="*/ 676275 w 1724025"/>
              <a:gd name="connsiteY25" fmla="*/ 286743 h 315318"/>
              <a:gd name="connsiteX26" fmla="*/ 571500 w 1724025"/>
              <a:gd name="connsiteY26" fmla="*/ 296268 h 315318"/>
              <a:gd name="connsiteX27" fmla="*/ 533400 w 1724025"/>
              <a:gd name="connsiteY27" fmla="*/ 305793 h 315318"/>
              <a:gd name="connsiteX28" fmla="*/ 257175 w 1724025"/>
              <a:gd name="connsiteY28" fmla="*/ 286743 h 315318"/>
              <a:gd name="connsiteX29" fmla="*/ 152400 w 1724025"/>
              <a:gd name="connsiteY29" fmla="*/ 267693 h 315318"/>
              <a:gd name="connsiteX30" fmla="*/ 85725 w 1724025"/>
              <a:gd name="connsiteY30" fmla="*/ 201018 h 315318"/>
              <a:gd name="connsiteX31" fmla="*/ 47625 w 1724025"/>
              <a:gd name="connsiteY31" fmla="*/ 143868 h 315318"/>
              <a:gd name="connsiteX32" fmla="*/ 28575 w 1724025"/>
              <a:gd name="connsiteY32" fmla="*/ 115293 h 315318"/>
              <a:gd name="connsiteX33" fmla="*/ 9525 w 1724025"/>
              <a:gd name="connsiteY33" fmla="*/ 58143 h 315318"/>
              <a:gd name="connsiteX34" fmla="*/ 0 w 1724025"/>
              <a:gd name="connsiteY34" fmla="*/ 29568 h 315318"/>
              <a:gd name="connsiteX35" fmla="*/ 19050 w 1724025"/>
              <a:gd name="connsiteY35" fmla="*/ 993 h 315318"/>
              <a:gd name="connsiteX36" fmla="*/ 57150 w 1724025"/>
              <a:gd name="connsiteY36" fmla="*/ 10518 h 315318"/>
              <a:gd name="connsiteX37" fmla="*/ 114300 w 1724025"/>
              <a:gd name="connsiteY37" fmla="*/ 29568 h 315318"/>
              <a:gd name="connsiteX38" fmla="*/ 142875 w 1724025"/>
              <a:gd name="connsiteY38" fmla="*/ 39093 h 315318"/>
              <a:gd name="connsiteX39" fmla="*/ 161925 w 1724025"/>
              <a:gd name="connsiteY39" fmla="*/ 29568 h 31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24025" h="315318">
                <a:moveTo>
                  <a:pt x="161925" y="29568"/>
                </a:moveTo>
                <a:cubicBezTo>
                  <a:pt x="257175" y="26393"/>
                  <a:pt x="352372" y="20043"/>
                  <a:pt x="447675" y="20043"/>
                </a:cubicBezTo>
                <a:cubicBezTo>
                  <a:pt x="732242" y="20043"/>
                  <a:pt x="523171" y="41562"/>
                  <a:pt x="695325" y="20043"/>
                </a:cubicBezTo>
                <a:lnTo>
                  <a:pt x="1104900" y="29568"/>
                </a:lnTo>
                <a:cubicBezTo>
                  <a:pt x="1121075" y="30242"/>
                  <a:pt x="1136750" y="35453"/>
                  <a:pt x="1152525" y="39093"/>
                </a:cubicBezTo>
                <a:cubicBezTo>
                  <a:pt x="1178036" y="44980"/>
                  <a:pt x="1228725" y="58143"/>
                  <a:pt x="1228725" y="58143"/>
                </a:cubicBezTo>
                <a:cubicBezTo>
                  <a:pt x="1241425" y="54968"/>
                  <a:pt x="1254238" y="52214"/>
                  <a:pt x="1266825" y="48618"/>
                </a:cubicBezTo>
                <a:cubicBezTo>
                  <a:pt x="1276479" y="45860"/>
                  <a:pt x="1285360" y="39093"/>
                  <a:pt x="1295400" y="39093"/>
                </a:cubicBezTo>
                <a:cubicBezTo>
                  <a:pt x="1308491" y="39093"/>
                  <a:pt x="1320463" y="47433"/>
                  <a:pt x="1333500" y="48618"/>
                </a:cubicBezTo>
                <a:cubicBezTo>
                  <a:pt x="1390503" y="53800"/>
                  <a:pt x="1447848" y="54205"/>
                  <a:pt x="1504950" y="58143"/>
                </a:cubicBezTo>
                <a:cubicBezTo>
                  <a:pt x="1539936" y="60556"/>
                  <a:pt x="1574800" y="64493"/>
                  <a:pt x="1609725" y="67668"/>
                </a:cubicBezTo>
                <a:cubicBezTo>
                  <a:pt x="1628775" y="74018"/>
                  <a:pt x="1655736" y="70010"/>
                  <a:pt x="1666875" y="86718"/>
                </a:cubicBezTo>
                <a:lnTo>
                  <a:pt x="1704975" y="143868"/>
                </a:lnTo>
                <a:cubicBezTo>
                  <a:pt x="1708150" y="162918"/>
                  <a:pt x="1710310" y="182165"/>
                  <a:pt x="1714500" y="201018"/>
                </a:cubicBezTo>
                <a:cubicBezTo>
                  <a:pt x="1716678" y="210819"/>
                  <a:pt x="1724025" y="219553"/>
                  <a:pt x="1724025" y="229593"/>
                </a:cubicBezTo>
                <a:cubicBezTo>
                  <a:pt x="1724025" y="242684"/>
                  <a:pt x="1718096" y="255106"/>
                  <a:pt x="1714500" y="267693"/>
                </a:cubicBezTo>
                <a:cubicBezTo>
                  <a:pt x="1711742" y="277347"/>
                  <a:pt x="1713145" y="290432"/>
                  <a:pt x="1704975" y="296268"/>
                </a:cubicBezTo>
                <a:cubicBezTo>
                  <a:pt x="1688635" y="307940"/>
                  <a:pt x="1647825" y="315318"/>
                  <a:pt x="1647825" y="315318"/>
                </a:cubicBezTo>
                <a:cubicBezTo>
                  <a:pt x="1581150" y="312143"/>
                  <a:pt x="1513147" y="319407"/>
                  <a:pt x="1447800" y="305793"/>
                </a:cubicBezTo>
                <a:cubicBezTo>
                  <a:pt x="1432259" y="302555"/>
                  <a:pt x="1431421" y="277856"/>
                  <a:pt x="1419225" y="267693"/>
                </a:cubicBezTo>
                <a:cubicBezTo>
                  <a:pt x="1411512" y="261265"/>
                  <a:pt x="1399630" y="262658"/>
                  <a:pt x="1390650" y="258168"/>
                </a:cubicBezTo>
                <a:cubicBezTo>
                  <a:pt x="1380411" y="253048"/>
                  <a:pt x="1371600" y="245468"/>
                  <a:pt x="1362075" y="239118"/>
                </a:cubicBezTo>
                <a:cubicBezTo>
                  <a:pt x="1323975" y="242293"/>
                  <a:pt x="1285948" y="246522"/>
                  <a:pt x="1247775" y="248643"/>
                </a:cubicBezTo>
                <a:cubicBezTo>
                  <a:pt x="997212" y="262563"/>
                  <a:pt x="1093098" y="233527"/>
                  <a:pt x="990600" y="267693"/>
                </a:cubicBezTo>
                <a:cubicBezTo>
                  <a:pt x="894344" y="243629"/>
                  <a:pt x="931915" y="249130"/>
                  <a:pt x="752475" y="267693"/>
                </a:cubicBezTo>
                <a:cubicBezTo>
                  <a:pt x="726432" y="270387"/>
                  <a:pt x="702349" y="284373"/>
                  <a:pt x="676275" y="286743"/>
                </a:cubicBezTo>
                <a:lnTo>
                  <a:pt x="571500" y="296268"/>
                </a:lnTo>
                <a:cubicBezTo>
                  <a:pt x="558800" y="299443"/>
                  <a:pt x="546491" y="305793"/>
                  <a:pt x="533400" y="305793"/>
                </a:cubicBezTo>
                <a:cubicBezTo>
                  <a:pt x="234487" y="305793"/>
                  <a:pt x="391077" y="309060"/>
                  <a:pt x="257175" y="286743"/>
                </a:cubicBezTo>
                <a:cubicBezTo>
                  <a:pt x="154788" y="269679"/>
                  <a:pt x="225547" y="285980"/>
                  <a:pt x="152400" y="267693"/>
                </a:cubicBezTo>
                <a:cubicBezTo>
                  <a:pt x="46417" y="197038"/>
                  <a:pt x="120241" y="263148"/>
                  <a:pt x="85725" y="201018"/>
                </a:cubicBezTo>
                <a:cubicBezTo>
                  <a:pt x="74606" y="181004"/>
                  <a:pt x="60325" y="162918"/>
                  <a:pt x="47625" y="143868"/>
                </a:cubicBezTo>
                <a:cubicBezTo>
                  <a:pt x="41275" y="134343"/>
                  <a:pt x="32195" y="126153"/>
                  <a:pt x="28575" y="115293"/>
                </a:cubicBezTo>
                <a:lnTo>
                  <a:pt x="9525" y="58143"/>
                </a:lnTo>
                <a:lnTo>
                  <a:pt x="0" y="29568"/>
                </a:lnTo>
                <a:cubicBezTo>
                  <a:pt x="6350" y="20043"/>
                  <a:pt x="8190" y="4613"/>
                  <a:pt x="19050" y="993"/>
                </a:cubicBezTo>
                <a:cubicBezTo>
                  <a:pt x="31469" y="-3147"/>
                  <a:pt x="44611" y="6756"/>
                  <a:pt x="57150" y="10518"/>
                </a:cubicBezTo>
                <a:cubicBezTo>
                  <a:pt x="76384" y="16288"/>
                  <a:pt x="95250" y="23218"/>
                  <a:pt x="114300" y="29568"/>
                </a:cubicBezTo>
                <a:cubicBezTo>
                  <a:pt x="123825" y="32743"/>
                  <a:pt x="132835" y="39093"/>
                  <a:pt x="142875" y="39093"/>
                </a:cubicBezTo>
                <a:lnTo>
                  <a:pt x="161925" y="2956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Freeform 80"/>
          <p:cNvSpPr/>
          <p:nvPr/>
        </p:nvSpPr>
        <p:spPr>
          <a:xfrm>
            <a:off x="4086177" y="3604229"/>
            <a:ext cx="876300" cy="390525"/>
          </a:xfrm>
          <a:custGeom>
            <a:avLst/>
            <a:gdLst>
              <a:gd name="connsiteX0" fmla="*/ 304800 w 876300"/>
              <a:gd name="connsiteY0" fmla="*/ 28575 h 390525"/>
              <a:gd name="connsiteX1" fmla="*/ 114300 w 876300"/>
              <a:gd name="connsiteY1" fmla="*/ 57150 h 390525"/>
              <a:gd name="connsiteX2" fmla="*/ 38100 w 876300"/>
              <a:gd name="connsiteY2" fmla="*/ 76200 h 390525"/>
              <a:gd name="connsiteX3" fmla="*/ 19050 w 876300"/>
              <a:gd name="connsiteY3" fmla="*/ 104775 h 390525"/>
              <a:gd name="connsiteX4" fmla="*/ 0 w 876300"/>
              <a:gd name="connsiteY4" fmla="*/ 161925 h 390525"/>
              <a:gd name="connsiteX5" fmla="*/ 9525 w 876300"/>
              <a:gd name="connsiteY5" fmla="*/ 276225 h 390525"/>
              <a:gd name="connsiteX6" fmla="*/ 57150 w 876300"/>
              <a:gd name="connsiteY6" fmla="*/ 323850 h 390525"/>
              <a:gd name="connsiteX7" fmla="*/ 95250 w 876300"/>
              <a:gd name="connsiteY7" fmla="*/ 333375 h 390525"/>
              <a:gd name="connsiteX8" fmla="*/ 152400 w 876300"/>
              <a:gd name="connsiteY8" fmla="*/ 352425 h 390525"/>
              <a:gd name="connsiteX9" fmla="*/ 200025 w 876300"/>
              <a:gd name="connsiteY9" fmla="*/ 361950 h 390525"/>
              <a:gd name="connsiteX10" fmla="*/ 257175 w 876300"/>
              <a:gd name="connsiteY10" fmla="*/ 371475 h 390525"/>
              <a:gd name="connsiteX11" fmla="*/ 295275 w 876300"/>
              <a:gd name="connsiteY11" fmla="*/ 381000 h 390525"/>
              <a:gd name="connsiteX12" fmla="*/ 390525 w 876300"/>
              <a:gd name="connsiteY12" fmla="*/ 390525 h 390525"/>
              <a:gd name="connsiteX13" fmla="*/ 552450 w 876300"/>
              <a:gd name="connsiteY13" fmla="*/ 381000 h 390525"/>
              <a:gd name="connsiteX14" fmla="*/ 628650 w 876300"/>
              <a:gd name="connsiteY14" fmla="*/ 361950 h 390525"/>
              <a:gd name="connsiteX15" fmla="*/ 723900 w 876300"/>
              <a:gd name="connsiteY15" fmla="*/ 333375 h 390525"/>
              <a:gd name="connsiteX16" fmla="*/ 752475 w 876300"/>
              <a:gd name="connsiteY16" fmla="*/ 314325 h 390525"/>
              <a:gd name="connsiteX17" fmla="*/ 771525 w 876300"/>
              <a:gd name="connsiteY17" fmla="*/ 285750 h 390525"/>
              <a:gd name="connsiteX18" fmla="*/ 828675 w 876300"/>
              <a:gd name="connsiteY18" fmla="*/ 247650 h 390525"/>
              <a:gd name="connsiteX19" fmla="*/ 838200 w 876300"/>
              <a:gd name="connsiteY19" fmla="*/ 219075 h 390525"/>
              <a:gd name="connsiteX20" fmla="*/ 876300 w 876300"/>
              <a:gd name="connsiteY20" fmla="*/ 161925 h 390525"/>
              <a:gd name="connsiteX21" fmla="*/ 866775 w 876300"/>
              <a:gd name="connsiteY21" fmla="*/ 123825 h 390525"/>
              <a:gd name="connsiteX22" fmla="*/ 838200 w 876300"/>
              <a:gd name="connsiteY22" fmla="*/ 66675 h 390525"/>
              <a:gd name="connsiteX23" fmla="*/ 781050 w 876300"/>
              <a:gd name="connsiteY23" fmla="*/ 38100 h 390525"/>
              <a:gd name="connsiteX24" fmla="*/ 742950 w 876300"/>
              <a:gd name="connsiteY24" fmla="*/ 28575 h 390525"/>
              <a:gd name="connsiteX25" fmla="*/ 666750 w 876300"/>
              <a:gd name="connsiteY25" fmla="*/ 19050 h 390525"/>
              <a:gd name="connsiteX26" fmla="*/ 628650 w 876300"/>
              <a:gd name="connsiteY26" fmla="*/ 9525 h 390525"/>
              <a:gd name="connsiteX27" fmla="*/ 504825 w 876300"/>
              <a:gd name="connsiteY27" fmla="*/ 0 h 390525"/>
              <a:gd name="connsiteX28" fmla="*/ 304800 w 876300"/>
              <a:gd name="connsiteY28" fmla="*/ 285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6300" h="390525">
                <a:moveTo>
                  <a:pt x="304800" y="28575"/>
                </a:moveTo>
                <a:cubicBezTo>
                  <a:pt x="48450" y="46886"/>
                  <a:pt x="260125" y="20694"/>
                  <a:pt x="114300" y="57150"/>
                </a:cubicBezTo>
                <a:lnTo>
                  <a:pt x="38100" y="76200"/>
                </a:lnTo>
                <a:cubicBezTo>
                  <a:pt x="31750" y="85725"/>
                  <a:pt x="23699" y="94314"/>
                  <a:pt x="19050" y="104775"/>
                </a:cubicBezTo>
                <a:cubicBezTo>
                  <a:pt x="10895" y="123125"/>
                  <a:pt x="0" y="161925"/>
                  <a:pt x="0" y="161925"/>
                </a:cubicBezTo>
                <a:cubicBezTo>
                  <a:pt x="3175" y="200025"/>
                  <a:pt x="2027" y="238735"/>
                  <a:pt x="9525" y="276225"/>
                </a:cubicBezTo>
                <a:cubicBezTo>
                  <a:pt x="13494" y="296069"/>
                  <a:pt x="40481" y="316706"/>
                  <a:pt x="57150" y="323850"/>
                </a:cubicBezTo>
                <a:cubicBezTo>
                  <a:pt x="69182" y="329007"/>
                  <a:pt x="82711" y="329613"/>
                  <a:pt x="95250" y="333375"/>
                </a:cubicBezTo>
                <a:cubicBezTo>
                  <a:pt x="114484" y="339145"/>
                  <a:pt x="132709" y="348487"/>
                  <a:pt x="152400" y="352425"/>
                </a:cubicBezTo>
                <a:lnTo>
                  <a:pt x="200025" y="361950"/>
                </a:lnTo>
                <a:cubicBezTo>
                  <a:pt x="219026" y="365405"/>
                  <a:pt x="238237" y="367687"/>
                  <a:pt x="257175" y="371475"/>
                </a:cubicBezTo>
                <a:cubicBezTo>
                  <a:pt x="270012" y="374042"/>
                  <a:pt x="282316" y="379149"/>
                  <a:pt x="295275" y="381000"/>
                </a:cubicBezTo>
                <a:cubicBezTo>
                  <a:pt x="326863" y="385513"/>
                  <a:pt x="358775" y="387350"/>
                  <a:pt x="390525" y="390525"/>
                </a:cubicBezTo>
                <a:cubicBezTo>
                  <a:pt x="444500" y="387350"/>
                  <a:pt x="498604" y="385895"/>
                  <a:pt x="552450" y="381000"/>
                </a:cubicBezTo>
                <a:cubicBezTo>
                  <a:pt x="595054" y="377127"/>
                  <a:pt x="593936" y="371868"/>
                  <a:pt x="628650" y="361950"/>
                </a:cubicBezTo>
                <a:cubicBezTo>
                  <a:pt x="651945" y="355294"/>
                  <a:pt x="706923" y="344693"/>
                  <a:pt x="723900" y="333375"/>
                </a:cubicBezTo>
                <a:lnTo>
                  <a:pt x="752475" y="314325"/>
                </a:lnTo>
                <a:cubicBezTo>
                  <a:pt x="758825" y="304800"/>
                  <a:pt x="762910" y="293288"/>
                  <a:pt x="771525" y="285750"/>
                </a:cubicBezTo>
                <a:cubicBezTo>
                  <a:pt x="788755" y="270673"/>
                  <a:pt x="828675" y="247650"/>
                  <a:pt x="828675" y="247650"/>
                </a:cubicBezTo>
                <a:cubicBezTo>
                  <a:pt x="831850" y="238125"/>
                  <a:pt x="833324" y="227852"/>
                  <a:pt x="838200" y="219075"/>
                </a:cubicBezTo>
                <a:cubicBezTo>
                  <a:pt x="849319" y="199061"/>
                  <a:pt x="876300" y="161925"/>
                  <a:pt x="876300" y="161925"/>
                </a:cubicBezTo>
                <a:cubicBezTo>
                  <a:pt x="873125" y="149225"/>
                  <a:pt x="870371" y="136412"/>
                  <a:pt x="866775" y="123825"/>
                </a:cubicBezTo>
                <a:cubicBezTo>
                  <a:pt x="860577" y="102134"/>
                  <a:pt x="854898" y="83373"/>
                  <a:pt x="838200" y="66675"/>
                </a:cubicBezTo>
                <a:cubicBezTo>
                  <a:pt x="821502" y="49977"/>
                  <a:pt x="802741" y="44298"/>
                  <a:pt x="781050" y="38100"/>
                </a:cubicBezTo>
                <a:cubicBezTo>
                  <a:pt x="768463" y="34504"/>
                  <a:pt x="755863" y="30727"/>
                  <a:pt x="742950" y="28575"/>
                </a:cubicBezTo>
                <a:cubicBezTo>
                  <a:pt x="717701" y="24367"/>
                  <a:pt x="691999" y="23258"/>
                  <a:pt x="666750" y="19050"/>
                </a:cubicBezTo>
                <a:cubicBezTo>
                  <a:pt x="653837" y="16898"/>
                  <a:pt x="641651" y="11055"/>
                  <a:pt x="628650" y="9525"/>
                </a:cubicBezTo>
                <a:cubicBezTo>
                  <a:pt x="587537" y="4688"/>
                  <a:pt x="546100" y="3175"/>
                  <a:pt x="504825" y="0"/>
                </a:cubicBezTo>
                <a:cubicBezTo>
                  <a:pt x="314354" y="10582"/>
                  <a:pt x="390613" y="9525"/>
                  <a:pt x="304800" y="2857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Freeform 81"/>
          <p:cNvSpPr/>
          <p:nvPr/>
        </p:nvSpPr>
        <p:spPr>
          <a:xfrm>
            <a:off x="3764739" y="3514239"/>
            <a:ext cx="342763" cy="266151"/>
          </a:xfrm>
          <a:custGeom>
            <a:avLst/>
            <a:gdLst>
              <a:gd name="connsiteX0" fmla="*/ 342763 w 342763"/>
              <a:gd name="connsiteY0" fmla="*/ 204716 h 266151"/>
              <a:gd name="connsiteX1" fmla="*/ 213109 w 342763"/>
              <a:gd name="connsiteY1" fmla="*/ 163773 h 266151"/>
              <a:gd name="connsiteX2" fmla="*/ 185813 w 342763"/>
              <a:gd name="connsiteY2" fmla="*/ 150125 h 266151"/>
              <a:gd name="connsiteX3" fmla="*/ 165342 w 342763"/>
              <a:gd name="connsiteY3" fmla="*/ 109182 h 266151"/>
              <a:gd name="connsiteX4" fmla="*/ 124398 w 342763"/>
              <a:gd name="connsiteY4" fmla="*/ 95534 h 266151"/>
              <a:gd name="connsiteX5" fmla="*/ 110751 w 342763"/>
              <a:gd name="connsiteY5" fmla="*/ 75063 h 266151"/>
              <a:gd name="connsiteX6" fmla="*/ 90279 w 342763"/>
              <a:gd name="connsiteY6" fmla="*/ 34119 h 266151"/>
              <a:gd name="connsiteX7" fmla="*/ 28864 w 342763"/>
              <a:gd name="connsiteY7" fmla="*/ 0 h 266151"/>
              <a:gd name="connsiteX8" fmla="*/ 1569 w 342763"/>
              <a:gd name="connsiteY8" fmla="*/ 6824 h 266151"/>
              <a:gd name="connsiteX9" fmla="*/ 8392 w 342763"/>
              <a:gd name="connsiteY9" fmla="*/ 34119 h 266151"/>
              <a:gd name="connsiteX10" fmla="*/ 35688 w 342763"/>
              <a:gd name="connsiteY10" fmla="*/ 75063 h 266151"/>
              <a:gd name="connsiteX11" fmla="*/ 42512 w 342763"/>
              <a:gd name="connsiteY11" fmla="*/ 95534 h 266151"/>
              <a:gd name="connsiteX12" fmla="*/ 69807 w 342763"/>
              <a:gd name="connsiteY12" fmla="*/ 109182 h 266151"/>
              <a:gd name="connsiteX13" fmla="*/ 90279 w 342763"/>
              <a:gd name="connsiteY13" fmla="*/ 122830 h 266151"/>
              <a:gd name="connsiteX14" fmla="*/ 117575 w 342763"/>
              <a:gd name="connsiteY14" fmla="*/ 163773 h 266151"/>
              <a:gd name="connsiteX15" fmla="*/ 158518 w 342763"/>
              <a:gd name="connsiteY15" fmla="*/ 177421 h 266151"/>
              <a:gd name="connsiteX16" fmla="*/ 178989 w 342763"/>
              <a:gd name="connsiteY16" fmla="*/ 191069 h 266151"/>
              <a:gd name="connsiteX17" fmla="*/ 206285 w 342763"/>
              <a:gd name="connsiteY17" fmla="*/ 225188 h 266151"/>
              <a:gd name="connsiteX18" fmla="*/ 247228 w 342763"/>
              <a:gd name="connsiteY18" fmla="*/ 238836 h 266151"/>
              <a:gd name="connsiteX19" fmla="*/ 267700 w 342763"/>
              <a:gd name="connsiteY19" fmla="*/ 259308 h 266151"/>
              <a:gd name="connsiteX20" fmla="*/ 322291 w 342763"/>
              <a:gd name="connsiteY20" fmla="*/ 266131 h 2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763" h="266151">
                <a:moveTo>
                  <a:pt x="342763" y="204716"/>
                </a:moveTo>
                <a:cubicBezTo>
                  <a:pt x="299545" y="191068"/>
                  <a:pt x="255915" y="178662"/>
                  <a:pt x="213109" y="163773"/>
                </a:cubicBezTo>
                <a:cubicBezTo>
                  <a:pt x="203501" y="160431"/>
                  <a:pt x="193006" y="157318"/>
                  <a:pt x="185813" y="150125"/>
                </a:cubicBezTo>
                <a:cubicBezTo>
                  <a:pt x="162266" y="126579"/>
                  <a:pt x="199089" y="130274"/>
                  <a:pt x="165342" y="109182"/>
                </a:cubicBezTo>
                <a:cubicBezTo>
                  <a:pt x="153143" y="101557"/>
                  <a:pt x="124398" y="95534"/>
                  <a:pt x="124398" y="95534"/>
                </a:cubicBezTo>
                <a:cubicBezTo>
                  <a:pt x="119849" y="88710"/>
                  <a:pt x="114419" y="82398"/>
                  <a:pt x="110751" y="75063"/>
                </a:cubicBezTo>
                <a:cubicBezTo>
                  <a:pt x="101557" y="56675"/>
                  <a:pt x="107662" y="49329"/>
                  <a:pt x="90279" y="34119"/>
                </a:cubicBezTo>
                <a:cubicBezTo>
                  <a:pt x="61401" y="8851"/>
                  <a:pt x="56981" y="9372"/>
                  <a:pt x="28864" y="0"/>
                </a:cubicBezTo>
                <a:cubicBezTo>
                  <a:pt x="19766" y="2275"/>
                  <a:pt x="6394" y="-1218"/>
                  <a:pt x="1569" y="6824"/>
                </a:cubicBezTo>
                <a:cubicBezTo>
                  <a:pt x="-3256" y="14866"/>
                  <a:pt x="4198" y="25731"/>
                  <a:pt x="8392" y="34119"/>
                </a:cubicBezTo>
                <a:cubicBezTo>
                  <a:pt x="15727" y="48790"/>
                  <a:pt x="30501" y="59502"/>
                  <a:pt x="35688" y="75063"/>
                </a:cubicBezTo>
                <a:cubicBezTo>
                  <a:pt x="37963" y="81887"/>
                  <a:pt x="37426" y="90448"/>
                  <a:pt x="42512" y="95534"/>
                </a:cubicBezTo>
                <a:cubicBezTo>
                  <a:pt x="49705" y="102727"/>
                  <a:pt x="60975" y="104135"/>
                  <a:pt x="69807" y="109182"/>
                </a:cubicBezTo>
                <a:cubicBezTo>
                  <a:pt x="76928" y="113251"/>
                  <a:pt x="83455" y="118281"/>
                  <a:pt x="90279" y="122830"/>
                </a:cubicBezTo>
                <a:cubicBezTo>
                  <a:pt x="99378" y="136478"/>
                  <a:pt x="102014" y="158586"/>
                  <a:pt x="117575" y="163773"/>
                </a:cubicBezTo>
                <a:lnTo>
                  <a:pt x="158518" y="177421"/>
                </a:lnTo>
                <a:cubicBezTo>
                  <a:pt x="165342" y="181970"/>
                  <a:pt x="173866" y="184665"/>
                  <a:pt x="178989" y="191069"/>
                </a:cubicBezTo>
                <a:cubicBezTo>
                  <a:pt x="202463" y="220412"/>
                  <a:pt x="163801" y="206306"/>
                  <a:pt x="206285" y="225188"/>
                </a:cubicBezTo>
                <a:cubicBezTo>
                  <a:pt x="219431" y="231031"/>
                  <a:pt x="247228" y="238836"/>
                  <a:pt x="247228" y="238836"/>
                </a:cubicBezTo>
                <a:cubicBezTo>
                  <a:pt x="254052" y="245660"/>
                  <a:pt x="258881" y="255389"/>
                  <a:pt x="267700" y="259308"/>
                </a:cubicBezTo>
                <a:cubicBezTo>
                  <a:pt x="284735" y="266879"/>
                  <a:pt x="304144" y="266131"/>
                  <a:pt x="322291" y="26613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Freeform 82"/>
          <p:cNvSpPr/>
          <p:nvPr/>
        </p:nvSpPr>
        <p:spPr>
          <a:xfrm>
            <a:off x="4946839" y="3446000"/>
            <a:ext cx="313898" cy="327565"/>
          </a:xfrm>
          <a:custGeom>
            <a:avLst/>
            <a:gdLst>
              <a:gd name="connsiteX0" fmla="*/ 0 w 313898"/>
              <a:gd name="connsiteY0" fmla="*/ 272955 h 327565"/>
              <a:gd name="connsiteX1" fmla="*/ 40943 w 313898"/>
              <a:gd name="connsiteY1" fmla="*/ 259308 h 327565"/>
              <a:gd name="connsiteX2" fmla="*/ 81887 w 313898"/>
              <a:gd name="connsiteY2" fmla="*/ 238836 h 327565"/>
              <a:gd name="connsiteX3" fmla="*/ 122830 w 313898"/>
              <a:gd name="connsiteY3" fmla="*/ 211541 h 327565"/>
              <a:gd name="connsiteX4" fmla="*/ 136478 w 313898"/>
              <a:gd name="connsiteY4" fmla="*/ 191069 h 327565"/>
              <a:gd name="connsiteX5" fmla="*/ 156949 w 313898"/>
              <a:gd name="connsiteY5" fmla="*/ 177421 h 327565"/>
              <a:gd name="connsiteX6" fmla="*/ 177421 w 313898"/>
              <a:gd name="connsiteY6" fmla="*/ 156950 h 327565"/>
              <a:gd name="connsiteX7" fmla="*/ 184245 w 313898"/>
              <a:gd name="connsiteY7" fmla="*/ 136478 h 327565"/>
              <a:gd name="connsiteX8" fmla="*/ 204716 w 313898"/>
              <a:gd name="connsiteY8" fmla="*/ 122830 h 327565"/>
              <a:gd name="connsiteX9" fmla="*/ 211540 w 313898"/>
              <a:gd name="connsiteY9" fmla="*/ 88711 h 327565"/>
              <a:gd name="connsiteX10" fmla="*/ 238836 w 313898"/>
              <a:gd name="connsiteY10" fmla="*/ 47767 h 327565"/>
              <a:gd name="connsiteX11" fmla="*/ 266131 w 313898"/>
              <a:gd name="connsiteY11" fmla="*/ 6824 h 327565"/>
              <a:gd name="connsiteX12" fmla="*/ 286603 w 313898"/>
              <a:gd name="connsiteY12" fmla="*/ 0 h 327565"/>
              <a:gd name="connsiteX13" fmla="*/ 307075 w 313898"/>
              <a:gd name="connsiteY13" fmla="*/ 6824 h 327565"/>
              <a:gd name="connsiteX14" fmla="*/ 313898 w 313898"/>
              <a:gd name="connsiteY14" fmla="*/ 27296 h 327565"/>
              <a:gd name="connsiteX15" fmla="*/ 293427 w 313898"/>
              <a:gd name="connsiteY15" fmla="*/ 81887 h 327565"/>
              <a:gd name="connsiteX16" fmla="*/ 272955 w 313898"/>
              <a:gd name="connsiteY16" fmla="*/ 95535 h 327565"/>
              <a:gd name="connsiteX17" fmla="*/ 259307 w 313898"/>
              <a:gd name="connsiteY17" fmla="*/ 116006 h 327565"/>
              <a:gd name="connsiteX18" fmla="*/ 245660 w 313898"/>
              <a:gd name="connsiteY18" fmla="*/ 156950 h 327565"/>
              <a:gd name="connsiteX19" fmla="*/ 204716 w 313898"/>
              <a:gd name="connsiteY19" fmla="*/ 191069 h 327565"/>
              <a:gd name="connsiteX20" fmla="*/ 197892 w 313898"/>
              <a:gd name="connsiteY20" fmla="*/ 211541 h 327565"/>
              <a:gd name="connsiteX21" fmla="*/ 129654 w 313898"/>
              <a:gd name="connsiteY21" fmla="*/ 279779 h 327565"/>
              <a:gd name="connsiteX22" fmla="*/ 109182 w 313898"/>
              <a:gd name="connsiteY22" fmla="*/ 293427 h 327565"/>
              <a:gd name="connsiteX23" fmla="*/ 88710 w 313898"/>
              <a:gd name="connsiteY23" fmla="*/ 307075 h 327565"/>
              <a:gd name="connsiteX24" fmla="*/ 34119 w 313898"/>
              <a:gd name="connsiteY24" fmla="*/ 320723 h 327565"/>
              <a:gd name="connsiteX25" fmla="*/ 6824 w 313898"/>
              <a:gd name="connsiteY25" fmla="*/ 327547 h 3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3898" h="327565">
                <a:moveTo>
                  <a:pt x="0" y="272955"/>
                </a:moveTo>
                <a:cubicBezTo>
                  <a:pt x="13648" y="268406"/>
                  <a:pt x="27797" y="265151"/>
                  <a:pt x="40943" y="259308"/>
                </a:cubicBezTo>
                <a:cubicBezTo>
                  <a:pt x="120321" y="224030"/>
                  <a:pt x="7220" y="263725"/>
                  <a:pt x="81887" y="238836"/>
                </a:cubicBezTo>
                <a:cubicBezTo>
                  <a:pt x="95535" y="229738"/>
                  <a:pt x="113732" y="225189"/>
                  <a:pt x="122830" y="211541"/>
                </a:cubicBezTo>
                <a:cubicBezTo>
                  <a:pt x="127379" y="204717"/>
                  <a:pt x="130679" y="196868"/>
                  <a:pt x="136478" y="191069"/>
                </a:cubicBezTo>
                <a:cubicBezTo>
                  <a:pt x="142277" y="185270"/>
                  <a:pt x="150649" y="182671"/>
                  <a:pt x="156949" y="177421"/>
                </a:cubicBezTo>
                <a:cubicBezTo>
                  <a:pt x="164363" y="171243"/>
                  <a:pt x="170597" y="163774"/>
                  <a:pt x="177421" y="156950"/>
                </a:cubicBezTo>
                <a:cubicBezTo>
                  <a:pt x="179696" y="150126"/>
                  <a:pt x="179752" y="142095"/>
                  <a:pt x="184245" y="136478"/>
                </a:cubicBezTo>
                <a:cubicBezTo>
                  <a:pt x="189368" y="130074"/>
                  <a:pt x="200647" y="129951"/>
                  <a:pt x="204716" y="122830"/>
                </a:cubicBezTo>
                <a:cubicBezTo>
                  <a:pt x="210470" y="112760"/>
                  <a:pt x="206741" y="99270"/>
                  <a:pt x="211540" y="88711"/>
                </a:cubicBezTo>
                <a:cubicBezTo>
                  <a:pt x="218328" y="73778"/>
                  <a:pt x="233649" y="63328"/>
                  <a:pt x="238836" y="47767"/>
                </a:cubicBezTo>
                <a:cubicBezTo>
                  <a:pt x="245990" y="26306"/>
                  <a:pt x="244226" y="21428"/>
                  <a:pt x="266131" y="6824"/>
                </a:cubicBezTo>
                <a:cubicBezTo>
                  <a:pt x="272116" y="2834"/>
                  <a:pt x="279779" y="2275"/>
                  <a:pt x="286603" y="0"/>
                </a:cubicBezTo>
                <a:cubicBezTo>
                  <a:pt x="293427" y="2275"/>
                  <a:pt x="301989" y="1738"/>
                  <a:pt x="307075" y="6824"/>
                </a:cubicBezTo>
                <a:cubicBezTo>
                  <a:pt x="312161" y="11910"/>
                  <a:pt x="313898" y="20103"/>
                  <a:pt x="313898" y="27296"/>
                </a:cubicBezTo>
                <a:cubicBezTo>
                  <a:pt x="313898" y="46827"/>
                  <a:pt x="307547" y="67767"/>
                  <a:pt x="293427" y="81887"/>
                </a:cubicBezTo>
                <a:cubicBezTo>
                  <a:pt x="287628" y="87686"/>
                  <a:pt x="279779" y="90986"/>
                  <a:pt x="272955" y="95535"/>
                </a:cubicBezTo>
                <a:cubicBezTo>
                  <a:pt x="268406" y="102359"/>
                  <a:pt x="262638" y="108512"/>
                  <a:pt x="259307" y="116006"/>
                </a:cubicBezTo>
                <a:cubicBezTo>
                  <a:pt x="253464" y="129152"/>
                  <a:pt x="255833" y="146778"/>
                  <a:pt x="245660" y="156950"/>
                </a:cubicBezTo>
                <a:cubicBezTo>
                  <a:pt x="219389" y="183220"/>
                  <a:pt x="233218" y="172068"/>
                  <a:pt x="204716" y="191069"/>
                </a:cubicBezTo>
                <a:cubicBezTo>
                  <a:pt x="202441" y="197893"/>
                  <a:pt x="201385" y="205253"/>
                  <a:pt x="197892" y="211541"/>
                </a:cubicBezTo>
                <a:cubicBezTo>
                  <a:pt x="171132" y="259710"/>
                  <a:pt x="174611" y="249808"/>
                  <a:pt x="129654" y="279779"/>
                </a:cubicBezTo>
                <a:lnTo>
                  <a:pt x="109182" y="293427"/>
                </a:lnTo>
                <a:cubicBezTo>
                  <a:pt x="102358" y="297976"/>
                  <a:pt x="96491" y="304481"/>
                  <a:pt x="88710" y="307075"/>
                </a:cubicBezTo>
                <a:cubicBezTo>
                  <a:pt x="41916" y="322674"/>
                  <a:pt x="99995" y="304254"/>
                  <a:pt x="34119" y="320723"/>
                </a:cubicBezTo>
                <a:cubicBezTo>
                  <a:pt x="3946" y="328266"/>
                  <a:pt x="23227" y="327547"/>
                  <a:pt x="6824" y="327547"/>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Freeform 83"/>
          <p:cNvSpPr/>
          <p:nvPr/>
        </p:nvSpPr>
        <p:spPr>
          <a:xfrm>
            <a:off x="3485172" y="3772470"/>
            <a:ext cx="608682" cy="117088"/>
          </a:xfrm>
          <a:custGeom>
            <a:avLst/>
            <a:gdLst>
              <a:gd name="connsiteX0" fmla="*/ 595034 w 608682"/>
              <a:gd name="connsiteY0" fmla="*/ 62491 h 117088"/>
              <a:gd name="connsiteX1" fmla="*/ 424437 w 608682"/>
              <a:gd name="connsiteY1" fmla="*/ 28372 h 117088"/>
              <a:gd name="connsiteX2" fmla="*/ 403965 w 608682"/>
              <a:gd name="connsiteY2" fmla="*/ 21548 h 117088"/>
              <a:gd name="connsiteX3" fmla="*/ 260664 w 608682"/>
              <a:gd name="connsiteY3" fmla="*/ 14724 h 117088"/>
              <a:gd name="connsiteX4" fmla="*/ 240192 w 608682"/>
              <a:gd name="connsiteY4" fmla="*/ 7900 h 117088"/>
              <a:gd name="connsiteX5" fmla="*/ 62771 w 608682"/>
              <a:gd name="connsiteY5" fmla="*/ 7900 h 117088"/>
              <a:gd name="connsiteX6" fmla="*/ 8180 w 608682"/>
              <a:gd name="connsiteY6" fmla="*/ 42020 h 117088"/>
              <a:gd name="connsiteX7" fmla="*/ 1356 w 608682"/>
              <a:gd name="connsiteY7" fmla="*/ 62491 h 117088"/>
              <a:gd name="connsiteX8" fmla="*/ 8180 w 608682"/>
              <a:gd name="connsiteY8" fmla="*/ 110259 h 117088"/>
              <a:gd name="connsiteX9" fmla="*/ 49124 w 608682"/>
              <a:gd name="connsiteY9" fmla="*/ 82963 h 117088"/>
              <a:gd name="connsiteX10" fmla="*/ 90067 w 608682"/>
              <a:gd name="connsiteY10" fmla="*/ 69315 h 117088"/>
              <a:gd name="connsiteX11" fmla="*/ 226545 w 608682"/>
              <a:gd name="connsiteY11" fmla="*/ 76139 h 117088"/>
              <a:gd name="connsiteX12" fmla="*/ 301607 w 608682"/>
              <a:gd name="connsiteY12" fmla="*/ 89787 h 117088"/>
              <a:gd name="connsiteX13" fmla="*/ 349374 w 608682"/>
              <a:gd name="connsiteY13" fmla="*/ 96611 h 117088"/>
              <a:gd name="connsiteX14" fmla="*/ 526795 w 608682"/>
              <a:gd name="connsiteY14" fmla="*/ 110259 h 117088"/>
              <a:gd name="connsiteX15" fmla="*/ 608682 w 608682"/>
              <a:gd name="connsiteY15" fmla="*/ 117083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8682" h="117088">
                <a:moveTo>
                  <a:pt x="595034" y="62491"/>
                </a:moveTo>
                <a:lnTo>
                  <a:pt x="424437" y="28372"/>
                </a:lnTo>
                <a:cubicBezTo>
                  <a:pt x="417404" y="26865"/>
                  <a:pt x="411133" y="22145"/>
                  <a:pt x="403965" y="21548"/>
                </a:cubicBezTo>
                <a:cubicBezTo>
                  <a:pt x="356309" y="17577"/>
                  <a:pt x="308431" y="16999"/>
                  <a:pt x="260664" y="14724"/>
                </a:cubicBezTo>
                <a:cubicBezTo>
                  <a:pt x="253840" y="12449"/>
                  <a:pt x="247214" y="9460"/>
                  <a:pt x="240192" y="7900"/>
                </a:cubicBezTo>
                <a:cubicBezTo>
                  <a:pt x="171848" y="-7287"/>
                  <a:pt x="155361" y="3271"/>
                  <a:pt x="62771" y="7900"/>
                </a:cubicBezTo>
                <a:cubicBezTo>
                  <a:pt x="25428" y="20348"/>
                  <a:pt x="23320" y="11741"/>
                  <a:pt x="8180" y="42020"/>
                </a:cubicBezTo>
                <a:cubicBezTo>
                  <a:pt x="4963" y="48453"/>
                  <a:pt x="3631" y="55667"/>
                  <a:pt x="1356" y="62491"/>
                </a:cubicBezTo>
                <a:cubicBezTo>
                  <a:pt x="3631" y="78414"/>
                  <a:pt x="-6604" y="103923"/>
                  <a:pt x="8180" y="110259"/>
                </a:cubicBezTo>
                <a:cubicBezTo>
                  <a:pt x="23257" y="116720"/>
                  <a:pt x="33563" y="88150"/>
                  <a:pt x="49124" y="82963"/>
                </a:cubicBezTo>
                <a:lnTo>
                  <a:pt x="90067" y="69315"/>
                </a:lnTo>
                <a:cubicBezTo>
                  <a:pt x="135560" y="71590"/>
                  <a:pt x="181130" y="72645"/>
                  <a:pt x="226545" y="76139"/>
                </a:cubicBezTo>
                <a:cubicBezTo>
                  <a:pt x="247675" y="77764"/>
                  <a:pt x="280120" y="86206"/>
                  <a:pt x="301607" y="89787"/>
                </a:cubicBezTo>
                <a:cubicBezTo>
                  <a:pt x="317472" y="92431"/>
                  <a:pt x="333400" y="94732"/>
                  <a:pt x="349374" y="96611"/>
                </a:cubicBezTo>
                <a:cubicBezTo>
                  <a:pt x="437910" y="107027"/>
                  <a:pt x="420300" y="102067"/>
                  <a:pt x="526795" y="110259"/>
                </a:cubicBezTo>
                <a:cubicBezTo>
                  <a:pt x="621390" y="117536"/>
                  <a:pt x="567830" y="117083"/>
                  <a:pt x="608682" y="11708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Freeform 84"/>
          <p:cNvSpPr/>
          <p:nvPr/>
        </p:nvSpPr>
        <p:spPr>
          <a:xfrm>
            <a:off x="3547943" y="3930496"/>
            <a:ext cx="730156" cy="131246"/>
          </a:xfrm>
          <a:custGeom>
            <a:avLst/>
            <a:gdLst>
              <a:gd name="connsiteX0" fmla="*/ 627797 w 730156"/>
              <a:gd name="connsiteY0" fmla="*/ 13648 h 131246"/>
              <a:gd name="connsiteX1" fmla="*/ 566383 w 730156"/>
              <a:gd name="connsiteY1" fmla="*/ 6824 h 131246"/>
              <a:gd name="connsiteX2" fmla="*/ 423081 w 730156"/>
              <a:gd name="connsiteY2" fmla="*/ 20471 h 131246"/>
              <a:gd name="connsiteX3" fmla="*/ 334371 w 730156"/>
              <a:gd name="connsiteY3" fmla="*/ 6824 h 131246"/>
              <a:gd name="connsiteX4" fmla="*/ 313899 w 730156"/>
              <a:gd name="connsiteY4" fmla="*/ 0 h 131246"/>
              <a:gd name="connsiteX5" fmla="*/ 136478 w 730156"/>
              <a:gd name="connsiteY5" fmla="*/ 6824 h 131246"/>
              <a:gd name="connsiteX6" fmla="*/ 40944 w 730156"/>
              <a:gd name="connsiteY6" fmla="*/ 13648 h 131246"/>
              <a:gd name="connsiteX7" fmla="*/ 27296 w 730156"/>
              <a:gd name="connsiteY7" fmla="*/ 34119 h 131246"/>
              <a:gd name="connsiteX8" fmla="*/ 20472 w 730156"/>
              <a:gd name="connsiteY8" fmla="*/ 54591 h 131246"/>
              <a:gd name="connsiteX9" fmla="*/ 0 w 730156"/>
              <a:gd name="connsiteY9" fmla="*/ 95534 h 131246"/>
              <a:gd name="connsiteX10" fmla="*/ 6824 w 730156"/>
              <a:gd name="connsiteY10" fmla="*/ 129654 h 131246"/>
              <a:gd name="connsiteX11" fmla="*/ 27296 w 730156"/>
              <a:gd name="connsiteY11" fmla="*/ 122830 h 131246"/>
              <a:gd name="connsiteX12" fmla="*/ 68239 w 730156"/>
              <a:gd name="connsiteY12" fmla="*/ 95534 h 131246"/>
              <a:gd name="connsiteX13" fmla="*/ 109183 w 730156"/>
              <a:gd name="connsiteY13" fmla="*/ 75062 h 131246"/>
              <a:gd name="connsiteX14" fmla="*/ 129654 w 730156"/>
              <a:gd name="connsiteY14" fmla="*/ 68239 h 131246"/>
              <a:gd name="connsiteX15" fmla="*/ 293427 w 730156"/>
              <a:gd name="connsiteY15" fmla="*/ 81886 h 131246"/>
              <a:gd name="connsiteX16" fmla="*/ 354842 w 730156"/>
              <a:gd name="connsiteY16" fmla="*/ 75062 h 131246"/>
              <a:gd name="connsiteX17" fmla="*/ 464024 w 730156"/>
              <a:gd name="connsiteY17" fmla="*/ 75062 h 131246"/>
              <a:gd name="connsiteX18" fmla="*/ 566383 w 730156"/>
              <a:gd name="connsiteY18" fmla="*/ 68239 h 131246"/>
              <a:gd name="connsiteX19" fmla="*/ 668741 w 730156"/>
              <a:gd name="connsiteY19" fmla="*/ 54591 h 131246"/>
              <a:gd name="connsiteX20" fmla="*/ 689212 w 730156"/>
              <a:gd name="connsiteY20" fmla="*/ 47767 h 131246"/>
              <a:gd name="connsiteX21" fmla="*/ 730156 w 730156"/>
              <a:gd name="connsiteY21" fmla="*/ 34119 h 1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0156" h="131246">
                <a:moveTo>
                  <a:pt x="627797" y="13648"/>
                </a:moveTo>
                <a:cubicBezTo>
                  <a:pt x="607326" y="11373"/>
                  <a:pt x="586980" y="6824"/>
                  <a:pt x="566383" y="6824"/>
                </a:cubicBezTo>
                <a:cubicBezTo>
                  <a:pt x="540791" y="6824"/>
                  <a:pt x="453949" y="17042"/>
                  <a:pt x="423081" y="20471"/>
                </a:cubicBezTo>
                <a:cubicBezTo>
                  <a:pt x="407831" y="18293"/>
                  <a:pt x="351425" y="10614"/>
                  <a:pt x="334371" y="6824"/>
                </a:cubicBezTo>
                <a:cubicBezTo>
                  <a:pt x="327349" y="5264"/>
                  <a:pt x="320723" y="2275"/>
                  <a:pt x="313899" y="0"/>
                </a:cubicBezTo>
                <a:lnTo>
                  <a:pt x="136478" y="6824"/>
                </a:lnTo>
                <a:cubicBezTo>
                  <a:pt x="104592" y="8418"/>
                  <a:pt x="71917" y="5905"/>
                  <a:pt x="40944" y="13648"/>
                </a:cubicBezTo>
                <a:cubicBezTo>
                  <a:pt x="32988" y="15637"/>
                  <a:pt x="31845" y="27295"/>
                  <a:pt x="27296" y="34119"/>
                </a:cubicBezTo>
                <a:cubicBezTo>
                  <a:pt x="25021" y="40943"/>
                  <a:pt x="23689" y="48157"/>
                  <a:pt x="20472" y="54591"/>
                </a:cubicBezTo>
                <a:cubicBezTo>
                  <a:pt x="-5985" y="107504"/>
                  <a:pt x="17153" y="44076"/>
                  <a:pt x="0" y="95534"/>
                </a:cubicBezTo>
                <a:cubicBezTo>
                  <a:pt x="2275" y="106907"/>
                  <a:pt x="-1377" y="121453"/>
                  <a:pt x="6824" y="129654"/>
                </a:cubicBezTo>
                <a:cubicBezTo>
                  <a:pt x="11910" y="134740"/>
                  <a:pt x="21008" y="126323"/>
                  <a:pt x="27296" y="122830"/>
                </a:cubicBezTo>
                <a:cubicBezTo>
                  <a:pt x="41634" y="114864"/>
                  <a:pt x="52678" y="100721"/>
                  <a:pt x="68239" y="95534"/>
                </a:cubicBezTo>
                <a:cubicBezTo>
                  <a:pt x="119699" y="78381"/>
                  <a:pt x="56265" y="101520"/>
                  <a:pt x="109183" y="75062"/>
                </a:cubicBezTo>
                <a:cubicBezTo>
                  <a:pt x="115616" y="71845"/>
                  <a:pt x="122830" y="70513"/>
                  <a:pt x="129654" y="68239"/>
                </a:cubicBezTo>
                <a:lnTo>
                  <a:pt x="293427" y="81886"/>
                </a:lnTo>
                <a:cubicBezTo>
                  <a:pt x="314025" y="81886"/>
                  <a:pt x="334370" y="77337"/>
                  <a:pt x="354842" y="75062"/>
                </a:cubicBezTo>
                <a:cubicBezTo>
                  <a:pt x="408816" y="57073"/>
                  <a:pt x="346015" y="75062"/>
                  <a:pt x="464024" y="75062"/>
                </a:cubicBezTo>
                <a:cubicBezTo>
                  <a:pt x="498219" y="75062"/>
                  <a:pt x="532297" y="70966"/>
                  <a:pt x="566383" y="68239"/>
                </a:cubicBezTo>
                <a:cubicBezTo>
                  <a:pt x="604000" y="65230"/>
                  <a:pt x="633598" y="63377"/>
                  <a:pt x="668741" y="54591"/>
                </a:cubicBezTo>
                <a:cubicBezTo>
                  <a:pt x="675719" y="52846"/>
                  <a:pt x="682296" y="49743"/>
                  <a:pt x="689212" y="47767"/>
                </a:cubicBezTo>
                <a:cubicBezTo>
                  <a:pt x="726815" y="37023"/>
                  <a:pt x="705206" y="46594"/>
                  <a:pt x="730156" y="3411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Freeform 85"/>
          <p:cNvSpPr/>
          <p:nvPr/>
        </p:nvSpPr>
        <p:spPr>
          <a:xfrm>
            <a:off x="4886123" y="3727024"/>
            <a:ext cx="586853" cy="143372"/>
          </a:xfrm>
          <a:custGeom>
            <a:avLst/>
            <a:gdLst>
              <a:gd name="connsiteX0" fmla="*/ 40943 w 586853"/>
              <a:gd name="connsiteY0" fmla="*/ 95534 h 143372"/>
              <a:gd name="connsiteX1" fmla="*/ 116006 w 586853"/>
              <a:gd name="connsiteY1" fmla="*/ 88710 h 143372"/>
              <a:gd name="connsiteX2" fmla="*/ 163773 w 586853"/>
              <a:gd name="connsiteY2" fmla="*/ 75063 h 143372"/>
              <a:gd name="connsiteX3" fmla="*/ 191068 w 586853"/>
              <a:gd name="connsiteY3" fmla="*/ 68239 h 143372"/>
              <a:gd name="connsiteX4" fmla="*/ 232012 w 586853"/>
              <a:gd name="connsiteY4" fmla="*/ 34119 h 143372"/>
              <a:gd name="connsiteX5" fmla="*/ 300250 w 586853"/>
              <a:gd name="connsiteY5" fmla="*/ 13648 h 143372"/>
              <a:gd name="connsiteX6" fmla="*/ 348018 w 586853"/>
              <a:gd name="connsiteY6" fmla="*/ 0 h 143372"/>
              <a:gd name="connsiteX7" fmla="*/ 484495 w 586853"/>
              <a:gd name="connsiteY7" fmla="*/ 6824 h 143372"/>
              <a:gd name="connsiteX8" fmla="*/ 525439 w 586853"/>
              <a:gd name="connsiteY8" fmla="*/ 20472 h 143372"/>
              <a:gd name="connsiteX9" fmla="*/ 566382 w 586853"/>
              <a:gd name="connsiteY9" fmla="*/ 47767 h 143372"/>
              <a:gd name="connsiteX10" fmla="*/ 580030 w 586853"/>
              <a:gd name="connsiteY10" fmla="*/ 88710 h 143372"/>
              <a:gd name="connsiteX11" fmla="*/ 586853 w 586853"/>
              <a:gd name="connsiteY11" fmla="*/ 109182 h 143372"/>
              <a:gd name="connsiteX12" fmla="*/ 566382 w 586853"/>
              <a:gd name="connsiteY12" fmla="*/ 122830 h 143372"/>
              <a:gd name="connsiteX13" fmla="*/ 504967 w 586853"/>
              <a:gd name="connsiteY13" fmla="*/ 102358 h 143372"/>
              <a:gd name="connsiteX14" fmla="*/ 470848 w 586853"/>
              <a:gd name="connsiteY14" fmla="*/ 68239 h 143372"/>
              <a:gd name="connsiteX15" fmla="*/ 334370 w 586853"/>
              <a:gd name="connsiteY15" fmla="*/ 81886 h 143372"/>
              <a:gd name="connsiteX16" fmla="*/ 313898 w 586853"/>
              <a:gd name="connsiteY16" fmla="*/ 88710 h 143372"/>
              <a:gd name="connsiteX17" fmla="*/ 259307 w 586853"/>
              <a:gd name="connsiteY17" fmla="*/ 102358 h 143372"/>
              <a:gd name="connsiteX18" fmla="*/ 232012 w 586853"/>
              <a:gd name="connsiteY18" fmla="*/ 116006 h 143372"/>
              <a:gd name="connsiteX19" fmla="*/ 211540 w 586853"/>
              <a:gd name="connsiteY19" fmla="*/ 122830 h 143372"/>
              <a:gd name="connsiteX20" fmla="*/ 191068 w 586853"/>
              <a:gd name="connsiteY20" fmla="*/ 136478 h 143372"/>
              <a:gd name="connsiteX21" fmla="*/ 0 w 586853"/>
              <a:gd name="connsiteY21" fmla="*/ 143301 h 14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853" h="143372">
                <a:moveTo>
                  <a:pt x="40943" y="95534"/>
                </a:moveTo>
                <a:cubicBezTo>
                  <a:pt x="65964" y="93259"/>
                  <a:pt x="91102" y="92031"/>
                  <a:pt x="116006" y="88710"/>
                </a:cubicBezTo>
                <a:cubicBezTo>
                  <a:pt x="135993" y="86045"/>
                  <a:pt x="145361" y="80323"/>
                  <a:pt x="163773" y="75063"/>
                </a:cubicBezTo>
                <a:cubicBezTo>
                  <a:pt x="172791" y="72487"/>
                  <a:pt x="181970" y="70514"/>
                  <a:pt x="191068" y="68239"/>
                </a:cubicBezTo>
                <a:cubicBezTo>
                  <a:pt x="203924" y="55383"/>
                  <a:pt x="214911" y="41719"/>
                  <a:pt x="232012" y="34119"/>
                </a:cubicBezTo>
                <a:cubicBezTo>
                  <a:pt x="261196" y="21149"/>
                  <a:pt x="272465" y="21587"/>
                  <a:pt x="300250" y="13648"/>
                </a:cubicBezTo>
                <a:cubicBezTo>
                  <a:pt x="368767" y="-5929"/>
                  <a:pt x="262701" y="21329"/>
                  <a:pt x="348018" y="0"/>
                </a:cubicBezTo>
                <a:cubicBezTo>
                  <a:pt x="393510" y="2275"/>
                  <a:pt x="439246" y="1603"/>
                  <a:pt x="484495" y="6824"/>
                </a:cubicBezTo>
                <a:cubicBezTo>
                  <a:pt x="498786" y="8473"/>
                  <a:pt x="513469" y="12492"/>
                  <a:pt x="525439" y="20472"/>
                </a:cubicBezTo>
                <a:lnTo>
                  <a:pt x="566382" y="47767"/>
                </a:lnTo>
                <a:lnTo>
                  <a:pt x="580030" y="88710"/>
                </a:lnTo>
                <a:lnTo>
                  <a:pt x="586853" y="109182"/>
                </a:lnTo>
                <a:cubicBezTo>
                  <a:pt x="580029" y="113731"/>
                  <a:pt x="574533" y="121924"/>
                  <a:pt x="566382" y="122830"/>
                </a:cubicBezTo>
                <a:cubicBezTo>
                  <a:pt x="534861" y="126332"/>
                  <a:pt x="526571" y="116760"/>
                  <a:pt x="504967" y="102358"/>
                </a:cubicBezTo>
                <a:cubicBezTo>
                  <a:pt x="498242" y="92271"/>
                  <a:pt x="486671" y="69228"/>
                  <a:pt x="470848" y="68239"/>
                </a:cubicBezTo>
                <a:cubicBezTo>
                  <a:pt x="437222" y="66138"/>
                  <a:pt x="372926" y="76379"/>
                  <a:pt x="334370" y="81886"/>
                </a:cubicBezTo>
                <a:cubicBezTo>
                  <a:pt x="327546" y="84161"/>
                  <a:pt x="320876" y="86965"/>
                  <a:pt x="313898" y="88710"/>
                </a:cubicBezTo>
                <a:cubicBezTo>
                  <a:pt x="288267" y="95118"/>
                  <a:pt x="281144" y="92999"/>
                  <a:pt x="259307" y="102358"/>
                </a:cubicBezTo>
                <a:cubicBezTo>
                  <a:pt x="249957" y="106365"/>
                  <a:pt x="241362" y="111999"/>
                  <a:pt x="232012" y="116006"/>
                </a:cubicBezTo>
                <a:cubicBezTo>
                  <a:pt x="225400" y="118840"/>
                  <a:pt x="217974" y="119613"/>
                  <a:pt x="211540" y="122830"/>
                </a:cubicBezTo>
                <a:cubicBezTo>
                  <a:pt x="204204" y="126498"/>
                  <a:pt x="199187" y="135318"/>
                  <a:pt x="191068" y="136478"/>
                </a:cubicBezTo>
                <a:cubicBezTo>
                  <a:pt x="134474" y="144563"/>
                  <a:pt x="59906" y="143301"/>
                  <a:pt x="0" y="14330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86"/>
          <p:cNvSpPr/>
          <p:nvPr/>
        </p:nvSpPr>
        <p:spPr>
          <a:xfrm>
            <a:off x="4756469" y="3918093"/>
            <a:ext cx="777922" cy="136519"/>
          </a:xfrm>
          <a:custGeom>
            <a:avLst/>
            <a:gdLst>
              <a:gd name="connsiteX0" fmla="*/ 102358 w 777922"/>
              <a:gd name="connsiteY0" fmla="*/ 0 h 136519"/>
              <a:gd name="connsiteX1" fmla="*/ 423081 w 777922"/>
              <a:gd name="connsiteY1" fmla="*/ 0 h 136519"/>
              <a:gd name="connsiteX2" fmla="*/ 566382 w 777922"/>
              <a:gd name="connsiteY2" fmla="*/ 6823 h 136519"/>
              <a:gd name="connsiteX3" fmla="*/ 607325 w 777922"/>
              <a:gd name="connsiteY3" fmla="*/ 27295 h 136519"/>
              <a:gd name="connsiteX4" fmla="*/ 627797 w 777922"/>
              <a:gd name="connsiteY4" fmla="*/ 34119 h 136519"/>
              <a:gd name="connsiteX5" fmla="*/ 668740 w 777922"/>
              <a:gd name="connsiteY5" fmla="*/ 61415 h 136519"/>
              <a:gd name="connsiteX6" fmla="*/ 716507 w 777922"/>
              <a:gd name="connsiteY6" fmla="*/ 68238 h 136519"/>
              <a:gd name="connsiteX7" fmla="*/ 764275 w 777922"/>
              <a:gd name="connsiteY7" fmla="*/ 102358 h 136519"/>
              <a:gd name="connsiteX8" fmla="*/ 777922 w 777922"/>
              <a:gd name="connsiteY8" fmla="*/ 122829 h 136519"/>
              <a:gd name="connsiteX9" fmla="*/ 757451 w 777922"/>
              <a:gd name="connsiteY9" fmla="*/ 136477 h 136519"/>
              <a:gd name="connsiteX10" fmla="*/ 648269 w 777922"/>
              <a:gd name="connsiteY10" fmla="*/ 122829 h 136519"/>
              <a:gd name="connsiteX11" fmla="*/ 566382 w 777922"/>
              <a:gd name="connsiteY11" fmla="*/ 81886 h 136519"/>
              <a:gd name="connsiteX12" fmla="*/ 470848 w 777922"/>
              <a:gd name="connsiteY12" fmla="*/ 75062 h 136519"/>
              <a:gd name="connsiteX13" fmla="*/ 382137 w 777922"/>
              <a:gd name="connsiteY13" fmla="*/ 61415 h 136519"/>
              <a:gd name="connsiteX14" fmla="*/ 341194 w 777922"/>
              <a:gd name="connsiteY14" fmla="*/ 54591 h 136519"/>
              <a:gd name="connsiteX15" fmla="*/ 81887 w 777922"/>
              <a:gd name="connsiteY15" fmla="*/ 47767 h 136519"/>
              <a:gd name="connsiteX16" fmla="*/ 0 w 777922"/>
              <a:gd name="connsiteY16" fmla="*/ 40943 h 13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7922" h="136519">
                <a:moveTo>
                  <a:pt x="102358" y="0"/>
                </a:moveTo>
                <a:cubicBezTo>
                  <a:pt x="306561" y="15706"/>
                  <a:pt x="61378" y="0"/>
                  <a:pt x="423081" y="0"/>
                </a:cubicBezTo>
                <a:cubicBezTo>
                  <a:pt x="470902" y="0"/>
                  <a:pt x="518615" y="4549"/>
                  <a:pt x="566382" y="6823"/>
                </a:cubicBezTo>
                <a:cubicBezTo>
                  <a:pt x="617840" y="23976"/>
                  <a:pt x="554412" y="838"/>
                  <a:pt x="607325" y="27295"/>
                </a:cubicBezTo>
                <a:cubicBezTo>
                  <a:pt x="613759" y="30512"/>
                  <a:pt x="621509" y="30626"/>
                  <a:pt x="627797" y="34119"/>
                </a:cubicBezTo>
                <a:cubicBezTo>
                  <a:pt x="642135" y="42085"/>
                  <a:pt x="652502" y="59096"/>
                  <a:pt x="668740" y="61415"/>
                </a:cubicBezTo>
                <a:lnTo>
                  <a:pt x="716507" y="68238"/>
                </a:lnTo>
                <a:cubicBezTo>
                  <a:pt x="777922" y="88710"/>
                  <a:pt x="746078" y="65964"/>
                  <a:pt x="764275" y="102358"/>
                </a:cubicBezTo>
                <a:cubicBezTo>
                  <a:pt x="767943" y="109693"/>
                  <a:pt x="773373" y="116005"/>
                  <a:pt x="777922" y="122829"/>
                </a:cubicBezTo>
                <a:cubicBezTo>
                  <a:pt x="771098" y="127378"/>
                  <a:pt x="765636" y="135965"/>
                  <a:pt x="757451" y="136477"/>
                </a:cubicBezTo>
                <a:cubicBezTo>
                  <a:pt x="755251" y="136614"/>
                  <a:pt x="674155" y="137210"/>
                  <a:pt x="648269" y="122829"/>
                </a:cubicBezTo>
                <a:cubicBezTo>
                  <a:pt x="618067" y="106050"/>
                  <a:pt x="602966" y="84499"/>
                  <a:pt x="566382" y="81886"/>
                </a:cubicBezTo>
                <a:lnTo>
                  <a:pt x="470848" y="75062"/>
                </a:lnTo>
                <a:cubicBezTo>
                  <a:pt x="368703" y="58038"/>
                  <a:pt x="496301" y="78978"/>
                  <a:pt x="382137" y="61415"/>
                </a:cubicBezTo>
                <a:cubicBezTo>
                  <a:pt x="368462" y="59311"/>
                  <a:pt x="355016" y="55219"/>
                  <a:pt x="341194" y="54591"/>
                </a:cubicBezTo>
                <a:cubicBezTo>
                  <a:pt x="254818" y="50665"/>
                  <a:pt x="168323" y="50042"/>
                  <a:pt x="81887" y="47767"/>
                </a:cubicBezTo>
                <a:cubicBezTo>
                  <a:pt x="22860" y="39335"/>
                  <a:pt x="50203" y="40943"/>
                  <a:pt x="0" y="4094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reeform 87"/>
          <p:cNvSpPr/>
          <p:nvPr/>
        </p:nvSpPr>
        <p:spPr>
          <a:xfrm>
            <a:off x="3944427" y="3993155"/>
            <a:ext cx="505022" cy="191069"/>
          </a:xfrm>
          <a:custGeom>
            <a:avLst/>
            <a:gdLst>
              <a:gd name="connsiteX0" fmla="*/ 409433 w 505022"/>
              <a:gd name="connsiteY0" fmla="*/ 0 h 191069"/>
              <a:gd name="connsiteX1" fmla="*/ 375314 w 505022"/>
              <a:gd name="connsiteY1" fmla="*/ 6824 h 191069"/>
              <a:gd name="connsiteX2" fmla="*/ 334370 w 505022"/>
              <a:gd name="connsiteY2" fmla="*/ 20472 h 191069"/>
              <a:gd name="connsiteX3" fmla="*/ 313899 w 505022"/>
              <a:gd name="connsiteY3" fmla="*/ 34120 h 191069"/>
              <a:gd name="connsiteX4" fmla="*/ 163773 w 505022"/>
              <a:gd name="connsiteY4" fmla="*/ 54591 h 191069"/>
              <a:gd name="connsiteX5" fmla="*/ 109182 w 505022"/>
              <a:gd name="connsiteY5" fmla="*/ 68239 h 191069"/>
              <a:gd name="connsiteX6" fmla="*/ 47767 w 505022"/>
              <a:gd name="connsiteY6" fmla="*/ 102358 h 191069"/>
              <a:gd name="connsiteX7" fmla="*/ 27296 w 505022"/>
              <a:gd name="connsiteY7" fmla="*/ 122830 h 191069"/>
              <a:gd name="connsiteX8" fmla="*/ 6824 w 505022"/>
              <a:gd name="connsiteY8" fmla="*/ 136478 h 191069"/>
              <a:gd name="connsiteX9" fmla="*/ 0 w 505022"/>
              <a:gd name="connsiteY9" fmla="*/ 156950 h 191069"/>
              <a:gd name="connsiteX10" fmla="*/ 20472 w 505022"/>
              <a:gd name="connsiteY10" fmla="*/ 170597 h 191069"/>
              <a:gd name="connsiteX11" fmla="*/ 95535 w 505022"/>
              <a:gd name="connsiteY11" fmla="*/ 184245 h 191069"/>
              <a:gd name="connsiteX12" fmla="*/ 116006 w 505022"/>
              <a:gd name="connsiteY12" fmla="*/ 191069 h 191069"/>
              <a:gd name="connsiteX13" fmla="*/ 177421 w 505022"/>
              <a:gd name="connsiteY13" fmla="*/ 177421 h 191069"/>
              <a:gd name="connsiteX14" fmla="*/ 204717 w 505022"/>
              <a:gd name="connsiteY14" fmla="*/ 170597 h 191069"/>
              <a:gd name="connsiteX15" fmla="*/ 218364 w 505022"/>
              <a:gd name="connsiteY15" fmla="*/ 150126 h 191069"/>
              <a:gd name="connsiteX16" fmla="*/ 225188 w 505022"/>
              <a:gd name="connsiteY16" fmla="*/ 129654 h 191069"/>
              <a:gd name="connsiteX17" fmla="*/ 245660 w 505022"/>
              <a:gd name="connsiteY17" fmla="*/ 116006 h 191069"/>
              <a:gd name="connsiteX18" fmla="*/ 272955 w 505022"/>
              <a:gd name="connsiteY18" fmla="*/ 109182 h 191069"/>
              <a:gd name="connsiteX19" fmla="*/ 341194 w 505022"/>
              <a:gd name="connsiteY19" fmla="*/ 95535 h 191069"/>
              <a:gd name="connsiteX20" fmla="*/ 382138 w 505022"/>
              <a:gd name="connsiteY20" fmla="*/ 81887 h 191069"/>
              <a:gd name="connsiteX21" fmla="*/ 423081 w 505022"/>
              <a:gd name="connsiteY21" fmla="*/ 47767 h 191069"/>
              <a:gd name="connsiteX22" fmla="*/ 464024 w 505022"/>
              <a:gd name="connsiteY22" fmla="*/ 27296 h 191069"/>
              <a:gd name="connsiteX23" fmla="*/ 484496 w 505022"/>
              <a:gd name="connsiteY23" fmla="*/ 13648 h 191069"/>
              <a:gd name="connsiteX24" fmla="*/ 504967 w 505022"/>
              <a:gd name="connsiteY24" fmla="*/ 0 h 19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022" h="191069">
                <a:moveTo>
                  <a:pt x="409433" y="0"/>
                </a:moveTo>
                <a:cubicBezTo>
                  <a:pt x="398060" y="2275"/>
                  <a:pt x="386504" y="3772"/>
                  <a:pt x="375314" y="6824"/>
                </a:cubicBezTo>
                <a:cubicBezTo>
                  <a:pt x="361435" y="10609"/>
                  <a:pt x="334370" y="20472"/>
                  <a:pt x="334370" y="20472"/>
                </a:cubicBezTo>
                <a:cubicBezTo>
                  <a:pt x="327546" y="25021"/>
                  <a:pt x="321393" y="30789"/>
                  <a:pt x="313899" y="34120"/>
                </a:cubicBezTo>
                <a:cubicBezTo>
                  <a:pt x="260339" y="57924"/>
                  <a:pt x="231604" y="50351"/>
                  <a:pt x="163773" y="54591"/>
                </a:cubicBezTo>
                <a:cubicBezTo>
                  <a:pt x="154321" y="56482"/>
                  <a:pt x="120985" y="61682"/>
                  <a:pt x="109182" y="68239"/>
                </a:cubicBezTo>
                <a:cubicBezTo>
                  <a:pt x="38795" y="107344"/>
                  <a:pt x="94088" y="86920"/>
                  <a:pt x="47767" y="102358"/>
                </a:cubicBezTo>
                <a:cubicBezTo>
                  <a:pt x="40943" y="109182"/>
                  <a:pt x="34710" y="116652"/>
                  <a:pt x="27296" y="122830"/>
                </a:cubicBezTo>
                <a:cubicBezTo>
                  <a:pt x="20996" y="128081"/>
                  <a:pt x="11947" y="130074"/>
                  <a:pt x="6824" y="136478"/>
                </a:cubicBezTo>
                <a:cubicBezTo>
                  <a:pt x="2330" y="142095"/>
                  <a:pt x="2275" y="150126"/>
                  <a:pt x="0" y="156950"/>
                </a:cubicBezTo>
                <a:cubicBezTo>
                  <a:pt x="6824" y="161499"/>
                  <a:pt x="13137" y="166929"/>
                  <a:pt x="20472" y="170597"/>
                </a:cubicBezTo>
                <a:cubicBezTo>
                  <a:pt x="41512" y="181116"/>
                  <a:pt x="76713" y="181892"/>
                  <a:pt x="95535" y="184245"/>
                </a:cubicBezTo>
                <a:cubicBezTo>
                  <a:pt x="102359" y="186520"/>
                  <a:pt x="108813" y="191069"/>
                  <a:pt x="116006" y="191069"/>
                </a:cubicBezTo>
                <a:cubicBezTo>
                  <a:pt x="146792" y="191069"/>
                  <a:pt x="152792" y="184458"/>
                  <a:pt x="177421" y="177421"/>
                </a:cubicBezTo>
                <a:cubicBezTo>
                  <a:pt x="186439" y="174844"/>
                  <a:pt x="195618" y="172872"/>
                  <a:pt x="204717" y="170597"/>
                </a:cubicBezTo>
                <a:cubicBezTo>
                  <a:pt x="209266" y="163773"/>
                  <a:pt x="214696" y="157461"/>
                  <a:pt x="218364" y="150126"/>
                </a:cubicBezTo>
                <a:cubicBezTo>
                  <a:pt x="221581" y="143692"/>
                  <a:pt x="220694" y="135271"/>
                  <a:pt x="225188" y="129654"/>
                </a:cubicBezTo>
                <a:cubicBezTo>
                  <a:pt x="230311" y="123250"/>
                  <a:pt x="238122" y="119237"/>
                  <a:pt x="245660" y="116006"/>
                </a:cubicBezTo>
                <a:cubicBezTo>
                  <a:pt x="254280" y="112312"/>
                  <a:pt x="263785" y="111147"/>
                  <a:pt x="272955" y="109182"/>
                </a:cubicBezTo>
                <a:cubicBezTo>
                  <a:pt x="295637" y="104322"/>
                  <a:pt x="319188" y="102870"/>
                  <a:pt x="341194" y="95535"/>
                </a:cubicBezTo>
                <a:lnTo>
                  <a:pt x="382138" y="81887"/>
                </a:lnTo>
                <a:cubicBezTo>
                  <a:pt x="432969" y="47998"/>
                  <a:pt x="370532" y="91557"/>
                  <a:pt x="423081" y="47767"/>
                </a:cubicBezTo>
                <a:cubicBezTo>
                  <a:pt x="452413" y="23323"/>
                  <a:pt x="433249" y="42683"/>
                  <a:pt x="464024" y="27296"/>
                </a:cubicBezTo>
                <a:cubicBezTo>
                  <a:pt x="471360" y="23628"/>
                  <a:pt x="477160" y="17316"/>
                  <a:pt x="484496" y="13648"/>
                </a:cubicBezTo>
                <a:cubicBezTo>
                  <a:pt x="507125" y="2333"/>
                  <a:pt x="504967" y="15209"/>
                  <a:pt x="504967"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Freeform 88"/>
          <p:cNvSpPr/>
          <p:nvPr/>
        </p:nvSpPr>
        <p:spPr>
          <a:xfrm>
            <a:off x="4585872" y="3986331"/>
            <a:ext cx="648320" cy="192219"/>
          </a:xfrm>
          <a:custGeom>
            <a:avLst/>
            <a:gdLst>
              <a:gd name="connsiteX0" fmla="*/ 95534 w 648320"/>
              <a:gd name="connsiteY0" fmla="*/ 0 h 192219"/>
              <a:gd name="connsiteX1" fmla="*/ 143301 w 648320"/>
              <a:gd name="connsiteY1" fmla="*/ 6824 h 192219"/>
              <a:gd name="connsiteX2" fmla="*/ 163773 w 648320"/>
              <a:gd name="connsiteY2" fmla="*/ 13648 h 192219"/>
              <a:gd name="connsiteX3" fmla="*/ 197893 w 648320"/>
              <a:gd name="connsiteY3" fmla="*/ 20472 h 192219"/>
              <a:gd name="connsiteX4" fmla="*/ 238836 w 648320"/>
              <a:gd name="connsiteY4" fmla="*/ 34120 h 192219"/>
              <a:gd name="connsiteX5" fmla="*/ 307075 w 648320"/>
              <a:gd name="connsiteY5" fmla="*/ 47768 h 192219"/>
              <a:gd name="connsiteX6" fmla="*/ 532263 w 648320"/>
              <a:gd name="connsiteY6" fmla="*/ 47768 h 192219"/>
              <a:gd name="connsiteX7" fmla="*/ 552734 w 648320"/>
              <a:gd name="connsiteY7" fmla="*/ 61415 h 192219"/>
              <a:gd name="connsiteX8" fmla="*/ 566382 w 648320"/>
              <a:gd name="connsiteY8" fmla="*/ 102359 h 192219"/>
              <a:gd name="connsiteX9" fmla="*/ 614149 w 648320"/>
              <a:gd name="connsiteY9" fmla="*/ 116006 h 192219"/>
              <a:gd name="connsiteX10" fmla="*/ 634621 w 648320"/>
              <a:gd name="connsiteY10" fmla="*/ 122830 h 192219"/>
              <a:gd name="connsiteX11" fmla="*/ 641445 w 648320"/>
              <a:gd name="connsiteY11" fmla="*/ 191069 h 192219"/>
              <a:gd name="connsiteX12" fmla="*/ 470848 w 648320"/>
              <a:gd name="connsiteY12" fmla="*/ 184245 h 192219"/>
              <a:gd name="connsiteX13" fmla="*/ 457200 w 648320"/>
              <a:gd name="connsiteY13" fmla="*/ 143302 h 192219"/>
              <a:gd name="connsiteX14" fmla="*/ 354842 w 648320"/>
              <a:gd name="connsiteY14" fmla="*/ 122830 h 192219"/>
              <a:gd name="connsiteX15" fmla="*/ 286603 w 648320"/>
              <a:gd name="connsiteY15" fmla="*/ 102359 h 192219"/>
              <a:gd name="connsiteX16" fmla="*/ 266131 w 648320"/>
              <a:gd name="connsiteY16" fmla="*/ 95535 h 192219"/>
              <a:gd name="connsiteX17" fmla="*/ 232012 w 648320"/>
              <a:gd name="connsiteY17" fmla="*/ 88711 h 192219"/>
              <a:gd name="connsiteX18" fmla="*/ 150125 w 648320"/>
              <a:gd name="connsiteY18" fmla="*/ 75063 h 192219"/>
              <a:gd name="connsiteX19" fmla="*/ 109182 w 648320"/>
              <a:gd name="connsiteY19" fmla="*/ 54591 h 192219"/>
              <a:gd name="connsiteX20" fmla="*/ 88710 w 648320"/>
              <a:gd name="connsiteY20" fmla="*/ 47768 h 192219"/>
              <a:gd name="connsiteX21" fmla="*/ 68239 w 648320"/>
              <a:gd name="connsiteY21" fmla="*/ 27296 h 192219"/>
              <a:gd name="connsiteX22" fmla="*/ 0 w 648320"/>
              <a:gd name="connsiteY22" fmla="*/ 6824 h 1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320" h="192219">
                <a:moveTo>
                  <a:pt x="95534" y="0"/>
                </a:moveTo>
                <a:cubicBezTo>
                  <a:pt x="111456" y="2275"/>
                  <a:pt x="127529" y="3670"/>
                  <a:pt x="143301" y="6824"/>
                </a:cubicBezTo>
                <a:cubicBezTo>
                  <a:pt x="150354" y="8235"/>
                  <a:pt x="156795" y="11903"/>
                  <a:pt x="163773" y="13648"/>
                </a:cubicBezTo>
                <a:cubicBezTo>
                  <a:pt x="175025" y="16461"/>
                  <a:pt x="186703" y="17420"/>
                  <a:pt x="197893" y="20472"/>
                </a:cubicBezTo>
                <a:cubicBezTo>
                  <a:pt x="211772" y="24257"/>
                  <a:pt x="224880" y="30631"/>
                  <a:pt x="238836" y="34120"/>
                </a:cubicBezTo>
                <a:cubicBezTo>
                  <a:pt x="279554" y="44300"/>
                  <a:pt x="256880" y="39402"/>
                  <a:pt x="307075" y="47768"/>
                </a:cubicBezTo>
                <a:cubicBezTo>
                  <a:pt x="345261" y="46177"/>
                  <a:pt x="471646" y="32614"/>
                  <a:pt x="532263" y="47768"/>
                </a:cubicBezTo>
                <a:cubicBezTo>
                  <a:pt x="540219" y="49757"/>
                  <a:pt x="545910" y="56866"/>
                  <a:pt x="552734" y="61415"/>
                </a:cubicBezTo>
                <a:cubicBezTo>
                  <a:pt x="557283" y="75063"/>
                  <a:pt x="552734" y="97810"/>
                  <a:pt x="566382" y="102359"/>
                </a:cubicBezTo>
                <a:cubicBezTo>
                  <a:pt x="615487" y="118725"/>
                  <a:pt x="554143" y="98861"/>
                  <a:pt x="614149" y="116006"/>
                </a:cubicBezTo>
                <a:cubicBezTo>
                  <a:pt x="621065" y="117982"/>
                  <a:pt x="627797" y="120555"/>
                  <a:pt x="634621" y="122830"/>
                </a:cubicBezTo>
                <a:cubicBezTo>
                  <a:pt x="651235" y="172671"/>
                  <a:pt x="651758" y="149817"/>
                  <a:pt x="641445" y="191069"/>
                </a:cubicBezTo>
                <a:cubicBezTo>
                  <a:pt x="584579" y="188794"/>
                  <a:pt x="525938" y="198527"/>
                  <a:pt x="470848" y="184245"/>
                </a:cubicBezTo>
                <a:cubicBezTo>
                  <a:pt x="456922" y="180635"/>
                  <a:pt x="470848" y="147851"/>
                  <a:pt x="457200" y="143302"/>
                </a:cubicBezTo>
                <a:cubicBezTo>
                  <a:pt x="396716" y="123140"/>
                  <a:pt x="430555" y="131243"/>
                  <a:pt x="354842" y="122830"/>
                </a:cubicBezTo>
                <a:cubicBezTo>
                  <a:pt x="313592" y="112517"/>
                  <a:pt x="336440" y="118971"/>
                  <a:pt x="286603" y="102359"/>
                </a:cubicBezTo>
                <a:cubicBezTo>
                  <a:pt x="279779" y="100084"/>
                  <a:pt x="273184" y="96946"/>
                  <a:pt x="266131" y="95535"/>
                </a:cubicBezTo>
                <a:cubicBezTo>
                  <a:pt x="254758" y="93260"/>
                  <a:pt x="243475" y="90475"/>
                  <a:pt x="232012" y="88711"/>
                </a:cubicBezTo>
                <a:cubicBezTo>
                  <a:pt x="178017" y="80404"/>
                  <a:pt x="190148" y="86498"/>
                  <a:pt x="150125" y="75063"/>
                </a:cubicBezTo>
                <a:cubicBezTo>
                  <a:pt x="110102" y="63628"/>
                  <a:pt x="149061" y="74530"/>
                  <a:pt x="109182" y="54591"/>
                </a:cubicBezTo>
                <a:cubicBezTo>
                  <a:pt x="102748" y="51374"/>
                  <a:pt x="95534" y="50042"/>
                  <a:pt x="88710" y="47768"/>
                </a:cubicBezTo>
                <a:cubicBezTo>
                  <a:pt x="81886" y="40944"/>
                  <a:pt x="76871" y="31612"/>
                  <a:pt x="68239" y="27296"/>
                </a:cubicBezTo>
                <a:cubicBezTo>
                  <a:pt x="25857" y="6105"/>
                  <a:pt x="26169" y="6824"/>
                  <a:pt x="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89"/>
          <p:cNvSpPr/>
          <p:nvPr/>
        </p:nvSpPr>
        <p:spPr>
          <a:xfrm>
            <a:off x="3971723" y="3392654"/>
            <a:ext cx="390695" cy="279779"/>
          </a:xfrm>
          <a:custGeom>
            <a:avLst/>
            <a:gdLst>
              <a:gd name="connsiteX0" fmla="*/ 382137 w 390695"/>
              <a:gd name="connsiteY0" fmla="*/ 245659 h 279779"/>
              <a:gd name="connsiteX1" fmla="*/ 320722 w 390695"/>
              <a:gd name="connsiteY1" fmla="*/ 225188 h 279779"/>
              <a:gd name="connsiteX2" fmla="*/ 300250 w 390695"/>
              <a:gd name="connsiteY2" fmla="*/ 218364 h 279779"/>
              <a:gd name="connsiteX3" fmla="*/ 279779 w 390695"/>
              <a:gd name="connsiteY3" fmla="*/ 204716 h 279779"/>
              <a:gd name="connsiteX4" fmla="*/ 266131 w 390695"/>
              <a:gd name="connsiteY4" fmla="*/ 184245 h 279779"/>
              <a:gd name="connsiteX5" fmla="*/ 245659 w 390695"/>
              <a:gd name="connsiteY5" fmla="*/ 177421 h 279779"/>
              <a:gd name="connsiteX6" fmla="*/ 191068 w 390695"/>
              <a:gd name="connsiteY6" fmla="*/ 170597 h 279779"/>
              <a:gd name="connsiteX7" fmla="*/ 170597 w 390695"/>
              <a:gd name="connsiteY7" fmla="*/ 156949 h 279779"/>
              <a:gd name="connsiteX8" fmla="*/ 150125 w 390695"/>
              <a:gd name="connsiteY8" fmla="*/ 116006 h 279779"/>
              <a:gd name="connsiteX9" fmla="*/ 156949 w 390695"/>
              <a:gd name="connsiteY9" fmla="*/ 95534 h 279779"/>
              <a:gd name="connsiteX10" fmla="*/ 177421 w 390695"/>
              <a:gd name="connsiteY10" fmla="*/ 81886 h 279779"/>
              <a:gd name="connsiteX11" fmla="*/ 252483 w 390695"/>
              <a:gd name="connsiteY11" fmla="*/ 61415 h 279779"/>
              <a:gd name="connsiteX12" fmla="*/ 375313 w 390695"/>
              <a:gd name="connsiteY12" fmla="*/ 54591 h 279779"/>
              <a:gd name="connsiteX13" fmla="*/ 382137 w 390695"/>
              <a:gd name="connsiteY13" fmla="*/ 6824 h 279779"/>
              <a:gd name="connsiteX14" fmla="*/ 361665 w 390695"/>
              <a:gd name="connsiteY14" fmla="*/ 0 h 279779"/>
              <a:gd name="connsiteX15" fmla="*/ 54591 w 390695"/>
              <a:gd name="connsiteY15" fmla="*/ 6824 h 279779"/>
              <a:gd name="connsiteX16" fmla="*/ 34119 w 390695"/>
              <a:gd name="connsiteY16" fmla="*/ 13648 h 279779"/>
              <a:gd name="connsiteX17" fmla="*/ 0 w 390695"/>
              <a:gd name="connsiteY17" fmla="*/ 75062 h 279779"/>
              <a:gd name="connsiteX18" fmla="*/ 6824 w 390695"/>
              <a:gd name="connsiteY18" fmla="*/ 150125 h 279779"/>
              <a:gd name="connsiteX19" fmla="*/ 13648 w 390695"/>
              <a:gd name="connsiteY19" fmla="*/ 170597 h 279779"/>
              <a:gd name="connsiteX20" fmla="*/ 34119 w 390695"/>
              <a:gd name="connsiteY20" fmla="*/ 184245 h 279779"/>
              <a:gd name="connsiteX21" fmla="*/ 61415 w 390695"/>
              <a:gd name="connsiteY21" fmla="*/ 191068 h 279779"/>
              <a:gd name="connsiteX22" fmla="*/ 109182 w 390695"/>
              <a:gd name="connsiteY22" fmla="*/ 211540 h 279779"/>
              <a:gd name="connsiteX23" fmla="*/ 150125 w 390695"/>
              <a:gd name="connsiteY23" fmla="*/ 245659 h 279779"/>
              <a:gd name="connsiteX24" fmla="*/ 156949 w 390695"/>
              <a:gd name="connsiteY24" fmla="*/ 266131 h 279779"/>
              <a:gd name="connsiteX25" fmla="*/ 177421 w 390695"/>
              <a:gd name="connsiteY25" fmla="*/ 279779 h 2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0695" h="279779">
                <a:moveTo>
                  <a:pt x="382137" y="245659"/>
                </a:moveTo>
                <a:lnTo>
                  <a:pt x="320722" y="225188"/>
                </a:lnTo>
                <a:lnTo>
                  <a:pt x="300250" y="218364"/>
                </a:lnTo>
                <a:cubicBezTo>
                  <a:pt x="293426" y="213815"/>
                  <a:pt x="285578" y="210515"/>
                  <a:pt x="279779" y="204716"/>
                </a:cubicBezTo>
                <a:cubicBezTo>
                  <a:pt x="273980" y="198917"/>
                  <a:pt x="272535" y="189368"/>
                  <a:pt x="266131" y="184245"/>
                </a:cubicBezTo>
                <a:cubicBezTo>
                  <a:pt x="260514" y="179752"/>
                  <a:pt x="252736" y="178708"/>
                  <a:pt x="245659" y="177421"/>
                </a:cubicBezTo>
                <a:cubicBezTo>
                  <a:pt x="227616" y="174140"/>
                  <a:pt x="209265" y="172872"/>
                  <a:pt x="191068" y="170597"/>
                </a:cubicBezTo>
                <a:cubicBezTo>
                  <a:pt x="184244" y="166048"/>
                  <a:pt x="176396" y="162748"/>
                  <a:pt x="170597" y="156949"/>
                </a:cubicBezTo>
                <a:cubicBezTo>
                  <a:pt x="157369" y="143720"/>
                  <a:pt x="155675" y="132656"/>
                  <a:pt x="150125" y="116006"/>
                </a:cubicBezTo>
                <a:cubicBezTo>
                  <a:pt x="152400" y="109182"/>
                  <a:pt x="152455" y="101151"/>
                  <a:pt x="156949" y="95534"/>
                </a:cubicBezTo>
                <a:cubicBezTo>
                  <a:pt x="162072" y="89130"/>
                  <a:pt x="169926" y="85217"/>
                  <a:pt x="177421" y="81886"/>
                </a:cubicBezTo>
                <a:cubicBezTo>
                  <a:pt x="194304" y="74383"/>
                  <a:pt x="232526" y="63150"/>
                  <a:pt x="252483" y="61415"/>
                </a:cubicBezTo>
                <a:cubicBezTo>
                  <a:pt x="293335" y="57863"/>
                  <a:pt x="334370" y="56866"/>
                  <a:pt x="375313" y="54591"/>
                </a:cubicBezTo>
                <a:cubicBezTo>
                  <a:pt x="386456" y="37876"/>
                  <a:pt x="399763" y="28856"/>
                  <a:pt x="382137" y="6824"/>
                </a:cubicBezTo>
                <a:cubicBezTo>
                  <a:pt x="377643" y="1207"/>
                  <a:pt x="368489" y="2275"/>
                  <a:pt x="361665" y="0"/>
                </a:cubicBezTo>
                <a:lnTo>
                  <a:pt x="54591" y="6824"/>
                </a:lnTo>
                <a:cubicBezTo>
                  <a:pt x="47404" y="7123"/>
                  <a:pt x="39205" y="8562"/>
                  <a:pt x="34119" y="13648"/>
                </a:cubicBezTo>
                <a:cubicBezTo>
                  <a:pt x="10656" y="37111"/>
                  <a:pt x="8581" y="49320"/>
                  <a:pt x="0" y="75062"/>
                </a:cubicBezTo>
                <a:cubicBezTo>
                  <a:pt x="2275" y="100083"/>
                  <a:pt x="3271" y="125253"/>
                  <a:pt x="6824" y="150125"/>
                </a:cubicBezTo>
                <a:cubicBezTo>
                  <a:pt x="7841" y="157246"/>
                  <a:pt x="9155" y="164980"/>
                  <a:pt x="13648" y="170597"/>
                </a:cubicBezTo>
                <a:cubicBezTo>
                  <a:pt x="18771" y="177001"/>
                  <a:pt x="26581" y="181014"/>
                  <a:pt x="34119" y="184245"/>
                </a:cubicBezTo>
                <a:cubicBezTo>
                  <a:pt x="42739" y="187939"/>
                  <a:pt x="52316" y="188794"/>
                  <a:pt x="61415" y="191068"/>
                </a:cubicBezTo>
                <a:cubicBezTo>
                  <a:pt x="112808" y="225332"/>
                  <a:pt x="47492" y="185101"/>
                  <a:pt x="109182" y="211540"/>
                </a:cubicBezTo>
                <a:cubicBezTo>
                  <a:pt x="125805" y="218664"/>
                  <a:pt x="137830" y="233365"/>
                  <a:pt x="150125" y="245659"/>
                </a:cubicBezTo>
                <a:cubicBezTo>
                  <a:pt x="152400" y="252483"/>
                  <a:pt x="152455" y="260514"/>
                  <a:pt x="156949" y="266131"/>
                </a:cubicBezTo>
                <a:cubicBezTo>
                  <a:pt x="162072" y="272535"/>
                  <a:pt x="177421" y="279779"/>
                  <a:pt x="177421" y="27977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4128448" y="3459707"/>
            <a:ext cx="211540" cy="54592"/>
          </a:xfrm>
          <a:custGeom>
            <a:avLst/>
            <a:gdLst>
              <a:gd name="connsiteX0" fmla="*/ 0 w 211540"/>
              <a:gd name="connsiteY0" fmla="*/ 40944 h 54592"/>
              <a:gd name="connsiteX1" fmla="*/ 81886 w 211540"/>
              <a:gd name="connsiteY1" fmla="*/ 47768 h 54592"/>
              <a:gd name="connsiteX2" fmla="*/ 102358 w 211540"/>
              <a:gd name="connsiteY2" fmla="*/ 54592 h 54592"/>
              <a:gd name="connsiteX3" fmla="*/ 150125 w 211540"/>
              <a:gd name="connsiteY3" fmla="*/ 47768 h 54592"/>
              <a:gd name="connsiteX4" fmla="*/ 170597 w 211540"/>
              <a:gd name="connsiteY4" fmla="*/ 40944 h 54592"/>
              <a:gd name="connsiteX5" fmla="*/ 211540 w 211540"/>
              <a:gd name="connsiteY5" fmla="*/ 20472 h 54592"/>
              <a:gd name="connsiteX6" fmla="*/ 156949 w 211540"/>
              <a:gd name="connsiteY6" fmla="*/ 13648 h 54592"/>
              <a:gd name="connsiteX7" fmla="*/ 129653 w 211540"/>
              <a:gd name="connsiteY7" fmla="*/ 6824 h 54592"/>
              <a:gd name="connsiteX8" fmla="*/ 75062 w 211540"/>
              <a:gd name="connsiteY8" fmla="*/ 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40" h="54592">
                <a:moveTo>
                  <a:pt x="0" y="40944"/>
                </a:moveTo>
                <a:cubicBezTo>
                  <a:pt x="27295" y="43219"/>
                  <a:pt x="54736" y="44148"/>
                  <a:pt x="81886" y="47768"/>
                </a:cubicBezTo>
                <a:cubicBezTo>
                  <a:pt x="89016" y="48719"/>
                  <a:pt x="95165" y="54592"/>
                  <a:pt x="102358" y="54592"/>
                </a:cubicBezTo>
                <a:cubicBezTo>
                  <a:pt x="118442" y="54592"/>
                  <a:pt x="134203" y="50043"/>
                  <a:pt x="150125" y="47768"/>
                </a:cubicBezTo>
                <a:cubicBezTo>
                  <a:pt x="156949" y="45493"/>
                  <a:pt x="164163" y="44161"/>
                  <a:pt x="170597" y="40944"/>
                </a:cubicBezTo>
                <a:cubicBezTo>
                  <a:pt x="223510" y="14487"/>
                  <a:pt x="160082" y="37625"/>
                  <a:pt x="211540" y="20472"/>
                </a:cubicBezTo>
                <a:cubicBezTo>
                  <a:pt x="193343" y="18197"/>
                  <a:pt x="175038" y="16663"/>
                  <a:pt x="156949" y="13648"/>
                </a:cubicBezTo>
                <a:cubicBezTo>
                  <a:pt x="147698" y="12106"/>
                  <a:pt x="138904" y="8366"/>
                  <a:pt x="129653" y="6824"/>
                </a:cubicBezTo>
                <a:cubicBezTo>
                  <a:pt x="111564" y="3809"/>
                  <a:pt x="75062" y="0"/>
                  <a:pt x="75062"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93"/>
          <p:cNvSpPr/>
          <p:nvPr/>
        </p:nvSpPr>
        <p:spPr>
          <a:xfrm>
            <a:off x="4708478" y="3398202"/>
            <a:ext cx="388961" cy="259398"/>
          </a:xfrm>
          <a:custGeom>
            <a:avLst/>
            <a:gdLst>
              <a:gd name="connsiteX0" fmla="*/ 211540 w 388961"/>
              <a:gd name="connsiteY0" fmla="*/ 259398 h 259398"/>
              <a:gd name="connsiteX1" fmla="*/ 245659 w 388961"/>
              <a:gd name="connsiteY1" fmla="*/ 238926 h 259398"/>
              <a:gd name="connsiteX2" fmla="*/ 286603 w 388961"/>
              <a:gd name="connsiteY2" fmla="*/ 225279 h 259398"/>
              <a:gd name="connsiteX3" fmla="*/ 307074 w 388961"/>
              <a:gd name="connsiteY3" fmla="*/ 218455 h 259398"/>
              <a:gd name="connsiteX4" fmla="*/ 327546 w 388961"/>
              <a:gd name="connsiteY4" fmla="*/ 204807 h 259398"/>
              <a:gd name="connsiteX5" fmla="*/ 341194 w 388961"/>
              <a:gd name="connsiteY5" fmla="*/ 184335 h 259398"/>
              <a:gd name="connsiteX6" fmla="*/ 375313 w 388961"/>
              <a:gd name="connsiteY6" fmla="*/ 150216 h 259398"/>
              <a:gd name="connsiteX7" fmla="*/ 388961 w 388961"/>
              <a:gd name="connsiteY7" fmla="*/ 109273 h 259398"/>
              <a:gd name="connsiteX8" fmla="*/ 382137 w 388961"/>
              <a:gd name="connsiteY8" fmla="*/ 61505 h 259398"/>
              <a:gd name="connsiteX9" fmla="*/ 341194 w 388961"/>
              <a:gd name="connsiteY9" fmla="*/ 34210 h 259398"/>
              <a:gd name="connsiteX10" fmla="*/ 259307 w 388961"/>
              <a:gd name="connsiteY10" fmla="*/ 13738 h 259398"/>
              <a:gd name="connsiteX11" fmla="*/ 177421 w 388961"/>
              <a:gd name="connsiteY11" fmla="*/ 6914 h 259398"/>
              <a:gd name="connsiteX12" fmla="*/ 156949 w 388961"/>
              <a:gd name="connsiteY12" fmla="*/ 91 h 259398"/>
              <a:gd name="connsiteX13" fmla="*/ 0 w 388961"/>
              <a:gd name="connsiteY13" fmla="*/ 13738 h 259398"/>
              <a:gd name="connsiteX14" fmla="*/ 6823 w 388961"/>
              <a:gd name="connsiteY14" fmla="*/ 34210 h 259398"/>
              <a:gd name="connsiteX15" fmla="*/ 47767 w 388961"/>
              <a:gd name="connsiteY15" fmla="*/ 47858 h 259398"/>
              <a:gd name="connsiteX16" fmla="*/ 68238 w 388961"/>
              <a:gd name="connsiteY16" fmla="*/ 68329 h 259398"/>
              <a:gd name="connsiteX17" fmla="*/ 75062 w 388961"/>
              <a:gd name="connsiteY17" fmla="*/ 88801 h 259398"/>
              <a:gd name="connsiteX18" fmla="*/ 116006 w 388961"/>
              <a:gd name="connsiteY18" fmla="*/ 102449 h 259398"/>
              <a:gd name="connsiteX19" fmla="*/ 197892 w 388961"/>
              <a:gd name="connsiteY19" fmla="*/ 116097 h 259398"/>
              <a:gd name="connsiteX20" fmla="*/ 238835 w 388961"/>
              <a:gd name="connsiteY20" fmla="*/ 136568 h 259398"/>
              <a:gd name="connsiteX21" fmla="*/ 232012 w 388961"/>
              <a:gd name="connsiteY21" fmla="*/ 170688 h 259398"/>
              <a:gd name="connsiteX22" fmla="*/ 211540 w 388961"/>
              <a:gd name="connsiteY22" fmla="*/ 184335 h 259398"/>
              <a:gd name="connsiteX23" fmla="*/ 204716 w 388961"/>
              <a:gd name="connsiteY23" fmla="*/ 204807 h 259398"/>
              <a:gd name="connsiteX24" fmla="*/ 163773 w 388961"/>
              <a:gd name="connsiteY24" fmla="*/ 225279 h 259398"/>
              <a:gd name="connsiteX25" fmla="*/ 136477 w 388961"/>
              <a:gd name="connsiteY25" fmla="*/ 218455 h 2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961" h="259398">
                <a:moveTo>
                  <a:pt x="211540" y="259398"/>
                </a:moveTo>
                <a:cubicBezTo>
                  <a:pt x="222913" y="252574"/>
                  <a:pt x="233585" y="244414"/>
                  <a:pt x="245659" y="238926"/>
                </a:cubicBezTo>
                <a:cubicBezTo>
                  <a:pt x="258756" y="232973"/>
                  <a:pt x="272955" y="229828"/>
                  <a:pt x="286603" y="225279"/>
                </a:cubicBezTo>
                <a:cubicBezTo>
                  <a:pt x="293427" y="223004"/>
                  <a:pt x="301089" y="222445"/>
                  <a:pt x="307074" y="218455"/>
                </a:cubicBezTo>
                <a:lnTo>
                  <a:pt x="327546" y="204807"/>
                </a:lnTo>
                <a:cubicBezTo>
                  <a:pt x="332095" y="197983"/>
                  <a:pt x="335395" y="190134"/>
                  <a:pt x="341194" y="184335"/>
                </a:cubicBezTo>
                <a:cubicBezTo>
                  <a:pt x="364851" y="160678"/>
                  <a:pt x="360754" y="182973"/>
                  <a:pt x="375313" y="150216"/>
                </a:cubicBezTo>
                <a:cubicBezTo>
                  <a:pt x="381156" y="137070"/>
                  <a:pt x="388961" y="109273"/>
                  <a:pt x="388961" y="109273"/>
                </a:cubicBezTo>
                <a:cubicBezTo>
                  <a:pt x="386686" y="93350"/>
                  <a:pt x="390772" y="75075"/>
                  <a:pt x="382137" y="61505"/>
                </a:cubicBezTo>
                <a:cubicBezTo>
                  <a:pt x="373331" y="47667"/>
                  <a:pt x="354842" y="43308"/>
                  <a:pt x="341194" y="34210"/>
                </a:cubicBezTo>
                <a:cubicBezTo>
                  <a:pt x="304353" y="9649"/>
                  <a:pt x="326942" y="20180"/>
                  <a:pt x="259307" y="13738"/>
                </a:cubicBezTo>
                <a:cubicBezTo>
                  <a:pt x="232040" y="11141"/>
                  <a:pt x="204716" y="9189"/>
                  <a:pt x="177421" y="6914"/>
                </a:cubicBezTo>
                <a:cubicBezTo>
                  <a:pt x="170597" y="4640"/>
                  <a:pt x="164142" y="91"/>
                  <a:pt x="156949" y="91"/>
                </a:cubicBezTo>
                <a:cubicBezTo>
                  <a:pt x="47192" y="91"/>
                  <a:pt x="62939" y="-1997"/>
                  <a:pt x="0" y="13738"/>
                </a:cubicBezTo>
                <a:cubicBezTo>
                  <a:pt x="2274" y="20562"/>
                  <a:pt x="970" y="30029"/>
                  <a:pt x="6823" y="34210"/>
                </a:cubicBezTo>
                <a:cubicBezTo>
                  <a:pt x="18529" y="42572"/>
                  <a:pt x="47767" y="47858"/>
                  <a:pt x="47767" y="47858"/>
                </a:cubicBezTo>
                <a:cubicBezTo>
                  <a:pt x="54591" y="54682"/>
                  <a:pt x="62885" y="60300"/>
                  <a:pt x="68238" y="68329"/>
                </a:cubicBezTo>
                <a:cubicBezTo>
                  <a:pt x="72228" y="74314"/>
                  <a:pt x="69209" y="84620"/>
                  <a:pt x="75062" y="88801"/>
                </a:cubicBezTo>
                <a:cubicBezTo>
                  <a:pt x="86769" y="97163"/>
                  <a:pt x="102358" y="97900"/>
                  <a:pt x="116006" y="102449"/>
                </a:cubicBezTo>
                <a:cubicBezTo>
                  <a:pt x="156020" y="115787"/>
                  <a:pt x="129323" y="108478"/>
                  <a:pt x="197892" y="116097"/>
                </a:cubicBezTo>
                <a:cubicBezTo>
                  <a:pt x="205384" y="118594"/>
                  <a:pt x="236050" y="126819"/>
                  <a:pt x="238835" y="136568"/>
                </a:cubicBezTo>
                <a:cubicBezTo>
                  <a:pt x="242021" y="147720"/>
                  <a:pt x="237766" y="160618"/>
                  <a:pt x="232012" y="170688"/>
                </a:cubicBezTo>
                <a:cubicBezTo>
                  <a:pt x="227943" y="177809"/>
                  <a:pt x="218364" y="179786"/>
                  <a:pt x="211540" y="184335"/>
                </a:cubicBezTo>
                <a:cubicBezTo>
                  <a:pt x="209265" y="191159"/>
                  <a:pt x="209210" y="199190"/>
                  <a:pt x="204716" y="204807"/>
                </a:cubicBezTo>
                <a:cubicBezTo>
                  <a:pt x="195096" y="216832"/>
                  <a:pt x="177259" y="220784"/>
                  <a:pt x="163773" y="225279"/>
                </a:cubicBezTo>
                <a:lnTo>
                  <a:pt x="136477" y="218455"/>
                </a:ln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94"/>
          <p:cNvSpPr/>
          <p:nvPr/>
        </p:nvSpPr>
        <p:spPr>
          <a:xfrm>
            <a:off x="4718476" y="3465416"/>
            <a:ext cx="218365" cy="81886"/>
          </a:xfrm>
          <a:custGeom>
            <a:avLst/>
            <a:gdLst>
              <a:gd name="connsiteX0" fmla="*/ 0 w 218365"/>
              <a:gd name="connsiteY0" fmla="*/ 0 h 81886"/>
              <a:gd name="connsiteX1" fmla="*/ 6824 w 218365"/>
              <a:gd name="connsiteY1" fmla="*/ 47767 h 81886"/>
              <a:gd name="connsiteX2" fmla="*/ 27296 w 218365"/>
              <a:gd name="connsiteY2" fmla="*/ 54591 h 81886"/>
              <a:gd name="connsiteX3" fmla="*/ 47768 w 218365"/>
              <a:gd name="connsiteY3" fmla="*/ 68238 h 81886"/>
              <a:gd name="connsiteX4" fmla="*/ 88711 w 218365"/>
              <a:gd name="connsiteY4" fmla="*/ 81886 h 81886"/>
              <a:gd name="connsiteX5" fmla="*/ 177421 w 218365"/>
              <a:gd name="connsiteY5" fmla="*/ 75062 h 81886"/>
              <a:gd name="connsiteX6" fmla="*/ 197893 w 218365"/>
              <a:gd name="connsiteY6" fmla="*/ 68238 h 81886"/>
              <a:gd name="connsiteX7" fmla="*/ 218365 w 218365"/>
              <a:gd name="connsiteY7" fmla="*/ 75062 h 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365" h="81886">
                <a:moveTo>
                  <a:pt x="0" y="0"/>
                </a:moveTo>
                <a:cubicBezTo>
                  <a:pt x="2275" y="15922"/>
                  <a:pt x="-369" y="33381"/>
                  <a:pt x="6824" y="47767"/>
                </a:cubicBezTo>
                <a:cubicBezTo>
                  <a:pt x="10041" y="54201"/>
                  <a:pt x="20862" y="51374"/>
                  <a:pt x="27296" y="54591"/>
                </a:cubicBezTo>
                <a:cubicBezTo>
                  <a:pt x="34631" y="58259"/>
                  <a:pt x="40274" y="64907"/>
                  <a:pt x="47768" y="68238"/>
                </a:cubicBezTo>
                <a:cubicBezTo>
                  <a:pt x="60914" y="74081"/>
                  <a:pt x="88711" y="81886"/>
                  <a:pt x="88711" y="81886"/>
                </a:cubicBezTo>
                <a:cubicBezTo>
                  <a:pt x="118281" y="79611"/>
                  <a:pt x="147993" y="78741"/>
                  <a:pt x="177421" y="75062"/>
                </a:cubicBezTo>
                <a:cubicBezTo>
                  <a:pt x="184559" y="74170"/>
                  <a:pt x="190700" y="68238"/>
                  <a:pt x="197893" y="68238"/>
                </a:cubicBezTo>
                <a:cubicBezTo>
                  <a:pt x="205086" y="68238"/>
                  <a:pt x="218365" y="75062"/>
                  <a:pt x="218365" y="7506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4421875" y="3534770"/>
            <a:ext cx="62295" cy="75208"/>
          </a:xfrm>
          <a:custGeom>
            <a:avLst/>
            <a:gdLst>
              <a:gd name="connsiteX0" fmla="*/ 20471 w 62295"/>
              <a:gd name="connsiteY0" fmla="*/ 75063 h 75208"/>
              <a:gd name="connsiteX1" fmla="*/ 6824 w 62295"/>
              <a:gd name="connsiteY1" fmla="*/ 40943 h 75208"/>
              <a:gd name="connsiteX2" fmla="*/ 0 w 62295"/>
              <a:gd name="connsiteY2" fmla="*/ 20472 h 75208"/>
              <a:gd name="connsiteX3" fmla="*/ 6824 w 62295"/>
              <a:gd name="connsiteY3" fmla="*/ 0 h 75208"/>
              <a:gd name="connsiteX4" fmla="*/ 54591 w 62295"/>
              <a:gd name="connsiteY4" fmla="*/ 6824 h 75208"/>
              <a:gd name="connsiteX5" fmla="*/ 61415 w 62295"/>
              <a:gd name="connsiteY5" fmla="*/ 27296 h 75208"/>
              <a:gd name="connsiteX6" fmla="*/ 20471 w 62295"/>
              <a:gd name="connsiteY6" fmla="*/ 75063 h 7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5" h="75208">
                <a:moveTo>
                  <a:pt x="20471" y="75063"/>
                </a:moveTo>
                <a:cubicBezTo>
                  <a:pt x="11372" y="77338"/>
                  <a:pt x="11125" y="52412"/>
                  <a:pt x="6824" y="40943"/>
                </a:cubicBezTo>
                <a:cubicBezTo>
                  <a:pt x="4299" y="34208"/>
                  <a:pt x="0" y="27665"/>
                  <a:pt x="0" y="20472"/>
                </a:cubicBezTo>
                <a:cubicBezTo>
                  <a:pt x="0" y="13279"/>
                  <a:pt x="4549" y="6824"/>
                  <a:pt x="6824" y="0"/>
                </a:cubicBezTo>
                <a:cubicBezTo>
                  <a:pt x="22746" y="2275"/>
                  <a:pt x="40205" y="-369"/>
                  <a:pt x="54591" y="6824"/>
                </a:cubicBezTo>
                <a:cubicBezTo>
                  <a:pt x="61025" y="10041"/>
                  <a:pt x="59855" y="20274"/>
                  <a:pt x="61415" y="27296"/>
                </a:cubicBezTo>
                <a:cubicBezTo>
                  <a:pt x="68612" y="59684"/>
                  <a:pt x="29570" y="72788"/>
                  <a:pt x="20471" y="7506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Freeform 96"/>
          <p:cNvSpPr/>
          <p:nvPr/>
        </p:nvSpPr>
        <p:spPr>
          <a:xfrm>
            <a:off x="4604818" y="3521122"/>
            <a:ext cx="56054" cy="86304"/>
          </a:xfrm>
          <a:custGeom>
            <a:avLst/>
            <a:gdLst>
              <a:gd name="connsiteX0" fmla="*/ 8125 w 56054"/>
              <a:gd name="connsiteY0" fmla="*/ 81887 h 86304"/>
              <a:gd name="connsiteX1" fmla="*/ 8125 w 56054"/>
              <a:gd name="connsiteY1" fmla="*/ 6824 h 86304"/>
              <a:gd name="connsiteX2" fmla="*/ 28597 w 56054"/>
              <a:gd name="connsiteY2" fmla="*/ 0 h 86304"/>
              <a:gd name="connsiteX3" fmla="*/ 49069 w 56054"/>
              <a:gd name="connsiteY3" fmla="*/ 6824 h 86304"/>
              <a:gd name="connsiteX4" fmla="*/ 49069 w 56054"/>
              <a:gd name="connsiteY4" fmla="*/ 75063 h 86304"/>
              <a:gd name="connsiteX5" fmla="*/ 8125 w 56054"/>
              <a:gd name="connsiteY5" fmla="*/ 81887 h 8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54" h="86304">
                <a:moveTo>
                  <a:pt x="8125" y="81887"/>
                </a:moveTo>
                <a:cubicBezTo>
                  <a:pt x="1301" y="70514"/>
                  <a:pt x="-6103" y="31723"/>
                  <a:pt x="8125" y="6824"/>
                </a:cubicBezTo>
                <a:cubicBezTo>
                  <a:pt x="11694" y="579"/>
                  <a:pt x="21773" y="2275"/>
                  <a:pt x="28597" y="0"/>
                </a:cubicBezTo>
                <a:cubicBezTo>
                  <a:pt x="35421" y="2275"/>
                  <a:pt x="43983" y="1738"/>
                  <a:pt x="49069" y="6824"/>
                </a:cubicBezTo>
                <a:cubicBezTo>
                  <a:pt x="63073" y="20829"/>
                  <a:pt x="52223" y="68755"/>
                  <a:pt x="49069" y="75063"/>
                </a:cubicBezTo>
                <a:cubicBezTo>
                  <a:pt x="46794" y="79612"/>
                  <a:pt x="14949" y="93260"/>
                  <a:pt x="8125" y="8188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Freeform 97"/>
          <p:cNvSpPr/>
          <p:nvPr/>
        </p:nvSpPr>
        <p:spPr>
          <a:xfrm>
            <a:off x="4203510" y="3937379"/>
            <a:ext cx="593678" cy="102358"/>
          </a:xfrm>
          <a:custGeom>
            <a:avLst/>
            <a:gdLst>
              <a:gd name="connsiteX0" fmla="*/ 0 w 593678"/>
              <a:gd name="connsiteY0" fmla="*/ 6824 h 102358"/>
              <a:gd name="connsiteX1" fmla="*/ 20472 w 593678"/>
              <a:gd name="connsiteY1" fmla="*/ 40943 h 102358"/>
              <a:gd name="connsiteX2" fmla="*/ 81887 w 593678"/>
              <a:gd name="connsiteY2" fmla="*/ 75063 h 102358"/>
              <a:gd name="connsiteX3" fmla="*/ 129654 w 593678"/>
              <a:gd name="connsiteY3" fmla="*/ 81887 h 102358"/>
              <a:gd name="connsiteX4" fmla="*/ 225189 w 593678"/>
              <a:gd name="connsiteY4" fmla="*/ 102358 h 102358"/>
              <a:gd name="connsiteX5" fmla="*/ 395786 w 593678"/>
              <a:gd name="connsiteY5" fmla="*/ 95534 h 102358"/>
              <a:gd name="connsiteX6" fmla="*/ 477672 w 593678"/>
              <a:gd name="connsiteY6" fmla="*/ 88711 h 102358"/>
              <a:gd name="connsiteX7" fmla="*/ 559559 w 593678"/>
              <a:gd name="connsiteY7" fmla="*/ 47767 h 102358"/>
              <a:gd name="connsiteX8" fmla="*/ 580030 w 593678"/>
              <a:gd name="connsiteY8" fmla="*/ 27296 h 102358"/>
              <a:gd name="connsiteX9" fmla="*/ 593678 w 593678"/>
              <a:gd name="connsiteY9" fmla="*/ 6824 h 102358"/>
              <a:gd name="connsiteX10" fmla="*/ 573206 w 593678"/>
              <a:gd name="connsiteY10" fmla="*/ 0 h 102358"/>
              <a:gd name="connsiteX11" fmla="*/ 491320 w 593678"/>
              <a:gd name="connsiteY11" fmla="*/ 20472 h 102358"/>
              <a:gd name="connsiteX12" fmla="*/ 429905 w 593678"/>
              <a:gd name="connsiteY12" fmla="*/ 34120 h 102358"/>
              <a:gd name="connsiteX13" fmla="*/ 402609 w 593678"/>
              <a:gd name="connsiteY13" fmla="*/ 40943 h 102358"/>
              <a:gd name="connsiteX14" fmla="*/ 334371 w 593678"/>
              <a:gd name="connsiteY14" fmla="*/ 47767 h 102358"/>
              <a:gd name="connsiteX15" fmla="*/ 259308 w 593678"/>
              <a:gd name="connsiteY15" fmla="*/ 40943 h 102358"/>
              <a:gd name="connsiteX16" fmla="*/ 54591 w 593678"/>
              <a:gd name="connsiteY16" fmla="*/ 27296 h 102358"/>
              <a:gd name="connsiteX17" fmla="*/ 13648 w 593678"/>
              <a:gd name="connsiteY17" fmla="*/ 13648 h 102358"/>
              <a:gd name="connsiteX18" fmla="*/ 0 w 593678"/>
              <a:gd name="connsiteY18" fmla="*/ 6824 h 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3678" h="102358">
                <a:moveTo>
                  <a:pt x="0" y="6824"/>
                </a:moveTo>
                <a:cubicBezTo>
                  <a:pt x="6824" y="18197"/>
                  <a:pt x="11094" y="31565"/>
                  <a:pt x="20472" y="40943"/>
                </a:cubicBezTo>
                <a:cubicBezTo>
                  <a:pt x="34153" y="54624"/>
                  <a:pt x="60434" y="70772"/>
                  <a:pt x="81887" y="75063"/>
                </a:cubicBezTo>
                <a:cubicBezTo>
                  <a:pt x="97659" y="78217"/>
                  <a:pt x="113732" y="79612"/>
                  <a:pt x="129654" y="81887"/>
                </a:cubicBezTo>
                <a:cubicBezTo>
                  <a:pt x="187995" y="101333"/>
                  <a:pt x="156322" y="93750"/>
                  <a:pt x="225189" y="102358"/>
                </a:cubicBezTo>
                <a:lnTo>
                  <a:pt x="395786" y="95534"/>
                </a:lnTo>
                <a:cubicBezTo>
                  <a:pt x="423136" y="94056"/>
                  <a:pt x="450655" y="93214"/>
                  <a:pt x="477672" y="88711"/>
                </a:cubicBezTo>
                <a:cubicBezTo>
                  <a:pt x="504312" y="84271"/>
                  <a:pt x="540697" y="66629"/>
                  <a:pt x="559559" y="47767"/>
                </a:cubicBezTo>
                <a:cubicBezTo>
                  <a:pt x="566383" y="40943"/>
                  <a:pt x="573852" y="34709"/>
                  <a:pt x="580030" y="27296"/>
                </a:cubicBezTo>
                <a:cubicBezTo>
                  <a:pt x="585280" y="20995"/>
                  <a:pt x="589129" y="13648"/>
                  <a:pt x="593678" y="6824"/>
                </a:cubicBezTo>
                <a:cubicBezTo>
                  <a:pt x="586854" y="4549"/>
                  <a:pt x="580399" y="0"/>
                  <a:pt x="573206" y="0"/>
                </a:cubicBezTo>
                <a:cubicBezTo>
                  <a:pt x="537494" y="0"/>
                  <a:pt x="525196" y="12003"/>
                  <a:pt x="491320" y="20472"/>
                </a:cubicBezTo>
                <a:cubicBezTo>
                  <a:pt x="424787" y="37105"/>
                  <a:pt x="507828" y="16805"/>
                  <a:pt x="429905" y="34120"/>
                </a:cubicBezTo>
                <a:cubicBezTo>
                  <a:pt x="420750" y="36154"/>
                  <a:pt x="411893" y="39617"/>
                  <a:pt x="402609" y="40943"/>
                </a:cubicBezTo>
                <a:cubicBezTo>
                  <a:pt x="379979" y="44176"/>
                  <a:pt x="357117" y="45492"/>
                  <a:pt x="334371" y="47767"/>
                </a:cubicBezTo>
                <a:cubicBezTo>
                  <a:pt x="309350" y="45492"/>
                  <a:pt x="284391" y="42376"/>
                  <a:pt x="259308" y="40943"/>
                </a:cubicBezTo>
                <a:cubicBezTo>
                  <a:pt x="56613" y="29361"/>
                  <a:pt x="155786" y="44162"/>
                  <a:pt x="54591" y="27296"/>
                </a:cubicBezTo>
                <a:lnTo>
                  <a:pt x="13648" y="13648"/>
                </a:lnTo>
                <a:lnTo>
                  <a:pt x="0" y="6824"/>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4708478" y="3473317"/>
            <a:ext cx="68238" cy="6862"/>
          </a:xfrm>
          <a:custGeom>
            <a:avLst/>
            <a:gdLst>
              <a:gd name="connsiteX0" fmla="*/ 0 w 68238"/>
              <a:gd name="connsiteY0" fmla="*/ 6862 h 6862"/>
              <a:gd name="connsiteX1" fmla="*/ 68238 w 68238"/>
              <a:gd name="connsiteY1" fmla="*/ 38 h 6862"/>
            </a:gdLst>
            <a:ahLst/>
            <a:cxnLst>
              <a:cxn ang="0">
                <a:pos x="connsiteX0" y="connsiteY0"/>
              </a:cxn>
              <a:cxn ang="0">
                <a:pos x="connsiteX1" y="connsiteY1"/>
              </a:cxn>
            </a:cxnLst>
            <a:rect l="l" t="t" r="r" b="b"/>
            <a:pathLst>
              <a:path w="68238" h="6862">
                <a:moveTo>
                  <a:pt x="0" y="6862"/>
                </a:moveTo>
                <a:cubicBezTo>
                  <a:pt x="54522" y="-927"/>
                  <a:pt x="31683" y="38"/>
                  <a:pt x="68238" y="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5349922" y="3411940"/>
            <a:ext cx="764321" cy="307075"/>
          </a:xfrm>
          <a:custGeom>
            <a:avLst/>
            <a:gdLst>
              <a:gd name="connsiteX0" fmla="*/ 0 w 764321"/>
              <a:gd name="connsiteY0" fmla="*/ 0 h 307075"/>
              <a:gd name="connsiteX1" fmla="*/ 40944 w 764321"/>
              <a:gd name="connsiteY1" fmla="*/ 20472 h 307075"/>
              <a:gd name="connsiteX2" fmla="*/ 136478 w 764321"/>
              <a:gd name="connsiteY2" fmla="*/ 34120 h 307075"/>
              <a:gd name="connsiteX3" fmla="*/ 225188 w 764321"/>
              <a:gd name="connsiteY3" fmla="*/ 47767 h 307075"/>
              <a:gd name="connsiteX4" fmla="*/ 245660 w 764321"/>
              <a:gd name="connsiteY4" fmla="*/ 61415 h 307075"/>
              <a:gd name="connsiteX5" fmla="*/ 286603 w 764321"/>
              <a:gd name="connsiteY5" fmla="*/ 68239 h 307075"/>
              <a:gd name="connsiteX6" fmla="*/ 313899 w 764321"/>
              <a:gd name="connsiteY6" fmla="*/ 75063 h 307075"/>
              <a:gd name="connsiteX7" fmla="*/ 450377 w 764321"/>
              <a:gd name="connsiteY7" fmla="*/ 68239 h 307075"/>
              <a:gd name="connsiteX8" fmla="*/ 470848 w 764321"/>
              <a:gd name="connsiteY8" fmla="*/ 61415 h 307075"/>
              <a:gd name="connsiteX9" fmla="*/ 511791 w 764321"/>
              <a:gd name="connsiteY9" fmla="*/ 54591 h 307075"/>
              <a:gd name="connsiteX10" fmla="*/ 532263 w 764321"/>
              <a:gd name="connsiteY10" fmla="*/ 47767 h 307075"/>
              <a:gd name="connsiteX11" fmla="*/ 559559 w 764321"/>
              <a:gd name="connsiteY11" fmla="*/ 40944 h 307075"/>
              <a:gd name="connsiteX12" fmla="*/ 716508 w 764321"/>
              <a:gd name="connsiteY12" fmla="*/ 47767 h 307075"/>
              <a:gd name="connsiteX13" fmla="*/ 736979 w 764321"/>
              <a:gd name="connsiteY13" fmla="*/ 54591 h 307075"/>
              <a:gd name="connsiteX14" fmla="*/ 757451 w 764321"/>
              <a:gd name="connsiteY14" fmla="*/ 95535 h 307075"/>
              <a:gd name="connsiteX15" fmla="*/ 757451 w 764321"/>
              <a:gd name="connsiteY15" fmla="*/ 191069 h 307075"/>
              <a:gd name="connsiteX16" fmla="*/ 750627 w 764321"/>
              <a:gd name="connsiteY16" fmla="*/ 211541 h 307075"/>
              <a:gd name="connsiteX17" fmla="*/ 730156 w 764321"/>
              <a:gd name="connsiteY17" fmla="*/ 225188 h 307075"/>
              <a:gd name="connsiteX18" fmla="*/ 689212 w 764321"/>
              <a:gd name="connsiteY18" fmla="*/ 238836 h 307075"/>
              <a:gd name="connsiteX19" fmla="*/ 668741 w 764321"/>
              <a:gd name="connsiteY19" fmla="*/ 252484 h 307075"/>
              <a:gd name="connsiteX20" fmla="*/ 627797 w 764321"/>
              <a:gd name="connsiteY20" fmla="*/ 266132 h 307075"/>
              <a:gd name="connsiteX21" fmla="*/ 607326 w 764321"/>
              <a:gd name="connsiteY21" fmla="*/ 279779 h 307075"/>
              <a:gd name="connsiteX22" fmla="*/ 573206 w 764321"/>
              <a:gd name="connsiteY22" fmla="*/ 286603 h 307075"/>
              <a:gd name="connsiteX23" fmla="*/ 532263 w 764321"/>
              <a:gd name="connsiteY23" fmla="*/ 307075 h 307075"/>
              <a:gd name="connsiteX24" fmla="*/ 477672 w 764321"/>
              <a:gd name="connsiteY24" fmla="*/ 300251 h 307075"/>
              <a:gd name="connsiteX25" fmla="*/ 436729 w 764321"/>
              <a:gd name="connsiteY25" fmla="*/ 286603 h 307075"/>
              <a:gd name="connsiteX26" fmla="*/ 409433 w 764321"/>
              <a:gd name="connsiteY26" fmla="*/ 279779 h 307075"/>
              <a:gd name="connsiteX27" fmla="*/ 368490 w 764321"/>
              <a:gd name="connsiteY27" fmla="*/ 266132 h 307075"/>
              <a:gd name="connsiteX28" fmla="*/ 348018 w 764321"/>
              <a:gd name="connsiteY28" fmla="*/ 259308 h 307075"/>
              <a:gd name="connsiteX29" fmla="*/ 327547 w 764321"/>
              <a:gd name="connsiteY29" fmla="*/ 245660 h 307075"/>
              <a:gd name="connsiteX30" fmla="*/ 307075 w 764321"/>
              <a:gd name="connsiteY30" fmla="*/ 238836 h 307075"/>
              <a:gd name="connsiteX31" fmla="*/ 266132 w 764321"/>
              <a:gd name="connsiteY31" fmla="*/ 211541 h 307075"/>
              <a:gd name="connsiteX32" fmla="*/ 259308 w 764321"/>
              <a:gd name="connsiteY32" fmla="*/ 191069 h 307075"/>
              <a:gd name="connsiteX33" fmla="*/ 177421 w 764321"/>
              <a:gd name="connsiteY33" fmla="*/ 184245 h 307075"/>
              <a:gd name="connsiteX34" fmla="*/ 197893 w 764321"/>
              <a:gd name="connsiteY34" fmla="*/ 170597 h 307075"/>
              <a:gd name="connsiteX35" fmla="*/ 225188 w 764321"/>
              <a:gd name="connsiteY35" fmla="*/ 163773 h 307075"/>
              <a:gd name="connsiteX36" fmla="*/ 238836 w 764321"/>
              <a:gd name="connsiteY36" fmla="*/ 143302 h 307075"/>
              <a:gd name="connsiteX37" fmla="*/ 177421 w 764321"/>
              <a:gd name="connsiteY37" fmla="*/ 116006 h 307075"/>
              <a:gd name="connsiteX38" fmla="*/ 156950 w 764321"/>
              <a:gd name="connsiteY38" fmla="*/ 109182 h 307075"/>
              <a:gd name="connsiteX39" fmla="*/ 136478 w 764321"/>
              <a:gd name="connsiteY39" fmla="*/ 102359 h 307075"/>
              <a:gd name="connsiteX40" fmla="*/ 95535 w 764321"/>
              <a:gd name="connsiteY40" fmla="*/ 68239 h 307075"/>
              <a:gd name="connsiteX41" fmla="*/ 68239 w 764321"/>
              <a:gd name="connsiteY41" fmla="*/ 61415 h 307075"/>
              <a:gd name="connsiteX42" fmla="*/ 6824 w 764321"/>
              <a:gd name="connsiteY42" fmla="*/ 27296 h 307075"/>
              <a:gd name="connsiteX43" fmla="*/ 0 w 764321"/>
              <a:gd name="connsiteY43" fmla="*/ 0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4321" h="307075">
                <a:moveTo>
                  <a:pt x="0" y="0"/>
                </a:moveTo>
                <a:cubicBezTo>
                  <a:pt x="13648" y="6824"/>
                  <a:pt x="26776" y="14805"/>
                  <a:pt x="40944" y="20472"/>
                </a:cubicBezTo>
                <a:cubicBezTo>
                  <a:pt x="66124" y="30544"/>
                  <a:pt x="118119" y="31960"/>
                  <a:pt x="136478" y="34120"/>
                </a:cubicBezTo>
                <a:cubicBezTo>
                  <a:pt x="166316" y="37630"/>
                  <a:pt x="195585" y="42834"/>
                  <a:pt x="225188" y="47767"/>
                </a:cubicBezTo>
                <a:cubicBezTo>
                  <a:pt x="232012" y="52316"/>
                  <a:pt x="237879" y="58821"/>
                  <a:pt x="245660" y="61415"/>
                </a:cubicBezTo>
                <a:cubicBezTo>
                  <a:pt x="258786" y="65790"/>
                  <a:pt x="273036" y="65526"/>
                  <a:pt x="286603" y="68239"/>
                </a:cubicBezTo>
                <a:cubicBezTo>
                  <a:pt x="295800" y="70078"/>
                  <a:pt x="304800" y="72788"/>
                  <a:pt x="313899" y="75063"/>
                </a:cubicBezTo>
                <a:cubicBezTo>
                  <a:pt x="359392" y="72788"/>
                  <a:pt x="404999" y="72185"/>
                  <a:pt x="450377" y="68239"/>
                </a:cubicBezTo>
                <a:cubicBezTo>
                  <a:pt x="457543" y="67616"/>
                  <a:pt x="463826" y="62975"/>
                  <a:pt x="470848" y="61415"/>
                </a:cubicBezTo>
                <a:cubicBezTo>
                  <a:pt x="484354" y="58413"/>
                  <a:pt x="498285" y="57592"/>
                  <a:pt x="511791" y="54591"/>
                </a:cubicBezTo>
                <a:cubicBezTo>
                  <a:pt x="518813" y="53031"/>
                  <a:pt x="525347" y="49743"/>
                  <a:pt x="532263" y="47767"/>
                </a:cubicBezTo>
                <a:cubicBezTo>
                  <a:pt x="541281" y="45191"/>
                  <a:pt x="550460" y="43218"/>
                  <a:pt x="559559" y="40944"/>
                </a:cubicBezTo>
                <a:cubicBezTo>
                  <a:pt x="611875" y="43218"/>
                  <a:pt x="664296" y="43751"/>
                  <a:pt x="716508" y="47767"/>
                </a:cubicBezTo>
                <a:cubicBezTo>
                  <a:pt x="723680" y="48319"/>
                  <a:pt x="731362" y="50098"/>
                  <a:pt x="736979" y="54591"/>
                </a:cubicBezTo>
                <a:cubicBezTo>
                  <a:pt x="749005" y="64212"/>
                  <a:pt x="752956" y="82049"/>
                  <a:pt x="757451" y="95535"/>
                </a:cubicBezTo>
                <a:cubicBezTo>
                  <a:pt x="765033" y="148610"/>
                  <a:pt x="768066" y="137994"/>
                  <a:pt x="757451" y="191069"/>
                </a:cubicBezTo>
                <a:cubicBezTo>
                  <a:pt x="756040" y="198122"/>
                  <a:pt x="755120" y="205924"/>
                  <a:pt x="750627" y="211541"/>
                </a:cubicBezTo>
                <a:cubicBezTo>
                  <a:pt x="745504" y="217945"/>
                  <a:pt x="737650" y="221857"/>
                  <a:pt x="730156" y="225188"/>
                </a:cubicBezTo>
                <a:cubicBezTo>
                  <a:pt x="717010" y="231031"/>
                  <a:pt x="689212" y="238836"/>
                  <a:pt x="689212" y="238836"/>
                </a:cubicBezTo>
                <a:cubicBezTo>
                  <a:pt x="682388" y="243385"/>
                  <a:pt x="676235" y="249153"/>
                  <a:pt x="668741" y="252484"/>
                </a:cubicBezTo>
                <a:cubicBezTo>
                  <a:pt x="655595" y="258327"/>
                  <a:pt x="639767" y="258152"/>
                  <a:pt x="627797" y="266132"/>
                </a:cubicBezTo>
                <a:cubicBezTo>
                  <a:pt x="620973" y="270681"/>
                  <a:pt x="615005" y="276900"/>
                  <a:pt x="607326" y="279779"/>
                </a:cubicBezTo>
                <a:cubicBezTo>
                  <a:pt x="596466" y="283851"/>
                  <a:pt x="584458" y="283790"/>
                  <a:pt x="573206" y="286603"/>
                </a:cubicBezTo>
                <a:cubicBezTo>
                  <a:pt x="550606" y="292253"/>
                  <a:pt x="552276" y="293733"/>
                  <a:pt x="532263" y="307075"/>
                </a:cubicBezTo>
                <a:cubicBezTo>
                  <a:pt x="514066" y="304800"/>
                  <a:pt x="495604" y="304094"/>
                  <a:pt x="477672" y="300251"/>
                </a:cubicBezTo>
                <a:cubicBezTo>
                  <a:pt x="463605" y="297237"/>
                  <a:pt x="450685" y="290092"/>
                  <a:pt x="436729" y="286603"/>
                </a:cubicBezTo>
                <a:cubicBezTo>
                  <a:pt x="427630" y="284328"/>
                  <a:pt x="418416" y="282474"/>
                  <a:pt x="409433" y="279779"/>
                </a:cubicBezTo>
                <a:cubicBezTo>
                  <a:pt x="395654" y="275645"/>
                  <a:pt x="382138" y="270681"/>
                  <a:pt x="368490" y="266132"/>
                </a:cubicBezTo>
                <a:lnTo>
                  <a:pt x="348018" y="259308"/>
                </a:lnTo>
                <a:cubicBezTo>
                  <a:pt x="341194" y="254759"/>
                  <a:pt x="334882" y="249328"/>
                  <a:pt x="327547" y="245660"/>
                </a:cubicBezTo>
                <a:cubicBezTo>
                  <a:pt x="321113" y="242443"/>
                  <a:pt x="313363" y="242329"/>
                  <a:pt x="307075" y="238836"/>
                </a:cubicBezTo>
                <a:cubicBezTo>
                  <a:pt x="292737" y="230870"/>
                  <a:pt x="266132" y="211541"/>
                  <a:pt x="266132" y="211541"/>
                </a:cubicBezTo>
                <a:cubicBezTo>
                  <a:pt x="263857" y="204717"/>
                  <a:pt x="263802" y="196686"/>
                  <a:pt x="259308" y="191069"/>
                </a:cubicBezTo>
                <a:cubicBezTo>
                  <a:pt x="237816" y="164204"/>
                  <a:pt x="206506" y="181013"/>
                  <a:pt x="177421" y="184245"/>
                </a:cubicBezTo>
                <a:cubicBezTo>
                  <a:pt x="184245" y="179696"/>
                  <a:pt x="190355" y="173828"/>
                  <a:pt x="197893" y="170597"/>
                </a:cubicBezTo>
                <a:cubicBezTo>
                  <a:pt x="206513" y="166903"/>
                  <a:pt x="217385" y="168975"/>
                  <a:pt x="225188" y="163773"/>
                </a:cubicBezTo>
                <a:cubicBezTo>
                  <a:pt x="232012" y="159224"/>
                  <a:pt x="234287" y="150126"/>
                  <a:pt x="238836" y="143302"/>
                </a:cubicBezTo>
                <a:cubicBezTo>
                  <a:pt x="206395" y="121673"/>
                  <a:pt x="226146" y="132248"/>
                  <a:pt x="177421" y="116006"/>
                </a:cubicBezTo>
                <a:lnTo>
                  <a:pt x="156950" y="109182"/>
                </a:lnTo>
                <a:lnTo>
                  <a:pt x="136478" y="102359"/>
                </a:lnTo>
                <a:cubicBezTo>
                  <a:pt x="124183" y="90064"/>
                  <a:pt x="112159" y="75364"/>
                  <a:pt x="95535" y="68239"/>
                </a:cubicBezTo>
                <a:cubicBezTo>
                  <a:pt x="86915" y="64544"/>
                  <a:pt x="77338" y="63690"/>
                  <a:pt x="68239" y="61415"/>
                </a:cubicBezTo>
                <a:cubicBezTo>
                  <a:pt x="21311" y="30130"/>
                  <a:pt x="42857" y="39307"/>
                  <a:pt x="6824" y="27296"/>
                </a:cubicBez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5609016" y="3541594"/>
            <a:ext cx="48211" cy="34119"/>
          </a:xfrm>
          <a:custGeom>
            <a:avLst/>
            <a:gdLst>
              <a:gd name="connsiteX0" fmla="*/ 214 w 48211"/>
              <a:gd name="connsiteY0" fmla="*/ 20472 h 34119"/>
              <a:gd name="connsiteX1" fmla="*/ 34333 w 48211"/>
              <a:gd name="connsiteY1" fmla="*/ 0 h 34119"/>
              <a:gd name="connsiteX2" fmla="*/ 47981 w 48211"/>
              <a:gd name="connsiteY2" fmla="*/ 20472 h 34119"/>
              <a:gd name="connsiteX3" fmla="*/ 27509 w 48211"/>
              <a:gd name="connsiteY3" fmla="*/ 34119 h 34119"/>
              <a:gd name="connsiteX4" fmla="*/ 214 w 48211"/>
              <a:gd name="connsiteY4" fmla="*/ 20472 h 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1" h="34119">
                <a:moveTo>
                  <a:pt x="214" y="20472"/>
                </a:moveTo>
                <a:cubicBezTo>
                  <a:pt x="1351" y="14786"/>
                  <a:pt x="21070" y="0"/>
                  <a:pt x="34333" y="0"/>
                </a:cubicBezTo>
                <a:cubicBezTo>
                  <a:pt x="42534" y="0"/>
                  <a:pt x="49589" y="12430"/>
                  <a:pt x="47981" y="20472"/>
                </a:cubicBezTo>
                <a:cubicBezTo>
                  <a:pt x="46373" y="28514"/>
                  <a:pt x="34333" y="29570"/>
                  <a:pt x="27509" y="34119"/>
                </a:cubicBezTo>
                <a:cubicBezTo>
                  <a:pt x="1685" y="16903"/>
                  <a:pt x="-923" y="26158"/>
                  <a:pt x="214" y="2047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Freeform 102"/>
          <p:cNvSpPr/>
          <p:nvPr/>
        </p:nvSpPr>
        <p:spPr>
          <a:xfrm>
            <a:off x="6029930" y="3514299"/>
            <a:ext cx="248040" cy="669925"/>
          </a:xfrm>
          <a:custGeom>
            <a:avLst/>
            <a:gdLst>
              <a:gd name="connsiteX0" fmla="*/ 77443 w 248040"/>
              <a:gd name="connsiteY0" fmla="*/ 0 h 669925"/>
              <a:gd name="connsiteX1" fmla="*/ 125210 w 248040"/>
              <a:gd name="connsiteY1" fmla="*/ 6823 h 669925"/>
              <a:gd name="connsiteX2" fmla="*/ 145682 w 248040"/>
              <a:gd name="connsiteY2" fmla="*/ 20471 h 669925"/>
              <a:gd name="connsiteX3" fmla="*/ 166154 w 248040"/>
              <a:gd name="connsiteY3" fmla="*/ 27295 h 669925"/>
              <a:gd name="connsiteX4" fmla="*/ 179801 w 248040"/>
              <a:gd name="connsiteY4" fmla="*/ 47767 h 669925"/>
              <a:gd name="connsiteX5" fmla="*/ 186625 w 248040"/>
              <a:gd name="connsiteY5" fmla="*/ 68238 h 669925"/>
              <a:gd name="connsiteX6" fmla="*/ 227569 w 248040"/>
              <a:gd name="connsiteY6" fmla="*/ 102358 h 669925"/>
              <a:gd name="connsiteX7" fmla="*/ 241216 w 248040"/>
              <a:gd name="connsiteY7" fmla="*/ 150125 h 669925"/>
              <a:gd name="connsiteX8" fmla="*/ 248040 w 248040"/>
              <a:gd name="connsiteY8" fmla="*/ 170597 h 669925"/>
              <a:gd name="connsiteX9" fmla="*/ 234392 w 248040"/>
              <a:gd name="connsiteY9" fmla="*/ 211540 h 669925"/>
              <a:gd name="connsiteX10" fmla="*/ 248040 w 248040"/>
              <a:gd name="connsiteY10" fmla="*/ 361665 h 669925"/>
              <a:gd name="connsiteX11" fmla="*/ 241216 w 248040"/>
              <a:gd name="connsiteY11" fmla="*/ 429904 h 669925"/>
              <a:gd name="connsiteX12" fmla="*/ 234392 w 248040"/>
              <a:gd name="connsiteY12" fmla="*/ 457200 h 669925"/>
              <a:gd name="connsiteX13" fmla="*/ 220745 w 248040"/>
              <a:gd name="connsiteY13" fmla="*/ 545910 h 669925"/>
              <a:gd name="connsiteX14" fmla="*/ 207097 w 248040"/>
              <a:gd name="connsiteY14" fmla="*/ 566382 h 669925"/>
              <a:gd name="connsiteX15" fmla="*/ 186625 w 248040"/>
              <a:gd name="connsiteY15" fmla="*/ 641444 h 669925"/>
              <a:gd name="connsiteX16" fmla="*/ 179801 w 248040"/>
              <a:gd name="connsiteY16" fmla="*/ 661916 h 669925"/>
              <a:gd name="connsiteX17" fmla="*/ 166154 w 248040"/>
              <a:gd name="connsiteY17" fmla="*/ 620973 h 669925"/>
              <a:gd name="connsiteX18" fmla="*/ 159330 w 248040"/>
              <a:gd name="connsiteY18" fmla="*/ 600501 h 669925"/>
              <a:gd name="connsiteX19" fmla="*/ 138858 w 248040"/>
              <a:gd name="connsiteY19" fmla="*/ 586853 h 669925"/>
              <a:gd name="connsiteX20" fmla="*/ 132034 w 248040"/>
              <a:gd name="connsiteY20" fmla="*/ 614149 h 669925"/>
              <a:gd name="connsiteX21" fmla="*/ 118386 w 248040"/>
              <a:gd name="connsiteY21" fmla="*/ 648268 h 669925"/>
              <a:gd name="connsiteX22" fmla="*/ 125210 w 248040"/>
              <a:gd name="connsiteY22" fmla="*/ 559558 h 669925"/>
              <a:gd name="connsiteX23" fmla="*/ 132034 w 248040"/>
              <a:gd name="connsiteY23" fmla="*/ 532262 h 669925"/>
              <a:gd name="connsiteX24" fmla="*/ 138858 w 248040"/>
              <a:gd name="connsiteY24" fmla="*/ 511791 h 669925"/>
              <a:gd name="connsiteX25" fmla="*/ 172977 w 248040"/>
              <a:gd name="connsiteY25" fmla="*/ 504967 h 669925"/>
              <a:gd name="connsiteX26" fmla="*/ 200273 w 248040"/>
              <a:gd name="connsiteY26" fmla="*/ 498143 h 669925"/>
              <a:gd name="connsiteX27" fmla="*/ 145682 w 248040"/>
              <a:gd name="connsiteY27" fmla="*/ 511791 h 669925"/>
              <a:gd name="connsiteX28" fmla="*/ 118386 w 248040"/>
              <a:gd name="connsiteY28" fmla="*/ 504967 h 669925"/>
              <a:gd name="connsiteX29" fmla="*/ 118386 w 248040"/>
              <a:gd name="connsiteY29" fmla="*/ 464023 h 669925"/>
              <a:gd name="connsiteX30" fmla="*/ 145682 w 248040"/>
              <a:gd name="connsiteY30" fmla="*/ 409432 h 669925"/>
              <a:gd name="connsiteX31" fmla="*/ 172977 w 248040"/>
              <a:gd name="connsiteY31" fmla="*/ 402608 h 669925"/>
              <a:gd name="connsiteX32" fmla="*/ 213921 w 248040"/>
              <a:gd name="connsiteY32" fmla="*/ 388961 h 669925"/>
              <a:gd name="connsiteX33" fmla="*/ 193449 w 248040"/>
              <a:gd name="connsiteY33" fmla="*/ 395785 h 669925"/>
              <a:gd name="connsiteX34" fmla="*/ 172977 w 248040"/>
              <a:gd name="connsiteY34" fmla="*/ 402608 h 669925"/>
              <a:gd name="connsiteX35" fmla="*/ 152506 w 248040"/>
              <a:gd name="connsiteY35" fmla="*/ 416256 h 669925"/>
              <a:gd name="connsiteX36" fmla="*/ 111563 w 248040"/>
              <a:gd name="connsiteY36" fmla="*/ 429904 h 669925"/>
              <a:gd name="connsiteX37" fmla="*/ 91091 w 248040"/>
              <a:gd name="connsiteY37" fmla="*/ 423080 h 669925"/>
              <a:gd name="connsiteX38" fmla="*/ 118386 w 248040"/>
              <a:gd name="connsiteY38" fmla="*/ 354841 h 669925"/>
              <a:gd name="connsiteX39" fmla="*/ 159330 w 248040"/>
              <a:gd name="connsiteY39" fmla="*/ 327546 h 669925"/>
              <a:gd name="connsiteX40" fmla="*/ 200273 w 248040"/>
              <a:gd name="connsiteY40" fmla="*/ 313898 h 669925"/>
              <a:gd name="connsiteX41" fmla="*/ 220745 w 248040"/>
              <a:gd name="connsiteY41" fmla="*/ 307074 h 669925"/>
              <a:gd name="connsiteX42" fmla="*/ 200273 w 248040"/>
              <a:gd name="connsiteY42" fmla="*/ 300250 h 669925"/>
              <a:gd name="connsiteX43" fmla="*/ 166154 w 248040"/>
              <a:gd name="connsiteY43" fmla="*/ 313898 h 669925"/>
              <a:gd name="connsiteX44" fmla="*/ 138858 w 248040"/>
              <a:gd name="connsiteY44" fmla="*/ 320722 h 669925"/>
              <a:gd name="connsiteX45" fmla="*/ 97915 w 248040"/>
              <a:gd name="connsiteY45" fmla="*/ 341194 h 669925"/>
              <a:gd name="connsiteX46" fmla="*/ 91091 w 248040"/>
              <a:gd name="connsiteY46" fmla="*/ 320722 h 669925"/>
              <a:gd name="connsiteX47" fmla="*/ 111563 w 248040"/>
              <a:gd name="connsiteY47" fmla="*/ 279779 h 669925"/>
              <a:gd name="connsiteX48" fmla="*/ 132034 w 248040"/>
              <a:gd name="connsiteY48" fmla="*/ 266131 h 669925"/>
              <a:gd name="connsiteX49" fmla="*/ 152506 w 248040"/>
              <a:gd name="connsiteY49" fmla="*/ 259307 h 669925"/>
              <a:gd name="connsiteX50" fmla="*/ 172977 w 248040"/>
              <a:gd name="connsiteY50" fmla="*/ 245659 h 669925"/>
              <a:gd name="connsiteX51" fmla="*/ 186625 w 248040"/>
              <a:gd name="connsiteY51" fmla="*/ 225188 h 669925"/>
              <a:gd name="connsiteX52" fmla="*/ 200273 w 248040"/>
              <a:gd name="connsiteY52" fmla="*/ 204716 h 669925"/>
              <a:gd name="connsiteX53" fmla="*/ 179801 w 248040"/>
              <a:gd name="connsiteY53" fmla="*/ 218364 h 669925"/>
              <a:gd name="connsiteX54" fmla="*/ 172977 w 248040"/>
              <a:gd name="connsiteY54" fmla="*/ 238835 h 669925"/>
              <a:gd name="connsiteX55" fmla="*/ 132034 w 248040"/>
              <a:gd name="connsiteY55" fmla="*/ 266131 h 669925"/>
              <a:gd name="connsiteX56" fmla="*/ 111563 w 248040"/>
              <a:gd name="connsiteY56" fmla="*/ 286602 h 669925"/>
              <a:gd name="connsiteX57" fmla="*/ 97915 w 248040"/>
              <a:gd name="connsiteY57" fmla="*/ 307074 h 669925"/>
              <a:gd name="connsiteX58" fmla="*/ 77443 w 248040"/>
              <a:gd name="connsiteY58" fmla="*/ 313898 h 669925"/>
              <a:gd name="connsiteX59" fmla="*/ 56971 w 248040"/>
              <a:gd name="connsiteY59" fmla="*/ 307074 h 669925"/>
              <a:gd name="connsiteX60" fmla="*/ 56971 w 248040"/>
              <a:gd name="connsiteY60" fmla="*/ 232011 h 669925"/>
              <a:gd name="connsiteX61" fmla="*/ 104739 w 248040"/>
              <a:gd name="connsiteY61" fmla="*/ 177420 h 669925"/>
              <a:gd name="connsiteX62" fmla="*/ 145682 w 248040"/>
              <a:gd name="connsiteY62" fmla="*/ 143301 h 669925"/>
              <a:gd name="connsiteX63" fmla="*/ 172977 w 248040"/>
              <a:gd name="connsiteY63" fmla="*/ 102358 h 669925"/>
              <a:gd name="connsiteX64" fmla="*/ 166154 w 248040"/>
              <a:gd name="connsiteY64" fmla="*/ 122829 h 669925"/>
              <a:gd name="connsiteX65" fmla="*/ 118386 w 248040"/>
              <a:gd name="connsiteY65" fmla="*/ 177420 h 669925"/>
              <a:gd name="connsiteX66" fmla="*/ 104739 w 248040"/>
              <a:gd name="connsiteY66" fmla="*/ 197892 h 669925"/>
              <a:gd name="connsiteX67" fmla="*/ 43324 w 248040"/>
              <a:gd name="connsiteY67" fmla="*/ 225188 h 669925"/>
              <a:gd name="connsiteX68" fmla="*/ 22852 w 248040"/>
              <a:gd name="connsiteY68" fmla="*/ 232011 h 669925"/>
              <a:gd name="connsiteX69" fmla="*/ 2380 w 248040"/>
              <a:gd name="connsiteY69" fmla="*/ 218364 h 669925"/>
              <a:gd name="connsiteX70" fmla="*/ 29676 w 248040"/>
              <a:gd name="connsiteY70" fmla="*/ 163773 h 669925"/>
              <a:gd name="connsiteX71" fmla="*/ 50148 w 248040"/>
              <a:gd name="connsiteY71" fmla="*/ 156949 h 669925"/>
              <a:gd name="connsiteX72" fmla="*/ 56971 w 248040"/>
              <a:gd name="connsiteY72" fmla="*/ 136477 h 669925"/>
              <a:gd name="connsiteX73" fmla="*/ 70619 w 248040"/>
              <a:gd name="connsiteY73" fmla="*/ 109182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48040" h="669925">
                <a:moveTo>
                  <a:pt x="77443" y="0"/>
                </a:moveTo>
                <a:cubicBezTo>
                  <a:pt x="93365" y="2274"/>
                  <a:pt x="109804" y="2201"/>
                  <a:pt x="125210" y="6823"/>
                </a:cubicBezTo>
                <a:cubicBezTo>
                  <a:pt x="133066" y="9180"/>
                  <a:pt x="138346" y="16803"/>
                  <a:pt x="145682" y="20471"/>
                </a:cubicBezTo>
                <a:cubicBezTo>
                  <a:pt x="152116" y="23688"/>
                  <a:pt x="159330" y="25020"/>
                  <a:pt x="166154" y="27295"/>
                </a:cubicBezTo>
                <a:cubicBezTo>
                  <a:pt x="170703" y="34119"/>
                  <a:pt x="176133" y="40432"/>
                  <a:pt x="179801" y="47767"/>
                </a:cubicBezTo>
                <a:cubicBezTo>
                  <a:pt x="183018" y="54200"/>
                  <a:pt x="182635" y="62253"/>
                  <a:pt x="186625" y="68238"/>
                </a:cubicBezTo>
                <a:cubicBezTo>
                  <a:pt x="197134" y="84001"/>
                  <a:pt x="212463" y="92287"/>
                  <a:pt x="227569" y="102358"/>
                </a:cubicBezTo>
                <a:cubicBezTo>
                  <a:pt x="243933" y="151454"/>
                  <a:pt x="224074" y="90128"/>
                  <a:pt x="241216" y="150125"/>
                </a:cubicBezTo>
                <a:cubicBezTo>
                  <a:pt x="243192" y="157041"/>
                  <a:pt x="245765" y="163773"/>
                  <a:pt x="248040" y="170597"/>
                </a:cubicBezTo>
                <a:cubicBezTo>
                  <a:pt x="243491" y="184245"/>
                  <a:pt x="233636" y="197174"/>
                  <a:pt x="234392" y="211540"/>
                </a:cubicBezTo>
                <a:cubicBezTo>
                  <a:pt x="241594" y="348377"/>
                  <a:pt x="227530" y="300137"/>
                  <a:pt x="248040" y="361665"/>
                </a:cubicBezTo>
                <a:cubicBezTo>
                  <a:pt x="245765" y="384411"/>
                  <a:pt x="244449" y="407274"/>
                  <a:pt x="241216" y="429904"/>
                </a:cubicBezTo>
                <a:cubicBezTo>
                  <a:pt x="239890" y="439188"/>
                  <a:pt x="235934" y="447949"/>
                  <a:pt x="234392" y="457200"/>
                </a:cubicBezTo>
                <a:cubicBezTo>
                  <a:pt x="232704" y="467326"/>
                  <a:pt x="227008" y="529209"/>
                  <a:pt x="220745" y="545910"/>
                </a:cubicBezTo>
                <a:cubicBezTo>
                  <a:pt x="217865" y="553589"/>
                  <a:pt x="210428" y="558887"/>
                  <a:pt x="207097" y="566382"/>
                </a:cubicBezTo>
                <a:cubicBezTo>
                  <a:pt x="190366" y="604026"/>
                  <a:pt x="195799" y="604749"/>
                  <a:pt x="186625" y="641444"/>
                </a:cubicBezTo>
                <a:cubicBezTo>
                  <a:pt x="184880" y="648422"/>
                  <a:pt x="182076" y="655092"/>
                  <a:pt x="179801" y="661916"/>
                </a:cubicBezTo>
                <a:lnTo>
                  <a:pt x="166154" y="620973"/>
                </a:lnTo>
                <a:cubicBezTo>
                  <a:pt x="163879" y="614149"/>
                  <a:pt x="165315" y="604491"/>
                  <a:pt x="159330" y="600501"/>
                </a:cubicBezTo>
                <a:lnTo>
                  <a:pt x="138858" y="586853"/>
                </a:lnTo>
                <a:cubicBezTo>
                  <a:pt x="136583" y="595952"/>
                  <a:pt x="133576" y="604898"/>
                  <a:pt x="132034" y="614149"/>
                </a:cubicBezTo>
                <a:cubicBezTo>
                  <a:pt x="122603" y="670734"/>
                  <a:pt x="131682" y="688155"/>
                  <a:pt x="118386" y="648268"/>
                </a:cubicBezTo>
                <a:cubicBezTo>
                  <a:pt x="120661" y="618698"/>
                  <a:pt x="121745" y="589012"/>
                  <a:pt x="125210" y="559558"/>
                </a:cubicBezTo>
                <a:cubicBezTo>
                  <a:pt x="126306" y="550244"/>
                  <a:pt x="129457" y="541280"/>
                  <a:pt x="132034" y="532262"/>
                </a:cubicBezTo>
                <a:cubicBezTo>
                  <a:pt x="134010" y="525346"/>
                  <a:pt x="132873" y="515781"/>
                  <a:pt x="138858" y="511791"/>
                </a:cubicBezTo>
                <a:cubicBezTo>
                  <a:pt x="148508" y="505358"/>
                  <a:pt x="161655" y="507483"/>
                  <a:pt x="172977" y="504967"/>
                </a:cubicBezTo>
                <a:cubicBezTo>
                  <a:pt x="182132" y="502932"/>
                  <a:pt x="209170" y="495177"/>
                  <a:pt x="200273" y="498143"/>
                </a:cubicBezTo>
                <a:cubicBezTo>
                  <a:pt x="168798" y="508635"/>
                  <a:pt x="186854" y="503556"/>
                  <a:pt x="145682" y="511791"/>
                </a:cubicBezTo>
                <a:cubicBezTo>
                  <a:pt x="136583" y="509516"/>
                  <a:pt x="125709" y="510826"/>
                  <a:pt x="118386" y="504967"/>
                </a:cubicBezTo>
                <a:cubicBezTo>
                  <a:pt x="103224" y="492837"/>
                  <a:pt x="115354" y="476153"/>
                  <a:pt x="118386" y="464023"/>
                </a:cubicBezTo>
                <a:cubicBezTo>
                  <a:pt x="125337" y="436218"/>
                  <a:pt x="118478" y="424977"/>
                  <a:pt x="145682" y="409432"/>
                </a:cubicBezTo>
                <a:cubicBezTo>
                  <a:pt x="153825" y="404779"/>
                  <a:pt x="163994" y="405303"/>
                  <a:pt x="172977" y="402608"/>
                </a:cubicBezTo>
                <a:cubicBezTo>
                  <a:pt x="186756" y="398474"/>
                  <a:pt x="200273" y="393510"/>
                  <a:pt x="213921" y="388961"/>
                </a:cubicBezTo>
                <a:lnTo>
                  <a:pt x="193449" y="395785"/>
                </a:lnTo>
                <a:lnTo>
                  <a:pt x="172977" y="402608"/>
                </a:lnTo>
                <a:cubicBezTo>
                  <a:pt x="166153" y="407157"/>
                  <a:pt x="160000" y="412925"/>
                  <a:pt x="152506" y="416256"/>
                </a:cubicBezTo>
                <a:cubicBezTo>
                  <a:pt x="139360" y="422099"/>
                  <a:pt x="111563" y="429904"/>
                  <a:pt x="111563" y="429904"/>
                </a:cubicBezTo>
                <a:cubicBezTo>
                  <a:pt x="104739" y="427629"/>
                  <a:pt x="92836" y="430058"/>
                  <a:pt x="91091" y="423080"/>
                </a:cubicBezTo>
                <a:cubicBezTo>
                  <a:pt x="82896" y="390300"/>
                  <a:pt x="96373" y="371962"/>
                  <a:pt x="118386" y="354841"/>
                </a:cubicBezTo>
                <a:cubicBezTo>
                  <a:pt x="131334" y="344771"/>
                  <a:pt x="143769" y="332733"/>
                  <a:pt x="159330" y="327546"/>
                </a:cubicBezTo>
                <a:lnTo>
                  <a:pt x="200273" y="313898"/>
                </a:lnTo>
                <a:lnTo>
                  <a:pt x="220745" y="307074"/>
                </a:lnTo>
                <a:cubicBezTo>
                  <a:pt x="213921" y="304799"/>
                  <a:pt x="207411" y="299358"/>
                  <a:pt x="200273" y="300250"/>
                </a:cubicBezTo>
                <a:cubicBezTo>
                  <a:pt x="188118" y="301769"/>
                  <a:pt x="177775" y="310024"/>
                  <a:pt x="166154" y="313898"/>
                </a:cubicBezTo>
                <a:cubicBezTo>
                  <a:pt x="157257" y="316864"/>
                  <a:pt x="147957" y="318447"/>
                  <a:pt x="138858" y="320722"/>
                </a:cubicBezTo>
                <a:cubicBezTo>
                  <a:pt x="135411" y="323020"/>
                  <a:pt x="105986" y="345230"/>
                  <a:pt x="97915" y="341194"/>
                </a:cubicBezTo>
                <a:cubicBezTo>
                  <a:pt x="91481" y="337977"/>
                  <a:pt x="93366" y="327546"/>
                  <a:pt x="91091" y="320722"/>
                </a:cubicBezTo>
                <a:cubicBezTo>
                  <a:pt x="96641" y="304071"/>
                  <a:pt x="98334" y="293008"/>
                  <a:pt x="111563" y="279779"/>
                </a:cubicBezTo>
                <a:cubicBezTo>
                  <a:pt x="117362" y="273980"/>
                  <a:pt x="124699" y="269799"/>
                  <a:pt x="132034" y="266131"/>
                </a:cubicBezTo>
                <a:cubicBezTo>
                  <a:pt x="138468" y="262914"/>
                  <a:pt x="145682" y="261582"/>
                  <a:pt x="152506" y="259307"/>
                </a:cubicBezTo>
                <a:cubicBezTo>
                  <a:pt x="159330" y="254758"/>
                  <a:pt x="167178" y="251458"/>
                  <a:pt x="172977" y="245659"/>
                </a:cubicBezTo>
                <a:cubicBezTo>
                  <a:pt x="178776" y="239860"/>
                  <a:pt x="180453" y="230588"/>
                  <a:pt x="186625" y="225188"/>
                </a:cubicBezTo>
                <a:cubicBezTo>
                  <a:pt x="219124" y="196752"/>
                  <a:pt x="252772" y="191591"/>
                  <a:pt x="200273" y="204716"/>
                </a:cubicBezTo>
                <a:cubicBezTo>
                  <a:pt x="193449" y="209265"/>
                  <a:pt x="184924" y="211960"/>
                  <a:pt x="179801" y="218364"/>
                </a:cubicBezTo>
                <a:cubicBezTo>
                  <a:pt x="175308" y="223981"/>
                  <a:pt x="178063" y="233749"/>
                  <a:pt x="172977" y="238835"/>
                </a:cubicBezTo>
                <a:cubicBezTo>
                  <a:pt x="161379" y="250433"/>
                  <a:pt x="143632" y="254533"/>
                  <a:pt x="132034" y="266131"/>
                </a:cubicBezTo>
                <a:cubicBezTo>
                  <a:pt x="125210" y="272955"/>
                  <a:pt x="117741" y="279189"/>
                  <a:pt x="111563" y="286602"/>
                </a:cubicBezTo>
                <a:cubicBezTo>
                  <a:pt x="106313" y="292903"/>
                  <a:pt x="104319" y="301951"/>
                  <a:pt x="97915" y="307074"/>
                </a:cubicBezTo>
                <a:cubicBezTo>
                  <a:pt x="92298" y="311568"/>
                  <a:pt x="84267" y="311623"/>
                  <a:pt x="77443" y="313898"/>
                </a:cubicBezTo>
                <a:cubicBezTo>
                  <a:pt x="70619" y="311623"/>
                  <a:pt x="62057" y="312160"/>
                  <a:pt x="56971" y="307074"/>
                </a:cubicBezTo>
                <a:cubicBezTo>
                  <a:pt x="41847" y="291950"/>
                  <a:pt x="55636" y="235750"/>
                  <a:pt x="56971" y="232011"/>
                </a:cubicBezTo>
                <a:cubicBezTo>
                  <a:pt x="73548" y="185595"/>
                  <a:pt x="78254" y="199491"/>
                  <a:pt x="104739" y="177420"/>
                </a:cubicBezTo>
                <a:cubicBezTo>
                  <a:pt x="157281" y="133635"/>
                  <a:pt x="94853" y="177187"/>
                  <a:pt x="145682" y="143301"/>
                </a:cubicBezTo>
                <a:cubicBezTo>
                  <a:pt x="154780" y="129653"/>
                  <a:pt x="178163" y="86797"/>
                  <a:pt x="172977" y="102358"/>
                </a:cubicBezTo>
                <a:cubicBezTo>
                  <a:pt x="170703" y="109182"/>
                  <a:pt x="169647" y="116541"/>
                  <a:pt x="166154" y="122829"/>
                </a:cubicBezTo>
                <a:cubicBezTo>
                  <a:pt x="142739" y="164977"/>
                  <a:pt x="148292" y="157484"/>
                  <a:pt x="118386" y="177420"/>
                </a:cubicBezTo>
                <a:cubicBezTo>
                  <a:pt x="113837" y="184244"/>
                  <a:pt x="110538" y="192093"/>
                  <a:pt x="104739" y="197892"/>
                </a:cubicBezTo>
                <a:cubicBezTo>
                  <a:pt x="88519" y="214112"/>
                  <a:pt x="63593" y="218432"/>
                  <a:pt x="43324" y="225188"/>
                </a:cubicBezTo>
                <a:lnTo>
                  <a:pt x="22852" y="232011"/>
                </a:lnTo>
                <a:cubicBezTo>
                  <a:pt x="16028" y="227462"/>
                  <a:pt x="4369" y="226320"/>
                  <a:pt x="2380" y="218364"/>
                </a:cubicBezTo>
                <a:cubicBezTo>
                  <a:pt x="-5610" y="186403"/>
                  <a:pt x="7271" y="174975"/>
                  <a:pt x="29676" y="163773"/>
                </a:cubicBezTo>
                <a:cubicBezTo>
                  <a:pt x="36110" y="160556"/>
                  <a:pt x="43324" y="159224"/>
                  <a:pt x="50148" y="156949"/>
                </a:cubicBezTo>
                <a:cubicBezTo>
                  <a:pt x="52422" y="150125"/>
                  <a:pt x="53754" y="142911"/>
                  <a:pt x="56971" y="136477"/>
                </a:cubicBezTo>
                <a:cubicBezTo>
                  <a:pt x="71881" y="106656"/>
                  <a:pt x="70619" y="126274"/>
                  <a:pt x="70619" y="10918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103"/>
          <p:cNvSpPr/>
          <p:nvPr/>
        </p:nvSpPr>
        <p:spPr>
          <a:xfrm>
            <a:off x="5993630" y="3739487"/>
            <a:ext cx="154711" cy="327546"/>
          </a:xfrm>
          <a:custGeom>
            <a:avLst/>
            <a:gdLst>
              <a:gd name="connsiteX0" fmla="*/ 31857 w 154711"/>
              <a:gd name="connsiteY0" fmla="*/ 0 h 327546"/>
              <a:gd name="connsiteX1" fmla="*/ 4561 w 154711"/>
              <a:gd name="connsiteY1" fmla="*/ 81886 h 327546"/>
              <a:gd name="connsiteX2" fmla="*/ 18209 w 154711"/>
              <a:gd name="connsiteY2" fmla="*/ 40943 h 327546"/>
              <a:gd name="connsiteX3" fmla="*/ 45504 w 154711"/>
              <a:gd name="connsiteY3" fmla="*/ 6823 h 327546"/>
              <a:gd name="connsiteX4" fmla="*/ 79624 w 154711"/>
              <a:gd name="connsiteY4" fmla="*/ 13647 h 327546"/>
              <a:gd name="connsiteX5" fmla="*/ 65976 w 154711"/>
              <a:gd name="connsiteY5" fmla="*/ 116006 h 327546"/>
              <a:gd name="connsiteX6" fmla="*/ 52328 w 154711"/>
              <a:gd name="connsiteY6" fmla="*/ 136477 h 327546"/>
              <a:gd name="connsiteX7" fmla="*/ 31857 w 154711"/>
              <a:gd name="connsiteY7" fmla="*/ 150125 h 327546"/>
              <a:gd name="connsiteX8" fmla="*/ 45504 w 154711"/>
              <a:gd name="connsiteY8" fmla="*/ 129653 h 327546"/>
              <a:gd name="connsiteX9" fmla="*/ 65976 w 154711"/>
              <a:gd name="connsiteY9" fmla="*/ 116006 h 327546"/>
              <a:gd name="connsiteX10" fmla="*/ 93271 w 154711"/>
              <a:gd name="connsiteY10" fmla="*/ 81886 h 327546"/>
              <a:gd name="connsiteX11" fmla="*/ 120567 w 154711"/>
              <a:gd name="connsiteY11" fmla="*/ 88710 h 327546"/>
              <a:gd name="connsiteX12" fmla="*/ 134215 w 154711"/>
              <a:gd name="connsiteY12" fmla="*/ 129653 h 327546"/>
              <a:gd name="connsiteX13" fmla="*/ 93271 w 154711"/>
              <a:gd name="connsiteY13" fmla="*/ 150125 h 327546"/>
              <a:gd name="connsiteX14" fmla="*/ 79624 w 154711"/>
              <a:gd name="connsiteY14" fmla="*/ 191068 h 327546"/>
              <a:gd name="connsiteX15" fmla="*/ 59152 w 154711"/>
              <a:gd name="connsiteY15" fmla="*/ 211540 h 327546"/>
              <a:gd name="connsiteX16" fmla="*/ 100095 w 154711"/>
              <a:gd name="connsiteY16" fmla="*/ 184244 h 327546"/>
              <a:gd name="connsiteX17" fmla="*/ 120567 w 154711"/>
              <a:gd name="connsiteY17" fmla="*/ 177420 h 327546"/>
              <a:gd name="connsiteX18" fmla="*/ 134215 w 154711"/>
              <a:gd name="connsiteY18" fmla="*/ 197892 h 327546"/>
              <a:gd name="connsiteX19" fmla="*/ 113743 w 154711"/>
              <a:gd name="connsiteY19" fmla="*/ 238835 h 327546"/>
              <a:gd name="connsiteX20" fmla="*/ 93271 w 154711"/>
              <a:gd name="connsiteY20" fmla="*/ 259307 h 327546"/>
              <a:gd name="connsiteX21" fmla="*/ 72800 w 154711"/>
              <a:gd name="connsiteY21" fmla="*/ 272955 h 327546"/>
              <a:gd name="connsiteX22" fmla="*/ 113743 w 154711"/>
              <a:gd name="connsiteY22" fmla="*/ 245659 h 327546"/>
              <a:gd name="connsiteX23" fmla="*/ 147863 w 154711"/>
              <a:gd name="connsiteY23" fmla="*/ 252483 h 327546"/>
              <a:gd name="connsiteX24" fmla="*/ 141039 w 154711"/>
              <a:gd name="connsiteY24" fmla="*/ 272955 h 327546"/>
              <a:gd name="connsiteX25" fmla="*/ 113743 w 154711"/>
              <a:gd name="connsiteY25" fmla="*/ 320722 h 327546"/>
              <a:gd name="connsiteX26" fmla="*/ 86448 w 154711"/>
              <a:gd name="connsiteY26" fmla="*/ 327546 h 327546"/>
              <a:gd name="connsiteX27" fmla="*/ 106919 w 154711"/>
              <a:gd name="connsiteY27" fmla="*/ 320722 h 327546"/>
              <a:gd name="connsiteX28" fmla="*/ 127391 w 154711"/>
              <a:gd name="connsiteY28" fmla="*/ 307074 h 327546"/>
              <a:gd name="connsiteX29" fmla="*/ 134215 w 154711"/>
              <a:gd name="connsiteY29" fmla="*/ 286603 h 327546"/>
              <a:gd name="connsiteX30" fmla="*/ 154686 w 154711"/>
              <a:gd name="connsiteY30" fmla="*/ 259307 h 3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711" h="327546">
                <a:moveTo>
                  <a:pt x="31857" y="0"/>
                </a:moveTo>
                <a:cubicBezTo>
                  <a:pt x="24632" y="12042"/>
                  <a:pt x="-12838" y="64487"/>
                  <a:pt x="4561" y="81886"/>
                </a:cubicBezTo>
                <a:cubicBezTo>
                  <a:pt x="14733" y="92058"/>
                  <a:pt x="13660" y="54591"/>
                  <a:pt x="18209" y="40943"/>
                </a:cubicBezTo>
                <a:cubicBezTo>
                  <a:pt x="27627" y="12691"/>
                  <a:pt x="19048" y="24461"/>
                  <a:pt x="45504" y="6823"/>
                </a:cubicBezTo>
                <a:cubicBezTo>
                  <a:pt x="56877" y="9098"/>
                  <a:pt x="76213" y="2561"/>
                  <a:pt x="79624" y="13647"/>
                </a:cubicBezTo>
                <a:cubicBezTo>
                  <a:pt x="82528" y="23083"/>
                  <a:pt x="78750" y="90458"/>
                  <a:pt x="65976" y="116006"/>
                </a:cubicBezTo>
                <a:cubicBezTo>
                  <a:pt x="62308" y="123341"/>
                  <a:pt x="58127" y="130678"/>
                  <a:pt x="52328" y="136477"/>
                </a:cubicBezTo>
                <a:cubicBezTo>
                  <a:pt x="46529" y="142276"/>
                  <a:pt x="38681" y="145576"/>
                  <a:pt x="31857" y="150125"/>
                </a:cubicBezTo>
                <a:cubicBezTo>
                  <a:pt x="36406" y="143301"/>
                  <a:pt x="39705" y="135452"/>
                  <a:pt x="45504" y="129653"/>
                </a:cubicBezTo>
                <a:cubicBezTo>
                  <a:pt x="51303" y="123854"/>
                  <a:pt x="60853" y="122410"/>
                  <a:pt x="65976" y="116006"/>
                </a:cubicBezTo>
                <a:cubicBezTo>
                  <a:pt x="103650" y="68915"/>
                  <a:pt x="34599" y="121003"/>
                  <a:pt x="93271" y="81886"/>
                </a:cubicBezTo>
                <a:cubicBezTo>
                  <a:pt x="102370" y="84161"/>
                  <a:pt x="114463" y="81589"/>
                  <a:pt x="120567" y="88710"/>
                </a:cubicBezTo>
                <a:cubicBezTo>
                  <a:pt x="129929" y="99633"/>
                  <a:pt x="134215" y="129653"/>
                  <a:pt x="134215" y="129653"/>
                </a:cubicBezTo>
                <a:cubicBezTo>
                  <a:pt x="123060" y="133371"/>
                  <a:pt x="100233" y="138985"/>
                  <a:pt x="93271" y="150125"/>
                </a:cubicBezTo>
                <a:cubicBezTo>
                  <a:pt x="85647" y="162324"/>
                  <a:pt x="89796" y="180896"/>
                  <a:pt x="79624" y="191068"/>
                </a:cubicBezTo>
                <a:cubicBezTo>
                  <a:pt x="72800" y="197892"/>
                  <a:pt x="49997" y="214592"/>
                  <a:pt x="59152" y="211540"/>
                </a:cubicBezTo>
                <a:cubicBezTo>
                  <a:pt x="74713" y="206353"/>
                  <a:pt x="84534" y="189431"/>
                  <a:pt x="100095" y="184244"/>
                </a:cubicBezTo>
                <a:lnTo>
                  <a:pt x="120567" y="177420"/>
                </a:lnTo>
                <a:cubicBezTo>
                  <a:pt x="125116" y="184244"/>
                  <a:pt x="132867" y="189802"/>
                  <a:pt x="134215" y="197892"/>
                </a:cubicBezTo>
                <a:cubicBezTo>
                  <a:pt x="135925" y="208151"/>
                  <a:pt x="118694" y="232893"/>
                  <a:pt x="113743" y="238835"/>
                </a:cubicBezTo>
                <a:cubicBezTo>
                  <a:pt x="107565" y="246249"/>
                  <a:pt x="100685" y="253129"/>
                  <a:pt x="93271" y="259307"/>
                </a:cubicBezTo>
                <a:cubicBezTo>
                  <a:pt x="86971" y="264557"/>
                  <a:pt x="72800" y="281156"/>
                  <a:pt x="72800" y="272955"/>
                </a:cubicBezTo>
                <a:cubicBezTo>
                  <a:pt x="72800" y="255916"/>
                  <a:pt x="103166" y="249185"/>
                  <a:pt x="113743" y="245659"/>
                </a:cubicBezTo>
                <a:cubicBezTo>
                  <a:pt x="125116" y="247934"/>
                  <a:pt x="139662" y="244282"/>
                  <a:pt x="147863" y="252483"/>
                </a:cubicBezTo>
                <a:cubicBezTo>
                  <a:pt x="152949" y="257569"/>
                  <a:pt x="143873" y="266343"/>
                  <a:pt x="141039" y="272955"/>
                </a:cubicBezTo>
                <a:cubicBezTo>
                  <a:pt x="139150" y="277362"/>
                  <a:pt x="120596" y="316153"/>
                  <a:pt x="113743" y="320722"/>
                </a:cubicBezTo>
                <a:cubicBezTo>
                  <a:pt x="105940" y="325924"/>
                  <a:pt x="95826" y="327546"/>
                  <a:pt x="86448" y="327546"/>
                </a:cubicBezTo>
                <a:cubicBezTo>
                  <a:pt x="79255" y="327546"/>
                  <a:pt x="100486" y="323939"/>
                  <a:pt x="106919" y="320722"/>
                </a:cubicBezTo>
                <a:cubicBezTo>
                  <a:pt x="114255" y="317054"/>
                  <a:pt x="120567" y="311623"/>
                  <a:pt x="127391" y="307074"/>
                </a:cubicBezTo>
                <a:cubicBezTo>
                  <a:pt x="129666" y="300250"/>
                  <a:pt x="130225" y="292588"/>
                  <a:pt x="134215" y="286603"/>
                </a:cubicBezTo>
                <a:cubicBezTo>
                  <a:pt x="156294" y="253484"/>
                  <a:pt x="154686" y="278383"/>
                  <a:pt x="154686" y="25930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Freeform 104"/>
          <p:cNvSpPr/>
          <p:nvPr/>
        </p:nvSpPr>
        <p:spPr>
          <a:xfrm>
            <a:off x="5902657" y="3698543"/>
            <a:ext cx="54591" cy="388961"/>
          </a:xfrm>
          <a:custGeom>
            <a:avLst/>
            <a:gdLst>
              <a:gd name="connsiteX0" fmla="*/ 6824 w 54591"/>
              <a:gd name="connsiteY0" fmla="*/ 0 h 388961"/>
              <a:gd name="connsiteX1" fmla="*/ 0 w 54591"/>
              <a:gd name="connsiteY1" fmla="*/ 34120 h 388961"/>
              <a:gd name="connsiteX2" fmla="*/ 6824 w 54591"/>
              <a:gd name="connsiteY2" fmla="*/ 61415 h 388961"/>
              <a:gd name="connsiteX3" fmla="*/ 20471 w 54591"/>
              <a:gd name="connsiteY3" fmla="*/ 116006 h 388961"/>
              <a:gd name="connsiteX4" fmla="*/ 34119 w 54591"/>
              <a:gd name="connsiteY4" fmla="*/ 136478 h 388961"/>
              <a:gd name="connsiteX5" fmla="*/ 54591 w 54591"/>
              <a:gd name="connsiteY5" fmla="*/ 211541 h 388961"/>
              <a:gd name="connsiteX6" fmla="*/ 40943 w 54591"/>
              <a:gd name="connsiteY6" fmla="*/ 232012 h 388961"/>
              <a:gd name="connsiteX7" fmla="*/ 27295 w 54591"/>
              <a:gd name="connsiteY7" fmla="*/ 300251 h 388961"/>
              <a:gd name="connsiteX8" fmla="*/ 40943 w 54591"/>
              <a:gd name="connsiteY8" fmla="*/ 388961 h 38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 h="388961">
                <a:moveTo>
                  <a:pt x="6824" y="0"/>
                </a:moveTo>
                <a:cubicBezTo>
                  <a:pt x="4549" y="11373"/>
                  <a:pt x="0" y="22521"/>
                  <a:pt x="0" y="34120"/>
                </a:cubicBezTo>
                <a:cubicBezTo>
                  <a:pt x="0" y="43498"/>
                  <a:pt x="4790" y="52260"/>
                  <a:pt x="6824" y="61415"/>
                </a:cubicBezTo>
                <a:cubicBezTo>
                  <a:pt x="9940" y="75436"/>
                  <a:pt x="13153" y="101370"/>
                  <a:pt x="20471" y="116006"/>
                </a:cubicBezTo>
                <a:cubicBezTo>
                  <a:pt x="24139" y="123342"/>
                  <a:pt x="30788" y="128983"/>
                  <a:pt x="34119" y="136478"/>
                </a:cubicBezTo>
                <a:cubicBezTo>
                  <a:pt x="46713" y="164813"/>
                  <a:pt x="48753" y="182351"/>
                  <a:pt x="54591" y="211541"/>
                </a:cubicBezTo>
                <a:cubicBezTo>
                  <a:pt x="50042" y="218365"/>
                  <a:pt x="44611" y="224677"/>
                  <a:pt x="40943" y="232012"/>
                </a:cubicBezTo>
                <a:cubicBezTo>
                  <a:pt x="31415" y="251068"/>
                  <a:pt x="29810" y="282649"/>
                  <a:pt x="27295" y="300251"/>
                </a:cubicBezTo>
                <a:cubicBezTo>
                  <a:pt x="34386" y="385344"/>
                  <a:pt x="14750" y="362772"/>
                  <a:pt x="40943" y="3889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105"/>
          <p:cNvSpPr/>
          <p:nvPr/>
        </p:nvSpPr>
        <p:spPr>
          <a:xfrm>
            <a:off x="5841242" y="3725839"/>
            <a:ext cx="28102" cy="300251"/>
          </a:xfrm>
          <a:custGeom>
            <a:avLst/>
            <a:gdLst>
              <a:gd name="connsiteX0" fmla="*/ 0 w 28102"/>
              <a:gd name="connsiteY0" fmla="*/ 0 h 300251"/>
              <a:gd name="connsiteX1" fmla="*/ 6824 w 28102"/>
              <a:gd name="connsiteY1" fmla="*/ 68239 h 300251"/>
              <a:gd name="connsiteX2" fmla="*/ 13648 w 28102"/>
              <a:gd name="connsiteY2" fmla="*/ 150125 h 300251"/>
              <a:gd name="connsiteX3" fmla="*/ 20471 w 28102"/>
              <a:gd name="connsiteY3" fmla="*/ 197892 h 300251"/>
              <a:gd name="connsiteX4" fmla="*/ 27295 w 28102"/>
              <a:gd name="connsiteY4" fmla="*/ 218364 h 300251"/>
              <a:gd name="connsiteX5" fmla="*/ 27295 w 28102"/>
              <a:gd name="connsiteY5" fmla="*/ 300251 h 3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2" h="300251">
                <a:moveTo>
                  <a:pt x="0" y="0"/>
                </a:moveTo>
                <a:cubicBezTo>
                  <a:pt x="2275" y="22746"/>
                  <a:pt x="4754" y="45473"/>
                  <a:pt x="6824" y="68239"/>
                </a:cubicBezTo>
                <a:cubicBezTo>
                  <a:pt x="9304" y="95516"/>
                  <a:pt x="10781" y="122886"/>
                  <a:pt x="13648" y="150125"/>
                </a:cubicBezTo>
                <a:cubicBezTo>
                  <a:pt x="15332" y="166121"/>
                  <a:pt x="17317" y="182120"/>
                  <a:pt x="20471" y="197892"/>
                </a:cubicBezTo>
                <a:cubicBezTo>
                  <a:pt x="21882" y="204945"/>
                  <a:pt x="26817" y="211187"/>
                  <a:pt x="27295" y="218364"/>
                </a:cubicBezTo>
                <a:cubicBezTo>
                  <a:pt x="29111" y="245599"/>
                  <a:pt x="27295" y="272955"/>
                  <a:pt x="27295" y="3002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106"/>
          <p:cNvSpPr/>
          <p:nvPr/>
        </p:nvSpPr>
        <p:spPr>
          <a:xfrm>
            <a:off x="5772805" y="3712191"/>
            <a:ext cx="34392" cy="334370"/>
          </a:xfrm>
          <a:custGeom>
            <a:avLst/>
            <a:gdLst>
              <a:gd name="connsiteX0" fmla="*/ 13846 w 34392"/>
              <a:gd name="connsiteY0" fmla="*/ 0 h 334370"/>
              <a:gd name="connsiteX1" fmla="*/ 34317 w 34392"/>
              <a:gd name="connsiteY1" fmla="*/ 129654 h 334370"/>
              <a:gd name="connsiteX2" fmla="*/ 13846 w 34392"/>
              <a:gd name="connsiteY2" fmla="*/ 170597 h 334370"/>
              <a:gd name="connsiteX3" fmla="*/ 198 w 34392"/>
              <a:gd name="connsiteY3" fmla="*/ 218364 h 334370"/>
              <a:gd name="connsiteX4" fmla="*/ 7022 w 34392"/>
              <a:gd name="connsiteY4" fmla="*/ 300251 h 334370"/>
              <a:gd name="connsiteX5" fmla="*/ 198 w 34392"/>
              <a:gd name="connsiteY5" fmla="*/ 327546 h 334370"/>
              <a:gd name="connsiteX6" fmla="*/ 198 w 34392"/>
              <a:gd name="connsiteY6" fmla="*/ 334370 h 33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2" h="334370">
                <a:moveTo>
                  <a:pt x="13846" y="0"/>
                </a:moveTo>
                <a:cubicBezTo>
                  <a:pt x="20670" y="43218"/>
                  <a:pt x="30356" y="86080"/>
                  <a:pt x="34317" y="129654"/>
                </a:cubicBezTo>
                <a:cubicBezTo>
                  <a:pt x="35637" y="144168"/>
                  <a:pt x="19242" y="159804"/>
                  <a:pt x="13846" y="170597"/>
                </a:cubicBezTo>
                <a:cubicBezTo>
                  <a:pt x="8952" y="180386"/>
                  <a:pt x="2384" y="209619"/>
                  <a:pt x="198" y="218364"/>
                </a:cubicBezTo>
                <a:cubicBezTo>
                  <a:pt x="2473" y="245660"/>
                  <a:pt x="7022" y="272861"/>
                  <a:pt x="7022" y="300251"/>
                </a:cubicBezTo>
                <a:cubicBezTo>
                  <a:pt x="7022" y="309629"/>
                  <a:pt x="2037" y="318350"/>
                  <a:pt x="198" y="327546"/>
                </a:cubicBezTo>
                <a:cubicBezTo>
                  <a:pt x="-248" y="329776"/>
                  <a:pt x="198" y="332095"/>
                  <a:pt x="198" y="33437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107"/>
          <p:cNvSpPr/>
          <p:nvPr/>
        </p:nvSpPr>
        <p:spPr>
          <a:xfrm>
            <a:off x="5697818" y="3678072"/>
            <a:ext cx="34242" cy="307074"/>
          </a:xfrm>
          <a:custGeom>
            <a:avLst/>
            <a:gdLst>
              <a:gd name="connsiteX0" fmla="*/ 34242 w 34242"/>
              <a:gd name="connsiteY0" fmla="*/ 0 h 307074"/>
              <a:gd name="connsiteX1" fmla="*/ 27418 w 34242"/>
              <a:gd name="connsiteY1" fmla="*/ 95534 h 307074"/>
              <a:gd name="connsiteX2" fmla="*/ 13770 w 34242"/>
              <a:gd name="connsiteY2" fmla="*/ 204716 h 307074"/>
              <a:gd name="connsiteX3" fmla="*/ 6946 w 34242"/>
              <a:gd name="connsiteY3" fmla="*/ 225188 h 307074"/>
              <a:gd name="connsiteX4" fmla="*/ 122 w 34242"/>
              <a:gd name="connsiteY4" fmla="*/ 307074 h 30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2" h="307074">
                <a:moveTo>
                  <a:pt x="34242" y="0"/>
                </a:moveTo>
                <a:cubicBezTo>
                  <a:pt x="31967" y="31845"/>
                  <a:pt x="29964" y="63710"/>
                  <a:pt x="27418" y="95534"/>
                </a:cubicBezTo>
                <a:cubicBezTo>
                  <a:pt x="23928" y="139157"/>
                  <a:pt x="23498" y="165807"/>
                  <a:pt x="13770" y="204716"/>
                </a:cubicBezTo>
                <a:cubicBezTo>
                  <a:pt x="12025" y="211694"/>
                  <a:pt x="9221" y="218364"/>
                  <a:pt x="6946" y="225188"/>
                </a:cubicBezTo>
                <a:cubicBezTo>
                  <a:pt x="-1486" y="284214"/>
                  <a:pt x="122" y="256871"/>
                  <a:pt x="122" y="3070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Freeform 108"/>
          <p:cNvSpPr/>
          <p:nvPr/>
        </p:nvSpPr>
        <p:spPr>
          <a:xfrm>
            <a:off x="5636037" y="3657600"/>
            <a:ext cx="28128" cy="368490"/>
          </a:xfrm>
          <a:custGeom>
            <a:avLst/>
            <a:gdLst>
              <a:gd name="connsiteX0" fmla="*/ 20960 w 28128"/>
              <a:gd name="connsiteY0" fmla="*/ 0 h 368490"/>
              <a:gd name="connsiteX1" fmla="*/ 27784 w 28128"/>
              <a:gd name="connsiteY1" fmla="*/ 102358 h 368490"/>
              <a:gd name="connsiteX2" fmla="*/ 14136 w 28128"/>
              <a:gd name="connsiteY2" fmla="*/ 122830 h 368490"/>
              <a:gd name="connsiteX3" fmla="*/ 7312 w 28128"/>
              <a:gd name="connsiteY3" fmla="*/ 170597 h 368490"/>
              <a:gd name="connsiteX4" fmla="*/ 488 w 28128"/>
              <a:gd name="connsiteY4" fmla="*/ 368490 h 36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8" h="368490">
                <a:moveTo>
                  <a:pt x="20960" y="0"/>
                </a:moveTo>
                <a:cubicBezTo>
                  <a:pt x="23235" y="34119"/>
                  <a:pt x="29681" y="68216"/>
                  <a:pt x="27784" y="102358"/>
                </a:cubicBezTo>
                <a:cubicBezTo>
                  <a:pt x="27329" y="110547"/>
                  <a:pt x="16493" y="114974"/>
                  <a:pt x="14136" y="122830"/>
                </a:cubicBezTo>
                <a:cubicBezTo>
                  <a:pt x="9514" y="138236"/>
                  <a:pt x="8996" y="154601"/>
                  <a:pt x="7312" y="170597"/>
                </a:cubicBezTo>
                <a:cubicBezTo>
                  <a:pt x="-2723" y="265931"/>
                  <a:pt x="488" y="260512"/>
                  <a:pt x="488" y="3684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109"/>
          <p:cNvSpPr/>
          <p:nvPr/>
        </p:nvSpPr>
        <p:spPr>
          <a:xfrm>
            <a:off x="5540991" y="3650776"/>
            <a:ext cx="81887" cy="122830"/>
          </a:xfrm>
          <a:custGeom>
            <a:avLst/>
            <a:gdLst>
              <a:gd name="connsiteX0" fmla="*/ 81887 w 81887"/>
              <a:gd name="connsiteY0" fmla="*/ 0 h 122830"/>
              <a:gd name="connsiteX1" fmla="*/ 61415 w 81887"/>
              <a:gd name="connsiteY1" fmla="*/ 34120 h 122830"/>
              <a:gd name="connsiteX2" fmla="*/ 40943 w 81887"/>
              <a:gd name="connsiteY2" fmla="*/ 40943 h 122830"/>
              <a:gd name="connsiteX3" fmla="*/ 20472 w 81887"/>
              <a:gd name="connsiteY3" fmla="*/ 54591 h 122830"/>
              <a:gd name="connsiteX4" fmla="*/ 0 w 81887"/>
              <a:gd name="connsiteY4" fmla="*/ 61415 h 122830"/>
              <a:gd name="connsiteX5" fmla="*/ 47767 w 81887"/>
              <a:gd name="connsiteY5" fmla="*/ 40943 h 122830"/>
              <a:gd name="connsiteX6" fmla="*/ 68239 w 81887"/>
              <a:gd name="connsiteY6" fmla="*/ 27296 h 122830"/>
              <a:gd name="connsiteX7" fmla="*/ 54591 w 81887"/>
              <a:gd name="connsiteY7" fmla="*/ 47767 h 122830"/>
              <a:gd name="connsiteX8" fmla="*/ 34119 w 81887"/>
              <a:gd name="connsiteY8" fmla="*/ 61415 h 122830"/>
              <a:gd name="connsiteX9" fmla="*/ 20472 w 81887"/>
              <a:gd name="connsiteY9" fmla="*/ 81887 h 122830"/>
              <a:gd name="connsiteX10" fmla="*/ 6824 w 81887"/>
              <a:gd name="connsiteY10" fmla="*/ 122830 h 122830"/>
              <a:gd name="connsiteX11" fmla="*/ 13648 w 81887"/>
              <a:gd name="connsiteY11" fmla="*/ 61415 h 122830"/>
              <a:gd name="connsiteX12" fmla="*/ 34119 w 81887"/>
              <a:gd name="connsiteY12" fmla="*/ 54591 h 12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87" h="122830">
                <a:moveTo>
                  <a:pt x="81887" y="0"/>
                </a:moveTo>
                <a:cubicBezTo>
                  <a:pt x="75063" y="11373"/>
                  <a:pt x="70794" y="24741"/>
                  <a:pt x="61415" y="34120"/>
                </a:cubicBezTo>
                <a:cubicBezTo>
                  <a:pt x="56329" y="39206"/>
                  <a:pt x="47377" y="37726"/>
                  <a:pt x="40943" y="40943"/>
                </a:cubicBezTo>
                <a:cubicBezTo>
                  <a:pt x="33608" y="44611"/>
                  <a:pt x="27807" y="50923"/>
                  <a:pt x="20472" y="54591"/>
                </a:cubicBezTo>
                <a:cubicBezTo>
                  <a:pt x="14038" y="57808"/>
                  <a:pt x="0" y="68608"/>
                  <a:pt x="0" y="61415"/>
                </a:cubicBezTo>
                <a:cubicBezTo>
                  <a:pt x="0" y="49634"/>
                  <a:pt x="44848" y="41673"/>
                  <a:pt x="47767" y="40943"/>
                </a:cubicBezTo>
                <a:cubicBezTo>
                  <a:pt x="54591" y="36394"/>
                  <a:pt x="62440" y="21497"/>
                  <a:pt x="68239" y="27296"/>
                </a:cubicBezTo>
                <a:cubicBezTo>
                  <a:pt x="74038" y="33095"/>
                  <a:pt x="60390" y="41968"/>
                  <a:pt x="54591" y="47767"/>
                </a:cubicBezTo>
                <a:cubicBezTo>
                  <a:pt x="48792" y="53566"/>
                  <a:pt x="40943" y="56866"/>
                  <a:pt x="34119" y="61415"/>
                </a:cubicBezTo>
                <a:cubicBezTo>
                  <a:pt x="29570" y="68239"/>
                  <a:pt x="23803" y="74393"/>
                  <a:pt x="20472" y="81887"/>
                </a:cubicBezTo>
                <a:cubicBezTo>
                  <a:pt x="14629" y="95033"/>
                  <a:pt x="6824" y="122830"/>
                  <a:pt x="6824" y="122830"/>
                </a:cubicBezTo>
                <a:cubicBezTo>
                  <a:pt x="9099" y="102358"/>
                  <a:pt x="5998" y="80539"/>
                  <a:pt x="13648" y="61415"/>
                </a:cubicBezTo>
                <a:cubicBezTo>
                  <a:pt x="16319" y="54737"/>
                  <a:pt x="34119" y="54591"/>
                  <a:pt x="34119"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110"/>
          <p:cNvSpPr/>
          <p:nvPr/>
        </p:nvSpPr>
        <p:spPr>
          <a:xfrm>
            <a:off x="5411298" y="3596185"/>
            <a:ext cx="156989" cy="102358"/>
          </a:xfrm>
          <a:custGeom>
            <a:avLst/>
            <a:gdLst>
              <a:gd name="connsiteX0" fmla="*/ 156989 w 156989"/>
              <a:gd name="connsiteY0" fmla="*/ 0 h 102358"/>
              <a:gd name="connsiteX1" fmla="*/ 54630 w 156989"/>
              <a:gd name="connsiteY1" fmla="*/ 40943 h 102358"/>
              <a:gd name="connsiteX2" fmla="*/ 20511 w 156989"/>
              <a:gd name="connsiteY2" fmla="*/ 81887 h 102358"/>
              <a:gd name="connsiteX3" fmla="*/ 39 w 156989"/>
              <a:gd name="connsiteY3" fmla="*/ 102358 h 102358"/>
            </a:gdLst>
            <a:ahLst/>
            <a:cxnLst>
              <a:cxn ang="0">
                <a:pos x="connsiteX0" y="connsiteY0"/>
              </a:cxn>
              <a:cxn ang="0">
                <a:pos x="connsiteX1" y="connsiteY1"/>
              </a:cxn>
              <a:cxn ang="0">
                <a:pos x="connsiteX2" y="connsiteY2"/>
              </a:cxn>
              <a:cxn ang="0">
                <a:pos x="connsiteX3" y="connsiteY3"/>
              </a:cxn>
            </a:cxnLst>
            <a:rect l="l" t="t" r="r" b="b"/>
            <a:pathLst>
              <a:path w="156989" h="102358">
                <a:moveTo>
                  <a:pt x="156989" y="0"/>
                </a:moveTo>
                <a:cubicBezTo>
                  <a:pt x="67322" y="29889"/>
                  <a:pt x="99042" y="11337"/>
                  <a:pt x="54630" y="40943"/>
                </a:cubicBezTo>
                <a:cubicBezTo>
                  <a:pt x="41211" y="61073"/>
                  <a:pt x="40215" y="65468"/>
                  <a:pt x="20511" y="81887"/>
                </a:cubicBezTo>
                <a:cubicBezTo>
                  <a:pt x="-1854" y="100524"/>
                  <a:pt x="39" y="86299"/>
                  <a:pt x="39" y="10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111"/>
          <p:cNvSpPr/>
          <p:nvPr/>
        </p:nvSpPr>
        <p:spPr>
          <a:xfrm>
            <a:off x="5281684" y="3514299"/>
            <a:ext cx="211540" cy="143356"/>
          </a:xfrm>
          <a:custGeom>
            <a:avLst/>
            <a:gdLst>
              <a:gd name="connsiteX0" fmla="*/ 211540 w 211540"/>
              <a:gd name="connsiteY0" fmla="*/ 0 h 143356"/>
              <a:gd name="connsiteX1" fmla="*/ 150125 w 211540"/>
              <a:gd name="connsiteY1" fmla="*/ 6823 h 143356"/>
              <a:gd name="connsiteX2" fmla="*/ 109182 w 211540"/>
              <a:gd name="connsiteY2" fmla="*/ 34119 h 143356"/>
              <a:gd name="connsiteX3" fmla="*/ 88710 w 211540"/>
              <a:gd name="connsiteY3" fmla="*/ 40943 h 143356"/>
              <a:gd name="connsiteX4" fmla="*/ 47767 w 211540"/>
              <a:gd name="connsiteY4" fmla="*/ 81886 h 143356"/>
              <a:gd name="connsiteX5" fmla="*/ 27295 w 211540"/>
              <a:gd name="connsiteY5" fmla="*/ 102358 h 143356"/>
              <a:gd name="connsiteX6" fmla="*/ 13647 w 211540"/>
              <a:gd name="connsiteY6" fmla="*/ 122829 h 143356"/>
              <a:gd name="connsiteX7" fmla="*/ 0 w 211540"/>
              <a:gd name="connsiteY7" fmla="*/ 143301 h 14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40" h="143356">
                <a:moveTo>
                  <a:pt x="211540" y="0"/>
                </a:moveTo>
                <a:cubicBezTo>
                  <a:pt x="191068" y="2274"/>
                  <a:pt x="169666" y="310"/>
                  <a:pt x="150125" y="6823"/>
                </a:cubicBezTo>
                <a:cubicBezTo>
                  <a:pt x="134564" y="12010"/>
                  <a:pt x="124743" y="28932"/>
                  <a:pt x="109182" y="34119"/>
                </a:cubicBezTo>
                <a:lnTo>
                  <a:pt x="88710" y="40943"/>
                </a:lnTo>
                <a:lnTo>
                  <a:pt x="47767" y="81886"/>
                </a:lnTo>
                <a:cubicBezTo>
                  <a:pt x="40943" y="88710"/>
                  <a:pt x="32648" y="94328"/>
                  <a:pt x="27295" y="102358"/>
                </a:cubicBezTo>
                <a:lnTo>
                  <a:pt x="13647" y="122829"/>
                </a:lnTo>
                <a:cubicBezTo>
                  <a:pt x="6104" y="145459"/>
                  <a:pt x="14016" y="143301"/>
                  <a:pt x="0" y="1433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112"/>
          <p:cNvSpPr/>
          <p:nvPr/>
        </p:nvSpPr>
        <p:spPr>
          <a:xfrm>
            <a:off x="5295331" y="3487003"/>
            <a:ext cx="156950" cy="75515"/>
          </a:xfrm>
          <a:custGeom>
            <a:avLst/>
            <a:gdLst>
              <a:gd name="connsiteX0" fmla="*/ 156950 w 156950"/>
              <a:gd name="connsiteY0" fmla="*/ 0 h 75515"/>
              <a:gd name="connsiteX1" fmla="*/ 116006 w 156950"/>
              <a:gd name="connsiteY1" fmla="*/ 6824 h 75515"/>
              <a:gd name="connsiteX2" fmla="*/ 95535 w 156950"/>
              <a:gd name="connsiteY2" fmla="*/ 13648 h 75515"/>
              <a:gd name="connsiteX3" fmla="*/ 54591 w 156950"/>
              <a:gd name="connsiteY3" fmla="*/ 20472 h 75515"/>
              <a:gd name="connsiteX4" fmla="*/ 6824 w 156950"/>
              <a:gd name="connsiteY4" fmla="*/ 75063 h 75515"/>
              <a:gd name="connsiteX5" fmla="*/ 0 w 156950"/>
              <a:gd name="connsiteY5" fmla="*/ 75063 h 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950" h="75515">
                <a:moveTo>
                  <a:pt x="156950" y="0"/>
                </a:moveTo>
                <a:cubicBezTo>
                  <a:pt x="143302" y="2275"/>
                  <a:pt x="129513" y="3822"/>
                  <a:pt x="116006" y="6824"/>
                </a:cubicBezTo>
                <a:cubicBezTo>
                  <a:pt x="108984" y="8384"/>
                  <a:pt x="102557" y="12088"/>
                  <a:pt x="95535" y="13648"/>
                </a:cubicBezTo>
                <a:cubicBezTo>
                  <a:pt x="82028" y="16650"/>
                  <a:pt x="68239" y="18197"/>
                  <a:pt x="54591" y="20472"/>
                </a:cubicBezTo>
                <a:cubicBezTo>
                  <a:pt x="34119" y="51180"/>
                  <a:pt x="35257" y="60846"/>
                  <a:pt x="6824" y="75063"/>
                </a:cubicBezTo>
                <a:cubicBezTo>
                  <a:pt x="4789" y="76080"/>
                  <a:pt x="2275" y="75063"/>
                  <a:pt x="0"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5628782" y="3650776"/>
            <a:ext cx="302281" cy="129654"/>
          </a:xfrm>
          <a:custGeom>
            <a:avLst/>
            <a:gdLst>
              <a:gd name="connsiteX0" fmla="*/ 919 w 302281"/>
              <a:gd name="connsiteY0" fmla="*/ 0 h 129654"/>
              <a:gd name="connsiteX1" fmla="*/ 7743 w 302281"/>
              <a:gd name="connsiteY1" fmla="*/ 68239 h 129654"/>
              <a:gd name="connsiteX2" fmla="*/ 21391 w 302281"/>
              <a:gd name="connsiteY2" fmla="*/ 27296 h 129654"/>
              <a:gd name="connsiteX3" fmla="*/ 41863 w 302281"/>
              <a:gd name="connsiteY3" fmla="*/ 13648 h 129654"/>
              <a:gd name="connsiteX4" fmla="*/ 89630 w 302281"/>
              <a:gd name="connsiteY4" fmla="*/ 102358 h 129654"/>
              <a:gd name="connsiteX5" fmla="*/ 96454 w 302281"/>
              <a:gd name="connsiteY5" fmla="*/ 81887 h 129654"/>
              <a:gd name="connsiteX6" fmla="*/ 116925 w 302281"/>
              <a:gd name="connsiteY6" fmla="*/ 75063 h 129654"/>
              <a:gd name="connsiteX7" fmla="*/ 137397 w 302281"/>
              <a:gd name="connsiteY7" fmla="*/ 61415 h 129654"/>
              <a:gd name="connsiteX8" fmla="*/ 116925 w 302281"/>
              <a:gd name="connsiteY8" fmla="*/ 54591 h 129654"/>
              <a:gd name="connsiteX9" fmla="*/ 137397 w 302281"/>
              <a:gd name="connsiteY9" fmla="*/ 75063 h 129654"/>
              <a:gd name="connsiteX10" fmla="*/ 144221 w 302281"/>
              <a:gd name="connsiteY10" fmla="*/ 109182 h 129654"/>
              <a:gd name="connsiteX11" fmla="*/ 151045 w 302281"/>
              <a:gd name="connsiteY11" fmla="*/ 129654 h 129654"/>
              <a:gd name="connsiteX12" fmla="*/ 171517 w 302281"/>
              <a:gd name="connsiteY12" fmla="*/ 88711 h 129654"/>
              <a:gd name="connsiteX13" fmla="*/ 191988 w 302281"/>
              <a:gd name="connsiteY13" fmla="*/ 75063 h 129654"/>
              <a:gd name="connsiteX14" fmla="*/ 205636 w 302281"/>
              <a:gd name="connsiteY14" fmla="*/ 95534 h 129654"/>
              <a:gd name="connsiteX15" fmla="*/ 212460 w 302281"/>
              <a:gd name="connsiteY15" fmla="*/ 116006 h 129654"/>
              <a:gd name="connsiteX16" fmla="*/ 226108 w 302281"/>
              <a:gd name="connsiteY16" fmla="*/ 75063 h 129654"/>
              <a:gd name="connsiteX17" fmla="*/ 267051 w 302281"/>
              <a:gd name="connsiteY17" fmla="*/ 81887 h 129654"/>
              <a:gd name="connsiteX18" fmla="*/ 280699 w 302281"/>
              <a:gd name="connsiteY18" fmla="*/ 122830 h 129654"/>
              <a:gd name="connsiteX19" fmla="*/ 287522 w 302281"/>
              <a:gd name="connsiteY19" fmla="*/ 102358 h 129654"/>
              <a:gd name="connsiteX20" fmla="*/ 301170 w 302281"/>
              <a:gd name="connsiteY20" fmla="*/ 81887 h 129654"/>
              <a:gd name="connsiteX21" fmla="*/ 301170 w 302281"/>
              <a:gd name="connsiteY21" fmla="*/ 54591 h 12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281" h="129654">
                <a:moveTo>
                  <a:pt x="919" y="0"/>
                </a:moveTo>
                <a:cubicBezTo>
                  <a:pt x="3194" y="22746"/>
                  <a:pt x="-5973" y="49951"/>
                  <a:pt x="7743" y="68239"/>
                </a:cubicBezTo>
                <a:cubicBezTo>
                  <a:pt x="16375" y="79748"/>
                  <a:pt x="9421" y="35276"/>
                  <a:pt x="21391" y="27296"/>
                </a:cubicBezTo>
                <a:lnTo>
                  <a:pt x="41863" y="13648"/>
                </a:lnTo>
                <a:cubicBezTo>
                  <a:pt x="116794" y="26137"/>
                  <a:pt x="67858" y="4384"/>
                  <a:pt x="89630" y="102358"/>
                </a:cubicBezTo>
                <a:cubicBezTo>
                  <a:pt x="91190" y="109380"/>
                  <a:pt x="91368" y="86973"/>
                  <a:pt x="96454" y="81887"/>
                </a:cubicBezTo>
                <a:cubicBezTo>
                  <a:pt x="101540" y="76801"/>
                  <a:pt x="110492" y="78280"/>
                  <a:pt x="116925" y="75063"/>
                </a:cubicBezTo>
                <a:cubicBezTo>
                  <a:pt x="124261" y="71395"/>
                  <a:pt x="130573" y="65964"/>
                  <a:pt x="137397" y="61415"/>
                </a:cubicBezTo>
                <a:cubicBezTo>
                  <a:pt x="130573" y="59140"/>
                  <a:pt x="116925" y="47398"/>
                  <a:pt x="116925" y="54591"/>
                </a:cubicBezTo>
                <a:cubicBezTo>
                  <a:pt x="116925" y="64242"/>
                  <a:pt x="133081" y="66431"/>
                  <a:pt x="137397" y="75063"/>
                </a:cubicBezTo>
                <a:cubicBezTo>
                  <a:pt x="142584" y="85437"/>
                  <a:pt x="141408" y="97930"/>
                  <a:pt x="144221" y="109182"/>
                </a:cubicBezTo>
                <a:cubicBezTo>
                  <a:pt x="145966" y="116160"/>
                  <a:pt x="148770" y="122830"/>
                  <a:pt x="151045" y="129654"/>
                </a:cubicBezTo>
                <a:cubicBezTo>
                  <a:pt x="156595" y="113003"/>
                  <a:pt x="158288" y="101940"/>
                  <a:pt x="171517" y="88711"/>
                </a:cubicBezTo>
                <a:cubicBezTo>
                  <a:pt x="177316" y="82912"/>
                  <a:pt x="185164" y="79612"/>
                  <a:pt x="191988" y="75063"/>
                </a:cubicBezTo>
                <a:cubicBezTo>
                  <a:pt x="196537" y="81887"/>
                  <a:pt x="201968" y="88199"/>
                  <a:pt x="205636" y="95534"/>
                </a:cubicBezTo>
                <a:cubicBezTo>
                  <a:pt x="208853" y="101968"/>
                  <a:pt x="207374" y="121092"/>
                  <a:pt x="212460" y="116006"/>
                </a:cubicBezTo>
                <a:cubicBezTo>
                  <a:pt x="222633" y="105834"/>
                  <a:pt x="226108" y="75063"/>
                  <a:pt x="226108" y="75063"/>
                </a:cubicBezTo>
                <a:cubicBezTo>
                  <a:pt x="239756" y="77338"/>
                  <a:pt x="256638" y="72776"/>
                  <a:pt x="267051" y="81887"/>
                </a:cubicBezTo>
                <a:cubicBezTo>
                  <a:pt x="277878" y="91360"/>
                  <a:pt x="280699" y="122830"/>
                  <a:pt x="280699" y="122830"/>
                </a:cubicBezTo>
                <a:cubicBezTo>
                  <a:pt x="282973" y="116006"/>
                  <a:pt x="284305" y="108792"/>
                  <a:pt x="287522" y="102358"/>
                </a:cubicBezTo>
                <a:cubicBezTo>
                  <a:pt x="291190" y="95023"/>
                  <a:pt x="298917" y="89773"/>
                  <a:pt x="301170" y="81887"/>
                </a:cubicBezTo>
                <a:cubicBezTo>
                  <a:pt x="303670" y="73138"/>
                  <a:pt x="301170" y="63690"/>
                  <a:pt x="301170"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114"/>
          <p:cNvSpPr/>
          <p:nvPr/>
        </p:nvSpPr>
        <p:spPr>
          <a:xfrm>
            <a:off x="5418161" y="3507475"/>
            <a:ext cx="163773" cy="56017"/>
          </a:xfrm>
          <a:custGeom>
            <a:avLst/>
            <a:gdLst>
              <a:gd name="connsiteX0" fmla="*/ 0 w 163773"/>
              <a:gd name="connsiteY0" fmla="*/ 0 h 56017"/>
              <a:gd name="connsiteX1" fmla="*/ 34120 w 163773"/>
              <a:gd name="connsiteY1" fmla="*/ 6824 h 56017"/>
              <a:gd name="connsiteX2" fmla="*/ 61415 w 163773"/>
              <a:gd name="connsiteY2" fmla="*/ 47767 h 56017"/>
              <a:gd name="connsiteX3" fmla="*/ 163773 w 163773"/>
              <a:gd name="connsiteY3" fmla="*/ 54591 h 56017"/>
            </a:gdLst>
            <a:ahLst/>
            <a:cxnLst>
              <a:cxn ang="0">
                <a:pos x="connsiteX0" y="connsiteY0"/>
              </a:cxn>
              <a:cxn ang="0">
                <a:pos x="connsiteX1" y="connsiteY1"/>
              </a:cxn>
              <a:cxn ang="0">
                <a:pos x="connsiteX2" y="connsiteY2"/>
              </a:cxn>
              <a:cxn ang="0">
                <a:pos x="connsiteX3" y="connsiteY3"/>
              </a:cxn>
            </a:cxnLst>
            <a:rect l="l" t="t" r="r" b="b"/>
            <a:pathLst>
              <a:path w="163773" h="56017">
                <a:moveTo>
                  <a:pt x="0" y="0"/>
                </a:moveTo>
                <a:cubicBezTo>
                  <a:pt x="11373" y="2275"/>
                  <a:pt x="24965" y="-297"/>
                  <a:pt x="34120" y="6824"/>
                </a:cubicBezTo>
                <a:cubicBezTo>
                  <a:pt x="47067" y="16894"/>
                  <a:pt x="45502" y="43789"/>
                  <a:pt x="61415" y="47767"/>
                </a:cubicBezTo>
                <a:cubicBezTo>
                  <a:pt x="112985" y="60659"/>
                  <a:pt x="79332" y="54591"/>
                  <a:pt x="163773" y="54591"/>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TextBox 115"/>
          <p:cNvSpPr txBox="1"/>
          <p:nvPr/>
        </p:nvSpPr>
        <p:spPr>
          <a:xfrm>
            <a:off x="4669960" y="2834644"/>
            <a:ext cx="1077418" cy="276999"/>
          </a:xfrm>
          <a:prstGeom prst="rect">
            <a:avLst/>
          </a:prstGeom>
          <a:noFill/>
        </p:spPr>
        <p:txBody>
          <a:bodyPr wrap="square" rtlCol="0">
            <a:spAutoFit/>
          </a:bodyPr>
          <a:lstStyle/>
          <a:p>
            <a:r>
              <a:rPr lang="en-AU" sz="1200" dirty="0">
                <a:latin typeface="Arial Narrow" panose="020B0606020202030204" pitchFamily="34" charset="0"/>
              </a:rPr>
              <a:t>Sea Cucumber</a:t>
            </a:r>
          </a:p>
        </p:txBody>
      </p:sp>
      <p:sp>
        <p:nvSpPr>
          <p:cNvPr id="118" name="TextBox 117"/>
          <p:cNvSpPr txBox="1"/>
          <p:nvPr/>
        </p:nvSpPr>
        <p:spPr>
          <a:xfrm>
            <a:off x="5589229" y="2207023"/>
            <a:ext cx="848057" cy="276999"/>
          </a:xfrm>
          <a:prstGeom prst="rect">
            <a:avLst/>
          </a:prstGeom>
          <a:noFill/>
        </p:spPr>
        <p:txBody>
          <a:bodyPr wrap="square" rtlCol="0">
            <a:spAutoFit/>
          </a:bodyPr>
          <a:lstStyle/>
          <a:p>
            <a:r>
              <a:rPr lang="en-AU" sz="1200" dirty="0">
                <a:latin typeface="Arial Narrow" panose="020B0606020202030204" pitchFamily="34" charset="0"/>
              </a:rPr>
              <a:t>Sea Urchin </a:t>
            </a:r>
          </a:p>
        </p:txBody>
      </p:sp>
      <p:sp>
        <p:nvSpPr>
          <p:cNvPr id="119" name="TextBox 118"/>
          <p:cNvSpPr txBox="1"/>
          <p:nvPr/>
        </p:nvSpPr>
        <p:spPr>
          <a:xfrm>
            <a:off x="3694836" y="2980571"/>
            <a:ext cx="1077418" cy="276999"/>
          </a:xfrm>
          <a:prstGeom prst="rect">
            <a:avLst/>
          </a:prstGeom>
          <a:noFill/>
        </p:spPr>
        <p:txBody>
          <a:bodyPr wrap="square" rtlCol="0">
            <a:spAutoFit/>
          </a:bodyPr>
          <a:lstStyle/>
          <a:p>
            <a:r>
              <a:rPr lang="en-AU" sz="1200" dirty="0">
                <a:latin typeface="Arial Narrow" panose="020B0606020202030204" pitchFamily="34" charset="0"/>
              </a:rPr>
              <a:t>Sea Star</a:t>
            </a:r>
          </a:p>
        </p:txBody>
      </p:sp>
      <p:sp>
        <p:nvSpPr>
          <p:cNvPr id="120" name="TextBox 119"/>
          <p:cNvSpPr txBox="1"/>
          <p:nvPr/>
        </p:nvSpPr>
        <p:spPr>
          <a:xfrm>
            <a:off x="4289706" y="3642295"/>
            <a:ext cx="570232" cy="276999"/>
          </a:xfrm>
          <a:prstGeom prst="rect">
            <a:avLst/>
          </a:prstGeom>
          <a:noFill/>
        </p:spPr>
        <p:txBody>
          <a:bodyPr wrap="square" rtlCol="0">
            <a:spAutoFit/>
          </a:bodyPr>
          <a:lstStyle/>
          <a:p>
            <a:r>
              <a:rPr lang="en-AU" sz="1200" dirty="0">
                <a:latin typeface="Arial Narrow" panose="020B0606020202030204" pitchFamily="34" charset="0"/>
              </a:rPr>
              <a:t>Crab</a:t>
            </a:r>
          </a:p>
        </p:txBody>
      </p:sp>
      <p:sp>
        <p:nvSpPr>
          <p:cNvPr id="121" name="TextBox 120"/>
          <p:cNvSpPr txBox="1"/>
          <p:nvPr/>
        </p:nvSpPr>
        <p:spPr>
          <a:xfrm>
            <a:off x="5636037" y="3419272"/>
            <a:ext cx="570232" cy="276999"/>
          </a:xfrm>
          <a:prstGeom prst="rect">
            <a:avLst/>
          </a:prstGeom>
          <a:noFill/>
        </p:spPr>
        <p:txBody>
          <a:bodyPr wrap="square" rtlCol="0">
            <a:spAutoFit/>
          </a:bodyPr>
          <a:lstStyle/>
          <a:p>
            <a:r>
              <a:rPr lang="en-AU" sz="1200" dirty="0">
                <a:latin typeface="Arial Narrow" panose="020B0606020202030204" pitchFamily="34" charset="0"/>
              </a:rPr>
              <a:t>Prawn</a:t>
            </a:r>
          </a:p>
        </p:txBody>
      </p:sp>
      <p:sp>
        <p:nvSpPr>
          <p:cNvPr id="117" name="Freeform 116"/>
          <p:cNvSpPr/>
          <p:nvPr/>
        </p:nvSpPr>
        <p:spPr>
          <a:xfrm>
            <a:off x="3480179" y="4394579"/>
            <a:ext cx="1473958" cy="478315"/>
          </a:xfrm>
          <a:custGeom>
            <a:avLst/>
            <a:gdLst>
              <a:gd name="connsiteX0" fmla="*/ 812042 w 1473958"/>
              <a:gd name="connsiteY0" fmla="*/ 225188 h 478315"/>
              <a:gd name="connsiteX1" fmla="*/ 750627 w 1473958"/>
              <a:gd name="connsiteY1" fmla="*/ 211540 h 478315"/>
              <a:gd name="connsiteX2" fmla="*/ 709684 w 1473958"/>
              <a:gd name="connsiteY2" fmla="*/ 184245 h 478315"/>
              <a:gd name="connsiteX3" fmla="*/ 689212 w 1473958"/>
              <a:gd name="connsiteY3" fmla="*/ 170597 h 478315"/>
              <a:gd name="connsiteX4" fmla="*/ 682388 w 1473958"/>
              <a:gd name="connsiteY4" fmla="*/ 150125 h 478315"/>
              <a:gd name="connsiteX5" fmla="*/ 655093 w 1473958"/>
              <a:gd name="connsiteY5" fmla="*/ 109182 h 478315"/>
              <a:gd name="connsiteX6" fmla="*/ 648269 w 1473958"/>
              <a:gd name="connsiteY6" fmla="*/ 88711 h 478315"/>
              <a:gd name="connsiteX7" fmla="*/ 607325 w 1473958"/>
              <a:gd name="connsiteY7" fmla="*/ 54591 h 478315"/>
              <a:gd name="connsiteX8" fmla="*/ 593678 w 1473958"/>
              <a:gd name="connsiteY8" fmla="*/ 34120 h 478315"/>
              <a:gd name="connsiteX9" fmla="*/ 532263 w 1473958"/>
              <a:gd name="connsiteY9" fmla="*/ 0 h 478315"/>
              <a:gd name="connsiteX10" fmla="*/ 361666 w 1473958"/>
              <a:gd name="connsiteY10" fmla="*/ 6824 h 478315"/>
              <a:gd name="connsiteX11" fmla="*/ 341194 w 1473958"/>
              <a:gd name="connsiteY11" fmla="*/ 20472 h 478315"/>
              <a:gd name="connsiteX12" fmla="*/ 327546 w 1473958"/>
              <a:gd name="connsiteY12" fmla="*/ 61415 h 478315"/>
              <a:gd name="connsiteX13" fmla="*/ 313899 w 1473958"/>
              <a:gd name="connsiteY13" fmla="*/ 81887 h 478315"/>
              <a:gd name="connsiteX14" fmla="*/ 327546 w 1473958"/>
              <a:gd name="connsiteY14" fmla="*/ 204717 h 478315"/>
              <a:gd name="connsiteX15" fmla="*/ 341194 w 1473958"/>
              <a:gd name="connsiteY15" fmla="*/ 225188 h 478315"/>
              <a:gd name="connsiteX16" fmla="*/ 361666 w 1473958"/>
              <a:gd name="connsiteY16" fmla="*/ 232012 h 478315"/>
              <a:gd name="connsiteX17" fmla="*/ 375314 w 1473958"/>
              <a:gd name="connsiteY17" fmla="*/ 272955 h 478315"/>
              <a:gd name="connsiteX18" fmla="*/ 477672 w 1473958"/>
              <a:gd name="connsiteY18" fmla="*/ 293427 h 478315"/>
              <a:gd name="connsiteX19" fmla="*/ 498143 w 1473958"/>
              <a:gd name="connsiteY19" fmla="*/ 300251 h 478315"/>
              <a:gd name="connsiteX20" fmla="*/ 525439 w 1473958"/>
              <a:gd name="connsiteY20" fmla="*/ 307075 h 478315"/>
              <a:gd name="connsiteX21" fmla="*/ 504967 w 1473958"/>
              <a:gd name="connsiteY21" fmla="*/ 320722 h 478315"/>
              <a:gd name="connsiteX22" fmla="*/ 348018 w 1473958"/>
              <a:gd name="connsiteY22" fmla="*/ 327546 h 478315"/>
              <a:gd name="connsiteX23" fmla="*/ 0 w 1473958"/>
              <a:gd name="connsiteY23" fmla="*/ 334370 h 478315"/>
              <a:gd name="connsiteX24" fmla="*/ 6824 w 1473958"/>
              <a:gd name="connsiteY24" fmla="*/ 361666 h 478315"/>
              <a:gd name="connsiteX25" fmla="*/ 34120 w 1473958"/>
              <a:gd name="connsiteY25" fmla="*/ 368490 h 478315"/>
              <a:gd name="connsiteX26" fmla="*/ 88711 w 1473958"/>
              <a:gd name="connsiteY26" fmla="*/ 375314 h 478315"/>
              <a:gd name="connsiteX27" fmla="*/ 245660 w 1473958"/>
              <a:gd name="connsiteY27" fmla="*/ 395785 h 478315"/>
              <a:gd name="connsiteX28" fmla="*/ 525439 w 1473958"/>
              <a:gd name="connsiteY28" fmla="*/ 382137 h 478315"/>
              <a:gd name="connsiteX29" fmla="*/ 566382 w 1473958"/>
              <a:gd name="connsiteY29" fmla="*/ 375314 h 478315"/>
              <a:gd name="connsiteX30" fmla="*/ 655093 w 1473958"/>
              <a:gd name="connsiteY30" fmla="*/ 361666 h 478315"/>
              <a:gd name="connsiteX31" fmla="*/ 675564 w 1473958"/>
              <a:gd name="connsiteY31" fmla="*/ 354842 h 478315"/>
              <a:gd name="connsiteX32" fmla="*/ 709684 w 1473958"/>
              <a:gd name="connsiteY32" fmla="*/ 382137 h 478315"/>
              <a:gd name="connsiteX33" fmla="*/ 689212 w 1473958"/>
              <a:gd name="connsiteY33" fmla="*/ 388961 h 478315"/>
              <a:gd name="connsiteX34" fmla="*/ 614149 w 1473958"/>
              <a:gd name="connsiteY34" fmla="*/ 395785 h 478315"/>
              <a:gd name="connsiteX35" fmla="*/ 525439 w 1473958"/>
              <a:gd name="connsiteY35" fmla="*/ 409433 h 478315"/>
              <a:gd name="connsiteX36" fmla="*/ 498143 w 1473958"/>
              <a:gd name="connsiteY36" fmla="*/ 416257 h 478315"/>
              <a:gd name="connsiteX37" fmla="*/ 477672 w 1473958"/>
              <a:gd name="connsiteY37" fmla="*/ 423081 h 478315"/>
              <a:gd name="connsiteX38" fmla="*/ 361666 w 1473958"/>
              <a:gd name="connsiteY38" fmla="*/ 436728 h 478315"/>
              <a:gd name="connsiteX39" fmla="*/ 327546 w 1473958"/>
              <a:gd name="connsiteY39" fmla="*/ 443552 h 478315"/>
              <a:gd name="connsiteX40" fmla="*/ 375314 w 1473958"/>
              <a:gd name="connsiteY40" fmla="*/ 450376 h 478315"/>
              <a:gd name="connsiteX41" fmla="*/ 416257 w 1473958"/>
              <a:gd name="connsiteY41" fmla="*/ 464024 h 478315"/>
              <a:gd name="connsiteX42" fmla="*/ 436728 w 1473958"/>
              <a:gd name="connsiteY42" fmla="*/ 470848 h 478315"/>
              <a:gd name="connsiteX43" fmla="*/ 470848 w 1473958"/>
              <a:gd name="connsiteY43" fmla="*/ 477672 h 478315"/>
              <a:gd name="connsiteX44" fmla="*/ 566382 w 1473958"/>
              <a:gd name="connsiteY44" fmla="*/ 470848 h 478315"/>
              <a:gd name="connsiteX45" fmla="*/ 675564 w 1473958"/>
              <a:gd name="connsiteY45" fmla="*/ 464024 h 478315"/>
              <a:gd name="connsiteX46" fmla="*/ 716508 w 1473958"/>
              <a:gd name="connsiteY46" fmla="*/ 450376 h 478315"/>
              <a:gd name="connsiteX47" fmla="*/ 771099 w 1473958"/>
              <a:gd name="connsiteY47" fmla="*/ 402609 h 478315"/>
              <a:gd name="connsiteX48" fmla="*/ 798394 w 1473958"/>
              <a:gd name="connsiteY48" fmla="*/ 334370 h 478315"/>
              <a:gd name="connsiteX49" fmla="*/ 818866 w 1473958"/>
              <a:gd name="connsiteY49" fmla="*/ 348018 h 478315"/>
              <a:gd name="connsiteX50" fmla="*/ 839337 w 1473958"/>
              <a:gd name="connsiteY50" fmla="*/ 409433 h 478315"/>
              <a:gd name="connsiteX51" fmla="*/ 846161 w 1473958"/>
              <a:gd name="connsiteY51" fmla="*/ 429905 h 478315"/>
              <a:gd name="connsiteX52" fmla="*/ 866633 w 1473958"/>
              <a:gd name="connsiteY52" fmla="*/ 443552 h 478315"/>
              <a:gd name="connsiteX53" fmla="*/ 962167 w 1473958"/>
              <a:gd name="connsiteY53" fmla="*/ 464024 h 478315"/>
              <a:gd name="connsiteX54" fmla="*/ 982639 w 1473958"/>
              <a:gd name="connsiteY54" fmla="*/ 470848 h 478315"/>
              <a:gd name="connsiteX55" fmla="*/ 1248770 w 1473958"/>
              <a:gd name="connsiteY55" fmla="*/ 470848 h 478315"/>
              <a:gd name="connsiteX56" fmla="*/ 1241946 w 1473958"/>
              <a:gd name="connsiteY56" fmla="*/ 450376 h 478315"/>
              <a:gd name="connsiteX57" fmla="*/ 1173708 w 1473958"/>
              <a:gd name="connsiteY57" fmla="*/ 429905 h 478315"/>
              <a:gd name="connsiteX58" fmla="*/ 1084997 w 1473958"/>
              <a:gd name="connsiteY58" fmla="*/ 423081 h 478315"/>
              <a:gd name="connsiteX59" fmla="*/ 968991 w 1473958"/>
              <a:gd name="connsiteY59" fmla="*/ 409433 h 478315"/>
              <a:gd name="connsiteX60" fmla="*/ 941696 w 1473958"/>
              <a:gd name="connsiteY60" fmla="*/ 402609 h 478315"/>
              <a:gd name="connsiteX61" fmla="*/ 900752 w 1473958"/>
              <a:gd name="connsiteY61" fmla="*/ 368490 h 478315"/>
              <a:gd name="connsiteX62" fmla="*/ 880281 w 1473958"/>
              <a:gd name="connsiteY62" fmla="*/ 361666 h 478315"/>
              <a:gd name="connsiteX63" fmla="*/ 866633 w 1473958"/>
              <a:gd name="connsiteY63" fmla="*/ 341194 h 478315"/>
              <a:gd name="connsiteX64" fmla="*/ 846161 w 1473958"/>
              <a:gd name="connsiteY64" fmla="*/ 327546 h 478315"/>
              <a:gd name="connsiteX65" fmla="*/ 852985 w 1473958"/>
              <a:gd name="connsiteY65" fmla="*/ 307075 h 478315"/>
              <a:gd name="connsiteX66" fmla="*/ 900752 w 1473958"/>
              <a:gd name="connsiteY66" fmla="*/ 313899 h 478315"/>
              <a:gd name="connsiteX67" fmla="*/ 1385248 w 1473958"/>
              <a:gd name="connsiteY67" fmla="*/ 313899 h 478315"/>
              <a:gd name="connsiteX68" fmla="*/ 1433015 w 1473958"/>
              <a:gd name="connsiteY68" fmla="*/ 300251 h 478315"/>
              <a:gd name="connsiteX69" fmla="*/ 1473958 w 1473958"/>
              <a:gd name="connsiteY69" fmla="*/ 293427 h 478315"/>
              <a:gd name="connsiteX70" fmla="*/ 1433015 w 1473958"/>
              <a:gd name="connsiteY70" fmla="*/ 272955 h 478315"/>
              <a:gd name="connsiteX71" fmla="*/ 1385248 w 1473958"/>
              <a:gd name="connsiteY71" fmla="*/ 252484 h 478315"/>
              <a:gd name="connsiteX72" fmla="*/ 1269242 w 1473958"/>
              <a:gd name="connsiteY72" fmla="*/ 259308 h 478315"/>
              <a:gd name="connsiteX73" fmla="*/ 1153236 w 1473958"/>
              <a:gd name="connsiteY73" fmla="*/ 272955 h 478315"/>
              <a:gd name="connsiteX74" fmla="*/ 1105469 w 1473958"/>
              <a:gd name="connsiteY74" fmla="*/ 266131 h 478315"/>
              <a:gd name="connsiteX75" fmla="*/ 852985 w 1473958"/>
              <a:gd name="connsiteY75" fmla="*/ 238836 h 478315"/>
              <a:gd name="connsiteX76" fmla="*/ 859809 w 1473958"/>
              <a:gd name="connsiteY76" fmla="*/ 211540 h 478315"/>
              <a:gd name="connsiteX77" fmla="*/ 982639 w 1473958"/>
              <a:gd name="connsiteY77" fmla="*/ 191069 h 478315"/>
              <a:gd name="connsiteX78" fmla="*/ 1050878 w 1473958"/>
              <a:gd name="connsiteY78" fmla="*/ 177421 h 478315"/>
              <a:gd name="connsiteX79" fmla="*/ 1071349 w 1473958"/>
              <a:gd name="connsiteY79" fmla="*/ 170597 h 478315"/>
              <a:gd name="connsiteX80" fmla="*/ 1112293 w 1473958"/>
              <a:gd name="connsiteY80" fmla="*/ 163773 h 478315"/>
              <a:gd name="connsiteX81" fmla="*/ 1132764 w 1473958"/>
              <a:gd name="connsiteY81" fmla="*/ 156949 h 478315"/>
              <a:gd name="connsiteX82" fmla="*/ 1187355 w 1473958"/>
              <a:gd name="connsiteY82" fmla="*/ 143302 h 478315"/>
              <a:gd name="connsiteX83" fmla="*/ 1276066 w 1473958"/>
              <a:gd name="connsiteY83" fmla="*/ 122830 h 478315"/>
              <a:gd name="connsiteX84" fmla="*/ 1296537 w 1473958"/>
              <a:gd name="connsiteY84" fmla="*/ 109182 h 478315"/>
              <a:gd name="connsiteX85" fmla="*/ 1323833 w 1473958"/>
              <a:gd name="connsiteY85" fmla="*/ 102358 h 478315"/>
              <a:gd name="connsiteX86" fmla="*/ 1344305 w 1473958"/>
              <a:gd name="connsiteY86" fmla="*/ 95534 h 478315"/>
              <a:gd name="connsiteX87" fmla="*/ 1371600 w 1473958"/>
              <a:gd name="connsiteY87" fmla="*/ 54591 h 478315"/>
              <a:gd name="connsiteX88" fmla="*/ 1378424 w 1473958"/>
              <a:gd name="connsiteY88" fmla="*/ 34120 h 478315"/>
              <a:gd name="connsiteX89" fmla="*/ 1262418 w 1473958"/>
              <a:gd name="connsiteY89" fmla="*/ 40943 h 478315"/>
              <a:gd name="connsiteX90" fmla="*/ 1180531 w 1473958"/>
              <a:gd name="connsiteY90" fmla="*/ 54591 h 478315"/>
              <a:gd name="connsiteX91" fmla="*/ 1105469 w 1473958"/>
              <a:gd name="connsiteY91" fmla="*/ 75063 h 478315"/>
              <a:gd name="connsiteX92" fmla="*/ 1044054 w 1473958"/>
              <a:gd name="connsiteY92" fmla="*/ 95534 h 478315"/>
              <a:gd name="connsiteX93" fmla="*/ 1023582 w 1473958"/>
              <a:gd name="connsiteY93" fmla="*/ 102358 h 478315"/>
              <a:gd name="connsiteX94" fmla="*/ 1003111 w 1473958"/>
              <a:gd name="connsiteY94" fmla="*/ 116006 h 478315"/>
              <a:gd name="connsiteX95" fmla="*/ 948520 w 1473958"/>
              <a:gd name="connsiteY95" fmla="*/ 129654 h 478315"/>
              <a:gd name="connsiteX96" fmla="*/ 928048 w 1473958"/>
              <a:gd name="connsiteY96" fmla="*/ 136478 h 478315"/>
              <a:gd name="connsiteX97" fmla="*/ 907576 w 1473958"/>
              <a:gd name="connsiteY97" fmla="*/ 150125 h 478315"/>
              <a:gd name="connsiteX98" fmla="*/ 887105 w 1473958"/>
              <a:gd name="connsiteY98" fmla="*/ 156949 h 478315"/>
              <a:gd name="connsiteX99" fmla="*/ 846161 w 1473958"/>
              <a:gd name="connsiteY99" fmla="*/ 177421 h 478315"/>
              <a:gd name="connsiteX100" fmla="*/ 825690 w 1473958"/>
              <a:gd name="connsiteY100" fmla="*/ 191069 h 478315"/>
              <a:gd name="connsiteX101" fmla="*/ 784746 w 1473958"/>
              <a:gd name="connsiteY101" fmla="*/ 204717 h 478315"/>
              <a:gd name="connsiteX102" fmla="*/ 812042 w 1473958"/>
              <a:gd name="connsiteY102" fmla="*/ 225188 h 47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73958" h="478315">
                <a:moveTo>
                  <a:pt x="812042" y="225188"/>
                </a:moveTo>
                <a:cubicBezTo>
                  <a:pt x="808452" y="224470"/>
                  <a:pt x="757053" y="214753"/>
                  <a:pt x="750627" y="211540"/>
                </a:cubicBezTo>
                <a:cubicBezTo>
                  <a:pt x="735956" y="204205"/>
                  <a:pt x="723332" y="193343"/>
                  <a:pt x="709684" y="184245"/>
                </a:cubicBezTo>
                <a:lnTo>
                  <a:pt x="689212" y="170597"/>
                </a:lnTo>
                <a:cubicBezTo>
                  <a:pt x="686937" y="163773"/>
                  <a:pt x="685881" y="156413"/>
                  <a:pt x="682388" y="150125"/>
                </a:cubicBezTo>
                <a:cubicBezTo>
                  <a:pt x="674422" y="135787"/>
                  <a:pt x="660280" y="124743"/>
                  <a:pt x="655093" y="109182"/>
                </a:cubicBezTo>
                <a:cubicBezTo>
                  <a:pt x="652818" y="102358"/>
                  <a:pt x="652259" y="94696"/>
                  <a:pt x="648269" y="88711"/>
                </a:cubicBezTo>
                <a:cubicBezTo>
                  <a:pt x="637760" y="72948"/>
                  <a:pt x="622431" y="64662"/>
                  <a:pt x="607325" y="54591"/>
                </a:cubicBezTo>
                <a:cubicBezTo>
                  <a:pt x="602776" y="47767"/>
                  <a:pt x="599850" y="39520"/>
                  <a:pt x="593678" y="34120"/>
                </a:cubicBezTo>
                <a:cubicBezTo>
                  <a:pt x="564799" y="8851"/>
                  <a:pt x="560380" y="9373"/>
                  <a:pt x="532263" y="0"/>
                </a:cubicBezTo>
                <a:cubicBezTo>
                  <a:pt x="475397" y="2275"/>
                  <a:pt x="418253" y="761"/>
                  <a:pt x="361666" y="6824"/>
                </a:cubicBezTo>
                <a:cubicBezTo>
                  <a:pt x="353511" y="7698"/>
                  <a:pt x="345541" y="13517"/>
                  <a:pt x="341194" y="20472"/>
                </a:cubicBezTo>
                <a:cubicBezTo>
                  <a:pt x="333569" y="32671"/>
                  <a:pt x="335525" y="49445"/>
                  <a:pt x="327546" y="61415"/>
                </a:cubicBezTo>
                <a:lnTo>
                  <a:pt x="313899" y="81887"/>
                </a:lnTo>
                <a:cubicBezTo>
                  <a:pt x="314307" y="87601"/>
                  <a:pt x="315060" y="175583"/>
                  <a:pt x="327546" y="204717"/>
                </a:cubicBezTo>
                <a:cubicBezTo>
                  <a:pt x="330777" y="212255"/>
                  <a:pt x="334790" y="220065"/>
                  <a:pt x="341194" y="225188"/>
                </a:cubicBezTo>
                <a:cubicBezTo>
                  <a:pt x="346811" y="229681"/>
                  <a:pt x="354842" y="229737"/>
                  <a:pt x="361666" y="232012"/>
                </a:cubicBezTo>
                <a:cubicBezTo>
                  <a:pt x="366215" y="245660"/>
                  <a:pt x="361666" y="268406"/>
                  <a:pt x="375314" y="272955"/>
                </a:cubicBezTo>
                <a:cubicBezTo>
                  <a:pt x="435798" y="293117"/>
                  <a:pt x="401959" y="285014"/>
                  <a:pt x="477672" y="293427"/>
                </a:cubicBezTo>
                <a:cubicBezTo>
                  <a:pt x="484496" y="295702"/>
                  <a:pt x="491227" y="298275"/>
                  <a:pt x="498143" y="300251"/>
                </a:cubicBezTo>
                <a:cubicBezTo>
                  <a:pt x="507161" y="302828"/>
                  <a:pt x="522473" y="298178"/>
                  <a:pt x="525439" y="307075"/>
                </a:cubicBezTo>
                <a:cubicBezTo>
                  <a:pt x="528033" y="314855"/>
                  <a:pt x="513114" y="319782"/>
                  <a:pt x="504967" y="320722"/>
                </a:cubicBezTo>
                <a:cubicBezTo>
                  <a:pt x="452946" y="326724"/>
                  <a:pt x="400365" y="326131"/>
                  <a:pt x="348018" y="327546"/>
                </a:cubicBezTo>
                <a:lnTo>
                  <a:pt x="0" y="334370"/>
                </a:lnTo>
                <a:cubicBezTo>
                  <a:pt x="2275" y="343469"/>
                  <a:pt x="192" y="355034"/>
                  <a:pt x="6824" y="361666"/>
                </a:cubicBezTo>
                <a:cubicBezTo>
                  <a:pt x="13456" y="368298"/>
                  <a:pt x="24869" y="366948"/>
                  <a:pt x="34120" y="368490"/>
                </a:cubicBezTo>
                <a:cubicBezTo>
                  <a:pt x="52209" y="371505"/>
                  <a:pt x="70541" y="372836"/>
                  <a:pt x="88711" y="375314"/>
                </a:cubicBezTo>
                <a:cubicBezTo>
                  <a:pt x="234435" y="395185"/>
                  <a:pt x="133193" y="383288"/>
                  <a:pt x="245660" y="395785"/>
                </a:cubicBezTo>
                <a:cubicBezTo>
                  <a:pt x="324828" y="392853"/>
                  <a:pt x="439763" y="390704"/>
                  <a:pt x="525439" y="382137"/>
                </a:cubicBezTo>
                <a:cubicBezTo>
                  <a:pt x="539206" y="380760"/>
                  <a:pt x="552707" y="377418"/>
                  <a:pt x="566382" y="375314"/>
                </a:cubicBezTo>
                <a:cubicBezTo>
                  <a:pt x="680446" y="357767"/>
                  <a:pt x="553035" y="378676"/>
                  <a:pt x="655093" y="361666"/>
                </a:cubicBezTo>
                <a:cubicBezTo>
                  <a:pt x="661917" y="359391"/>
                  <a:pt x="668371" y="354842"/>
                  <a:pt x="675564" y="354842"/>
                </a:cubicBezTo>
                <a:cubicBezTo>
                  <a:pt x="688523" y="354842"/>
                  <a:pt x="739120" y="352702"/>
                  <a:pt x="709684" y="382137"/>
                </a:cubicBezTo>
                <a:cubicBezTo>
                  <a:pt x="704598" y="387223"/>
                  <a:pt x="696333" y="387944"/>
                  <a:pt x="689212" y="388961"/>
                </a:cubicBezTo>
                <a:cubicBezTo>
                  <a:pt x="664340" y="392514"/>
                  <a:pt x="639135" y="393155"/>
                  <a:pt x="614149" y="395785"/>
                </a:cubicBezTo>
                <a:cubicBezTo>
                  <a:pt x="574854" y="399921"/>
                  <a:pt x="560588" y="401622"/>
                  <a:pt x="525439" y="409433"/>
                </a:cubicBezTo>
                <a:cubicBezTo>
                  <a:pt x="516284" y="411468"/>
                  <a:pt x="507161" y="413680"/>
                  <a:pt x="498143" y="416257"/>
                </a:cubicBezTo>
                <a:cubicBezTo>
                  <a:pt x="491227" y="418233"/>
                  <a:pt x="484694" y="421521"/>
                  <a:pt x="477672" y="423081"/>
                </a:cubicBezTo>
                <a:cubicBezTo>
                  <a:pt x="439752" y="431508"/>
                  <a:pt x="400018" y="433242"/>
                  <a:pt x="361666" y="436728"/>
                </a:cubicBezTo>
                <a:cubicBezTo>
                  <a:pt x="350293" y="439003"/>
                  <a:pt x="319345" y="435351"/>
                  <a:pt x="327546" y="443552"/>
                </a:cubicBezTo>
                <a:cubicBezTo>
                  <a:pt x="338919" y="454925"/>
                  <a:pt x="359642" y="446759"/>
                  <a:pt x="375314" y="450376"/>
                </a:cubicBezTo>
                <a:cubicBezTo>
                  <a:pt x="389332" y="453611"/>
                  <a:pt x="402609" y="459475"/>
                  <a:pt x="416257" y="464024"/>
                </a:cubicBezTo>
                <a:cubicBezTo>
                  <a:pt x="423081" y="466299"/>
                  <a:pt x="429675" y="469437"/>
                  <a:pt x="436728" y="470848"/>
                </a:cubicBezTo>
                <a:lnTo>
                  <a:pt x="470848" y="477672"/>
                </a:lnTo>
                <a:lnTo>
                  <a:pt x="566382" y="470848"/>
                </a:lnTo>
                <a:cubicBezTo>
                  <a:pt x="602766" y="468422"/>
                  <a:pt x="639433" y="468951"/>
                  <a:pt x="675564" y="464024"/>
                </a:cubicBezTo>
                <a:cubicBezTo>
                  <a:pt x="689818" y="462080"/>
                  <a:pt x="716508" y="450376"/>
                  <a:pt x="716508" y="450376"/>
                </a:cubicBezTo>
                <a:cubicBezTo>
                  <a:pt x="764275" y="418532"/>
                  <a:pt x="748353" y="436729"/>
                  <a:pt x="771099" y="402609"/>
                </a:cubicBezTo>
                <a:cubicBezTo>
                  <a:pt x="772282" y="393143"/>
                  <a:pt x="765641" y="334370"/>
                  <a:pt x="798394" y="334370"/>
                </a:cubicBezTo>
                <a:cubicBezTo>
                  <a:pt x="806595" y="334370"/>
                  <a:pt x="812042" y="343469"/>
                  <a:pt x="818866" y="348018"/>
                </a:cubicBezTo>
                <a:lnTo>
                  <a:pt x="839337" y="409433"/>
                </a:lnTo>
                <a:cubicBezTo>
                  <a:pt x="841612" y="416257"/>
                  <a:pt x="840176" y="425915"/>
                  <a:pt x="846161" y="429905"/>
                </a:cubicBezTo>
                <a:cubicBezTo>
                  <a:pt x="852985" y="434454"/>
                  <a:pt x="859139" y="440221"/>
                  <a:pt x="866633" y="443552"/>
                </a:cubicBezTo>
                <a:cubicBezTo>
                  <a:pt x="904684" y="460463"/>
                  <a:pt x="919166" y="458649"/>
                  <a:pt x="962167" y="464024"/>
                </a:cubicBezTo>
                <a:cubicBezTo>
                  <a:pt x="968991" y="466299"/>
                  <a:pt x="975530" y="469754"/>
                  <a:pt x="982639" y="470848"/>
                </a:cubicBezTo>
                <a:cubicBezTo>
                  <a:pt x="1078266" y="485560"/>
                  <a:pt x="1138581" y="474648"/>
                  <a:pt x="1248770" y="470848"/>
                </a:cubicBezTo>
                <a:cubicBezTo>
                  <a:pt x="1246495" y="464024"/>
                  <a:pt x="1246439" y="455993"/>
                  <a:pt x="1241946" y="450376"/>
                </a:cubicBezTo>
                <a:cubicBezTo>
                  <a:pt x="1226326" y="430850"/>
                  <a:pt x="1193835" y="431918"/>
                  <a:pt x="1173708" y="429905"/>
                </a:cubicBezTo>
                <a:cubicBezTo>
                  <a:pt x="1144197" y="426954"/>
                  <a:pt x="1114533" y="425766"/>
                  <a:pt x="1084997" y="423081"/>
                </a:cubicBezTo>
                <a:cubicBezTo>
                  <a:pt x="1052550" y="420131"/>
                  <a:pt x="1002002" y="413559"/>
                  <a:pt x="968991" y="409433"/>
                </a:cubicBezTo>
                <a:cubicBezTo>
                  <a:pt x="959893" y="407158"/>
                  <a:pt x="950316" y="406303"/>
                  <a:pt x="941696" y="402609"/>
                </a:cubicBezTo>
                <a:cubicBezTo>
                  <a:pt x="910441" y="389214"/>
                  <a:pt x="930264" y="388164"/>
                  <a:pt x="900752" y="368490"/>
                </a:cubicBezTo>
                <a:cubicBezTo>
                  <a:pt x="894767" y="364500"/>
                  <a:pt x="887105" y="363941"/>
                  <a:pt x="880281" y="361666"/>
                </a:cubicBezTo>
                <a:cubicBezTo>
                  <a:pt x="875732" y="354842"/>
                  <a:pt x="872432" y="346993"/>
                  <a:pt x="866633" y="341194"/>
                </a:cubicBezTo>
                <a:cubicBezTo>
                  <a:pt x="860834" y="335395"/>
                  <a:pt x="849207" y="335161"/>
                  <a:pt x="846161" y="327546"/>
                </a:cubicBezTo>
                <a:cubicBezTo>
                  <a:pt x="843490" y="320868"/>
                  <a:pt x="850710" y="313899"/>
                  <a:pt x="852985" y="307075"/>
                </a:cubicBezTo>
                <a:cubicBezTo>
                  <a:pt x="868907" y="309350"/>
                  <a:pt x="884728" y="312506"/>
                  <a:pt x="900752" y="313899"/>
                </a:cubicBezTo>
                <a:cubicBezTo>
                  <a:pt x="1080358" y="329516"/>
                  <a:pt x="1160339" y="317988"/>
                  <a:pt x="1385248" y="313899"/>
                </a:cubicBezTo>
                <a:cubicBezTo>
                  <a:pt x="1404758" y="307396"/>
                  <a:pt x="1411596" y="304535"/>
                  <a:pt x="1433015" y="300251"/>
                </a:cubicBezTo>
                <a:cubicBezTo>
                  <a:pt x="1446582" y="297537"/>
                  <a:pt x="1460310" y="295702"/>
                  <a:pt x="1473958" y="293427"/>
                </a:cubicBezTo>
                <a:cubicBezTo>
                  <a:pt x="1415306" y="254324"/>
                  <a:pt x="1489506" y="301199"/>
                  <a:pt x="1433015" y="272955"/>
                </a:cubicBezTo>
                <a:cubicBezTo>
                  <a:pt x="1385889" y="249393"/>
                  <a:pt x="1442055" y="266686"/>
                  <a:pt x="1385248" y="252484"/>
                </a:cubicBezTo>
                <a:lnTo>
                  <a:pt x="1269242" y="259308"/>
                </a:lnTo>
                <a:cubicBezTo>
                  <a:pt x="1169172" y="265764"/>
                  <a:pt x="1203401" y="256233"/>
                  <a:pt x="1153236" y="272955"/>
                </a:cubicBezTo>
                <a:cubicBezTo>
                  <a:pt x="1137314" y="270680"/>
                  <a:pt x="1121536" y="266878"/>
                  <a:pt x="1105469" y="266131"/>
                </a:cubicBezTo>
                <a:cubicBezTo>
                  <a:pt x="851015" y="254297"/>
                  <a:pt x="885855" y="337445"/>
                  <a:pt x="852985" y="238836"/>
                </a:cubicBezTo>
                <a:cubicBezTo>
                  <a:pt x="855260" y="229737"/>
                  <a:pt x="852688" y="217644"/>
                  <a:pt x="859809" y="211540"/>
                </a:cubicBezTo>
                <a:cubicBezTo>
                  <a:pt x="881430" y="193007"/>
                  <a:pt x="972678" y="191899"/>
                  <a:pt x="982639" y="191069"/>
                </a:cubicBezTo>
                <a:cubicBezTo>
                  <a:pt x="1014809" y="185707"/>
                  <a:pt x="1022377" y="185564"/>
                  <a:pt x="1050878" y="177421"/>
                </a:cubicBezTo>
                <a:cubicBezTo>
                  <a:pt x="1057794" y="175445"/>
                  <a:pt x="1064327" y="172157"/>
                  <a:pt x="1071349" y="170597"/>
                </a:cubicBezTo>
                <a:cubicBezTo>
                  <a:pt x="1084856" y="167595"/>
                  <a:pt x="1098645" y="166048"/>
                  <a:pt x="1112293" y="163773"/>
                </a:cubicBezTo>
                <a:cubicBezTo>
                  <a:pt x="1119117" y="161498"/>
                  <a:pt x="1125825" y="158842"/>
                  <a:pt x="1132764" y="156949"/>
                </a:cubicBezTo>
                <a:cubicBezTo>
                  <a:pt x="1150860" y="152014"/>
                  <a:pt x="1169561" y="149233"/>
                  <a:pt x="1187355" y="143302"/>
                </a:cubicBezTo>
                <a:cubicBezTo>
                  <a:pt x="1243558" y="124568"/>
                  <a:pt x="1214057" y="131689"/>
                  <a:pt x="1276066" y="122830"/>
                </a:cubicBezTo>
                <a:cubicBezTo>
                  <a:pt x="1282890" y="118281"/>
                  <a:pt x="1288999" y="112413"/>
                  <a:pt x="1296537" y="109182"/>
                </a:cubicBezTo>
                <a:cubicBezTo>
                  <a:pt x="1305157" y="105487"/>
                  <a:pt x="1314815" y="104935"/>
                  <a:pt x="1323833" y="102358"/>
                </a:cubicBezTo>
                <a:cubicBezTo>
                  <a:pt x="1330749" y="100382"/>
                  <a:pt x="1337481" y="97809"/>
                  <a:pt x="1344305" y="95534"/>
                </a:cubicBezTo>
                <a:cubicBezTo>
                  <a:pt x="1353403" y="81886"/>
                  <a:pt x="1366413" y="70152"/>
                  <a:pt x="1371600" y="54591"/>
                </a:cubicBezTo>
                <a:cubicBezTo>
                  <a:pt x="1373875" y="47767"/>
                  <a:pt x="1385561" y="35012"/>
                  <a:pt x="1378424" y="34120"/>
                </a:cubicBezTo>
                <a:cubicBezTo>
                  <a:pt x="1339988" y="29315"/>
                  <a:pt x="1301087" y="38669"/>
                  <a:pt x="1262418" y="40943"/>
                </a:cubicBezTo>
                <a:cubicBezTo>
                  <a:pt x="1235122" y="45492"/>
                  <a:pt x="1203555" y="39241"/>
                  <a:pt x="1180531" y="54591"/>
                </a:cubicBezTo>
                <a:cubicBezTo>
                  <a:pt x="1144802" y="78412"/>
                  <a:pt x="1168198" y="67222"/>
                  <a:pt x="1105469" y="75063"/>
                </a:cubicBezTo>
                <a:lnTo>
                  <a:pt x="1044054" y="95534"/>
                </a:lnTo>
                <a:lnTo>
                  <a:pt x="1023582" y="102358"/>
                </a:lnTo>
                <a:cubicBezTo>
                  <a:pt x="1016758" y="106907"/>
                  <a:pt x="1010818" y="113203"/>
                  <a:pt x="1003111" y="116006"/>
                </a:cubicBezTo>
                <a:cubicBezTo>
                  <a:pt x="985483" y="122416"/>
                  <a:pt x="966315" y="123722"/>
                  <a:pt x="948520" y="129654"/>
                </a:cubicBezTo>
                <a:cubicBezTo>
                  <a:pt x="941696" y="131929"/>
                  <a:pt x="934482" y="133261"/>
                  <a:pt x="928048" y="136478"/>
                </a:cubicBezTo>
                <a:cubicBezTo>
                  <a:pt x="920713" y="140146"/>
                  <a:pt x="914911" y="146457"/>
                  <a:pt x="907576" y="150125"/>
                </a:cubicBezTo>
                <a:cubicBezTo>
                  <a:pt x="901143" y="153342"/>
                  <a:pt x="893538" y="153732"/>
                  <a:pt x="887105" y="156949"/>
                </a:cubicBezTo>
                <a:cubicBezTo>
                  <a:pt x="834195" y="183405"/>
                  <a:pt x="897615" y="160270"/>
                  <a:pt x="846161" y="177421"/>
                </a:cubicBezTo>
                <a:cubicBezTo>
                  <a:pt x="839337" y="181970"/>
                  <a:pt x="833184" y="187738"/>
                  <a:pt x="825690" y="191069"/>
                </a:cubicBezTo>
                <a:cubicBezTo>
                  <a:pt x="812544" y="196912"/>
                  <a:pt x="796716" y="196737"/>
                  <a:pt x="784746" y="204717"/>
                </a:cubicBezTo>
                <a:lnTo>
                  <a:pt x="812042" y="22518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4174000" y="4408084"/>
            <a:ext cx="354841" cy="184245"/>
          </a:xfrm>
          <a:custGeom>
            <a:avLst/>
            <a:gdLst>
              <a:gd name="connsiteX0" fmla="*/ 0 w 354841"/>
              <a:gd name="connsiteY0" fmla="*/ 136478 h 184245"/>
              <a:gd name="connsiteX1" fmla="*/ 34119 w 354841"/>
              <a:gd name="connsiteY1" fmla="*/ 122830 h 184245"/>
              <a:gd name="connsiteX2" fmla="*/ 75062 w 354841"/>
              <a:gd name="connsiteY2" fmla="*/ 95534 h 184245"/>
              <a:gd name="connsiteX3" fmla="*/ 88710 w 354841"/>
              <a:gd name="connsiteY3" fmla="*/ 75063 h 184245"/>
              <a:gd name="connsiteX4" fmla="*/ 129653 w 354841"/>
              <a:gd name="connsiteY4" fmla="*/ 40943 h 184245"/>
              <a:gd name="connsiteX5" fmla="*/ 150125 w 354841"/>
              <a:gd name="connsiteY5" fmla="*/ 34120 h 184245"/>
              <a:gd name="connsiteX6" fmla="*/ 163773 w 354841"/>
              <a:gd name="connsiteY6" fmla="*/ 13648 h 184245"/>
              <a:gd name="connsiteX7" fmla="*/ 184244 w 354841"/>
              <a:gd name="connsiteY7" fmla="*/ 6824 h 184245"/>
              <a:gd name="connsiteX8" fmla="*/ 232012 w 354841"/>
              <a:gd name="connsiteY8" fmla="*/ 0 h 184245"/>
              <a:gd name="connsiteX9" fmla="*/ 348018 w 354841"/>
              <a:gd name="connsiteY9" fmla="*/ 6824 h 184245"/>
              <a:gd name="connsiteX10" fmla="*/ 354841 w 354841"/>
              <a:gd name="connsiteY10" fmla="*/ 27296 h 184245"/>
              <a:gd name="connsiteX11" fmla="*/ 327546 w 354841"/>
              <a:gd name="connsiteY11" fmla="*/ 54591 h 184245"/>
              <a:gd name="connsiteX12" fmla="*/ 218364 w 354841"/>
              <a:gd name="connsiteY12" fmla="*/ 68239 h 184245"/>
              <a:gd name="connsiteX13" fmla="*/ 177421 w 354841"/>
              <a:gd name="connsiteY13" fmla="*/ 88711 h 184245"/>
              <a:gd name="connsiteX14" fmla="*/ 156949 w 354841"/>
              <a:gd name="connsiteY14" fmla="*/ 95534 h 184245"/>
              <a:gd name="connsiteX15" fmla="*/ 95534 w 354841"/>
              <a:gd name="connsiteY15" fmla="*/ 129654 h 184245"/>
              <a:gd name="connsiteX16" fmla="*/ 61415 w 354841"/>
              <a:gd name="connsiteY16" fmla="*/ 184245 h 18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841" h="184245">
                <a:moveTo>
                  <a:pt x="0" y="136478"/>
                </a:moveTo>
                <a:cubicBezTo>
                  <a:pt x="11373" y="131929"/>
                  <a:pt x="23366" y="128696"/>
                  <a:pt x="34119" y="122830"/>
                </a:cubicBezTo>
                <a:cubicBezTo>
                  <a:pt x="48519" y="114975"/>
                  <a:pt x="75062" y="95534"/>
                  <a:pt x="75062" y="95534"/>
                </a:cubicBezTo>
                <a:cubicBezTo>
                  <a:pt x="79611" y="88710"/>
                  <a:pt x="83460" y="81363"/>
                  <a:pt x="88710" y="75063"/>
                </a:cubicBezTo>
                <a:cubicBezTo>
                  <a:pt x="99488" y="62129"/>
                  <a:pt x="114318" y="48610"/>
                  <a:pt x="129653" y="40943"/>
                </a:cubicBezTo>
                <a:cubicBezTo>
                  <a:pt x="136087" y="37726"/>
                  <a:pt x="143301" y="36394"/>
                  <a:pt x="150125" y="34120"/>
                </a:cubicBezTo>
                <a:cubicBezTo>
                  <a:pt x="154674" y="27296"/>
                  <a:pt x="157369" y="18771"/>
                  <a:pt x="163773" y="13648"/>
                </a:cubicBezTo>
                <a:cubicBezTo>
                  <a:pt x="169390" y="9155"/>
                  <a:pt x="177191" y="8235"/>
                  <a:pt x="184244" y="6824"/>
                </a:cubicBezTo>
                <a:cubicBezTo>
                  <a:pt x="200016" y="3670"/>
                  <a:pt x="216089" y="2275"/>
                  <a:pt x="232012" y="0"/>
                </a:cubicBezTo>
                <a:cubicBezTo>
                  <a:pt x="270681" y="2275"/>
                  <a:pt x="310205" y="-1579"/>
                  <a:pt x="348018" y="6824"/>
                </a:cubicBezTo>
                <a:cubicBezTo>
                  <a:pt x="355040" y="8384"/>
                  <a:pt x="354841" y="20103"/>
                  <a:pt x="354841" y="27296"/>
                </a:cubicBezTo>
                <a:cubicBezTo>
                  <a:pt x="354841" y="49537"/>
                  <a:pt x="345744" y="50547"/>
                  <a:pt x="327546" y="54591"/>
                </a:cubicBezTo>
                <a:cubicBezTo>
                  <a:pt x="292913" y="62287"/>
                  <a:pt x="252689" y="64806"/>
                  <a:pt x="218364" y="68239"/>
                </a:cubicBezTo>
                <a:cubicBezTo>
                  <a:pt x="166900" y="85394"/>
                  <a:pt x="230342" y="62251"/>
                  <a:pt x="177421" y="88711"/>
                </a:cubicBezTo>
                <a:cubicBezTo>
                  <a:pt x="170987" y="91928"/>
                  <a:pt x="163773" y="93260"/>
                  <a:pt x="156949" y="95534"/>
                </a:cubicBezTo>
                <a:cubicBezTo>
                  <a:pt x="110021" y="126820"/>
                  <a:pt x="131567" y="117643"/>
                  <a:pt x="95534" y="129654"/>
                </a:cubicBezTo>
                <a:cubicBezTo>
                  <a:pt x="65417" y="174829"/>
                  <a:pt x="75573" y="155926"/>
                  <a:pt x="61415" y="184245"/>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3404616" y="4582234"/>
            <a:ext cx="478172" cy="85485"/>
          </a:xfrm>
          <a:custGeom>
            <a:avLst/>
            <a:gdLst>
              <a:gd name="connsiteX0" fmla="*/ 409933 w 478172"/>
              <a:gd name="connsiteY0" fmla="*/ 44357 h 85485"/>
              <a:gd name="connsiteX1" fmla="*/ 212041 w 478172"/>
              <a:gd name="connsiteY1" fmla="*/ 3414 h 85485"/>
              <a:gd name="connsiteX2" fmla="*/ 109683 w 478172"/>
              <a:gd name="connsiteY2" fmla="*/ 23885 h 85485"/>
              <a:gd name="connsiteX3" fmla="*/ 7324 w 478172"/>
              <a:gd name="connsiteY3" fmla="*/ 30709 h 85485"/>
              <a:gd name="connsiteX4" fmla="*/ 7324 w 478172"/>
              <a:gd name="connsiteY4" fmla="*/ 71653 h 85485"/>
              <a:gd name="connsiteX5" fmla="*/ 34620 w 478172"/>
              <a:gd name="connsiteY5" fmla="*/ 78476 h 85485"/>
              <a:gd name="connsiteX6" fmla="*/ 150626 w 478172"/>
              <a:gd name="connsiteY6" fmla="*/ 64829 h 85485"/>
              <a:gd name="connsiteX7" fmla="*/ 293927 w 478172"/>
              <a:gd name="connsiteY7" fmla="*/ 78476 h 85485"/>
              <a:gd name="connsiteX8" fmla="*/ 382638 w 478172"/>
              <a:gd name="connsiteY8" fmla="*/ 78476 h 85485"/>
              <a:gd name="connsiteX9" fmla="*/ 478172 w 478172"/>
              <a:gd name="connsiteY9" fmla="*/ 78476 h 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72" h="85485">
                <a:moveTo>
                  <a:pt x="409933" y="44357"/>
                </a:moveTo>
                <a:cubicBezTo>
                  <a:pt x="343969" y="30709"/>
                  <a:pt x="278826" y="12201"/>
                  <a:pt x="212041" y="3414"/>
                </a:cubicBezTo>
                <a:cubicBezTo>
                  <a:pt x="112533" y="-9679"/>
                  <a:pt x="186786" y="18745"/>
                  <a:pt x="109683" y="23885"/>
                </a:cubicBezTo>
                <a:lnTo>
                  <a:pt x="7324" y="30709"/>
                </a:lnTo>
                <a:cubicBezTo>
                  <a:pt x="3493" y="42202"/>
                  <a:pt x="-7042" y="60160"/>
                  <a:pt x="7324" y="71653"/>
                </a:cubicBezTo>
                <a:cubicBezTo>
                  <a:pt x="14648" y="77512"/>
                  <a:pt x="25521" y="76202"/>
                  <a:pt x="34620" y="78476"/>
                </a:cubicBezTo>
                <a:cubicBezTo>
                  <a:pt x="60246" y="74816"/>
                  <a:pt x="130015" y="64164"/>
                  <a:pt x="150626" y="64829"/>
                </a:cubicBezTo>
                <a:cubicBezTo>
                  <a:pt x="198584" y="66376"/>
                  <a:pt x="293927" y="78476"/>
                  <a:pt x="293927" y="78476"/>
                </a:cubicBezTo>
                <a:cubicBezTo>
                  <a:pt x="348628" y="92151"/>
                  <a:pt x="295600" y="82260"/>
                  <a:pt x="382638" y="78476"/>
                </a:cubicBezTo>
                <a:cubicBezTo>
                  <a:pt x="414453" y="77093"/>
                  <a:pt x="446327" y="78476"/>
                  <a:pt x="478172" y="78476"/>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3862316" y="4565176"/>
            <a:ext cx="129654" cy="88711"/>
          </a:xfrm>
          <a:custGeom>
            <a:avLst/>
            <a:gdLst>
              <a:gd name="connsiteX0" fmla="*/ 81887 w 129654"/>
              <a:gd name="connsiteY0" fmla="*/ 20472 h 88711"/>
              <a:gd name="connsiteX1" fmla="*/ 47768 w 129654"/>
              <a:gd name="connsiteY1" fmla="*/ 13648 h 88711"/>
              <a:gd name="connsiteX2" fmla="*/ 6824 w 129654"/>
              <a:gd name="connsiteY2" fmla="*/ 0 h 88711"/>
              <a:gd name="connsiteX3" fmla="*/ 0 w 129654"/>
              <a:gd name="connsiteY3" fmla="*/ 20472 h 88711"/>
              <a:gd name="connsiteX4" fmla="*/ 6824 w 129654"/>
              <a:gd name="connsiteY4" fmla="*/ 54591 h 88711"/>
              <a:gd name="connsiteX5" fmla="*/ 27296 w 129654"/>
              <a:gd name="connsiteY5" fmla="*/ 68239 h 88711"/>
              <a:gd name="connsiteX6" fmla="*/ 47768 w 129654"/>
              <a:gd name="connsiteY6" fmla="*/ 88711 h 88711"/>
              <a:gd name="connsiteX7" fmla="*/ 75063 w 129654"/>
              <a:gd name="connsiteY7" fmla="*/ 81887 h 88711"/>
              <a:gd name="connsiteX8" fmla="*/ 129654 w 129654"/>
              <a:gd name="connsiteY8" fmla="*/ 75063 h 8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4" h="88711">
                <a:moveTo>
                  <a:pt x="81887" y="20472"/>
                </a:moveTo>
                <a:cubicBezTo>
                  <a:pt x="70514" y="18197"/>
                  <a:pt x="58958" y="16700"/>
                  <a:pt x="47768" y="13648"/>
                </a:cubicBezTo>
                <a:cubicBezTo>
                  <a:pt x="33889" y="9863"/>
                  <a:pt x="6824" y="0"/>
                  <a:pt x="6824" y="0"/>
                </a:cubicBezTo>
                <a:cubicBezTo>
                  <a:pt x="4549" y="6824"/>
                  <a:pt x="0" y="13279"/>
                  <a:pt x="0" y="20472"/>
                </a:cubicBezTo>
                <a:cubicBezTo>
                  <a:pt x="0" y="32070"/>
                  <a:pt x="1070" y="44521"/>
                  <a:pt x="6824" y="54591"/>
                </a:cubicBezTo>
                <a:cubicBezTo>
                  <a:pt x="10893" y="61712"/>
                  <a:pt x="20995" y="62989"/>
                  <a:pt x="27296" y="68239"/>
                </a:cubicBezTo>
                <a:cubicBezTo>
                  <a:pt x="34710" y="74417"/>
                  <a:pt x="40944" y="81887"/>
                  <a:pt x="47768" y="88711"/>
                </a:cubicBezTo>
                <a:cubicBezTo>
                  <a:pt x="56866" y="86436"/>
                  <a:pt x="65836" y="83565"/>
                  <a:pt x="75063" y="81887"/>
                </a:cubicBezTo>
                <a:cubicBezTo>
                  <a:pt x="114363" y="74741"/>
                  <a:pt x="108262" y="75063"/>
                  <a:pt x="129654"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3937379" y="4586072"/>
            <a:ext cx="123301" cy="95110"/>
          </a:xfrm>
          <a:custGeom>
            <a:avLst/>
            <a:gdLst>
              <a:gd name="connsiteX0" fmla="*/ 102358 w 123301"/>
              <a:gd name="connsiteY0" fmla="*/ 26871 h 95110"/>
              <a:gd name="connsiteX1" fmla="*/ 13648 w 123301"/>
              <a:gd name="connsiteY1" fmla="*/ 6400 h 95110"/>
              <a:gd name="connsiteX2" fmla="*/ 0 w 123301"/>
              <a:gd name="connsiteY2" fmla="*/ 26871 h 95110"/>
              <a:gd name="connsiteX3" fmla="*/ 6824 w 123301"/>
              <a:gd name="connsiteY3" fmla="*/ 47343 h 95110"/>
              <a:gd name="connsiteX4" fmla="*/ 40943 w 123301"/>
              <a:gd name="connsiteY4" fmla="*/ 81462 h 95110"/>
              <a:gd name="connsiteX5" fmla="*/ 81887 w 123301"/>
              <a:gd name="connsiteY5" fmla="*/ 95110 h 95110"/>
              <a:gd name="connsiteX6" fmla="*/ 122830 w 123301"/>
              <a:gd name="connsiteY6" fmla="*/ 67815 h 95110"/>
              <a:gd name="connsiteX7" fmla="*/ 116006 w 123301"/>
              <a:gd name="connsiteY7" fmla="*/ 26871 h 95110"/>
              <a:gd name="connsiteX8" fmla="*/ 102358 w 123301"/>
              <a:gd name="connsiteY8" fmla="*/ 26871 h 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01" h="95110">
                <a:moveTo>
                  <a:pt x="102358" y="26871"/>
                </a:moveTo>
                <a:cubicBezTo>
                  <a:pt x="85298" y="23459"/>
                  <a:pt x="66869" y="-14888"/>
                  <a:pt x="13648" y="6400"/>
                </a:cubicBezTo>
                <a:cubicBezTo>
                  <a:pt x="6033" y="9446"/>
                  <a:pt x="4549" y="20047"/>
                  <a:pt x="0" y="26871"/>
                </a:cubicBezTo>
                <a:cubicBezTo>
                  <a:pt x="2275" y="33695"/>
                  <a:pt x="3607" y="40909"/>
                  <a:pt x="6824" y="47343"/>
                </a:cubicBezTo>
                <a:cubicBezTo>
                  <a:pt x="15273" y="64240"/>
                  <a:pt x="23396" y="73663"/>
                  <a:pt x="40943" y="81462"/>
                </a:cubicBezTo>
                <a:cubicBezTo>
                  <a:pt x="54089" y="87305"/>
                  <a:pt x="81887" y="95110"/>
                  <a:pt x="81887" y="95110"/>
                </a:cubicBezTo>
                <a:cubicBezTo>
                  <a:pt x="98661" y="90916"/>
                  <a:pt x="120137" y="92050"/>
                  <a:pt x="122830" y="67815"/>
                </a:cubicBezTo>
                <a:cubicBezTo>
                  <a:pt x="124358" y="54063"/>
                  <a:pt x="122194" y="39246"/>
                  <a:pt x="116006" y="26871"/>
                </a:cubicBezTo>
                <a:cubicBezTo>
                  <a:pt x="112338" y="19536"/>
                  <a:pt x="119418" y="30283"/>
                  <a:pt x="102358" y="2687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1" name="Freeform 130"/>
          <p:cNvSpPr/>
          <p:nvPr/>
        </p:nvSpPr>
        <p:spPr>
          <a:xfrm>
            <a:off x="5001058" y="4400808"/>
            <a:ext cx="699802" cy="266131"/>
          </a:xfrm>
          <a:custGeom>
            <a:avLst/>
            <a:gdLst>
              <a:gd name="connsiteX0" fmla="*/ 27296 w 699802"/>
              <a:gd name="connsiteY0" fmla="*/ 40943 h 266131"/>
              <a:gd name="connsiteX1" fmla="*/ 61415 w 699802"/>
              <a:gd name="connsiteY1" fmla="*/ 20471 h 266131"/>
              <a:gd name="connsiteX2" fmla="*/ 81887 w 699802"/>
              <a:gd name="connsiteY2" fmla="*/ 6824 h 266131"/>
              <a:gd name="connsiteX3" fmla="*/ 109182 w 699802"/>
              <a:gd name="connsiteY3" fmla="*/ 13647 h 266131"/>
              <a:gd name="connsiteX4" fmla="*/ 150126 w 699802"/>
              <a:gd name="connsiteY4" fmla="*/ 34119 h 266131"/>
              <a:gd name="connsiteX5" fmla="*/ 163773 w 699802"/>
              <a:gd name="connsiteY5" fmla="*/ 54591 h 266131"/>
              <a:gd name="connsiteX6" fmla="*/ 232012 w 699802"/>
              <a:gd name="connsiteY6" fmla="*/ 27295 h 266131"/>
              <a:gd name="connsiteX7" fmla="*/ 272955 w 699802"/>
              <a:gd name="connsiteY7" fmla="*/ 0 h 266131"/>
              <a:gd name="connsiteX8" fmla="*/ 293427 w 699802"/>
              <a:gd name="connsiteY8" fmla="*/ 6824 h 266131"/>
              <a:gd name="connsiteX9" fmla="*/ 334370 w 699802"/>
              <a:gd name="connsiteY9" fmla="*/ 40943 h 266131"/>
              <a:gd name="connsiteX10" fmla="*/ 348018 w 699802"/>
              <a:gd name="connsiteY10" fmla="*/ 61415 h 266131"/>
              <a:gd name="connsiteX11" fmla="*/ 402609 w 699802"/>
              <a:gd name="connsiteY11" fmla="*/ 54591 h 266131"/>
              <a:gd name="connsiteX12" fmla="*/ 429905 w 699802"/>
              <a:gd name="connsiteY12" fmla="*/ 13647 h 266131"/>
              <a:gd name="connsiteX13" fmla="*/ 450376 w 699802"/>
              <a:gd name="connsiteY13" fmla="*/ 0 h 266131"/>
              <a:gd name="connsiteX14" fmla="*/ 477672 w 699802"/>
              <a:gd name="connsiteY14" fmla="*/ 6824 h 266131"/>
              <a:gd name="connsiteX15" fmla="*/ 491320 w 699802"/>
              <a:gd name="connsiteY15" fmla="*/ 47767 h 266131"/>
              <a:gd name="connsiteX16" fmla="*/ 532263 w 699802"/>
              <a:gd name="connsiteY16" fmla="*/ 61415 h 266131"/>
              <a:gd name="connsiteX17" fmla="*/ 559558 w 699802"/>
              <a:gd name="connsiteY17" fmla="*/ 54591 h 266131"/>
              <a:gd name="connsiteX18" fmla="*/ 586854 w 699802"/>
              <a:gd name="connsiteY18" fmla="*/ 13647 h 266131"/>
              <a:gd name="connsiteX19" fmla="*/ 627797 w 699802"/>
              <a:gd name="connsiteY19" fmla="*/ 0 h 266131"/>
              <a:gd name="connsiteX20" fmla="*/ 648269 w 699802"/>
              <a:gd name="connsiteY20" fmla="*/ 20471 h 266131"/>
              <a:gd name="connsiteX21" fmla="*/ 696036 w 699802"/>
              <a:gd name="connsiteY21" fmla="*/ 27295 h 266131"/>
              <a:gd name="connsiteX22" fmla="*/ 689212 w 699802"/>
              <a:gd name="connsiteY22" fmla="*/ 88710 h 266131"/>
              <a:gd name="connsiteX23" fmla="*/ 675564 w 699802"/>
              <a:gd name="connsiteY23" fmla="*/ 156949 h 266131"/>
              <a:gd name="connsiteX24" fmla="*/ 668740 w 699802"/>
              <a:gd name="connsiteY24" fmla="*/ 184244 h 266131"/>
              <a:gd name="connsiteX25" fmla="*/ 648269 w 699802"/>
              <a:gd name="connsiteY25" fmla="*/ 197892 h 266131"/>
              <a:gd name="connsiteX26" fmla="*/ 607326 w 699802"/>
              <a:gd name="connsiteY26" fmla="*/ 225188 h 266131"/>
              <a:gd name="connsiteX27" fmla="*/ 586854 w 699802"/>
              <a:gd name="connsiteY27" fmla="*/ 238835 h 266131"/>
              <a:gd name="connsiteX28" fmla="*/ 518615 w 699802"/>
              <a:gd name="connsiteY28" fmla="*/ 259307 h 266131"/>
              <a:gd name="connsiteX29" fmla="*/ 457200 w 699802"/>
              <a:gd name="connsiteY29" fmla="*/ 266131 h 266131"/>
              <a:gd name="connsiteX30" fmla="*/ 150126 w 699802"/>
              <a:gd name="connsiteY30" fmla="*/ 259307 h 266131"/>
              <a:gd name="connsiteX31" fmla="*/ 129654 w 699802"/>
              <a:gd name="connsiteY31" fmla="*/ 245659 h 266131"/>
              <a:gd name="connsiteX32" fmla="*/ 109182 w 699802"/>
              <a:gd name="connsiteY32" fmla="*/ 238835 h 266131"/>
              <a:gd name="connsiteX33" fmla="*/ 81887 w 699802"/>
              <a:gd name="connsiteY33" fmla="*/ 197892 h 266131"/>
              <a:gd name="connsiteX34" fmla="*/ 61415 w 699802"/>
              <a:gd name="connsiteY34" fmla="*/ 191068 h 266131"/>
              <a:gd name="connsiteX35" fmla="*/ 47767 w 699802"/>
              <a:gd name="connsiteY35" fmla="*/ 150125 h 266131"/>
              <a:gd name="connsiteX36" fmla="*/ 34120 w 699802"/>
              <a:gd name="connsiteY36" fmla="*/ 129653 h 266131"/>
              <a:gd name="connsiteX37" fmla="*/ 27296 w 699802"/>
              <a:gd name="connsiteY37" fmla="*/ 109182 h 266131"/>
              <a:gd name="connsiteX38" fmla="*/ 6824 w 699802"/>
              <a:gd name="connsiteY38" fmla="*/ 95534 h 266131"/>
              <a:gd name="connsiteX39" fmla="*/ 0 w 699802"/>
              <a:gd name="connsiteY39" fmla="*/ 75062 h 266131"/>
              <a:gd name="connsiteX40" fmla="*/ 27296 w 699802"/>
              <a:gd name="connsiteY40" fmla="*/ 40943 h 26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99802" h="266131">
                <a:moveTo>
                  <a:pt x="27296" y="40943"/>
                </a:moveTo>
                <a:cubicBezTo>
                  <a:pt x="37532" y="31844"/>
                  <a:pt x="50168" y="27500"/>
                  <a:pt x="61415" y="20471"/>
                </a:cubicBezTo>
                <a:cubicBezTo>
                  <a:pt x="68370" y="16124"/>
                  <a:pt x="73768" y="7984"/>
                  <a:pt x="81887" y="6824"/>
                </a:cubicBezTo>
                <a:cubicBezTo>
                  <a:pt x="91171" y="5498"/>
                  <a:pt x="100165" y="11071"/>
                  <a:pt x="109182" y="13647"/>
                </a:cubicBezTo>
                <a:cubicBezTo>
                  <a:pt x="133902" y="20709"/>
                  <a:pt x="127697" y="19166"/>
                  <a:pt x="150126" y="34119"/>
                </a:cubicBezTo>
                <a:cubicBezTo>
                  <a:pt x="154675" y="40943"/>
                  <a:pt x="155767" y="52812"/>
                  <a:pt x="163773" y="54591"/>
                </a:cubicBezTo>
                <a:cubicBezTo>
                  <a:pt x="211961" y="65300"/>
                  <a:pt x="205647" y="47801"/>
                  <a:pt x="232012" y="27295"/>
                </a:cubicBezTo>
                <a:cubicBezTo>
                  <a:pt x="244959" y="17225"/>
                  <a:pt x="272955" y="0"/>
                  <a:pt x="272955" y="0"/>
                </a:cubicBezTo>
                <a:cubicBezTo>
                  <a:pt x="279779" y="2275"/>
                  <a:pt x="286993" y="3607"/>
                  <a:pt x="293427" y="6824"/>
                </a:cubicBezTo>
                <a:cubicBezTo>
                  <a:pt x="308767" y="14493"/>
                  <a:pt x="323588" y="28004"/>
                  <a:pt x="334370" y="40943"/>
                </a:cubicBezTo>
                <a:cubicBezTo>
                  <a:pt x="339620" y="47244"/>
                  <a:pt x="343469" y="54591"/>
                  <a:pt x="348018" y="61415"/>
                </a:cubicBezTo>
                <a:cubicBezTo>
                  <a:pt x="366215" y="59140"/>
                  <a:pt x="386769" y="63831"/>
                  <a:pt x="402609" y="54591"/>
                </a:cubicBezTo>
                <a:cubicBezTo>
                  <a:pt x="416777" y="46326"/>
                  <a:pt x="416257" y="22746"/>
                  <a:pt x="429905" y="13647"/>
                </a:cubicBezTo>
                <a:lnTo>
                  <a:pt x="450376" y="0"/>
                </a:lnTo>
                <a:cubicBezTo>
                  <a:pt x="459475" y="2275"/>
                  <a:pt x="471568" y="-297"/>
                  <a:pt x="477672" y="6824"/>
                </a:cubicBezTo>
                <a:cubicBezTo>
                  <a:pt x="487034" y="17747"/>
                  <a:pt x="477672" y="43218"/>
                  <a:pt x="491320" y="47767"/>
                </a:cubicBezTo>
                <a:lnTo>
                  <a:pt x="532263" y="61415"/>
                </a:lnTo>
                <a:cubicBezTo>
                  <a:pt x="541361" y="59140"/>
                  <a:pt x="552500" y="60767"/>
                  <a:pt x="559558" y="54591"/>
                </a:cubicBezTo>
                <a:cubicBezTo>
                  <a:pt x="571902" y="43790"/>
                  <a:pt x="571293" y="18834"/>
                  <a:pt x="586854" y="13647"/>
                </a:cubicBezTo>
                <a:lnTo>
                  <a:pt x="627797" y="0"/>
                </a:lnTo>
                <a:cubicBezTo>
                  <a:pt x="634621" y="6824"/>
                  <a:pt x="639309" y="16887"/>
                  <a:pt x="648269" y="20471"/>
                </a:cubicBezTo>
                <a:cubicBezTo>
                  <a:pt x="663203" y="26444"/>
                  <a:pt x="687761" y="13503"/>
                  <a:pt x="696036" y="27295"/>
                </a:cubicBezTo>
                <a:cubicBezTo>
                  <a:pt x="706633" y="44957"/>
                  <a:pt x="691767" y="68271"/>
                  <a:pt x="689212" y="88710"/>
                </a:cubicBezTo>
                <a:cubicBezTo>
                  <a:pt x="680155" y="161168"/>
                  <a:pt x="688018" y="113361"/>
                  <a:pt x="675564" y="156949"/>
                </a:cubicBezTo>
                <a:cubicBezTo>
                  <a:pt x="672988" y="165967"/>
                  <a:pt x="673942" y="176441"/>
                  <a:pt x="668740" y="184244"/>
                </a:cubicBezTo>
                <a:cubicBezTo>
                  <a:pt x="664191" y="191068"/>
                  <a:pt x="654569" y="192642"/>
                  <a:pt x="648269" y="197892"/>
                </a:cubicBezTo>
                <a:cubicBezTo>
                  <a:pt x="590065" y="246396"/>
                  <a:pt x="661284" y="198210"/>
                  <a:pt x="607326" y="225188"/>
                </a:cubicBezTo>
                <a:cubicBezTo>
                  <a:pt x="599991" y="228856"/>
                  <a:pt x="594348" y="235504"/>
                  <a:pt x="586854" y="238835"/>
                </a:cubicBezTo>
                <a:cubicBezTo>
                  <a:pt x="577006" y="243212"/>
                  <a:pt x="533795" y="256972"/>
                  <a:pt x="518615" y="259307"/>
                </a:cubicBezTo>
                <a:cubicBezTo>
                  <a:pt x="498257" y="262439"/>
                  <a:pt x="477672" y="263856"/>
                  <a:pt x="457200" y="266131"/>
                </a:cubicBezTo>
                <a:cubicBezTo>
                  <a:pt x="354842" y="263856"/>
                  <a:pt x="252310" y="265694"/>
                  <a:pt x="150126" y="259307"/>
                </a:cubicBezTo>
                <a:cubicBezTo>
                  <a:pt x="141941" y="258795"/>
                  <a:pt x="136990" y="249327"/>
                  <a:pt x="129654" y="245659"/>
                </a:cubicBezTo>
                <a:cubicBezTo>
                  <a:pt x="123220" y="242442"/>
                  <a:pt x="116006" y="241110"/>
                  <a:pt x="109182" y="238835"/>
                </a:cubicBezTo>
                <a:cubicBezTo>
                  <a:pt x="102028" y="217374"/>
                  <a:pt x="103792" y="212496"/>
                  <a:pt x="81887" y="197892"/>
                </a:cubicBezTo>
                <a:cubicBezTo>
                  <a:pt x="75902" y="193902"/>
                  <a:pt x="68239" y="193343"/>
                  <a:pt x="61415" y="191068"/>
                </a:cubicBezTo>
                <a:cubicBezTo>
                  <a:pt x="56866" y="177420"/>
                  <a:pt x="55746" y="162095"/>
                  <a:pt x="47767" y="150125"/>
                </a:cubicBezTo>
                <a:cubicBezTo>
                  <a:pt x="43218" y="143301"/>
                  <a:pt x="37788" y="136988"/>
                  <a:pt x="34120" y="129653"/>
                </a:cubicBezTo>
                <a:cubicBezTo>
                  <a:pt x="30903" y="123220"/>
                  <a:pt x="31789" y="114799"/>
                  <a:pt x="27296" y="109182"/>
                </a:cubicBezTo>
                <a:cubicBezTo>
                  <a:pt x="22173" y="102778"/>
                  <a:pt x="13648" y="100083"/>
                  <a:pt x="6824" y="95534"/>
                </a:cubicBezTo>
                <a:cubicBezTo>
                  <a:pt x="4549" y="88710"/>
                  <a:pt x="0" y="82255"/>
                  <a:pt x="0" y="75062"/>
                </a:cubicBezTo>
                <a:cubicBezTo>
                  <a:pt x="0" y="63464"/>
                  <a:pt x="17060" y="50042"/>
                  <a:pt x="27296" y="4094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Freeform 131"/>
          <p:cNvSpPr/>
          <p:nvPr/>
        </p:nvSpPr>
        <p:spPr>
          <a:xfrm>
            <a:off x="5021530" y="4359864"/>
            <a:ext cx="682388" cy="81887"/>
          </a:xfrm>
          <a:custGeom>
            <a:avLst/>
            <a:gdLst>
              <a:gd name="connsiteX0" fmla="*/ 0 w 682388"/>
              <a:gd name="connsiteY0" fmla="*/ 81887 h 81887"/>
              <a:gd name="connsiteX1" fmla="*/ 20471 w 682388"/>
              <a:gd name="connsiteY1" fmla="*/ 47768 h 81887"/>
              <a:gd name="connsiteX2" fmla="*/ 27295 w 682388"/>
              <a:gd name="connsiteY2" fmla="*/ 27296 h 81887"/>
              <a:gd name="connsiteX3" fmla="*/ 68239 w 682388"/>
              <a:gd name="connsiteY3" fmla="*/ 20472 h 81887"/>
              <a:gd name="connsiteX4" fmla="*/ 122830 w 682388"/>
              <a:gd name="connsiteY4" fmla="*/ 27296 h 81887"/>
              <a:gd name="connsiteX5" fmla="*/ 170597 w 682388"/>
              <a:gd name="connsiteY5" fmla="*/ 34120 h 81887"/>
              <a:gd name="connsiteX6" fmla="*/ 191068 w 682388"/>
              <a:gd name="connsiteY6" fmla="*/ 27296 h 81887"/>
              <a:gd name="connsiteX7" fmla="*/ 232012 w 682388"/>
              <a:gd name="connsiteY7" fmla="*/ 0 h 81887"/>
              <a:gd name="connsiteX8" fmla="*/ 307074 w 682388"/>
              <a:gd name="connsiteY8" fmla="*/ 6824 h 81887"/>
              <a:gd name="connsiteX9" fmla="*/ 327546 w 682388"/>
              <a:gd name="connsiteY9" fmla="*/ 20472 h 81887"/>
              <a:gd name="connsiteX10" fmla="*/ 348018 w 682388"/>
              <a:gd name="connsiteY10" fmla="*/ 27296 h 81887"/>
              <a:gd name="connsiteX11" fmla="*/ 409433 w 682388"/>
              <a:gd name="connsiteY11" fmla="*/ 20472 h 81887"/>
              <a:gd name="connsiteX12" fmla="*/ 450376 w 682388"/>
              <a:gd name="connsiteY12" fmla="*/ 6824 h 81887"/>
              <a:gd name="connsiteX13" fmla="*/ 504967 w 682388"/>
              <a:gd name="connsiteY13" fmla="*/ 40944 h 81887"/>
              <a:gd name="connsiteX14" fmla="*/ 539086 w 682388"/>
              <a:gd name="connsiteY14" fmla="*/ 34120 h 81887"/>
              <a:gd name="connsiteX15" fmla="*/ 580030 w 682388"/>
              <a:gd name="connsiteY15" fmla="*/ 20472 h 81887"/>
              <a:gd name="connsiteX16" fmla="*/ 620973 w 682388"/>
              <a:gd name="connsiteY16" fmla="*/ 0 h 81887"/>
              <a:gd name="connsiteX17" fmla="*/ 641445 w 682388"/>
              <a:gd name="connsiteY17" fmla="*/ 6824 h 81887"/>
              <a:gd name="connsiteX18" fmla="*/ 682388 w 682388"/>
              <a:gd name="connsiteY18" fmla="*/ 40944 h 81887"/>
              <a:gd name="connsiteX19" fmla="*/ 675564 w 682388"/>
              <a:gd name="connsiteY19" fmla="*/ 61415 h 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388" h="81887">
                <a:moveTo>
                  <a:pt x="0" y="81887"/>
                </a:moveTo>
                <a:cubicBezTo>
                  <a:pt x="6824" y="70514"/>
                  <a:pt x="14540" y="59631"/>
                  <a:pt x="20471" y="47768"/>
                </a:cubicBezTo>
                <a:cubicBezTo>
                  <a:pt x="23688" y="41334"/>
                  <a:pt x="21050" y="30865"/>
                  <a:pt x="27295" y="27296"/>
                </a:cubicBezTo>
                <a:cubicBezTo>
                  <a:pt x="39308" y="20431"/>
                  <a:pt x="54591" y="22747"/>
                  <a:pt x="68239" y="20472"/>
                </a:cubicBezTo>
                <a:cubicBezTo>
                  <a:pt x="86436" y="22747"/>
                  <a:pt x="105138" y="22471"/>
                  <a:pt x="122830" y="27296"/>
                </a:cubicBezTo>
                <a:cubicBezTo>
                  <a:pt x="169079" y="39910"/>
                  <a:pt x="114789" y="50065"/>
                  <a:pt x="170597" y="34120"/>
                </a:cubicBezTo>
                <a:cubicBezTo>
                  <a:pt x="177513" y="32144"/>
                  <a:pt x="184780" y="30789"/>
                  <a:pt x="191068" y="27296"/>
                </a:cubicBezTo>
                <a:cubicBezTo>
                  <a:pt x="205407" y="19330"/>
                  <a:pt x="232012" y="0"/>
                  <a:pt x="232012" y="0"/>
                </a:cubicBezTo>
                <a:cubicBezTo>
                  <a:pt x="257033" y="2275"/>
                  <a:pt x="282508" y="1560"/>
                  <a:pt x="307074" y="6824"/>
                </a:cubicBezTo>
                <a:cubicBezTo>
                  <a:pt x="315093" y="8542"/>
                  <a:pt x="320210" y="16804"/>
                  <a:pt x="327546" y="20472"/>
                </a:cubicBezTo>
                <a:cubicBezTo>
                  <a:pt x="333980" y="23689"/>
                  <a:pt x="341194" y="25021"/>
                  <a:pt x="348018" y="27296"/>
                </a:cubicBezTo>
                <a:cubicBezTo>
                  <a:pt x="368490" y="25021"/>
                  <a:pt x="389235" y="24512"/>
                  <a:pt x="409433" y="20472"/>
                </a:cubicBezTo>
                <a:cubicBezTo>
                  <a:pt x="423540" y="17651"/>
                  <a:pt x="450376" y="6824"/>
                  <a:pt x="450376" y="6824"/>
                </a:cubicBezTo>
                <a:cubicBezTo>
                  <a:pt x="499100" y="23066"/>
                  <a:pt x="483339" y="8502"/>
                  <a:pt x="504967" y="40944"/>
                </a:cubicBezTo>
                <a:cubicBezTo>
                  <a:pt x="516340" y="38669"/>
                  <a:pt x="527896" y="37172"/>
                  <a:pt x="539086" y="34120"/>
                </a:cubicBezTo>
                <a:cubicBezTo>
                  <a:pt x="552965" y="30335"/>
                  <a:pt x="580030" y="20472"/>
                  <a:pt x="580030" y="20472"/>
                </a:cubicBezTo>
                <a:cubicBezTo>
                  <a:pt x="590381" y="13571"/>
                  <a:pt x="606846" y="0"/>
                  <a:pt x="620973" y="0"/>
                </a:cubicBezTo>
                <a:cubicBezTo>
                  <a:pt x="628166" y="0"/>
                  <a:pt x="634621" y="4549"/>
                  <a:pt x="641445" y="6824"/>
                </a:cubicBezTo>
                <a:cubicBezTo>
                  <a:pt x="650809" y="13067"/>
                  <a:pt x="678635" y="29686"/>
                  <a:pt x="682388" y="40944"/>
                </a:cubicBezTo>
                <a:lnTo>
                  <a:pt x="675564" y="6141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p:cNvSpPr txBox="1"/>
          <p:nvPr/>
        </p:nvSpPr>
        <p:spPr>
          <a:xfrm>
            <a:off x="5151100" y="4408721"/>
            <a:ext cx="570232" cy="276999"/>
          </a:xfrm>
          <a:prstGeom prst="rect">
            <a:avLst/>
          </a:prstGeom>
          <a:noFill/>
        </p:spPr>
        <p:txBody>
          <a:bodyPr wrap="square" rtlCol="0">
            <a:spAutoFit/>
          </a:bodyPr>
          <a:lstStyle/>
          <a:p>
            <a:r>
              <a:rPr lang="en-AU" sz="1200" dirty="0">
                <a:latin typeface="Arial Narrow" panose="020B0606020202030204" pitchFamily="34" charset="0"/>
              </a:rPr>
              <a:t>Clam</a:t>
            </a:r>
          </a:p>
        </p:txBody>
      </p:sp>
      <p:sp>
        <p:nvSpPr>
          <p:cNvPr id="134" name="TextBox 133"/>
          <p:cNvSpPr txBox="1"/>
          <p:nvPr/>
        </p:nvSpPr>
        <p:spPr>
          <a:xfrm>
            <a:off x="4657046" y="4672350"/>
            <a:ext cx="768933" cy="276999"/>
          </a:xfrm>
          <a:prstGeom prst="rect">
            <a:avLst/>
          </a:prstGeom>
          <a:noFill/>
        </p:spPr>
        <p:txBody>
          <a:bodyPr wrap="square" rtlCol="0">
            <a:spAutoFit/>
          </a:bodyPr>
          <a:lstStyle/>
          <a:p>
            <a:r>
              <a:rPr lang="en-AU" sz="1200" dirty="0">
                <a:latin typeface="Arial Narrow" panose="020B0606020202030204" pitchFamily="34" charset="0"/>
              </a:rPr>
              <a:t>Octopus</a:t>
            </a:r>
          </a:p>
        </p:txBody>
      </p:sp>
      <p:sp>
        <p:nvSpPr>
          <p:cNvPr id="135" name="Freeform 134"/>
          <p:cNvSpPr/>
          <p:nvPr/>
        </p:nvSpPr>
        <p:spPr>
          <a:xfrm>
            <a:off x="4121624" y="4429499"/>
            <a:ext cx="120403" cy="84165"/>
          </a:xfrm>
          <a:custGeom>
            <a:avLst/>
            <a:gdLst>
              <a:gd name="connsiteX0" fmla="*/ 2881 w 120403"/>
              <a:gd name="connsiteY0" fmla="*/ 69595 h 84165"/>
              <a:gd name="connsiteX1" fmla="*/ 9705 w 120403"/>
              <a:gd name="connsiteY1" fmla="*/ 35476 h 84165"/>
              <a:gd name="connsiteX2" fmla="*/ 71120 w 120403"/>
              <a:gd name="connsiteY2" fmla="*/ 1356 h 84165"/>
              <a:gd name="connsiteX3" fmla="*/ 118887 w 120403"/>
              <a:gd name="connsiteY3" fmla="*/ 8180 h 84165"/>
              <a:gd name="connsiteX4" fmla="*/ 71120 w 120403"/>
              <a:gd name="connsiteY4" fmla="*/ 62771 h 84165"/>
              <a:gd name="connsiteX5" fmla="*/ 50649 w 120403"/>
              <a:gd name="connsiteY5" fmla="*/ 83243 h 84165"/>
              <a:gd name="connsiteX6" fmla="*/ 2881 w 120403"/>
              <a:gd name="connsiteY6" fmla="*/ 69595 h 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3" h="84165">
                <a:moveTo>
                  <a:pt x="2881" y="69595"/>
                </a:moveTo>
                <a:cubicBezTo>
                  <a:pt x="-3943" y="61634"/>
                  <a:pt x="2584" y="44631"/>
                  <a:pt x="9705" y="35476"/>
                </a:cubicBezTo>
                <a:cubicBezTo>
                  <a:pt x="26130" y="14359"/>
                  <a:pt x="48464" y="8908"/>
                  <a:pt x="71120" y="1356"/>
                </a:cubicBezTo>
                <a:cubicBezTo>
                  <a:pt x="87042" y="3631"/>
                  <a:pt x="112551" y="-6603"/>
                  <a:pt x="118887" y="8180"/>
                </a:cubicBezTo>
                <a:cubicBezTo>
                  <a:pt x="129183" y="32204"/>
                  <a:pt x="84169" y="51897"/>
                  <a:pt x="71120" y="62771"/>
                </a:cubicBezTo>
                <a:cubicBezTo>
                  <a:pt x="63706" y="68949"/>
                  <a:pt x="56677" y="75707"/>
                  <a:pt x="50649" y="83243"/>
                </a:cubicBezTo>
                <a:cubicBezTo>
                  <a:pt x="47472" y="87215"/>
                  <a:pt x="9705" y="77556"/>
                  <a:pt x="2881" y="6959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Freeform 146"/>
          <p:cNvSpPr/>
          <p:nvPr/>
        </p:nvSpPr>
        <p:spPr>
          <a:xfrm>
            <a:off x="5902657" y="4366491"/>
            <a:ext cx="252483" cy="444345"/>
          </a:xfrm>
          <a:custGeom>
            <a:avLst/>
            <a:gdLst>
              <a:gd name="connsiteX0" fmla="*/ 252483 w 252483"/>
              <a:gd name="connsiteY0" fmla="*/ 273748 h 444345"/>
              <a:gd name="connsiteX1" fmla="*/ 245659 w 252483"/>
              <a:gd name="connsiteY1" fmla="*/ 171390 h 444345"/>
              <a:gd name="connsiteX2" fmla="*/ 204716 w 252483"/>
              <a:gd name="connsiteY2" fmla="*/ 89503 h 444345"/>
              <a:gd name="connsiteX3" fmla="*/ 191068 w 252483"/>
              <a:gd name="connsiteY3" fmla="*/ 69031 h 444345"/>
              <a:gd name="connsiteX4" fmla="*/ 184244 w 252483"/>
              <a:gd name="connsiteY4" fmla="*/ 48560 h 444345"/>
              <a:gd name="connsiteX5" fmla="*/ 143301 w 252483"/>
              <a:gd name="connsiteY5" fmla="*/ 34912 h 444345"/>
              <a:gd name="connsiteX6" fmla="*/ 129653 w 252483"/>
              <a:gd name="connsiteY6" fmla="*/ 14440 h 444345"/>
              <a:gd name="connsiteX7" fmla="*/ 61415 w 252483"/>
              <a:gd name="connsiteY7" fmla="*/ 7616 h 444345"/>
              <a:gd name="connsiteX8" fmla="*/ 40943 w 252483"/>
              <a:gd name="connsiteY8" fmla="*/ 21264 h 444345"/>
              <a:gd name="connsiteX9" fmla="*/ 6824 w 252483"/>
              <a:gd name="connsiteY9" fmla="*/ 62208 h 444345"/>
              <a:gd name="connsiteX10" fmla="*/ 0 w 252483"/>
              <a:gd name="connsiteY10" fmla="*/ 82679 h 444345"/>
              <a:gd name="connsiteX11" fmla="*/ 6824 w 252483"/>
              <a:gd name="connsiteY11" fmla="*/ 171390 h 444345"/>
              <a:gd name="connsiteX12" fmla="*/ 27295 w 252483"/>
              <a:gd name="connsiteY12" fmla="*/ 212333 h 444345"/>
              <a:gd name="connsiteX13" fmla="*/ 47767 w 252483"/>
              <a:gd name="connsiteY13" fmla="*/ 253276 h 444345"/>
              <a:gd name="connsiteX14" fmla="*/ 47767 w 252483"/>
              <a:gd name="connsiteY14" fmla="*/ 294219 h 444345"/>
              <a:gd name="connsiteX15" fmla="*/ 68239 w 252483"/>
              <a:gd name="connsiteY15" fmla="*/ 389754 h 444345"/>
              <a:gd name="connsiteX16" fmla="*/ 75062 w 252483"/>
              <a:gd name="connsiteY16" fmla="*/ 410225 h 444345"/>
              <a:gd name="connsiteX17" fmla="*/ 136477 w 252483"/>
              <a:gd name="connsiteY17" fmla="*/ 444345 h 444345"/>
              <a:gd name="connsiteX18" fmla="*/ 177421 w 252483"/>
              <a:gd name="connsiteY18" fmla="*/ 430697 h 444345"/>
              <a:gd name="connsiteX19" fmla="*/ 218364 w 252483"/>
              <a:gd name="connsiteY19" fmla="*/ 369282 h 444345"/>
              <a:gd name="connsiteX20" fmla="*/ 232012 w 252483"/>
              <a:gd name="connsiteY20" fmla="*/ 348810 h 444345"/>
              <a:gd name="connsiteX21" fmla="*/ 245659 w 252483"/>
              <a:gd name="connsiteY21" fmla="*/ 307867 h 444345"/>
              <a:gd name="connsiteX22" fmla="*/ 252483 w 252483"/>
              <a:gd name="connsiteY22" fmla="*/ 287396 h 444345"/>
              <a:gd name="connsiteX23" fmla="*/ 252483 w 252483"/>
              <a:gd name="connsiteY23" fmla="*/ 273748 h 4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483" h="444345">
                <a:moveTo>
                  <a:pt x="252483" y="273748"/>
                </a:moveTo>
                <a:cubicBezTo>
                  <a:pt x="250208" y="239629"/>
                  <a:pt x="250495" y="205241"/>
                  <a:pt x="245659" y="171390"/>
                </a:cubicBezTo>
                <a:cubicBezTo>
                  <a:pt x="240522" y="135429"/>
                  <a:pt x="224376" y="118992"/>
                  <a:pt x="204716" y="89503"/>
                </a:cubicBezTo>
                <a:cubicBezTo>
                  <a:pt x="200167" y="82679"/>
                  <a:pt x="193662" y="76812"/>
                  <a:pt x="191068" y="69031"/>
                </a:cubicBezTo>
                <a:cubicBezTo>
                  <a:pt x="188793" y="62207"/>
                  <a:pt x="190097" y="52741"/>
                  <a:pt x="184244" y="48560"/>
                </a:cubicBezTo>
                <a:cubicBezTo>
                  <a:pt x="172538" y="40198"/>
                  <a:pt x="143301" y="34912"/>
                  <a:pt x="143301" y="34912"/>
                </a:cubicBezTo>
                <a:cubicBezTo>
                  <a:pt x="138752" y="28088"/>
                  <a:pt x="135452" y="20239"/>
                  <a:pt x="129653" y="14440"/>
                </a:cubicBezTo>
                <a:cubicBezTo>
                  <a:pt x="105674" y="-9539"/>
                  <a:pt x="97934" y="2400"/>
                  <a:pt x="61415" y="7616"/>
                </a:cubicBezTo>
                <a:cubicBezTo>
                  <a:pt x="54591" y="12165"/>
                  <a:pt x="47244" y="16014"/>
                  <a:pt x="40943" y="21264"/>
                </a:cubicBezTo>
                <a:cubicBezTo>
                  <a:pt x="28005" y="32046"/>
                  <a:pt x="14493" y="46869"/>
                  <a:pt x="6824" y="62208"/>
                </a:cubicBezTo>
                <a:cubicBezTo>
                  <a:pt x="3607" y="68641"/>
                  <a:pt x="2275" y="75855"/>
                  <a:pt x="0" y="82679"/>
                </a:cubicBezTo>
                <a:cubicBezTo>
                  <a:pt x="2275" y="112249"/>
                  <a:pt x="3146" y="141961"/>
                  <a:pt x="6824" y="171390"/>
                </a:cubicBezTo>
                <a:cubicBezTo>
                  <a:pt x="9683" y="194261"/>
                  <a:pt x="17134" y="192012"/>
                  <a:pt x="27295" y="212333"/>
                </a:cubicBezTo>
                <a:cubicBezTo>
                  <a:pt x="55545" y="268832"/>
                  <a:pt x="8658" y="194615"/>
                  <a:pt x="47767" y="253276"/>
                </a:cubicBezTo>
                <a:cubicBezTo>
                  <a:pt x="65965" y="307869"/>
                  <a:pt x="47767" y="239628"/>
                  <a:pt x="47767" y="294219"/>
                </a:cubicBezTo>
                <a:cubicBezTo>
                  <a:pt x="47767" y="337261"/>
                  <a:pt x="55545" y="351671"/>
                  <a:pt x="68239" y="389754"/>
                </a:cubicBezTo>
                <a:cubicBezTo>
                  <a:pt x="70513" y="396578"/>
                  <a:pt x="69077" y="406235"/>
                  <a:pt x="75062" y="410225"/>
                </a:cubicBezTo>
                <a:cubicBezTo>
                  <a:pt x="121991" y="441511"/>
                  <a:pt x="100445" y="432334"/>
                  <a:pt x="136477" y="444345"/>
                </a:cubicBezTo>
                <a:cubicBezTo>
                  <a:pt x="150125" y="439796"/>
                  <a:pt x="169441" y="442667"/>
                  <a:pt x="177421" y="430697"/>
                </a:cubicBezTo>
                <a:lnTo>
                  <a:pt x="218364" y="369282"/>
                </a:lnTo>
                <a:cubicBezTo>
                  <a:pt x="222913" y="362458"/>
                  <a:pt x="229419" y="356591"/>
                  <a:pt x="232012" y="348810"/>
                </a:cubicBezTo>
                <a:lnTo>
                  <a:pt x="245659" y="307867"/>
                </a:lnTo>
                <a:lnTo>
                  <a:pt x="252483" y="287396"/>
                </a:lnTo>
                <a:lnTo>
                  <a:pt x="252483" y="27374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147"/>
          <p:cNvSpPr/>
          <p:nvPr/>
        </p:nvSpPr>
        <p:spPr>
          <a:xfrm>
            <a:off x="5916304" y="4394579"/>
            <a:ext cx="129800" cy="54591"/>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5909481" y="4442346"/>
            <a:ext cx="177420" cy="54591"/>
          </a:xfrm>
          <a:custGeom>
            <a:avLst/>
            <a:gdLst>
              <a:gd name="connsiteX0" fmla="*/ 0 w 177420"/>
              <a:gd name="connsiteY0" fmla="*/ 54591 h 54591"/>
              <a:gd name="connsiteX1" fmla="*/ 122829 w 177420"/>
              <a:gd name="connsiteY1" fmla="*/ 40944 h 54591"/>
              <a:gd name="connsiteX2" fmla="*/ 163773 w 177420"/>
              <a:gd name="connsiteY2" fmla="*/ 6824 h 54591"/>
              <a:gd name="connsiteX3" fmla="*/ 177420 w 177420"/>
              <a:gd name="connsiteY3" fmla="*/ 0 h 54591"/>
            </a:gdLst>
            <a:ahLst/>
            <a:cxnLst>
              <a:cxn ang="0">
                <a:pos x="connsiteX0" y="connsiteY0"/>
              </a:cxn>
              <a:cxn ang="0">
                <a:pos x="connsiteX1" y="connsiteY1"/>
              </a:cxn>
              <a:cxn ang="0">
                <a:pos x="connsiteX2" y="connsiteY2"/>
              </a:cxn>
              <a:cxn ang="0">
                <a:pos x="connsiteX3" y="connsiteY3"/>
              </a:cxn>
            </a:cxnLst>
            <a:rect l="l" t="t" r="r" b="b"/>
            <a:pathLst>
              <a:path w="177420" h="54591">
                <a:moveTo>
                  <a:pt x="0" y="54591"/>
                </a:moveTo>
                <a:cubicBezTo>
                  <a:pt x="5384" y="54177"/>
                  <a:pt x="96737" y="50728"/>
                  <a:pt x="122829" y="40944"/>
                </a:cubicBezTo>
                <a:cubicBezTo>
                  <a:pt x="142276" y="33652"/>
                  <a:pt x="148156" y="19318"/>
                  <a:pt x="163773" y="6824"/>
                </a:cubicBezTo>
                <a:cubicBezTo>
                  <a:pt x="167744" y="3647"/>
                  <a:pt x="172871" y="2275"/>
                  <a:pt x="17742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0" name="Freeform 149"/>
          <p:cNvSpPr/>
          <p:nvPr/>
        </p:nvSpPr>
        <p:spPr>
          <a:xfrm>
            <a:off x="5909029" y="4453409"/>
            <a:ext cx="205214" cy="109182"/>
          </a:xfrm>
          <a:custGeom>
            <a:avLst/>
            <a:gdLst>
              <a:gd name="connsiteX0" fmla="*/ 0 w 205214"/>
              <a:gd name="connsiteY0" fmla="*/ 88710 h 109182"/>
              <a:gd name="connsiteX1" fmla="*/ 40943 w 205214"/>
              <a:gd name="connsiteY1" fmla="*/ 95534 h 109182"/>
              <a:gd name="connsiteX2" fmla="*/ 81886 w 205214"/>
              <a:gd name="connsiteY2" fmla="*/ 109182 h 109182"/>
              <a:gd name="connsiteX3" fmla="*/ 102358 w 205214"/>
              <a:gd name="connsiteY3" fmla="*/ 95534 h 109182"/>
              <a:gd name="connsiteX4" fmla="*/ 143301 w 205214"/>
              <a:gd name="connsiteY4" fmla="*/ 81886 h 109182"/>
              <a:gd name="connsiteX5" fmla="*/ 163773 w 205214"/>
              <a:gd name="connsiteY5" fmla="*/ 75062 h 109182"/>
              <a:gd name="connsiteX6" fmla="*/ 184244 w 205214"/>
              <a:gd name="connsiteY6" fmla="*/ 61415 h 109182"/>
              <a:gd name="connsiteX7" fmla="*/ 204716 w 205214"/>
              <a:gd name="connsiteY7" fmla="*/ 20471 h 109182"/>
              <a:gd name="connsiteX8" fmla="*/ 204716 w 205214"/>
              <a:gd name="connsiteY8"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14" h="109182">
                <a:moveTo>
                  <a:pt x="0" y="88710"/>
                </a:moveTo>
                <a:cubicBezTo>
                  <a:pt x="13648" y="90985"/>
                  <a:pt x="27520" y="92178"/>
                  <a:pt x="40943" y="95534"/>
                </a:cubicBezTo>
                <a:cubicBezTo>
                  <a:pt x="54899" y="99023"/>
                  <a:pt x="81886" y="109182"/>
                  <a:pt x="81886" y="109182"/>
                </a:cubicBezTo>
                <a:cubicBezTo>
                  <a:pt x="88710" y="104633"/>
                  <a:pt x="94863" y="98865"/>
                  <a:pt x="102358" y="95534"/>
                </a:cubicBezTo>
                <a:cubicBezTo>
                  <a:pt x="115504" y="89691"/>
                  <a:pt x="129653" y="86435"/>
                  <a:pt x="143301" y="81886"/>
                </a:cubicBezTo>
                <a:cubicBezTo>
                  <a:pt x="150125" y="79611"/>
                  <a:pt x="157788" y="79052"/>
                  <a:pt x="163773" y="75062"/>
                </a:cubicBezTo>
                <a:lnTo>
                  <a:pt x="184244" y="61415"/>
                </a:lnTo>
                <a:cubicBezTo>
                  <a:pt x="194724" y="45695"/>
                  <a:pt x="201577" y="39306"/>
                  <a:pt x="204716" y="20471"/>
                </a:cubicBezTo>
                <a:cubicBezTo>
                  <a:pt x="205838" y="13740"/>
                  <a:pt x="204716" y="6824"/>
                  <a:pt x="2047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Freeform 150"/>
          <p:cNvSpPr/>
          <p:nvPr/>
        </p:nvSpPr>
        <p:spPr>
          <a:xfrm>
            <a:off x="5957248" y="4508254"/>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rot="603448">
            <a:off x="5950426" y="4573797"/>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Freeform 153"/>
          <p:cNvSpPr/>
          <p:nvPr/>
        </p:nvSpPr>
        <p:spPr>
          <a:xfrm rot="603448">
            <a:off x="5953483" y="4630393"/>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154"/>
          <p:cNvSpPr/>
          <p:nvPr/>
        </p:nvSpPr>
        <p:spPr>
          <a:xfrm>
            <a:off x="5984442" y="4709838"/>
            <a:ext cx="146561" cy="49826"/>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5841242" y="4312693"/>
            <a:ext cx="375313" cy="559558"/>
          </a:xfrm>
          <a:custGeom>
            <a:avLst/>
            <a:gdLst>
              <a:gd name="connsiteX0" fmla="*/ 47767 w 375313"/>
              <a:gd name="connsiteY0" fmla="*/ 382137 h 559558"/>
              <a:gd name="connsiteX1" fmla="*/ 20471 w 375313"/>
              <a:gd name="connsiteY1" fmla="*/ 293426 h 559558"/>
              <a:gd name="connsiteX2" fmla="*/ 13648 w 375313"/>
              <a:gd name="connsiteY2" fmla="*/ 252483 h 559558"/>
              <a:gd name="connsiteX3" fmla="*/ 6824 w 375313"/>
              <a:gd name="connsiteY3" fmla="*/ 204716 h 559558"/>
              <a:gd name="connsiteX4" fmla="*/ 0 w 375313"/>
              <a:gd name="connsiteY4" fmla="*/ 184244 h 559558"/>
              <a:gd name="connsiteX5" fmla="*/ 13648 w 375313"/>
              <a:gd name="connsiteY5" fmla="*/ 116006 h 559558"/>
              <a:gd name="connsiteX6" fmla="*/ 20471 w 375313"/>
              <a:gd name="connsiteY6" fmla="*/ 68238 h 559558"/>
              <a:gd name="connsiteX7" fmla="*/ 27295 w 375313"/>
              <a:gd name="connsiteY7" fmla="*/ 47767 h 559558"/>
              <a:gd name="connsiteX8" fmla="*/ 47767 w 375313"/>
              <a:gd name="connsiteY8" fmla="*/ 40943 h 559558"/>
              <a:gd name="connsiteX9" fmla="*/ 68239 w 375313"/>
              <a:gd name="connsiteY9" fmla="*/ 27295 h 559558"/>
              <a:gd name="connsiteX10" fmla="*/ 129654 w 375313"/>
              <a:gd name="connsiteY10" fmla="*/ 0 h 559558"/>
              <a:gd name="connsiteX11" fmla="*/ 197892 w 375313"/>
              <a:gd name="connsiteY11" fmla="*/ 13647 h 559558"/>
              <a:gd name="connsiteX12" fmla="*/ 238836 w 375313"/>
              <a:gd name="connsiteY12" fmla="*/ 27295 h 559558"/>
              <a:gd name="connsiteX13" fmla="*/ 259307 w 375313"/>
              <a:gd name="connsiteY13" fmla="*/ 40943 h 559558"/>
              <a:gd name="connsiteX14" fmla="*/ 300251 w 375313"/>
              <a:gd name="connsiteY14" fmla="*/ 81886 h 559558"/>
              <a:gd name="connsiteX15" fmla="*/ 320722 w 375313"/>
              <a:gd name="connsiteY15" fmla="*/ 95534 h 559558"/>
              <a:gd name="connsiteX16" fmla="*/ 341194 w 375313"/>
              <a:gd name="connsiteY16" fmla="*/ 177420 h 559558"/>
              <a:gd name="connsiteX17" fmla="*/ 354842 w 375313"/>
              <a:gd name="connsiteY17" fmla="*/ 218364 h 559558"/>
              <a:gd name="connsiteX18" fmla="*/ 361665 w 375313"/>
              <a:gd name="connsiteY18" fmla="*/ 259307 h 559558"/>
              <a:gd name="connsiteX19" fmla="*/ 368489 w 375313"/>
              <a:gd name="connsiteY19" fmla="*/ 279779 h 559558"/>
              <a:gd name="connsiteX20" fmla="*/ 375313 w 375313"/>
              <a:gd name="connsiteY20" fmla="*/ 313898 h 559558"/>
              <a:gd name="connsiteX21" fmla="*/ 368489 w 375313"/>
              <a:gd name="connsiteY21" fmla="*/ 361665 h 559558"/>
              <a:gd name="connsiteX22" fmla="*/ 354842 w 375313"/>
              <a:gd name="connsiteY22" fmla="*/ 382137 h 559558"/>
              <a:gd name="connsiteX23" fmla="*/ 341194 w 375313"/>
              <a:gd name="connsiteY23" fmla="*/ 423080 h 559558"/>
              <a:gd name="connsiteX24" fmla="*/ 334370 w 375313"/>
              <a:gd name="connsiteY24" fmla="*/ 457200 h 559558"/>
              <a:gd name="connsiteX25" fmla="*/ 313898 w 375313"/>
              <a:gd name="connsiteY25" fmla="*/ 470847 h 559558"/>
              <a:gd name="connsiteX26" fmla="*/ 293427 w 375313"/>
              <a:gd name="connsiteY26" fmla="*/ 511791 h 559558"/>
              <a:gd name="connsiteX27" fmla="*/ 252483 w 375313"/>
              <a:gd name="connsiteY27" fmla="*/ 539086 h 559558"/>
              <a:gd name="connsiteX28" fmla="*/ 184245 w 375313"/>
              <a:gd name="connsiteY28" fmla="*/ 559558 h 559558"/>
              <a:gd name="connsiteX29" fmla="*/ 122830 w 375313"/>
              <a:gd name="connsiteY29" fmla="*/ 552734 h 559558"/>
              <a:gd name="connsiteX30" fmla="*/ 102358 w 375313"/>
              <a:gd name="connsiteY30" fmla="*/ 491319 h 559558"/>
              <a:gd name="connsiteX31" fmla="*/ 75062 w 375313"/>
              <a:gd name="connsiteY31" fmla="*/ 450376 h 559558"/>
              <a:gd name="connsiteX32" fmla="*/ 61415 w 375313"/>
              <a:gd name="connsiteY32" fmla="*/ 429904 h 559558"/>
              <a:gd name="connsiteX33" fmla="*/ 54591 w 375313"/>
              <a:gd name="connsiteY33" fmla="*/ 409432 h 559558"/>
              <a:gd name="connsiteX34" fmla="*/ 40943 w 375313"/>
              <a:gd name="connsiteY34" fmla="*/ 327546 h 5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5313" h="559558">
                <a:moveTo>
                  <a:pt x="47767" y="382137"/>
                </a:moveTo>
                <a:cubicBezTo>
                  <a:pt x="32511" y="305856"/>
                  <a:pt x="46986" y="333199"/>
                  <a:pt x="20471" y="293426"/>
                </a:cubicBezTo>
                <a:cubicBezTo>
                  <a:pt x="18197" y="279778"/>
                  <a:pt x="15752" y="266158"/>
                  <a:pt x="13648" y="252483"/>
                </a:cubicBezTo>
                <a:cubicBezTo>
                  <a:pt x="11202" y="236586"/>
                  <a:pt x="9978" y="220488"/>
                  <a:pt x="6824" y="204716"/>
                </a:cubicBezTo>
                <a:cubicBezTo>
                  <a:pt x="5413" y="197663"/>
                  <a:pt x="2275" y="191068"/>
                  <a:pt x="0" y="184244"/>
                </a:cubicBezTo>
                <a:cubicBezTo>
                  <a:pt x="4549" y="161498"/>
                  <a:pt x="10368" y="138969"/>
                  <a:pt x="13648" y="116006"/>
                </a:cubicBezTo>
                <a:cubicBezTo>
                  <a:pt x="15922" y="100083"/>
                  <a:pt x="17317" y="84010"/>
                  <a:pt x="20471" y="68238"/>
                </a:cubicBezTo>
                <a:cubicBezTo>
                  <a:pt x="21882" y="61185"/>
                  <a:pt x="22209" y="52853"/>
                  <a:pt x="27295" y="47767"/>
                </a:cubicBezTo>
                <a:cubicBezTo>
                  <a:pt x="32381" y="42681"/>
                  <a:pt x="41333" y="44160"/>
                  <a:pt x="47767" y="40943"/>
                </a:cubicBezTo>
                <a:cubicBezTo>
                  <a:pt x="55103" y="37275"/>
                  <a:pt x="60744" y="30626"/>
                  <a:pt x="68239" y="27295"/>
                </a:cubicBezTo>
                <a:cubicBezTo>
                  <a:pt x="141330" y="-5190"/>
                  <a:pt x="83320" y="30887"/>
                  <a:pt x="129654" y="0"/>
                </a:cubicBezTo>
                <a:cubicBezTo>
                  <a:pt x="157328" y="4612"/>
                  <a:pt x="172439" y="6011"/>
                  <a:pt x="197892" y="13647"/>
                </a:cubicBezTo>
                <a:cubicBezTo>
                  <a:pt x="211672" y="17781"/>
                  <a:pt x="238836" y="27295"/>
                  <a:pt x="238836" y="27295"/>
                </a:cubicBezTo>
                <a:cubicBezTo>
                  <a:pt x="245660" y="31844"/>
                  <a:pt x="253177" y="35494"/>
                  <a:pt x="259307" y="40943"/>
                </a:cubicBezTo>
                <a:cubicBezTo>
                  <a:pt x="273733" y="53766"/>
                  <a:pt x="284192" y="71179"/>
                  <a:pt x="300251" y="81886"/>
                </a:cubicBezTo>
                <a:lnTo>
                  <a:pt x="320722" y="95534"/>
                </a:lnTo>
                <a:cubicBezTo>
                  <a:pt x="357853" y="206924"/>
                  <a:pt x="313628" y="67158"/>
                  <a:pt x="341194" y="177420"/>
                </a:cubicBezTo>
                <a:cubicBezTo>
                  <a:pt x="344683" y="191377"/>
                  <a:pt x="354842" y="218364"/>
                  <a:pt x="354842" y="218364"/>
                </a:cubicBezTo>
                <a:cubicBezTo>
                  <a:pt x="357116" y="232012"/>
                  <a:pt x="358664" y="245801"/>
                  <a:pt x="361665" y="259307"/>
                </a:cubicBezTo>
                <a:cubicBezTo>
                  <a:pt x="363225" y="266329"/>
                  <a:pt x="366744" y="272801"/>
                  <a:pt x="368489" y="279779"/>
                </a:cubicBezTo>
                <a:cubicBezTo>
                  <a:pt x="371302" y="291031"/>
                  <a:pt x="373038" y="302525"/>
                  <a:pt x="375313" y="313898"/>
                </a:cubicBezTo>
                <a:cubicBezTo>
                  <a:pt x="373038" y="329820"/>
                  <a:pt x="373111" y="346259"/>
                  <a:pt x="368489" y="361665"/>
                </a:cubicBezTo>
                <a:cubicBezTo>
                  <a:pt x="366132" y="369520"/>
                  <a:pt x="358173" y="374643"/>
                  <a:pt x="354842" y="382137"/>
                </a:cubicBezTo>
                <a:cubicBezTo>
                  <a:pt x="348999" y="395283"/>
                  <a:pt x="344015" y="408973"/>
                  <a:pt x="341194" y="423080"/>
                </a:cubicBezTo>
                <a:cubicBezTo>
                  <a:pt x="338919" y="434453"/>
                  <a:pt x="340125" y="447130"/>
                  <a:pt x="334370" y="457200"/>
                </a:cubicBezTo>
                <a:cubicBezTo>
                  <a:pt x="330301" y="464321"/>
                  <a:pt x="320722" y="466298"/>
                  <a:pt x="313898" y="470847"/>
                </a:cubicBezTo>
                <a:cubicBezTo>
                  <a:pt x="309031" y="485448"/>
                  <a:pt x="305876" y="500899"/>
                  <a:pt x="293427" y="511791"/>
                </a:cubicBezTo>
                <a:cubicBezTo>
                  <a:pt x="281083" y="522592"/>
                  <a:pt x="268044" y="533899"/>
                  <a:pt x="252483" y="539086"/>
                </a:cubicBezTo>
                <a:cubicBezTo>
                  <a:pt x="202643" y="555700"/>
                  <a:pt x="225496" y="549245"/>
                  <a:pt x="184245" y="559558"/>
                </a:cubicBezTo>
                <a:cubicBezTo>
                  <a:pt x="163773" y="557283"/>
                  <a:pt x="140207" y="563792"/>
                  <a:pt x="122830" y="552734"/>
                </a:cubicBezTo>
                <a:cubicBezTo>
                  <a:pt x="110977" y="545191"/>
                  <a:pt x="111696" y="505326"/>
                  <a:pt x="102358" y="491319"/>
                </a:cubicBezTo>
                <a:lnTo>
                  <a:pt x="75062" y="450376"/>
                </a:lnTo>
                <a:cubicBezTo>
                  <a:pt x="70513" y="443552"/>
                  <a:pt x="64008" y="437684"/>
                  <a:pt x="61415" y="429904"/>
                </a:cubicBezTo>
                <a:cubicBezTo>
                  <a:pt x="59140" y="423080"/>
                  <a:pt x="56567" y="416348"/>
                  <a:pt x="54591" y="409432"/>
                </a:cubicBezTo>
                <a:cubicBezTo>
                  <a:pt x="47077" y="383134"/>
                  <a:pt x="40943" y="354843"/>
                  <a:pt x="40943" y="32754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TextBox 156"/>
          <p:cNvSpPr txBox="1"/>
          <p:nvPr/>
        </p:nvSpPr>
        <p:spPr>
          <a:xfrm>
            <a:off x="5473891" y="4684317"/>
            <a:ext cx="570232" cy="276999"/>
          </a:xfrm>
          <a:prstGeom prst="rect">
            <a:avLst/>
          </a:prstGeom>
          <a:noFill/>
        </p:spPr>
        <p:txBody>
          <a:bodyPr wrap="square" rtlCol="0">
            <a:spAutoFit/>
          </a:bodyPr>
          <a:lstStyle/>
          <a:p>
            <a:r>
              <a:rPr lang="en-AU" sz="1200" dirty="0">
                <a:latin typeface="Arial Narrow" panose="020B0606020202030204" pitchFamily="34" charset="0"/>
              </a:rPr>
              <a:t>Chiton</a:t>
            </a:r>
          </a:p>
        </p:txBody>
      </p:sp>
      <p:sp>
        <p:nvSpPr>
          <p:cNvPr id="159" name="Freeform 158"/>
          <p:cNvSpPr/>
          <p:nvPr/>
        </p:nvSpPr>
        <p:spPr>
          <a:xfrm>
            <a:off x="3619225" y="5060549"/>
            <a:ext cx="527125" cy="297240"/>
          </a:xfrm>
          <a:custGeom>
            <a:avLst/>
            <a:gdLst>
              <a:gd name="connsiteX0" fmla="*/ 423081 w 527125"/>
              <a:gd name="connsiteY0" fmla="*/ 131789 h 297240"/>
              <a:gd name="connsiteX1" fmla="*/ 388961 w 527125"/>
              <a:gd name="connsiteY1" fmla="*/ 104494 h 297240"/>
              <a:gd name="connsiteX2" fmla="*/ 375314 w 527125"/>
              <a:gd name="connsiteY2" fmla="*/ 84022 h 297240"/>
              <a:gd name="connsiteX3" fmla="*/ 348018 w 527125"/>
              <a:gd name="connsiteY3" fmla="*/ 70374 h 297240"/>
              <a:gd name="connsiteX4" fmla="*/ 327547 w 527125"/>
              <a:gd name="connsiteY4" fmla="*/ 56727 h 297240"/>
              <a:gd name="connsiteX5" fmla="*/ 259308 w 527125"/>
              <a:gd name="connsiteY5" fmla="*/ 49903 h 297240"/>
              <a:gd name="connsiteX6" fmla="*/ 197893 w 527125"/>
              <a:gd name="connsiteY6" fmla="*/ 43079 h 297240"/>
              <a:gd name="connsiteX7" fmla="*/ 75063 w 527125"/>
              <a:gd name="connsiteY7" fmla="*/ 63551 h 297240"/>
              <a:gd name="connsiteX8" fmla="*/ 54591 w 527125"/>
              <a:gd name="connsiteY8" fmla="*/ 84022 h 297240"/>
              <a:gd name="connsiteX9" fmla="*/ 27296 w 527125"/>
              <a:gd name="connsiteY9" fmla="*/ 124965 h 297240"/>
              <a:gd name="connsiteX10" fmla="*/ 20472 w 527125"/>
              <a:gd name="connsiteY10" fmla="*/ 145437 h 297240"/>
              <a:gd name="connsiteX11" fmla="*/ 13648 w 527125"/>
              <a:gd name="connsiteY11" fmla="*/ 179557 h 297240"/>
              <a:gd name="connsiteX12" fmla="*/ 0 w 527125"/>
              <a:gd name="connsiteY12" fmla="*/ 200028 h 297240"/>
              <a:gd name="connsiteX13" fmla="*/ 40944 w 527125"/>
              <a:gd name="connsiteY13" fmla="*/ 227324 h 297240"/>
              <a:gd name="connsiteX14" fmla="*/ 61415 w 527125"/>
              <a:gd name="connsiteY14" fmla="*/ 240971 h 297240"/>
              <a:gd name="connsiteX15" fmla="*/ 81887 w 527125"/>
              <a:gd name="connsiteY15" fmla="*/ 247795 h 297240"/>
              <a:gd name="connsiteX16" fmla="*/ 102359 w 527125"/>
              <a:gd name="connsiteY16" fmla="*/ 261443 h 297240"/>
              <a:gd name="connsiteX17" fmla="*/ 150126 w 527125"/>
              <a:gd name="connsiteY17" fmla="*/ 275091 h 297240"/>
              <a:gd name="connsiteX18" fmla="*/ 313899 w 527125"/>
              <a:gd name="connsiteY18" fmla="*/ 268267 h 297240"/>
              <a:gd name="connsiteX19" fmla="*/ 334370 w 527125"/>
              <a:gd name="connsiteY19" fmla="*/ 254619 h 297240"/>
              <a:gd name="connsiteX20" fmla="*/ 395785 w 527125"/>
              <a:gd name="connsiteY20" fmla="*/ 206852 h 297240"/>
              <a:gd name="connsiteX21" fmla="*/ 429905 w 527125"/>
              <a:gd name="connsiteY21" fmla="*/ 172733 h 297240"/>
              <a:gd name="connsiteX22" fmla="*/ 436729 w 527125"/>
              <a:gd name="connsiteY22" fmla="*/ 193204 h 297240"/>
              <a:gd name="connsiteX23" fmla="*/ 450376 w 527125"/>
              <a:gd name="connsiteY23" fmla="*/ 213676 h 297240"/>
              <a:gd name="connsiteX24" fmla="*/ 457200 w 527125"/>
              <a:gd name="connsiteY24" fmla="*/ 234148 h 297240"/>
              <a:gd name="connsiteX25" fmla="*/ 484496 w 527125"/>
              <a:gd name="connsiteY25" fmla="*/ 275091 h 297240"/>
              <a:gd name="connsiteX26" fmla="*/ 498144 w 527125"/>
              <a:gd name="connsiteY26" fmla="*/ 295563 h 297240"/>
              <a:gd name="connsiteX27" fmla="*/ 491320 w 527125"/>
              <a:gd name="connsiteY27" fmla="*/ 275091 h 297240"/>
              <a:gd name="connsiteX28" fmla="*/ 504967 w 527125"/>
              <a:gd name="connsiteY28" fmla="*/ 145437 h 297240"/>
              <a:gd name="connsiteX29" fmla="*/ 518615 w 527125"/>
              <a:gd name="connsiteY29" fmla="*/ 63551 h 297240"/>
              <a:gd name="connsiteX30" fmla="*/ 525439 w 527125"/>
              <a:gd name="connsiteY30" fmla="*/ 2136 h 297240"/>
              <a:gd name="connsiteX31" fmla="*/ 504967 w 527125"/>
              <a:gd name="connsiteY31" fmla="*/ 15783 h 297240"/>
              <a:gd name="connsiteX32" fmla="*/ 443553 w 527125"/>
              <a:gd name="connsiteY32" fmla="*/ 70374 h 297240"/>
              <a:gd name="connsiteX33" fmla="*/ 423081 w 527125"/>
              <a:gd name="connsiteY33" fmla="*/ 131789 h 29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7125" h="297240">
                <a:moveTo>
                  <a:pt x="423081" y="131789"/>
                </a:moveTo>
                <a:cubicBezTo>
                  <a:pt x="413982" y="137476"/>
                  <a:pt x="399260" y="114793"/>
                  <a:pt x="388961" y="104494"/>
                </a:cubicBezTo>
                <a:cubicBezTo>
                  <a:pt x="383162" y="98695"/>
                  <a:pt x="381614" y="89272"/>
                  <a:pt x="375314" y="84022"/>
                </a:cubicBezTo>
                <a:cubicBezTo>
                  <a:pt x="367499" y="77510"/>
                  <a:pt x="356850" y="75421"/>
                  <a:pt x="348018" y="70374"/>
                </a:cubicBezTo>
                <a:cubicBezTo>
                  <a:pt x="340898" y="66305"/>
                  <a:pt x="335538" y="58571"/>
                  <a:pt x="327547" y="56727"/>
                </a:cubicBezTo>
                <a:cubicBezTo>
                  <a:pt x="305273" y="51587"/>
                  <a:pt x="282042" y="52296"/>
                  <a:pt x="259308" y="49903"/>
                </a:cubicBezTo>
                <a:lnTo>
                  <a:pt x="197893" y="43079"/>
                </a:lnTo>
                <a:cubicBezTo>
                  <a:pt x="131691" y="47493"/>
                  <a:pt x="113353" y="31644"/>
                  <a:pt x="75063" y="63551"/>
                </a:cubicBezTo>
                <a:cubicBezTo>
                  <a:pt x="67649" y="69729"/>
                  <a:pt x="60516" y="76405"/>
                  <a:pt x="54591" y="84022"/>
                </a:cubicBezTo>
                <a:cubicBezTo>
                  <a:pt x="44521" y="96969"/>
                  <a:pt x="27296" y="124965"/>
                  <a:pt x="27296" y="124965"/>
                </a:cubicBezTo>
                <a:cubicBezTo>
                  <a:pt x="25021" y="131789"/>
                  <a:pt x="22217" y="138459"/>
                  <a:pt x="20472" y="145437"/>
                </a:cubicBezTo>
                <a:cubicBezTo>
                  <a:pt x="17659" y="156689"/>
                  <a:pt x="17721" y="168697"/>
                  <a:pt x="13648" y="179557"/>
                </a:cubicBezTo>
                <a:cubicBezTo>
                  <a:pt x="10768" y="187236"/>
                  <a:pt x="4549" y="193204"/>
                  <a:pt x="0" y="200028"/>
                </a:cubicBezTo>
                <a:lnTo>
                  <a:pt x="40944" y="227324"/>
                </a:lnTo>
                <a:cubicBezTo>
                  <a:pt x="47768" y="231873"/>
                  <a:pt x="53635" y="238378"/>
                  <a:pt x="61415" y="240971"/>
                </a:cubicBezTo>
                <a:cubicBezTo>
                  <a:pt x="68239" y="243246"/>
                  <a:pt x="75453" y="244578"/>
                  <a:pt x="81887" y="247795"/>
                </a:cubicBezTo>
                <a:cubicBezTo>
                  <a:pt x="89223" y="251463"/>
                  <a:pt x="95023" y="257775"/>
                  <a:pt x="102359" y="261443"/>
                </a:cubicBezTo>
                <a:cubicBezTo>
                  <a:pt x="112150" y="266339"/>
                  <a:pt x="141379" y="272904"/>
                  <a:pt x="150126" y="275091"/>
                </a:cubicBezTo>
                <a:cubicBezTo>
                  <a:pt x="204717" y="272816"/>
                  <a:pt x="259595" y="274301"/>
                  <a:pt x="313899" y="268267"/>
                </a:cubicBezTo>
                <a:cubicBezTo>
                  <a:pt x="322050" y="267361"/>
                  <a:pt x="328240" y="260068"/>
                  <a:pt x="334370" y="254619"/>
                </a:cubicBezTo>
                <a:cubicBezTo>
                  <a:pt x="389605" y="205522"/>
                  <a:pt x="353573" y="220923"/>
                  <a:pt x="395785" y="206852"/>
                </a:cubicBezTo>
                <a:cubicBezTo>
                  <a:pt x="399685" y="201002"/>
                  <a:pt x="416906" y="169483"/>
                  <a:pt x="429905" y="172733"/>
                </a:cubicBezTo>
                <a:cubicBezTo>
                  <a:pt x="436883" y="174478"/>
                  <a:pt x="433512" y="186771"/>
                  <a:pt x="436729" y="193204"/>
                </a:cubicBezTo>
                <a:cubicBezTo>
                  <a:pt x="440397" y="200539"/>
                  <a:pt x="446708" y="206341"/>
                  <a:pt x="450376" y="213676"/>
                </a:cubicBezTo>
                <a:cubicBezTo>
                  <a:pt x="453593" y="220110"/>
                  <a:pt x="453707" y="227860"/>
                  <a:pt x="457200" y="234148"/>
                </a:cubicBezTo>
                <a:cubicBezTo>
                  <a:pt x="465166" y="248486"/>
                  <a:pt x="475397" y="261443"/>
                  <a:pt x="484496" y="275091"/>
                </a:cubicBezTo>
                <a:cubicBezTo>
                  <a:pt x="489045" y="281915"/>
                  <a:pt x="500738" y="303344"/>
                  <a:pt x="498144" y="295563"/>
                </a:cubicBezTo>
                <a:lnTo>
                  <a:pt x="491320" y="275091"/>
                </a:lnTo>
                <a:cubicBezTo>
                  <a:pt x="501502" y="152909"/>
                  <a:pt x="493083" y="234569"/>
                  <a:pt x="504967" y="145437"/>
                </a:cubicBezTo>
                <a:cubicBezTo>
                  <a:pt x="514094" y="76982"/>
                  <a:pt x="506760" y="110968"/>
                  <a:pt x="518615" y="63551"/>
                </a:cubicBezTo>
                <a:cubicBezTo>
                  <a:pt x="520890" y="43079"/>
                  <a:pt x="531098" y="21941"/>
                  <a:pt x="525439" y="2136"/>
                </a:cubicBezTo>
                <a:cubicBezTo>
                  <a:pt x="523186" y="-5750"/>
                  <a:pt x="511097" y="10334"/>
                  <a:pt x="504967" y="15783"/>
                </a:cubicBezTo>
                <a:cubicBezTo>
                  <a:pt x="434850" y="78109"/>
                  <a:pt x="490015" y="39400"/>
                  <a:pt x="443553" y="70374"/>
                </a:cubicBezTo>
                <a:cubicBezTo>
                  <a:pt x="428671" y="129899"/>
                  <a:pt x="432180" y="126102"/>
                  <a:pt x="423081" y="131789"/>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TextBox 159"/>
          <p:cNvSpPr txBox="1"/>
          <p:nvPr/>
        </p:nvSpPr>
        <p:spPr>
          <a:xfrm>
            <a:off x="3619225" y="5070033"/>
            <a:ext cx="570232" cy="276999"/>
          </a:xfrm>
          <a:prstGeom prst="rect">
            <a:avLst/>
          </a:prstGeom>
          <a:noFill/>
        </p:spPr>
        <p:txBody>
          <a:bodyPr wrap="square" rtlCol="0">
            <a:spAutoFit/>
          </a:bodyPr>
          <a:lstStyle/>
          <a:p>
            <a:r>
              <a:rPr lang="en-AU" sz="1200" dirty="0">
                <a:latin typeface="Arial Narrow" panose="020B0606020202030204" pitchFamily="34" charset="0"/>
              </a:rPr>
              <a:t>Fish</a:t>
            </a:r>
          </a:p>
        </p:txBody>
      </p:sp>
      <p:sp>
        <p:nvSpPr>
          <p:cNvPr id="161" name="Freeform 160"/>
          <p:cNvSpPr/>
          <p:nvPr/>
        </p:nvSpPr>
        <p:spPr>
          <a:xfrm rot="339042">
            <a:off x="4216446" y="5007851"/>
            <a:ext cx="832514" cy="307075"/>
          </a:xfrm>
          <a:custGeom>
            <a:avLst/>
            <a:gdLst>
              <a:gd name="connsiteX0" fmla="*/ 6824 w 832514"/>
              <a:gd name="connsiteY0" fmla="*/ 232012 h 307075"/>
              <a:gd name="connsiteX1" fmla="*/ 47768 w 832514"/>
              <a:gd name="connsiteY1" fmla="*/ 177421 h 307075"/>
              <a:gd name="connsiteX2" fmla="*/ 68239 w 832514"/>
              <a:gd name="connsiteY2" fmla="*/ 136478 h 307075"/>
              <a:gd name="connsiteX3" fmla="*/ 88711 w 832514"/>
              <a:gd name="connsiteY3" fmla="*/ 129654 h 307075"/>
              <a:gd name="connsiteX4" fmla="*/ 95535 w 832514"/>
              <a:gd name="connsiteY4" fmla="*/ 109182 h 307075"/>
              <a:gd name="connsiteX5" fmla="*/ 136478 w 832514"/>
              <a:gd name="connsiteY5" fmla="*/ 75063 h 307075"/>
              <a:gd name="connsiteX6" fmla="*/ 156950 w 832514"/>
              <a:gd name="connsiteY6" fmla="*/ 68239 h 307075"/>
              <a:gd name="connsiteX7" fmla="*/ 177421 w 832514"/>
              <a:gd name="connsiteY7" fmla="*/ 54591 h 307075"/>
              <a:gd name="connsiteX8" fmla="*/ 286603 w 832514"/>
              <a:gd name="connsiteY8" fmla="*/ 68239 h 307075"/>
              <a:gd name="connsiteX9" fmla="*/ 307075 w 832514"/>
              <a:gd name="connsiteY9" fmla="*/ 81887 h 307075"/>
              <a:gd name="connsiteX10" fmla="*/ 313899 w 832514"/>
              <a:gd name="connsiteY10" fmla="*/ 102358 h 307075"/>
              <a:gd name="connsiteX11" fmla="*/ 334371 w 832514"/>
              <a:gd name="connsiteY11" fmla="*/ 116006 h 307075"/>
              <a:gd name="connsiteX12" fmla="*/ 354842 w 832514"/>
              <a:gd name="connsiteY12" fmla="*/ 136478 h 307075"/>
              <a:gd name="connsiteX13" fmla="*/ 361666 w 832514"/>
              <a:gd name="connsiteY13" fmla="*/ 156950 h 307075"/>
              <a:gd name="connsiteX14" fmla="*/ 375314 w 832514"/>
              <a:gd name="connsiteY14" fmla="*/ 177421 h 307075"/>
              <a:gd name="connsiteX15" fmla="*/ 416257 w 832514"/>
              <a:gd name="connsiteY15" fmla="*/ 197893 h 307075"/>
              <a:gd name="connsiteX16" fmla="*/ 429905 w 832514"/>
              <a:gd name="connsiteY16" fmla="*/ 218364 h 307075"/>
              <a:gd name="connsiteX17" fmla="*/ 539087 w 832514"/>
              <a:gd name="connsiteY17" fmla="*/ 218364 h 307075"/>
              <a:gd name="connsiteX18" fmla="*/ 559559 w 832514"/>
              <a:gd name="connsiteY18" fmla="*/ 204717 h 307075"/>
              <a:gd name="connsiteX19" fmla="*/ 566383 w 832514"/>
              <a:gd name="connsiteY19" fmla="*/ 184245 h 307075"/>
              <a:gd name="connsiteX20" fmla="*/ 580030 w 832514"/>
              <a:gd name="connsiteY20" fmla="*/ 163773 h 307075"/>
              <a:gd name="connsiteX21" fmla="*/ 600502 w 832514"/>
              <a:gd name="connsiteY21" fmla="*/ 122830 h 307075"/>
              <a:gd name="connsiteX22" fmla="*/ 607326 w 832514"/>
              <a:gd name="connsiteY22" fmla="*/ 95535 h 307075"/>
              <a:gd name="connsiteX23" fmla="*/ 614150 w 832514"/>
              <a:gd name="connsiteY23" fmla="*/ 75063 h 307075"/>
              <a:gd name="connsiteX24" fmla="*/ 634621 w 832514"/>
              <a:gd name="connsiteY24" fmla="*/ 20472 h 307075"/>
              <a:gd name="connsiteX25" fmla="*/ 655093 w 832514"/>
              <a:gd name="connsiteY25" fmla="*/ 13648 h 307075"/>
              <a:gd name="connsiteX26" fmla="*/ 675565 w 832514"/>
              <a:gd name="connsiteY26" fmla="*/ 0 h 307075"/>
              <a:gd name="connsiteX27" fmla="*/ 750627 w 832514"/>
              <a:gd name="connsiteY27" fmla="*/ 6824 h 307075"/>
              <a:gd name="connsiteX28" fmla="*/ 791571 w 832514"/>
              <a:gd name="connsiteY28" fmla="*/ 20472 h 307075"/>
              <a:gd name="connsiteX29" fmla="*/ 812042 w 832514"/>
              <a:gd name="connsiteY29" fmla="*/ 34120 h 307075"/>
              <a:gd name="connsiteX30" fmla="*/ 818866 w 832514"/>
              <a:gd name="connsiteY30" fmla="*/ 54591 h 307075"/>
              <a:gd name="connsiteX31" fmla="*/ 832514 w 832514"/>
              <a:gd name="connsiteY31" fmla="*/ 75063 h 307075"/>
              <a:gd name="connsiteX32" fmla="*/ 825690 w 832514"/>
              <a:gd name="connsiteY32" fmla="*/ 102358 h 307075"/>
              <a:gd name="connsiteX33" fmla="*/ 743803 w 832514"/>
              <a:gd name="connsiteY33" fmla="*/ 88711 h 307075"/>
              <a:gd name="connsiteX34" fmla="*/ 661917 w 832514"/>
              <a:gd name="connsiteY34" fmla="*/ 95535 h 307075"/>
              <a:gd name="connsiteX35" fmla="*/ 655093 w 832514"/>
              <a:gd name="connsiteY35" fmla="*/ 116006 h 307075"/>
              <a:gd name="connsiteX36" fmla="*/ 648269 w 832514"/>
              <a:gd name="connsiteY36" fmla="*/ 143302 h 307075"/>
              <a:gd name="connsiteX37" fmla="*/ 634621 w 832514"/>
              <a:gd name="connsiteY37" fmla="*/ 184245 h 307075"/>
              <a:gd name="connsiteX38" fmla="*/ 600502 w 832514"/>
              <a:gd name="connsiteY38" fmla="*/ 245660 h 307075"/>
              <a:gd name="connsiteX39" fmla="*/ 580030 w 832514"/>
              <a:gd name="connsiteY39" fmla="*/ 266132 h 307075"/>
              <a:gd name="connsiteX40" fmla="*/ 539087 w 832514"/>
              <a:gd name="connsiteY40" fmla="*/ 279779 h 307075"/>
              <a:gd name="connsiteX41" fmla="*/ 498144 w 832514"/>
              <a:gd name="connsiteY41" fmla="*/ 293427 h 307075"/>
              <a:gd name="connsiteX42" fmla="*/ 477672 w 832514"/>
              <a:gd name="connsiteY42" fmla="*/ 300251 h 307075"/>
              <a:gd name="connsiteX43" fmla="*/ 443553 w 832514"/>
              <a:gd name="connsiteY43" fmla="*/ 307075 h 307075"/>
              <a:gd name="connsiteX44" fmla="*/ 402609 w 832514"/>
              <a:gd name="connsiteY44" fmla="*/ 293427 h 307075"/>
              <a:gd name="connsiteX45" fmla="*/ 382138 w 832514"/>
              <a:gd name="connsiteY45" fmla="*/ 286603 h 307075"/>
              <a:gd name="connsiteX46" fmla="*/ 361666 w 832514"/>
              <a:gd name="connsiteY46" fmla="*/ 266132 h 307075"/>
              <a:gd name="connsiteX47" fmla="*/ 334371 w 832514"/>
              <a:gd name="connsiteY47" fmla="*/ 225188 h 307075"/>
              <a:gd name="connsiteX48" fmla="*/ 313899 w 832514"/>
              <a:gd name="connsiteY48" fmla="*/ 211541 h 307075"/>
              <a:gd name="connsiteX49" fmla="*/ 300251 w 832514"/>
              <a:gd name="connsiteY49" fmla="*/ 191069 h 307075"/>
              <a:gd name="connsiteX50" fmla="*/ 293427 w 832514"/>
              <a:gd name="connsiteY50" fmla="*/ 170597 h 307075"/>
              <a:gd name="connsiteX51" fmla="*/ 272956 w 832514"/>
              <a:gd name="connsiteY51" fmla="*/ 163773 h 307075"/>
              <a:gd name="connsiteX52" fmla="*/ 232012 w 832514"/>
              <a:gd name="connsiteY52" fmla="*/ 129654 h 307075"/>
              <a:gd name="connsiteX53" fmla="*/ 170597 w 832514"/>
              <a:gd name="connsiteY53" fmla="*/ 136478 h 307075"/>
              <a:gd name="connsiteX54" fmla="*/ 150126 w 832514"/>
              <a:gd name="connsiteY54" fmla="*/ 150126 h 307075"/>
              <a:gd name="connsiteX55" fmla="*/ 122830 w 832514"/>
              <a:gd name="connsiteY55" fmla="*/ 177421 h 307075"/>
              <a:gd name="connsiteX56" fmla="*/ 109183 w 832514"/>
              <a:gd name="connsiteY56" fmla="*/ 197893 h 307075"/>
              <a:gd name="connsiteX57" fmla="*/ 88711 w 832514"/>
              <a:gd name="connsiteY57" fmla="*/ 238836 h 307075"/>
              <a:gd name="connsiteX58" fmla="*/ 68239 w 832514"/>
              <a:gd name="connsiteY58" fmla="*/ 252484 h 307075"/>
              <a:gd name="connsiteX59" fmla="*/ 40944 w 832514"/>
              <a:gd name="connsiteY59" fmla="*/ 286603 h 307075"/>
              <a:gd name="connsiteX60" fmla="*/ 34120 w 832514"/>
              <a:gd name="connsiteY60" fmla="*/ 307075 h 307075"/>
              <a:gd name="connsiteX61" fmla="*/ 13648 w 832514"/>
              <a:gd name="connsiteY61" fmla="*/ 300251 h 307075"/>
              <a:gd name="connsiteX62" fmla="*/ 0 w 832514"/>
              <a:gd name="connsiteY62" fmla="*/ 259308 h 307075"/>
              <a:gd name="connsiteX63" fmla="*/ 20472 w 832514"/>
              <a:gd name="connsiteY63" fmla="*/ 211541 h 307075"/>
              <a:gd name="connsiteX64" fmla="*/ 6824 w 832514"/>
              <a:gd name="connsiteY64" fmla="*/ 232012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32514" h="307075">
                <a:moveTo>
                  <a:pt x="6824" y="232012"/>
                </a:moveTo>
                <a:cubicBezTo>
                  <a:pt x="11373" y="226325"/>
                  <a:pt x="40525" y="191907"/>
                  <a:pt x="47768" y="177421"/>
                </a:cubicBezTo>
                <a:cubicBezTo>
                  <a:pt x="56010" y="160937"/>
                  <a:pt x="51940" y="149517"/>
                  <a:pt x="68239" y="136478"/>
                </a:cubicBezTo>
                <a:cubicBezTo>
                  <a:pt x="73856" y="131984"/>
                  <a:pt x="81887" y="131929"/>
                  <a:pt x="88711" y="129654"/>
                </a:cubicBezTo>
                <a:cubicBezTo>
                  <a:pt x="90986" y="122830"/>
                  <a:pt x="91545" y="115167"/>
                  <a:pt x="95535" y="109182"/>
                </a:cubicBezTo>
                <a:cubicBezTo>
                  <a:pt x="103081" y="97863"/>
                  <a:pt x="123890" y="81357"/>
                  <a:pt x="136478" y="75063"/>
                </a:cubicBezTo>
                <a:cubicBezTo>
                  <a:pt x="142912" y="71846"/>
                  <a:pt x="150126" y="70514"/>
                  <a:pt x="156950" y="68239"/>
                </a:cubicBezTo>
                <a:cubicBezTo>
                  <a:pt x="163774" y="63690"/>
                  <a:pt x="169236" y="55103"/>
                  <a:pt x="177421" y="54591"/>
                </a:cubicBezTo>
                <a:cubicBezTo>
                  <a:pt x="190158" y="53795"/>
                  <a:pt x="258161" y="54018"/>
                  <a:pt x="286603" y="68239"/>
                </a:cubicBezTo>
                <a:cubicBezTo>
                  <a:pt x="293939" y="71907"/>
                  <a:pt x="300251" y="77338"/>
                  <a:pt x="307075" y="81887"/>
                </a:cubicBezTo>
                <a:cubicBezTo>
                  <a:pt x="309350" y="88711"/>
                  <a:pt x="309406" y="96741"/>
                  <a:pt x="313899" y="102358"/>
                </a:cubicBezTo>
                <a:cubicBezTo>
                  <a:pt x="319022" y="108762"/>
                  <a:pt x="328071" y="110755"/>
                  <a:pt x="334371" y="116006"/>
                </a:cubicBezTo>
                <a:cubicBezTo>
                  <a:pt x="341785" y="122184"/>
                  <a:pt x="348018" y="129654"/>
                  <a:pt x="354842" y="136478"/>
                </a:cubicBezTo>
                <a:cubicBezTo>
                  <a:pt x="357117" y="143302"/>
                  <a:pt x="358449" y="150516"/>
                  <a:pt x="361666" y="156950"/>
                </a:cubicBezTo>
                <a:cubicBezTo>
                  <a:pt x="365334" y="164285"/>
                  <a:pt x="369515" y="171622"/>
                  <a:pt x="375314" y="177421"/>
                </a:cubicBezTo>
                <a:cubicBezTo>
                  <a:pt x="388543" y="190649"/>
                  <a:pt x="399607" y="192343"/>
                  <a:pt x="416257" y="197893"/>
                </a:cubicBezTo>
                <a:cubicBezTo>
                  <a:pt x="420806" y="204717"/>
                  <a:pt x="422570" y="214696"/>
                  <a:pt x="429905" y="218364"/>
                </a:cubicBezTo>
                <a:cubicBezTo>
                  <a:pt x="458124" y="232473"/>
                  <a:pt x="515358" y="220737"/>
                  <a:pt x="539087" y="218364"/>
                </a:cubicBezTo>
                <a:cubicBezTo>
                  <a:pt x="545911" y="213815"/>
                  <a:pt x="554436" y="211121"/>
                  <a:pt x="559559" y="204717"/>
                </a:cubicBezTo>
                <a:cubicBezTo>
                  <a:pt x="564053" y="199100"/>
                  <a:pt x="563166" y="190679"/>
                  <a:pt x="566383" y="184245"/>
                </a:cubicBezTo>
                <a:cubicBezTo>
                  <a:pt x="570051" y="176910"/>
                  <a:pt x="576362" y="171108"/>
                  <a:pt x="580030" y="163773"/>
                </a:cubicBezTo>
                <a:cubicBezTo>
                  <a:pt x="608277" y="107277"/>
                  <a:pt x="561394" y="181492"/>
                  <a:pt x="600502" y="122830"/>
                </a:cubicBezTo>
                <a:cubicBezTo>
                  <a:pt x="602777" y="113732"/>
                  <a:pt x="604750" y="104553"/>
                  <a:pt x="607326" y="95535"/>
                </a:cubicBezTo>
                <a:cubicBezTo>
                  <a:pt x="609302" y="88619"/>
                  <a:pt x="612405" y="82041"/>
                  <a:pt x="614150" y="75063"/>
                </a:cubicBezTo>
                <a:cubicBezTo>
                  <a:pt x="619005" y="55645"/>
                  <a:pt x="617071" y="34513"/>
                  <a:pt x="634621" y="20472"/>
                </a:cubicBezTo>
                <a:cubicBezTo>
                  <a:pt x="640238" y="15978"/>
                  <a:pt x="648659" y="16865"/>
                  <a:pt x="655093" y="13648"/>
                </a:cubicBezTo>
                <a:cubicBezTo>
                  <a:pt x="662429" y="9980"/>
                  <a:pt x="668741" y="4549"/>
                  <a:pt x="675565" y="0"/>
                </a:cubicBezTo>
                <a:cubicBezTo>
                  <a:pt x="700586" y="2275"/>
                  <a:pt x="725885" y="2458"/>
                  <a:pt x="750627" y="6824"/>
                </a:cubicBezTo>
                <a:cubicBezTo>
                  <a:pt x="764794" y="9324"/>
                  <a:pt x="791571" y="20472"/>
                  <a:pt x="791571" y="20472"/>
                </a:cubicBezTo>
                <a:cubicBezTo>
                  <a:pt x="798395" y="25021"/>
                  <a:pt x="806919" y="27716"/>
                  <a:pt x="812042" y="34120"/>
                </a:cubicBezTo>
                <a:cubicBezTo>
                  <a:pt x="816535" y="39737"/>
                  <a:pt x="815649" y="48158"/>
                  <a:pt x="818866" y="54591"/>
                </a:cubicBezTo>
                <a:cubicBezTo>
                  <a:pt x="822534" y="61927"/>
                  <a:pt x="827965" y="68239"/>
                  <a:pt x="832514" y="75063"/>
                </a:cubicBezTo>
                <a:cubicBezTo>
                  <a:pt x="830239" y="84161"/>
                  <a:pt x="834471" y="99065"/>
                  <a:pt x="825690" y="102358"/>
                </a:cubicBezTo>
                <a:cubicBezTo>
                  <a:pt x="819800" y="104567"/>
                  <a:pt x="755216" y="90994"/>
                  <a:pt x="743803" y="88711"/>
                </a:cubicBezTo>
                <a:cubicBezTo>
                  <a:pt x="716508" y="90986"/>
                  <a:pt x="688096" y="87480"/>
                  <a:pt x="661917" y="95535"/>
                </a:cubicBezTo>
                <a:cubicBezTo>
                  <a:pt x="655042" y="97650"/>
                  <a:pt x="657069" y="109090"/>
                  <a:pt x="655093" y="116006"/>
                </a:cubicBezTo>
                <a:cubicBezTo>
                  <a:pt x="652516" y="125024"/>
                  <a:pt x="650964" y="134319"/>
                  <a:pt x="648269" y="143302"/>
                </a:cubicBezTo>
                <a:cubicBezTo>
                  <a:pt x="644135" y="157081"/>
                  <a:pt x="639170" y="170597"/>
                  <a:pt x="634621" y="184245"/>
                </a:cubicBezTo>
                <a:cubicBezTo>
                  <a:pt x="626040" y="209988"/>
                  <a:pt x="623966" y="222196"/>
                  <a:pt x="600502" y="245660"/>
                </a:cubicBezTo>
                <a:cubicBezTo>
                  <a:pt x="593678" y="252484"/>
                  <a:pt x="588466" y="261445"/>
                  <a:pt x="580030" y="266132"/>
                </a:cubicBezTo>
                <a:cubicBezTo>
                  <a:pt x="567454" y="273118"/>
                  <a:pt x="552735" y="275230"/>
                  <a:pt x="539087" y="279779"/>
                </a:cubicBezTo>
                <a:lnTo>
                  <a:pt x="498144" y="293427"/>
                </a:lnTo>
                <a:cubicBezTo>
                  <a:pt x="491320" y="295702"/>
                  <a:pt x="484725" y="298840"/>
                  <a:pt x="477672" y="300251"/>
                </a:cubicBezTo>
                <a:lnTo>
                  <a:pt x="443553" y="307075"/>
                </a:lnTo>
                <a:lnTo>
                  <a:pt x="402609" y="293427"/>
                </a:lnTo>
                <a:lnTo>
                  <a:pt x="382138" y="286603"/>
                </a:lnTo>
                <a:cubicBezTo>
                  <a:pt x="375314" y="279779"/>
                  <a:pt x="367591" y="273750"/>
                  <a:pt x="361666" y="266132"/>
                </a:cubicBezTo>
                <a:cubicBezTo>
                  <a:pt x="351596" y="253184"/>
                  <a:pt x="348019" y="234286"/>
                  <a:pt x="334371" y="225188"/>
                </a:cubicBezTo>
                <a:lnTo>
                  <a:pt x="313899" y="211541"/>
                </a:lnTo>
                <a:cubicBezTo>
                  <a:pt x="309350" y="204717"/>
                  <a:pt x="303919" y="198405"/>
                  <a:pt x="300251" y="191069"/>
                </a:cubicBezTo>
                <a:cubicBezTo>
                  <a:pt x="297034" y="184635"/>
                  <a:pt x="298513" y="175683"/>
                  <a:pt x="293427" y="170597"/>
                </a:cubicBezTo>
                <a:cubicBezTo>
                  <a:pt x="288341" y="165511"/>
                  <a:pt x="279780" y="166048"/>
                  <a:pt x="272956" y="163773"/>
                </a:cubicBezTo>
                <a:cubicBezTo>
                  <a:pt x="268027" y="158845"/>
                  <a:pt x="242375" y="130518"/>
                  <a:pt x="232012" y="129654"/>
                </a:cubicBezTo>
                <a:cubicBezTo>
                  <a:pt x="211485" y="127943"/>
                  <a:pt x="191069" y="134203"/>
                  <a:pt x="170597" y="136478"/>
                </a:cubicBezTo>
                <a:cubicBezTo>
                  <a:pt x="163773" y="141027"/>
                  <a:pt x="155249" y="143722"/>
                  <a:pt x="150126" y="150126"/>
                </a:cubicBezTo>
                <a:cubicBezTo>
                  <a:pt x="123659" y="183211"/>
                  <a:pt x="167495" y="162533"/>
                  <a:pt x="122830" y="177421"/>
                </a:cubicBezTo>
                <a:cubicBezTo>
                  <a:pt x="118281" y="184245"/>
                  <a:pt x="112851" y="190558"/>
                  <a:pt x="109183" y="197893"/>
                </a:cubicBezTo>
                <a:cubicBezTo>
                  <a:pt x="98084" y="220091"/>
                  <a:pt x="108266" y="219281"/>
                  <a:pt x="88711" y="238836"/>
                </a:cubicBezTo>
                <a:cubicBezTo>
                  <a:pt x="82912" y="244635"/>
                  <a:pt x="75063" y="247935"/>
                  <a:pt x="68239" y="252484"/>
                </a:cubicBezTo>
                <a:cubicBezTo>
                  <a:pt x="51086" y="303942"/>
                  <a:pt x="76219" y="242509"/>
                  <a:pt x="40944" y="286603"/>
                </a:cubicBezTo>
                <a:cubicBezTo>
                  <a:pt x="36451" y="292220"/>
                  <a:pt x="36395" y="300251"/>
                  <a:pt x="34120" y="307075"/>
                </a:cubicBezTo>
                <a:cubicBezTo>
                  <a:pt x="27296" y="304800"/>
                  <a:pt x="17829" y="306104"/>
                  <a:pt x="13648" y="300251"/>
                </a:cubicBezTo>
                <a:cubicBezTo>
                  <a:pt x="5286" y="288545"/>
                  <a:pt x="0" y="259308"/>
                  <a:pt x="0" y="259308"/>
                </a:cubicBezTo>
                <a:cubicBezTo>
                  <a:pt x="5220" y="238426"/>
                  <a:pt x="4763" y="227249"/>
                  <a:pt x="20472" y="211541"/>
                </a:cubicBezTo>
                <a:cubicBezTo>
                  <a:pt x="22080" y="209933"/>
                  <a:pt x="2275" y="237699"/>
                  <a:pt x="6824" y="232012"/>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TextBox 161"/>
          <p:cNvSpPr txBox="1"/>
          <p:nvPr/>
        </p:nvSpPr>
        <p:spPr>
          <a:xfrm>
            <a:off x="4189457" y="5224567"/>
            <a:ext cx="801485" cy="276999"/>
          </a:xfrm>
          <a:prstGeom prst="rect">
            <a:avLst/>
          </a:prstGeom>
          <a:noFill/>
        </p:spPr>
        <p:txBody>
          <a:bodyPr wrap="square" rtlCol="0">
            <a:spAutoFit/>
          </a:bodyPr>
          <a:lstStyle/>
          <a:p>
            <a:r>
              <a:rPr lang="en-AU" sz="1200" dirty="0">
                <a:latin typeface="Arial Narrow" panose="020B0606020202030204" pitchFamily="34" charset="0"/>
              </a:rPr>
              <a:t>Sea snake</a:t>
            </a:r>
          </a:p>
        </p:txBody>
      </p:sp>
      <p:sp>
        <p:nvSpPr>
          <p:cNvPr id="163" name="Freeform 162"/>
          <p:cNvSpPr/>
          <p:nvPr/>
        </p:nvSpPr>
        <p:spPr>
          <a:xfrm>
            <a:off x="5340239" y="5097439"/>
            <a:ext cx="180280" cy="232012"/>
          </a:xfrm>
          <a:custGeom>
            <a:avLst/>
            <a:gdLst>
              <a:gd name="connsiteX0" fmla="*/ 71098 w 180280"/>
              <a:gd name="connsiteY0" fmla="*/ 13648 h 232012"/>
              <a:gd name="connsiteX1" fmla="*/ 36979 w 180280"/>
              <a:gd name="connsiteY1" fmla="*/ 34119 h 232012"/>
              <a:gd name="connsiteX2" fmla="*/ 9683 w 180280"/>
              <a:gd name="connsiteY2" fmla="*/ 75062 h 232012"/>
              <a:gd name="connsiteX3" fmla="*/ 9683 w 180280"/>
              <a:gd name="connsiteY3" fmla="*/ 191068 h 232012"/>
              <a:gd name="connsiteX4" fmla="*/ 23331 w 180280"/>
              <a:gd name="connsiteY4" fmla="*/ 211540 h 232012"/>
              <a:gd name="connsiteX5" fmla="*/ 64274 w 180280"/>
              <a:gd name="connsiteY5" fmla="*/ 225188 h 232012"/>
              <a:gd name="connsiteX6" fmla="*/ 84746 w 180280"/>
              <a:gd name="connsiteY6" fmla="*/ 232012 h 232012"/>
              <a:gd name="connsiteX7" fmla="*/ 146161 w 180280"/>
              <a:gd name="connsiteY7" fmla="*/ 225188 h 232012"/>
              <a:gd name="connsiteX8" fmla="*/ 159809 w 180280"/>
              <a:gd name="connsiteY8" fmla="*/ 204716 h 232012"/>
              <a:gd name="connsiteX9" fmla="*/ 180280 w 180280"/>
              <a:gd name="connsiteY9" fmla="*/ 163773 h 232012"/>
              <a:gd name="connsiteX10" fmla="*/ 173457 w 180280"/>
              <a:gd name="connsiteY10" fmla="*/ 61415 h 232012"/>
              <a:gd name="connsiteX11" fmla="*/ 166633 w 180280"/>
              <a:gd name="connsiteY11" fmla="*/ 40943 h 232012"/>
              <a:gd name="connsiteX12" fmla="*/ 125689 w 180280"/>
              <a:gd name="connsiteY12" fmla="*/ 0 h 232012"/>
              <a:gd name="connsiteX13" fmla="*/ 71098 w 180280"/>
              <a:gd name="connsiteY13" fmla="*/ 13648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280" h="232012">
                <a:moveTo>
                  <a:pt x="71098" y="13648"/>
                </a:moveTo>
                <a:cubicBezTo>
                  <a:pt x="59725" y="20472"/>
                  <a:pt x="46357" y="24741"/>
                  <a:pt x="36979" y="34119"/>
                </a:cubicBezTo>
                <a:cubicBezTo>
                  <a:pt x="25381" y="45717"/>
                  <a:pt x="9683" y="75062"/>
                  <a:pt x="9683" y="75062"/>
                </a:cubicBezTo>
                <a:cubicBezTo>
                  <a:pt x="-2373" y="123291"/>
                  <a:pt x="-4055" y="117795"/>
                  <a:pt x="9683" y="191068"/>
                </a:cubicBezTo>
                <a:cubicBezTo>
                  <a:pt x="11194" y="199129"/>
                  <a:pt x="16376" y="207193"/>
                  <a:pt x="23331" y="211540"/>
                </a:cubicBezTo>
                <a:cubicBezTo>
                  <a:pt x="35530" y="219165"/>
                  <a:pt x="50626" y="220639"/>
                  <a:pt x="64274" y="225188"/>
                </a:cubicBezTo>
                <a:lnTo>
                  <a:pt x="84746" y="232012"/>
                </a:lnTo>
                <a:cubicBezTo>
                  <a:pt x="105218" y="229737"/>
                  <a:pt x="126803" y="232227"/>
                  <a:pt x="146161" y="225188"/>
                </a:cubicBezTo>
                <a:cubicBezTo>
                  <a:pt x="153869" y="222385"/>
                  <a:pt x="156141" y="212052"/>
                  <a:pt x="159809" y="204716"/>
                </a:cubicBezTo>
                <a:cubicBezTo>
                  <a:pt x="188066" y="148204"/>
                  <a:pt x="141163" y="222453"/>
                  <a:pt x="180280" y="163773"/>
                </a:cubicBezTo>
                <a:cubicBezTo>
                  <a:pt x="178006" y="129654"/>
                  <a:pt x="177233" y="95401"/>
                  <a:pt x="173457" y="61415"/>
                </a:cubicBezTo>
                <a:cubicBezTo>
                  <a:pt x="172663" y="54266"/>
                  <a:pt x="171049" y="46621"/>
                  <a:pt x="166633" y="40943"/>
                </a:cubicBezTo>
                <a:cubicBezTo>
                  <a:pt x="154783" y="25708"/>
                  <a:pt x="125689" y="0"/>
                  <a:pt x="125689" y="0"/>
                </a:cubicBezTo>
                <a:lnTo>
                  <a:pt x="71098" y="1364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4" name="Freeform 163"/>
          <p:cNvSpPr/>
          <p:nvPr/>
        </p:nvSpPr>
        <p:spPr>
          <a:xfrm>
            <a:off x="5205358" y="5137600"/>
            <a:ext cx="166424" cy="82669"/>
          </a:xfrm>
          <a:custGeom>
            <a:avLst/>
            <a:gdLst>
              <a:gd name="connsiteX0" fmla="*/ 165036 w 166424"/>
              <a:gd name="connsiteY0" fmla="*/ 7606 h 82669"/>
              <a:gd name="connsiteX1" fmla="*/ 42206 w 166424"/>
              <a:gd name="connsiteY1" fmla="*/ 7606 h 82669"/>
              <a:gd name="connsiteX2" fmla="*/ 28558 w 166424"/>
              <a:gd name="connsiteY2" fmla="*/ 28078 h 82669"/>
              <a:gd name="connsiteX3" fmla="*/ 8087 w 166424"/>
              <a:gd name="connsiteY3" fmla="*/ 41725 h 82669"/>
              <a:gd name="connsiteX4" fmla="*/ 8087 w 166424"/>
              <a:gd name="connsiteY4" fmla="*/ 82669 h 82669"/>
              <a:gd name="connsiteX5" fmla="*/ 14911 w 166424"/>
              <a:gd name="connsiteY5" fmla="*/ 62197 h 82669"/>
              <a:gd name="connsiteX6" fmla="*/ 55854 w 166424"/>
              <a:gd name="connsiteY6" fmla="*/ 48549 h 82669"/>
              <a:gd name="connsiteX7" fmla="*/ 103621 w 166424"/>
              <a:gd name="connsiteY7" fmla="*/ 34901 h 82669"/>
              <a:gd name="connsiteX8" fmla="*/ 165036 w 166424"/>
              <a:gd name="connsiteY8" fmla="*/ 7606 h 8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24" h="82669">
                <a:moveTo>
                  <a:pt x="165036" y="7606"/>
                </a:moveTo>
                <a:cubicBezTo>
                  <a:pt x="154800" y="3057"/>
                  <a:pt x="71332" y="-6957"/>
                  <a:pt x="42206" y="7606"/>
                </a:cubicBezTo>
                <a:cubicBezTo>
                  <a:pt x="34870" y="11274"/>
                  <a:pt x="34357" y="22279"/>
                  <a:pt x="28558" y="28078"/>
                </a:cubicBezTo>
                <a:cubicBezTo>
                  <a:pt x="22759" y="33877"/>
                  <a:pt x="14911" y="37176"/>
                  <a:pt x="8087" y="41725"/>
                </a:cubicBezTo>
                <a:cubicBezTo>
                  <a:pt x="8087" y="41725"/>
                  <a:pt x="-10110" y="82669"/>
                  <a:pt x="8087" y="82669"/>
                </a:cubicBezTo>
                <a:cubicBezTo>
                  <a:pt x="15280" y="82669"/>
                  <a:pt x="9058" y="66378"/>
                  <a:pt x="14911" y="62197"/>
                </a:cubicBezTo>
                <a:cubicBezTo>
                  <a:pt x="26617" y="53835"/>
                  <a:pt x="42206" y="53098"/>
                  <a:pt x="55854" y="48549"/>
                </a:cubicBezTo>
                <a:cubicBezTo>
                  <a:pt x="67299" y="44734"/>
                  <a:pt x="92717" y="35680"/>
                  <a:pt x="103621" y="34901"/>
                </a:cubicBezTo>
                <a:cubicBezTo>
                  <a:pt x="126310" y="33280"/>
                  <a:pt x="175272" y="12155"/>
                  <a:pt x="165036" y="760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Freeform 164"/>
          <p:cNvSpPr/>
          <p:nvPr/>
        </p:nvSpPr>
        <p:spPr>
          <a:xfrm>
            <a:off x="5246271" y="5302155"/>
            <a:ext cx="171890" cy="109182"/>
          </a:xfrm>
          <a:custGeom>
            <a:avLst/>
            <a:gdLst>
              <a:gd name="connsiteX0" fmla="*/ 117299 w 171890"/>
              <a:gd name="connsiteY0" fmla="*/ 0 h 109182"/>
              <a:gd name="connsiteX1" fmla="*/ 62708 w 171890"/>
              <a:gd name="connsiteY1" fmla="*/ 20472 h 109182"/>
              <a:gd name="connsiteX2" fmla="*/ 49060 w 171890"/>
              <a:gd name="connsiteY2" fmla="*/ 40944 h 109182"/>
              <a:gd name="connsiteX3" fmla="*/ 28589 w 171890"/>
              <a:gd name="connsiteY3" fmla="*/ 54591 h 109182"/>
              <a:gd name="connsiteX4" fmla="*/ 8117 w 171890"/>
              <a:gd name="connsiteY4" fmla="*/ 81887 h 109182"/>
              <a:gd name="connsiteX5" fmla="*/ 1293 w 171890"/>
              <a:gd name="connsiteY5" fmla="*/ 102358 h 109182"/>
              <a:gd name="connsiteX6" fmla="*/ 28589 w 171890"/>
              <a:gd name="connsiteY6" fmla="*/ 109182 h 109182"/>
              <a:gd name="connsiteX7" fmla="*/ 55884 w 171890"/>
              <a:gd name="connsiteY7" fmla="*/ 102358 h 109182"/>
              <a:gd name="connsiteX8" fmla="*/ 103651 w 171890"/>
              <a:gd name="connsiteY8" fmla="*/ 47767 h 109182"/>
              <a:gd name="connsiteX9" fmla="*/ 124123 w 171890"/>
              <a:gd name="connsiteY9" fmla="*/ 40944 h 109182"/>
              <a:gd name="connsiteX10" fmla="*/ 151419 w 171890"/>
              <a:gd name="connsiteY10" fmla="*/ 13648 h 109182"/>
              <a:gd name="connsiteX11" fmla="*/ 171890 w 171890"/>
              <a:gd name="connsiteY11"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890" h="109182">
                <a:moveTo>
                  <a:pt x="117299" y="0"/>
                </a:moveTo>
                <a:cubicBezTo>
                  <a:pt x="99102" y="6824"/>
                  <a:pt x="79373" y="10473"/>
                  <a:pt x="62708" y="20472"/>
                </a:cubicBezTo>
                <a:cubicBezTo>
                  <a:pt x="55675" y="24692"/>
                  <a:pt x="54859" y="35145"/>
                  <a:pt x="49060" y="40944"/>
                </a:cubicBezTo>
                <a:cubicBezTo>
                  <a:pt x="43261" y="46743"/>
                  <a:pt x="35413" y="50042"/>
                  <a:pt x="28589" y="54591"/>
                </a:cubicBezTo>
                <a:cubicBezTo>
                  <a:pt x="21765" y="63690"/>
                  <a:pt x="13760" y="72012"/>
                  <a:pt x="8117" y="81887"/>
                </a:cubicBezTo>
                <a:cubicBezTo>
                  <a:pt x="4548" y="88132"/>
                  <a:pt x="-3023" y="96604"/>
                  <a:pt x="1293" y="102358"/>
                </a:cubicBezTo>
                <a:cubicBezTo>
                  <a:pt x="6920" y="109861"/>
                  <a:pt x="19490" y="106907"/>
                  <a:pt x="28589" y="109182"/>
                </a:cubicBezTo>
                <a:cubicBezTo>
                  <a:pt x="37687" y="106907"/>
                  <a:pt x="48826" y="108534"/>
                  <a:pt x="55884" y="102358"/>
                </a:cubicBezTo>
                <a:cubicBezTo>
                  <a:pt x="110465" y="54600"/>
                  <a:pt x="58165" y="70510"/>
                  <a:pt x="103651" y="47767"/>
                </a:cubicBezTo>
                <a:cubicBezTo>
                  <a:pt x="110085" y="44550"/>
                  <a:pt x="117299" y="43218"/>
                  <a:pt x="124123" y="40944"/>
                </a:cubicBezTo>
                <a:cubicBezTo>
                  <a:pt x="135042" y="8188"/>
                  <a:pt x="122303" y="28206"/>
                  <a:pt x="151419" y="13648"/>
                </a:cubicBezTo>
                <a:cubicBezTo>
                  <a:pt x="158754" y="9980"/>
                  <a:pt x="171890" y="0"/>
                  <a:pt x="171890"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Freeform 165"/>
          <p:cNvSpPr/>
          <p:nvPr/>
        </p:nvSpPr>
        <p:spPr>
          <a:xfrm>
            <a:off x="5506872" y="5123514"/>
            <a:ext cx="184640" cy="83107"/>
          </a:xfrm>
          <a:custGeom>
            <a:avLst/>
            <a:gdLst>
              <a:gd name="connsiteX0" fmla="*/ 0 w 184640"/>
              <a:gd name="connsiteY0" fmla="*/ 14868 h 83107"/>
              <a:gd name="connsiteX1" fmla="*/ 122829 w 184640"/>
              <a:gd name="connsiteY1" fmla="*/ 8044 h 83107"/>
              <a:gd name="connsiteX2" fmla="*/ 143301 w 184640"/>
              <a:gd name="connsiteY2" fmla="*/ 21692 h 83107"/>
              <a:gd name="connsiteX3" fmla="*/ 163773 w 184640"/>
              <a:gd name="connsiteY3" fmla="*/ 28516 h 83107"/>
              <a:gd name="connsiteX4" fmla="*/ 184244 w 184640"/>
              <a:gd name="connsiteY4" fmla="*/ 69459 h 83107"/>
              <a:gd name="connsiteX5" fmla="*/ 163773 w 184640"/>
              <a:gd name="connsiteY5" fmla="*/ 83107 h 83107"/>
              <a:gd name="connsiteX6" fmla="*/ 81886 w 184640"/>
              <a:gd name="connsiteY6" fmla="*/ 42164 h 83107"/>
              <a:gd name="connsiteX7" fmla="*/ 61415 w 184640"/>
              <a:gd name="connsiteY7" fmla="*/ 35340 h 83107"/>
              <a:gd name="connsiteX8" fmla="*/ 0 w 184640"/>
              <a:gd name="connsiteY8" fmla="*/ 14868 h 8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40" h="83107">
                <a:moveTo>
                  <a:pt x="0" y="14868"/>
                </a:moveTo>
                <a:cubicBezTo>
                  <a:pt x="57373" y="525"/>
                  <a:pt x="59564" y="-6556"/>
                  <a:pt x="122829" y="8044"/>
                </a:cubicBezTo>
                <a:cubicBezTo>
                  <a:pt x="130820" y="9888"/>
                  <a:pt x="135965" y="18024"/>
                  <a:pt x="143301" y="21692"/>
                </a:cubicBezTo>
                <a:cubicBezTo>
                  <a:pt x="149735" y="24909"/>
                  <a:pt x="156949" y="26241"/>
                  <a:pt x="163773" y="28516"/>
                </a:cubicBezTo>
                <a:cubicBezTo>
                  <a:pt x="166648" y="32828"/>
                  <a:pt x="187776" y="60628"/>
                  <a:pt x="184244" y="69459"/>
                </a:cubicBezTo>
                <a:cubicBezTo>
                  <a:pt x="181198" y="77074"/>
                  <a:pt x="170597" y="78558"/>
                  <a:pt x="163773" y="83107"/>
                </a:cubicBezTo>
                <a:cubicBezTo>
                  <a:pt x="110857" y="47830"/>
                  <a:pt x="138392" y="60999"/>
                  <a:pt x="81886" y="42164"/>
                </a:cubicBezTo>
                <a:lnTo>
                  <a:pt x="61415" y="35340"/>
                </a:lnTo>
                <a:lnTo>
                  <a:pt x="0" y="1486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8" name="Freeform 167"/>
          <p:cNvSpPr/>
          <p:nvPr/>
        </p:nvSpPr>
        <p:spPr>
          <a:xfrm>
            <a:off x="5465617" y="5308978"/>
            <a:ext cx="138114" cy="102359"/>
          </a:xfrm>
          <a:custGeom>
            <a:avLst/>
            <a:gdLst>
              <a:gd name="connsiteX0" fmla="*/ 27607 w 138114"/>
              <a:gd name="connsiteY0" fmla="*/ 1 h 102359"/>
              <a:gd name="connsiteX1" fmla="*/ 61726 w 138114"/>
              <a:gd name="connsiteY1" fmla="*/ 6825 h 102359"/>
              <a:gd name="connsiteX2" fmla="*/ 109493 w 138114"/>
              <a:gd name="connsiteY2" fmla="*/ 54592 h 102359"/>
              <a:gd name="connsiteX3" fmla="*/ 136789 w 138114"/>
              <a:gd name="connsiteY3" fmla="*/ 95535 h 102359"/>
              <a:gd name="connsiteX4" fmla="*/ 109493 w 138114"/>
              <a:gd name="connsiteY4" fmla="*/ 102359 h 102359"/>
              <a:gd name="connsiteX5" fmla="*/ 54902 w 138114"/>
              <a:gd name="connsiteY5" fmla="*/ 75064 h 102359"/>
              <a:gd name="connsiteX6" fmla="*/ 34431 w 138114"/>
              <a:gd name="connsiteY6" fmla="*/ 68240 h 102359"/>
              <a:gd name="connsiteX7" fmla="*/ 13959 w 138114"/>
              <a:gd name="connsiteY7" fmla="*/ 54592 h 102359"/>
              <a:gd name="connsiteX8" fmla="*/ 311 w 138114"/>
              <a:gd name="connsiteY8" fmla="*/ 6825 h 102359"/>
              <a:gd name="connsiteX9" fmla="*/ 27607 w 138114"/>
              <a:gd name="connsiteY9" fmla="*/ 1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4" h="102359">
                <a:moveTo>
                  <a:pt x="27607" y="1"/>
                </a:moveTo>
                <a:cubicBezTo>
                  <a:pt x="37843" y="1"/>
                  <a:pt x="52571" y="-296"/>
                  <a:pt x="61726" y="6825"/>
                </a:cubicBezTo>
                <a:cubicBezTo>
                  <a:pt x="143851" y="70700"/>
                  <a:pt x="51167" y="35149"/>
                  <a:pt x="109493" y="54592"/>
                </a:cubicBezTo>
                <a:cubicBezTo>
                  <a:pt x="110444" y="55543"/>
                  <a:pt x="145254" y="84249"/>
                  <a:pt x="136789" y="95535"/>
                </a:cubicBezTo>
                <a:cubicBezTo>
                  <a:pt x="131162" y="103038"/>
                  <a:pt x="118592" y="100084"/>
                  <a:pt x="109493" y="102359"/>
                </a:cubicBezTo>
                <a:cubicBezTo>
                  <a:pt x="20703" y="87560"/>
                  <a:pt x="99791" y="110975"/>
                  <a:pt x="54902" y="75064"/>
                </a:cubicBezTo>
                <a:cubicBezTo>
                  <a:pt x="49285" y="70571"/>
                  <a:pt x="40864" y="71457"/>
                  <a:pt x="34431" y="68240"/>
                </a:cubicBezTo>
                <a:cubicBezTo>
                  <a:pt x="27095" y="64572"/>
                  <a:pt x="20783" y="59141"/>
                  <a:pt x="13959" y="54592"/>
                </a:cubicBezTo>
                <a:cubicBezTo>
                  <a:pt x="13368" y="52228"/>
                  <a:pt x="3982" y="11720"/>
                  <a:pt x="311" y="6825"/>
                </a:cubicBezTo>
                <a:cubicBezTo>
                  <a:pt x="-2741" y="2756"/>
                  <a:pt x="17371" y="1"/>
                  <a:pt x="27607" y="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9" name="Freeform 168"/>
          <p:cNvSpPr/>
          <p:nvPr/>
        </p:nvSpPr>
        <p:spPr>
          <a:xfrm>
            <a:off x="5373651" y="5297649"/>
            <a:ext cx="68238" cy="62615"/>
          </a:xfrm>
          <a:custGeom>
            <a:avLst/>
            <a:gdLst>
              <a:gd name="connsiteX0" fmla="*/ 0 w 68238"/>
              <a:gd name="connsiteY0" fmla="*/ 13648 h 62615"/>
              <a:gd name="connsiteX1" fmla="*/ 20471 w 68238"/>
              <a:gd name="connsiteY1" fmla="*/ 47767 h 62615"/>
              <a:gd name="connsiteX2" fmla="*/ 40943 w 68238"/>
              <a:gd name="connsiteY2" fmla="*/ 61415 h 62615"/>
              <a:gd name="connsiteX3" fmla="*/ 54591 w 68238"/>
              <a:gd name="connsiteY3" fmla="*/ 20472 h 62615"/>
              <a:gd name="connsiteX4" fmla="*/ 68238 w 68238"/>
              <a:gd name="connsiteY4" fmla="*/ 0 h 6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 h="62615">
                <a:moveTo>
                  <a:pt x="0" y="13648"/>
                </a:moveTo>
                <a:cubicBezTo>
                  <a:pt x="6824" y="25021"/>
                  <a:pt x="11840" y="37697"/>
                  <a:pt x="20471" y="47767"/>
                </a:cubicBezTo>
                <a:cubicBezTo>
                  <a:pt x="25808" y="53994"/>
                  <a:pt x="34539" y="66538"/>
                  <a:pt x="40943" y="61415"/>
                </a:cubicBezTo>
                <a:cubicBezTo>
                  <a:pt x="52177" y="52428"/>
                  <a:pt x="46612" y="32442"/>
                  <a:pt x="54591" y="20472"/>
                </a:cubicBezTo>
                <a:lnTo>
                  <a:pt x="68238" y="0"/>
                </a:lnTo>
              </a:path>
            </a:pathLst>
          </a:cu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Freeform 169"/>
          <p:cNvSpPr/>
          <p:nvPr/>
        </p:nvSpPr>
        <p:spPr>
          <a:xfrm>
            <a:off x="5402974" y="5027465"/>
            <a:ext cx="109198" cy="107812"/>
          </a:xfrm>
          <a:custGeom>
            <a:avLst/>
            <a:gdLst>
              <a:gd name="connsiteX0" fmla="*/ 15187 w 109198"/>
              <a:gd name="connsiteY0" fmla="*/ 104093 h 107812"/>
              <a:gd name="connsiteX1" fmla="*/ 8363 w 109198"/>
              <a:gd name="connsiteY1" fmla="*/ 8559 h 107812"/>
              <a:gd name="connsiteX2" fmla="*/ 28835 w 109198"/>
              <a:gd name="connsiteY2" fmla="*/ 1735 h 107812"/>
              <a:gd name="connsiteX3" fmla="*/ 103898 w 109198"/>
              <a:gd name="connsiteY3" fmla="*/ 8559 h 107812"/>
              <a:gd name="connsiteX4" fmla="*/ 97074 w 109198"/>
              <a:gd name="connsiteY4" fmla="*/ 56326 h 107812"/>
              <a:gd name="connsiteX5" fmla="*/ 56130 w 109198"/>
              <a:gd name="connsiteY5" fmla="*/ 76798 h 107812"/>
              <a:gd name="connsiteX6" fmla="*/ 15187 w 109198"/>
              <a:gd name="connsiteY6" fmla="*/ 104093 h 1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8" h="107812">
                <a:moveTo>
                  <a:pt x="15187" y="104093"/>
                </a:moveTo>
                <a:cubicBezTo>
                  <a:pt x="7226" y="92720"/>
                  <a:pt x="-10443" y="55575"/>
                  <a:pt x="8363" y="8559"/>
                </a:cubicBezTo>
                <a:cubicBezTo>
                  <a:pt x="11034" y="1880"/>
                  <a:pt x="22011" y="4010"/>
                  <a:pt x="28835" y="1735"/>
                </a:cubicBezTo>
                <a:cubicBezTo>
                  <a:pt x="53856" y="4010"/>
                  <a:pt x="84279" y="-7136"/>
                  <a:pt x="103898" y="8559"/>
                </a:cubicBezTo>
                <a:cubicBezTo>
                  <a:pt x="116458" y="18607"/>
                  <a:pt x="103606" y="41628"/>
                  <a:pt x="97074" y="56326"/>
                </a:cubicBezTo>
                <a:cubicBezTo>
                  <a:pt x="92473" y="66679"/>
                  <a:pt x="65214" y="73770"/>
                  <a:pt x="56130" y="76798"/>
                </a:cubicBezTo>
                <a:cubicBezTo>
                  <a:pt x="41221" y="99162"/>
                  <a:pt x="23148" y="115466"/>
                  <a:pt x="15187" y="10409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TextBox 170"/>
          <p:cNvSpPr txBox="1"/>
          <p:nvPr/>
        </p:nvSpPr>
        <p:spPr>
          <a:xfrm>
            <a:off x="4859938" y="5150665"/>
            <a:ext cx="801485" cy="276999"/>
          </a:xfrm>
          <a:prstGeom prst="rect">
            <a:avLst/>
          </a:prstGeom>
          <a:noFill/>
        </p:spPr>
        <p:txBody>
          <a:bodyPr wrap="square" rtlCol="0">
            <a:spAutoFit/>
          </a:bodyPr>
          <a:lstStyle/>
          <a:p>
            <a:r>
              <a:rPr lang="en-AU" sz="1200" dirty="0">
                <a:latin typeface="Arial Narrow" panose="020B0606020202030204" pitchFamily="34" charset="0"/>
              </a:rPr>
              <a:t>Turtle</a:t>
            </a:r>
          </a:p>
        </p:txBody>
      </p:sp>
      <p:sp>
        <p:nvSpPr>
          <p:cNvPr id="172" name="Freeform 171"/>
          <p:cNvSpPr/>
          <p:nvPr/>
        </p:nvSpPr>
        <p:spPr>
          <a:xfrm>
            <a:off x="5581934" y="5077692"/>
            <a:ext cx="689212" cy="350748"/>
          </a:xfrm>
          <a:custGeom>
            <a:avLst/>
            <a:gdLst>
              <a:gd name="connsiteX0" fmla="*/ 163773 w 689212"/>
              <a:gd name="connsiteY0" fmla="*/ 225188 h 350748"/>
              <a:gd name="connsiteX1" fmla="*/ 177421 w 689212"/>
              <a:gd name="connsiteY1" fmla="*/ 163773 h 350748"/>
              <a:gd name="connsiteX2" fmla="*/ 191069 w 689212"/>
              <a:gd name="connsiteY2" fmla="*/ 122830 h 350748"/>
              <a:gd name="connsiteX3" fmla="*/ 204716 w 689212"/>
              <a:gd name="connsiteY3" fmla="*/ 81887 h 350748"/>
              <a:gd name="connsiteX4" fmla="*/ 245660 w 689212"/>
              <a:gd name="connsiteY4" fmla="*/ 54591 h 350748"/>
              <a:gd name="connsiteX5" fmla="*/ 259307 w 689212"/>
              <a:gd name="connsiteY5" fmla="*/ 34120 h 350748"/>
              <a:gd name="connsiteX6" fmla="*/ 279779 w 689212"/>
              <a:gd name="connsiteY6" fmla="*/ 20472 h 350748"/>
              <a:gd name="connsiteX7" fmla="*/ 354842 w 689212"/>
              <a:gd name="connsiteY7" fmla="*/ 0 h 350748"/>
              <a:gd name="connsiteX8" fmla="*/ 511791 w 689212"/>
              <a:gd name="connsiteY8" fmla="*/ 13648 h 350748"/>
              <a:gd name="connsiteX9" fmla="*/ 573206 w 689212"/>
              <a:gd name="connsiteY9" fmla="*/ 27296 h 350748"/>
              <a:gd name="connsiteX10" fmla="*/ 593677 w 689212"/>
              <a:gd name="connsiteY10" fmla="*/ 34120 h 350748"/>
              <a:gd name="connsiteX11" fmla="*/ 627797 w 689212"/>
              <a:gd name="connsiteY11" fmla="*/ 95534 h 350748"/>
              <a:gd name="connsiteX12" fmla="*/ 620973 w 689212"/>
              <a:gd name="connsiteY12" fmla="*/ 143302 h 350748"/>
              <a:gd name="connsiteX13" fmla="*/ 641445 w 689212"/>
              <a:gd name="connsiteY13" fmla="*/ 150126 h 350748"/>
              <a:gd name="connsiteX14" fmla="*/ 661916 w 689212"/>
              <a:gd name="connsiteY14" fmla="*/ 170597 h 350748"/>
              <a:gd name="connsiteX15" fmla="*/ 689212 w 689212"/>
              <a:gd name="connsiteY15" fmla="*/ 211540 h 350748"/>
              <a:gd name="connsiteX16" fmla="*/ 682388 w 689212"/>
              <a:gd name="connsiteY16" fmla="*/ 245660 h 350748"/>
              <a:gd name="connsiteX17" fmla="*/ 655092 w 689212"/>
              <a:gd name="connsiteY17" fmla="*/ 238836 h 350748"/>
              <a:gd name="connsiteX18" fmla="*/ 593677 w 689212"/>
              <a:gd name="connsiteY18" fmla="*/ 191069 h 350748"/>
              <a:gd name="connsiteX19" fmla="*/ 552734 w 689212"/>
              <a:gd name="connsiteY19" fmla="*/ 177421 h 350748"/>
              <a:gd name="connsiteX20" fmla="*/ 532263 w 689212"/>
              <a:gd name="connsiteY20" fmla="*/ 163773 h 350748"/>
              <a:gd name="connsiteX21" fmla="*/ 409433 w 689212"/>
              <a:gd name="connsiteY21" fmla="*/ 163773 h 350748"/>
              <a:gd name="connsiteX22" fmla="*/ 300251 w 689212"/>
              <a:gd name="connsiteY22" fmla="*/ 184245 h 350748"/>
              <a:gd name="connsiteX23" fmla="*/ 259307 w 689212"/>
              <a:gd name="connsiteY23" fmla="*/ 197893 h 350748"/>
              <a:gd name="connsiteX24" fmla="*/ 238836 w 689212"/>
              <a:gd name="connsiteY24" fmla="*/ 211540 h 350748"/>
              <a:gd name="connsiteX25" fmla="*/ 197892 w 689212"/>
              <a:gd name="connsiteY25" fmla="*/ 232012 h 350748"/>
              <a:gd name="connsiteX26" fmla="*/ 191069 w 689212"/>
              <a:gd name="connsiteY26" fmla="*/ 252484 h 350748"/>
              <a:gd name="connsiteX27" fmla="*/ 204716 w 689212"/>
              <a:gd name="connsiteY27" fmla="*/ 272955 h 350748"/>
              <a:gd name="connsiteX28" fmla="*/ 225188 w 689212"/>
              <a:gd name="connsiteY28" fmla="*/ 313899 h 350748"/>
              <a:gd name="connsiteX29" fmla="*/ 218364 w 689212"/>
              <a:gd name="connsiteY29" fmla="*/ 348018 h 350748"/>
              <a:gd name="connsiteX30" fmla="*/ 184245 w 689212"/>
              <a:gd name="connsiteY30" fmla="*/ 320723 h 350748"/>
              <a:gd name="connsiteX31" fmla="*/ 143301 w 689212"/>
              <a:gd name="connsiteY31" fmla="*/ 307075 h 350748"/>
              <a:gd name="connsiteX32" fmla="*/ 116006 w 689212"/>
              <a:gd name="connsiteY32" fmla="*/ 272955 h 350748"/>
              <a:gd name="connsiteX33" fmla="*/ 95534 w 689212"/>
              <a:gd name="connsiteY33" fmla="*/ 252484 h 350748"/>
              <a:gd name="connsiteX34" fmla="*/ 68239 w 689212"/>
              <a:gd name="connsiteY34" fmla="*/ 245660 h 350748"/>
              <a:gd name="connsiteX35" fmla="*/ 0 w 689212"/>
              <a:gd name="connsiteY35" fmla="*/ 225188 h 350748"/>
              <a:gd name="connsiteX36" fmla="*/ 109182 w 689212"/>
              <a:gd name="connsiteY36" fmla="*/ 218364 h 350748"/>
              <a:gd name="connsiteX37" fmla="*/ 163773 w 689212"/>
              <a:gd name="connsiteY37" fmla="*/ 225188 h 35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9212" h="350748">
                <a:moveTo>
                  <a:pt x="163773" y="225188"/>
                </a:moveTo>
                <a:cubicBezTo>
                  <a:pt x="175146" y="216089"/>
                  <a:pt x="171639" y="183045"/>
                  <a:pt x="177421" y="163773"/>
                </a:cubicBezTo>
                <a:cubicBezTo>
                  <a:pt x="181555" y="149994"/>
                  <a:pt x="186520" y="136478"/>
                  <a:pt x="191069" y="122830"/>
                </a:cubicBezTo>
                <a:cubicBezTo>
                  <a:pt x="191070" y="122828"/>
                  <a:pt x="204714" y="81889"/>
                  <a:pt x="204716" y="81887"/>
                </a:cubicBezTo>
                <a:lnTo>
                  <a:pt x="245660" y="54591"/>
                </a:lnTo>
                <a:cubicBezTo>
                  <a:pt x="250209" y="47767"/>
                  <a:pt x="253508" y="39919"/>
                  <a:pt x="259307" y="34120"/>
                </a:cubicBezTo>
                <a:cubicBezTo>
                  <a:pt x="265106" y="28321"/>
                  <a:pt x="272284" y="23803"/>
                  <a:pt x="279779" y="20472"/>
                </a:cubicBezTo>
                <a:cubicBezTo>
                  <a:pt x="308114" y="7878"/>
                  <a:pt x="325652" y="5838"/>
                  <a:pt x="354842" y="0"/>
                </a:cubicBezTo>
                <a:cubicBezTo>
                  <a:pt x="420881" y="4403"/>
                  <a:pt x="452560" y="4535"/>
                  <a:pt x="511791" y="13648"/>
                </a:cubicBezTo>
                <a:cubicBezTo>
                  <a:pt x="527033" y="15993"/>
                  <a:pt x="557359" y="22768"/>
                  <a:pt x="573206" y="27296"/>
                </a:cubicBezTo>
                <a:cubicBezTo>
                  <a:pt x="580122" y="29272"/>
                  <a:pt x="586853" y="31845"/>
                  <a:pt x="593677" y="34120"/>
                </a:cubicBezTo>
                <a:cubicBezTo>
                  <a:pt x="624963" y="81048"/>
                  <a:pt x="615786" y="59502"/>
                  <a:pt x="627797" y="95534"/>
                </a:cubicBezTo>
                <a:cubicBezTo>
                  <a:pt x="625522" y="111457"/>
                  <a:pt x="617072" y="127698"/>
                  <a:pt x="620973" y="143302"/>
                </a:cubicBezTo>
                <a:cubicBezTo>
                  <a:pt x="622718" y="150280"/>
                  <a:pt x="635460" y="146136"/>
                  <a:pt x="641445" y="150126"/>
                </a:cubicBezTo>
                <a:cubicBezTo>
                  <a:pt x="649474" y="155479"/>
                  <a:pt x="655991" y="162980"/>
                  <a:pt x="661916" y="170597"/>
                </a:cubicBezTo>
                <a:cubicBezTo>
                  <a:pt x="671986" y="183544"/>
                  <a:pt x="689212" y="211540"/>
                  <a:pt x="689212" y="211540"/>
                </a:cubicBezTo>
                <a:cubicBezTo>
                  <a:pt x="686937" y="222913"/>
                  <a:pt x="691445" y="238414"/>
                  <a:pt x="682388" y="245660"/>
                </a:cubicBezTo>
                <a:cubicBezTo>
                  <a:pt x="675064" y="251519"/>
                  <a:pt x="663235" y="243489"/>
                  <a:pt x="655092" y="238836"/>
                </a:cubicBezTo>
                <a:cubicBezTo>
                  <a:pt x="605628" y="210570"/>
                  <a:pt x="672216" y="217249"/>
                  <a:pt x="593677" y="191069"/>
                </a:cubicBezTo>
                <a:lnTo>
                  <a:pt x="552734" y="177421"/>
                </a:lnTo>
                <a:cubicBezTo>
                  <a:pt x="545910" y="172872"/>
                  <a:pt x="539598" y="167441"/>
                  <a:pt x="532263" y="163773"/>
                </a:cubicBezTo>
                <a:cubicBezTo>
                  <a:pt x="494914" y="145098"/>
                  <a:pt x="444983" y="161403"/>
                  <a:pt x="409433" y="163773"/>
                </a:cubicBezTo>
                <a:cubicBezTo>
                  <a:pt x="384643" y="167905"/>
                  <a:pt x="316615" y="178790"/>
                  <a:pt x="300251" y="184245"/>
                </a:cubicBezTo>
                <a:cubicBezTo>
                  <a:pt x="286603" y="188794"/>
                  <a:pt x="271277" y="189913"/>
                  <a:pt x="259307" y="197893"/>
                </a:cubicBezTo>
                <a:cubicBezTo>
                  <a:pt x="252483" y="202442"/>
                  <a:pt x="246171" y="207872"/>
                  <a:pt x="238836" y="211540"/>
                </a:cubicBezTo>
                <a:cubicBezTo>
                  <a:pt x="182335" y="239790"/>
                  <a:pt x="256557" y="192902"/>
                  <a:pt x="197892" y="232012"/>
                </a:cubicBezTo>
                <a:cubicBezTo>
                  <a:pt x="195618" y="238836"/>
                  <a:pt x="189886" y="245389"/>
                  <a:pt x="191069" y="252484"/>
                </a:cubicBezTo>
                <a:cubicBezTo>
                  <a:pt x="192417" y="260573"/>
                  <a:pt x="201048" y="265620"/>
                  <a:pt x="204716" y="272955"/>
                </a:cubicBezTo>
                <a:cubicBezTo>
                  <a:pt x="232966" y="329456"/>
                  <a:pt x="186078" y="255234"/>
                  <a:pt x="225188" y="313899"/>
                </a:cubicBezTo>
                <a:cubicBezTo>
                  <a:pt x="222913" y="325272"/>
                  <a:pt x="226565" y="339817"/>
                  <a:pt x="218364" y="348018"/>
                </a:cubicBezTo>
                <a:cubicBezTo>
                  <a:pt x="204963" y="361419"/>
                  <a:pt x="184950" y="321164"/>
                  <a:pt x="184245" y="320723"/>
                </a:cubicBezTo>
                <a:cubicBezTo>
                  <a:pt x="172045" y="313098"/>
                  <a:pt x="143301" y="307075"/>
                  <a:pt x="143301" y="307075"/>
                </a:cubicBezTo>
                <a:cubicBezTo>
                  <a:pt x="132099" y="273469"/>
                  <a:pt x="144497" y="296697"/>
                  <a:pt x="116006" y="272955"/>
                </a:cubicBezTo>
                <a:cubicBezTo>
                  <a:pt x="108592" y="266777"/>
                  <a:pt x="103913" y="257272"/>
                  <a:pt x="95534" y="252484"/>
                </a:cubicBezTo>
                <a:cubicBezTo>
                  <a:pt x="87391" y="247831"/>
                  <a:pt x="77222" y="248355"/>
                  <a:pt x="68239" y="245660"/>
                </a:cubicBezTo>
                <a:cubicBezTo>
                  <a:pt x="-14828" y="220739"/>
                  <a:pt x="62912" y="240917"/>
                  <a:pt x="0" y="225188"/>
                </a:cubicBezTo>
                <a:cubicBezTo>
                  <a:pt x="44791" y="195326"/>
                  <a:pt x="13584" y="210051"/>
                  <a:pt x="109182" y="218364"/>
                </a:cubicBezTo>
                <a:cubicBezTo>
                  <a:pt x="131956" y="220344"/>
                  <a:pt x="152400" y="234287"/>
                  <a:pt x="163773" y="225188"/>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Freeform 172"/>
          <p:cNvSpPr/>
          <p:nvPr/>
        </p:nvSpPr>
        <p:spPr>
          <a:xfrm>
            <a:off x="6004994" y="5227313"/>
            <a:ext cx="68610" cy="63815"/>
          </a:xfrm>
          <a:custGeom>
            <a:avLst/>
            <a:gdLst>
              <a:gd name="connsiteX0" fmla="*/ 14019 w 68610"/>
              <a:gd name="connsiteY0" fmla="*/ 0 h 63815"/>
              <a:gd name="connsiteX1" fmla="*/ 372 w 68610"/>
              <a:gd name="connsiteY1" fmla="*/ 61415 h 63815"/>
              <a:gd name="connsiteX2" fmla="*/ 20843 w 68610"/>
              <a:gd name="connsiteY2" fmla="*/ 54591 h 63815"/>
              <a:gd name="connsiteX3" fmla="*/ 41315 w 68610"/>
              <a:gd name="connsiteY3" fmla="*/ 40943 h 63815"/>
              <a:gd name="connsiteX4" fmla="*/ 68610 w 68610"/>
              <a:gd name="connsiteY4" fmla="*/ 6824 h 6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0" h="63815">
                <a:moveTo>
                  <a:pt x="14019" y="0"/>
                </a:moveTo>
                <a:cubicBezTo>
                  <a:pt x="9470" y="20472"/>
                  <a:pt x="-2229" y="40606"/>
                  <a:pt x="372" y="61415"/>
                </a:cubicBezTo>
                <a:cubicBezTo>
                  <a:pt x="1264" y="68552"/>
                  <a:pt x="14410" y="57808"/>
                  <a:pt x="20843" y="54591"/>
                </a:cubicBezTo>
                <a:cubicBezTo>
                  <a:pt x="28179" y="50923"/>
                  <a:pt x="34491" y="45492"/>
                  <a:pt x="41315" y="40943"/>
                </a:cubicBezTo>
                <a:cubicBezTo>
                  <a:pt x="58532" y="15119"/>
                  <a:pt x="49164" y="26271"/>
                  <a:pt x="6861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Freeform 173"/>
          <p:cNvSpPr/>
          <p:nvPr/>
        </p:nvSpPr>
        <p:spPr>
          <a:xfrm>
            <a:off x="5876346" y="5159074"/>
            <a:ext cx="129020" cy="56043"/>
          </a:xfrm>
          <a:custGeom>
            <a:avLst/>
            <a:gdLst>
              <a:gd name="connsiteX0" fmla="*/ 94900 w 129020"/>
              <a:gd name="connsiteY0" fmla="*/ 0 h 56043"/>
              <a:gd name="connsiteX1" fmla="*/ 60781 w 129020"/>
              <a:gd name="connsiteY1" fmla="*/ 13648 h 56043"/>
              <a:gd name="connsiteX2" fmla="*/ 26661 w 129020"/>
              <a:gd name="connsiteY2" fmla="*/ 47767 h 56043"/>
              <a:gd name="connsiteX3" fmla="*/ 47133 w 129020"/>
              <a:gd name="connsiteY3" fmla="*/ 47767 h 56043"/>
              <a:gd name="connsiteX4" fmla="*/ 108548 w 129020"/>
              <a:gd name="connsiteY4" fmla="*/ 20472 h 56043"/>
              <a:gd name="connsiteX5" fmla="*/ 129020 w 129020"/>
              <a:gd name="connsiteY5" fmla="*/ 13648 h 56043"/>
              <a:gd name="connsiteX6" fmla="*/ 94900 w 129020"/>
              <a:gd name="connsiteY6" fmla="*/ 0 h 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20" h="56043">
                <a:moveTo>
                  <a:pt x="94900" y="0"/>
                </a:moveTo>
                <a:cubicBezTo>
                  <a:pt x="83527" y="0"/>
                  <a:pt x="70749" y="6528"/>
                  <a:pt x="60781" y="13648"/>
                </a:cubicBezTo>
                <a:cubicBezTo>
                  <a:pt x="-2911" y="59142"/>
                  <a:pt x="99453" y="11370"/>
                  <a:pt x="26661" y="47767"/>
                </a:cubicBezTo>
                <a:cubicBezTo>
                  <a:pt x="9862" y="56167"/>
                  <a:pt x="-33216" y="61159"/>
                  <a:pt x="47133" y="47767"/>
                </a:cubicBezTo>
                <a:cubicBezTo>
                  <a:pt x="79575" y="26139"/>
                  <a:pt x="59824" y="36713"/>
                  <a:pt x="108548" y="20472"/>
                </a:cubicBezTo>
                <a:lnTo>
                  <a:pt x="129020" y="13648"/>
                </a:lnTo>
                <a:cubicBezTo>
                  <a:pt x="104232" y="5385"/>
                  <a:pt x="106273" y="0"/>
                  <a:pt x="94900"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Freeform 174"/>
          <p:cNvSpPr/>
          <p:nvPr/>
        </p:nvSpPr>
        <p:spPr>
          <a:xfrm>
            <a:off x="5850891" y="5022596"/>
            <a:ext cx="134003" cy="54592"/>
          </a:xfrm>
          <a:custGeom>
            <a:avLst/>
            <a:gdLst>
              <a:gd name="connsiteX0" fmla="*/ 134003 w 134003"/>
              <a:gd name="connsiteY0" fmla="*/ 54592 h 54592"/>
              <a:gd name="connsiteX1" fmla="*/ 113531 w 134003"/>
              <a:gd name="connsiteY1" fmla="*/ 20472 h 54592"/>
              <a:gd name="connsiteX2" fmla="*/ 93060 w 134003"/>
              <a:gd name="connsiteY2" fmla="*/ 13648 h 54592"/>
              <a:gd name="connsiteX3" fmla="*/ 72588 w 134003"/>
              <a:gd name="connsiteY3" fmla="*/ 0 h 54592"/>
              <a:gd name="connsiteX4" fmla="*/ 4349 w 134003"/>
              <a:gd name="connsiteY4" fmla="*/ 13648 h 54592"/>
              <a:gd name="connsiteX5" fmla="*/ 52116 w 134003"/>
              <a:gd name="connsiteY5" fmla="*/ 27296 h 54592"/>
              <a:gd name="connsiteX6" fmla="*/ 93060 w 134003"/>
              <a:gd name="connsiteY6" fmla="*/ 40944 h 54592"/>
              <a:gd name="connsiteX7" fmla="*/ 72588 w 134003"/>
              <a:gd name="connsiteY7" fmla="*/ 47768 h 54592"/>
              <a:gd name="connsiteX8" fmla="*/ 52116 w 134003"/>
              <a:gd name="connsiteY8" fmla="*/ 3412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03" h="54592">
                <a:moveTo>
                  <a:pt x="134003" y="54592"/>
                </a:moveTo>
                <a:cubicBezTo>
                  <a:pt x="127179" y="43219"/>
                  <a:pt x="122910" y="29851"/>
                  <a:pt x="113531" y="20472"/>
                </a:cubicBezTo>
                <a:cubicBezTo>
                  <a:pt x="108445" y="15386"/>
                  <a:pt x="99493" y="16865"/>
                  <a:pt x="93060" y="13648"/>
                </a:cubicBezTo>
                <a:cubicBezTo>
                  <a:pt x="85724" y="9980"/>
                  <a:pt x="79412" y="4549"/>
                  <a:pt x="72588" y="0"/>
                </a:cubicBezTo>
                <a:cubicBezTo>
                  <a:pt x="49842" y="4549"/>
                  <a:pt x="-17657" y="6313"/>
                  <a:pt x="4349" y="13648"/>
                </a:cubicBezTo>
                <a:cubicBezTo>
                  <a:pt x="73151" y="36582"/>
                  <a:pt x="-33569" y="1590"/>
                  <a:pt x="52116" y="27296"/>
                </a:cubicBezTo>
                <a:cubicBezTo>
                  <a:pt x="65896" y="31430"/>
                  <a:pt x="93060" y="40944"/>
                  <a:pt x="93060" y="40944"/>
                </a:cubicBezTo>
                <a:cubicBezTo>
                  <a:pt x="86236" y="43219"/>
                  <a:pt x="79683" y="48951"/>
                  <a:pt x="72588" y="47768"/>
                </a:cubicBezTo>
                <a:cubicBezTo>
                  <a:pt x="64498" y="46420"/>
                  <a:pt x="52116" y="34120"/>
                  <a:pt x="52116" y="341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Freeform 175"/>
          <p:cNvSpPr/>
          <p:nvPr/>
        </p:nvSpPr>
        <p:spPr>
          <a:xfrm>
            <a:off x="6113920" y="5172285"/>
            <a:ext cx="36203" cy="22444"/>
          </a:xfrm>
          <a:custGeom>
            <a:avLst/>
            <a:gdLst>
              <a:gd name="connsiteX0" fmla="*/ 34396 w 36203"/>
              <a:gd name="connsiteY0" fmla="*/ 216 h 22444"/>
              <a:gd name="connsiteX1" fmla="*/ 277 w 36203"/>
              <a:gd name="connsiteY1" fmla="*/ 13864 h 22444"/>
              <a:gd name="connsiteX2" fmla="*/ 27573 w 36203"/>
              <a:gd name="connsiteY2" fmla="*/ 20688 h 22444"/>
              <a:gd name="connsiteX3" fmla="*/ 34396 w 36203"/>
              <a:gd name="connsiteY3" fmla="*/ 216 h 22444"/>
            </a:gdLst>
            <a:ahLst/>
            <a:cxnLst>
              <a:cxn ang="0">
                <a:pos x="connsiteX0" y="connsiteY0"/>
              </a:cxn>
              <a:cxn ang="0">
                <a:pos x="connsiteX1" y="connsiteY1"/>
              </a:cxn>
              <a:cxn ang="0">
                <a:pos x="connsiteX2" y="connsiteY2"/>
              </a:cxn>
              <a:cxn ang="0">
                <a:pos x="connsiteX3" y="connsiteY3"/>
              </a:cxn>
            </a:cxnLst>
            <a:rect l="l" t="t" r="r" b="b"/>
            <a:pathLst>
              <a:path w="36203" h="22444">
                <a:moveTo>
                  <a:pt x="34396" y="216"/>
                </a:moveTo>
                <a:cubicBezTo>
                  <a:pt x="29847" y="-921"/>
                  <a:pt x="4150" y="2243"/>
                  <a:pt x="277" y="13864"/>
                </a:cubicBezTo>
                <a:cubicBezTo>
                  <a:pt x="-2688" y="22762"/>
                  <a:pt x="18865" y="24171"/>
                  <a:pt x="27573" y="20688"/>
                </a:cubicBezTo>
                <a:cubicBezTo>
                  <a:pt x="34252" y="18017"/>
                  <a:pt x="38945" y="1353"/>
                  <a:pt x="34396" y="21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7" name="TextBox 176"/>
          <p:cNvSpPr txBox="1"/>
          <p:nvPr/>
        </p:nvSpPr>
        <p:spPr>
          <a:xfrm>
            <a:off x="5747378" y="5223510"/>
            <a:ext cx="801485" cy="276999"/>
          </a:xfrm>
          <a:prstGeom prst="rect">
            <a:avLst/>
          </a:prstGeom>
          <a:noFill/>
        </p:spPr>
        <p:txBody>
          <a:bodyPr wrap="square" rtlCol="0">
            <a:spAutoFit/>
          </a:bodyPr>
          <a:lstStyle/>
          <a:p>
            <a:r>
              <a:rPr lang="en-AU" sz="1200" dirty="0">
                <a:latin typeface="Arial Narrow" panose="020B0606020202030204" pitchFamily="34" charset="0"/>
              </a:rPr>
              <a:t>Dolphin</a:t>
            </a:r>
          </a:p>
        </p:txBody>
      </p:sp>
      <p:sp>
        <p:nvSpPr>
          <p:cNvPr id="179" name="Freeform 178"/>
          <p:cNvSpPr/>
          <p:nvPr/>
        </p:nvSpPr>
        <p:spPr>
          <a:xfrm rot="824996">
            <a:off x="5315163" y="5530277"/>
            <a:ext cx="949438" cy="281353"/>
          </a:xfrm>
          <a:custGeom>
            <a:avLst/>
            <a:gdLst>
              <a:gd name="connsiteX0" fmla="*/ 27279 w 949438"/>
              <a:gd name="connsiteY0" fmla="*/ 224203 h 281353"/>
              <a:gd name="connsiteX1" fmla="*/ 179679 w 949438"/>
              <a:gd name="connsiteY1" fmla="*/ 211503 h 281353"/>
              <a:gd name="connsiteX2" fmla="*/ 217779 w 949438"/>
              <a:gd name="connsiteY2" fmla="*/ 198803 h 281353"/>
              <a:gd name="connsiteX3" fmla="*/ 255879 w 949438"/>
              <a:gd name="connsiteY3" fmla="*/ 186103 h 281353"/>
              <a:gd name="connsiteX4" fmla="*/ 293979 w 949438"/>
              <a:gd name="connsiteY4" fmla="*/ 167053 h 281353"/>
              <a:gd name="connsiteX5" fmla="*/ 319379 w 949438"/>
              <a:gd name="connsiteY5" fmla="*/ 160703 h 281353"/>
              <a:gd name="connsiteX6" fmla="*/ 357479 w 949438"/>
              <a:gd name="connsiteY6" fmla="*/ 148003 h 281353"/>
              <a:gd name="connsiteX7" fmla="*/ 376529 w 949438"/>
              <a:gd name="connsiteY7" fmla="*/ 141653 h 281353"/>
              <a:gd name="connsiteX8" fmla="*/ 427329 w 949438"/>
              <a:gd name="connsiteY8" fmla="*/ 109903 h 281353"/>
              <a:gd name="connsiteX9" fmla="*/ 446379 w 949438"/>
              <a:gd name="connsiteY9" fmla="*/ 97203 h 281353"/>
              <a:gd name="connsiteX10" fmla="*/ 471779 w 949438"/>
              <a:gd name="connsiteY10" fmla="*/ 90853 h 281353"/>
              <a:gd name="connsiteX11" fmla="*/ 490829 w 949438"/>
              <a:gd name="connsiteY11" fmla="*/ 84503 h 281353"/>
              <a:gd name="connsiteX12" fmla="*/ 497179 w 949438"/>
              <a:gd name="connsiteY12" fmla="*/ 65453 h 281353"/>
              <a:gd name="connsiteX13" fmla="*/ 554329 w 949438"/>
              <a:gd name="connsiteY13" fmla="*/ 40053 h 281353"/>
              <a:gd name="connsiteX14" fmla="*/ 573379 w 949438"/>
              <a:gd name="connsiteY14" fmla="*/ 27353 h 281353"/>
              <a:gd name="connsiteX15" fmla="*/ 674979 w 949438"/>
              <a:gd name="connsiteY15" fmla="*/ 14653 h 281353"/>
              <a:gd name="connsiteX16" fmla="*/ 865479 w 949438"/>
              <a:gd name="connsiteY16" fmla="*/ 14653 h 281353"/>
              <a:gd name="connsiteX17" fmla="*/ 884529 w 949438"/>
              <a:gd name="connsiteY17" fmla="*/ 27353 h 281353"/>
              <a:gd name="connsiteX18" fmla="*/ 897229 w 949438"/>
              <a:gd name="connsiteY18" fmla="*/ 46403 h 281353"/>
              <a:gd name="connsiteX19" fmla="*/ 935329 w 949438"/>
              <a:gd name="connsiteY19" fmla="*/ 71803 h 281353"/>
              <a:gd name="connsiteX20" fmla="*/ 941679 w 949438"/>
              <a:gd name="connsiteY20" fmla="*/ 179753 h 281353"/>
              <a:gd name="connsiteX21" fmla="*/ 922629 w 949438"/>
              <a:gd name="connsiteY21" fmla="*/ 217853 h 281353"/>
              <a:gd name="connsiteX22" fmla="*/ 903579 w 949438"/>
              <a:gd name="connsiteY22" fmla="*/ 224203 h 281353"/>
              <a:gd name="connsiteX23" fmla="*/ 890879 w 949438"/>
              <a:gd name="connsiteY23" fmla="*/ 243253 h 281353"/>
              <a:gd name="connsiteX24" fmla="*/ 833729 w 949438"/>
              <a:gd name="connsiteY24" fmla="*/ 275003 h 281353"/>
              <a:gd name="connsiteX25" fmla="*/ 789279 w 949438"/>
              <a:gd name="connsiteY25" fmla="*/ 281353 h 281353"/>
              <a:gd name="connsiteX26" fmla="*/ 681329 w 949438"/>
              <a:gd name="connsiteY26" fmla="*/ 275003 h 281353"/>
              <a:gd name="connsiteX27" fmla="*/ 662279 w 949438"/>
              <a:gd name="connsiteY27" fmla="*/ 268653 h 281353"/>
              <a:gd name="connsiteX28" fmla="*/ 636879 w 949438"/>
              <a:gd name="connsiteY28" fmla="*/ 243253 h 281353"/>
              <a:gd name="connsiteX29" fmla="*/ 617829 w 949438"/>
              <a:gd name="connsiteY29" fmla="*/ 205153 h 281353"/>
              <a:gd name="connsiteX30" fmla="*/ 598779 w 949438"/>
              <a:gd name="connsiteY30" fmla="*/ 167053 h 281353"/>
              <a:gd name="connsiteX31" fmla="*/ 624179 w 949438"/>
              <a:gd name="connsiteY31" fmla="*/ 109903 h 281353"/>
              <a:gd name="connsiteX32" fmla="*/ 681329 w 949438"/>
              <a:gd name="connsiteY32" fmla="*/ 90853 h 281353"/>
              <a:gd name="connsiteX33" fmla="*/ 700379 w 949438"/>
              <a:gd name="connsiteY33" fmla="*/ 84503 h 281353"/>
              <a:gd name="connsiteX34" fmla="*/ 770229 w 949438"/>
              <a:gd name="connsiteY34" fmla="*/ 90853 h 281353"/>
              <a:gd name="connsiteX35" fmla="*/ 808329 w 949438"/>
              <a:gd name="connsiteY35" fmla="*/ 103553 h 281353"/>
              <a:gd name="connsiteX36" fmla="*/ 808329 w 949438"/>
              <a:gd name="connsiteY36" fmla="*/ 160703 h 281353"/>
              <a:gd name="connsiteX37" fmla="*/ 776579 w 949438"/>
              <a:gd name="connsiteY37" fmla="*/ 154353 h 281353"/>
              <a:gd name="connsiteX38" fmla="*/ 738479 w 949438"/>
              <a:gd name="connsiteY38" fmla="*/ 141653 h 281353"/>
              <a:gd name="connsiteX39" fmla="*/ 662279 w 949438"/>
              <a:gd name="connsiteY39" fmla="*/ 167053 h 281353"/>
              <a:gd name="connsiteX40" fmla="*/ 681329 w 949438"/>
              <a:gd name="connsiteY40" fmla="*/ 217853 h 281353"/>
              <a:gd name="connsiteX41" fmla="*/ 719429 w 949438"/>
              <a:gd name="connsiteY41" fmla="*/ 230553 h 281353"/>
              <a:gd name="connsiteX42" fmla="*/ 801979 w 949438"/>
              <a:gd name="connsiteY42" fmla="*/ 224203 h 281353"/>
              <a:gd name="connsiteX43" fmla="*/ 846429 w 949438"/>
              <a:gd name="connsiteY43" fmla="*/ 211503 h 281353"/>
              <a:gd name="connsiteX44" fmla="*/ 884529 w 949438"/>
              <a:gd name="connsiteY44" fmla="*/ 154353 h 281353"/>
              <a:gd name="connsiteX45" fmla="*/ 897229 w 949438"/>
              <a:gd name="connsiteY45" fmla="*/ 135303 h 281353"/>
              <a:gd name="connsiteX46" fmla="*/ 871829 w 949438"/>
              <a:gd name="connsiteY46" fmla="*/ 71803 h 281353"/>
              <a:gd name="connsiteX47" fmla="*/ 833729 w 949438"/>
              <a:gd name="connsiteY47" fmla="*/ 59103 h 281353"/>
              <a:gd name="connsiteX48" fmla="*/ 814679 w 949438"/>
              <a:gd name="connsiteY48" fmla="*/ 52753 h 281353"/>
              <a:gd name="connsiteX49" fmla="*/ 795629 w 949438"/>
              <a:gd name="connsiteY49" fmla="*/ 46403 h 281353"/>
              <a:gd name="connsiteX50" fmla="*/ 719429 w 949438"/>
              <a:gd name="connsiteY50" fmla="*/ 52753 h 281353"/>
              <a:gd name="connsiteX51" fmla="*/ 592429 w 949438"/>
              <a:gd name="connsiteY51" fmla="*/ 65453 h 281353"/>
              <a:gd name="connsiteX52" fmla="*/ 554329 w 949438"/>
              <a:gd name="connsiteY52" fmla="*/ 78153 h 281353"/>
              <a:gd name="connsiteX53" fmla="*/ 535279 w 949438"/>
              <a:gd name="connsiteY53" fmla="*/ 84503 h 281353"/>
              <a:gd name="connsiteX54" fmla="*/ 497179 w 949438"/>
              <a:gd name="connsiteY54" fmla="*/ 103553 h 281353"/>
              <a:gd name="connsiteX55" fmla="*/ 459079 w 949438"/>
              <a:gd name="connsiteY55" fmla="*/ 128953 h 281353"/>
              <a:gd name="connsiteX56" fmla="*/ 440029 w 949438"/>
              <a:gd name="connsiteY56" fmla="*/ 141653 h 281353"/>
              <a:gd name="connsiteX57" fmla="*/ 401929 w 949438"/>
              <a:gd name="connsiteY57" fmla="*/ 160703 h 281353"/>
              <a:gd name="connsiteX58" fmla="*/ 382879 w 949438"/>
              <a:gd name="connsiteY58" fmla="*/ 167053 h 281353"/>
              <a:gd name="connsiteX59" fmla="*/ 370179 w 949438"/>
              <a:gd name="connsiteY59" fmla="*/ 186103 h 281353"/>
              <a:gd name="connsiteX60" fmla="*/ 351129 w 949438"/>
              <a:gd name="connsiteY60" fmla="*/ 192453 h 281353"/>
              <a:gd name="connsiteX61" fmla="*/ 332079 w 949438"/>
              <a:gd name="connsiteY61" fmla="*/ 205153 h 281353"/>
              <a:gd name="connsiteX62" fmla="*/ 313029 w 949438"/>
              <a:gd name="connsiteY62" fmla="*/ 211503 h 281353"/>
              <a:gd name="connsiteX63" fmla="*/ 293979 w 949438"/>
              <a:gd name="connsiteY63" fmla="*/ 224203 h 281353"/>
              <a:gd name="connsiteX64" fmla="*/ 274929 w 949438"/>
              <a:gd name="connsiteY64" fmla="*/ 230553 h 281353"/>
              <a:gd name="connsiteX65" fmla="*/ 154279 w 949438"/>
              <a:gd name="connsiteY65" fmla="*/ 243253 h 281353"/>
              <a:gd name="connsiteX66" fmla="*/ 90779 w 949438"/>
              <a:gd name="connsiteY66" fmla="*/ 255953 h 281353"/>
              <a:gd name="connsiteX67" fmla="*/ 39979 w 949438"/>
              <a:gd name="connsiteY67" fmla="*/ 268653 h 281353"/>
              <a:gd name="connsiteX68" fmla="*/ 1879 w 949438"/>
              <a:gd name="connsiteY68" fmla="*/ 262303 h 281353"/>
              <a:gd name="connsiteX69" fmla="*/ 8229 w 949438"/>
              <a:gd name="connsiteY69" fmla="*/ 243253 h 281353"/>
              <a:gd name="connsiteX70" fmla="*/ 27279 w 949438"/>
              <a:gd name="connsiteY70" fmla="*/ 236903 h 281353"/>
              <a:gd name="connsiteX71" fmla="*/ 27279 w 949438"/>
              <a:gd name="connsiteY71" fmla="*/ 224203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49438" h="281353">
                <a:moveTo>
                  <a:pt x="27279" y="224203"/>
                </a:moveTo>
                <a:cubicBezTo>
                  <a:pt x="52679" y="219970"/>
                  <a:pt x="129150" y="218240"/>
                  <a:pt x="179679" y="211503"/>
                </a:cubicBezTo>
                <a:cubicBezTo>
                  <a:pt x="192949" y="209734"/>
                  <a:pt x="205079" y="203036"/>
                  <a:pt x="217779" y="198803"/>
                </a:cubicBezTo>
                <a:lnTo>
                  <a:pt x="255879" y="186103"/>
                </a:lnTo>
                <a:cubicBezTo>
                  <a:pt x="336151" y="159346"/>
                  <a:pt x="207811" y="203982"/>
                  <a:pt x="293979" y="167053"/>
                </a:cubicBezTo>
                <a:cubicBezTo>
                  <a:pt x="302001" y="163615"/>
                  <a:pt x="311020" y="163211"/>
                  <a:pt x="319379" y="160703"/>
                </a:cubicBezTo>
                <a:cubicBezTo>
                  <a:pt x="332201" y="156856"/>
                  <a:pt x="344779" y="152236"/>
                  <a:pt x="357479" y="148003"/>
                </a:cubicBezTo>
                <a:lnTo>
                  <a:pt x="376529" y="141653"/>
                </a:lnTo>
                <a:cubicBezTo>
                  <a:pt x="425094" y="105229"/>
                  <a:pt x="378517" y="137796"/>
                  <a:pt x="427329" y="109903"/>
                </a:cubicBezTo>
                <a:cubicBezTo>
                  <a:pt x="433955" y="106117"/>
                  <a:pt x="439364" y="100209"/>
                  <a:pt x="446379" y="97203"/>
                </a:cubicBezTo>
                <a:cubicBezTo>
                  <a:pt x="454401" y="93765"/>
                  <a:pt x="463388" y="93251"/>
                  <a:pt x="471779" y="90853"/>
                </a:cubicBezTo>
                <a:cubicBezTo>
                  <a:pt x="478215" y="89014"/>
                  <a:pt x="484479" y="86620"/>
                  <a:pt x="490829" y="84503"/>
                </a:cubicBezTo>
                <a:cubicBezTo>
                  <a:pt x="492946" y="78153"/>
                  <a:pt x="492998" y="70680"/>
                  <a:pt x="497179" y="65453"/>
                </a:cubicBezTo>
                <a:cubicBezTo>
                  <a:pt x="511949" y="46990"/>
                  <a:pt x="536035" y="52249"/>
                  <a:pt x="554329" y="40053"/>
                </a:cubicBezTo>
                <a:cubicBezTo>
                  <a:pt x="560679" y="35820"/>
                  <a:pt x="565911" y="28925"/>
                  <a:pt x="573379" y="27353"/>
                </a:cubicBezTo>
                <a:cubicBezTo>
                  <a:pt x="606777" y="20322"/>
                  <a:pt x="674979" y="14653"/>
                  <a:pt x="674979" y="14653"/>
                </a:cubicBezTo>
                <a:cubicBezTo>
                  <a:pt x="745254" y="-8772"/>
                  <a:pt x="713224" y="-573"/>
                  <a:pt x="865479" y="14653"/>
                </a:cubicBezTo>
                <a:cubicBezTo>
                  <a:pt x="873073" y="15412"/>
                  <a:pt x="878179" y="23120"/>
                  <a:pt x="884529" y="27353"/>
                </a:cubicBezTo>
                <a:cubicBezTo>
                  <a:pt x="888762" y="33703"/>
                  <a:pt x="891486" y="41377"/>
                  <a:pt x="897229" y="46403"/>
                </a:cubicBezTo>
                <a:cubicBezTo>
                  <a:pt x="908716" y="56454"/>
                  <a:pt x="935329" y="71803"/>
                  <a:pt x="935329" y="71803"/>
                </a:cubicBezTo>
                <a:cubicBezTo>
                  <a:pt x="953690" y="126887"/>
                  <a:pt x="952266" y="105645"/>
                  <a:pt x="941679" y="179753"/>
                </a:cubicBezTo>
                <a:cubicBezTo>
                  <a:pt x="940195" y="190143"/>
                  <a:pt x="930743" y="211362"/>
                  <a:pt x="922629" y="217853"/>
                </a:cubicBezTo>
                <a:cubicBezTo>
                  <a:pt x="917402" y="222034"/>
                  <a:pt x="909929" y="222086"/>
                  <a:pt x="903579" y="224203"/>
                </a:cubicBezTo>
                <a:cubicBezTo>
                  <a:pt x="899346" y="230553"/>
                  <a:pt x="896622" y="238227"/>
                  <a:pt x="890879" y="243253"/>
                </a:cubicBezTo>
                <a:cubicBezTo>
                  <a:pt x="875791" y="256455"/>
                  <a:pt x="854725" y="270804"/>
                  <a:pt x="833729" y="275003"/>
                </a:cubicBezTo>
                <a:cubicBezTo>
                  <a:pt x="819053" y="277938"/>
                  <a:pt x="804096" y="279236"/>
                  <a:pt x="789279" y="281353"/>
                </a:cubicBezTo>
                <a:cubicBezTo>
                  <a:pt x="753296" y="279236"/>
                  <a:pt x="717196" y="278590"/>
                  <a:pt x="681329" y="275003"/>
                </a:cubicBezTo>
                <a:cubicBezTo>
                  <a:pt x="674669" y="274337"/>
                  <a:pt x="667012" y="273386"/>
                  <a:pt x="662279" y="268653"/>
                </a:cubicBezTo>
                <a:cubicBezTo>
                  <a:pt x="628412" y="234786"/>
                  <a:pt x="687679" y="260186"/>
                  <a:pt x="636879" y="243253"/>
                </a:cubicBezTo>
                <a:cubicBezTo>
                  <a:pt x="600483" y="188658"/>
                  <a:pt x="644119" y="257733"/>
                  <a:pt x="617829" y="205153"/>
                </a:cubicBezTo>
                <a:cubicBezTo>
                  <a:pt x="593210" y="155914"/>
                  <a:pt x="614740" y="214936"/>
                  <a:pt x="598779" y="167053"/>
                </a:cubicBezTo>
                <a:cubicBezTo>
                  <a:pt x="604114" y="129708"/>
                  <a:pt x="593744" y="123430"/>
                  <a:pt x="624179" y="109903"/>
                </a:cubicBezTo>
                <a:lnTo>
                  <a:pt x="681329" y="90853"/>
                </a:lnTo>
                <a:lnTo>
                  <a:pt x="700379" y="84503"/>
                </a:lnTo>
                <a:cubicBezTo>
                  <a:pt x="723662" y="86620"/>
                  <a:pt x="747205" y="86790"/>
                  <a:pt x="770229" y="90853"/>
                </a:cubicBezTo>
                <a:cubicBezTo>
                  <a:pt x="783412" y="93179"/>
                  <a:pt x="808329" y="103553"/>
                  <a:pt x="808329" y="103553"/>
                </a:cubicBezTo>
                <a:cubicBezTo>
                  <a:pt x="823442" y="148893"/>
                  <a:pt x="828455" y="130514"/>
                  <a:pt x="808329" y="160703"/>
                </a:cubicBezTo>
                <a:cubicBezTo>
                  <a:pt x="797746" y="158586"/>
                  <a:pt x="786992" y="157193"/>
                  <a:pt x="776579" y="154353"/>
                </a:cubicBezTo>
                <a:cubicBezTo>
                  <a:pt x="763664" y="150831"/>
                  <a:pt x="738479" y="141653"/>
                  <a:pt x="738479" y="141653"/>
                </a:cubicBezTo>
                <a:cubicBezTo>
                  <a:pt x="709966" y="144245"/>
                  <a:pt x="662279" y="127073"/>
                  <a:pt x="662279" y="167053"/>
                </a:cubicBezTo>
                <a:cubicBezTo>
                  <a:pt x="662279" y="178259"/>
                  <a:pt x="668191" y="209642"/>
                  <a:pt x="681329" y="217853"/>
                </a:cubicBezTo>
                <a:cubicBezTo>
                  <a:pt x="692681" y="224948"/>
                  <a:pt x="719429" y="230553"/>
                  <a:pt x="719429" y="230553"/>
                </a:cubicBezTo>
                <a:cubicBezTo>
                  <a:pt x="746946" y="228436"/>
                  <a:pt x="774570" y="227428"/>
                  <a:pt x="801979" y="224203"/>
                </a:cubicBezTo>
                <a:cubicBezTo>
                  <a:pt x="814302" y="222753"/>
                  <a:pt x="834110" y="215609"/>
                  <a:pt x="846429" y="211503"/>
                </a:cubicBezTo>
                <a:lnTo>
                  <a:pt x="884529" y="154353"/>
                </a:lnTo>
                <a:lnTo>
                  <a:pt x="897229" y="135303"/>
                </a:lnTo>
                <a:cubicBezTo>
                  <a:pt x="893015" y="105806"/>
                  <a:pt x="899419" y="87131"/>
                  <a:pt x="871829" y="71803"/>
                </a:cubicBezTo>
                <a:cubicBezTo>
                  <a:pt x="860127" y="65302"/>
                  <a:pt x="846429" y="63336"/>
                  <a:pt x="833729" y="59103"/>
                </a:cubicBezTo>
                <a:lnTo>
                  <a:pt x="814679" y="52753"/>
                </a:lnTo>
                <a:lnTo>
                  <a:pt x="795629" y="46403"/>
                </a:lnTo>
                <a:lnTo>
                  <a:pt x="719429" y="52753"/>
                </a:lnTo>
                <a:cubicBezTo>
                  <a:pt x="677406" y="55866"/>
                  <a:pt x="633675" y="54204"/>
                  <a:pt x="592429" y="65453"/>
                </a:cubicBezTo>
                <a:cubicBezTo>
                  <a:pt x="579514" y="68975"/>
                  <a:pt x="567029" y="73920"/>
                  <a:pt x="554329" y="78153"/>
                </a:cubicBezTo>
                <a:cubicBezTo>
                  <a:pt x="547979" y="80270"/>
                  <a:pt x="540848" y="80790"/>
                  <a:pt x="535279" y="84503"/>
                </a:cubicBezTo>
                <a:cubicBezTo>
                  <a:pt x="450709" y="140883"/>
                  <a:pt x="576049" y="59736"/>
                  <a:pt x="497179" y="103553"/>
                </a:cubicBezTo>
                <a:cubicBezTo>
                  <a:pt x="483836" y="110966"/>
                  <a:pt x="471779" y="120486"/>
                  <a:pt x="459079" y="128953"/>
                </a:cubicBezTo>
                <a:cubicBezTo>
                  <a:pt x="452729" y="133186"/>
                  <a:pt x="447269" y="139240"/>
                  <a:pt x="440029" y="141653"/>
                </a:cubicBezTo>
                <a:cubicBezTo>
                  <a:pt x="392146" y="157614"/>
                  <a:pt x="451168" y="136084"/>
                  <a:pt x="401929" y="160703"/>
                </a:cubicBezTo>
                <a:cubicBezTo>
                  <a:pt x="395942" y="163696"/>
                  <a:pt x="389229" y="164936"/>
                  <a:pt x="382879" y="167053"/>
                </a:cubicBezTo>
                <a:cubicBezTo>
                  <a:pt x="378646" y="173403"/>
                  <a:pt x="376138" y="181335"/>
                  <a:pt x="370179" y="186103"/>
                </a:cubicBezTo>
                <a:cubicBezTo>
                  <a:pt x="364952" y="190284"/>
                  <a:pt x="357116" y="189460"/>
                  <a:pt x="351129" y="192453"/>
                </a:cubicBezTo>
                <a:cubicBezTo>
                  <a:pt x="344303" y="195866"/>
                  <a:pt x="338905" y="201740"/>
                  <a:pt x="332079" y="205153"/>
                </a:cubicBezTo>
                <a:cubicBezTo>
                  <a:pt x="326092" y="208146"/>
                  <a:pt x="319016" y="208510"/>
                  <a:pt x="313029" y="211503"/>
                </a:cubicBezTo>
                <a:cubicBezTo>
                  <a:pt x="306203" y="214916"/>
                  <a:pt x="300805" y="220790"/>
                  <a:pt x="293979" y="224203"/>
                </a:cubicBezTo>
                <a:cubicBezTo>
                  <a:pt x="287992" y="227196"/>
                  <a:pt x="281423" y="228930"/>
                  <a:pt x="274929" y="230553"/>
                </a:cubicBezTo>
                <a:cubicBezTo>
                  <a:pt x="231094" y="241512"/>
                  <a:pt x="207021" y="239486"/>
                  <a:pt x="154279" y="243253"/>
                </a:cubicBezTo>
                <a:cubicBezTo>
                  <a:pt x="111241" y="257599"/>
                  <a:pt x="163745" y="241360"/>
                  <a:pt x="90779" y="255953"/>
                </a:cubicBezTo>
                <a:cubicBezTo>
                  <a:pt x="73663" y="259376"/>
                  <a:pt x="39979" y="268653"/>
                  <a:pt x="39979" y="268653"/>
                </a:cubicBezTo>
                <a:cubicBezTo>
                  <a:pt x="27279" y="266536"/>
                  <a:pt x="11933" y="270346"/>
                  <a:pt x="1879" y="262303"/>
                </a:cubicBezTo>
                <a:cubicBezTo>
                  <a:pt x="-3348" y="258122"/>
                  <a:pt x="3496" y="247986"/>
                  <a:pt x="8229" y="243253"/>
                </a:cubicBezTo>
                <a:cubicBezTo>
                  <a:pt x="12962" y="238520"/>
                  <a:pt x="21539" y="240347"/>
                  <a:pt x="27279" y="236903"/>
                </a:cubicBezTo>
                <a:cubicBezTo>
                  <a:pt x="32413" y="233823"/>
                  <a:pt x="1879" y="228436"/>
                  <a:pt x="27279" y="22420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TextBox 179"/>
          <p:cNvSpPr txBox="1"/>
          <p:nvPr/>
        </p:nvSpPr>
        <p:spPr>
          <a:xfrm>
            <a:off x="5132866" y="5716819"/>
            <a:ext cx="1027116" cy="276999"/>
          </a:xfrm>
          <a:prstGeom prst="rect">
            <a:avLst/>
          </a:prstGeom>
          <a:noFill/>
        </p:spPr>
        <p:txBody>
          <a:bodyPr wrap="square" rtlCol="0">
            <a:spAutoFit/>
          </a:bodyPr>
          <a:lstStyle/>
          <a:p>
            <a:r>
              <a:rPr lang="en-AU" sz="1200" dirty="0">
                <a:latin typeface="Arial Narrow" panose="020B0606020202030204" pitchFamily="34" charset="0"/>
              </a:rPr>
              <a:t>roundworms</a:t>
            </a:r>
          </a:p>
        </p:txBody>
      </p:sp>
      <p:sp>
        <p:nvSpPr>
          <p:cNvPr id="181" name="Freeform 180"/>
          <p:cNvSpPr/>
          <p:nvPr/>
        </p:nvSpPr>
        <p:spPr>
          <a:xfrm>
            <a:off x="3773991" y="5561617"/>
            <a:ext cx="1335010" cy="319603"/>
          </a:xfrm>
          <a:custGeom>
            <a:avLst/>
            <a:gdLst>
              <a:gd name="connsiteX0" fmla="*/ 7860 w 1335010"/>
              <a:gd name="connsiteY0" fmla="*/ 247650 h 304800"/>
              <a:gd name="connsiteX1" fmla="*/ 128510 w 1335010"/>
              <a:gd name="connsiteY1" fmla="*/ 234950 h 304800"/>
              <a:gd name="connsiteX2" fmla="*/ 147560 w 1335010"/>
              <a:gd name="connsiteY2" fmla="*/ 228600 h 304800"/>
              <a:gd name="connsiteX3" fmla="*/ 185660 w 1335010"/>
              <a:gd name="connsiteY3" fmla="*/ 203200 h 304800"/>
              <a:gd name="connsiteX4" fmla="*/ 242810 w 1335010"/>
              <a:gd name="connsiteY4" fmla="*/ 184150 h 304800"/>
              <a:gd name="connsiteX5" fmla="*/ 287260 w 1335010"/>
              <a:gd name="connsiteY5" fmla="*/ 165100 h 304800"/>
              <a:gd name="connsiteX6" fmla="*/ 306310 w 1335010"/>
              <a:gd name="connsiteY6" fmla="*/ 146050 h 304800"/>
              <a:gd name="connsiteX7" fmla="*/ 369810 w 1335010"/>
              <a:gd name="connsiteY7" fmla="*/ 114300 h 304800"/>
              <a:gd name="connsiteX8" fmla="*/ 388860 w 1335010"/>
              <a:gd name="connsiteY8" fmla="*/ 101600 h 304800"/>
              <a:gd name="connsiteX9" fmla="*/ 426960 w 1335010"/>
              <a:gd name="connsiteY9" fmla="*/ 88900 h 304800"/>
              <a:gd name="connsiteX10" fmla="*/ 465060 w 1335010"/>
              <a:gd name="connsiteY10" fmla="*/ 63500 h 304800"/>
              <a:gd name="connsiteX11" fmla="*/ 484110 w 1335010"/>
              <a:gd name="connsiteY11" fmla="*/ 50800 h 304800"/>
              <a:gd name="connsiteX12" fmla="*/ 503160 w 1335010"/>
              <a:gd name="connsiteY12" fmla="*/ 44450 h 304800"/>
              <a:gd name="connsiteX13" fmla="*/ 547610 w 1335010"/>
              <a:gd name="connsiteY13" fmla="*/ 12700 h 304800"/>
              <a:gd name="connsiteX14" fmla="*/ 585710 w 1335010"/>
              <a:gd name="connsiteY14" fmla="*/ 0 h 304800"/>
              <a:gd name="connsiteX15" fmla="*/ 725410 w 1335010"/>
              <a:gd name="connsiteY15" fmla="*/ 6350 h 304800"/>
              <a:gd name="connsiteX16" fmla="*/ 750810 w 1335010"/>
              <a:gd name="connsiteY16" fmla="*/ 19050 h 304800"/>
              <a:gd name="connsiteX17" fmla="*/ 795260 w 1335010"/>
              <a:gd name="connsiteY17" fmla="*/ 25400 h 304800"/>
              <a:gd name="connsiteX18" fmla="*/ 839710 w 1335010"/>
              <a:gd name="connsiteY18" fmla="*/ 50800 h 304800"/>
              <a:gd name="connsiteX19" fmla="*/ 896860 w 1335010"/>
              <a:gd name="connsiteY19" fmla="*/ 76200 h 304800"/>
              <a:gd name="connsiteX20" fmla="*/ 915910 w 1335010"/>
              <a:gd name="connsiteY20" fmla="*/ 88900 h 304800"/>
              <a:gd name="connsiteX21" fmla="*/ 960360 w 1335010"/>
              <a:gd name="connsiteY21" fmla="*/ 101600 h 304800"/>
              <a:gd name="connsiteX22" fmla="*/ 1030210 w 1335010"/>
              <a:gd name="connsiteY22" fmla="*/ 114300 h 304800"/>
              <a:gd name="connsiteX23" fmla="*/ 1195310 w 1335010"/>
              <a:gd name="connsiteY23" fmla="*/ 127000 h 304800"/>
              <a:gd name="connsiteX24" fmla="*/ 1322310 w 1335010"/>
              <a:gd name="connsiteY24" fmla="*/ 127000 h 304800"/>
              <a:gd name="connsiteX25" fmla="*/ 1335010 w 1335010"/>
              <a:gd name="connsiteY25" fmla="*/ 146050 h 304800"/>
              <a:gd name="connsiteX26" fmla="*/ 1328660 w 1335010"/>
              <a:gd name="connsiteY26" fmla="*/ 177800 h 304800"/>
              <a:gd name="connsiteX27" fmla="*/ 1258810 w 1335010"/>
              <a:gd name="connsiteY27" fmla="*/ 196850 h 304800"/>
              <a:gd name="connsiteX28" fmla="*/ 1068310 w 1335010"/>
              <a:gd name="connsiteY28" fmla="*/ 190500 h 304800"/>
              <a:gd name="connsiteX29" fmla="*/ 820660 w 1335010"/>
              <a:gd name="connsiteY29" fmla="*/ 196850 h 304800"/>
              <a:gd name="connsiteX30" fmla="*/ 801610 w 1335010"/>
              <a:gd name="connsiteY30" fmla="*/ 203200 h 304800"/>
              <a:gd name="connsiteX31" fmla="*/ 776210 w 1335010"/>
              <a:gd name="connsiteY31" fmla="*/ 209550 h 304800"/>
              <a:gd name="connsiteX32" fmla="*/ 738110 w 1335010"/>
              <a:gd name="connsiteY32" fmla="*/ 222250 h 304800"/>
              <a:gd name="connsiteX33" fmla="*/ 719060 w 1335010"/>
              <a:gd name="connsiteY33" fmla="*/ 234950 h 304800"/>
              <a:gd name="connsiteX34" fmla="*/ 700010 w 1335010"/>
              <a:gd name="connsiteY34" fmla="*/ 241300 h 304800"/>
              <a:gd name="connsiteX35" fmla="*/ 674610 w 1335010"/>
              <a:gd name="connsiteY35" fmla="*/ 254000 h 304800"/>
              <a:gd name="connsiteX36" fmla="*/ 592060 w 1335010"/>
              <a:gd name="connsiteY36" fmla="*/ 266700 h 304800"/>
              <a:gd name="connsiteX37" fmla="*/ 490460 w 1335010"/>
              <a:gd name="connsiteY37" fmla="*/ 279400 h 304800"/>
              <a:gd name="connsiteX38" fmla="*/ 439660 w 1335010"/>
              <a:gd name="connsiteY38" fmla="*/ 285750 h 304800"/>
              <a:gd name="connsiteX39" fmla="*/ 363460 w 1335010"/>
              <a:gd name="connsiteY39" fmla="*/ 298450 h 304800"/>
              <a:gd name="connsiteX40" fmla="*/ 268210 w 1335010"/>
              <a:gd name="connsiteY40" fmla="*/ 304800 h 304800"/>
              <a:gd name="connsiteX41" fmla="*/ 153910 w 1335010"/>
              <a:gd name="connsiteY41" fmla="*/ 298450 h 304800"/>
              <a:gd name="connsiteX42" fmla="*/ 90410 w 1335010"/>
              <a:gd name="connsiteY42" fmla="*/ 279400 h 304800"/>
              <a:gd name="connsiteX43" fmla="*/ 39610 w 1335010"/>
              <a:gd name="connsiteY43" fmla="*/ 266700 h 304800"/>
              <a:gd name="connsiteX44" fmla="*/ 33260 w 1335010"/>
              <a:gd name="connsiteY44" fmla="*/ 247650 h 304800"/>
              <a:gd name="connsiteX45" fmla="*/ 14210 w 1335010"/>
              <a:gd name="connsiteY45" fmla="*/ 241300 h 304800"/>
              <a:gd name="connsiteX46" fmla="*/ 7860 w 1335010"/>
              <a:gd name="connsiteY46" fmla="*/ 2476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35010" h="304800">
                <a:moveTo>
                  <a:pt x="7860" y="247650"/>
                </a:moveTo>
                <a:cubicBezTo>
                  <a:pt x="26910" y="246592"/>
                  <a:pt x="84675" y="245909"/>
                  <a:pt x="128510" y="234950"/>
                </a:cubicBezTo>
                <a:cubicBezTo>
                  <a:pt x="135004" y="233327"/>
                  <a:pt x="141709" y="231851"/>
                  <a:pt x="147560" y="228600"/>
                </a:cubicBezTo>
                <a:cubicBezTo>
                  <a:pt x="160903" y="221187"/>
                  <a:pt x="171180" y="208027"/>
                  <a:pt x="185660" y="203200"/>
                </a:cubicBezTo>
                <a:lnTo>
                  <a:pt x="242810" y="184150"/>
                </a:lnTo>
                <a:cubicBezTo>
                  <a:pt x="258356" y="178968"/>
                  <a:pt x="273528" y="174908"/>
                  <a:pt x="287260" y="165100"/>
                </a:cubicBezTo>
                <a:cubicBezTo>
                  <a:pt x="294568" y="159880"/>
                  <a:pt x="298662" y="150757"/>
                  <a:pt x="306310" y="146050"/>
                </a:cubicBezTo>
                <a:cubicBezTo>
                  <a:pt x="326465" y="133647"/>
                  <a:pt x="350119" y="127427"/>
                  <a:pt x="369810" y="114300"/>
                </a:cubicBezTo>
                <a:cubicBezTo>
                  <a:pt x="376160" y="110067"/>
                  <a:pt x="381886" y="104700"/>
                  <a:pt x="388860" y="101600"/>
                </a:cubicBezTo>
                <a:cubicBezTo>
                  <a:pt x="401093" y="96163"/>
                  <a:pt x="415821" y="96326"/>
                  <a:pt x="426960" y="88900"/>
                </a:cubicBezTo>
                <a:lnTo>
                  <a:pt x="465060" y="63500"/>
                </a:lnTo>
                <a:cubicBezTo>
                  <a:pt x="471410" y="59267"/>
                  <a:pt x="476870" y="53213"/>
                  <a:pt x="484110" y="50800"/>
                </a:cubicBezTo>
                <a:lnTo>
                  <a:pt x="503160" y="44450"/>
                </a:lnTo>
                <a:cubicBezTo>
                  <a:pt x="529539" y="9278"/>
                  <a:pt x="510217" y="23918"/>
                  <a:pt x="547610" y="12700"/>
                </a:cubicBezTo>
                <a:cubicBezTo>
                  <a:pt x="560432" y="8853"/>
                  <a:pt x="585710" y="0"/>
                  <a:pt x="585710" y="0"/>
                </a:cubicBezTo>
                <a:cubicBezTo>
                  <a:pt x="632277" y="2117"/>
                  <a:pt x="679102" y="1007"/>
                  <a:pt x="725410" y="6350"/>
                </a:cubicBezTo>
                <a:cubicBezTo>
                  <a:pt x="734814" y="7435"/>
                  <a:pt x="741678" y="16559"/>
                  <a:pt x="750810" y="19050"/>
                </a:cubicBezTo>
                <a:cubicBezTo>
                  <a:pt x="765250" y="22988"/>
                  <a:pt x="780443" y="23283"/>
                  <a:pt x="795260" y="25400"/>
                </a:cubicBezTo>
                <a:cubicBezTo>
                  <a:pt x="835177" y="52011"/>
                  <a:pt x="791371" y="23945"/>
                  <a:pt x="839710" y="50800"/>
                </a:cubicBezTo>
                <a:cubicBezTo>
                  <a:pt x="884650" y="75767"/>
                  <a:pt x="855451" y="65848"/>
                  <a:pt x="896860" y="76200"/>
                </a:cubicBezTo>
                <a:cubicBezTo>
                  <a:pt x="903210" y="80433"/>
                  <a:pt x="909084" y="85487"/>
                  <a:pt x="915910" y="88900"/>
                </a:cubicBezTo>
                <a:cubicBezTo>
                  <a:pt x="926060" y="93975"/>
                  <a:pt x="950865" y="98887"/>
                  <a:pt x="960360" y="101600"/>
                </a:cubicBezTo>
                <a:cubicBezTo>
                  <a:pt x="1002434" y="113621"/>
                  <a:pt x="955342" y="106419"/>
                  <a:pt x="1030210" y="114300"/>
                </a:cubicBezTo>
                <a:cubicBezTo>
                  <a:pt x="1093987" y="121013"/>
                  <a:pt x="1128129" y="122521"/>
                  <a:pt x="1195310" y="127000"/>
                </a:cubicBezTo>
                <a:cubicBezTo>
                  <a:pt x="1244332" y="117196"/>
                  <a:pt x="1257361" y="111718"/>
                  <a:pt x="1322310" y="127000"/>
                </a:cubicBezTo>
                <a:cubicBezTo>
                  <a:pt x="1329739" y="128748"/>
                  <a:pt x="1330777" y="139700"/>
                  <a:pt x="1335010" y="146050"/>
                </a:cubicBezTo>
                <a:cubicBezTo>
                  <a:pt x="1332893" y="156633"/>
                  <a:pt x="1334933" y="169017"/>
                  <a:pt x="1328660" y="177800"/>
                </a:cubicBezTo>
                <a:cubicBezTo>
                  <a:pt x="1317641" y="193227"/>
                  <a:pt x="1268726" y="195433"/>
                  <a:pt x="1258810" y="196850"/>
                </a:cubicBezTo>
                <a:cubicBezTo>
                  <a:pt x="1195310" y="194733"/>
                  <a:pt x="1131845" y="190500"/>
                  <a:pt x="1068310" y="190500"/>
                </a:cubicBezTo>
                <a:cubicBezTo>
                  <a:pt x="985733" y="190500"/>
                  <a:pt x="903144" y="192922"/>
                  <a:pt x="820660" y="196850"/>
                </a:cubicBezTo>
                <a:cubicBezTo>
                  <a:pt x="813974" y="197168"/>
                  <a:pt x="808046" y="201361"/>
                  <a:pt x="801610" y="203200"/>
                </a:cubicBezTo>
                <a:cubicBezTo>
                  <a:pt x="793219" y="205598"/>
                  <a:pt x="784569" y="207042"/>
                  <a:pt x="776210" y="209550"/>
                </a:cubicBezTo>
                <a:cubicBezTo>
                  <a:pt x="763388" y="213397"/>
                  <a:pt x="749249" y="214824"/>
                  <a:pt x="738110" y="222250"/>
                </a:cubicBezTo>
                <a:cubicBezTo>
                  <a:pt x="731760" y="226483"/>
                  <a:pt x="725886" y="231537"/>
                  <a:pt x="719060" y="234950"/>
                </a:cubicBezTo>
                <a:cubicBezTo>
                  <a:pt x="713073" y="237943"/>
                  <a:pt x="706162" y="238663"/>
                  <a:pt x="700010" y="241300"/>
                </a:cubicBezTo>
                <a:cubicBezTo>
                  <a:pt x="691309" y="245029"/>
                  <a:pt x="683473" y="250676"/>
                  <a:pt x="674610" y="254000"/>
                </a:cubicBezTo>
                <a:cubicBezTo>
                  <a:pt x="651136" y="262803"/>
                  <a:pt x="612814" y="264210"/>
                  <a:pt x="592060" y="266700"/>
                </a:cubicBezTo>
                <a:lnTo>
                  <a:pt x="490460" y="279400"/>
                </a:lnTo>
                <a:lnTo>
                  <a:pt x="439660" y="285750"/>
                </a:lnTo>
                <a:cubicBezTo>
                  <a:pt x="404902" y="297336"/>
                  <a:pt x="420173" y="293724"/>
                  <a:pt x="363460" y="298450"/>
                </a:cubicBezTo>
                <a:cubicBezTo>
                  <a:pt x="331749" y="301093"/>
                  <a:pt x="299960" y="302683"/>
                  <a:pt x="268210" y="304800"/>
                </a:cubicBezTo>
                <a:cubicBezTo>
                  <a:pt x="230110" y="302683"/>
                  <a:pt x="191912" y="301905"/>
                  <a:pt x="153910" y="298450"/>
                </a:cubicBezTo>
                <a:cubicBezTo>
                  <a:pt x="140714" y="297250"/>
                  <a:pt x="98147" y="281979"/>
                  <a:pt x="90410" y="279400"/>
                </a:cubicBezTo>
                <a:cubicBezTo>
                  <a:pt x="61121" y="269637"/>
                  <a:pt x="77924" y="274363"/>
                  <a:pt x="39610" y="266700"/>
                </a:cubicBezTo>
                <a:cubicBezTo>
                  <a:pt x="37493" y="260350"/>
                  <a:pt x="37993" y="252383"/>
                  <a:pt x="33260" y="247650"/>
                </a:cubicBezTo>
                <a:cubicBezTo>
                  <a:pt x="28527" y="242917"/>
                  <a:pt x="20425" y="243786"/>
                  <a:pt x="14210" y="241300"/>
                </a:cubicBezTo>
                <a:cubicBezTo>
                  <a:pt x="9816" y="239542"/>
                  <a:pt x="-11190" y="248708"/>
                  <a:pt x="7860" y="24765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TextBox 181"/>
          <p:cNvSpPr txBox="1"/>
          <p:nvPr/>
        </p:nvSpPr>
        <p:spPr>
          <a:xfrm>
            <a:off x="4156402" y="5553793"/>
            <a:ext cx="1027116" cy="276999"/>
          </a:xfrm>
          <a:prstGeom prst="rect">
            <a:avLst/>
          </a:prstGeom>
          <a:noFill/>
        </p:spPr>
        <p:txBody>
          <a:bodyPr wrap="square" rtlCol="0">
            <a:spAutoFit/>
          </a:bodyPr>
          <a:lstStyle/>
          <a:p>
            <a:r>
              <a:rPr lang="en-AU" sz="1200" dirty="0">
                <a:latin typeface="Arial Narrow" panose="020B0606020202030204" pitchFamily="34" charset="0"/>
              </a:rPr>
              <a:t>leeches</a:t>
            </a:r>
          </a:p>
        </p:txBody>
      </p:sp>
      <p:sp>
        <p:nvSpPr>
          <p:cNvPr id="183" name="Freeform 182"/>
          <p:cNvSpPr/>
          <p:nvPr/>
        </p:nvSpPr>
        <p:spPr>
          <a:xfrm>
            <a:off x="3477966" y="6111263"/>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TextBox 183"/>
          <p:cNvSpPr txBox="1"/>
          <p:nvPr/>
        </p:nvSpPr>
        <p:spPr>
          <a:xfrm>
            <a:off x="3941001" y="6078897"/>
            <a:ext cx="1027116" cy="461665"/>
          </a:xfrm>
          <a:prstGeom prst="rect">
            <a:avLst/>
          </a:prstGeom>
          <a:noFill/>
        </p:spPr>
        <p:txBody>
          <a:bodyPr wrap="square" rtlCol="0">
            <a:spAutoFit/>
          </a:bodyPr>
          <a:lstStyle/>
          <a:p>
            <a:r>
              <a:rPr lang="en-AU" sz="1200" dirty="0">
                <a:latin typeface="Arial Narrow" panose="020B0606020202030204" pitchFamily="34" charset="0"/>
              </a:rPr>
              <a:t>Jellyfish (medusa)</a:t>
            </a:r>
          </a:p>
        </p:txBody>
      </p:sp>
      <p:sp>
        <p:nvSpPr>
          <p:cNvPr id="185" name="Freeform 184"/>
          <p:cNvSpPr/>
          <p:nvPr/>
        </p:nvSpPr>
        <p:spPr>
          <a:xfrm rot="10800000">
            <a:off x="4649238" y="6078897"/>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TextBox 185"/>
          <p:cNvSpPr txBox="1"/>
          <p:nvPr/>
        </p:nvSpPr>
        <p:spPr>
          <a:xfrm>
            <a:off x="5108152" y="6134527"/>
            <a:ext cx="813955" cy="492443"/>
          </a:xfrm>
          <a:prstGeom prst="rect">
            <a:avLst/>
          </a:prstGeom>
          <a:noFill/>
        </p:spPr>
        <p:txBody>
          <a:bodyPr wrap="square" rtlCol="0">
            <a:spAutoFit/>
          </a:bodyPr>
          <a:lstStyle/>
          <a:p>
            <a:r>
              <a:rPr lang="en-AU" sz="1200" dirty="0">
                <a:latin typeface="Arial Narrow" panose="020B0606020202030204" pitchFamily="34" charset="0"/>
              </a:rPr>
              <a:t>a</a:t>
            </a:r>
            <a:r>
              <a:rPr lang="en-AU" sz="1400" b="1" dirty="0">
                <a:latin typeface="Arial Narrow" panose="020B0606020202030204" pitchFamily="34" charset="0"/>
              </a:rPr>
              <a:t>nemo</a:t>
            </a:r>
            <a:r>
              <a:rPr lang="en-AU" sz="1200" dirty="0">
                <a:latin typeface="Arial Narrow" panose="020B0606020202030204" pitchFamily="34" charset="0"/>
              </a:rPr>
              <a:t>ne (polyp)</a:t>
            </a:r>
          </a:p>
        </p:txBody>
      </p:sp>
      <p:sp>
        <p:nvSpPr>
          <p:cNvPr id="187" name="Freeform 186"/>
          <p:cNvSpPr/>
          <p:nvPr/>
        </p:nvSpPr>
        <p:spPr>
          <a:xfrm>
            <a:off x="5989599" y="6108550"/>
            <a:ext cx="312063" cy="654050"/>
          </a:xfrm>
          <a:custGeom>
            <a:avLst/>
            <a:gdLst>
              <a:gd name="connsiteX0" fmla="*/ 159465 w 312063"/>
              <a:gd name="connsiteY0" fmla="*/ 609600 h 654050"/>
              <a:gd name="connsiteX1" fmla="*/ 146765 w 312063"/>
              <a:gd name="connsiteY1" fmla="*/ 577850 h 654050"/>
              <a:gd name="connsiteX2" fmla="*/ 134065 w 312063"/>
              <a:gd name="connsiteY2" fmla="*/ 488950 h 654050"/>
              <a:gd name="connsiteX3" fmla="*/ 121365 w 312063"/>
              <a:gd name="connsiteY3" fmla="*/ 469900 h 654050"/>
              <a:gd name="connsiteX4" fmla="*/ 102315 w 312063"/>
              <a:gd name="connsiteY4" fmla="*/ 463550 h 654050"/>
              <a:gd name="connsiteX5" fmla="*/ 83265 w 312063"/>
              <a:gd name="connsiteY5" fmla="*/ 438150 h 654050"/>
              <a:gd name="connsiteX6" fmla="*/ 70565 w 312063"/>
              <a:gd name="connsiteY6" fmla="*/ 419100 h 654050"/>
              <a:gd name="connsiteX7" fmla="*/ 32465 w 312063"/>
              <a:gd name="connsiteY7" fmla="*/ 393700 h 654050"/>
              <a:gd name="connsiteX8" fmla="*/ 51515 w 312063"/>
              <a:gd name="connsiteY8" fmla="*/ 387350 h 654050"/>
              <a:gd name="connsiteX9" fmla="*/ 108665 w 312063"/>
              <a:gd name="connsiteY9" fmla="*/ 412750 h 654050"/>
              <a:gd name="connsiteX10" fmla="*/ 127715 w 312063"/>
              <a:gd name="connsiteY10" fmla="*/ 431800 h 654050"/>
              <a:gd name="connsiteX11" fmla="*/ 153115 w 312063"/>
              <a:gd name="connsiteY11" fmla="*/ 457200 h 654050"/>
              <a:gd name="connsiteX12" fmla="*/ 165815 w 312063"/>
              <a:gd name="connsiteY12" fmla="*/ 438150 h 654050"/>
              <a:gd name="connsiteX13" fmla="*/ 153115 w 312063"/>
              <a:gd name="connsiteY13" fmla="*/ 419100 h 654050"/>
              <a:gd name="connsiteX14" fmla="*/ 146765 w 312063"/>
              <a:gd name="connsiteY14" fmla="*/ 400050 h 654050"/>
              <a:gd name="connsiteX15" fmla="*/ 115015 w 312063"/>
              <a:gd name="connsiteY15" fmla="*/ 361950 h 654050"/>
              <a:gd name="connsiteX16" fmla="*/ 76915 w 312063"/>
              <a:gd name="connsiteY16" fmla="*/ 349250 h 654050"/>
              <a:gd name="connsiteX17" fmla="*/ 45165 w 312063"/>
              <a:gd name="connsiteY17" fmla="*/ 323850 h 654050"/>
              <a:gd name="connsiteX18" fmla="*/ 7065 w 312063"/>
              <a:gd name="connsiteY18" fmla="*/ 298450 h 654050"/>
              <a:gd name="connsiteX19" fmla="*/ 13415 w 312063"/>
              <a:gd name="connsiteY19" fmla="*/ 279400 h 654050"/>
              <a:gd name="connsiteX20" fmla="*/ 64215 w 312063"/>
              <a:gd name="connsiteY20" fmla="*/ 298450 h 654050"/>
              <a:gd name="connsiteX21" fmla="*/ 83265 w 312063"/>
              <a:gd name="connsiteY21" fmla="*/ 304800 h 654050"/>
              <a:gd name="connsiteX22" fmla="*/ 121365 w 312063"/>
              <a:gd name="connsiteY22" fmla="*/ 330200 h 654050"/>
              <a:gd name="connsiteX23" fmla="*/ 140415 w 312063"/>
              <a:gd name="connsiteY23" fmla="*/ 342900 h 654050"/>
              <a:gd name="connsiteX24" fmla="*/ 165815 w 312063"/>
              <a:gd name="connsiteY24" fmla="*/ 355600 h 654050"/>
              <a:gd name="connsiteX25" fmla="*/ 140415 w 312063"/>
              <a:gd name="connsiteY25" fmla="*/ 279400 h 654050"/>
              <a:gd name="connsiteX26" fmla="*/ 134065 w 312063"/>
              <a:gd name="connsiteY26" fmla="*/ 260350 h 654050"/>
              <a:gd name="connsiteX27" fmla="*/ 83265 w 312063"/>
              <a:gd name="connsiteY27" fmla="*/ 215900 h 654050"/>
              <a:gd name="connsiteX28" fmla="*/ 26115 w 312063"/>
              <a:gd name="connsiteY28" fmla="*/ 184150 h 654050"/>
              <a:gd name="connsiteX29" fmla="*/ 7065 w 312063"/>
              <a:gd name="connsiteY29" fmla="*/ 171450 h 654050"/>
              <a:gd name="connsiteX30" fmla="*/ 715 w 312063"/>
              <a:gd name="connsiteY30" fmla="*/ 152400 h 654050"/>
              <a:gd name="connsiteX31" fmla="*/ 45165 w 312063"/>
              <a:gd name="connsiteY31" fmla="*/ 152400 h 654050"/>
              <a:gd name="connsiteX32" fmla="*/ 70565 w 312063"/>
              <a:gd name="connsiteY32" fmla="*/ 190500 h 654050"/>
              <a:gd name="connsiteX33" fmla="*/ 89615 w 312063"/>
              <a:gd name="connsiteY33" fmla="*/ 203200 h 654050"/>
              <a:gd name="connsiteX34" fmla="*/ 108665 w 312063"/>
              <a:gd name="connsiteY34" fmla="*/ 222250 h 654050"/>
              <a:gd name="connsiteX35" fmla="*/ 127715 w 312063"/>
              <a:gd name="connsiteY35" fmla="*/ 228600 h 654050"/>
              <a:gd name="connsiteX36" fmla="*/ 165815 w 312063"/>
              <a:gd name="connsiteY36" fmla="*/ 247650 h 654050"/>
              <a:gd name="connsiteX37" fmla="*/ 159465 w 312063"/>
              <a:gd name="connsiteY37" fmla="*/ 203200 h 654050"/>
              <a:gd name="connsiteX38" fmla="*/ 140415 w 312063"/>
              <a:gd name="connsiteY38" fmla="*/ 177800 h 654050"/>
              <a:gd name="connsiteX39" fmla="*/ 127715 w 312063"/>
              <a:gd name="connsiteY39" fmla="*/ 158750 h 654050"/>
              <a:gd name="connsiteX40" fmla="*/ 89615 w 312063"/>
              <a:gd name="connsiteY40" fmla="*/ 133350 h 654050"/>
              <a:gd name="connsiteX41" fmla="*/ 70565 w 312063"/>
              <a:gd name="connsiteY41" fmla="*/ 114300 h 654050"/>
              <a:gd name="connsiteX42" fmla="*/ 51515 w 312063"/>
              <a:gd name="connsiteY42" fmla="*/ 57150 h 654050"/>
              <a:gd name="connsiteX43" fmla="*/ 45165 w 312063"/>
              <a:gd name="connsiteY43" fmla="*/ 38100 h 654050"/>
              <a:gd name="connsiteX44" fmla="*/ 51515 w 312063"/>
              <a:gd name="connsiteY44" fmla="*/ 19050 h 654050"/>
              <a:gd name="connsiteX45" fmla="*/ 70565 w 312063"/>
              <a:gd name="connsiteY45" fmla="*/ 25400 h 654050"/>
              <a:gd name="connsiteX46" fmla="*/ 83265 w 312063"/>
              <a:gd name="connsiteY46" fmla="*/ 63500 h 654050"/>
              <a:gd name="connsiteX47" fmla="*/ 102315 w 312063"/>
              <a:gd name="connsiteY47" fmla="*/ 76200 h 654050"/>
              <a:gd name="connsiteX48" fmla="*/ 115015 w 312063"/>
              <a:gd name="connsiteY48" fmla="*/ 95250 h 654050"/>
              <a:gd name="connsiteX49" fmla="*/ 121365 w 312063"/>
              <a:gd name="connsiteY49" fmla="*/ 114300 h 654050"/>
              <a:gd name="connsiteX50" fmla="*/ 159465 w 312063"/>
              <a:gd name="connsiteY50" fmla="*/ 139700 h 654050"/>
              <a:gd name="connsiteX51" fmla="*/ 184865 w 312063"/>
              <a:gd name="connsiteY51" fmla="*/ 171450 h 654050"/>
              <a:gd name="connsiteX52" fmla="*/ 203915 w 312063"/>
              <a:gd name="connsiteY52" fmla="*/ 165100 h 654050"/>
              <a:gd name="connsiteX53" fmla="*/ 210265 w 312063"/>
              <a:gd name="connsiteY53" fmla="*/ 146050 h 654050"/>
              <a:gd name="connsiteX54" fmla="*/ 222965 w 312063"/>
              <a:gd name="connsiteY54" fmla="*/ 44450 h 654050"/>
              <a:gd name="connsiteX55" fmla="*/ 229315 w 312063"/>
              <a:gd name="connsiteY55" fmla="*/ 12700 h 654050"/>
              <a:gd name="connsiteX56" fmla="*/ 267415 w 312063"/>
              <a:gd name="connsiteY56" fmla="*/ 0 h 654050"/>
              <a:gd name="connsiteX57" fmla="*/ 267415 w 312063"/>
              <a:gd name="connsiteY57" fmla="*/ 69850 h 654050"/>
              <a:gd name="connsiteX58" fmla="*/ 254715 w 312063"/>
              <a:gd name="connsiteY58" fmla="*/ 88900 h 654050"/>
              <a:gd name="connsiteX59" fmla="*/ 235665 w 312063"/>
              <a:gd name="connsiteY59" fmla="*/ 127000 h 654050"/>
              <a:gd name="connsiteX60" fmla="*/ 235665 w 312063"/>
              <a:gd name="connsiteY60" fmla="*/ 222250 h 654050"/>
              <a:gd name="connsiteX61" fmla="*/ 254715 w 312063"/>
              <a:gd name="connsiteY61" fmla="*/ 215900 h 654050"/>
              <a:gd name="connsiteX62" fmla="*/ 299165 w 312063"/>
              <a:gd name="connsiteY62" fmla="*/ 222250 h 654050"/>
              <a:gd name="connsiteX63" fmla="*/ 311865 w 312063"/>
              <a:gd name="connsiteY63" fmla="*/ 241300 h 654050"/>
              <a:gd name="connsiteX64" fmla="*/ 292815 w 312063"/>
              <a:gd name="connsiteY64" fmla="*/ 254000 h 654050"/>
              <a:gd name="connsiteX65" fmla="*/ 248365 w 312063"/>
              <a:gd name="connsiteY65" fmla="*/ 260350 h 654050"/>
              <a:gd name="connsiteX66" fmla="*/ 210265 w 312063"/>
              <a:gd name="connsiteY66" fmla="*/ 279400 h 654050"/>
              <a:gd name="connsiteX67" fmla="*/ 203915 w 312063"/>
              <a:gd name="connsiteY67" fmla="*/ 311150 h 654050"/>
              <a:gd name="connsiteX68" fmla="*/ 197565 w 312063"/>
              <a:gd name="connsiteY68" fmla="*/ 330200 h 654050"/>
              <a:gd name="connsiteX69" fmla="*/ 203915 w 312063"/>
              <a:gd name="connsiteY69" fmla="*/ 355600 h 654050"/>
              <a:gd name="connsiteX70" fmla="*/ 210265 w 312063"/>
              <a:gd name="connsiteY70" fmla="*/ 425450 h 654050"/>
              <a:gd name="connsiteX71" fmla="*/ 248365 w 312063"/>
              <a:gd name="connsiteY71" fmla="*/ 431800 h 654050"/>
              <a:gd name="connsiteX72" fmla="*/ 261065 w 312063"/>
              <a:gd name="connsiteY72" fmla="*/ 450850 h 654050"/>
              <a:gd name="connsiteX73" fmla="*/ 242015 w 312063"/>
              <a:gd name="connsiteY73" fmla="*/ 463550 h 654050"/>
              <a:gd name="connsiteX74" fmla="*/ 222965 w 312063"/>
              <a:gd name="connsiteY74" fmla="*/ 469900 h 654050"/>
              <a:gd name="connsiteX75" fmla="*/ 184865 w 312063"/>
              <a:gd name="connsiteY75" fmla="*/ 501650 h 654050"/>
              <a:gd name="connsiteX76" fmla="*/ 184865 w 312063"/>
              <a:gd name="connsiteY76" fmla="*/ 577850 h 654050"/>
              <a:gd name="connsiteX77" fmla="*/ 191215 w 312063"/>
              <a:gd name="connsiteY77" fmla="*/ 596900 h 654050"/>
              <a:gd name="connsiteX78" fmla="*/ 210265 w 312063"/>
              <a:gd name="connsiteY78" fmla="*/ 609600 h 654050"/>
              <a:gd name="connsiteX79" fmla="*/ 203915 w 312063"/>
              <a:gd name="connsiteY79" fmla="*/ 654050 h 654050"/>
              <a:gd name="connsiteX80" fmla="*/ 184865 w 312063"/>
              <a:gd name="connsiteY80" fmla="*/ 647700 h 654050"/>
              <a:gd name="connsiteX81" fmla="*/ 115015 w 312063"/>
              <a:gd name="connsiteY81" fmla="*/ 641350 h 654050"/>
              <a:gd name="connsiteX82" fmla="*/ 108665 w 312063"/>
              <a:gd name="connsiteY82" fmla="*/ 622300 h 654050"/>
              <a:gd name="connsiteX83" fmla="*/ 121365 w 312063"/>
              <a:gd name="connsiteY83" fmla="*/ 603250 h 654050"/>
              <a:gd name="connsiteX84" fmla="*/ 159465 w 312063"/>
              <a:gd name="connsiteY84" fmla="*/ 577850 h 654050"/>
              <a:gd name="connsiteX85" fmla="*/ 159465 w 312063"/>
              <a:gd name="connsiteY85" fmla="*/ 60960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12063" h="654050">
                <a:moveTo>
                  <a:pt x="159465" y="609600"/>
                </a:moveTo>
                <a:cubicBezTo>
                  <a:pt x="155232" y="599017"/>
                  <a:pt x="149153" y="588996"/>
                  <a:pt x="146765" y="577850"/>
                </a:cubicBezTo>
                <a:cubicBezTo>
                  <a:pt x="143827" y="564140"/>
                  <a:pt x="141582" y="508994"/>
                  <a:pt x="134065" y="488950"/>
                </a:cubicBezTo>
                <a:cubicBezTo>
                  <a:pt x="131385" y="481804"/>
                  <a:pt x="127324" y="474668"/>
                  <a:pt x="121365" y="469900"/>
                </a:cubicBezTo>
                <a:cubicBezTo>
                  <a:pt x="116138" y="465719"/>
                  <a:pt x="108665" y="465667"/>
                  <a:pt x="102315" y="463550"/>
                </a:cubicBezTo>
                <a:cubicBezTo>
                  <a:pt x="95965" y="455083"/>
                  <a:pt x="89416" y="446762"/>
                  <a:pt x="83265" y="438150"/>
                </a:cubicBezTo>
                <a:cubicBezTo>
                  <a:pt x="78829" y="431940"/>
                  <a:pt x="76308" y="424126"/>
                  <a:pt x="70565" y="419100"/>
                </a:cubicBezTo>
                <a:cubicBezTo>
                  <a:pt x="59078" y="409049"/>
                  <a:pt x="32465" y="393700"/>
                  <a:pt x="32465" y="393700"/>
                </a:cubicBezTo>
                <a:cubicBezTo>
                  <a:pt x="38815" y="391583"/>
                  <a:pt x="44862" y="386611"/>
                  <a:pt x="51515" y="387350"/>
                </a:cubicBezTo>
                <a:cubicBezTo>
                  <a:pt x="70684" y="389480"/>
                  <a:pt x="93396" y="400026"/>
                  <a:pt x="108665" y="412750"/>
                </a:cubicBezTo>
                <a:cubicBezTo>
                  <a:pt x="115564" y="418499"/>
                  <a:pt x="121365" y="425450"/>
                  <a:pt x="127715" y="431800"/>
                </a:cubicBezTo>
                <a:cubicBezTo>
                  <a:pt x="130703" y="440765"/>
                  <a:pt x="133193" y="465169"/>
                  <a:pt x="153115" y="457200"/>
                </a:cubicBezTo>
                <a:cubicBezTo>
                  <a:pt x="160201" y="454366"/>
                  <a:pt x="161582" y="444500"/>
                  <a:pt x="165815" y="438150"/>
                </a:cubicBezTo>
                <a:cubicBezTo>
                  <a:pt x="161582" y="431800"/>
                  <a:pt x="156528" y="425926"/>
                  <a:pt x="153115" y="419100"/>
                </a:cubicBezTo>
                <a:cubicBezTo>
                  <a:pt x="150122" y="413113"/>
                  <a:pt x="149758" y="406037"/>
                  <a:pt x="146765" y="400050"/>
                </a:cubicBezTo>
                <a:cubicBezTo>
                  <a:pt x="141597" y="389713"/>
                  <a:pt x="124738" y="367351"/>
                  <a:pt x="115015" y="361950"/>
                </a:cubicBezTo>
                <a:cubicBezTo>
                  <a:pt x="103313" y="355449"/>
                  <a:pt x="76915" y="349250"/>
                  <a:pt x="76915" y="349250"/>
                </a:cubicBezTo>
                <a:cubicBezTo>
                  <a:pt x="53449" y="314051"/>
                  <a:pt x="77641" y="341892"/>
                  <a:pt x="45165" y="323850"/>
                </a:cubicBezTo>
                <a:cubicBezTo>
                  <a:pt x="31822" y="316437"/>
                  <a:pt x="7065" y="298450"/>
                  <a:pt x="7065" y="298450"/>
                </a:cubicBezTo>
                <a:cubicBezTo>
                  <a:pt x="9182" y="292100"/>
                  <a:pt x="7065" y="281517"/>
                  <a:pt x="13415" y="279400"/>
                </a:cubicBezTo>
                <a:cubicBezTo>
                  <a:pt x="35467" y="272049"/>
                  <a:pt x="48334" y="290509"/>
                  <a:pt x="64215" y="298450"/>
                </a:cubicBezTo>
                <a:cubicBezTo>
                  <a:pt x="70202" y="301443"/>
                  <a:pt x="77414" y="301549"/>
                  <a:pt x="83265" y="304800"/>
                </a:cubicBezTo>
                <a:cubicBezTo>
                  <a:pt x="96608" y="312213"/>
                  <a:pt x="108665" y="321733"/>
                  <a:pt x="121365" y="330200"/>
                </a:cubicBezTo>
                <a:cubicBezTo>
                  <a:pt x="127715" y="334433"/>
                  <a:pt x="133589" y="339487"/>
                  <a:pt x="140415" y="342900"/>
                </a:cubicBezTo>
                <a:lnTo>
                  <a:pt x="165815" y="355600"/>
                </a:lnTo>
                <a:cubicBezTo>
                  <a:pt x="143257" y="265368"/>
                  <a:pt x="165022" y="336816"/>
                  <a:pt x="140415" y="279400"/>
                </a:cubicBezTo>
                <a:cubicBezTo>
                  <a:pt x="137778" y="273248"/>
                  <a:pt x="137058" y="266337"/>
                  <a:pt x="134065" y="260350"/>
                </a:cubicBezTo>
                <a:cubicBezTo>
                  <a:pt x="123693" y="239607"/>
                  <a:pt x="106125" y="223520"/>
                  <a:pt x="83265" y="215900"/>
                </a:cubicBezTo>
                <a:cubicBezTo>
                  <a:pt x="49735" y="204723"/>
                  <a:pt x="69784" y="213263"/>
                  <a:pt x="26115" y="184150"/>
                </a:cubicBezTo>
                <a:lnTo>
                  <a:pt x="7065" y="171450"/>
                </a:lnTo>
                <a:cubicBezTo>
                  <a:pt x="4948" y="165100"/>
                  <a:pt x="-2278" y="158387"/>
                  <a:pt x="715" y="152400"/>
                </a:cubicBezTo>
                <a:cubicBezTo>
                  <a:pt x="7800" y="138229"/>
                  <a:pt x="39666" y="151025"/>
                  <a:pt x="45165" y="152400"/>
                </a:cubicBezTo>
                <a:cubicBezTo>
                  <a:pt x="53632" y="165100"/>
                  <a:pt x="57865" y="182033"/>
                  <a:pt x="70565" y="190500"/>
                </a:cubicBezTo>
                <a:cubicBezTo>
                  <a:pt x="76915" y="194733"/>
                  <a:pt x="83752" y="198314"/>
                  <a:pt x="89615" y="203200"/>
                </a:cubicBezTo>
                <a:cubicBezTo>
                  <a:pt x="96514" y="208949"/>
                  <a:pt x="101193" y="217269"/>
                  <a:pt x="108665" y="222250"/>
                </a:cubicBezTo>
                <a:cubicBezTo>
                  <a:pt x="114234" y="225963"/>
                  <a:pt x="121728" y="225607"/>
                  <a:pt x="127715" y="228600"/>
                </a:cubicBezTo>
                <a:cubicBezTo>
                  <a:pt x="176954" y="253219"/>
                  <a:pt x="117932" y="231689"/>
                  <a:pt x="165815" y="247650"/>
                </a:cubicBezTo>
                <a:cubicBezTo>
                  <a:pt x="163698" y="232833"/>
                  <a:pt x="164580" y="217266"/>
                  <a:pt x="159465" y="203200"/>
                </a:cubicBezTo>
                <a:cubicBezTo>
                  <a:pt x="155848" y="193254"/>
                  <a:pt x="146566" y="186412"/>
                  <a:pt x="140415" y="177800"/>
                </a:cubicBezTo>
                <a:cubicBezTo>
                  <a:pt x="135979" y="171590"/>
                  <a:pt x="133458" y="163776"/>
                  <a:pt x="127715" y="158750"/>
                </a:cubicBezTo>
                <a:cubicBezTo>
                  <a:pt x="116228" y="148699"/>
                  <a:pt x="100408" y="144143"/>
                  <a:pt x="89615" y="133350"/>
                </a:cubicBezTo>
                <a:lnTo>
                  <a:pt x="70565" y="114300"/>
                </a:lnTo>
                <a:lnTo>
                  <a:pt x="51515" y="57150"/>
                </a:lnTo>
                <a:lnTo>
                  <a:pt x="45165" y="38100"/>
                </a:lnTo>
                <a:cubicBezTo>
                  <a:pt x="47282" y="31750"/>
                  <a:pt x="45528" y="22043"/>
                  <a:pt x="51515" y="19050"/>
                </a:cubicBezTo>
                <a:cubicBezTo>
                  <a:pt x="57502" y="16057"/>
                  <a:pt x="66674" y="19953"/>
                  <a:pt x="70565" y="25400"/>
                </a:cubicBezTo>
                <a:cubicBezTo>
                  <a:pt x="78346" y="36293"/>
                  <a:pt x="72126" y="56074"/>
                  <a:pt x="83265" y="63500"/>
                </a:cubicBezTo>
                <a:lnTo>
                  <a:pt x="102315" y="76200"/>
                </a:lnTo>
                <a:cubicBezTo>
                  <a:pt x="106548" y="82550"/>
                  <a:pt x="111602" y="88424"/>
                  <a:pt x="115015" y="95250"/>
                </a:cubicBezTo>
                <a:cubicBezTo>
                  <a:pt x="118008" y="101237"/>
                  <a:pt x="116632" y="109567"/>
                  <a:pt x="121365" y="114300"/>
                </a:cubicBezTo>
                <a:cubicBezTo>
                  <a:pt x="132158" y="125093"/>
                  <a:pt x="159465" y="139700"/>
                  <a:pt x="159465" y="139700"/>
                </a:cubicBezTo>
                <a:cubicBezTo>
                  <a:pt x="164418" y="154559"/>
                  <a:pt x="164590" y="168071"/>
                  <a:pt x="184865" y="171450"/>
                </a:cubicBezTo>
                <a:cubicBezTo>
                  <a:pt x="191467" y="172550"/>
                  <a:pt x="197565" y="167217"/>
                  <a:pt x="203915" y="165100"/>
                </a:cubicBezTo>
                <a:cubicBezTo>
                  <a:pt x="206032" y="158750"/>
                  <a:pt x="208813" y="152584"/>
                  <a:pt x="210265" y="146050"/>
                </a:cubicBezTo>
                <a:cubicBezTo>
                  <a:pt x="219038" y="106573"/>
                  <a:pt x="217109" y="88368"/>
                  <a:pt x="222965" y="44450"/>
                </a:cubicBezTo>
                <a:cubicBezTo>
                  <a:pt x="224391" y="33752"/>
                  <a:pt x="221683" y="20332"/>
                  <a:pt x="229315" y="12700"/>
                </a:cubicBezTo>
                <a:cubicBezTo>
                  <a:pt x="238781" y="3234"/>
                  <a:pt x="267415" y="0"/>
                  <a:pt x="267415" y="0"/>
                </a:cubicBezTo>
                <a:cubicBezTo>
                  <a:pt x="277331" y="29748"/>
                  <a:pt x="279262" y="26410"/>
                  <a:pt x="267415" y="69850"/>
                </a:cubicBezTo>
                <a:cubicBezTo>
                  <a:pt x="265407" y="77213"/>
                  <a:pt x="258128" y="82074"/>
                  <a:pt x="254715" y="88900"/>
                </a:cubicBezTo>
                <a:cubicBezTo>
                  <a:pt x="228425" y="141480"/>
                  <a:pt x="272061" y="72405"/>
                  <a:pt x="235665" y="127000"/>
                </a:cubicBezTo>
                <a:cubicBezTo>
                  <a:pt x="229170" y="159477"/>
                  <a:pt x="220305" y="187690"/>
                  <a:pt x="235665" y="222250"/>
                </a:cubicBezTo>
                <a:cubicBezTo>
                  <a:pt x="238383" y="228367"/>
                  <a:pt x="248365" y="218017"/>
                  <a:pt x="254715" y="215900"/>
                </a:cubicBezTo>
                <a:cubicBezTo>
                  <a:pt x="269532" y="218017"/>
                  <a:pt x="285488" y="216171"/>
                  <a:pt x="299165" y="222250"/>
                </a:cubicBezTo>
                <a:cubicBezTo>
                  <a:pt x="306139" y="225350"/>
                  <a:pt x="313362" y="233816"/>
                  <a:pt x="311865" y="241300"/>
                </a:cubicBezTo>
                <a:cubicBezTo>
                  <a:pt x="310368" y="248784"/>
                  <a:pt x="300125" y="251807"/>
                  <a:pt x="292815" y="254000"/>
                </a:cubicBezTo>
                <a:cubicBezTo>
                  <a:pt x="278479" y="258301"/>
                  <a:pt x="263182" y="258233"/>
                  <a:pt x="248365" y="260350"/>
                </a:cubicBezTo>
                <a:cubicBezTo>
                  <a:pt x="238587" y="263609"/>
                  <a:pt x="216058" y="269263"/>
                  <a:pt x="210265" y="279400"/>
                </a:cubicBezTo>
                <a:cubicBezTo>
                  <a:pt x="204910" y="288771"/>
                  <a:pt x="206533" y="300679"/>
                  <a:pt x="203915" y="311150"/>
                </a:cubicBezTo>
                <a:cubicBezTo>
                  <a:pt x="202292" y="317644"/>
                  <a:pt x="199682" y="323850"/>
                  <a:pt x="197565" y="330200"/>
                </a:cubicBezTo>
                <a:cubicBezTo>
                  <a:pt x="199682" y="338667"/>
                  <a:pt x="202762" y="346949"/>
                  <a:pt x="203915" y="355600"/>
                </a:cubicBezTo>
                <a:cubicBezTo>
                  <a:pt x="207005" y="378774"/>
                  <a:pt x="198485" y="405255"/>
                  <a:pt x="210265" y="425450"/>
                </a:cubicBezTo>
                <a:cubicBezTo>
                  <a:pt x="216752" y="436571"/>
                  <a:pt x="235665" y="429683"/>
                  <a:pt x="248365" y="431800"/>
                </a:cubicBezTo>
                <a:cubicBezTo>
                  <a:pt x="252598" y="438150"/>
                  <a:pt x="262562" y="443366"/>
                  <a:pt x="261065" y="450850"/>
                </a:cubicBezTo>
                <a:cubicBezTo>
                  <a:pt x="259568" y="458334"/>
                  <a:pt x="248841" y="460137"/>
                  <a:pt x="242015" y="463550"/>
                </a:cubicBezTo>
                <a:cubicBezTo>
                  <a:pt x="236028" y="466543"/>
                  <a:pt x="228952" y="466907"/>
                  <a:pt x="222965" y="469900"/>
                </a:cubicBezTo>
                <a:cubicBezTo>
                  <a:pt x="205284" y="478741"/>
                  <a:pt x="198909" y="487606"/>
                  <a:pt x="184865" y="501650"/>
                </a:cubicBezTo>
                <a:cubicBezTo>
                  <a:pt x="173279" y="536408"/>
                  <a:pt x="175413" y="521137"/>
                  <a:pt x="184865" y="577850"/>
                </a:cubicBezTo>
                <a:cubicBezTo>
                  <a:pt x="185965" y="584452"/>
                  <a:pt x="187034" y="591673"/>
                  <a:pt x="191215" y="596900"/>
                </a:cubicBezTo>
                <a:cubicBezTo>
                  <a:pt x="195983" y="602859"/>
                  <a:pt x="203915" y="605367"/>
                  <a:pt x="210265" y="609600"/>
                </a:cubicBezTo>
                <a:cubicBezTo>
                  <a:pt x="225082" y="654050"/>
                  <a:pt x="235665" y="643467"/>
                  <a:pt x="203915" y="654050"/>
                </a:cubicBezTo>
                <a:cubicBezTo>
                  <a:pt x="197565" y="651933"/>
                  <a:pt x="191491" y="648647"/>
                  <a:pt x="184865" y="647700"/>
                </a:cubicBezTo>
                <a:cubicBezTo>
                  <a:pt x="161721" y="644394"/>
                  <a:pt x="137195" y="648743"/>
                  <a:pt x="115015" y="641350"/>
                </a:cubicBezTo>
                <a:cubicBezTo>
                  <a:pt x="108665" y="639233"/>
                  <a:pt x="110782" y="628650"/>
                  <a:pt x="108665" y="622300"/>
                </a:cubicBezTo>
                <a:cubicBezTo>
                  <a:pt x="112898" y="615950"/>
                  <a:pt x="115622" y="608276"/>
                  <a:pt x="121365" y="603250"/>
                </a:cubicBezTo>
                <a:cubicBezTo>
                  <a:pt x="132852" y="593199"/>
                  <a:pt x="159465" y="577850"/>
                  <a:pt x="159465" y="577850"/>
                </a:cubicBezTo>
                <a:lnTo>
                  <a:pt x="159465" y="60960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TextBox 187"/>
          <p:cNvSpPr txBox="1"/>
          <p:nvPr/>
        </p:nvSpPr>
        <p:spPr>
          <a:xfrm>
            <a:off x="5686158" y="6508533"/>
            <a:ext cx="801485" cy="276999"/>
          </a:xfrm>
          <a:prstGeom prst="rect">
            <a:avLst/>
          </a:prstGeom>
          <a:noFill/>
        </p:spPr>
        <p:txBody>
          <a:bodyPr wrap="square" rtlCol="0">
            <a:spAutoFit/>
          </a:bodyPr>
          <a:lstStyle/>
          <a:p>
            <a:r>
              <a:rPr lang="en-AU" sz="1200" dirty="0">
                <a:latin typeface="Arial Narrow" panose="020B0606020202030204" pitchFamily="34" charset="0"/>
              </a:rPr>
              <a:t>Coral</a:t>
            </a:r>
          </a:p>
        </p:txBody>
      </p:sp>
      <p:sp>
        <p:nvSpPr>
          <p:cNvPr id="190" name="Freeform 189"/>
          <p:cNvSpPr/>
          <p:nvPr/>
        </p:nvSpPr>
        <p:spPr>
          <a:xfrm>
            <a:off x="3929967" y="7017285"/>
            <a:ext cx="1414222" cy="653143"/>
          </a:xfrm>
          <a:custGeom>
            <a:avLst/>
            <a:gdLst>
              <a:gd name="connsiteX0" fmla="*/ 12142 w 1414222"/>
              <a:gd name="connsiteY0" fmla="*/ 165463 h 653143"/>
              <a:gd name="connsiteX1" fmla="*/ 90519 w 1414222"/>
              <a:gd name="connsiteY1" fmla="*/ 182880 h 653143"/>
              <a:gd name="connsiteX2" fmla="*/ 134062 w 1414222"/>
              <a:gd name="connsiteY2" fmla="*/ 226423 h 653143"/>
              <a:gd name="connsiteX3" fmla="*/ 160188 w 1414222"/>
              <a:gd name="connsiteY3" fmla="*/ 235132 h 653143"/>
              <a:gd name="connsiteX4" fmla="*/ 212439 w 1414222"/>
              <a:gd name="connsiteY4" fmla="*/ 269966 h 653143"/>
              <a:gd name="connsiteX5" fmla="*/ 238565 w 1414222"/>
              <a:gd name="connsiteY5" fmla="*/ 287383 h 653143"/>
              <a:gd name="connsiteX6" fmla="*/ 264691 w 1414222"/>
              <a:gd name="connsiteY6" fmla="*/ 304800 h 653143"/>
              <a:gd name="connsiteX7" fmla="*/ 316942 w 1414222"/>
              <a:gd name="connsiteY7" fmla="*/ 348343 h 653143"/>
              <a:gd name="connsiteX8" fmla="*/ 334359 w 1414222"/>
              <a:gd name="connsiteY8" fmla="*/ 374469 h 653143"/>
              <a:gd name="connsiteX9" fmla="*/ 343068 w 1414222"/>
              <a:gd name="connsiteY9" fmla="*/ 400594 h 653143"/>
              <a:gd name="connsiteX10" fmla="*/ 360485 w 1414222"/>
              <a:gd name="connsiteY10" fmla="*/ 418012 h 653143"/>
              <a:gd name="connsiteX11" fmla="*/ 369193 w 1414222"/>
              <a:gd name="connsiteY11" fmla="*/ 444137 h 653143"/>
              <a:gd name="connsiteX12" fmla="*/ 386611 w 1414222"/>
              <a:gd name="connsiteY12" fmla="*/ 513806 h 653143"/>
              <a:gd name="connsiteX13" fmla="*/ 404028 w 1414222"/>
              <a:gd name="connsiteY13" fmla="*/ 566057 h 653143"/>
              <a:gd name="connsiteX14" fmla="*/ 412736 w 1414222"/>
              <a:gd name="connsiteY14" fmla="*/ 592183 h 653143"/>
              <a:gd name="connsiteX15" fmla="*/ 447571 w 1414222"/>
              <a:gd name="connsiteY15" fmla="*/ 635726 h 653143"/>
              <a:gd name="connsiteX16" fmla="*/ 639159 w 1414222"/>
              <a:gd name="connsiteY16" fmla="*/ 644434 h 653143"/>
              <a:gd name="connsiteX17" fmla="*/ 761079 w 1414222"/>
              <a:gd name="connsiteY17" fmla="*/ 653143 h 653143"/>
              <a:gd name="connsiteX18" fmla="*/ 874291 w 1414222"/>
              <a:gd name="connsiteY18" fmla="*/ 644434 h 653143"/>
              <a:gd name="connsiteX19" fmla="*/ 926542 w 1414222"/>
              <a:gd name="connsiteY19" fmla="*/ 627017 h 653143"/>
              <a:gd name="connsiteX20" fmla="*/ 943959 w 1414222"/>
              <a:gd name="connsiteY20" fmla="*/ 600892 h 653143"/>
              <a:gd name="connsiteX21" fmla="*/ 961376 w 1414222"/>
              <a:gd name="connsiteY21" fmla="*/ 583474 h 653143"/>
              <a:gd name="connsiteX22" fmla="*/ 996211 w 1414222"/>
              <a:gd name="connsiteY22" fmla="*/ 513806 h 653143"/>
              <a:gd name="connsiteX23" fmla="*/ 1022336 w 1414222"/>
              <a:gd name="connsiteY23" fmla="*/ 496389 h 653143"/>
              <a:gd name="connsiteX24" fmla="*/ 1039753 w 1414222"/>
              <a:gd name="connsiteY24" fmla="*/ 426720 h 653143"/>
              <a:gd name="connsiteX25" fmla="*/ 1048462 w 1414222"/>
              <a:gd name="connsiteY25" fmla="*/ 400594 h 653143"/>
              <a:gd name="connsiteX26" fmla="*/ 1083296 w 1414222"/>
              <a:gd name="connsiteY26" fmla="*/ 374469 h 653143"/>
              <a:gd name="connsiteX27" fmla="*/ 1100713 w 1414222"/>
              <a:gd name="connsiteY27" fmla="*/ 348343 h 653143"/>
              <a:gd name="connsiteX28" fmla="*/ 1135548 w 1414222"/>
              <a:gd name="connsiteY28" fmla="*/ 304800 h 653143"/>
              <a:gd name="connsiteX29" fmla="*/ 1170382 w 1414222"/>
              <a:gd name="connsiteY29" fmla="*/ 252549 h 653143"/>
              <a:gd name="connsiteX30" fmla="*/ 1205216 w 1414222"/>
              <a:gd name="connsiteY30" fmla="*/ 209006 h 653143"/>
              <a:gd name="connsiteX31" fmla="*/ 1240051 w 1414222"/>
              <a:gd name="connsiteY31" fmla="*/ 165463 h 653143"/>
              <a:gd name="connsiteX32" fmla="*/ 1309719 w 1414222"/>
              <a:gd name="connsiteY32" fmla="*/ 156754 h 653143"/>
              <a:gd name="connsiteX33" fmla="*/ 1335845 w 1414222"/>
              <a:gd name="connsiteY33" fmla="*/ 148046 h 653143"/>
              <a:gd name="connsiteX34" fmla="*/ 1361971 w 1414222"/>
              <a:gd name="connsiteY34" fmla="*/ 121920 h 653143"/>
              <a:gd name="connsiteX35" fmla="*/ 1388096 w 1414222"/>
              <a:gd name="connsiteY35" fmla="*/ 104503 h 653143"/>
              <a:gd name="connsiteX36" fmla="*/ 1196508 w 1414222"/>
              <a:gd name="connsiteY36" fmla="*/ 95794 h 653143"/>
              <a:gd name="connsiteX37" fmla="*/ 1109422 w 1414222"/>
              <a:gd name="connsiteY37" fmla="*/ 104503 h 653143"/>
              <a:gd name="connsiteX38" fmla="*/ 1031045 w 1414222"/>
              <a:gd name="connsiteY38" fmla="*/ 121920 h 653143"/>
              <a:gd name="connsiteX39" fmla="*/ 996211 w 1414222"/>
              <a:gd name="connsiteY39" fmla="*/ 130629 h 653143"/>
              <a:gd name="connsiteX40" fmla="*/ 926542 w 1414222"/>
              <a:gd name="connsiteY40" fmla="*/ 139337 h 653143"/>
              <a:gd name="connsiteX41" fmla="*/ 874291 w 1414222"/>
              <a:gd name="connsiteY41" fmla="*/ 148046 h 653143"/>
              <a:gd name="connsiteX42" fmla="*/ 804622 w 1414222"/>
              <a:gd name="connsiteY42" fmla="*/ 156754 h 653143"/>
              <a:gd name="connsiteX43" fmla="*/ 3433 w 1414222"/>
              <a:gd name="connsiteY43" fmla="*/ 148046 h 653143"/>
              <a:gd name="connsiteX44" fmla="*/ 12142 w 1414222"/>
              <a:gd name="connsiteY44" fmla="*/ 121920 h 653143"/>
              <a:gd name="connsiteX45" fmla="*/ 38268 w 1414222"/>
              <a:gd name="connsiteY45" fmla="*/ 113212 h 653143"/>
              <a:gd name="connsiteX46" fmla="*/ 55685 w 1414222"/>
              <a:gd name="connsiteY46" fmla="*/ 95794 h 653143"/>
              <a:gd name="connsiteX47" fmla="*/ 116645 w 1414222"/>
              <a:gd name="connsiteY47" fmla="*/ 78377 h 653143"/>
              <a:gd name="connsiteX48" fmla="*/ 247273 w 1414222"/>
              <a:gd name="connsiteY48" fmla="*/ 60960 h 653143"/>
              <a:gd name="connsiteX49" fmla="*/ 377902 w 1414222"/>
              <a:gd name="connsiteY49" fmla="*/ 52252 h 653143"/>
              <a:gd name="connsiteX50" fmla="*/ 464988 w 1414222"/>
              <a:gd name="connsiteY50" fmla="*/ 34834 h 653143"/>
              <a:gd name="connsiteX51" fmla="*/ 508531 w 1414222"/>
              <a:gd name="connsiteY51" fmla="*/ 26126 h 653143"/>
              <a:gd name="connsiteX52" fmla="*/ 560782 w 1414222"/>
              <a:gd name="connsiteY52" fmla="*/ 17417 h 653143"/>
              <a:gd name="connsiteX53" fmla="*/ 613033 w 1414222"/>
              <a:gd name="connsiteY53" fmla="*/ 0 h 653143"/>
              <a:gd name="connsiteX54" fmla="*/ 865582 w 1414222"/>
              <a:gd name="connsiteY54" fmla="*/ 8709 h 653143"/>
              <a:gd name="connsiteX55" fmla="*/ 935251 w 1414222"/>
              <a:gd name="connsiteY55" fmla="*/ 17417 h 653143"/>
              <a:gd name="connsiteX56" fmla="*/ 961376 w 1414222"/>
              <a:gd name="connsiteY56" fmla="*/ 26126 h 653143"/>
              <a:gd name="connsiteX57" fmla="*/ 1170382 w 1414222"/>
              <a:gd name="connsiteY57" fmla="*/ 34834 h 653143"/>
              <a:gd name="connsiteX58" fmla="*/ 1213925 w 1414222"/>
              <a:gd name="connsiteY58" fmla="*/ 43543 h 653143"/>
              <a:gd name="connsiteX59" fmla="*/ 1266176 w 1414222"/>
              <a:gd name="connsiteY59" fmla="*/ 60960 h 653143"/>
              <a:gd name="connsiteX60" fmla="*/ 1309719 w 1414222"/>
              <a:gd name="connsiteY60" fmla="*/ 69669 h 653143"/>
              <a:gd name="connsiteX61" fmla="*/ 1335845 w 1414222"/>
              <a:gd name="connsiteY61" fmla="*/ 78377 h 653143"/>
              <a:gd name="connsiteX62" fmla="*/ 1379388 w 1414222"/>
              <a:gd name="connsiteY62" fmla="*/ 87086 h 653143"/>
              <a:gd name="connsiteX63" fmla="*/ 1414222 w 1414222"/>
              <a:gd name="connsiteY63" fmla="*/ 95794 h 653143"/>
              <a:gd name="connsiteX64" fmla="*/ 1388096 w 1414222"/>
              <a:gd name="connsiteY64" fmla="*/ 10450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14222" h="653143">
                <a:moveTo>
                  <a:pt x="12142" y="165463"/>
                </a:moveTo>
                <a:cubicBezTo>
                  <a:pt x="12673" y="165551"/>
                  <a:pt x="79238" y="173855"/>
                  <a:pt x="90519" y="182880"/>
                </a:cubicBezTo>
                <a:cubicBezTo>
                  <a:pt x="148581" y="229329"/>
                  <a:pt x="64388" y="191586"/>
                  <a:pt x="134062" y="226423"/>
                </a:cubicBezTo>
                <a:cubicBezTo>
                  <a:pt x="142273" y="230528"/>
                  <a:pt x="152163" y="230674"/>
                  <a:pt x="160188" y="235132"/>
                </a:cubicBezTo>
                <a:cubicBezTo>
                  <a:pt x="178486" y="245298"/>
                  <a:pt x="195022" y="258355"/>
                  <a:pt x="212439" y="269966"/>
                </a:cubicBezTo>
                <a:lnTo>
                  <a:pt x="238565" y="287383"/>
                </a:lnTo>
                <a:cubicBezTo>
                  <a:pt x="247274" y="293189"/>
                  <a:pt x="257290" y="297399"/>
                  <a:pt x="264691" y="304800"/>
                </a:cubicBezTo>
                <a:cubicBezTo>
                  <a:pt x="298217" y="338327"/>
                  <a:pt x="280569" y="324095"/>
                  <a:pt x="316942" y="348343"/>
                </a:cubicBezTo>
                <a:cubicBezTo>
                  <a:pt x="322748" y="357052"/>
                  <a:pt x="329678" y="365108"/>
                  <a:pt x="334359" y="374469"/>
                </a:cubicBezTo>
                <a:cubicBezTo>
                  <a:pt x="338464" y="382679"/>
                  <a:pt x="338345" y="392723"/>
                  <a:pt x="343068" y="400594"/>
                </a:cubicBezTo>
                <a:cubicBezTo>
                  <a:pt x="347292" y="407635"/>
                  <a:pt x="354679" y="412206"/>
                  <a:pt x="360485" y="418012"/>
                </a:cubicBezTo>
                <a:cubicBezTo>
                  <a:pt x="363388" y="426720"/>
                  <a:pt x="366778" y="435281"/>
                  <a:pt x="369193" y="444137"/>
                </a:cubicBezTo>
                <a:cubicBezTo>
                  <a:pt x="375492" y="467231"/>
                  <a:pt x="379041" y="491097"/>
                  <a:pt x="386611" y="513806"/>
                </a:cubicBezTo>
                <a:lnTo>
                  <a:pt x="404028" y="566057"/>
                </a:lnTo>
                <a:cubicBezTo>
                  <a:pt x="406931" y="574766"/>
                  <a:pt x="407644" y="584545"/>
                  <a:pt x="412736" y="592183"/>
                </a:cubicBezTo>
                <a:cubicBezTo>
                  <a:pt x="414576" y="594943"/>
                  <a:pt x="438545" y="634598"/>
                  <a:pt x="447571" y="635726"/>
                </a:cubicBezTo>
                <a:cubicBezTo>
                  <a:pt x="511006" y="643655"/>
                  <a:pt x="575329" y="640888"/>
                  <a:pt x="639159" y="644434"/>
                </a:cubicBezTo>
                <a:cubicBezTo>
                  <a:pt x="679840" y="646694"/>
                  <a:pt x="720439" y="650240"/>
                  <a:pt x="761079" y="653143"/>
                </a:cubicBezTo>
                <a:cubicBezTo>
                  <a:pt x="798816" y="650240"/>
                  <a:pt x="836905" y="650337"/>
                  <a:pt x="874291" y="644434"/>
                </a:cubicBezTo>
                <a:cubicBezTo>
                  <a:pt x="892425" y="641571"/>
                  <a:pt x="926542" y="627017"/>
                  <a:pt x="926542" y="627017"/>
                </a:cubicBezTo>
                <a:cubicBezTo>
                  <a:pt x="932348" y="618309"/>
                  <a:pt x="937421" y="609065"/>
                  <a:pt x="943959" y="600892"/>
                </a:cubicBezTo>
                <a:cubicBezTo>
                  <a:pt x="949088" y="594481"/>
                  <a:pt x="957704" y="590818"/>
                  <a:pt x="961376" y="583474"/>
                </a:cubicBezTo>
                <a:cubicBezTo>
                  <a:pt x="986740" y="532745"/>
                  <a:pt x="963418" y="540040"/>
                  <a:pt x="996211" y="513806"/>
                </a:cubicBezTo>
                <a:cubicBezTo>
                  <a:pt x="1004384" y="507268"/>
                  <a:pt x="1013628" y="502195"/>
                  <a:pt x="1022336" y="496389"/>
                </a:cubicBezTo>
                <a:cubicBezTo>
                  <a:pt x="1028142" y="473166"/>
                  <a:pt x="1032183" y="449429"/>
                  <a:pt x="1039753" y="426720"/>
                </a:cubicBezTo>
                <a:cubicBezTo>
                  <a:pt x="1042656" y="418011"/>
                  <a:pt x="1042585" y="407646"/>
                  <a:pt x="1048462" y="400594"/>
                </a:cubicBezTo>
                <a:cubicBezTo>
                  <a:pt x="1057754" y="389444"/>
                  <a:pt x="1071685" y="383177"/>
                  <a:pt x="1083296" y="374469"/>
                </a:cubicBezTo>
                <a:cubicBezTo>
                  <a:pt x="1089102" y="365760"/>
                  <a:pt x="1094175" y="356516"/>
                  <a:pt x="1100713" y="348343"/>
                </a:cubicBezTo>
                <a:cubicBezTo>
                  <a:pt x="1150350" y="286298"/>
                  <a:pt x="1081941" y="385213"/>
                  <a:pt x="1135548" y="304800"/>
                </a:cubicBezTo>
                <a:cubicBezTo>
                  <a:pt x="1156253" y="242681"/>
                  <a:pt x="1126895" y="317778"/>
                  <a:pt x="1170382" y="252549"/>
                </a:cubicBezTo>
                <a:cubicBezTo>
                  <a:pt x="1204035" y="202071"/>
                  <a:pt x="1146787" y="247959"/>
                  <a:pt x="1205216" y="209006"/>
                </a:cubicBezTo>
                <a:cubicBezTo>
                  <a:pt x="1208734" y="203729"/>
                  <a:pt x="1229708" y="168566"/>
                  <a:pt x="1240051" y="165463"/>
                </a:cubicBezTo>
                <a:cubicBezTo>
                  <a:pt x="1262467" y="158738"/>
                  <a:pt x="1286496" y="159657"/>
                  <a:pt x="1309719" y="156754"/>
                </a:cubicBezTo>
                <a:cubicBezTo>
                  <a:pt x="1318428" y="153851"/>
                  <a:pt x="1328207" y="153138"/>
                  <a:pt x="1335845" y="148046"/>
                </a:cubicBezTo>
                <a:cubicBezTo>
                  <a:pt x="1346093" y="141214"/>
                  <a:pt x="1352510" y="129805"/>
                  <a:pt x="1361971" y="121920"/>
                </a:cubicBezTo>
                <a:cubicBezTo>
                  <a:pt x="1370011" y="115220"/>
                  <a:pt x="1379388" y="110309"/>
                  <a:pt x="1388096" y="104503"/>
                </a:cubicBezTo>
                <a:cubicBezTo>
                  <a:pt x="1316757" y="56943"/>
                  <a:pt x="1368516" y="83931"/>
                  <a:pt x="1196508" y="95794"/>
                </a:cubicBezTo>
                <a:cubicBezTo>
                  <a:pt x="1167404" y="97801"/>
                  <a:pt x="1138451" y="101600"/>
                  <a:pt x="1109422" y="104503"/>
                </a:cubicBezTo>
                <a:cubicBezTo>
                  <a:pt x="1024469" y="125742"/>
                  <a:pt x="1130547" y="99809"/>
                  <a:pt x="1031045" y="121920"/>
                </a:cubicBezTo>
                <a:cubicBezTo>
                  <a:pt x="1019361" y="124516"/>
                  <a:pt x="1008017" y="128661"/>
                  <a:pt x="996211" y="130629"/>
                </a:cubicBezTo>
                <a:cubicBezTo>
                  <a:pt x="973126" y="134477"/>
                  <a:pt x="949710" y="136027"/>
                  <a:pt x="926542" y="139337"/>
                </a:cubicBezTo>
                <a:cubicBezTo>
                  <a:pt x="909062" y="141834"/>
                  <a:pt x="891771" y="145549"/>
                  <a:pt x="874291" y="148046"/>
                </a:cubicBezTo>
                <a:cubicBezTo>
                  <a:pt x="851123" y="151356"/>
                  <a:pt x="827845" y="153851"/>
                  <a:pt x="804622" y="156754"/>
                </a:cubicBezTo>
                <a:lnTo>
                  <a:pt x="3433" y="148046"/>
                </a:lnTo>
                <a:cubicBezTo>
                  <a:pt x="-5738" y="147643"/>
                  <a:pt x="5651" y="128411"/>
                  <a:pt x="12142" y="121920"/>
                </a:cubicBezTo>
                <a:cubicBezTo>
                  <a:pt x="18633" y="115429"/>
                  <a:pt x="29559" y="116115"/>
                  <a:pt x="38268" y="113212"/>
                </a:cubicBezTo>
                <a:cubicBezTo>
                  <a:pt x="44074" y="107406"/>
                  <a:pt x="48644" y="100018"/>
                  <a:pt x="55685" y="95794"/>
                </a:cubicBezTo>
                <a:cubicBezTo>
                  <a:pt x="65171" y="90102"/>
                  <a:pt x="109405" y="80445"/>
                  <a:pt x="116645" y="78377"/>
                </a:cubicBezTo>
                <a:cubicBezTo>
                  <a:pt x="187959" y="58002"/>
                  <a:pt x="87827" y="72771"/>
                  <a:pt x="247273" y="60960"/>
                </a:cubicBezTo>
                <a:lnTo>
                  <a:pt x="377902" y="52252"/>
                </a:lnTo>
                <a:cubicBezTo>
                  <a:pt x="427974" y="35561"/>
                  <a:pt x="384938" y="48176"/>
                  <a:pt x="464988" y="34834"/>
                </a:cubicBezTo>
                <a:cubicBezTo>
                  <a:pt x="479588" y="32401"/>
                  <a:pt x="493968" y="28774"/>
                  <a:pt x="508531" y="26126"/>
                </a:cubicBezTo>
                <a:cubicBezTo>
                  <a:pt x="525903" y="22967"/>
                  <a:pt x="543652" y="21700"/>
                  <a:pt x="560782" y="17417"/>
                </a:cubicBezTo>
                <a:cubicBezTo>
                  <a:pt x="578593" y="12964"/>
                  <a:pt x="613033" y="0"/>
                  <a:pt x="613033" y="0"/>
                </a:cubicBezTo>
                <a:lnTo>
                  <a:pt x="865582" y="8709"/>
                </a:lnTo>
                <a:cubicBezTo>
                  <a:pt x="888952" y="9972"/>
                  <a:pt x="912225" y="13230"/>
                  <a:pt x="935251" y="17417"/>
                </a:cubicBezTo>
                <a:cubicBezTo>
                  <a:pt x="944282" y="19059"/>
                  <a:pt x="952222" y="25448"/>
                  <a:pt x="961376" y="26126"/>
                </a:cubicBezTo>
                <a:cubicBezTo>
                  <a:pt x="1030915" y="31277"/>
                  <a:pt x="1100713" y="31931"/>
                  <a:pt x="1170382" y="34834"/>
                </a:cubicBezTo>
                <a:cubicBezTo>
                  <a:pt x="1184896" y="37737"/>
                  <a:pt x="1199645" y="39648"/>
                  <a:pt x="1213925" y="43543"/>
                </a:cubicBezTo>
                <a:cubicBezTo>
                  <a:pt x="1231637" y="48374"/>
                  <a:pt x="1248173" y="57359"/>
                  <a:pt x="1266176" y="60960"/>
                </a:cubicBezTo>
                <a:cubicBezTo>
                  <a:pt x="1280690" y="63863"/>
                  <a:pt x="1295359" y="66079"/>
                  <a:pt x="1309719" y="69669"/>
                </a:cubicBezTo>
                <a:cubicBezTo>
                  <a:pt x="1318625" y="71895"/>
                  <a:pt x="1326939" y="76151"/>
                  <a:pt x="1335845" y="78377"/>
                </a:cubicBezTo>
                <a:cubicBezTo>
                  <a:pt x="1350205" y="81967"/>
                  <a:pt x="1364939" y="83875"/>
                  <a:pt x="1379388" y="87086"/>
                </a:cubicBezTo>
                <a:cubicBezTo>
                  <a:pt x="1391072" y="89682"/>
                  <a:pt x="1402611" y="92891"/>
                  <a:pt x="1414222" y="95794"/>
                </a:cubicBezTo>
                <a:cubicBezTo>
                  <a:pt x="1393902" y="116115"/>
                  <a:pt x="1402611" y="119018"/>
                  <a:pt x="1388096" y="10450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Freeform 190"/>
          <p:cNvSpPr/>
          <p:nvPr/>
        </p:nvSpPr>
        <p:spPr>
          <a:xfrm>
            <a:off x="5544116" y="6982378"/>
            <a:ext cx="650456" cy="696759"/>
          </a:xfrm>
          <a:custGeom>
            <a:avLst/>
            <a:gdLst>
              <a:gd name="connsiteX0" fmla="*/ 241153 w 650456"/>
              <a:gd name="connsiteY0" fmla="*/ 644435 h 696759"/>
              <a:gd name="connsiteX1" fmla="*/ 188902 w 650456"/>
              <a:gd name="connsiteY1" fmla="*/ 574766 h 696759"/>
              <a:gd name="connsiteX2" fmla="*/ 180193 w 650456"/>
              <a:gd name="connsiteY2" fmla="*/ 548640 h 696759"/>
              <a:gd name="connsiteX3" fmla="*/ 145359 w 650456"/>
              <a:gd name="connsiteY3" fmla="*/ 478972 h 696759"/>
              <a:gd name="connsiteX4" fmla="*/ 127942 w 650456"/>
              <a:gd name="connsiteY4" fmla="*/ 444137 h 696759"/>
              <a:gd name="connsiteX5" fmla="*/ 101816 w 650456"/>
              <a:gd name="connsiteY5" fmla="*/ 418012 h 696759"/>
              <a:gd name="connsiteX6" fmla="*/ 58273 w 650456"/>
              <a:gd name="connsiteY6" fmla="*/ 374469 h 696759"/>
              <a:gd name="connsiteX7" fmla="*/ 49565 w 650456"/>
              <a:gd name="connsiteY7" fmla="*/ 330926 h 696759"/>
              <a:gd name="connsiteX8" fmla="*/ 32147 w 650456"/>
              <a:gd name="connsiteY8" fmla="*/ 296092 h 696759"/>
              <a:gd name="connsiteX9" fmla="*/ 23439 w 650456"/>
              <a:gd name="connsiteY9" fmla="*/ 217715 h 696759"/>
              <a:gd name="connsiteX10" fmla="*/ 14730 w 650456"/>
              <a:gd name="connsiteY10" fmla="*/ 148046 h 696759"/>
              <a:gd name="connsiteX11" fmla="*/ 93107 w 650456"/>
              <a:gd name="connsiteY11" fmla="*/ 113212 h 696759"/>
              <a:gd name="connsiteX12" fmla="*/ 127942 w 650456"/>
              <a:gd name="connsiteY12" fmla="*/ 78377 h 696759"/>
              <a:gd name="connsiteX13" fmla="*/ 136650 w 650456"/>
              <a:gd name="connsiteY13" fmla="*/ 52252 h 696759"/>
              <a:gd name="connsiteX14" fmla="*/ 154067 w 650456"/>
              <a:gd name="connsiteY14" fmla="*/ 26126 h 696759"/>
              <a:gd name="connsiteX15" fmla="*/ 136650 w 650456"/>
              <a:gd name="connsiteY15" fmla="*/ 0 h 696759"/>
              <a:gd name="connsiteX16" fmla="*/ 75690 w 650456"/>
              <a:gd name="connsiteY16" fmla="*/ 8709 h 696759"/>
              <a:gd name="connsiteX17" fmla="*/ 49565 w 650456"/>
              <a:gd name="connsiteY17" fmla="*/ 26126 h 696759"/>
              <a:gd name="connsiteX18" fmla="*/ 23439 w 650456"/>
              <a:gd name="connsiteY18" fmla="*/ 34835 h 696759"/>
              <a:gd name="connsiteX19" fmla="*/ 14730 w 650456"/>
              <a:gd name="connsiteY19" fmla="*/ 121920 h 696759"/>
              <a:gd name="connsiteX20" fmla="*/ 49565 w 650456"/>
              <a:gd name="connsiteY20" fmla="*/ 130629 h 696759"/>
              <a:gd name="connsiteX21" fmla="*/ 84399 w 650456"/>
              <a:gd name="connsiteY21" fmla="*/ 121920 h 696759"/>
              <a:gd name="connsiteX22" fmla="*/ 110525 w 650456"/>
              <a:gd name="connsiteY22" fmla="*/ 104503 h 696759"/>
              <a:gd name="connsiteX23" fmla="*/ 136650 w 650456"/>
              <a:gd name="connsiteY23" fmla="*/ 95795 h 696759"/>
              <a:gd name="connsiteX24" fmla="*/ 145359 w 650456"/>
              <a:gd name="connsiteY24" fmla="*/ 69669 h 696759"/>
              <a:gd name="connsiteX25" fmla="*/ 154067 w 650456"/>
              <a:gd name="connsiteY25" fmla="*/ 26126 h 696759"/>
              <a:gd name="connsiteX26" fmla="*/ 162776 w 650456"/>
              <a:gd name="connsiteY26" fmla="*/ 52252 h 696759"/>
              <a:gd name="connsiteX27" fmla="*/ 171485 w 650456"/>
              <a:gd name="connsiteY27" fmla="*/ 104503 h 696759"/>
              <a:gd name="connsiteX28" fmla="*/ 188902 w 650456"/>
              <a:gd name="connsiteY28" fmla="*/ 165463 h 696759"/>
              <a:gd name="connsiteX29" fmla="*/ 197610 w 650456"/>
              <a:gd name="connsiteY29" fmla="*/ 200297 h 696759"/>
              <a:gd name="connsiteX30" fmla="*/ 206319 w 650456"/>
              <a:gd name="connsiteY30" fmla="*/ 278675 h 696759"/>
              <a:gd name="connsiteX31" fmla="*/ 223736 w 650456"/>
              <a:gd name="connsiteY31" fmla="*/ 330926 h 696759"/>
              <a:gd name="connsiteX32" fmla="*/ 232445 w 650456"/>
              <a:gd name="connsiteY32" fmla="*/ 374469 h 696759"/>
              <a:gd name="connsiteX33" fmla="*/ 223736 w 650456"/>
              <a:gd name="connsiteY33" fmla="*/ 400595 h 696759"/>
              <a:gd name="connsiteX34" fmla="*/ 241153 w 650456"/>
              <a:gd name="connsiteY34" fmla="*/ 461555 h 696759"/>
              <a:gd name="connsiteX35" fmla="*/ 258570 w 650456"/>
              <a:gd name="connsiteY35" fmla="*/ 487680 h 696759"/>
              <a:gd name="connsiteX36" fmla="*/ 267279 w 650456"/>
              <a:gd name="connsiteY36" fmla="*/ 513806 h 696759"/>
              <a:gd name="connsiteX37" fmla="*/ 293405 w 650456"/>
              <a:gd name="connsiteY37" fmla="*/ 566057 h 696759"/>
              <a:gd name="connsiteX38" fmla="*/ 302113 w 650456"/>
              <a:gd name="connsiteY38" fmla="*/ 539932 h 696759"/>
              <a:gd name="connsiteX39" fmla="*/ 267279 w 650456"/>
              <a:gd name="connsiteY39" fmla="*/ 487680 h 696759"/>
              <a:gd name="connsiteX40" fmla="*/ 241153 w 650456"/>
              <a:gd name="connsiteY40" fmla="*/ 435429 h 696759"/>
              <a:gd name="connsiteX41" fmla="*/ 232445 w 650456"/>
              <a:gd name="connsiteY41" fmla="*/ 339635 h 696759"/>
              <a:gd name="connsiteX42" fmla="*/ 232445 w 650456"/>
              <a:gd name="connsiteY42" fmla="*/ 209006 h 696759"/>
              <a:gd name="connsiteX43" fmla="*/ 345656 w 650456"/>
              <a:gd name="connsiteY43" fmla="*/ 200297 h 696759"/>
              <a:gd name="connsiteX44" fmla="*/ 371782 w 650456"/>
              <a:gd name="connsiteY44" fmla="*/ 148046 h 696759"/>
              <a:gd name="connsiteX45" fmla="*/ 363073 w 650456"/>
              <a:gd name="connsiteY45" fmla="*/ 121920 h 696759"/>
              <a:gd name="connsiteX46" fmla="*/ 267279 w 650456"/>
              <a:gd name="connsiteY46" fmla="*/ 139337 h 696759"/>
              <a:gd name="connsiteX47" fmla="*/ 241153 w 650456"/>
              <a:gd name="connsiteY47" fmla="*/ 156755 h 696759"/>
              <a:gd name="connsiteX48" fmla="*/ 249862 w 650456"/>
              <a:gd name="connsiteY48" fmla="*/ 226423 h 696759"/>
              <a:gd name="connsiteX49" fmla="*/ 328239 w 650456"/>
              <a:gd name="connsiteY49" fmla="*/ 217715 h 696759"/>
              <a:gd name="connsiteX50" fmla="*/ 354365 w 650456"/>
              <a:gd name="connsiteY50" fmla="*/ 209006 h 696759"/>
              <a:gd name="connsiteX51" fmla="*/ 371782 w 650456"/>
              <a:gd name="connsiteY51" fmla="*/ 156755 h 696759"/>
              <a:gd name="connsiteX52" fmla="*/ 380490 w 650456"/>
              <a:gd name="connsiteY52" fmla="*/ 365760 h 696759"/>
              <a:gd name="connsiteX53" fmla="*/ 389199 w 650456"/>
              <a:gd name="connsiteY53" fmla="*/ 487680 h 696759"/>
              <a:gd name="connsiteX54" fmla="*/ 397907 w 650456"/>
              <a:gd name="connsiteY54" fmla="*/ 461555 h 696759"/>
              <a:gd name="connsiteX55" fmla="*/ 415325 w 650456"/>
              <a:gd name="connsiteY55" fmla="*/ 444137 h 696759"/>
              <a:gd name="connsiteX56" fmla="*/ 432742 w 650456"/>
              <a:gd name="connsiteY56" fmla="*/ 418012 h 696759"/>
              <a:gd name="connsiteX57" fmla="*/ 450159 w 650456"/>
              <a:gd name="connsiteY57" fmla="*/ 365760 h 696759"/>
              <a:gd name="connsiteX58" fmla="*/ 467576 w 650456"/>
              <a:gd name="connsiteY58" fmla="*/ 296092 h 696759"/>
              <a:gd name="connsiteX59" fmla="*/ 476285 w 650456"/>
              <a:gd name="connsiteY59" fmla="*/ 200297 h 696759"/>
              <a:gd name="connsiteX60" fmla="*/ 484993 w 650456"/>
              <a:gd name="connsiteY60" fmla="*/ 60960 h 696759"/>
              <a:gd name="connsiteX61" fmla="*/ 493702 w 650456"/>
              <a:gd name="connsiteY61" fmla="*/ 87086 h 696759"/>
              <a:gd name="connsiteX62" fmla="*/ 519827 w 650456"/>
              <a:gd name="connsiteY62" fmla="*/ 104503 h 696759"/>
              <a:gd name="connsiteX63" fmla="*/ 624330 w 650456"/>
              <a:gd name="connsiteY63" fmla="*/ 78377 h 696759"/>
              <a:gd name="connsiteX64" fmla="*/ 633039 w 650456"/>
              <a:gd name="connsiteY64" fmla="*/ 52252 h 696759"/>
              <a:gd name="connsiteX65" fmla="*/ 624330 w 650456"/>
              <a:gd name="connsiteY65" fmla="*/ 8709 h 696759"/>
              <a:gd name="connsiteX66" fmla="*/ 519827 w 650456"/>
              <a:gd name="connsiteY66" fmla="*/ 26126 h 696759"/>
              <a:gd name="connsiteX67" fmla="*/ 493702 w 650456"/>
              <a:gd name="connsiteY67" fmla="*/ 104503 h 696759"/>
              <a:gd name="connsiteX68" fmla="*/ 545953 w 650456"/>
              <a:gd name="connsiteY68" fmla="*/ 121920 h 696759"/>
              <a:gd name="connsiteX69" fmla="*/ 606913 w 650456"/>
              <a:gd name="connsiteY69" fmla="*/ 113212 h 696759"/>
              <a:gd name="connsiteX70" fmla="*/ 633039 w 650456"/>
              <a:gd name="connsiteY70" fmla="*/ 60960 h 696759"/>
              <a:gd name="connsiteX71" fmla="*/ 650456 w 650456"/>
              <a:gd name="connsiteY71" fmla="*/ 87086 h 696759"/>
              <a:gd name="connsiteX72" fmla="*/ 633039 w 650456"/>
              <a:gd name="connsiteY72" fmla="*/ 139337 h 696759"/>
              <a:gd name="connsiteX73" fmla="*/ 624330 w 650456"/>
              <a:gd name="connsiteY73" fmla="*/ 182880 h 696759"/>
              <a:gd name="connsiteX74" fmla="*/ 615622 w 650456"/>
              <a:gd name="connsiteY74" fmla="*/ 209006 h 696759"/>
              <a:gd name="connsiteX75" fmla="*/ 598205 w 650456"/>
              <a:gd name="connsiteY75" fmla="*/ 339635 h 696759"/>
              <a:gd name="connsiteX76" fmla="*/ 589496 w 650456"/>
              <a:gd name="connsiteY76" fmla="*/ 374469 h 696759"/>
              <a:gd name="connsiteX77" fmla="*/ 545953 w 650456"/>
              <a:gd name="connsiteY77" fmla="*/ 426720 h 696759"/>
              <a:gd name="connsiteX78" fmla="*/ 537245 w 650456"/>
              <a:gd name="connsiteY78" fmla="*/ 452846 h 696759"/>
              <a:gd name="connsiteX79" fmla="*/ 528536 w 650456"/>
              <a:gd name="connsiteY79" fmla="*/ 487680 h 696759"/>
              <a:gd name="connsiteX80" fmla="*/ 511119 w 650456"/>
              <a:gd name="connsiteY80" fmla="*/ 513806 h 696759"/>
              <a:gd name="connsiteX81" fmla="*/ 493702 w 650456"/>
              <a:gd name="connsiteY81" fmla="*/ 566057 h 696759"/>
              <a:gd name="connsiteX82" fmla="*/ 484993 w 650456"/>
              <a:gd name="connsiteY82" fmla="*/ 592183 h 696759"/>
              <a:gd name="connsiteX83" fmla="*/ 458867 w 650456"/>
              <a:gd name="connsiteY83" fmla="*/ 609600 h 696759"/>
              <a:gd name="connsiteX84" fmla="*/ 441450 w 650456"/>
              <a:gd name="connsiteY84" fmla="*/ 635726 h 696759"/>
              <a:gd name="connsiteX85" fmla="*/ 467576 w 650456"/>
              <a:gd name="connsiteY85" fmla="*/ 661852 h 696759"/>
              <a:gd name="connsiteX86" fmla="*/ 484993 w 650456"/>
              <a:gd name="connsiteY86" fmla="*/ 687977 h 696759"/>
              <a:gd name="connsiteX87" fmla="*/ 406616 w 650456"/>
              <a:gd name="connsiteY87" fmla="*/ 696686 h 696759"/>
              <a:gd name="connsiteX88" fmla="*/ 215027 w 650456"/>
              <a:gd name="connsiteY88" fmla="*/ 679269 h 696759"/>
              <a:gd name="connsiteX89" fmla="*/ 206319 w 650456"/>
              <a:gd name="connsiteY89" fmla="*/ 653143 h 696759"/>
              <a:gd name="connsiteX90" fmla="*/ 232445 w 650456"/>
              <a:gd name="connsiteY90" fmla="*/ 635726 h 696759"/>
              <a:gd name="connsiteX91" fmla="*/ 241153 w 650456"/>
              <a:gd name="connsiteY91" fmla="*/ 644435 h 6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50456" h="696759">
                <a:moveTo>
                  <a:pt x="241153" y="644435"/>
                </a:moveTo>
                <a:cubicBezTo>
                  <a:pt x="233896" y="634275"/>
                  <a:pt x="204487" y="599256"/>
                  <a:pt x="188902" y="574766"/>
                </a:cubicBezTo>
                <a:cubicBezTo>
                  <a:pt x="183974" y="567021"/>
                  <a:pt x="183992" y="556997"/>
                  <a:pt x="180193" y="548640"/>
                </a:cubicBezTo>
                <a:cubicBezTo>
                  <a:pt x="169449" y="525004"/>
                  <a:pt x="156970" y="502195"/>
                  <a:pt x="145359" y="478972"/>
                </a:cubicBezTo>
                <a:cubicBezTo>
                  <a:pt x="139553" y="467360"/>
                  <a:pt x="137122" y="453317"/>
                  <a:pt x="127942" y="444137"/>
                </a:cubicBezTo>
                <a:cubicBezTo>
                  <a:pt x="119233" y="435429"/>
                  <a:pt x="109700" y="427473"/>
                  <a:pt x="101816" y="418012"/>
                </a:cubicBezTo>
                <a:cubicBezTo>
                  <a:pt x="65529" y="374468"/>
                  <a:pt x="106172" y="406401"/>
                  <a:pt x="58273" y="374469"/>
                </a:cubicBezTo>
                <a:cubicBezTo>
                  <a:pt x="55370" y="359955"/>
                  <a:pt x="54246" y="344968"/>
                  <a:pt x="49565" y="330926"/>
                </a:cubicBezTo>
                <a:cubicBezTo>
                  <a:pt x="45460" y="318610"/>
                  <a:pt x="35066" y="308742"/>
                  <a:pt x="32147" y="296092"/>
                </a:cubicBezTo>
                <a:cubicBezTo>
                  <a:pt x="26236" y="270479"/>
                  <a:pt x="26510" y="243821"/>
                  <a:pt x="23439" y="217715"/>
                </a:cubicBezTo>
                <a:cubicBezTo>
                  <a:pt x="20705" y="194472"/>
                  <a:pt x="17633" y="171269"/>
                  <a:pt x="14730" y="148046"/>
                </a:cubicBezTo>
                <a:cubicBezTo>
                  <a:pt x="34329" y="89251"/>
                  <a:pt x="5435" y="149742"/>
                  <a:pt x="93107" y="113212"/>
                </a:cubicBezTo>
                <a:cubicBezTo>
                  <a:pt x="108265" y="106896"/>
                  <a:pt x="127942" y="78377"/>
                  <a:pt x="127942" y="78377"/>
                </a:cubicBezTo>
                <a:cubicBezTo>
                  <a:pt x="130845" y="69669"/>
                  <a:pt x="132545" y="60462"/>
                  <a:pt x="136650" y="52252"/>
                </a:cubicBezTo>
                <a:cubicBezTo>
                  <a:pt x="141331" y="42890"/>
                  <a:pt x="154067" y="36592"/>
                  <a:pt x="154067" y="26126"/>
                </a:cubicBezTo>
                <a:cubicBezTo>
                  <a:pt x="154067" y="15660"/>
                  <a:pt x="142456" y="8709"/>
                  <a:pt x="136650" y="0"/>
                </a:cubicBezTo>
                <a:cubicBezTo>
                  <a:pt x="116330" y="2903"/>
                  <a:pt x="95351" y="2811"/>
                  <a:pt x="75690" y="8709"/>
                </a:cubicBezTo>
                <a:cubicBezTo>
                  <a:pt x="65665" y="11716"/>
                  <a:pt x="58926" y="21445"/>
                  <a:pt x="49565" y="26126"/>
                </a:cubicBezTo>
                <a:cubicBezTo>
                  <a:pt x="41354" y="30231"/>
                  <a:pt x="32148" y="31932"/>
                  <a:pt x="23439" y="34835"/>
                </a:cubicBezTo>
                <a:cubicBezTo>
                  <a:pt x="3686" y="64464"/>
                  <a:pt x="-13207" y="77221"/>
                  <a:pt x="14730" y="121920"/>
                </a:cubicBezTo>
                <a:cubicBezTo>
                  <a:pt x="21074" y="132070"/>
                  <a:pt x="37953" y="127726"/>
                  <a:pt x="49565" y="130629"/>
                </a:cubicBezTo>
                <a:cubicBezTo>
                  <a:pt x="61176" y="127726"/>
                  <a:pt x="73398" y="126635"/>
                  <a:pt x="84399" y="121920"/>
                </a:cubicBezTo>
                <a:cubicBezTo>
                  <a:pt x="94019" y="117797"/>
                  <a:pt x="101163" y="109184"/>
                  <a:pt x="110525" y="104503"/>
                </a:cubicBezTo>
                <a:cubicBezTo>
                  <a:pt x="118735" y="100398"/>
                  <a:pt x="127942" y="98698"/>
                  <a:pt x="136650" y="95795"/>
                </a:cubicBezTo>
                <a:cubicBezTo>
                  <a:pt x="139553" y="87086"/>
                  <a:pt x="143133" y="78575"/>
                  <a:pt x="145359" y="69669"/>
                </a:cubicBezTo>
                <a:cubicBezTo>
                  <a:pt x="148949" y="55309"/>
                  <a:pt x="143601" y="36592"/>
                  <a:pt x="154067" y="26126"/>
                </a:cubicBezTo>
                <a:cubicBezTo>
                  <a:pt x="160558" y="19635"/>
                  <a:pt x="160785" y="43291"/>
                  <a:pt x="162776" y="52252"/>
                </a:cubicBezTo>
                <a:cubicBezTo>
                  <a:pt x="166607" y="69489"/>
                  <a:pt x="168022" y="87189"/>
                  <a:pt x="171485" y="104503"/>
                </a:cubicBezTo>
                <a:cubicBezTo>
                  <a:pt x="180563" y="149892"/>
                  <a:pt x="177832" y="126717"/>
                  <a:pt x="188902" y="165463"/>
                </a:cubicBezTo>
                <a:cubicBezTo>
                  <a:pt x="192190" y="176971"/>
                  <a:pt x="194707" y="188686"/>
                  <a:pt x="197610" y="200297"/>
                </a:cubicBezTo>
                <a:cubicBezTo>
                  <a:pt x="200513" y="226423"/>
                  <a:pt x="201164" y="252899"/>
                  <a:pt x="206319" y="278675"/>
                </a:cubicBezTo>
                <a:cubicBezTo>
                  <a:pt x="209920" y="296678"/>
                  <a:pt x="220135" y="312923"/>
                  <a:pt x="223736" y="330926"/>
                </a:cubicBezTo>
                <a:lnTo>
                  <a:pt x="232445" y="374469"/>
                </a:lnTo>
                <a:cubicBezTo>
                  <a:pt x="229542" y="383178"/>
                  <a:pt x="223736" y="391415"/>
                  <a:pt x="223736" y="400595"/>
                </a:cubicBezTo>
                <a:cubicBezTo>
                  <a:pt x="223736" y="406172"/>
                  <a:pt x="237048" y="453344"/>
                  <a:pt x="241153" y="461555"/>
                </a:cubicBezTo>
                <a:cubicBezTo>
                  <a:pt x="245834" y="470916"/>
                  <a:pt x="253889" y="478319"/>
                  <a:pt x="258570" y="487680"/>
                </a:cubicBezTo>
                <a:cubicBezTo>
                  <a:pt x="262675" y="495891"/>
                  <a:pt x="263174" y="505595"/>
                  <a:pt x="267279" y="513806"/>
                </a:cubicBezTo>
                <a:cubicBezTo>
                  <a:pt x="301044" y="581336"/>
                  <a:pt x="271514" y="500388"/>
                  <a:pt x="293405" y="566057"/>
                </a:cubicBezTo>
                <a:cubicBezTo>
                  <a:pt x="296308" y="557349"/>
                  <a:pt x="305016" y="548640"/>
                  <a:pt x="302113" y="539932"/>
                </a:cubicBezTo>
                <a:cubicBezTo>
                  <a:pt x="295493" y="520073"/>
                  <a:pt x="273899" y="507539"/>
                  <a:pt x="267279" y="487680"/>
                </a:cubicBezTo>
                <a:cubicBezTo>
                  <a:pt x="255260" y="451626"/>
                  <a:pt x="263662" y="469193"/>
                  <a:pt x="241153" y="435429"/>
                </a:cubicBezTo>
                <a:cubicBezTo>
                  <a:pt x="238250" y="403498"/>
                  <a:pt x="236979" y="371376"/>
                  <a:pt x="232445" y="339635"/>
                </a:cubicBezTo>
                <a:cubicBezTo>
                  <a:pt x="226126" y="295401"/>
                  <a:pt x="171781" y="265337"/>
                  <a:pt x="232445" y="209006"/>
                </a:cubicBezTo>
                <a:cubicBezTo>
                  <a:pt x="260180" y="183252"/>
                  <a:pt x="307919" y="203200"/>
                  <a:pt x="345656" y="200297"/>
                </a:cubicBezTo>
                <a:cubicBezTo>
                  <a:pt x="354462" y="187088"/>
                  <a:pt x="371782" y="166073"/>
                  <a:pt x="371782" y="148046"/>
                </a:cubicBezTo>
                <a:cubicBezTo>
                  <a:pt x="371782" y="138866"/>
                  <a:pt x="365976" y="130629"/>
                  <a:pt x="363073" y="121920"/>
                </a:cubicBezTo>
                <a:cubicBezTo>
                  <a:pt x="339067" y="124921"/>
                  <a:pt x="294125" y="125914"/>
                  <a:pt x="267279" y="139337"/>
                </a:cubicBezTo>
                <a:cubicBezTo>
                  <a:pt x="257917" y="144018"/>
                  <a:pt x="249862" y="150949"/>
                  <a:pt x="241153" y="156755"/>
                </a:cubicBezTo>
                <a:cubicBezTo>
                  <a:pt x="220426" y="218935"/>
                  <a:pt x="208460" y="198822"/>
                  <a:pt x="249862" y="226423"/>
                </a:cubicBezTo>
                <a:cubicBezTo>
                  <a:pt x="275988" y="223520"/>
                  <a:pt x="302310" y="222036"/>
                  <a:pt x="328239" y="217715"/>
                </a:cubicBezTo>
                <a:cubicBezTo>
                  <a:pt x="337294" y="216206"/>
                  <a:pt x="349029" y="216476"/>
                  <a:pt x="354365" y="209006"/>
                </a:cubicBezTo>
                <a:cubicBezTo>
                  <a:pt x="365036" y="194067"/>
                  <a:pt x="371782" y="156755"/>
                  <a:pt x="371782" y="156755"/>
                </a:cubicBezTo>
                <a:cubicBezTo>
                  <a:pt x="424631" y="236027"/>
                  <a:pt x="380490" y="158616"/>
                  <a:pt x="380490" y="365760"/>
                </a:cubicBezTo>
                <a:cubicBezTo>
                  <a:pt x="380490" y="406504"/>
                  <a:pt x="386296" y="447040"/>
                  <a:pt x="389199" y="487680"/>
                </a:cubicBezTo>
                <a:cubicBezTo>
                  <a:pt x="392102" y="478972"/>
                  <a:pt x="393184" y="469426"/>
                  <a:pt x="397907" y="461555"/>
                </a:cubicBezTo>
                <a:cubicBezTo>
                  <a:pt x="402132" y="454514"/>
                  <a:pt x="410196" y="450549"/>
                  <a:pt x="415325" y="444137"/>
                </a:cubicBezTo>
                <a:cubicBezTo>
                  <a:pt x="421863" y="435964"/>
                  <a:pt x="426936" y="426720"/>
                  <a:pt x="432742" y="418012"/>
                </a:cubicBezTo>
                <a:cubicBezTo>
                  <a:pt x="438548" y="400595"/>
                  <a:pt x="446559" y="383763"/>
                  <a:pt x="450159" y="365760"/>
                </a:cubicBezTo>
                <a:cubicBezTo>
                  <a:pt x="460667" y="313216"/>
                  <a:pt x="454186" y="336259"/>
                  <a:pt x="467576" y="296092"/>
                </a:cubicBezTo>
                <a:cubicBezTo>
                  <a:pt x="470479" y="264160"/>
                  <a:pt x="473916" y="232273"/>
                  <a:pt x="476285" y="200297"/>
                </a:cubicBezTo>
                <a:cubicBezTo>
                  <a:pt x="479723" y="153888"/>
                  <a:pt x="477917" y="106955"/>
                  <a:pt x="484993" y="60960"/>
                </a:cubicBezTo>
                <a:cubicBezTo>
                  <a:pt x="486389" y="51887"/>
                  <a:pt x="487967" y="79918"/>
                  <a:pt x="493702" y="87086"/>
                </a:cubicBezTo>
                <a:cubicBezTo>
                  <a:pt x="500240" y="95259"/>
                  <a:pt x="511119" y="98697"/>
                  <a:pt x="519827" y="104503"/>
                </a:cubicBezTo>
                <a:cubicBezTo>
                  <a:pt x="557566" y="100729"/>
                  <a:pt x="602473" y="114806"/>
                  <a:pt x="624330" y="78377"/>
                </a:cubicBezTo>
                <a:cubicBezTo>
                  <a:pt x="629053" y="70506"/>
                  <a:pt x="630136" y="60960"/>
                  <a:pt x="633039" y="52252"/>
                </a:cubicBezTo>
                <a:cubicBezTo>
                  <a:pt x="630136" y="37738"/>
                  <a:pt x="637856" y="14721"/>
                  <a:pt x="624330" y="8709"/>
                </a:cubicBezTo>
                <a:cubicBezTo>
                  <a:pt x="609651" y="2185"/>
                  <a:pt x="543170" y="20290"/>
                  <a:pt x="519827" y="26126"/>
                </a:cubicBezTo>
                <a:cubicBezTo>
                  <a:pt x="515981" y="31896"/>
                  <a:pt x="462551" y="82252"/>
                  <a:pt x="493702" y="104503"/>
                </a:cubicBezTo>
                <a:cubicBezTo>
                  <a:pt x="508641" y="115174"/>
                  <a:pt x="545953" y="121920"/>
                  <a:pt x="545953" y="121920"/>
                </a:cubicBezTo>
                <a:cubicBezTo>
                  <a:pt x="566273" y="119017"/>
                  <a:pt x="588156" y="121548"/>
                  <a:pt x="606913" y="113212"/>
                </a:cubicBezTo>
                <a:cubicBezTo>
                  <a:pt x="620124" y="107340"/>
                  <a:pt x="629175" y="72552"/>
                  <a:pt x="633039" y="60960"/>
                </a:cubicBezTo>
                <a:cubicBezTo>
                  <a:pt x="638845" y="69669"/>
                  <a:pt x="650456" y="76620"/>
                  <a:pt x="650456" y="87086"/>
                </a:cubicBezTo>
                <a:cubicBezTo>
                  <a:pt x="650456" y="105445"/>
                  <a:pt x="636640" y="121334"/>
                  <a:pt x="633039" y="139337"/>
                </a:cubicBezTo>
                <a:cubicBezTo>
                  <a:pt x="630136" y="153851"/>
                  <a:pt x="627920" y="168520"/>
                  <a:pt x="624330" y="182880"/>
                </a:cubicBezTo>
                <a:cubicBezTo>
                  <a:pt x="622104" y="191786"/>
                  <a:pt x="617613" y="200045"/>
                  <a:pt x="615622" y="209006"/>
                </a:cubicBezTo>
                <a:cubicBezTo>
                  <a:pt x="603411" y="263956"/>
                  <a:pt x="607642" y="278291"/>
                  <a:pt x="598205" y="339635"/>
                </a:cubicBezTo>
                <a:cubicBezTo>
                  <a:pt x="596385" y="351465"/>
                  <a:pt x="594211" y="363468"/>
                  <a:pt x="589496" y="374469"/>
                </a:cubicBezTo>
                <a:cubicBezTo>
                  <a:pt x="580402" y="395689"/>
                  <a:pt x="561648" y="411025"/>
                  <a:pt x="545953" y="426720"/>
                </a:cubicBezTo>
                <a:cubicBezTo>
                  <a:pt x="543050" y="435429"/>
                  <a:pt x="539767" y="444020"/>
                  <a:pt x="537245" y="452846"/>
                </a:cubicBezTo>
                <a:cubicBezTo>
                  <a:pt x="533957" y="464354"/>
                  <a:pt x="533251" y="476679"/>
                  <a:pt x="528536" y="487680"/>
                </a:cubicBezTo>
                <a:cubicBezTo>
                  <a:pt x="524413" y="497300"/>
                  <a:pt x="515370" y="504242"/>
                  <a:pt x="511119" y="513806"/>
                </a:cubicBezTo>
                <a:cubicBezTo>
                  <a:pt x="503663" y="530583"/>
                  <a:pt x="499508" y="548640"/>
                  <a:pt x="493702" y="566057"/>
                </a:cubicBezTo>
                <a:cubicBezTo>
                  <a:pt x="490799" y="574766"/>
                  <a:pt x="492631" y="587091"/>
                  <a:pt x="484993" y="592183"/>
                </a:cubicBezTo>
                <a:lnTo>
                  <a:pt x="458867" y="609600"/>
                </a:lnTo>
                <a:cubicBezTo>
                  <a:pt x="453061" y="618309"/>
                  <a:pt x="439729" y="625402"/>
                  <a:pt x="441450" y="635726"/>
                </a:cubicBezTo>
                <a:cubicBezTo>
                  <a:pt x="443475" y="647874"/>
                  <a:pt x="459691" y="652391"/>
                  <a:pt x="467576" y="661852"/>
                </a:cubicBezTo>
                <a:cubicBezTo>
                  <a:pt x="474276" y="669892"/>
                  <a:pt x="479187" y="679269"/>
                  <a:pt x="484993" y="687977"/>
                </a:cubicBezTo>
                <a:cubicBezTo>
                  <a:pt x="458867" y="690880"/>
                  <a:pt x="432889" y="697533"/>
                  <a:pt x="406616" y="696686"/>
                </a:cubicBezTo>
                <a:cubicBezTo>
                  <a:pt x="342523" y="694619"/>
                  <a:pt x="215027" y="679269"/>
                  <a:pt x="215027" y="679269"/>
                </a:cubicBezTo>
                <a:cubicBezTo>
                  <a:pt x="212124" y="670560"/>
                  <a:pt x="202910" y="661666"/>
                  <a:pt x="206319" y="653143"/>
                </a:cubicBezTo>
                <a:cubicBezTo>
                  <a:pt x="210206" y="643425"/>
                  <a:pt x="225044" y="643127"/>
                  <a:pt x="232445" y="635726"/>
                </a:cubicBezTo>
                <a:cubicBezTo>
                  <a:pt x="237035" y="631136"/>
                  <a:pt x="248410" y="654595"/>
                  <a:pt x="241153" y="64443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TextBox 191"/>
          <p:cNvSpPr txBox="1"/>
          <p:nvPr/>
        </p:nvSpPr>
        <p:spPr>
          <a:xfrm>
            <a:off x="4999990" y="7308260"/>
            <a:ext cx="1027116" cy="276999"/>
          </a:xfrm>
          <a:prstGeom prst="rect">
            <a:avLst/>
          </a:prstGeom>
          <a:noFill/>
        </p:spPr>
        <p:txBody>
          <a:bodyPr wrap="square" rtlCol="0">
            <a:spAutoFit/>
          </a:bodyPr>
          <a:lstStyle/>
          <a:p>
            <a:r>
              <a:rPr lang="en-AU" sz="1200" dirty="0">
                <a:latin typeface="Arial Narrow" panose="020B0606020202030204" pitchFamily="34" charset="0"/>
              </a:rPr>
              <a:t>Sponges</a:t>
            </a:r>
          </a:p>
        </p:txBody>
      </p:sp>
      <p:sp>
        <p:nvSpPr>
          <p:cNvPr id="2" name="TextBox 1"/>
          <p:cNvSpPr txBox="1"/>
          <p:nvPr/>
        </p:nvSpPr>
        <p:spPr>
          <a:xfrm>
            <a:off x="1772816" y="1950346"/>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Echinoderms</a:t>
            </a:r>
          </a:p>
        </p:txBody>
      </p:sp>
      <p:sp>
        <p:nvSpPr>
          <p:cNvPr id="137" name="TextBox 136"/>
          <p:cNvSpPr txBox="1"/>
          <p:nvPr/>
        </p:nvSpPr>
        <p:spPr>
          <a:xfrm>
            <a:off x="1774339" y="3350787"/>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Crustaceans</a:t>
            </a:r>
          </a:p>
        </p:txBody>
      </p:sp>
      <p:sp>
        <p:nvSpPr>
          <p:cNvPr id="138" name="TextBox 137"/>
          <p:cNvSpPr txBox="1"/>
          <p:nvPr/>
        </p:nvSpPr>
        <p:spPr>
          <a:xfrm>
            <a:off x="1785991" y="4282153"/>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Molluscs</a:t>
            </a:r>
          </a:p>
        </p:txBody>
      </p:sp>
      <p:sp>
        <p:nvSpPr>
          <p:cNvPr id="139" name="TextBox 138"/>
          <p:cNvSpPr txBox="1"/>
          <p:nvPr/>
        </p:nvSpPr>
        <p:spPr>
          <a:xfrm>
            <a:off x="1812042" y="4991892"/>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Vertebrates</a:t>
            </a:r>
          </a:p>
        </p:txBody>
      </p:sp>
      <p:sp>
        <p:nvSpPr>
          <p:cNvPr id="140" name="TextBox 139"/>
          <p:cNvSpPr txBox="1"/>
          <p:nvPr/>
        </p:nvSpPr>
        <p:spPr>
          <a:xfrm>
            <a:off x="1728547" y="5504638"/>
            <a:ext cx="2258599"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Annelids &amp; Nematodes</a:t>
            </a:r>
          </a:p>
        </p:txBody>
      </p:sp>
      <p:sp>
        <p:nvSpPr>
          <p:cNvPr id="141" name="TextBox 140"/>
          <p:cNvSpPr txBox="1"/>
          <p:nvPr/>
        </p:nvSpPr>
        <p:spPr>
          <a:xfrm>
            <a:off x="1676919" y="5993818"/>
            <a:ext cx="2258599"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Cnidarians</a:t>
            </a:r>
          </a:p>
        </p:txBody>
      </p:sp>
      <p:sp>
        <p:nvSpPr>
          <p:cNvPr id="142" name="TextBox 141"/>
          <p:cNvSpPr txBox="1"/>
          <p:nvPr/>
        </p:nvSpPr>
        <p:spPr>
          <a:xfrm>
            <a:off x="1785991" y="6878785"/>
            <a:ext cx="2258599" cy="276999"/>
          </a:xfrm>
          <a:prstGeom prst="rect">
            <a:avLst/>
          </a:prstGeom>
          <a:noFill/>
        </p:spPr>
        <p:txBody>
          <a:bodyPr wrap="square" rtlCol="0">
            <a:spAutoFit/>
          </a:bodyPr>
          <a:lstStyle/>
          <a:p>
            <a:r>
              <a:rPr lang="en-AU" sz="1200" dirty="0" err="1">
                <a:solidFill>
                  <a:schemeClr val="bg1">
                    <a:lumMod val="50000"/>
                  </a:schemeClr>
                </a:solidFill>
                <a:latin typeface="Comic Sans MS" panose="030F0702030302020204" pitchFamily="66" charset="0"/>
              </a:rPr>
              <a:t>Porifera</a:t>
            </a:r>
            <a:endParaRPr lang="en-AU" sz="1200" dirty="0">
              <a:solidFill>
                <a:schemeClr val="bg1">
                  <a:lumMod val="50000"/>
                </a:schemeClr>
              </a:solidFill>
              <a:latin typeface="Comic Sans MS" panose="030F0702030302020204" pitchFamily="66" charset="0"/>
            </a:endParaRPr>
          </a:p>
        </p:txBody>
      </p:sp>
      <p:sp>
        <p:nvSpPr>
          <p:cNvPr id="143" name="TextBox 142">
            <a:extLst>
              <a:ext uri="{FF2B5EF4-FFF2-40B4-BE49-F238E27FC236}">
                <a16:creationId xmlns:a16="http://schemas.microsoft.com/office/drawing/2014/main" id="{39958A5D-7D5F-473E-BBDF-DC458441C39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45" name="Straight Connector 144">
            <a:extLst>
              <a:ext uri="{FF2B5EF4-FFF2-40B4-BE49-F238E27FC236}">
                <a16:creationId xmlns:a16="http://schemas.microsoft.com/office/drawing/2014/main" id="{F1850E9D-7EC5-4154-A6B9-DFD847EAD8F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76662861-C239-43D5-8532-9381D559689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6E2EC89-E251-4612-9024-6A8D6CDC8CEE}"/>
              </a:ext>
            </a:extLst>
          </p:cNvPr>
          <p:cNvSpPr/>
          <p:nvPr/>
        </p:nvSpPr>
        <p:spPr>
          <a:xfrm>
            <a:off x="454141" y="1028076"/>
            <a:ext cx="5875097"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7580D8E-87D6-437A-BC46-D2F5C124177C}"/>
              </a:ext>
            </a:extLst>
          </p:cNvPr>
          <p:cNvSpPr/>
          <p:nvPr/>
        </p:nvSpPr>
        <p:spPr>
          <a:xfrm>
            <a:off x="463668" y="1082136"/>
            <a:ext cx="6077733" cy="276999"/>
          </a:xfrm>
          <a:prstGeom prst="rect">
            <a:avLst/>
          </a:prstGeom>
        </p:spPr>
        <p:txBody>
          <a:bodyPr wrap="square">
            <a:spAutoFit/>
          </a:bodyPr>
          <a:lstStyle/>
          <a:p>
            <a:r>
              <a:rPr lang="en-AU" sz="1200" b="1" dirty="0">
                <a:latin typeface="Arial Narrow" panose="020B0606020202030204" pitchFamily="34" charset="0"/>
              </a:rPr>
              <a:t>Activity: </a:t>
            </a:r>
            <a:r>
              <a:rPr lang="en-AU" sz="1200" dirty="0">
                <a:latin typeface="Arial Narrow" panose="020B0606020202030204" pitchFamily="34" charset="0"/>
              </a:rPr>
              <a:t>Write the scientific name for each group of animal using the words from the word box below</a:t>
            </a:r>
          </a:p>
        </p:txBody>
      </p:sp>
      <p:sp>
        <p:nvSpPr>
          <p:cNvPr id="7" name="Rectangle 6">
            <a:extLst>
              <a:ext uri="{FF2B5EF4-FFF2-40B4-BE49-F238E27FC236}">
                <a16:creationId xmlns:a16="http://schemas.microsoft.com/office/drawing/2014/main" id="{99D2D26D-1B8C-4F37-9F50-CF46589DE90D}"/>
              </a:ext>
            </a:extLst>
          </p:cNvPr>
          <p:cNvSpPr/>
          <p:nvPr/>
        </p:nvSpPr>
        <p:spPr>
          <a:xfrm>
            <a:off x="463668" y="1500679"/>
            <a:ext cx="5863484" cy="389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8" name="Rectangle 7">
            <a:extLst>
              <a:ext uri="{FF2B5EF4-FFF2-40B4-BE49-F238E27FC236}">
                <a16:creationId xmlns:a16="http://schemas.microsoft.com/office/drawing/2014/main" id="{AA77ED19-02FB-4043-AF2A-109A4EB8DE7A}"/>
              </a:ext>
            </a:extLst>
          </p:cNvPr>
          <p:cNvSpPr/>
          <p:nvPr/>
        </p:nvSpPr>
        <p:spPr>
          <a:xfrm>
            <a:off x="550525" y="1547934"/>
            <a:ext cx="4935457" cy="276999"/>
          </a:xfrm>
          <a:prstGeom prst="rect">
            <a:avLst/>
          </a:prstGeom>
        </p:spPr>
        <p:txBody>
          <a:bodyPr wrap="square">
            <a:spAutoFit/>
          </a:bodyPr>
          <a:lstStyle/>
          <a:p>
            <a:r>
              <a:rPr lang="en-AU" sz="1200" b="1" dirty="0">
                <a:solidFill>
                  <a:schemeClr val="bg1"/>
                </a:solidFill>
                <a:latin typeface="Arial Narrow" panose="020B0606020202030204" pitchFamily="34" charset="0"/>
              </a:rPr>
              <a:t>Echinoderms    Porifera    Crustaceans     Molluscs    Cnidarians    Vertebrates</a:t>
            </a:r>
          </a:p>
        </p:txBody>
      </p:sp>
      <p:sp>
        <p:nvSpPr>
          <p:cNvPr id="9" name="Rectangle 8">
            <a:extLst>
              <a:ext uri="{FF2B5EF4-FFF2-40B4-BE49-F238E27FC236}">
                <a16:creationId xmlns:a16="http://schemas.microsoft.com/office/drawing/2014/main" id="{18227F5F-204E-46D3-BD2D-07D2360E9BFD}"/>
              </a:ext>
            </a:extLst>
          </p:cNvPr>
          <p:cNvSpPr/>
          <p:nvPr/>
        </p:nvSpPr>
        <p:spPr>
          <a:xfrm>
            <a:off x="5356537" y="1473661"/>
            <a:ext cx="873163" cy="461665"/>
          </a:xfrm>
          <a:prstGeom prst="rect">
            <a:avLst/>
          </a:prstGeom>
        </p:spPr>
        <p:txBody>
          <a:bodyPr wrap="square">
            <a:spAutoFit/>
          </a:bodyPr>
          <a:lstStyle/>
          <a:p>
            <a:r>
              <a:rPr lang="en-AU" sz="1200" b="1" dirty="0">
                <a:solidFill>
                  <a:schemeClr val="bg1"/>
                </a:solidFill>
                <a:latin typeface="Arial Narrow" panose="020B0606020202030204" pitchFamily="34" charset="0"/>
              </a:rPr>
              <a:t>Annelids &amp; Nematodes</a:t>
            </a:r>
            <a:endParaRPr lang="en-AU" sz="1200" dirty="0"/>
          </a:p>
        </p:txBody>
      </p:sp>
      <p:sp>
        <p:nvSpPr>
          <p:cNvPr id="11" name="TextBox 17">
            <a:extLst>
              <a:ext uri="{FF2B5EF4-FFF2-40B4-BE49-F238E27FC236}">
                <a16:creationId xmlns:a16="http://schemas.microsoft.com/office/drawing/2014/main" id="{92880790-D5E6-F31B-BE98-21866477D27E}"/>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4" name="TextBox 13">
            <a:extLst>
              <a:ext uri="{FF2B5EF4-FFF2-40B4-BE49-F238E27FC236}">
                <a16:creationId xmlns:a16="http://schemas.microsoft.com/office/drawing/2014/main" id="{C1369E8B-4DCA-0673-0A67-4D4BA6A3AB69}"/>
              </a:ext>
            </a:extLst>
          </p:cNvPr>
          <p:cNvSpPr txBox="1"/>
          <p:nvPr/>
        </p:nvSpPr>
        <p:spPr>
          <a:xfrm>
            <a:off x="1492066" y="253801"/>
            <a:ext cx="4141055" cy="553998"/>
          </a:xfrm>
          <a:prstGeom prst="rect">
            <a:avLst/>
          </a:prstGeom>
          <a:noFill/>
        </p:spPr>
        <p:txBody>
          <a:bodyPr wrap="square" rtlCol="0">
            <a:spAutoFit/>
          </a:bodyPr>
          <a:lstStyle/>
          <a:p>
            <a:r>
              <a:rPr lang="en-US" b="1" dirty="0">
                <a:latin typeface="Arial Narrow" pitchFamily="34" charset="0"/>
              </a:rPr>
              <a:t>23. Marine Match-up – </a:t>
            </a:r>
            <a:r>
              <a:rPr lang="en-US" sz="1200" dirty="0">
                <a:latin typeface="Arial Narrow" pitchFamily="34" charset="0"/>
              </a:rPr>
              <a:t>Classify different groups of animals using structural characteristics.</a:t>
            </a:r>
          </a:p>
        </p:txBody>
      </p:sp>
      <p:cxnSp>
        <p:nvCxnSpPr>
          <p:cNvPr id="16" name="Straight Connector 15">
            <a:extLst>
              <a:ext uri="{FF2B5EF4-FFF2-40B4-BE49-F238E27FC236}">
                <a16:creationId xmlns:a16="http://schemas.microsoft.com/office/drawing/2014/main" id="{3B86BD8A-CB46-3C83-2B49-B030F0E1429D}"/>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36">
            <a:extLst>
              <a:ext uri="{FF2B5EF4-FFF2-40B4-BE49-F238E27FC236}">
                <a16:creationId xmlns:a16="http://schemas.microsoft.com/office/drawing/2014/main" id="{08E66BDA-E94C-32E8-4960-C5F0ACF6E75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20" name="TextBox 36">
            <a:extLst>
              <a:ext uri="{FF2B5EF4-FFF2-40B4-BE49-F238E27FC236}">
                <a16:creationId xmlns:a16="http://schemas.microsoft.com/office/drawing/2014/main" id="{81AC757A-F647-26B7-EAE8-76553717BD2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1" name="TextBox 20">
            <a:extLst>
              <a:ext uri="{FF2B5EF4-FFF2-40B4-BE49-F238E27FC236}">
                <a16:creationId xmlns:a16="http://schemas.microsoft.com/office/drawing/2014/main" id="{AAA4C597-AFF7-4EC5-FD1C-607522F4BC61}"/>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49</a:t>
            </a:r>
          </a:p>
        </p:txBody>
      </p:sp>
    </p:spTree>
    <p:extLst>
      <p:ext uri="{BB962C8B-B14F-4D97-AF65-F5344CB8AC3E}">
        <p14:creationId xmlns:p14="http://schemas.microsoft.com/office/powerpoint/2010/main" val="1344642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lumMod val="50000"/>
                  <a:lumOff val="50000"/>
                </a:schemeClr>
              </a:solidFill>
              <a:latin typeface="Comic Sans MS" panose="030F0902030302020204" pitchFamily="66" charset="0"/>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492066" y="253801"/>
            <a:ext cx="4141055" cy="553998"/>
          </a:xfrm>
          <a:prstGeom prst="rect">
            <a:avLst/>
          </a:prstGeom>
          <a:noFill/>
        </p:spPr>
        <p:txBody>
          <a:bodyPr wrap="square" rtlCol="0">
            <a:spAutoFit/>
          </a:bodyPr>
          <a:lstStyle/>
          <a:p>
            <a:r>
              <a:rPr lang="en-US" b="1" dirty="0">
                <a:latin typeface="Arial Narrow" pitchFamily="34" charset="0"/>
              </a:rPr>
              <a:t>Classify </a:t>
            </a:r>
            <a:r>
              <a:rPr lang="en-US" sz="1200" dirty="0">
                <a:latin typeface="Arial Narrow" pitchFamily="34" charset="0"/>
              </a:rPr>
              <a:t>different groups of animals using structural characteristics.</a:t>
            </a:r>
          </a:p>
        </p:txBody>
      </p:sp>
    </p:spTree>
    <p:extLst>
      <p:ext uri="{BB962C8B-B14F-4D97-AF65-F5344CB8AC3E}">
        <p14:creationId xmlns:p14="http://schemas.microsoft.com/office/powerpoint/2010/main" val="3736080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51</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Echinoderms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Echinoderms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3487358464"/>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E</a:t>
                      </a:r>
                    </a:p>
                  </a:txBody>
                  <a:tcPr>
                    <a:solidFill>
                      <a:schemeClr val="bg1">
                        <a:lumMod val="75000"/>
                      </a:schemeClr>
                    </a:solidFill>
                  </a:tcPr>
                </a:tc>
                <a:tc>
                  <a:txBody>
                    <a:bodyPr/>
                    <a:lstStyle/>
                    <a:p>
                      <a:r>
                        <a:rPr lang="en-US" sz="1200" dirty="0"/>
                        <a:t>C</a:t>
                      </a:r>
                    </a:p>
                  </a:txBody>
                  <a:tcPr>
                    <a:solidFill>
                      <a:schemeClr val="bg1">
                        <a:lumMod val="75000"/>
                      </a:schemeClr>
                    </a:solidFill>
                  </a:tcPr>
                </a:tc>
                <a:tc>
                  <a:txBody>
                    <a:bodyPr/>
                    <a:lstStyle/>
                    <a:p>
                      <a:r>
                        <a:rPr lang="en-US" sz="1200" dirty="0"/>
                        <a:t>H</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M</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extLst>
                  <a:ext uri="{0D108BD9-81ED-4DB2-BD59-A6C34878D82A}">
                    <a16:rowId xmlns:a16="http://schemas.microsoft.com/office/drawing/2014/main" val="1180133165"/>
                  </a:ext>
                </a:extLst>
              </a:tr>
              <a:tr h="291610">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E</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lumMod val="75000"/>
                      </a:schemeClr>
                    </a:solidFill>
                  </a:tcPr>
                </a:tc>
                <a:tc>
                  <a:txBody>
                    <a:bodyPr/>
                    <a:lstStyle/>
                    <a:p>
                      <a:r>
                        <a:rPr lang="en-US" sz="1200" dirty="0"/>
                        <a:t>M</a:t>
                      </a:r>
                    </a:p>
                  </a:txBody>
                  <a:tcPr>
                    <a:solidFill>
                      <a:schemeClr val="bg1"/>
                    </a:solidFill>
                  </a:tcPr>
                </a:tc>
                <a:tc>
                  <a:txBody>
                    <a:bodyPr/>
                    <a:lstStyle/>
                    <a:p>
                      <a:r>
                        <a:rPr lang="en-US" sz="1200" dirty="0"/>
                        <a:t>S</a:t>
                      </a:r>
                    </a:p>
                  </a:txBody>
                  <a:tcPr>
                    <a:solidFill>
                      <a:schemeClr val="bg1">
                        <a:lumMod val="75000"/>
                      </a:schemeClr>
                    </a:solidFill>
                  </a:tcPr>
                </a:tc>
                <a:extLst>
                  <a:ext uri="{0D108BD9-81ED-4DB2-BD59-A6C34878D82A}">
                    <a16:rowId xmlns:a16="http://schemas.microsoft.com/office/drawing/2014/main" val="1002235115"/>
                  </a:ext>
                </a:extLst>
              </a:tr>
              <a:tr h="291610">
                <a:tc>
                  <a:txBody>
                    <a:bodyPr/>
                    <a:lstStyle/>
                    <a:p>
                      <a:r>
                        <a:rPr lang="en-US" sz="1200" dirty="0"/>
                        <a:t>B</a:t>
                      </a:r>
                    </a:p>
                  </a:txBody>
                  <a:tcPr>
                    <a:solidFill>
                      <a:schemeClr val="bg1"/>
                    </a:solidFill>
                  </a:tcPr>
                </a:tc>
                <a:tc>
                  <a:txBody>
                    <a:bodyPr/>
                    <a:lstStyle/>
                    <a:p>
                      <a:r>
                        <a:rPr lang="en-US" sz="1200" dirty="0"/>
                        <a:t>H</a:t>
                      </a:r>
                    </a:p>
                  </a:txBody>
                  <a:tcPr>
                    <a:solidFill>
                      <a:schemeClr val="bg1"/>
                    </a:solidFill>
                  </a:tcPr>
                </a:tc>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O</a:t>
                      </a:r>
                    </a:p>
                  </a:txBody>
                  <a:tcPr>
                    <a:solidFill>
                      <a:schemeClr val="bg1"/>
                    </a:solidFill>
                  </a:tcPr>
                </a:tc>
                <a:tc>
                  <a:txBody>
                    <a:bodyPr/>
                    <a:lstStyle/>
                    <a:p>
                      <a:r>
                        <a:rPr lang="en-US" sz="1200" dirty="0"/>
                        <a:t>N</a:t>
                      </a:r>
                    </a:p>
                  </a:txBody>
                  <a:tcPr>
                    <a:solidFill>
                      <a:schemeClr val="bg1"/>
                    </a:solidFill>
                  </a:tcPr>
                </a:tc>
                <a:tc>
                  <a:txBody>
                    <a:bodyPr/>
                    <a:lstStyle/>
                    <a:p>
                      <a:r>
                        <a:rPr lang="en-US" sz="1200" dirty="0"/>
                        <a:t>I</a:t>
                      </a:r>
                    </a:p>
                  </a:txBody>
                  <a:tcPr>
                    <a:solidFill>
                      <a:schemeClr val="bg1"/>
                    </a:solidFill>
                  </a:tcPr>
                </a:tc>
                <a:tc>
                  <a:txBody>
                    <a:bodyPr/>
                    <a:lstStyle/>
                    <a:p>
                      <a:r>
                        <a:rPr lang="en-US" sz="1200" dirty="0"/>
                        <a:t>H</a:t>
                      </a:r>
                    </a:p>
                  </a:txBody>
                  <a:tcPr>
                    <a:solidFill>
                      <a:schemeClr val="bg1"/>
                    </a:solidFill>
                  </a:tcPr>
                </a:tc>
                <a:tc>
                  <a:txBody>
                    <a:bodyPr/>
                    <a:lstStyle/>
                    <a:p>
                      <a:r>
                        <a:rPr lang="en-US" sz="1200" dirty="0"/>
                        <a:t>C</a:t>
                      </a:r>
                    </a:p>
                  </a:txBody>
                  <a:tcPr>
                    <a:solidFill>
                      <a:schemeClr val="bg1"/>
                    </a:solidFill>
                  </a:tcPr>
                </a:tc>
                <a:tc>
                  <a:txBody>
                    <a:bodyPr/>
                    <a:lstStyle/>
                    <a:p>
                      <a:r>
                        <a:rPr lang="en-US" sz="1200" dirty="0"/>
                        <a:t>A</a:t>
                      </a:r>
                    </a:p>
                  </a:txBody>
                  <a:tcPr>
                    <a:solidFill>
                      <a:schemeClr val="bg1">
                        <a:lumMod val="75000"/>
                      </a:schemeClr>
                    </a:solidFill>
                  </a:tcPr>
                </a:tc>
                <a:tc>
                  <a:txBody>
                    <a:bodyPr/>
                    <a:lstStyle/>
                    <a:p>
                      <a:r>
                        <a:rPr lang="en-US" sz="1200" dirty="0"/>
                        <a:t>T</a:t>
                      </a:r>
                    </a:p>
                  </a:txBody>
                  <a:tcPr>
                    <a:solidFill>
                      <a:schemeClr val="bg1"/>
                    </a:solidFill>
                  </a:tcPr>
                </a:tc>
                <a:tc>
                  <a:txBody>
                    <a:bodyPr/>
                    <a:lstStyle/>
                    <a:p>
                      <a:r>
                        <a:rPr lang="en-US" sz="1200" dirty="0"/>
                        <a:t>E</a:t>
                      </a:r>
                    </a:p>
                  </a:txBody>
                  <a:tcPr>
                    <a:solidFill>
                      <a:schemeClr val="bg1">
                        <a:lumMod val="75000"/>
                      </a:schemeClr>
                    </a:solidFill>
                  </a:tcPr>
                </a:tc>
                <a:extLst>
                  <a:ext uri="{0D108BD9-81ED-4DB2-BD59-A6C34878D82A}">
                    <a16:rowId xmlns:a16="http://schemas.microsoft.com/office/drawing/2014/main" val="4222277824"/>
                  </a:ext>
                </a:extLst>
              </a:tr>
              <a:tr h="291610">
                <a:tc>
                  <a:txBody>
                    <a:bodyPr/>
                    <a:lstStyle/>
                    <a:p>
                      <a:r>
                        <a:rPr lang="en-US" sz="1200" dirty="0"/>
                        <a:t>R</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B</a:t>
                      </a:r>
                    </a:p>
                  </a:txBody>
                  <a:tcPr>
                    <a:solidFill>
                      <a:schemeClr val="bg1">
                        <a:lumMod val="75000"/>
                      </a:schemeClr>
                    </a:solidFill>
                  </a:tcPr>
                </a:tc>
                <a:tc>
                  <a:txBody>
                    <a:bodyPr/>
                    <a:lstStyle/>
                    <a:p>
                      <a:r>
                        <a:rPr lang="en-US" sz="1200" dirty="0"/>
                        <a:t>M</a:t>
                      </a:r>
                    </a:p>
                  </a:txBody>
                  <a:tcPr>
                    <a:solidFill>
                      <a:schemeClr val="bg1">
                        <a:lumMod val="75000"/>
                      </a:schemeClr>
                    </a:solidFill>
                  </a:tcPr>
                </a:tc>
                <a:tc>
                  <a:txBody>
                    <a:bodyPr/>
                    <a:lstStyle/>
                    <a:p>
                      <a:r>
                        <a:rPr lang="en-US" sz="1200" dirty="0"/>
                        <a:t>U</a:t>
                      </a:r>
                    </a:p>
                  </a:txBody>
                  <a:tcPr>
                    <a:solidFill>
                      <a:schemeClr val="bg1">
                        <a:lumMod val="75000"/>
                      </a:schemeClr>
                    </a:solidFill>
                  </a:tcPr>
                </a:tc>
                <a:tc>
                  <a:txBody>
                    <a:bodyPr/>
                    <a:lstStyle/>
                    <a:p>
                      <a:r>
                        <a:rPr lang="en-US" sz="1200" dirty="0"/>
                        <a:t>C</a:t>
                      </a:r>
                    </a:p>
                  </a:txBody>
                  <a:tcPr>
                    <a:solidFill>
                      <a:schemeClr val="bg1">
                        <a:lumMod val="75000"/>
                      </a:schemeClr>
                    </a:solidFill>
                  </a:tcPr>
                </a:tc>
                <a:tc>
                  <a:txBody>
                    <a:bodyPr/>
                    <a:lstStyle/>
                    <a:p>
                      <a:r>
                        <a:rPr lang="en-US" sz="1200" dirty="0"/>
                        <a:t>U</a:t>
                      </a:r>
                    </a:p>
                  </a:txBody>
                  <a:tcPr>
                    <a:solidFill>
                      <a:schemeClr val="bg1">
                        <a:lumMod val="75000"/>
                      </a:schemeClr>
                    </a:solidFill>
                  </a:tcPr>
                </a:tc>
                <a:tc>
                  <a:txBody>
                    <a:bodyPr/>
                    <a:lstStyle/>
                    <a:p>
                      <a:r>
                        <a:rPr lang="en-US" sz="1200" dirty="0"/>
                        <a:t>C</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lumMod val="75000"/>
                      </a:schemeClr>
                    </a:solidFill>
                  </a:tcPr>
                </a:tc>
                <a:extLst>
                  <a:ext uri="{0D108BD9-81ED-4DB2-BD59-A6C34878D82A}">
                    <a16:rowId xmlns:a16="http://schemas.microsoft.com/office/drawing/2014/main" val="3011546478"/>
                  </a:ext>
                </a:extLst>
              </a:tr>
              <a:tr h="291610">
                <a:tc>
                  <a:txBody>
                    <a:bodyPr/>
                    <a:lstStyle/>
                    <a:p>
                      <a:r>
                        <a:rPr lang="en-US" sz="1200" dirty="0"/>
                        <a:t>A</a:t>
                      </a:r>
                    </a:p>
                  </a:txBody>
                  <a:tcPr>
                    <a:solidFill>
                      <a:schemeClr val="bg1"/>
                    </a:solidFill>
                  </a:tcPr>
                </a:tc>
                <a:tc>
                  <a:txBody>
                    <a:bodyPr/>
                    <a:lstStyle/>
                    <a:p>
                      <a:r>
                        <a:rPr lang="en-US" sz="1200" dirty="0"/>
                        <a:t>U</a:t>
                      </a:r>
                    </a:p>
                  </a:txBody>
                  <a:tcPr>
                    <a:solidFill>
                      <a:schemeClr val="bg1"/>
                    </a:solidFill>
                  </a:tcPr>
                </a:tc>
                <a:tc>
                  <a:txBody>
                    <a:bodyPr/>
                    <a:lstStyle/>
                    <a:p>
                      <a:r>
                        <a:rPr lang="en-US" sz="1200" dirty="0"/>
                        <a:t>R</a:t>
                      </a:r>
                    </a:p>
                  </a:txBody>
                  <a:tcPr>
                    <a:solidFill>
                      <a:schemeClr val="bg1"/>
                    </a:solidFill>
                  </a:tcPr>
                </a:tc>
                <a:tc>
                  <a:txBody>
                    <a:bodyPr/>
                    <a:lstStyle/>
                    <a:p>
                      <a:r>
                        <a:rPr lang="en-US" sz="1200" dirty="0"/>
                        <a:t>C</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T</a:t>
                      </a:r>
                    </a:p>
                  </a:txBody>
                  <a:tcPr>
                    <a:solidFill>
                      <a:schemeClr val="bg1"/>
                    </a:solidFill>
                  </a:tcPr>
                </a:tc>
                <a:tc>
                  <a:txBody>
                    <a:bodyPr/>
                    <a:lstStyle/>
                    <a:p>
                      <a:r>
                        <a:rPr lang="en-US" sz="1200" dirty="0"/>
                        <a:t>L</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lumMod val="75000"/>
                      </a:schemeClr>
                    </a:solidFill>
                  </a:tcPr>
                </a:tc>
                <a:tc>
                  <a:txBody>
                    <a:bodyPr/>
                    <a:lstStyle/>
                    <a:p>
                      <a:r>
                        <a:rPr lang="en-US" sz="1200" dirty="0"/>
                        <a:t>M</a:t>
                      </a:r>
                    </a:p>
                  </a:txBody>
                  <a:tcPr>
                    <a:solidFill>
                      <a:schemeClr val="bg1"/>
                    </a:solidFill>
                  </a:tcPr>
                </a:tc>
                <a:tc>
                  <a:txBody>
                    <a:bodyPr/>
                    <a:lstStyle/>
                    <a:p>
                      <a:r>
                        <a:rPr lang="en-US" sz="1200" dirty="0"/>
                        <a:t>U</a:t>
                      </a:r>
                    </a:p>
                  </a:txBody>
                  <a:tcPr>
                    <a:solidFill>
                      <a:schemeClr val="bg1">
                        <a:lumMod val="75000"/>
                      </a:schemeClr>
                    </a:solidFill>
                  </a:tcPr>
                </a:tc>
                <a:extLst>
                  <a:ext uri="{0D108BD9-81ED-4DB2-BD59-A6C34878D82A}">
                    <a16:rowId xmlns:a16="http://schemas.microsoft.com/office/drawing/2014/main" val="3654981326"/>
                  </a:ext>
                </a:extLst>
              </a:tr>
              <a:tr h="291610">
                <a:tc>
                  <a:txBody>
                    <a:bodyPr/>
                    <a:lstStyle/>
                    <a:p>
                      <a:r>
                        <a:rPr lang="en-US" sz="1200" dirty="0"/>
                        <a:t>S</a:t>
                      </a:r>
                    </a:p>
                  </a:txBody>
                  <a:tcPr>
                    <a:solidFill>
                      <a:schemeClr val="bg1"/>
                    </a:solidFill>
                  </a:tcPr>
                </a:tc>
                <a:tc>
                  <a:txBody>
                    <a:bodyPr/>
                    <a:lstStyle/>
                    <a:p>
                      <a:r>
                        <a:rPr lang="en-US" sz="1200" dirty="0"/>
                        <a:t>M</a:t>
                      </a:r>
                    </a:p>
                  </a:txBody>
                  <a:tcPr>
                    <a:solidFill>
                      <a:schemeClr val="bg1"/>
                    </a:solidFill>
                  </a:tcPr>
                </a:tc>
                <a:tc>
                  <a:txBody>
                    <a:bodyPr/>
                    <a:lstStyle/>
                    <a:p>
                      <a:r>
                        <a:rPr lang="en-US" sz="1200" dirty="0"/>
                        <a:t>I</a:t>
                      </a:r>
                    </a:p>
                  </a:txBody>
                  <a:tcPr>
                    <a:solidFill>
                      <a:schemeClr val="bg1"/>
                    </a:solidFill>
                  </a:tcPr>
                </a:tc>
                <a:tc>
                  <a:txBody>
                    <a:bodyPr/>
                    <a:lstStyle/>
                    <a:p>
                      <a:r>
                        <a:rPr lang="en-US" sz="1200" dirty="0"/>
                        <a:t>L</a:t>
                      </a:r>
                    </a:p>
                  </a:txBody>
                  <a:tcPr>
                    <a:solidFill>
                      <a:schemeClr val="bg1"/>
                    </a:solidFill>
                  </a:tcPr>
                </a:tc>
                <a:tc>
                  <a:txBody>
                    <a:bodyPr/>
                    <a:lstStyle/>
                    <a:p>
                      <a:r>
                        <a:rPr lang="en-US" sz="1200" dirty="0"/>
                        <a:t>M</a:t>
                      </a:r>
                    </a:p>
                  </a:txBody>
                  <a:tcPr>
                    <a:solidFill>
                      <a:schemeClr val="bg1"/>
                    </a:solidFill>
                  </a:tcPr>
                </a:tc>
                <a:tc>
                  <a:txBody>
                    <a:bodyPr/>
                    <a:lstStyle/>
                    <a:p>
                      <a:r>
                        <a:rPr lang="en-US" sz="1200" dirty="0"/>
                        <a:t>A</a:t>
                      </a:r>
                    </a:p>
                  </a:txBody>
                  <a:tcPr>
                    <a:solidFill>
                      <a:schemeClr val="bg1"/>
                    </a:solidFill>
                  </a:tcPr>
                </a:tc>
                <a:tc>
                  <a:txBody>
                    <a:bodyPr/>
                    <a:lstStyle/>
                    <a:p>
                      <a:r>
                        <a:rPr lang="en-US" sz="1200" dirty="0"/>
                        <a:t>T</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lumMod val="75000"/>
                      </a:schemeClr>
                    </a:solidFill>
                  </a:tcPr>
                </a:tc>
                <a:tc>
                  <a:txBody>
                    <a:bodyPr/>
                    <a:lstStyle/>
                    <a:p>
                      <a:r>
                        <a:rPr lang="en-US" sz="1200" dirty="0"/>
                        <a:t>S</a:t>
                      </a:r>
                    </a:p>
                  </a:txBody>
                  <a:tcPr>
                    <a:solidFill>
                      <a:schemeClr val="bg1"/>
                    </a:solidFill>
                  </a:tcPr>
                </a:tc>
                <a:tc>
                  <a:txBody>
                    <a:bodyPr/>
                    <a:lstStyle/>
                    <a:p>
                      <a:r>
                        <a:rPr lang="en-US" sz="1200" dirty="0"/>
                        <a:t>R</a:t>
                      </a:r>
                    </a:p>
                  </a:txBody>
                  <a:tcPr>
                    <a:solidFill>
                      <a:schemeClr val="bg1">
                        <a:lumMod val="75000"/>
                      </a:schemeClr>
                    </a:solidFill>
                  </a:tcPr>
                </a:tc>
                <a:extLst>
                  <a:ext uri="{0D108BD9-81ED-4DB2-BD59-A6C34878D82A}">
                    <a16:rowId xmlns:a16="http://schemas.microsoft.com/office/drawing/2014/main" val="2138909377"/>
                  </a:ext>
                </a:extLst>
              </a:tr>
              <a:tr h="291610">
                <a:tc>
                  <a:txBody>
                    <a:bodyPr/>
                    <a:lstStyle/>
                    <a:p>
                      <a:r>
                        <a:rPr lang="en-US" sz="1200" dirty="0"/>
                        <a:t>T</a:t>
                      </a:r>
                    </a:p>
                  </a:txBody>
                  <a:tcPr>
                    <a:solidFill>
                      <a:schemeClr val="bg1"/>
                    </a:solidFill>
                  </a:tcPr>
                </a:tc>
                <a:tc>
                  <a:txBody>
                    <a:bodyPr/>
                    <a:lstStyle/>
                    <a:p>
                      <a:r>
                        <a:rPr lang="en-US" sz="1200" dirty="0"/>
                        <a:t>O</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C</a:t>
                      </a:r>
                    </a:p>
                  </a:txBody>
                  <a:tcPr>
                    <a:solidFill>
                      <a:schemeClr val="bg1"/>
                    </a:solidFill>
                  </a:tcPr>
                </a:tc>
                <a:tc>
                  <a:txBody>
                    <a:bodyPr/>
                    <a:lstStyle/>
                    <a:p>
                      <a:r>
                        <a:rPr lang="en-US" sz="1200" dirty="0"/>
                        <a:t>U</a:t>
                      </a:r>
                    </a:p>
                  </a:txBody>
                  <a:tcPr>
                    <a:solidFill>
                      <a:schemeClr val="bg1"/>
                    </a:solidFill>
                  </a:tcPr>
                </a:tc>
                <a:tc>
                  <a:txBody>
                    <a:bodyPr/>
                    <a:lstStyle/>
                    <a:p>
                      <a:r>
                        <a:rPr lang="en-US" sz="1200" dirty="0"/>
                        <a:t>C</a:t>
                      </a:r>
                    </a:p>
                  </a:txBody>
                  <a:tcPr>
                    <a:solidFill>
                      <a:schemeClr val="bg1"/>
                    </a:solidFill>
                  </a:tcPr>
                </a:tc>
                <a:tc>
                  <a:txBody>
                    <a:bodyPr/>
                    <a:lstStyle/>
                    <a:p>
                      <a:r>
                        <a:rPr lang="en-US" sz="1200" dirty="0"/>
                        <a:t>U</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lumMod val="75000"/>
                      </a:schemeClr>
                    </a:solidFill>
                  </a:tcPr>
                </a:tc>
                <a:tc>
                  <a:txBody>
                    <a:bodyPr/>
                    <a:lstStyle/>
                    <a:p>
                      <a:r>
                        <a:rPr lang="en-US" sz="1200" dirty="0"/>
                        <a:t>I</a:t>
                      </a:r>
                    </a:p>
                  </a:txBody>
                  <a:tcPr>
                    <a:solidFill>
                      <a:schemeClr val="bg1"/>
                    </a:solidFill>
                  </a:tcPr>
                </a:tc>
                <a:tc>
                  <a:txBody>
                    <a:bodyPr/>
                    <a:lstStyle/>
                    <a:p>
                      <a:r>
                        <a:rPr lang="en-US" sz="1200" dirty="0"/>
                        <a:t>C</a:t>
                      </a:r>
                    </a:p>
                  </a:txBody>
                  <a:tcPr>
                    <a:solidFill>
                      <a:schemeClr val="bg1">
                        <a:lumMod val="75000"/>
                      </a:schemeClr>
                    </a:solidFill>
                  </a:tcPr>
                </a:tc>
                <a:extLst>
                  <a:ext uri="{0D108BD9-81ED-4DB2-BD59-A6C34878D82A}">
                    <a16:rowId xmlns:a16="http://schemas.microsoft.com/office/drawing/2014/main" val="4079144434"/>
                  </a:ext>
                </a:extLst>
              </a:tr>
              <a:tr h="291610">
                <a:tc>
                  <a:txBody>
                    <a:bodyPr/>
                    <a:lstStyle/>
                    <a:p>
                      <a:r>
                        <a:rPr lang="en-US" sz="1200" dirty="0"/>
                        <a:t>C</a:t>
                      </a:r>
                    </a:p>
                  </a:txBody>
                  <a:tcPr>
                    <a:solidFill>
                      <a:schemeClr val="bg1"/>
                    </a:solidFill>
                  </a:tcPr>
                </a:tc>
                <a:tc>
                  <a:txBody>
                    <a:bodyPr/>
                    <a:lstStyle/>
                    <a:p>
                      <a:r>
                        <a:rPr lang="en-US" sz="1200" dirty="0"/>
                        <a:t>R</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B</a:t>
                      </a:r>
                    </a:p>
                  </a:txBody>
                  <a:tcPr>
                    <a:solidFill>
                      <a:schemeClr val="bg1">
                        <a:lumMod val="75000"/>
                      </a:schemeClr>
                    </a:solidFill>
                  </a:tcPr>
                </a:tc>
                <a:tc>
                  <a:txBody>
                    <a:bodyPr/>
                    <a:lstStyle/>
                    <a:p>
                      <a:r>
                        <a:rPr lang="en-US" sz="1200" dirty="0"/>
                        <a:t>H</a:t>
                      </a:r>
                    </a:p>
                  </a:txBody>
                  <a:tcPr>
                    <a:solidFill>
                      <a:schemeClr val="bg1">
                        <a:lumMod val="75000"/>
                      </a:schemeClr>
                    </a:solidFill>
                  </a:tcPr>
                </a:tc>
                <a:extLst>
                  <a:ext uri="{0D108BD9-81ED-4DB2-BD59-A6C34878D82A}">
                    <a16:rowId xmlns:a16="http://schemas.microsoft.com/office/drawing/2014/main" val="3364427381"/>
                  </a:ext>
                </a:extLst>
              </a:tr>
              <a:tr h="291610">
                <a:tc>
                  <a:txBody>
                    <a:bodyPr/>
                    <a:lstStyle/>
                    <a:p>
                      <a:r>
                        <a:rPr lang="en-US" sz="1200" dirty="0"/>
                        <a:t>B</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K</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I</a:t>
                      </a:r>
                    </a:p>
                  </a:txBody>
                  <a:tcPr>
                    <a:solidFill>
                      <a:schemeClr val="bg1">
                        <a:lumMod val="75000"/>
                      </a:schemeClr>
                    </a:solidFill>
                  </a:tcPr>
                </a:tc>
                <a:extLst>
                  <a:ext uri="{0D108BD9-81ED-4DB2-BD59-A6C34878D82A}">
                    <a16:rowId xmlns:a16="http://schemas.microsoft.com/office/drawing/2014/main" val="2647987691"/>
                  </a:ext>
                </a:extLst>
              </a:tr>
              <a:tr h="291610">
                <a:tc>
                  <a:txBody>
                    <a:bodyPr/>
                    <a:lstStyle/>
                    <a:p>
                      <a:r>
                        <a:rPr lang="en-US" sz="1200" dirty="0"/>
                        <a:t>C</a:t>
                      </a:r>
                    </a:p>
                  </a:txBody>
                  <a:tcPr>
                    <a:solidFill>
                      <a:schemeClr val="bg1"/>
                    </a:solidFill>
                  </a:tcPr>
                </a:tc>
                <a:tc>
                  <a:txBody>
                    <a:bodyPr/>
                    <a:lstStyle/>
                    <a:p>
                      <a:r>
                        <a:rPr lang="en-US" sz="1200" dirty="0"/>
                        <a:t>R</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O</a:t>
                      </a:r>
                    </a:p>
                  </a:txBody>
                  <a:tcPr>
                    <a:solidFill>
                      <a:schemeClr val="bg1"/>
                    </a:solidFill>
                  </a:tcPr>
                </a:tc>
                <a:tc>
                  <a:txBody>
                    <a:bodyPr/>
                    <a:lstStyle/>
                    <a:p>
                      <a:r>
                        <a:rPr lang="en-US" sz="1200" dirty="0"/>
                        <a:t>N</a:t>
                      </a:r>
                    </a:p>
                  </a:txBody>
                  <a:tcPr>
                    <a:solidFill>
                      <a:schemeClr val="bg1">
                        <a:lumMod val="75000"/>
                      </a:schemeClr>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98592" y="5668881"/>
            <a:ext cx="1421810" cy="3040832"/>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Echinoderms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SeaStar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SeaCucumber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SeaUrchin</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BrittleStar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BasketStar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SandDollar</a:t>
            </a:r>
            <a:endParaRPr lang="en-US" sz="1400" b="1" dirty="0">
              <a:solidFill>
                <a:schemeClr val="bg1"/>
              </a:solidFill>
              <a:latin typeface="Arial Narrow" panose="020B0604020202020204" pitchFamily="34" charset="0"/>
              <a:cs typeface="Arial Narrow" panose="020B0604020202020204" pitchFamily="34" charset="0"/>
            </a:endParaRP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Radial Symmetry (like the spokes of a wheel)</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Water vascular system (water instead of blood)</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No heart, no brain, tube feet</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Powers of regeneration</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Complex central nervous system</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Calcareous skeleton (i.e. spicules)</a:t>
            </a:r>
          </a:p>
        </p:txBody>
      </p:sp>
    </p:spTree>
    <p:extLst>
      <p:ext uri="{BB962C8B-B14F-4D97-AF65-F5344CB8AC3E}">
        <p14:creationId xmlns:p14="http://schemas.microsoft.com/office/powerpoint/2010/main" val="359145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171119177"/>
              </p:ext>
            </p:extLst>
          </p:nvPr>
        </p:nvGraphicFramePr>
        <p:xfrm>
          <a:off x="554222" y="1073208"/>
          <a:ext cx="5818126" cy="6432666"/>
        </p:xfrm>
        <a:graphic>
          <a:graphicData uri="http://schemas.openxmlformats.org/drawingml/2006/table">
            <a:tbl>
              <a:tblPr firstRow="1" bandRow="1">
                <a:tableStyleId>{5940675A-B579-460E-94D1-54222C63F5DA}</a:tableStyleId>
              </a:tblPr>
              <a:tblGrid>
                <a:gridCol w="5274121">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258432">
                <a:tc>
                  <a:txBody>
                    <a:bodyPr/>
                    <a:lstStyle/>
                    <a:p>
                      <a:pPr marL="0" indent="0">
                        <a:buFont typeface="Arial" panose="020B0604020202020204" pitchFamily="34" charset="0"/>
                        <a:buNone/>
                      </a:pPr>
                      <a:r>
                        <a:rPr lang="en-AU" sz="1100" dirty="0">
                          <a:latin typeface="Arial Narrow" panose="020B0606020202030204" pitchFamily="34" charset="0"/>
                        </a:rPr>
                        <a:t>ANNELIDS AND NEMATODES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55</a:t>
                      </a:r>
                    </a:p>
                  </a:txBody>
                  <a:tcPr>
                    <a:noFill/>
                  </a:tcPr>
                </a:tc>
                <a:extLst>
                  <a:ext uri="{0D108BD9-81ED-4DB2-BD59-A6C34878D82A}">
                    <a16:rowId xmlns:a16="http://schemas.microsoft.com/office/drawing/2014/main" val="3192875709"/>
                  </a:ext>
                </a:extLst>
              </a:tr>
              <a:tr h="272144">
                <a:tc>
                  <a:txBody>
                    <a:bodyPr/>
                    <a:lstStyle/>
                    <a:p>
                      <a:pPr marL="0" indent="0">
                        <a:buFont typeface="Arial" panose="020B0604020202020204" pitchFamily="34" charset="0"/>
                        <a:buNone/>
                      </a:pPr>
                      <a:r>
                        <a:rPr lang="en-AU" sz="1100" dirty="0">
                          <a:latin typeface="Arial Narrow" panose="020B0606020202030204" pitchFamily="34" charset="0"/>
                        </a:rPr>
                        <a:t>CNIDARIANS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56</a:t>
                      </a:r>
                    </a:p>
                  </a:txBody>
                  <a:tcPr>
                    <a:noFill/>
                  </a:tcPr>
                </a:tc>
                <a:extLst>
                  <a:ext uri="{0D108BD9-81ED-4DB2-BD59-A6C34878D82A}">
                    <a16:rowId xmlns:a16="http://schemas.microsoft.com/office/drawing/2014/main" val="1164245397"/>
                  </a:ext>
                </a:extLst>
              </a:tr>
              <a:tr h="213848">
                <a:tc>
                  <a:txBody>
                    <a:bodyPr/>
                    <a:lstStyle/>
                    <a:p>
                      <a:pPr marL="0" indent="0">
                        <a:buFont typeface="Arial" panose="020B0604020202020204" pitchFamily="34" charset="0"/>
                        <a:buNone/>
                      </a:pPr>
                      <a:r>
                        <a:rPr lang="en-AU" sz="1100" dirty="0">
                          <a:latin typeface="Arial Narrow" panose="020B0606020202030204" pitchFamily="34" charset="0"/>
                        </a:rPr>
                        <a:t>PORIFERA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57</a:t>
                      </a:r>
                    </a:p>
                  </a:txBody>
                  <a:tcPr>
                    <a:noFill/>
                  </a:tcPr>
                </a:tc>
                <a:extLst>
                  <a:ext uri="{0D108BD9-81ED-4DB2-BD59-A6C34878D82A}">
                    <a16:rowId xmlns:a16="http://schemas.microsoft.com/office/drawing/2014/main" val="2700939956"/>
                  </a:ext>
                </a:extLst>
              </a:tr>
              <a:tr h="227560">
                <a:tc>
                  <a:txBody>
                    <a:bodyPr/>
                    <a:lstStyle/>
                    <a:p>
                      <a:pPr marL="0" indent="0">
                        <a:buFont typeface="Arial" panose="020B0604020202020204" pitchFamily="34" charset="0"/>
                        <a:buNone/>
                      </a:pPr>
                      <a:r>
                        <a:rPr lang="en-AU" sz="1100" dirty="0">
                          <a:latin typeface="Arial Narrow" panose="020B0606020202030204" pitchFamily="34" charset="0"/>
                        </a:rPr>
                        <a:t>CROSS WORD – MARINE CLASSIFICATION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58</a:t>
                      </a:r>
                    </a:p>
                  </a:txBody>
                  <a:tcPr>
                    <a:noFill/>
                  </a:tcPr>
                </a:tc>
                <a:extLst>
                  <a:ext uri="{0D108BD9-81ED-4DB2-BD59-A6C34878D82A}">
                    <a16:rowId xmlns:a16="http://schemas.microsoft.com/office/drawing/2014/main" val="2487881011"/>
                  </a:ext>
                </a:extLst>
              </a:tr>
              <a:tr h="330440">
                <a:tc>
                  <a:txBody>
                    <a:bodyPr/>
                    <a:lstStyle/>
                    <a:p>
                      <a:pPr marL="0" indent="0">
                        <a:buFont typeface="Arial" panose="020B0604020202020204" pitchFamily="34" charset="0"/>
                        <a:buNone/>
                      </a:pPr>
                      <a:r>
                        <a:rPr lang="en-AU" sz="1100" b="1" dirty="0">
                          <a:latin typeface="Arial Narrow" panose="020B0606020202030204" pitchFamily="34" charset="0"/>
                        </a:rPr>
                        <a:t>24. Life Hacks: </a:t>
                      </a:r>
                      <a:r>
                        <a:rPr lang="en-AU" sz="1100" dirty="0">
                          <a:latin typeface="Arial Narrow" panose="020B0606020202030204" pitchFamily="34" charset="0"/>
                        </a:rPr>
                        <a:t>Classify adaptations as anatomical (structural), physiological (functional) or behavioural.</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59</a:t>
                      </a:r>
                    </a:p>
                  </a:txBody>
                  <a:tcPr>
                    <a:noFill/>
                  </a:tcPr>
                </a:tc>
                <a:extLst>
                  <a:ext uri="{0D108BD9-81ED-4DB2-BD59-A6C34878D82A}">
                    <a16:rowId xmlns:a16="http://schemas.microsoft.com/office/drawing/2014/main" val="3523606277"/>
                  </a:ext>
                </a:extLst>
              </a:tr>
              <a:tr h="330440">
                <a:tc>
                  <a:txBody>
                    <a:bodyPr/>
                    <a:lstStyle/>
                    <a:p>
                      <a:pPr marL="0" indent="0">
                        <a:buFont typeface="Arial" panose="020B0604020202020204" pitchFamily="34" charset="0"/>
                        <a:buNone/>
                      </a:pPr>
                      <a:r>
                        <a:rPr lang="en-AU" sz="1100" b="1" dirty="0">
                          <a:latin typeface="Arial Narrow" panose="020B0606020202030204" pitchFamily="34" charset="0"/>
                        </a:rPr>
                        <a:t>25. Life or Death: </a:t>
                      </a:r>
                      <a:r>
                        <a:rPr lang="en-AU" sz="1100" dirty="0">
                          <a:latin typeface="Arial Narrow" panose="020B0606020202030204" pitchFamily="34" charset="0"/>
                        </a:rPr>
                        <a:t>Describe the role of adaptation in enhancing an organism’s survival in a specific marine environment.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61</a:t>
                      </a:r>
                    </a:p>
                  </a:txBody>
                  <a:tcPr>
                    <a:noFill/>
                  </a:tcPr>
                </a:tc>
                <a:extLst>
                  <a:ext uri="{0D108BD9-81ED-4DB2-BD59-A6C34878D82A}">
                    <a16:rowId xmlns:a16="http://schemas.microsoft.com/office/drawing/2014/main" val="2465552908"/>
                  </a:ext>
                </a:extLst>
              </a:tr>
              <a:tr h="330440">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a:txBody>
                  <a:tcPr>
                    <a:solidFill>
                      <a:schemeClr val="bg1">
                        <a:lumMod val="50000"/>
                      </a:schemeClr>
                    </a:solidFill>
                  </a:tcPr>
                </a:tc>
                <a:extLst>
                  <a:ext uri="{0D108BD9-81ED-4DB2-BD59-A6C34878D82A}">
                    <a16:rowId xmlns:a16="http://schemas.microsoft.com/office/drawing/2014/main" val="328301596"/>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26. Cyclone warning: </a:t>
                      </a:r>
                      <a:r>
                        <a:rPr lang="en-AU" sz="1100" dirty="0">
                          <a:latin typeface="Arial Narrow" panose="020B0606020202030204" pitchFamily="34" charset="0"/>
                        </a:rPr>
                        <a:t>Discuss how scientific evidence from the impact of cyclones and/or floods, allows scientists to offer reliable predictions about the loss of biodiversity of a chosen marine ecosystem.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63</a:t>
                      </a:r>
                    </a:p>
                  </a:txBody>
                  <a:tcPr/>
                </a:tc>
                <a:extLst>
                  <a:ext uri="{0D108BD9-81ED-4DB2-BD59-A6C34878D82A}">
                    <a16:rowId xmlns:a16="http://schemas.microsoft.com/office/drawing/2014/main" val="2100596376"/>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27. Reef Rescue: </a:t>
                      </a:r>
                      <a:r>
                        <a:rPr lang="en-AU" sz="1100" dirty="0">
                          <a:latin typeface="Arial Narrow" panose="020B0606020202030204" pitchFamily="34" charset="0"/>
                        </a:rPr>
                        <a:t>Discuss how scientists use the evidence from the monitoring and assessment of an ecosystem to inform scientific knowledge about ecosystem resilience and population recovery.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64</a:t>
                      </a:r>
                    </a:p>
                  </a:txBody>
                  <a:tcPr/>
                </a:tc>
                <a:extLst>
                  <a:ext uri="{0D108BD9-81ED-4DB2-BD59-A6C34878D82A}">
                    <a16:rowId xmlns:a16="http://schemas.microsoft.com/office/drawing/2014/main" val="2880722067"/>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28. Hitching a ride: </a:t>
                      </a:r>
                      <a:r>
                        <a:rPr lang="en-AU" sz="1100" dirty="0">
                          <a:latin typeface="Arial Narrow" panose="020B0606020202030204" pitchFamily="34" charset="0"/>
                        </a:rPr>
                        <a:t>Evaluate the role of biosecurity measures in preventing or responding to incursions of invasive marine species in Australian ports.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65</a:t>
                      </a:r>
                    </a:p>
                  </a:txBody>
                  <a:tcPr/>
                </a:tc>
                <a:extLst>
                  <a:ext uri="{0D108BD9-81ED-4DB2-BD59-A6C34878D82A}">
                    <a16:rowId xmlns:a16="http://schemas.microsoft.com/office/drawing/2014/main" val="984499636"/>
                  </a:ext>
                </a:extLst>
              </a:tr>
              <a:tr h="304016">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INQUIRY</a:t>
                      </a:r>
                    </a:p>
                  </a:txBody>
                  <a:tcPr>
                    <a:solidFill>
                      <a:schemeClr val="bg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tc>
                <a:extLst>
                  <a:ext uri="{0D108BD9-81ED-4DB2-BD59-A6C34878D82A}">
                    <a16:rowId xmlns:a16="http://schemas.microsoft.com/office/drawing/2014/main" val="116123438"/>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29. Rocky Shore Rambler: </a:t>
                      </a:r>
                      <a:r>
                        <a:rPr lang="en-AU" sz="1100" dirty="0">
                          <a:latin typeface="Arial Narrow" panose="020B0606020202030204" pitchFamily="34" charset="0"/>
                        </a:rPr>
                        <a:t>Investigate a local ecosystem to determine factors of population dynamics (e.g. density or distribution) and assess abiotic components, including</a:t>
                      </a:r>
                    </a:p>
                    <a:p>
                      <a:pPr marL="0" indent="0">
                        <a:buFont typeface="Arial" panose="020B0604020202020204" pitchFamily="34" charset="0"/>
                        <a:buNone/>
                      </a:pPr>
                      <a:r>
                        <a:rPr lang="en-AU" sz="1100" dirty="0">
                          <a:latin typeface="Arial Narrow" panose="020B0606020202030204" pitchFamily="34" charset="0"/>
                        </a:rPr>
                        <a:t>- estimating populations, e.g. survey count, quadrats, species density, percentage coverage, indirect or direct observation, catch and release</a:t>
                      </a:r>
                    </a:p>
                    <a:p>
                      <a:pPr marL="0" indent="0">
                        <a:buFont typeface="Arial" panose="020B0604020202020204" pitchFamily="34" charset="0"/>
                        <a:buNone/>
                      </a:pPr>
                      <a:r>
                        <a:rPr lang="en-AU" sz="1100" dirty="0">
                          <a:latin typeface="Arial Narrow" panose="020B0606020202030204" pitchFamily="34" charset="0"/>
                        </a:rPr>
                        <a:t>- using field guides to identify to a genus level</a:t>
                      </a:r>
                    </a:p>
                    <a:p>
                      <a:pPr marL="0" indent="0">
                        <a:buFont typeface="Arial" panose="020B0604020202020204" pitchFamily="34" charset="0"/>
                        <a:buNone/>
                      </a:pPr>
                      <a:r>
                        <a:rPr lang="en-AU" sz="1100" dirty="0">
                          <a:latin typeface="Arial Narrow" panose="020B0606020202030204" pitchFamily="34" charset="0"/>
                        </a:rPr>
                        <a:t>- using a range of field equipment to measure biotic factors related to marine environments</a:t>
                      </a:r>
                    </a:p>
                    <a:p>
                      <a:pPr marL="0" indent="0">
                        <a:buFont typeface="Arial" panose="020B0604020202020204" pitchFamily="34" charset="0"/>
                        <a:buNone/>
                      </a:pPr>
                      <a:r>
                        <a:rPr lang="en-AU" sz="1100" dirty="0">
                          <a:latin typeface="Arial Narrow" panose="020B0606020202030204" pitchFamily="34" charset="0"/>
                        </a:rPr>
                        <a:t>- conducting in-field mapping of food webs via gut analysis to determine food sources</a:t>
                      </a:r>
                    </a:p>
                    <a:p>
                      <a:pPr marL="0" indent="0">
                        <a:buFont typeface="Arial" panose="020B0604020202020204" pitchFamily="34" charset="0"/>
                        <a:buNone/>
                      </a:pPr>
                      <a:r>
                        <a:rPr lang="en-AU" sz="1100" dirty="0">
                          <a:latin typeface="Arial Narrow" panose="020B0606020202030204" pitchFamily="34" charset="0"/>
                        </a:rPr>
                        <a:t>- identifying physical structures of a specific marine organism (this could be virtual, practical</a:t>
                      </a:r>
                    </a:p>
                    <a:p>
                      <a:pPr marL="0" indent="0">
                        <a:buFont typeface="Arial" panose="020B0604020202020204" pitchFamily="34" charset="0"/>
                        <a:buNone/>
                      </a:pPr>
                      <a:r>
                        <a:rPr lang="en-AU" sz="1100" dirty="0">
                          <a:latin typeface="Arial Narrow" panose="020B0606020202030204" pitchFamily="34" charset="0"/>
                        </a:rPr>
                        <a:t>or as a demonstration).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66</a:t>
                      </a:r>
                    </a:p>
                  </a:txBody>
                  <a:tcPr/>
                </a:tc>
                <a:extLst>
                  <a:ext uri="{0D108BD9-81ED-4DB2-BD59-A6C34878D82A}">
                    <a16:rowId xmlns:a16="http://schemas.microsoft.com/office/drawing/2014/main" val="1800953465"/>
                  </a:ext>
                </a:extLst>
              </a:tr>
              <a:tr h="372770">
                <a:tc>
                  <a:txBody>
                    <a:bodyPr/>
                    <a:lstStyle/>
                    <a:p>
                      <a:pPr marL="0" indent="0">
                        <a:buFont typeface="Arial" panose="020B0604020202020204" pitchFamily="34" charset="0"/>
                        <a:buNone/>
                      </a:pPr>
                      <a:r>
                        <a:rPr lang="en-AU" sz="1100" dirty="0">
                          <a:latin typeface="Arial Narrow" panose="020B0606020202030204" pitchFamily="34" charset="0"/>
                        </a:rPr>
                        <a:t>SPECIES ID GUIDE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67</a:t>
                      </a:r>
                    </a:p>
                  </a:txBody>
                  <a:tcPr/>
                </a:tc>
                <a:extLst>
                  <a:ext uri="{0D108BD9-81ED-4DB2-BD59-A6C34878D82A}">
                    <a16:rowId xmlns:a16="http://schemas.microsoft.com/office/drawing/2014/main" val="1262054824"/>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30. Science in the courtroom: </a:t>
                      </a:r>
                      <a:r>
                        <a:rPr lang="en-AU" sz="1100" dirty="0">
                          <a:latin typeface="Arial Narrow" panose="020B0606020202030204" pitchFamily="34" charset="0"/>
                        </a:rPr>
                        <a:t>Assess the limitations of a chosen field technique, e.g. quadrat, transect.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68</a:t>
                      </a:r>
                    </a:p>
                  </a:txBody>
                  <a:tcPr/>
                </a:tc>
                <a:extLst>
                  <a:ext uri="{0D108BD9-81ED-4DB2-BD59-A6C34878D82A}">
                    <a16:rowId xmlns:a16="http://schemas.microsoft.com/office/drawing/2014/main" val="974749645"/>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Crustaceans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Crustaceans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4176639140"/>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P</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T</a:t>
                      </a:r>
                    </a:p>
                  </a:txBody>
                  <a:tcPr>
                    <a:solidFill>
                      <a:schemeClr val="bg1"/>
                    </a:solidFill>
                  </a:tcPr>
                </a:tc>
                <a:tc>
                  <a:txBody>
                    <a:bodyPr/>
                    <a:lstStyle/>
                    <a:p>
                      <a:r>
                        <a:rPr lang="en-US" sz="1200" dirty="0"/>
                        <a:t>P</a:t>
                      </a:r>
                    </a:p>
                  </a:txBody>
                  <a:tcPr>
                    <a:solidFill>
                      <a:schemeClr val="bg1"/>
                    </a:solidFill>
                  </a:tcPr>
                </a:tc>
                <a:tc>
                  <a:txBody>
                    <a:bodyPr/>
                    <a:lstStyle/>
                    <a:p>
                      <a:r>
                        <a:rPr lang="en-US" sz="1200" dirty="0"/>
                        <a:t>M</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1180133165"/>
                  </a:ext>
                </a:extLst>
              </a:tr>
              <a:tr h="291610">
                <a:tc>
                  <a:txBody>
                    <a:bodyPr/>
                    <a:lstStyle/>
                    <a:p>
                      <a:r>
                        <a:rPr lang="en-US" sz="1200" dirty="0"/>
                        <a:t>R</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P</a:t>
                      </a:r>
                    </a:p>
                  </a:txBody>
                  <a:tcPr>
                    <a:solidFill>
                      <a:schemeClr val="bg1">
                        <a:lumMod val="75000"/>
                      </a:schemeClr>
                    </a:solidFill>
                  </a:tcPr>
                </a:tc>
                <a:tc>
                  <a:txBody>
                    <a:bodyPr/>
                    <a:lstStyle/>
                    <a:p>
                      <a:r>
                        <a:rPr lang="en-US" sz="1200" dirty="0"/>
                        <a:t>I</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R</a:t>
                      </a:r>
                    </a:p>
                  </a:txBody>
                  <a:tcPr>
                    <a:solidFill>
                      <a:schemeClr val="bg1"/>
                    </a:solidFill>
                  </a:tcPr>
                </a:tc>
                <a:tc>
                  <a:txBody>
                    <a:bodyPr/>
                    <a:lstStyle/>
                    <a:p>
                      <a:r>
                        <a:rPr lang="en-US" sz="1200" dirty="0"/>
                        <a:t>T</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extLst>
                  <a:ext uri="{0D108BD9-81ED-4DB2-BD59-A6C34878D82A}">
                    <a16:rowId xmlns:a16="http://schemas.microsoft.com/office/drawing/2014/main" val="1002235115"/>
                  </a:ext>
                </a:extLst>
              </a:tr>
              <a:tr h="291610">
                <a:tc>
                  <a:txBody>
                    <a:bodyPr/>
                    <a:lstStyle/>
                    <a:p>
                      <a:r>
                        <a:rPr lang="en-US" sz="1200" dirty="0"/>
                        <a:t>A</a:t>
                      </a:r>
                    </a:p>
                  </a:txBody>
                  <a:tcPr>
                    <a:solidFill>
                      <a:schemeClr val="bg1"/>
                    </a:solidFill>
                  </a:tcPr>
                </a:tc>
                <a:tc>
                  <a:txBody>
                    <a:bodyPr/>
                    <a:lstStyle/>
                    <a:p>
                      <a:r>
                        <a:rPr lang="en-US" sz="1200" dirty="0"/>
                        <a:t>W</a:t>
                      </a:r>
                    </a:p>
                  </a:txBody>
                  <a:tcPr>
                    <a:solidFill>
                      <a:schemeClr val="bg1"/>
                    </a:solidFill>
                  </a:tcPr>
                </a:tc>
                <a:tc>
                  <a:txBody>
                    <a:bodyPr/>
                    <a:lstStyle/>
                    <a:p>
                      <a:r>
                        <a:rPr lang="en-US" sz="1200" dirty="0"/>
                        <a:t>C</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U</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C</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S</a:t>
                      </a:r>
                    </a:p>
                  </a:txBody>
                  <a:tcPr>
                    <a:solidFill>
                      <a:schemeClr val="bg1">
                        <a:lumMod val="75000"/>
                      </a:schemeClr>
                    </a:solidFill>
                  </a:tcPr>
                </a:tc>
                <a:extLst>
                  <a:ext uri="{0D108BD9-81ED-4DB2-BD59-A6C34878D82A}">
                    <a16:rowId xmlns:a16="http://schemas.microsoft.com/office/drawing/2014/main" val="4222277824"/>
                  </a:ext>
                </a:extLst>
              </a:tr>
              <a:tr h="291610">
                <a:tc>
                  <a:txBody>
                    <a:bodyPr/>
                    <a:lstStyle/>
                    <a:p>
                      <a:r>
                        <a:rPr lang="en-US" sz="1200" dirty="0"/>
                        <a:t>C</a:t>
                      </a:r>
                    </a:p>
                  </a:txBody>
                  <a:tcPr>
                    <a:solidFill>
                      <a:schemeClr val="bg1"/>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lumMod val="75000"/>
                      </a:schemeClr>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B</a:t>
                      </a:r>
                    </a:p>
                  </a:txBody>
                  <a:tcPr>
                    <a:solidFill>
                      <a:schemeClr val="bg1">
                        <a:lumMod val="75000"/>
                      </a:schemeClr>
                    </a:solidFill>
                  </a:tcPr>
                </a:tc>
                <a:extLst>
                  <a:ext uri="{0D108BD9-81ED-4DB2-BD59-A6C34878D82A}">
                    <a16:rowId xmlns:a16="http://schemas.microsoft.com/office/drawing/2014/main" val="3011546478"/>
                  </a:ext>
                </a:extLst>
              </a:tr>
              <a:tr h="291610">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W</a:t>
                      </a:r>
                    </a:p>
                  </a:txBody>
                  <a:tcPr>
                    <a:solidFill>
                      <a:schemeClr val="bg1">
                        <a:lumMod val="75000"/>
                      </a:schemeClr>
                    </a:solidFill>
                  </a:tcPr>
                </a:tc>
                <a:tc>
                  <a:txBody>
                    <a:bodyPr/>
                    <a:lstStyle/>
                    <a:p>
                      <a:r>
                        <a:rPr lang="en-US" sz="1200" dirty="0"/>
                        <a:t>I</a:t>
                      </a:r>
                    </a:p>
                  </a:txBody>
                  <a:tcPr>
                    <a:solidFill>
                      <a:schemeClr val="bg1"/>
                    </a:solidFill>
                  </a:tcPr>
                </a:tc>
                <a:tc>
                  <a:txBody>
                    <a:bodyPr/>
                    <a:lstStyle/>
                    <a:p>
                      <a:r>
                        <a:rPr lang="en-US" sz="1200" dirty="0"/>
                        <a:t>M</a:t>
                      </a:r>
                    </a:p>
                  </a:txBody>
                  <a:tcPr>
                    <a:solidFill>
                      <a:schemeClr val="bg1"/>
                    </a:solidFill>
                  </a:tcPr>
                </a:tc>
                <a:tc>
                  <a:txBody>
                    <a:bodyPr/>
                    <a:lstStyle/>
                    <a:p>
                      <a:r>
                        <a:rPr lang="en-US" sz="1200" dirty="0"/>
                        <a:t>N</a:t>
                      </a:r>
                    </a:p>
                  </a:txBody>
                  <a:tcPr>
                    <a:solidFill>
                      <a:schemeClr val="bg1"/>
                    </a:solidFill>
                  </a:tcPr>
                </a:tc>
                <a:tc>
                  <a:txBody>
                    <a:bodyPr/>
                    <a:lstStyle/>
                    <a:p>
                      <a:r>
                        <a:rPr lang="en-US" sz="1200" dirty="0"/>
                        <a:t>T</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lumMod val="75000"/>
                      </a:schemeClr>
                    </a:solidFill>
                  </a:tcPr>
                </a:tc>
                <a:extLst>
                  <a:ext uri="{0D108BD9-81ED-4DB2-BD59-A6C34878D82A}">
                    <a16:rowId xmlns:a16="http://schemas.microsoft.com/office/drawing/2014/main" val="3654981326"/>
                  </a:ext>
                </a:extLst>
              </a:tr>
              <a:tr h="291610">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lumMod val="75000"/>
                      </a:schemeClr>
                    </a:solidFill>
                  </a:tcPr>
                </a:tc>
                <a:tc>
                  <a:txBody>
                    <a:bodyPr/>
                    <a:lstStyle/>
                    <a:p>
                      <a:r>
                        <a:rPr lang="en-US" sz="1200" dirty="0"/>
                        <a:t>M</a:t>
                      </a:r>
                    </a:p>
                  </a:txBody>
                  <a:tcPr>
                    <a:solidFill>
                      <a:schemeClr val="bg1"/>
                    </a:solidFill>
                  </a:tcPr>
                </a:tc>
                <a:tc>
                  <a:txBody>
                    <a:bodyPr/>
                    <a:lstStyle/>
                    <a:p>
                      <a:r>
                        <a:rPr lang="en-US" sz="1200" dirty="0"/>
                        <a:t>N</a:t>
                      </a:r>
                    </a:p>
                  </a:txBody>
                  <a:tcPr>
                    <a:solidFill>
                      <a:schemeClr val="bg1"/>
                    </a:solidFill>
                  </a:tcPr>
                </a:tc>
                <a:tc>
                  <a:txBody>
                    <a:bodyPr/>
                    <a:lstStyle/>
                    <a:p>
                      <a:r>
                        <a:rPr lang="en-US" sz="1200" dirty="0"/>
                        <a:t>H</a:t>
                      </a:r>
                    </a:p>
                  </a:txBody>
                  <a:tcPr>
                    <a:solidFill>
                      <a:schemeClr val="bg1"/>
                    </a:solidFill>
                  </a:tcPr>
                </a:tc>
                <a:tc>
                  <a:txBody>
                    <a:bodyPr/>
                    <a:lstStyle/>
                    <a:p>
                      <a:r>
                        <a:rPr lang="en-US" sz="1200" dirty="0"/>
                        <a:t>P</a:t>
                      </a:r>
                    </a:p>
                  </a:txBody>
                  <a:tcPr>
                    <a:solidFill>
                      <a:schemeClr val="bg1"/>
                    </a:solidFill>
                  </a:tcPr>
                </a:tc>
                <a:tc>
                  <a:txBody>
                    <a:bodyPr/>
                    <a:lstStyle/>
                    <a:p>
                      <a:r>
                        <a:rPr lang="en-US" sz="1200" dirty="0"/>
                        <a:t>I</a:t>
                      </a:r>
                    </a:p>
                  </a:txBody>
                  <a:tcPr>
                    <a:solidFill>
                      <a:schemeClr val="bg1"/>
                    </a:solidFill>
                  </a:tcPr>
                </a:tc>
                <a:tc>
                  <a:txBody>
                    <a:bodyPr/>
                    <a:lstStyle/>
                    <a:p>
                      <a:r>
                        <a:rPr lang="en-US" sz="1200" dirty="0"/>
                        <a:t>M</a:t>
                      </a:r>
                    </a:p>
                  </a:txBody>
                  <a:tcPr>
                    <a:solidFill>
                      <a:schemeClr val="bg1"/>
                    </a:solidFill>
                  </a:tcPr>
                </a:tc>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R</a:t>
                      </a:r>
                    </a:p>
                  </a:txBody>
                  <a:tcPr>
                    <a:solidFill>
                      <a:schemeClr val="bg1">
                        <a:lumMod val="75000"/>
                      </a:schemeClr>
                    </a:solidFill>
                  </a:tcPr>
                </a:tc>
                <a:extLst>
                  <a:ext uri="{0D108BD9-81ED-4DB2-BD59-A6C34878D82A}">
                    <a16:rowId xmlns:a16="http://schemas.microsoft.com/office/drawing/2014/main" val="2138909377"/>
                  </a:ext>
                </a:extLst>
              </a:tr>
              <a:tr h="291610">
                <a:tc>
                  <a:txBody>
                    <a:bodyPr/>
                    <a:lstStyle/>
                    <a:p>
                      <a:r>
                        <a:rPr lang="en-US" sz="1200" dirty="0"/>
                        <a:t>B</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S</a:t>
                      </a:r>
                    </a:p>
                  </a:txBody>
                  <a:tcPr>
                    <a:solidFill>
                      <a:schemeClr val="bg1">
                        <a:lumMod val="75000"/>
                      </a:schemeClr>
                    </a:solidFill>
                  </a:tcPr>
                </a:tc>
                <a:tc>
                  <a:txBody>
                    <a:bodyPr/>
                    <a:lstStyle/>
                    <a:p>
                      <a:r>
                        <a:rPr lang="en-US" sz="1200" dirty="0"/>
                        <a:t>H</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M</a:t>
                      </a:r>
                    </a:p>
                  </a:txBody>
                  <a:tcPr>
                    <a:solidFill>
                      <a:schemeClr val="bg1">
                        <a:lumMod val="75000"/>
                      </a:schemeClr>
                    </a:solidFill>
                  </a:tcPr>
                </a:tc>
                <a:tc>
                  <a:txBody>
                    <a:bodyPr/>
                    <a:lstStyle/>
                    <a:p>
                      <a:r>
                        <a:rPr lang="en-US" sz="1200" dirty="0"/>
                        <a:t>P</a:t>
                      </a:r>
                    </a:p>
                  </a:txBody>
                  <a:tcPr>
                    <a:solidFill>
                      <a:schemeClr val="bg1">
                        <a:lumMod val="75000"/>
                      </a:schemeClr>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C</a:t>
                      </a:r>
                    </a:p>
                  </a:txBody>
                  <a:tcPr>
                    <a:solidFill>
                      <a:schemeClr val="bg1"/>
                    </a:solidFill>
                  </a:tcPr>
                </a:tc>
                <a:tc>
                  <a:txBody>
                    <a:bodyPr/>
                    <a:lstStyle/>
                    <a:p>
                      <a:r>
                        <a:rPr lang="en-US" sz="1200" dirty="0"/>
                        <a:t>C</a:t>
                      </a:r>
                    </a:p>
                  </a:txBody>
                  <a:tcPr>
                    <a:solidFill>
                      <a:schemeClr val="bg1">
                        <a:lumMod val="75000"/>
                      </a:schemeClr>
                    </a:solidFill>
                  </a:tcPr>
                </a:tc>
                <a:extLst>
                  <a:ext uri="{0D108BD9-81ED-4DB2-BD59-A6C34878D82A}">
                    <a16:rowId xmlns:a16="http://schemas.microsoft.com/office/drawing/2014/main" val="4079144434"/>
                  </a:ext>
                </a:extLst>
              </a:tr>
              <a:tr h="291610">
                <a:tc>
                  <a:txBody>
                    <a:bodyPr/>
                    <a:lstStyle/>
                    <a:p>
                      <a:r>
                        <a:rPr lang="en-US" sz="1200" dirty="0"/>
                        <a:t>S</a:t>
                      </a:r>
                    </a:p>
                  </a:txBody>
                  <a:tcPr>
                    <a:solidFill>
                      <a:schemeClr val="bg1"/>
                    </a:solidFill>
                  </a:tcPr>
                </a:tc>
                <a:tc>
                  <a:txBody>
                    <a:bodyPr/>
                    <a:lstStyle/>
                    <a:p>
                      <a:r>
                        <a:rPr lang="en-US" sz="1200" dirty="0"/>
                        <a:t>R</a:t>
                      </a:r>
                    </a:p>
                  </a:txBody>
                  <a:tcPr>
                    <a:solidFill>
                      <a:schemeClr val="bg1"/>
                    </a:solidFill>
                  </a:tcPr>
                </a:tc>
                <a:tc>
                  <a:txBody>
                    <a:bodyPr/>
                    <a:lstStyle/>
                    <a:p>
                      <a:r>
                        <a:rPr lang="en-US" sz="1200" dirty="0"/>
                        <a:t>Y</a:t>
                      </a:r>
                    </a:p>
                  </a:txBody>
                  <a:tcPr>
                    <a:solidFill>
                      <a:schemeClr val="bg1"/>
                    </a:solidFill>
                  </a:tcPr>
                </a:tc>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M</a:t>
                      </a:r>
                    </a:p>
                  </a:txBody>
                  <a:tcPr>
                    <a:solidFill>
                      <a:schemeClr val="bg1"/>
                    </a:solidFill>
                  </a:tcPr>
                </a:tc>
                <a:tc>
                  <a:txBody>
                    <a:bodyPr/>
                    <a:lstStyle/>
                    <a:p>
                      <a:r>
                        <a:rPr lang="en-US" sz="1200" dirty="0"/>
                        <a:t>U</a:t>
                      </a:r>
                    </a:p>
                  </a:txBody>
                  <a:tcPr>
                    <a:solidFill>
                      <a:schemeClr val="bg1"/>
                    </a:solidFill>
                  </a:tcPr>
                </a:tc>
                <a:tc>
                  <a:txBody>
                    <a:bodyPr/>
                    <a:lstStyle/>
                    <a:p>
                      <a:r>
                        <a:rPr lang="en-US" sz="1200" dirty="0"/>
                        <a:t>P</a:t>
                      </a:r>
                    </a:p>
                  </a:txBody>
                  <a:tcPr>
                    <a:solidFill>
                      <a:schemeClr val="bg1"/>
                    </a:solidFill>
                  </a:tcPr>
                </a:tc>
                <a:tc>
                  <a:txBody>
                    <a:bodyPr/>
                    <a:lstStyle/>
                    <a:p>
                      <a:r>
                        <a:rPr lang="en-US" sz="1200" dirty="0"/>
                        <a:t>U</a:t>
                      </a:r>
                    </a:p>
                  </a:txBody>
                  <a:tcPr>
                    <a:solidFill>
                      <a:schemeClr val="bg1"/>
                    </a:solidFill>
                  </a:tcPr>
                </a:tc>
                <a:tc>
                  <a:txBody>
                    <a:bodyPr/>
                    <a:lstStyle/>
                    <a:p>
                      <a:r>
                        <a:rPr lang="en-US" sz="1200" dirty="0"/>
                        <a:t>T</a:t>
                      </a:r>
                    </a:p>
                  </a:txBody>
                  <a:tcPr>
                    <a:solidFill>
                      <a:schemeClr val="bg1"/>
                    </a:solidFill>
                  </a:tcPr>
                </a:tc>
                <a:extLst>
                  <a:ext uri="{0D108BD9-81ED-4DB2-BD59-A6C34878D82A}">
                    <a16:rowId xmlns:a16="http://schemas.microsoft.com/office/drawing/2014/main" val="3364427381"/>
                  </a:ext>
                </a:extLst>
              </a:tr>
              <a:tr h="291610">
                <a:tc>
                  <a:txBody>
                    <a:bodyPr/>
                    <a:lstStyle/>
                    <a:p>
                      <a:r>
                        <a:rPr lang="en-US" sz="1200" dirty="0"/>
                        <a:t>H</a:t>
                      </a:r>
                    </a:p>
                  </a:txBody>
                  <a:tcPr>
                    <a:solidFill>
                      <a:schemeClr val="bg1"/>
                    </a:solidFill>
                  </a:tcPr>
                </a:tc>
                <a:tc>
                  <a:txBody>
                    <a:bodyPr/>
                    <a:lstStyle/>
                    <a:p>
                      <a:r>
                        <a:rPr lang="en-US" sz="1200" dirty="0"/>
                        <a:t>T</a:t>
                      </a:r>
                    </a:p>
                  </a:txBody>
                  <a:tcPr>
                    <a:solidFill>
                      <a:schemeClr val="bg1"/>
                    </a:solidFill>
                  </a:tcPr>
                </a:tc>
                <a:tc>
                  <a:txBody>
                    <a:bodyPr/>
                    <a:lstStyle/>
                    <a:p>
                      <a:r>
                        <a:rPr lang="en-US" sz="1200" dirty="0"/>
                        <a:t>I</a:t>
                      </a:r>
                    </a:p>
                  </a:txBody>
                  <a:tcPr>
                    <a:solidFill>
                      <a:schemeClr val="bg1"/>
                    </a:solidFill>
                  </a:tcPr>
                </a:tc>
                <a:tc>
                  <a:txBody>
                    <a:bodyPr/>
                    <a:lstStyle/>
                    <a:p>
                      <a:r>
                        <a:rPr lang="en-US" sz="1200" dirty="0"/>
                        <a:t>S</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C</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B</a:t>
                      </a:r>
                    </a:p>
                  </a:txBody>
                  <a:tcPr>
                    <a:solidFill>
                      <a:schemeClr val="bg1">
                        <a:lumMod val="75000"/>
                      </a:schemeClr>
                    </a:solidFill>
                  </a:tcPr>
                </a:tc>
                <a:tc>
                  <a:txBody>
                    <a:bodyPr/>
                    <a:lstStyle/>
                    <a:p>
                      <a:r>
                        <a:rPr lang="en-US" sz="1200" dirty="0"/>
                        <a:t>S</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P</a:t>
                      </a:r>
                    </a:p>
                  </a:txBody>
                  <a:tcPr>
                    <a:solidFill>
                      <a:schemeClr val="bg1"/>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U</a:t>
                      </a:r>
                    </a:p>
                  </a:txBody>
                  <a:tcPr>
                    <a:solidFill>
                      <a:schemeClr val="bg1"/>
                    </a:solidFill>
                  </a:tcPr>
                </a:tc>
                <a:tc>
                  <a:txBody>
                    <a:bodyPr/>
                    <a:lstStyle/>
                    <a:p>
                      <a:r>
                        <a:rPr lang="en-US" sz="1200" dirty="0"/>
                        <a:t>N</a:t>
                      </a:r>
                    </a:p>
                  </a:txBody>
                  <a:tcPr>
                    <a:solidFill>
                      <a:schemeClr val="bg1"/>
                    </a:solidFill>
                  </a:tcPr>
                </a:tc>
                <a:tc>
                  <a:txBody>
                    <a:bodyPr/>
                    <a:lstStyle/>
                    <a:p>
                      <a:r>
                        <a:rPr lang="en-US" sz="1200" dirty="0"/>
                        <a:t>A</a:t>
                      </a:r>
                    </a:p>
                  </a:txBody>
                  <a:tcPr>
                    <a:solidFill>
                      <a:schemeClr val="bg1"/>
                    </a:solidFill>
                  </a:tcPr>
                </a:tc>
                <a:tc>
                  <a:txBody>
                    <a:bodyPr/>
                    <a:lstStyle/>
                    <a:p>
                      <a:r>
                        <a:rPr lang="en-US" sz="1200" dirty="0"/>
                        <a:t>B</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121536" y="6126263"/>
            <a:ext cx="1421810" cy="2178673"/>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Crustaceans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Crabs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Prawns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Shrimp</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Barnacles</a:t>
            </a: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Hard exoskeleton (which they ‘shed’ to grow)</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Manoeuvrable Limbs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Head, thorax, abdomen and tail region </a:t>
            </a:r>
          </a:p>
        </p:txBody>
      </p:sp>
    </p:spTree>
    <p:extLst>
      <p:ext uri="{BB962C8B-B14F-4D97-AF65-F5344CB8AC3E}">
        <p14:creationId xmlns:p14="http://schemas.microsoft.com/office/powerpoint/2010/main" val="539873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53</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err="1">
                <a:latin typeface="Arial Narrow" pitchFamily="34" charset="0"/>
              </a:rPr>
              <a:t>Molluscs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Molluscs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1184647988"/>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C</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P</a:t>
                      </a:r>
                    </a:p>
                  </a:txBody>
                  <a:tcPr>
                    <a:solidFill>
                      <a:schemeClr val="bg1">
                        <a:lumMod val="75000"/>
                      </a:schemeClr>
                    </a:solidFill>
                  </a:tcPr>
                </a:tc>
                <a:tc>
                  <a:txBody>
                    <a:bodyPr/>
                    <a:lstStyle/>
                    <a:p>
                      <a:r>
                        <a:rPr lang="en-US" sz="1200" dirty="0"/>
                        <a:t>H</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P</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A</a:t>
                      </a:r>
                    </a:p>
                  </a:txBody>
                  <a:tcPr>
                    <a:solidFill>
                      <a:schemeClr val="bg1"/>
                    </a:solidFill>
                  </a:tcPr>
                </a:tc>
                <a:tc>
                  <a:txBody>
                    <a:bodyPr/>
                    <a:lstStyle/>
                    <a:p>
                      <a:r>
                        <a:rPr lang="en-US" sz="1200" dirty="0"/>
                        <a:t>G</a:t>
                      </a:r>
                    </a:p>
                  </a:txBody>
                  <a:tcPr>
                    <a:solidFill>
                      <a:schemeClr val="bg1">
                        <a:lumMod val="75000"/>
                      </a:schemeClr>
                    </a:solidFill>
                  </a:tcPr>
                </a:tc>
                <a:extLst>
                  <a:ext uri="{0D108BD9-81ED-4DB2-BD59-A6C34878D82A}">
                    <a16:rowId xmlns:a16="http://schemas.microsoft.com/office/drawing/2014/main" val="1180133165"/>
                  </a:ext>
                </a:extLst>
              </a:tr>
              <a:tr h="291610">
                <a:tc>
                  <a:txBody>
                    <a:bodyPr/>
                    <a:lstStyle/>
                    <a:p>
                      <a:r>
                        <a:rPr lang="en-US" sz="1200" dirty="0"/>
                        <a:t>E</a:t>
                      </a:r>
                    </a:p>
                  </a:txBody>
                  <a:tcPr>
                    <a:solidFill>
                      <a:schemeClr val="bg1"/>
                    </a:solidFill>
                  </a:tcPr>
                </a:tc>
                <a:tc>
                  <a:txBody>
                    <a:bodyPr/>
                    <a:lstStyle/>
                    <a:p>
                      <a:r>
                        <a:rPr lang="en-US" sz="1200" dirty="0"/>
                        <a:t>V</a:t>
                      </a:r>
                    </a:p>
                  </a:txBody>
                  <a:tcPr>
                    <a:solidFill>
                      <a:schemeClr val="bg1"/>
                    </a:solidFill>
                  </a:tcPr>
                </a:tc>
                <a:tc>
                  <a:txBody>
                    <a:bodyPr/>
                    <a:lstStyle/>
                    <a:p>
                      <a:r>
                        <a:rPr lang="en-US" sz="1200" dirty="0"/>
                        <a:t>H</a:t>
                      </a:r>
                    </a:p>
                  </a:txBody>
                  <a:tcPr>
                    <a:solidFill>
                      <a:schemeClr val="bg1"/>
                    </a:solidFill>
                  </a:tcPr>
                </a:tc>
                <a:tc>
                  <a:txBody>
                    <a:bodyPr/>
                    <a:lstStyle/>
                    <a:p>
                      <a:r>
                        <a:rPr lang="en-US" sz="1200" dirty="0"/>
                        <a:t>T</a:t>
                      </a:r>
                    </a:p>
                  </a:txBody>
                  <a:tcPr>
                    <a:solidFill>
                      <a:schemeClr val="bg1"/>
                    </a:solidFill>
                  </a:tcPr>
                </a:tc>
                <a:tc>
                  <a:txBody>
                    <a:bodyPr/>
                    <a:lstStyle/>
                    <a:p>
                      <a:r>
                        <a:rPr lang="en-US" sz="1200" dirty="0"/>
                        <a:t>O</a:t>
                      </a:r>
                    </a:p>
                  </a:txBody>
                  <a:tcPr>
                    <a:solidFill>
                      <a:schemeClr val="bg1"/>
                    </a:solidFill>
                  </a:tcPr>
                </a:tc>
                <a:tc>
                  <a:txBody>
                    <a:bodyPr/>
                    <a:lstStyle/>
                    <a:p>
                      <a:r>
                        <a:rPr lang="en-US" sz="1200" dirty="0"/>
                        <a:t>N</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C</a:t>
                      </a:r>
                    </a:p>
                  </a:txBody>
                  <a:tcPr>
                    <a:solidFill>
                      <a:schemeClr val="bg1">
                        <a:lumMod val="75000"/>
                      </a:schemeClr>
                    </a:solidFill>
                  </a:tcPr>
                </a:tc>
                <a:tc>
                  <a:txBody>
                    <a:bodyPr/>
                    <a:lstStyle/>
                    <a:p>
                      <a:r>
                        <a:rPr lang="en-US" sz="1200" dirty="0"/>
                        <a:t>E</a:t>
                      </a:r>
                    </a:p>
                  </a:txBody>
                  <a:tcPr>
                    <a:solidFill>
                      <a:schemeClr val="bg1"/>
                    </a:solidFill>
                  </a:tcPr>
                </a:tc>
                <a:tc>
                  <a:txBody>
                    <a:bodyPr/>
                    <a:lstStyle/>
                    <a:p>
                      <a:r>
                        <a:rPr lang="en-US" sz="1200" dirty="0"/>
                        <a:t>V</a:t>
                      </a:r>
                    </a:p>
                  </a:txBody>
                  <a:tcPr>
                    <a:solidFill>
                      <a:schemeClr val="bg1"/>
                    </a:solidFill>
                  </a:tcPr>
                </a:tc>
                <a:tc>
                  <a:txBody>
                    <a:bodyPr/>
                    <a:lstStyle/>
                    <a:p>
                      <a:r>
                        <a:rPr lang="en-US" sz="1200" dirty="0"/>
                        <a:t>L</a:t>
                      </a:r>
                    </a:p>
                  </a:txBody>
                  <a:tcPr>
                    <a:solidFill>
                      <a:schemeClr val="bg1"/>
                    </a:solidFill>
                  </a:tcPr>
                </a:tc>
                <a:tc>
                  <a:txBody>
                    <a:bodyPr/>
                    <a:lstStyle/>
                    <a:p>
                      <a:r>
                        <a:rPr lang="en-US" sz="1200" dirty="0"/>
                        <a:t>A</a:t>
                      </a:r>
                    </a:p>
                  </a:txBody>
                  <a:tcPr>
                    <a:solidFill>
                      <a:schemeClr val="bg1">
                        <a:lumMod val="75000"/>
                      </a:schemeClr>
                    </a:solidFill>
                  </a:tcPr>
                </a:tc>
                <a:extLst>
                  <a:ext uri="{0D108BD9-81ED-4DB2-BD59-A6C34878D82A}">
                    <a16:rowId xmlns:a16="http://schemas.microsoft.com/office/drawing/2014/main" val="1002235115"/>
                  </a:ext>
                </a:extLst>
              </a:tr>
              <a:tr h="291610">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N</a:t>
                      </a:r>
                    </a:p>
                  </a:txBody>
                  <a:tcPr>
                    <a:solidFill>
                      <a:schemeClr val="bg1"/>
                    </a:solidFill>
                  </a:tcPr>
                </a:tc>
                <a:tc>
                  <a:txBody>
                    <a:bodyPr/>
                    <a:lstStyle/>
                    <a:p>
                      <a:r>
                        <a:rPr lang="en-US" sz="1200" dirty="0"/>
                        <a:t>C</a:t>
                      </a:r>
                    </a:p>
                  </a:txBody>
                  <a:tcPr>
                    <a:solidFill>
                      <a:schemeClr val="bg1">
                        <a:lumMod val="75000"/>
                      </a:schemeClr>
                    </a:solidFill>
                  </a:tcPr>
                </a:tc>
                <a:tc>
                  <a:txBody>
                    <a:bodyPr/>
                    <a:lstStyle/>
                    <a:p>
                      <a:r>
                        <a:rPr lang="en-US" sz="1200" dirty="0"/>
                        <a:t>H</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S</a:t>
                      </a:r>
                    </a:p>
                  </a:txBody>
                  <a:tcPr>
                    <a:solidFill>
                      <a:schemeClr val="bg1">
                        <a:lumMod val="75000"/>
                      </a:schemeClr>
                    </a:solidFill>
                  </a:tcPr>
                </a:tc>
                <a:extLst>
                  <a:ext uri="{0D108BD9-81ED-4DB2-BD59-A6C34878D82A}">
                    <a16:rowId xmlns:a16="http://schemas.microsoft.com/office/drawing/2014/main" val="4222277824"/>
                  </a:ext>
                </a:extLst>
              </a:tr>
              <a:tr h="291610">
                <a:tc>
                  <a:txBody>
                    <a:bodyPr/>
                    <a:lstStyle/>
                    <a:p>
                      <a:r>
                        <a:rPr lang="en-US" sz="1200" dirty="0"/>
                        <a:t>H</a:t>
                      </a:r>
                    </a:p>
                  </a:txBody>
                  <a:tcPr>
                    <a:solidFill>
                      <a:schemeClr val="bg1"/>
                    </a:solidFill>
                  </a:tcPr>
                </a:tc>
                <a:tc>
                  <a:txBody>
                    <a:bodyPr/>
                    <a:lstStyle/>
                    <a:p>
                      <a:r>
                        <a:rPr lang="en-US" sz="1200" dirty="0"/>
                        <a:t>L</a:t>
                      </a:r>
                    </a:p>
                  </a:txBody>
                  <a:tcPr>
                    <a:solidFill>
                      <a:schemeClr val="bg1"/>
                    </a:solidFill>
                  </a:tcPr>
                </a:tc>
                <a:tc>
                  <a:txBody>
                    <a:bodyPr/>
                    <a:lstStyle/>
                    <a:p>
                      <a:r>
                        <a:rPr lang="en-US" sz="1200" dirty="0"/>
                        <a:t>S</a:t>
                      </a:r>
                    </a:p>
                  </a:txBody>
                  <a:tcPr>
                    <a:solidFill>
                      <a:schemeClr val="bg1">
                        <a:lumMod val="75000"/>
                      </a:schemeClr>
                    </a:solidFill>
                  </a:tcPr>
                </a:tc>
                <a:tc>
                  <a:txBody>
                    <a:bodyPr/>
                    <a:lstStyle/>
                    <a:p>
                      <a:r>
                        <a:rPr lang="en-US" sz="1200" dirty="0"/>
                        <a:t>C</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U</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M</a:t>
                      </a:r>
                    </a:p>
                  </a:txBody>
                  <a:tcPr>
                    <a:solidFill>
                      <a:schemeClr val="bg1">
                        <a:lumMod val="75000"/>
                      </a:schemeClr>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tc>
                  <a:txBody>
                    <a:bodyPr/>
                    <a:lstStyle/>
                    <a:p>
                      <a:r>
                        <a:rPr lang="en-US" sz="1200" dirty="0"/>
                        <a:t>T</a:t>
                      </a:r>
                    </a:p>
                  </a:txBody>
                  <a:tcPr>
                    <a:solidFill>
                      <a:schemeClr val="bg1">
                        <a:lumMod val="75000"/>
                      </a:schemeClr>
                    </a:solidFill>
                  </a:tcPr>
                </a:tc>
                <a:extLst>
                  <a:ext uri="{0D108BD9-81ED-4DB2-BD59-A6C34878D82A}">
                    <a16:rowId xmlns:a16="http://schemas.microsoft.com/office/drawing/2014/main" val="3011546478"/>
                  </a:ext>
                </a:extLst>
              </a:tr>
              <a:tr h="291610">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H</a:t>
                      </a:r>
                    </a:p>
                  </a:txBody>
                  <a:tcPr>
                    <a:solidFill>
                      <a:schemeClr val="bg1"/>
                    </a:solidFill>
                  </a:tcPr>
                </a:tc>
                <a:tc>
                  <a:txBody>
                    <a:bodyPr/>
                    <a:lstStyle/>
                    <a:p>
                      <a:r>
                        <a:rPr lang="en-US" sz="1200" dirty="0"/>
                        <a:t>H</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V</a:t>
                      </a:r>
                    </a:p>
                  </a:txBody>
                  <a:tcPr>
                    <a:solidFill>
                      <a:schemeClr val="bg1"/>
                    </a:solidFill>
                  </a:tcPr>
                </a:tc>
                <a:tc>
                  <a:txBody>
                    <a:bodyPr/>
                    <a:lstStyle/>
                    <a:p>
                      <a:r>
                        <a:rPr lang="en-US" sz="1200" dirty="0"/>
                        <a:t>P</a:t>
                      </a:r>
                    </a:p>
                  </a:txBody>
                  <a:tcPr>
                    <a:solidFill>
                      <a:schemeClr val="bg1">
                        <a:lumMod val="75000"/>
                      </a:schemeClr>
                    </a:solidFill>
                  </a:tcPr>
                </a:tc>
                <a:tc>
                  <a:txBody>
                    <a:bodyPr/>
                    <a:lstStyle/>
                    <a:p>
                      <a:r>
                        <a:rPr lang="en-US" sz="1200" dirty="0"/>
                        <a:t>A</a:t>
                      </a:r>
                    </a:p>
                  </a:txBody>
                  <a:tcPr>
                    <a:solidFill>
                      <a:schemeClr val="bg1"/>
                    </a:solidFill>
                  </a:tcPr>
                </a:tc>
                <a:tc>
                  <a:txBody>
                    <a:bodyPr/>
                    <a:lstStyle/>
                    <a:p>
                      <a:r>
                        <a:rPr lang="en-US" sz="1200" dirty="0"/>
                        <a:t>L</a:t>
                      </a:r>
                    </a:p>
                  </a:txBody>
                  <a:tcPr>
                    <a:solidFill>
                      <a:schemeClr val="bg1"/>
                    </a:solidFill>
                  </a:tcPr>
                </a:tc>
                <a:tc>
                  <a:txBody>
                    <a:bodyPr/>
                    <a:lstStyle/>
                    <a:p>
                      <a:r>
                        <a:rPr lang="en-US" sz="1200" dirty="0"/>
                        <a:t>V</a:t>
                      </a:r>
                    </a:p>
                  </a:txBody>
                  <a:tcPr>
                    <a:solidFill>
                      <a:schemeClr val="bg1"/>
                    </a:solidFill>
                  </a:tcPr>
                </a:tc>
                <a:tc>
                  <a:txBody>
                    <a:bodyPr/>
                    <a:lstStyle/>
                    <a:p>
                      <a:r>
                        <a:rPr lang="en-US" sz="1200" dirty="0"/>
                        <a:t>R</a:t>
                      </a:r>
                    </a:p>
                  </a:txBody>
                  <a:tcPr>
                    <a:solidFill>
                      <a:schemeClr val="bg1">
                        <a:lumMod val="75000"/>
                      </a:schemeClr>
                    </a:solidFill>
                  </a:tcPr>
                </a:tc>
                <a:extLst>
                  <a:ext uri="{0D108BD9-81ED-4DB2-BD59-A6C34878D82A}">
                    <a16:rowId xmlns:a16="http://schemas.microsoft.com/office/drawing/2014/main" val="3654981326"/>
                  </a:ext>
                </a:extLst>
              </a:tr>
              <a:tr h="291610">
                <a:tc>
                  <a:txBody>
                    <a:bodyPr/>
                    <a:lstStyle/>
                    <a:p>
                      <a:r>
                        <a:rPr lang="en-US" sz="1200" dirty="0"/>
                        <a:t>S</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I</a:t>
                      </a:r>
                    </a:p>
                  </a:txBody>
                  <a:tcPr>
                    <a:solidFill>
                      <a:schemeClr val="bg1"/>
                    </a:solidFill>
                  </a:tcPr>
                </a:tc>
                <a:tc>
                  <a:txBody>
                    <a:bodyPr/>
                    <a:lstStyle/>
                    <a:p>
                      <a:r>
                        <a:rPr lang="en-US" sz="1200" dirty="0"/>
                        <a:t>I</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C</a:t>
                      </a:r>
                    </a:p>
                  </a:txBody>
                  <a:tcPr>
                    <a:solidFill>
                      <a:schemeClr val="bg1"/>
                    </a:solidFill>
                  </a:tcPr>
                </a:tc>
                <a:tc>
                  <a:txBody>
                    <a:bodyPr/>
                    <a:lstStyle/>
                    <a:p>
                      <a:r>
                        <a:rPr lang="en-US" sz="1200" dirty="0"/>
                        <a:t>U</a:t>
                      </a:r>
                    </a:p>
                  </a:txBody>
                  <a:tcPr>
                    <a:solidFill>
                      <a:schemeClr val="bg1">
                        <a:lumMod val="75000"/>
                      </a:schemeClr>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tc>
                  <a:txBody>
                    <a:bodyPr/>
                    <a:lstStyle/>
                    <a:p>
                      <a:r>
                        <a:rPr lang="en-US" sz="1200" dirty="0"/>
                        <a:t>O</a:t>
                      </a:r>
                    </a:p>
                  </a:txBody>
                  <a:tcPr>
                    <a:solidFill>
                      <a:schemeClr val="bg1">
                        <a:lumMod val="75000"/>
                      </a:schemeClr>
                    </a:solidFill>
                  </a:tcPr>
                </a:tc>
                <a:extLst>
                  <a:ext uri="{0D108BD9-81ED-4DB2-BD59-A6C34878D82A}">
                    <a16:rowId xmlns:a16="http://schemas.microsoft.com/office/drawing/2014/main" val="2138909377"/>
                  </a:ext>
                </a:extLst>
              </a:tr>
              <a:tr h="291610">
                <a:tc>
                  <a:txBody>
                    <a:bodyPr/>
                    <a:lstStyle/>
                    <a:p>
                      <a:r>
                        <a:rPr lang="en-US" sz="1200" dirty="0"/>
                        <a:t>V</a:t>
                      </a:r>
                    </a:p>
                  </a:txBody>
                  <a:tcPr>
                    <a:solidFill>
                      <a:schemeClr val="bg1"/>
                    </a:solidFill>
                  </a:tcPr>
                </a:tc>
                <a:tc>
                  <a:txBody>
                    <a:bodyPr/>
                    <a:lstStyle/>
                    <a:p>
                      <a:r>
                        <a:rPr lang="en-US" sz="1200" dirty="0"/>
                        <a:t>B</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V</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V</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N</a:t>
                      </a:r>
                    </a:p>
                  </a:txBody>
                  <a:tcPr>
                    <a:solidFill>
                      <a:schemeClr val="bg1"/>
                    </a:solidFill>
                  </a:tcPr>
                </a:tc>
                <a:tc>
                  <a:txBody>
                    <a:bodyPr/>
                    <a:lstStyle/>
                    <a:p>
                      <a:r>
                        <a:rPr lang="en-US" sz="1200" dirty="0"/>
                        <a:t>D</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lumMod val="75000"/>
                      </a:schemeClr>
                    </a:solidFill>
                  </a:tcPr>
                </a:tc>
                <a:extLst>
                  <a:ext uri="{0D108BD9-81ED-4DB2-BD59-A6C34878D82A}">
                    <a16:rowId xmlns:a16="http://schemas.microsoft.com/office/drawing/2014/main" val="4079144434"/>
                  </a:ext>
                </a:extLst>
              </a:tr>
              <a:tr h="291610">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M</a:t>
                      </a:r>
                    </a:p>
                  </a:txBody>
                  <a:tcPr>
                    <a:solidFill>
                      <a:schemeClr val="bg1"/>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tc>
                  <a:txBody>
                    <a:bodyPr/>
                    <a:lstStyle/>
                    <a:p>
                      <a:r>
                        <a:rPr lang="en-US" sz="1200" dirty="0"/>
                        <a:t>T</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tc>
                  <a:txBody>
                    <a:bodyPr/>
                    <a:lstStyle/>
                    <a:p>
                      <a:r>
                        <a:rPr lang="en-US" sz="1200" dirty="0"/>
                        <a:t>U</a:t>
                      </a:r>
                    </a:p>
                  </a:txBody>
                  <a:tcPr>
                    <a:solidFill>
                      <a:schemeClr val="bg1"/>
                    </a:solidFill>
                  </a:tcPr>
                </a:tc>
                <a:tc>
                  <a:txBody>
                    <a:bodyPr/>
                    <a:lstStyle/>
                    <a:p>
                      <a:r>
                        <a:rPr lang="en-US" sz="1200" dirty="0"/>
                        <a:t>S</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O</a:t>
                      </a:r>
                    </a:p>
                  </a:txBody>
                  <a:tcPr>
                    <a:solidFill>
                      <a:schemeClr val="bg1">
                        <a:lumMod val="75000"/>
                      </a:schemeClr>
                    </a:solidFill>
                  </a:tcPr>
                </a:tc>
                <a:extLst>
                  <a:ext uri="{0D108BD9-81ED-4DB2-BD59-A6C34878D82A}">
                    <a16:rowId xmlns:a16="http://schemas.microsoft.com/office/drawing/2014/main" val="3364427381"/>
                  </a:ext>
                </a:extLst>
              </a:tr>
              <a:tr h="291610">
                <a:tc>
                  <a:txBody>
                    <a:bodyPr/>
                    <a:lstStyle/>
                    <a:p>
                      <a:r>
                        <a:rPr lang="en-US" sz="1200" dirty="0"/>
                        <a:t>O</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E</a:t>
                      </a:r>
                    </a:p>
                  </a:txBody>
                  <a:tcPr>
                    <a:solidFill>
                      <a:schemeClr val="bg1"/>
                    </a:solidFill>
                  </a:tcPr>
                </a:tc>
                <a:tc>
                  <a:txBody>
                    <a:bodyPr/>
                    <a:lstStyle/>
                    <a:p>
                      <a:r>
                        <a:rPr lang="en-US" sz="1200" dirty="0"/>
                        <a:t>V</a:t>
                      </a:r>
                    </a:p>
                  </a:txBody>
                  <a:tcPr>
                    <a:solidFill>
                      <a:schemeClr val="bg1"/>
                    </a:solidFill>
                  </a:tcPr>
                </a:tc>
                <a:tc>
                  <a:txBody>
                    <a:bodyPr/>
                    <a:lstStyle/>
                    <a:p>
                      <a:r>
                        <a:rPr lang="en-US" sz="1200" dirty="0"/>
                        <a:t>H</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P</a:t>
                      </a:r>
                    </a:p>
                  </a:txBody>
                  <a:tcPr>
                    <a:solidFill>
                      <a:schemeClr val="bg1"/>
                    </a:solidFill>
                  </a:tcPr>
                </a:tc>
                <a:tc>
                  <a:txBody>
                    <a:bodyPr/>
                    <a:lstStyle/>
                    <a:p>
                      <a:r>
                        <a:rPr lang="en-US" sz="1200" dirty="0"/>
                        <a:t>H</a:t>
                      </a:r>
                    </a:p>
                  </a:txBody>
                  <a:tcPr>
                    <a:solidFill>
                      <a:schemeClr val="bg1"/>
                    </a:solidFill>
                  </a:tcPr>
                </a:tc>
                <a:tc>
                  <a:txBody>
                    <a:bodyPr/>
                    <a:lstStyle/>
                    <a:p>
                      <a:r>
                        <a:rPr lang="en-US" sz="1200" dirty="0"/>
                        <a:t>A</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lumMod val="75000"/>
                      </a:schemeClr>
                    </a:solidFill>
                  </a:tcPr>
                </a:tc>
                <a:extLst>
                  <a:ext uri="{0D108BD9-81ED-4DB2-BD59-A6C34878D82A}">
                    <a16:rowId xmlns:a16="http://schemas.microsoft.com/office/drawing/2014/main" val="2647987691"/>
                  </a:ext>
                </a:extLst>
              </a:tr>
              <a:tr h="291610">
                <a:tc>
                  <a:txBody>
                    <a:bodyPr/>
                    <a:lstStyle/>
                    <a:p>
                      <a:r>
                        <a:rPr lang="en-US" sz="1200" dirty="0"/>
                        <a:t>N</a:t>
                      </a:r>
                    </a:p>
                  </a:txBody>
                  <a:tcPr>
                    <a:solidFill>
                      <a:schemeClr val="bg1">
                        <a:lumMod val="75000"/>
                      </a:schemeClr>
                    </a:solidFill>
                  </a:tcPr>
                </a:tc>
                <a:tc>
                  <a:txBody>
                    <a:bodyPr/>
                    <a:lstStyle/>
                    <a:p>
                      <a:r>
                        <a:rPr lang="en-US" sz="1200" dirty="0"/>
                        <a:t>U</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B</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C</a:t>
                      </a:r>
                    </a:p>
                  </a:txBody>
                  <a:tcPr>
                    <a:solidFill>
                      <a:schemeClr val="bg1">
                        <a:lumMod val="75000"/>
                      </a:schemeClr>
                    </a:solidFill>
                  </a:tcPr>
                </a:tc>
                <a:tc>
                  <a:txBody>
                    <a:bodyPr/>
                    <a:lstStyle/>
                    <a:p>
                      <a:r>
                        <a:rPr lang="en-US" sz="1200" dirty="0"/>
                        <a:t>H</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C</a:t>
                      </a:r>
                    </a:p>
                  </a:txBody>
                  <a:tcPr>
                    <a:solidFill>
                      <a:schemeClr val="bg1"/>
                    </a:solidFill>
                  </a:tcPr>
                </a:tc>
                <a:tc>
                  <a:txBody>
                    <a:bodyPr/>
                    <a:lstStyle/>
                    <a:p>
                      <a:r>
                        <a:rPr lang="en-US" sz="1200" dirty="0"/>
                        <a:t>S</a:t>
                      </a:r>
                    </a:p>
                  </a:txBody>
                  <a:tcPr>
                    <a:solidFill>
                      <a:schemeClr val="bg1">
                        <a:lumMod val="75000"/>
                      </a:schemeClr>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98592" y="5650034"/>
            <a:ext cx="1421810" cy="3040448"/>
          </a:xfrm>
          <a:prstGeom prst="rect">
            <a:avLst/>
          </a:prstGeom>
          <a:noFill/>
        </p:spPr>
        <p:txBody>
          <a:bodyPr wrap="square" rtlCol="0">
            <a:spAutoFit/>
          </a:bodyPr>
          <a:lstStyle/>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Molluscs</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Nudibranchs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Octopus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Chitons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Bivalves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Gastropods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Cephalopods</a:t>
            </a: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Foot (used for moving &amp;/or capturing prey)</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Visceral mass (internal organs),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Mantle</a:t>
            </a:r>
          </a:p>
        </p:txBody>
      </p:sp>
    </p:spTree>
    <p:extLst>
      <p:ext uri="{BB962C8B-B14F-4D97-AF65-F5344CB8AC3E}">
        <p14:creationId xmlns:p14="http://schemas.microsoft.com/office/powerpoint/2010/main" val="1121914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Vertebrates</a:t>
            </a:r>
            <a:endParaRPr lang="en-US"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Vertebrates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2377493125"/>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R</a:t>
                      </a:r>
                    </a:p>
                  </a:txBody>
                  <a:tcPr>
                    <a:solidFill>
                      <a:schemeClr val="bg1">
                        <a:lumMod val="75000"/>
                      </a:schemeClr>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B</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V</a:t>
                      </a:r>
                    </a:p>
                  </a:txBody>
                  <a:tcPr>
                    <a:solidFill>
                      <a:schemeClr val="bg1">
                        <a:lumMod val="75000"/>
                      </a:schemeClr>
                    </a:solidFill>
                  </a:tcPr>
                </a:tc>
                <a:extLst>
                  <a:ext uri="{0D108BD9-81ED-4DB2-BD59-A6C34878D82A}">
                    <a16:rowId xmlns:a16="http://schemas.microsoft.com/office/drawing/2014/main" val="1180133165"/>
                  </a:ext>
                </a:extLst>
              </a:tr>
              <a:tr h="291610">
                <a:tc>
                  <a:txBody>
                    <a:bodyPr/>
                    <a:lstStyle/>
                    <a:p>
                      <a:r>
                        <a:rPr lang="en-US" sz="1200" dirty="0"/>
                        <a:t>E</a:t>
                      </a:r>
                    </a:p>
                  </a:txBody>
                  <a:tcPr>
                    <a:solidFill>
                      <a:schemeClr val="bg1">
                        <a:lumMod val="75000"/>
                      </a:schemeClr>
                    </a:solidFill>
                  </a:tcPr>
                </a:tc>
                <a:tc>
                  <a:txBody>
                    <a:bodyPr/>
                    <a:lstStyle/>
                    <a:p>
                      <a:r>
                        <a:rPr lang="en-US" sz="1200" dirty="0"/>
                        <a:t>C</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U</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U</a:t>
                      </a:r>
                    </a:p>
                  </a:txBody>
                  <a:tcPr>
                    <a:solidFill>
                      <a:schemeClr val="bg1"/>
                    </a:solidFill>
                  </a:tcPr>
                </a:tc>
                <a:tc>
                  <a:txBody>
                    <a:bodyPr/>
                    <a:lstStyle/>
                    <a:p>
                      <a:r>
                        <a:rPr lang="en-US" sz="1200" dirty="0"/>
                        <a:t>M</a:t>
                      </a:r>
                    </a:p>
                  </a:txBody>
                  <a:tcPr>
                    <a:solidFill>
                      <a:schemeClr val="bg1"/>
                    </a:solidFill>
                  </a:tcPr>
                </a:tc>
                <a:tc>
                  <a:txBody>
                    <a:bodyPr/>
                    <a:lstStyle/>
                    <a:p>
                      <a:r>
                        <a:rPr lang="en-US" sz="1200" dirty="0"/>
                        <a:t>N</a:t>
                      </a:r>
                    </a:p>
                  </a:txBody>
                  <a:tcPr>
                    <a:solidFill>
                      <a:schemeClr val="bg1"/>
                    </a:solidFill>
                  </a:tcPr>
                </a:tc>
                <a:tc>
                  <a:txBody>
                    <a:bodyPr/>
                    <a:lstStyle/>
                    <a:p>
                      <a:r>
                        <a:rPr lang="en-US" sz="1200" dirty="0"/>
                        <a:t>I</a:t>
                      </a:r>
                    </a:p>
                  </a:txBody>
                  <a:tcPr>
                    <a:solidFill>
                      <a:schemeClr val="bg1"/>
                    </a:solidFill>
                  </a:tcPr>
                </a:tc>
                <a:tc>
                  <a:txBody>
                    <a:bodyPr/>
                    <a:lstStyle/>
                    <a:p>
                      <a:r>
                        <a:rPr lang="en-US" sz="1200" dirty="0"/>
                        <a:t>P</a:t>
                      </a:r>
                    </a:p>
                  </a:txBody>
                  <a:tcPr>
                    <a:solidFill>
                      <a:schemeClr val="bg1"/>
                    </a:solidFill>
                  </a:tcPr>
                </a:tc>
                <a:extLst>
                  <a:ext uri="{0D108BD9-81ED-4DB2-BD59-A6C34878D82A}">
                    <a16:rowId xmlns:a16="http://schemas.microsoft.com/office/drawing/2014/main" val="1002235115"/>
                  </a:ext>
                </a:extLst>
              </a:tr>
              <a:tr h="291610">
                <a:tc>
                  <a:txBody>
                    <a:bodyPr/>
                    <a:lstStyle/>
                    <a:p>
                      <a:r>
                        <a:rPr lang="en-US" sz="1200" dirty="0"/>
                        <a:t>P</a:t>
                      </a:r>
                    </a:p>
                  </a:txBody>
                  <a:tcPr>
                    <a:solidFill>
                      <a:schemeClr val="bg1">
                        <a:lumMod val="75000"/>
                      </a:schemeClr>
                    </a:solidFill>
                  </a:tcPr>
                </a:tc>
                <a:tc>
                  <a:txBody>
                    <a:bodyPr/>
                    <a:lstStyle/>
                    <a:p>
                      <a:r>
                        <a:rPr lang="en-US" sz="1200" dirty="0"/>
                        <a:t>O</a:t>
                      </a:r>
                    </a:p>
                  </a:txBody>
                  <a:tcPr>
                    <a:solidFill>
                      <a:schemeClr val="bg1"/>
                    </a:solidFill>
                  </a:tcPr>
                </a:tc>
                <a:tc>
                  <a:txBody>
                    <a:bodyPr/>
                    <a:lstStyle/>
                    <a:p>
                      <a:r>
                        <a:rPr lang="en-US" sz="1200" dirty="0"/>
                        <a:t>T</a:t>
                      </a:r>
                    </a:p>
                  </a:txBody>
                  <a:tcPr>
                    <a:solidFill>
                      <a:schemeClr val="bg1">
                        <a:lumMod val="75000"/>
                      </a:schemeClr>
                    </a:solidFill>
                  </a:tcPr>
                </a:tc>
                <a:tc>
                  <a:txBody>
                    <a:bodyPr/>
                    <a:lstStyle/>
                    <a:p>
                      <a:r>
                        <a:rPr lang="en-US" sz="1200" dirty="0"/>
                        <a:t>U</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D</a:t>
                      </a:r>
                    </a:p>
                  </a:txBody>
                  <a:tcPr>
                    <a:solidFill>
                      <a:schemeClr val="bg1"/>
                    </a:solidFill>
                  </a:tcPr>
                </a:tc>
                <a:extLst>
                  <a:ext uri="{0D108BD9-81ED-4DB2-BD59-A6C34878D82A}">
                    <a16:rowId xmlns:a16="http://schemas.microsoft.com/office/drawing/2014/main" val="4222277824"/>
                  </a:ext>
                </a:extLst>
              </a:tr>
              <a:tr h="291610">
                <a:tc>
                  <a:txBody>
                    <a:bodyPr/>
                    <a:lstStyle/>
                    <a:p>
                      <a:r>
                        <a:rPr lang="en-US" sz="1200" dirty="0"/>
                        <a:t>T</a:t>
                      </a:r>
                    </a:p>
                  </a:txBody>
                  <a:tcPr>
                    <a:solidFill>
                      <a:schemeClr val="bg1">
                        <a:lumMod val="75000"/>
                      </a:schemeClr>
                    </a:solidFill>
                  </a:tcPr>
                </a:tc>
                <a:tc>
                  <a:txBody>
                    <a:bodyPr/>
                    <a:lstStyle/>
                    <a:p>
                      <a:r>
                        <a:rPr lang="en-US" sz="1200" dirty="0"/>
                        <a:t>R</a:t>
                      </a:r>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lumMod val="75000"/>
                      </a:schemeClr>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D</a:t>
                      </a:r>
                    </a:p>
                  </a:txBody>
                  <a:tcPr>
                    <a:solidFill>
                      <a:schemeClr val="bg1"/>
                    </a:solidFill>
                  </a:tcPr>
                </a:tc>
                <a:tc>
                  <a:txBody>
                    <a:bodyPr/>
                    <a:lstStyle/>
                    <a:p>
                      <a:r>
                        <a:rPr lang="en-US" sz="1200" dirty="0"/>
                        <a:t>R</a:t>
                      </a:r>
                    </a:p>
                  </a:txBody>
                  <a:tcPr>
                    <a:solidFill>
                      <a:schemeClr val="bg1"/>
                    </a:solidFill>
                  </a:tcPr>
                </a:tc>
                <a:tc>
                  <a:txBody>
                    <a:bodyPr/>
                    <a:lstStyle/>
                    <a:p>
                      <a:r>
                        <a:rPr lang="en-US" sz="1200" dirty="0"/>
                        <a:t>O</a:t>
                      </a:r>
                    </a:p>
                  </a:txBody>
                  <a:tcPr>
                    <a:solidFill>
                      <a:schemeClr val="bg1"/>
                    </a:solidFill>
                  </a:tcPr>
                </a:tc>
                <a:tc>
                  <a:txBody>
                    <a:bodyPr/>
                    <a:lstStyle/>
                    <a:p>
                      <a:r>
                        <a:rPr lang="en-US" sz="1200" dirty="0"/>
                        <a:t>F</a:t>
                      </a:r>
                    </a:p>
                  </a:txBody>
                  <a:tcPr>
                    <a:solidFill>
                      <a:schemeClr val="bg1"/>
                    </a:solidFill>
                  </a:tcPr>
                </a:tc>
                <a:tc>
                  <a:txBody>
                    <a:bodyPr/>
                    <a:lstStyle/>
                    <a:p>
                      <a:r>
                        <a:rPr lang="en-US" sz="1200" dirty="0"/>
                        <a:t>O</a:t>
                      </a:r>
                    </a:p>
                  </a:txBody>
                  <a:tcPr>
                    <a:solidFill>
                      <a:schemeClr val="bg1"/>
                    </a:solidFill>
                  </a:tcPr>
                </a:tc>
                <a:extLst>
                  <a:ext uri="{0D108BD9-81ED-4DB2-BD59-A6C34878D82A}">
                    <a16:rowId xmlns:a16="http://schemas.microsoft.com/office/drawing/2014/main" val="3011546478"/>
                  </a:ext>
                </a:extLst>
              </a:tr>
              <a:tr h="291610">
                <a:tc>
                  <a:txBody>
                    <a:bodyPr/>
                    <a:lstStyle/>
                    <a:p>
                      <a:r>
                        <a:rPr lang="en-US" sz="1200" dirty="0"/>
                        <a:t>I</a:t>
                      </a:r>
                    </a:p>
                  </a:txBody>
                  <a:tcPr>
                    <a:solidFill>
                      <a:schemeClr val="bg1">
                        <a:lumMod val="75000"/>
                      </a:schemeClr>
                    </a:solidFill>
                  </a:tcPr>
                </a:tc>
                <a:tc>
                  <a:txBody>
                    <a:bodyPr/>
                    <a:lstStyle/>
                    <a:p>
                      <a:r>
                        <a:rPr lang="en-US" sz="1200" dirty="0"/>
                        <a:t>C</a:t>
                      </a:r>
                    </a:p>
                  </a:txBody>
                  <a:tcPr>
                    <a:solidFill>
                      <a:schemeClr val="bg1"/>
                    </a:solidFill>
                  </a:tcPr>
                </a:tc>
                <a:tc>
                  <a:txBody>
                    <a:bodyPr/>
                    <a:lstStyle/>
                    <a:p>
                      <a:r>
                        <a:rPr lang="en-US" sz="1200" dirty="0"/>
                        <a:t>S</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K</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extLst>
                  <a:ext uri="{0D108BD9-81ED-4DB2-BD59-A6C34878D82A}">
                    <a16:rowId xmlns:a16="http://schemas.microsoft.com/office/drawing/2014/main" val="3654981326"/>
                  </a:ext>
                </a:extLst>
              </a:tr>
              <a:tr h="291610">
                <a:tc>
                  <a:txBody>
                    <a:bodyPr/>
                    <a:lstStyle/>
                    <a:p>
                      <a:r>
                        <a:rPr lang="en-US" sz="1200" dirty="0"/>
                        <a:t>L</a:t>
                      </a:r>
                    </a:p>
                  </a:txBody>
                  <a:tcPr>
                    <a:solidFill>
                      <a:schemeClr val="bg1">
                        <a:lumMod val="75000"/>
                      </a:schemeClr>
                    </a:solidFill>
                  </a:tcPr>
                </a:tc>
                <a:tc>
                  <a:txBody>
                    <a:bodyPr/>
                    <a:lstStyle/>
                    <a:p>
                      <a:r>
                        <a:rPr lang="en-US" sz="1200" dirty="0"/>
                        <a:t>O</a:t>
                      </a:r>
                    </a:p>
                  </a:txBody>
                  <a:tcPr>
                    <a:solidFill>
                      <a:schemeClr val="bg1"/>
                    </a:solidFill>
                  </a:tcPr>
                </a:tc>
                <a:tc>
                  <a:txBody>
                    <a:bodyPr/>
                    <a:lstStyle/>
                    <a:p>
                      <a:r>
                        <a:rPr lang="en-US" sz="1200" dirty="0"/>
                        <a:t>H</a:t>
                      </a:r>
                    </a:p>
                  </a:txBody>
                  <a:tcPr>
                    <a:solidFill>
                      <a:schemeClr val="bg1">
                        <a:lumMod val="75000"/>
                      </a:schemeClr>
                    </a:solidFill>
                  </a:tcPr>
                </a:tc>
                <a:tc>
                  <a:txBody>
                    <a:bodyPr/>
                    <a:lstStyle/>
                    <a:p>
                      <a:r>
                        <a:rPr lang="en-US" sz="1200" dirty="0"/>
                        <a:t>S</a:t>
                      </a:r>
                    </a:p>
                  </a:txBody>
                  <a:tcPr>
                    <a:solidFill>
                      <a:schemeClr val="bg1"/>
                    </a:solidFill>
                  </a:tcPr>
                </a:tc>
                <a:tc>
                  <a:txBody>
                    <a:bodyPr/>
                    <a:lstStyle/>
                    <a:p>
                      <a:r>
                        <a:rPr lang="en-US" sz="1200" dirty="0"/>
                        <a:t>F</a:t>
                      </a:r>
                    </a:p>
                  </a:txBody>
                  <a:tcPr>
                    <a:solidFill>
                      <a:schemeClr val="bg1"/>
                    </a:solidFill>
                  </a:tcPr>
                </a:tc>
                <a:tc>
                  <a:txBody>
                    <a:bodyPr/>
                    <a:lstStyle/>
                    <a:p>
                      <a:r>
                        <a:rPr lang="en-US" sz="1200" dirty="0"/>
                        <a:t>I</a:t>
                      </a:r>
                    </a:p>
                  </a:txBody>
                  <a:tcPr>
                    <a:solidFill>
                      <a:schemeClr val="bg1">
                        <a:lumMod val="75000"/>
                      </a:schemeClr>
                    </a:solidFill>
                  </a:tcPr>
                </a:tc>
                <a:tc>
                  <a:txBody>
                    <a:bodyPr/>
                    <a:lstStyle/>
                    <a:p>
                      <a:r>
                        <a:rPr lang="en-US" sz="1200" dirty="0"/>
                        <a:t>C</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T</a:t>
                      </a:r>
                    </a:p>
                  </a:txBody>
                  <a:tcPr>
                    <a:solidFill>
                      <a:schemeClr val="bg1"/>
                    </a:solidFill>
                  </a:tcPr>
                </a:tc>
                <a:tc>
                  <a:txBody>
                    <a:bodyPr/>
                    <a:lstStyle/>
                    <a:p>
                      <a:r>
                        <a:rPr lang="en-US" sz="1200" dirty="0"/>
                        <a:t>E</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extLst>
                  <a:ext uri="{0D108BD9-81ED-4DB2-BD59-A6C34878D82A}">
                    <a16:rowId xmlns:a16="http://schemas.microsoft.com/office/drawing/2014/main" val="2138909377"/>
                  </a:ext>
                </a:extLst>
              </a:tr>
              <a:tr h="291610">
                <a:tc>
                  <a:txBody>
                    <a:bodyPr/>
                    <a:lstStyle/>
                    <a:p>
                      <a:r>
                        <a:rPr lang="en-US" sz="1200" dirty="0"/>
                        <a:t>E</a:t>
                      </a:r>
                    </a:p>
                  </a:txBody>
                  <a:tcPr>
                    <a:solidFill>
                      <a:schemeClr val="bg1">
                        <a:lumMod val="75000"/>
                      </a:schemeClr>
                    </a:solidFill>
                  </a:tcPr>
                </a:tc>
                <a:tc>
                  <a:txBody>
                    <a:bodyPr/>
                    <a:lstStyle/>
                    <a:p>
                      <a:r>
                        <a:rPr lang="en-US" sz="1200" dirty="0"/>
                        <a:t>D</a:t>
                      </a:r>
                    </a:p>
                  </a:txBody>
                  <a:tcPr>
                    <a:solidFill>
                      <a:schemeClr val="bg1"/>
                    </a:solidFill>
                  </a:tcPr>
                </a:tc>
                <a:tc>
                  <a:txBody>
                    <a:bodyPr/>
                    <a:lstStyle/>
                    <a:p>
                      <a:r>
                        <a:rPr lang="en-US" sz="1200" dirty="0"/>
                        <a:t>A</a:t>
                      </a:r>
                    </a:p>
                  </a:txBody>
                  <a:tcPr>
                    <a:solidFill>
                      <a:schemeClr val="bg1">
                        <a:lumMod val="75000"/>
                      </a:schemeClr>
                    </a:solidFill>
                  </a:tcPr>
                </a:tc>
                <a:tc>
                  <a:txBody>
                    <a:bodyPr/>
                    <a:lstStyle/>
                    <a:p>
                      <a:r>
                        <a:rPr lang="en-US" sz="1200" dirty="0"/>
                        <a:t>H</a:t>
                      </a:r>
                    </a:p>
                  </a:txBody>
                  <a:tcPr>
                    <a:solidFill>
                      <a:schemeClr val="bg1"/>
                    </a:solidFill>
                  </a:tcPr>
                </a:tc>
                <a:tc>
                  <a:txBody>
                    <a:bodyPr/>
                    <a:lstStyle/>
                    <a:p>
                      <a:r>
                        <a:rPr lang="en-US" sz="1200" dirty="0"/>
                        <a:t>U</a:t>
                      </a:r>
                    </a:p>
                  </a:txBody>
                  <a:tcPr>
                    <a:solidFill>
                      <a:schemeClr val="bg1"/>
                    </a:solidFill>
                  </a:tcPr>
                </a:tc>
                <a:tc>
                  <a:txBody>
                    <a:bodyPr/>
                    <a:lstStyle/>
                    <a:p>
                      <a:r>
                        <a:rPr lang="en-US" sz="1200" dirty="0"/>
                        <a:t>F</a:t>
                      </a:r>
                    </a:p>
                  </a:txBody>
                  <a:tcPr>
                    <a:solidFill>
                      <a:schemeClr val="bg1">
                        <a:lumMod val="75000"/>
                      </a:schemeClr>
                    </a:solidFill>
                  </a:tcPr>
                </a:tc>
                <a:tc>
                  <a:txBody>
                    <a:bodyPr/>
                    <a:lstStyle/>
                    <a:p>
                      <a:r>
                        <a:rPr lang="en-US" sz="1200" dirty="0"/>
                        <a:t>I</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F</a:t>
                      </a:r>
                    </a:p>
                  </a:txBody>
                  <a:tcPr>
                    <a:solidFill>
                      <a:schemeClr val="bg1"/>
                    </a:solidFill>
                  </a:tcPr>
                </a:tc>
                <a:extLst>
                  <a:ext uri="{0D108BD9-81ED-4DB2-BD59-A6C34878D82A}">
                    <a16:rowId xmlns:a16="http://schemas.microsoft.com/office/drawing/2014/main" val="4079144434"/>
                  </a:ext>
                </a:extLst>
              </a:tr>
              <a:tr h="291610">
                <a:tc>
                  <a:txBody>
                    <a:bodyPr/>
                    <a:lstStyle/>
                    <a:p>
                      <a:r>
                        <a:rPr lang="en-US" sz="1200" dirty="0"/>
                        <a:t>S</a:t>
                      </a:r>
                    </a:p>
                  </a:txBody>
                  <a:tcPr>
                    <a:solidFill>
                      <a:schemeClr val="bg1">
                        <a:lumMod val="75000"/>
                      </a:schemeClr>
                    </a:solidFill>
                  </a:tcPr>
                </a:tc>
                <a:tc>
                  <a:txBody>
                    <a:bodyPr/>
                    <a:lstStyle/>
                    <a:p>
                      <a:r>
                        <a:rPr lang="en-US" sz="1200" dirty="0"/>
                        <a:t>I</a:t>
                      </a:r>
                    </a:p>
                  </a:txBody>
                  <a:tcPr>
                    <a:solidFill>
                      <a:schemeClr val="bg1"/>
                    </a:solidFill>
                  </a:tcPr>
                </a:tc>
                <a:tc>
                  <a:txBody>
                    <a:bodyPr/>
                    <a:lstStyle/>
                    <a:p>
                      <a:r>
                        <a:rPr lang="en-US" sz="1200" dirty="0"/>
                        <a:t>R</a:t>
                      </a:r>
                    </a:p>
                  </a:txBody>
                  <a:tcPr>
                    <a:solidFill>
                      <a:schemeClr val="bg1">
                        <a:lumMod val="75000"/>
                      </a:schemeClr>
                    </a:solidFill>
                  </a:tcPr>
                </a:tc>
                <a:tc>
                  <a:txBody>
                    <a:bodyPr/>
                    <a:lstStyle/>
                    <a:p>
                      <a:r>
                        <a:rPr lang="en-US" sz="1200" dirty="0"/>
                        <a:t>A</a:t>
                      </a:r>
                    </a:p>
                  </a:txBody>
                  <a:tcPr>
                    <a:solidFill>
                      <a:schemeClr val="bg1"/>
                    </a:solidFill>
                  </a:tcPr>
                </a:tc>
                <a:tc>
                  <a:txBody>
                    <a:bodyPr/>
                    <a:lstStyle/>
                    <a:p>
                      <a:r>
                        <a:rPr lang="en-US" sz="1200" dirty="0"/>
                        <a:t>S</a:t>
                      </a:r>
                    </a:p>
                  </a:txBody>
                  <a:tcPr>
                    <a:solidFill>
                      <a:schemeClr val="bg1"/>
                    </a:solidFill>
                  </a:tcPr>
                </a:tc>
                <a:tc>
                  <a:txBody>
                    <a:bodyPr/>
                    <a:lstStyle/>
                    <a:p>
                      <a:r>
                        <a:rPr lang="en-US" sz="1200" dirty="0"/>
                        <a:t>P</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T</a:t>
                      </a:r>
                    </a:p>
                  </a:txBody>
                  <a:tcPr>
                    <a:solidFill>
                      <a:schemeClr val="bg1"/>
                    </a:solidFill>
                  </a:tcPr>
                </a:tc>
                <a:tc>
                  <a:txBody>
                    <a:bodyPr/>
                    <a:lstStyle/>
                    <a:p>
                      <a:r>
                        <a:rPr lang="en-US" sz="1200" dirty="0"/>
                        <a:t>L</a:t>
                      </a:r>
                    </a:p>
                  </a:txBody>
                  <a:tcPr>
                    <a:solidFill>
                      <a:schemeClr val="bg1"/>
                    </a:solidFill>
                  </a:tcPr>
                </a:tc>
                <a:tc>
                  <a:txBody>
                    <a:bodyPr/>
                    <a:lstStyle/>
                    <a:p>
                      <a:r>
                        <a:rPr lang="en-US" sz="1200" dirty="0"/>
                        <a:t>I</a:t>
                      </a:r>
                    </a:p>
                  </a:txBody>
                  <a:tcPr>
                    <a:solidFill>
                      <a:schemeClr val="bg1"/>
                    </a:solidFill>
                  </a:tcPr>
                </a:tc>
                <a:extLst>
                  <a:ext uri="{0D108BD9-81ED-4DB2-BD59-A6C34878D82A}">
                    <a16:rowId xmlns:a16="http://schemas.microsoft.com/office/drawing/2014/main" val="3364427381"/>
                  </a:ext>
                </a:extLst>
              </a:tr>
              <a:tr h="291610">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K</a:t>
                      </a:r>
                    </a:p>
                  </a:txBody>
                  <a:tcPr>
                    <a:solidFill>
                      <a:schemeClr val="bg1">
                        <a:lumMod val="75000"/>
                      </a:schemeClr>
                    </a:solidFill>
                  </a:tcPr>
                </a:tc>
                <a:tc>
                  <a:txBody>
                    <a:bodyPr/>
                    <a:lstStyle/>
                    <a:p>
                      <a:r>
                        <a:rPr lang="en-US" sz="1200" dirty="0"/>
                        <a:t>R</a:t>
                      </a:r>
                    </a:p>
                  </a:txBody>
                  <a:tcPr>
                    <a:solidFill>
                      <a:schemeClr val="bg1"/>
                    </a:solidFill>
                  </a:tcPr>
                </a:tc>
                <a:tc>
                  <a:txBody>
                    <a:bodyPr/>
                    <a:lstStyle/>
                    <a:p>
                      <a:r>
                        <a:rPr lang="en-US" sz="1200" dirty="0"/>
                        <a:t>H</a:t>
                      </a:r>
                    </a:p>
                  </a:txBody>
                  <a:tcPr>
                    <a:solidFill>
                      <a:schemeClr val="bg1"/>
                    </a:solidFill>
                  </a:tcPr>
                </a:tc>
                <a:tc>
                  <a:txBody>
                    <a:bodyPr/>
                    <a:lstStyle/>
                    <a:p>
                      <a:r>
                        <a:rPr lang="en-US" sz="1200" dirty="0"/>
                        <a:t>O</a:t>
                      </a:r>
                    </a:p>
                  </a:txBody>
                  <a:tcPr>
                    <a:solidFill>
                      <a:schemeClr val="bg1"/>
                    </a:solidFill>
                  </a:tcPr>
                </a:tc>
                <a:tc>
                  <a:txBody>
                    <a:bodyPr/>
                    <a:lstStyle/>
                    <a:p>
                      <a:r>
                        <a:rPr lang="en-US" sz="1200" dirty="0"/>
                        <a:t>R</a:t>
                      </a:r>
                    </a:p>
                  </a:txBody>
                  <a:tcPr>
                    <a:solidFill>
                      <a:schemeClr val="bg1"/>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tc>
                  <a:txBody>
                    <a:bodyPr/>
                    <a:lstStyle/>
                    <a:p>
                      <a:r>
                        <a:rPr lang="en-US" sz="1200" dirty="0"/>
                        <a:t>P</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F</a:t>
                      </a:r>
                    </a:p>
                  </a:txBody>
                  <a:tcPr>
                    <a:solidFill>
                      <a:schemeClr val="bg1"/>
                    </a:solidFill>
                  </a:tcPr>
                </a:tc>
                <a:tc>
                  <a:txBody>
                    <a:bodyPr/>
                    <a:lstStyle/>
                    <a:p>
                      <a:r>
                        <a:rPr lang="en-US" sz="1200" dirty="0"/>
                        <a:t>Y</a:t>
                      </a:r>
                    </a:p>
                  </a:txBody>
                  <a:tcPr>
                    <a:solidFill>
                      <a:schemeClr val="bg1"/>
                    </a:solidFill>
                  </a:tcPr>
                </a:tc>
                <a:tc>
                  <a:txBody>
                    <a:bodyPr/>
                    <a:lstStyle/>
                    <a:p>
                      <a:r>
                        <a:rPr lang="en-US" sz="1200" dirty="0"/>
                        <a:t>S</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H</a:t>
                      </a:r>
                    </a:p>
                  </a:txBody>
                  <a:tcPr>
                    <a:solidFill>
                      <a:schemeClr val="bg1">
                        <a:lumMod val="75000"/>
                      </a:schemeClr>
                    </a:solidFill>
                  </a:tcPr>
                </a:tc>
                <a:tc>
                  <a:txBody>
                    <a:bodyPr/>
                    <a:lstStyle/>
                    <a:p>
                      <a:r>
                        <a:rPr lang="en-US" sz="1200" dirty="0"/>
                        <a:t>P</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R</a:t>
                      </a:r>
                    </a:p>
                  </a:txBody>
                  <a:tcPr>
                    <a:solidFill>
                      <a:schemeClr val="bg1"/>
                    </a:solidFill>
                  </a:tcPr>
                </a:tc>
                <a:tc>
                  <a:txBody>
                    <a:bodyPr/>
                    <a:lstStyle/>
                    <a:p>
                      <a:r>
                        <a:rPr lang="en-US" sz="1200" dirty="0"/>
                        <a:t>N</a:t>
                      </a:r>
                    </a:p>
                  </a:txBody>
                  <a:tcPr>
                    <a:solidFill>
                      <a:schemeClr val="bg1"/>
                    </a:solidFill>
                  </a:tcPr>
                </a:tc>
                <a:tc>
                  <a:txBody>
                    <a:bodyPr/>
                    <a:lstStyle/>
                    <a:p>
                      <a:r>
                        <a:rPr lang="en-US" sz="1200" dirty="0"/>
                        <a:t>E</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98592" y="5668881"/>
            <a:ext cx="1421810" cy="3040448"/>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Vertebrates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Reptiles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Turtles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Fish</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Sharks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Dolphins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SeaSnakes</a:t>
            </a:r>
            <a:endParaRPr lang="en-US" sz="1400" b="1" dirty="0">
              <a:solidFill>
                <a:schemeClr val="bg1"/>
              </a:solidFill>
              <a:latin typeface="Arial Narrow" panose="020B0604020202020204" pitchFamily="34" charset="0"/>
              <a:cs typeface="Arial Narrow" panose="020B0604020202020204" pitchFamily="34" charset="0"/>
            </a:endParaRP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Spinal chord or notochord (backbone/vertebrae)</a:t>
            </a:r>
          </a:p>
        </p:txBody>
      </p:sp>
    </p:spTree>
    <p:extLst>
      <p:ext uri="{BB962C8B-B14F-4D97-AF65-F5344CB8AC3E}">
        <p14:creationId xmlns:p14="http://schemas.microsoft.com/office/powerpoint/2010/main" val="1777953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55</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Annelids and Nematodes </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056036"/>
            <a:ext cx="5734965" cy="430887"/>
          </a:xfrm>
          <a:prstGeom prst="rect">
            <a:avLst/>
          </a:prstGeom>
        </p:spPr>
        <p:txBody>
          <a:bodyPr wrap="square">
            <a:spAutoFit/>
          </a:bodyPr>
          <a:lstStyle/>
          <a:p>
            <a:pPr algn="ctr"/>
            <a:r>
              <a:rPr lang="en-AU" sz="1100" b="1" dirty="0">
                <a:latin typeface="Arial Narrow" panose="020B0606020202030204" pitchFamily="34" charset="0"/>
              </a:rPr>
              <a:t>Activity: Recall the characteristics that Annelids have in common (left box) and  </a:t>
            </a:r>
          </a:p>
          <a:p>
            <a:pPr algn="ctr"/>
            <a:r>
              <a:rPr lang="en-AU" sz="1100" b="1" dirty="0">
                <a:latin typeface="Arial Narrow" panose="020B0606020202030204" pitchFamily="34" charset="0"/>
              </a:rPr>
              <a:t>Recall the characteristics that Nematodes have in common (right box)</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182905744"/>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R</a:t>
                      </a:r>
                    </a:p>
                  </a:txBody>
                  <a:tcPr>
                    <a:solidFill>
                      <a:schemeClr val="bg1">
                        <a:lumMod val="75000"/>
                      </a:schemeClr>
                    </a:solidFill>
                  </a:tcPr>
                </a:tc>
                <a:tc>
                  <a:txBody>
                    <a:bodyPr/>
                    <a:lstStyle/>
                    <a:p>
                      <a:r>
                        <a:rPr lang="en-US" sz="1200" dirty="0"/>
                        <a:t>E</a:t>
                      </a:r>
                    </a:p>
                  </a:txBody>
                  <a:tcPr>
                    <a:solidFill>
                      <a:schemeClr val="bg1"/>
                    </a:solidFill>
                  </a:tcPr>
                </a:tc>
                <a:tc>
                  <a:txBody>
                    <a:bodyPr/>
                    <a:lstStyle/>
                    <a:p>
                      <a:r>
                        <a:rPr lang="en-US" sz="1200" dirty="0"/>
                        <a:t>G</a:t>
                      </a:r>
                    </a:p>
                  </a:txBody>
                  <a:tcPr>
                    <a:solidFill>
                      <a:schemeClr val="bg1"/>
                    </a:solidFill>
                  </a:tcPr>
                </a:tc>
                <a:tc>
                  <a:txBody>
                    <a:bodyPr/>
                    <a:lstStyle/>
                    <a:p>
                      <a:r>
                        <a:rPr lang="en-US" sz="1200" dirty="0"/>
                        <a:t>M</a:t>
                      </a:r>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O</a:t>
                      </a:r>
                    </a:p>
                  </a:txBody>
                  <a:tcPr>
                    <a:solidFill>
                      <a:schemeClr val="bg1"/>
                    </a:solidFill>
                  </a:tcPr>
                </a:tc>
                <a:tc>
                  <a:txBody>
                    <a:bodyPr/>
                    <a:lstStyle/>
                    <a:p>
                      <a:r>
                        <a:rPr lang="en-US" sz="1200" dirty="0"/>
                        <a:t>U</a:t>
                      </a:r>
                    </a:p>
                  </a:txBody>
                  <a:tcPr>
                    <a:solidFill>
                      <a:schemeClr val="bg1"/>
                    </a:solidFill>
                  </a:tcPr>
                </a:tc>
                <a:tc>
                  <a:txBody>
                    <a:bodyPr/>
                    <a:lstStyle/>
                    <a:p>
                      <a:r>
                        <a:rPr lang="en-US" sz="1200" dirty="0"/>
                        <a:t>N</a:t>
                      </a:r>
                    </a:p>
                  </a:txBody>
                  <a:tcPr>
                    <a:solidFill>
                      <a:schemeClr val="bg1"/>
                    </a:solidFill>
                  </a:tcPr>
                </a:tc>
                <a:tc>
                  <a:txBody>
                    <a:bodyPr/>
                    <a:lstStyle/>
                    <a:p>
                      <a:r>
                        <a:rPr lang="en-US" sz="1200" dirty="0"/>
                        <a:t>D</a:t>
                      </a:r>
                    </a:p>
                  </a:txBody>
                  <a:tcPr>
                    <a:solidFill>
                      <a:schemeClr val="bg1"/>
                    </a:solidFill>
                  </a:tcPr>
                </a:tc>
                <a:tc>
                  <a:txBody>
                    <a:bodyPr/>
                    <a:lstStyle/>
                    <a:p>
                      <a:r>
                        <a:rPr lang="en-US" sz="1200" dirty="0"/>
                        <a:t>T</a:t>
                      </a:r>
                    </a:p>
                  </a:txBody>
                  <a:tcPr>
                    <a:solidFill>
                      <a:schemeClr val="bg1">
                        <a:lumMod val="75000"/>
                      </a:schemeClr>
                    </a:solidFill>
                  </a:tcPr>
                </a:tc>
                <a:extLst>
                  <a:ext uri="{0D108BD9-81ED-4DB2-BD59-A6C34878D82A}">
                    <a16:rowId xmlns:a16="http://schemas.microsoft.com/office/drawing/2014/main" val="1180133165"/>
                  </a:ext>
                </a:extLst>
              </a:tr>
              <a:tr h="291610">
                <a:tc>
                  <a:txBody>
                    <a:bodyPr/>
                    <a:lstStyle/>
                    <a:p>
                      <a:r>
                        <a:rPr lang="en-US" sz="1200" dirty="0"/>
                        <a:t>O</a:t>
                      </a:r>
                    </a:p>
                  </a:txBody>
                  <a:tcPr>
                    <a:solidFill>
                      <a:schemeClr val="bg1">
                        <a:lumMod val="75000"/>
                      </a:schemeClr>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I</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U</a:t>
                      </a:r>
                    </a:p>
                  </a:txBody>
                  <a:tcPr>
                    <a:solidFill>
                      <a:schemeClr val="bg1">
                        <a:lumMod val="75000"/>
                      </a:schemeClr>
                    </a:solidFill>
                  </a:tcPr>
                </a:tc>
                <a:extLst>
                  <a:ext uri="{0D108BD9-81ED-4DB2-BD59-A6C34878D82A}">
                    <a16:rowId xmlns:a16="http://schemas.microsoft.com/office/drawing/2014/main" val="1002235115"/>
                  </a:ext>
                </a:extLst>
              </a:tr>
              <a:tr h="291610">
                <a:tc>
                  <a:txBody>
                    <a:bodyPr/>
                    <a:lstStyle/>
                    <a:p>
                      <a:r>
                        <a:rPr lang="en-US" sz="1200" dirty="0"/>
                        <a:t>U</a:t>
                      </a:r>
                    </a:p>
                  </a:txBody>
                  <a:tcPr>
                    <a:solidFill>
                      <a:schemeClr val="bg1">
                        <a:lumMod val="75000"/>
                      </a:schemeClr>
                    </a:solidFill>
                  </a:tcPr>
                </a:tc>
                <a:tc>
                  <a:txBody>
                    <a:bodyPr/>
                    <a:lstStyle/>
                    <a:p>
                      <a:r>
                        <a:rPr lang="en-US" sz="1200" dirty="0"/>
                        <a:t>W</a:t>
                      </a:r>
                    </a:p>
                  </a:txBody>
                  <a:tcPr>
                    <a:solidFill>
                      <a:schemeClr val="bg1"/>
                    </a:solidFill>
                  </a:tcPr>
                </a:tc>
                <a:tc>
                  <a:txBody>
                    <a:bodyPr/>
                    <a:lstStyle/>
                    <a:p>
                      <a:r>
                        <a:rPr lang="en-US" sz="1200" dirty="0"/>
                        <a:t>O</a:t>
                      </a:r>
                    </a:p>
                  </a:txBody>
                  <a:tcPr>
                    <a:solidFill>
                      <a:schemeClr val="bg1"/>
                    </a:solidFill>
                  </a:tcPr>
                </a:tc>
                <a:tc>
                  <a:txBody>
                    <a:bodyPr/>
                    <a:lstStyle/>
                    <a:p>
                      <a:r>
                        <a:rPr lang="en-US" sz="1200" dirty="0"/>
                        <a:t>R</a:t>
                      </a:r>
                    </a:p>
                  </a:txBody>
                  <a:tcPr>
                    <a:solidFill>
                      <a:schemeClr val="bg1"/>
                    </a:solidFill>
                  </a:tcPr>
                </a:tc>
                <a:tc>
                  <a:txBody>
                    <a:bodyPr/>
                    <a:lstStyle/>
                    <a:p>
                      <a:r>
                        <a:rPr lang="en-US" sz="1200" dirty="0"/>
                        <a:t>M</a:t>
                      </a:r>
                    </a:p>
                  </a:txBody>
                  <a:tcPr>
                    <a:solidFill>
                      <a:schemeClr val="bg1"/>
                    </a:solidFill>
                  </a:tcPr>
                </a:tc>
                <a:tc>
                  <a:txBody>
                    <a:bodyPr/>
                    <a:lstStyle/>
                    <a:p>
                      <a:r>
                        <a:rPr lang="en-US" sz="1200" dirty="0"/>
                        <a:t>T</a:t>
                      </a:r>
                    </a:p>
                  </a:txBody>
                  <a:tcPr>
                    <a:solidFill>
                      <a:schemeClr val="bg1"/>
                    </a:solidFill>
                  </a:tcPr>
                </a:tc>
                <a:tc>
                  <a:txBody>
                    <a:bodyPr/>
                    <a:lstStyle/>
                    <a:p>
                      <a:r>
                        <a:rPr lang="en-US" sz="1200" dirty="0"/>
                        <a:t>U</a:t>
                      </a:r>
                    </a:p>
                  </a:txBody>
                  <a:tcPr>
                    <a:solidFill>
                      <a:schemeClr val="bg1"/>
                    </a:solidFill>
                  </a:tcPr>
                </a:tc>
                <a:tc>
                  <a:txBody>
                    <a:bodyPr/>
                    <a:lstStyle/>
                    <a:p>
                      <a:r>
                        <a:rPr lang="en-US" sz="1200" dirty="0"/>
                        <a:t>B</a:t>
                      </a:r>
                    </a:p>
                  </a:txBody>
                  <a:tcPr>
                    <a:solidFill>
                      <a:schemeClr val="bg1"/>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lumMod val="75000"/>
                      </a:schemeClr>
                    </a:solidFill>
                  </a:tcPr>
                </a:tc>
                <a:tc>
                  <a:txBody>
                    <a:bodyPr/>
                    <a:lstStyle/>
                    <a:p>
                      <a:r>
                        <a:rPr lang="en-US" sz="1200" dirty="0"/>
                        <a:t>M</a:t>
                      </a:r>
                    </a:p>
                  </a:txBody>
                  <a:tcPr>
                    <a:solidFill>
                      <a:schemeClr val="bg1"/>
                    </a:solidFill>
                  </a:tcPr>
                </a:tc>
                <a:tc>
                  <a:txBody>
                    <a:bodyPr/>
                    <a:lstStyle/>
                    <a:p>
                      <a:r>
                        <a:rPr lang="en-US" sz="1200" dirty="0"/>
                        <a:t>T</a:t>
                      </a:r>
                    </a:p>
                  </a:txBody>
                  <a:tcPr>
                    <a:solidFill>
                      <a:schemeClr val="bg1"/>
                    </a:solidFill>
                  </a:tcPr>
                </a:tc>
                <a:tc>
                  <a:txBody>
                    <a:bodyPr/>
                    <a:lstStyle/>
                    <a:p>
                      <a:r>
                        <a:rPr lang="en-US" sz="1200" dirty="0"/>
                        <a:t>B</a:t>
                      </a:r>
                    </a:p>
                  </a:txBody>
                  <a:tcPr>
                    <a:solidFill>
                      <a:schemeClr val="bg1">
                        <a:lumMod val="75000"/>
                      </a:schemeClr>
                    </a:solidFill>
                  </a:tcPr>
                </a:tc>
                <a:extLst>
                  <a:ext uri="{0D108BD9-81ED-4DB2-BD59-A6C34878D82A}">
                    <a16:rowId xmlns:a16="http://schemas.microsoft.com/office/drawing/2014/main" val="4222277824"/>
                  </a:ext>
                </a:extLst>
              </a:tr>
              <a:tr h="291610">
                <a:tc>
                  <a:txBody>
                    <a:bodyPr/>
                    <a:lstStyle/>
                    <a:p>
                      <a:r>
                        <a:rPr lang="en-US" sz="1200" dirty="0"/>
                        <a:t>N</a:t>
                      </a:r>
                    </a:p>
                  </a:txBody>
                  <a:tcPr>
                    <a:solidFill>
                      <a:schemeClr val="bg1">
                        <a:lumMod val="75000"/>
                      </a:schemeClr>
                    </a:solidFill>
                  </a:tcPr>
                </a:tc>
                <a:tc>
                  <a:txBody>
                    <a:bodyPr/>
                    <a:lstStyle/>
                    <a:p>
                      <a:r>
                        <a:rPr lang="en-US" sz="1200" dirty="0"/>
                        <a:t>T</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Y</a:t>
                      </a:r>
                    </a:p>
                  </a:txBody>
                  <a:tcPr>
                    <a:solidFill>
                      <a:schemeClr val="bg1"/>
                    </a:solidFill>
                  </a:tcPr>
                </a:tc>
                <a:tc>
                  <a:txBody>
                    <a:bodyPr/>
                    <a:lstStyle/>
                    <a:p>
                      <a:r>
                        <a:rPr lang="en-US" sz="1200" dirty="0"/>
                        <a:t>U</a:t>
                      </a:r>
                    </a:p>
                  </a:txBody>
                  <a:tcPr>
                    <a:solidFill>
                      <a:schemeClr val="bg1"/>
                    </a:solidFill>
                  </a:tcPr>
                </a:tc>
                <a:tc>
                  <a:txBody>
                    <a:bodyPr/>
                    <a:lstStyle/>
                    <a:p>
                      <a:r>
                        <a:rPr lang="en-US" sz="1200" dirty="0"/>
                        <a:t>N</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G</a:t>
                      </a:r>
                    </a:p>
                  </a:txBody>
                  <a:tcPr>
                    <a:solidFill>
                      <a:schemeClr val="bg1">
                        <a:lumMod val="75000"/>
                      </a:schemeClr>
                    </a:solidFill>
                  </a:tcPr>
                </a:tc>
                <a:tc>
                  <a:txBody>
                    <a:bodyPr/>
                    <a:lstStyle/>
                    <a:p>
                      <a:r>
                        <a:rPr lang="en-US" sz="1200" dirty="0"/>
                        <a:t>T</a:t>
                      </a:r>
                    </a:p>
                  </a:txBody>
                  <a:tcPr>
                    <a:solidFill>
                      <a:schemeClr val="bg1"/>
                    </a:solidFill>
                  </a:tcPr>
                </a:tc>
                <a:tc>
                  <a:txBody>
                    <a:bodyPr/>
                    <a:lstStyle/>
                    <a:p>
                      <a:r>
                        <a:rPr lang="en-US" sz="1200" dirty="0"/>
                        <a:t>G</a:t>
                      </a:r>
                    </a:p>
                  </a:txBody>
                  <a:tcPr>
                    <a:solidFill>
                      <a:schemeClr val="bg1"/>
                    </a:solidFill>
                  </a:tcPr>
                </a:tc>
                <a:tc>
                  <a:txBody>
                    <a:bodyPr/>
                    <a:lstStyle/>
                    <a:p>
                      <a:r>
                        <a:rPr lang="en-US" sz="1200" dirty="0"/>
                        <a:t>E</a:t>
                      </a:r>
                    </a:p>
                  </a:txBody>
                  <a:tcPr>
                    <a:solidFill>
                      <a:schemeClr val="bg1">
                        <a:lumMod val="75000"/>
                      </a:schemeClr>
                    </a:solidFill>
                  </a:tcPr>
                </a:tc>
                <a:extLst>
                  <a:ext uri="{0D108BD9-81ED-4DB2-BD59-A6C34878D82A}">
                    <a16:rowId xmlns:a16="http://schemas.microsoft.com/office/drawing/2014/main" val="3011546478"/>
                  </a:ext>
                </a:extLst>
              </a:tr>
              <a:tr h="291610">
                <a:tc>
                  <a:txBody>
                    <a:bodyPr/>
                    <a:lstStyle/>
                    <a:p>
                      <a:r>
                        <a:rPr lang="en-US" sz="1200" dirty="0"/>
                        <a:t>D</a:t>
                      </a:r>
                    </a:p>
                  </a:txBody>
                  <a:tcPr>
                    <a:solidFill>
                      <a:schemeClr val="bg1">
                        <a:lumMod val="75000"/>
                      </a:schemeClr>
                    </a:solidFill>
                  </a:tcPr>
                </a:tc>
                <a:tc>
                  <a:txBody>
                    <a:bodyPr/>
                    <a:lstStyle/>
                    <a:p>
                      <a:r>
                        <a:rPr lang="en-US" sz="1200" dirty="0"/>
                        <a:t>W</a:t>
                      </a:r>
                    </a:p>
                  </a:txBody>
                  <a:tcPr>
                    <a:solidFill>
                      <a:schemeClr val="bg1"/>
                    </a:solidFill>
                  </a:tcPr>
                </a:tc>
                <a:tc>
                  <a:txBody>
                    <a:bodyPr/>
                    <a:lstStyle/>
                    <a:p>
                      <a:r>
                        <a:rPr lang="en-US" sz="1200" dirty="0"/>
                        <a:t>M</a:t>
                      </a:r>
                    </a:p>
                  </a:txBody>
                  <a:tcPr>
                    <a:solidFill>
                      <a:schemeClr val="bg1"/>
                    </a:solidFill>
                  </a:tcPr>
                </a:tc>
                <a:tc>
                  <a:txBody>
                    <a:bodyPr/>
                    <a:lstStyle/>
                    <a:p>
                      <a:r>
                        <a:rPr lang="en-US" sz="1200" dirty="0"/>
                        <a:t>G</a:t>
                      </a:r>
                    </a:p>
                  </a:txBody>
                  <a:tcPr>
                    <a:solidFill>
                      <a:schemeClr val="bg1"/>
                    </a:solidFill>
                  </a:tcPr>
                </a:tc>
                <a:tc>
                  <a:txBody>
                    <a:bodyPr/>
                    <a:lstStyle/>
                    <a:p>
                      <a:r>
                        <a:rPr lang="en-US" sz="1200" dirty="0"/>
                        <a:t>E</a:t>
                      </a:r>
                    </a:p>
                  </a:txBody>
                  <a:tcPr>
                    <a:solidFill>
                      <a:schemeClr val="bg1"/>
                    </a:solidFill>
                  </a:tcPr>
                </a:tc>
                <a:tc>
                  <a:txBody>
                    <a:bodyPr/>
                    <a:lstStyle/>
                    <a:p>
                      <a:r>
                        <a:rPr lang="en-US" sz="1200" dirty="0"/>
                        <a:t>Y</a:t>
                      </a:r>
                    </a:p>
                  </a:txBody>
                  <a:tcPr>
                    <a:solidFill>
                      <a:schemeClr val="bg1"/>
                    </a:solidFill>
                  </a:tcPr>
                </a:tc>
                <a:tc>
                  <a:txBody>
                    <a:bodyPr/>
                    <a:lstStyle/>
                    <a:p>
                      <a:r>
                        <a:rPr lang="en-US" sz="1200" dirty="0"/>
                        <a:t>R</a:t>
                      </a:r>
                    </a:p>
                  </a:txBody>
                  <a:tcPr>
                    <a:solidFill>
                      <a:schemeClr val="bg1"/>
                    </a:solidFill>
                  </a:tcPr>
                </a:tc>
                <a:tc>
                  <a:txBody>
                    <a:bodyPr/>
                    <a:lstStyle/>
                    <a:p>
                      <a:r>
                        <a:rPr lang="en-US" sz="1200" dirty="0"/>
                        <a:t>G</a:t>
                      </a:r>
                    </a:p>
                  </a:txBody>
                  <a:tcPr>
                    <a:solidFill>
                      <a:schemeClr val="bg1"/>
                    </a:solidFill>
                  </a:tcPr>
                </a:tc>
                <a:tc>
                  <a:txBody>
                    <a:bodyPr/>
                    <a:lstStyle/>
                    <a:p>
                      <a:r>
                        <a:rPr lang="en-US" sz="1200" dirty="0"/>
                        <a:t>N</a:t>
                      </a:r>
                    </a:p>
                  </a:txBody>
                  <a:tcPr>
                    <a:solidFill>
                      <a:schemeClr val="bg1"/>
                    </a:solidFill>
                  </a:tcPr>
                </a:tc>
                <a:tc>
                  <a:txBody>
                    <a:bodyPr/>
                    <a:lstStyle/>
                    <a:p>
                      <a:r>
                        <a:rPr lang="en-US" sz="1200" dirty="0"/>
                        <a:t>M</a:t>
                      </a:r>
                    </a:p>
                  </a:txBody>
                  <a:tcPr>
                    <a:solidFill>
                      <a:schemeClr val="bg1">
                        <a:lumMod val="75000"/>
                      </a:schemeClr>
                    </a:solidFill>
                  </a:tcPr>
                </a:tc>
                <a:tc>
                  <a:txBody>
                    <a:bodyPr/>
                    <a:lstStyle/>
                    <a:p>
                      <a:r>
                        <a:rPr lang="en-US" sz="1200" dirty="0"/>
                        <a:t>O</a:t>
                      </a:r>
                    </a:p>
                  </a:txBody>
                  <a:tcPr>
                    <a:solidFill>
                      <a:schemeClr val="bg1"/>
                    </a:solidFill>
                  </a:tcPr>
                </a:tc>
                <a:tc>
                  <a:txBody>
                    <a:bodyPr/>
                    <a:lstStyle/>
                    <a:p>
                      <a:r>
                        <a:rPr lang="en-US" sz="1200" dirty="0"/>
                        <a:t>E</a:t>
                      </a:r>
                    </a:p>
                  </a:txBody>
                  <a:tcPr>
                    <a:solidFill>
                      <a:schemeClr val="bg1"/>
                    </a:solidFill>
                  </a:tcPr>
                </a:tc>
                <a:tc>
                  <a:txBody>
                    <a:bodyPr/>
                    <a:lstStyle/>
                    <a:p>
                      <a:r>
                        <a:rPr lang="en-US" sz="1200" dirty="0"/>
                        <a:t>W</a:t>
                      </a:r>
                    </a:p>
                  </a:txBody>
                  <a:tcPr>
                    <a:solidFill>
                      <a:schemeClr val="bg1">
                        <a:lumMod val="75000"/>
                      </a:schemeClr>
                    </a:solidFill>
                  </a:tcPr>
                </a:tc>
                <a:extLst>
                  <a:ext uri="{0D108BD9-81ED-4DB2-BD59-A6C34878D82A}">
                    <a16:rowId xmlns:a16="http://schemas.microsoft.com/office/drawing/2014/main" val="3654981326"/>
                  </a:ext>
                </a:extLst>
              </a:tr>
              <a:tr h="291610">
                <a:tc>
                  <a:txBody>
                    <a:bodyPr/>
                    <a:lstStyle/>
                    <a:p>
                      <a:r>
                        <a:rPr lang="en-US" sz="1200" dirty="0"/>
                        <a:t>W</a:t>
                      </a:r>
                    </a:p>
                  </a:txBody>
                  <a:tcPr>
                    <a:solidFill>
                      <a:schemeClr val="bg1">
                        <a:lumMod val="75000"/>
                      </a:schemeClr>
                    </a:solidFill>
                  </a:tcPr>
                </a:tc>
                <a:tc>
                  <a:txBody>
                    <a:bodyPr/>
                    <a:lstStyle/>
                    <a:p>
                      <a:r>
                        <a:rPr lang="en-US" sz="1200" dirty="0"/>
                        <a:t>D</a:t>
                      </a:r>
                    </a:p>
                  </a:txBody>
                  <a:tcPr>
                    <a:solidFill>
                      <a:schemeClr val="bg1"/>
                    </a:solidFill>
                  </a:tcPr>
                </a:tc>
                <a:tc>
                  <a:txBody>
                    <a:bodyPr/>
                    <a:lstStyle/>
                    <a:p>
                      <a:r>
                        <a:rPr lang="en-US" sz="1200" dirty="0"/>
                        <a:t>W</a:t>
                      </a:r>
                    </a:p>
                  </a:txBody>
                  <a:tcPr>
                    <a:solidFill>
                      <a:schemeClr val="bg1"/>
                    </a:solidFill>
                  </a:tcPr>
                </a:tc>
                <a:tc>
                  <a:txBody>
                    <a:bodyPr/>
                    <a:lstStyle/>
                    <a:p>
                      <a:r>
                        <a:rPr lang="en-US" sz="1200" dirty="0"/>
                        <a:t>Q</a:t>
                      </a:r>
                    </a:p>
                  </a:txBody>
                  <a:tcPr>
                    <a:solidFill>
                      <a:schemeClr val="bg1"/>
                    </a:solidFill>
                  </a:tcPr>
                </a:tc>
                <a:tc>
                  <a:txBody>
                    <a:bodyPr/>
                    <a:lstStyle/>
                    <a:p>
                      <a:r>
                        <a:rPr lang="en-US" sz="1200" dirty="0"/>
                        <a:t>R</a:t>
                      </a:r>
                    </a:p>
                  </a:txBody>
                  <a:tcPr>
                    <a:solidFill>
                      <a:schemeClr val="bg1"/>
                    </a:solidFill>
                  </a:tcPr>
                </a:tc>
                <a:tc>
                  <a:txBody>
                    <a:bodyPr/>
                    <a:lstStyle/>
                    <a:p>
                      <a:r>
                        <a:rPr lang="en-US" sz="1200" dirty="0"/>
                        <a:t>D</a:t>
                      </a:r>
                    </a:p>
                  </a:txBody>
                  <a:tcPr>
                    <a:solidFill>
                      <a:schemeClr val="bg1"/>
                    </a:solidFill>
                  </a:tcPr>
                </a:tc>
                <a:tc>
                  <a:txBody>
                    <a:bodyPr/>
                    <a:lstStyle/>
                    <a:p>
                      <a:r>
                        <a:rPr lang="en-US" sz="1200" dirty="0"/>
                        <a:t>V</a:t>
                      </a:r>
                    </a:p>
                  </a:txBody>
                  <a:tcPr>
                    <a:solidFill>
                      <a:schemeClr val="bg1"/>
                    </a:solidFill>
                  </a:tcPr>
                </a:tc>
                <a:tc>
                  <a:txBody>
                    <a:bodyPr/>
                    <a:lstStyle/>
                    <a:p>
                      <a:r>
                        <a:rPr lang="en-US" sz="1200" dirty="0"/>
                        <a:t>R</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lumMod val="75000"/>
                      </a:schemeClr>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O</a:t>
                      </a:r>
                    </a:p>
                  </a:txBody>
                  <a:tcPr>
                    <a:solidFill>
                      <a:schemeClr val="bg1">
                        <a:lumMod val="75000"/>
                      </a:schemeClr>
                    </a:solidFill>
                  </a:tcPr>
                </a:tc>
                <a:extLst>
                  <a:ext uri="{0D108BD9-81ED-4DB2-BD59-A6C34878D82A}">
                    <a16:rowId xmlns:a16="http://schemas.microsoft.com/office/drawing/2014/main" val="2138909377"/>
                  </a:ext>
                </a:extLst>
              </a:tr>
              <a:tr h="291610">
                <a:tc>
                  <a:txBody>
                    <a:bodyPr/>
                    <a:lstStyle/>
                    <a:p>
                      <a:r>
                        <a:rPr lang="en-US" sz="1200" dirty="0"/>
                        <a:t>O</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T</a:t>
                      </a:r>
                    </a:p>
                  </a:txBody>
                  <a:tcPr>
                    <a:solidFill>
                      <a:schemeClr val="bg1">
                        <a:lumMod val="75000"/>
                      </a:schemeClr>
                    </a:solidFill>
                  </a:tcPr>
                </a:tc>
                <a:tc>
                  <a:txBody>
                    <a:bodyPr/>
                    <a:lstStyle/>
                    <a:p>
                      <a:r>
                        <a:rPr lang="en-US" sz="1200" dirty="0"/>
                        <a:t>A</a:t>
                      </a:r>
                    </a:p>
                  </a:txBody>
                  <a:tcPr>
                    <a:solidFill>
                      <a:schemeClr val="bg1">
                        <a:lumMod val="75000"/>
                      </a:schemeClr>
                    </a:solidFill>
                  </a:tcPr>
                </a:tc>
                <a:tc>
                  <a:txBody>
                    <a:bodyPr/>
                    <a:lstStyle/>
                    <a:p>
                      <a:r>
                        <a:rPr lang="en-US" sz="1200" dirty="0"/>
                        <a:t>M</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N</a:t>
                      </a:r>
                    </a:p>
                  </a:txBody>
                  <a:tcPr>
                    <a:solidFill>
                      <a:schemeClr val="bg1">
                        <a:lumMod val="75000"/>
                      </a:schemeClr>
                    </a:solidFill>
                  </a:tcPr>
                </a:tc>
                <a:tc>
                  <a:txBody>
                    <a:bodyPr/>
                    <a:lstStyle/>
                    <a:p>
                      <a:r>
                        <a:rPr lang="en-US" sz="1200" dirty="0"/>
                        <a:t>R</a:t>
                      </a:r>
                    </a:p>
                  </a:txBody>
                  <a:tcPr>
                    <a:solidFill>
                      <a:schemeClr val="bg1"/>
                    </a:solidFill>
                  </a:tcPr>
                </a:tc>
                <a:tc>
                  <a:txBody>
                    <a:bodyPr/>
                    <a:lstStyle/>
                    <a:p>
                      <a:r>
                        <a:rPr lang="en-US" sz="1200" dirty="0"/>
                        <a:t>D</a:t>
                      </a:r>
                    </a:p>
                  </a:txBody>
                  <a:tcPr>
                    <a:solidFill>
                      <a:schemeClr val="bg1"/>
                    </a:solidFill>
                  </a:tcPr>
                </a:tc>
                <a:tc>
                  <a:txBody>
                    <a:bodyPr/>
                    <a:lstStyle/>
                    <a:p>
                      <a:r>
                        <a:rPr lang="en-US" sz="1200" dirty="0"/>
                        <a:t>R</a:t>
                      </a:r>
                    </a:p>
                  </a:txBody>
                  <a:tcPr>
                    <a:solidFill>
                      <a:schemeClr val="bg1">
                        <a:lumMod val="75000"/>
                      </a:schemeClr>
                    </a:solidFill>
                  </a:tcPr>
                </a:tc>
                <a:extLst>
                  <a:ext uri="{0D108BD9-81ED-4DB2-BD59-A6C34878D82A}">
                    <a16:rowId xmlns:a16="http://schemas.microsoft.com/office/drawing/2014/main" val="4079144434"/>
                  </a:ext>
                </a:extLst>
              </a:tr>
              <a:tr h="291610">
                <a:tc>
                  <a:txBody>
                    <a:bodyPr/>
                    <a:lstStyle/>
                    <a:p>
                      <a:r>
                        <a:rPr lang="en-US" sz="1200" dirty="0"/>
                        <a:t>R</a:t>
                      </a:r>
                    </a:p>
                  </a:txBody>
                  <a:tcPr>
                    <a:solidFill>
                      <a:schemeClr val="bg1">
                        <a:lumMod val="75000"/>
                      </a:schemeClr>
                    </a:solidFill>
                  </a:tcPr>
                </a:tc>
                <a:tc>
                  <a:txBody>
                    <a:bodyPr/>
                    <a:lstStyle/>
                    <a:p>
                      <a:r>
                        <a:rPr lang="en-US" sz="1200" dirty="0"/>
                        <a:t>F</a:t>
                      </a:r>
                    </a:p>
                  </a:txBody>
                  <a:tcPr>
                    <a:solidFill>
                      <a:schemeClr val="bg1"/>
                    </a:solidFill>
                  </a:tcPr>
                </a:tc>
                <a:tc>
                  <a:txBody>
                    <a:bodyPr/>
                    <a:lstStyle/>
                    <a:p>
                      <a:r>
                        <a:rPr lang="en-US" sz="1200" dirty="0"/>
                        <a:t>R</a:t>
                      </a:r>
                    </a:p>
                  </a:txBody>
                  <a:tcPr>
                    <a:solidFill>
                      <a:schemeClr val="bg1"/>
                    </a:solidFill>
                  </a:tcPr>
                </a:tc>
                <a:tc>
                  <a:txBody>
                    <a:bodyPr/>
                    <a:lstStyle/>
                    <a:p>
                      <a:r>
                        <a:rPr lang="en-US" sz="1200" dirty="0"/>
                        <a:t>F</a:t>
                      </a:r>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tc>
                  <a:txBody>
                    <a:bodyPr/>
                    <a:lstStyle/>
                    <a:p>
                      <a:r>
                        <a:rPr lang="en-US" sz="1200" dirty="0"/>
                        <a:t>L</a:t>
                      </a:r>
                    </a:p>
                  </a:txBody>
                  <a:tcPr>
                    <a:solidFill>
                      <a:schemeClr val="bg1"/>
                    </a:solidFill>
                  </a:tcPr>
                </a:tc>
                <a:tc>
                  <a:txBody>
                    <a:bodyPr/>
                    <a:lstStyle/>
                    <a:p>
                      <a:r>
                        <a:rPr lang="en-US" sz="1200" dirty="0"/>
                        <a:t>T</a:t>
                      </a:r>
                    </a:p>
                  </a:txBody>
                  <a:tcPr>
                    <a:solidFill>
                      <a:schemeClr val="bg1">
                        <a:lumMod val="75000"/>
                      </a:schemeClr>
                    </a:solidFill>
                  </a:tcPr>
                </a:tc>
                <a:tc>
                  <a:txBody>
                    <a:bodyPr/>
                    <a:lstStyle/>
                    <a:p>
                      <a:r>
                        <a:rPr lang="en-US" sz="1200" dirty="0"/>
                        <a:t>D</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lumMod val="75000"/>
                      </a:schemeClr>
                    </a:solidFill>
                  </a:tcPr>
                </a:tc>
                <a:extLst>
                  <a:ext uri="{0D108BD9-81ED-4DB2-BD59-A6C34878D82A}">
                    <a16:rowId xmlns:a16="http://schemas.microsoft.com/office/drawing/2014/main" val="3364427381"/>
                  </a:ext>
                </a:extLst>
              </a:tr>
              <a:tr h="291610">
                <a:tc>
                  <a:txBody>
                    <a:bodyPr/>
                    <a:lstStyle/>
                    <a:p>
                      <a:r>
                        <a:rPr lang="en-US" sz="1200" dirty="0"/>
                        <a:t>M</a:t>
                      </a:r>
                    </a:p>
                  </a:txBody>
                  <a:tcPr>
                    <a:solidFill>
                      <a:schemeClr val="bg1">
                        <a:lumMod val="75000"/>
                      </a:schemeClr>
                    </a:solidFill>
                  </a:tcPr>
                </a:tc>
                <a:tc>
                  <a:txBody>
                    <a:bodyPr/>
                    <a:lstStyle/>
                    <a:p>
                      <a:r>
                        <a:rPr lang="en-US" sz="1200" dirty="0"/>
                        <a:t>R</a:t>
                      </a:r>
                    </a:p>
                  </a:txBody>
                  <a:tcPr>
                    <a:solidFill>
                      <a:schemeClr val="bg1"/>
                    </a:solidFill>
                  </a:tcPr>
                </a:tc>
                <a:tc>
                  <a:txBody>
                    <a:bodyPr/>
                    <a:lstStyle/>
                    <a:p>
                      <a:r>
                        <a:rPr lang="en-US" sz="1200" dirty="0"/>
                        <a:t>R</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U</a:t>
                      </a:r>
                    </a:p>
                  </a:txBody>
                  <a:tcPr>
                    <a:solidFill>
                      <a:schemeClr val="bg1"/>
                    </a:solidFill>
                  </a:tcPr>
                </a:tc>
                <a:tc>
                  <a:txBody>
                    <a:bodyPr/>
                    <a:lstStyle/>
                    <a:p>
                      <a:r>
                        <a:rPr lang="en-US" sz="1200" dirty="0"/>
                        <a:t>L</a:t>
                      </a:r>
                    </a:p>
                  </a:txBody>
                  <a:tcPr>
                    <a:solidFill>
                      <a:schemeClr val="bg1"/>
                    </a:solidFill>
                  </a:tcPr>
                </a:tc>
                <a:tc>
                  <a:txBody>
                    <a:bodyPr/>
                    <a:lstStyle/>
                    <a:p>
                      <a:r>
                        <a:rPr lang="en-US" sz="1200" dirty="0"/>
                        <a:t>N</a:t>
                      </a:r>
                    </a:p>
                  </a:txBody>
                  <a:tcPr>
                    <a:solidFill>
                      <a:schemeClr val="bg1"/>
                    </a:solidFill>
                  </a:tcPr>
                </a:tc>
                <a:tc>
                  <a:txBody>
                    <a:bodyPr/>
                    <a:lstStyle/>
                    <a:p>
                      <a:r>
                        <a:rPr lang="en-US" sz="1200" dirty="0"/>
                        <a:t>M</a:t>
                      </a:r>
                    </a:p>
                  </a:txBody>
                  <a:tcPr>
                    <a:solidFill>
                      <a:schemeClr val="bg1"/>
                    </a:solidFill>
                  </a:tcPr>
                </a:tc>
                <a:tc>
                  <a:txBody>
                    <a:bodyPr/>
                    <a:lstStyle/>
                    <a:p>
                      <a:r>
                        <a:rPr lang="en-US" sz="1200" dirty="0"/>
                        <a:t>E</a:t>
                      </a:r>
                    </a:p>
                  </a:txBody>
                  <a:tcPr>
                    <a:solidFill>
                      <a:schemeClr val="bg1">
                        <a:lumMod val="75000"/>
                      </a:schemeClr>
                    </a:solidFill>
                  </a:tcPr>
                </a:tc>
                <a:tc>
                  <a:txBody>
                    <a:bodyPr/>
                    <a:lstStyle/>
                    <a:p>
                      <a:r>
                        <a:rPr lang="en-US" sz="1200" dirty="0"/>
                        <a:t>T</a:t>
                      </a:r>
                    </a:p>
                  </a:txBody>
                  <a:tcPr>
                    <a:solidFill>
                      <a:schemeClr val="bg1"/>
                    </a:solidFill>
                  </a:tcPr>
                </a:tc>
                <a:tc>
                  <a:txBody>
                    <a:bodyPr/>
                    <a:lstStyle/>
                    <a:p>
                      <a:r>
                        <a:rPr lang="en-US" sz="1200" dirty="0"/>
                        <a:t>S</a:t>
                      </a:r>
                    </a:p>
                  </a:txBody>
                  <a:tcPr>
                    <a:solidFill>
                      <a:schemeClr val="bg1"/>
                    </a:solidFill>
                  </a:tcPr>
                </a:tc>
                <a:tc>
                  <a:txBody>
                    <a:bodyPr/>
                    <a:lstStyle/>
                    <a:p>
                      <a:r>
                        <a:rPr lang="en-US" sz="1200" dirty="0"/>
                        <a:t>R</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S</a:t>
                      </a:r>
                    </a:p>
                  </a:txBody>
                  <a:tcPr>
                    <a:solidFill>
                      <a:schemeClr val="bg1">
                        <a:lumMod val="75000"/>
                      </a:schemeClr>
                    </a:solidFill>
                  </a:tcPr>
                </a:tc>
                <a:tc>
                  <a:txBody>
                    <a:bodyPr/>
                    <a:lstStyle/>
                    <a:p>
                      <a:r>
                        <a:rPr lang="en-US" sz="1200" dirty="0"/>
                        <a:t>S</a:t>
                      </a:r>
                    </a:p>
                  </a:txBody>
                  <a:tcPr>
                    <a:solidFill>
                      <a:schemeClr val="bg1">
                        <a:lumMod val="75000"/>
                      </a:schemeClr>
                    </a:solidFill>
                  </a:tcPr>
                </a:tc>
                <a:tc>
                  <a:txBody>
                    <a:bodyPr/>
                    <a:lstStyle/>
                    <a:p>
                      <a:r>
                        <a:rPr lang="en-US" sz="1200" dirty="0"/>
                        <a:t>M</a:t>
                      </a:r>
                    </a:p>
                  </a:txBody>
                  <a:tcPr>
                    <a:solidFill>
                      <a:schemeClr val="bg1">
                        <a:lumMod val="75000"/>
                      </a:schemeClr>
                    </a:solidFill>
                  </a:tcPr>
                </a:tc>
                <a:tc>
                  <a:txBody>
                    <a:bodyPr/>
                    <a:lstStyle/>
                    <a:p>
                      <a:r>
                        <a:rPr lang="en-US" sz="1200" dirty="0"/>
                        <a:t>R</a:t>
                      </a:r>
                    </a:p>
                  </a:txBody>
                  <a:tcPr>
                    <a:solidFill>
                      <a:schemeClr val="bg1">
                        <a:lumMod val="75000"/>
                      </a:schemeClr>
                    </a:solidFill>
                  </a:tcPr>
                </a:tc>
                <a:tc>
                  <a:txBody>
                    <a:bodyPr/>
                    <a:lstStyle/>
                    <a:p>
                      <a:r>
                        <a:rPr lang="en-US" sz="1200" dirty="0"/>
                        <a:t>O</a:t>
                      </a:r>
                    </a:p>
                  </a:txBody>
                  <a:tcPr>
                    <a:solidFill>
                      <a:schemeClr val="bg1">
                        <a:lumMod val="75000"/>
                      </a:schemeClr>
                    </a:solidFill>
                  </a:tcPr>
                </a:tc>
                <a:tc>
                  <a:txBody>
                    <a:bodyPr/>
                    <a:lstStyle/>
                    <a:p>
                      <a:r>
                        <a:rPr lang="en-US" sz="1200" dirty="0"/>
                        <a:t>W</a:t>
                      </a:r>
                    </a:p>
                  </a:txBody>
                  <a:tcPr>
                    <a:solidFill>
                      <a:schemeClr val="bg1">
                        <a:lumMod val="75000"/>
                      </a:schemeClr>
                    </a:solidFill>
                  </a:tcPr>
                </a:tc>
                <a:tc>
                  <a:txBody>
                    <a:bodyPr/>
                    <a:lstStyle/>
                    <a:p>
                      <a:r>
                        <a:rPr lang="en-US" sz="1200" dirty="0"/>
                        <a:t>L</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E</a:t>
                      </a:r>
                    </a:p>
                  </a:txBody>
                  <a:tcPr>
                    <a:solidFill>
                      <a:schemeClr val="bg1">
                        <a:lumMod val="75000"/>
                      </a:schemeClr>
                    </a:solidFill>
                  </a:tcPr>
                </a:tc>
                <a:tc>
                  <a:txBody>
                    <a:bodyPr/>
                    <a:lstStyle/>
                    <a:p>
                      <a:r>
                        <a:rPr lang="en-US" sz="1200" dirty="0"/>
                        <a:t>D</a:t>
                      </a:r>
                    </a:p>
                  </a:txBody>
                  <a:tcPr>
                    <a:solidFill>
                      <a:schemeClr val="bg1">
                        <a:lumMod val="75000"/>
                      </a:schemeClr>
                    </a:solidFill>
                  </a:tcPr>
                </a:tc>
                <a:tc>
                  <a:txBody>
                    <a:bodyPr/>
                    <a:lstStyle/>
                    <a:p>
                      <a:r>
                        <a:rPr lang="en-US" sz="1200" dirty="0"/>
                        <a:t>H</a:t>
                      </a:r>
                    </a:p>
                  </a:txBody>
                  <a:tcPr>
                    <a:solidFill>
                      <a:schemeClr val="bg1"/>
                    </a:solidFill>
                  </a:tcPr>
                </a:tc>
                <a:tc>
                  <a:txBody>
                    <a:bodyPr/>
                    <a:lstStyle/>
                    <a:p>
                      <a:r>
                        <a:rPr lang="en-US" sz="1200" dirty="0"/>
                        <a:t>T</a:t>
                      </a:r>
                    </a:p>
                  </a:txBody>
                  <a:tcPr>
                    <a:solidFill>
                      <a:schemeClr val="bg1"/>
                    </a:solidFill>
                  </a:tcPr>
                </a:tc>
                <a:tc>
                  <a:txBody>
                    <a:bodyPr/>
                    <a:lstStyle/>
                    <a:p>
                      <a:r>
                        <a:rPr lang="en-US" sz="1200" dirty="0"/>
                        <a:t>P</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55504" y="5619392"/>
            <a:ext cx="1421810" cy="3040448"/>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Annelids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Segmented</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Tubeworm</a:t>
            </a:r>
          </a:p>
          <a:p>
            <a:pPr>
              <a:lnSpc>
                <a:spcPct val="200000"/>
              </a:lnSpc>
            </a:pP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Nematodes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Roundworms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Eelworms</a:t>
            </a:r>
          </a:p>
        </p:txBody>
      </p:sp>
      <p:sp>
        <p:nvSpPr>
          <p:cNvPr id="14" name="Rectangle 13">
            <a:extLst>
              <a:ext uri="{FF2B5EF4-FFF2-40B4-BE49-F238E27FC236}">
                <a16:creationId xmlns:a16="http://schemas.microsoft.com/office/drawing/2014/main" id="{8603D44A-2262-8CFA-1430-D58F3108F04D}"/>
              </a:ext>
            </a:extLst>
          </p:cNvPr>
          <p:cNvSpPr/>
          <p:nvPr/>
        </p:nvSpPr>
        <p:spPr>
          <a:xfrm>
            <a:off x="570356" y="1550793"/>
            <a:ext cx="2834727"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Worm-like</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segmented</a:t>
            </a:r>
          </a:p>
        </p:txBody>
      </p:sp>
      <p:sp>
        <p:nvSpPr>
          <p:cNvPr id="15" name="Rectangle 14">
            <a:extLst>
              <a:ext uri="{FF2B5EF4-FFF2-40B4-BE49-F238E27FC236}">
                <a16:creationId xmlns:a16="http://schemas.microsoft.com/office/drawing/2014/main" id="{7C1959DE-A559-BDF5-A69C-195B11A4405E}"/>
              </a:ext>
            </a:extLst>
          </p:cNvPr>
          <p:cNvSpPr/>
          <p:nvPr/>
        </p:nvSpPr>
        <p:spPr>
          <a:xfrm>
            <a:off x="3461755" y="1546083"/>
            <a:ext cx="2834727"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Worm-like</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Roundworms</a:t>
            </a:r>
          </a:p>
        </p:txBody>
      </p:sp>
    </p:spTree>
    <p:extLst>
      <p:ext uri="{BB962C8B-B14F-4D97-AF65-F5344CB8AC3E}">
        <p14:creationId xmlns:p14="http://schemas.microsoft.com/office/powerpoint/2010/main" val="1016348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Cnidarians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Cnidarians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18013316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00223511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22227782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011546478"/>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4981326"/>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138909377"/>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07914443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36442738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64798769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Make your own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73834" y="5871634"/>
            <a:ext cx="1421810" cy="2609561"/>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Cnidarians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Anemones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Corals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BlueBottle</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Irukandji</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BoxJellyfish</a:t>
            </a:r>
            <a:endParaRPr lang="en-US" sz="1400" b="1" dirty="0">
              <a:solidFill>
                <a:schemeClr val="bg1"/>
              </a:solidFill>
              <a:latin typeface="Arial Narrow" panose="020B0604020202020204" pitchFamily="34" charset="0"/>
              <a:cs typeface="Arial Narrow" panose="020B0604020202020204" pitchFamily="34" charset="0"/>
            </a:endParaRP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Medusa (free-swimming) or Polyp (sessile)</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Nematocysts (stinging cells)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One opening (for mouth and anus)</a:t>
            </a:r>
          </a:p>
        </p:txBody>
      </p:sp>
    </p:spTree>
    <p:extLst>
      <p:ext uri="{BB962C8B-B14F-4D97-AF65-F5344CB8AC3E}">
        <p14:creationId xmlns:p14="http://schemas.microsoft.com/office/powerpoint/2010/main" val="3374619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57</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Porifera</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Sponges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18013316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00223511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22227782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011546478"/>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4981326"/>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138909377"/>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07914443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36442738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64798769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Make your own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43941" y="6011601"/>
            <a:ext cx="1421810" cy="2178673"/>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Porifera</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Sponges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Hexactinellida</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Calcarea</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Demospongiae</a:t>
            </a: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Porous - small pores (ostia) &amp; large openings (</a:t>
            </a:r>
            <a:r>
              <a:rPr lang="en-AU" sz="1200" i="1" dirty="0" err="1">
                <a:solidFill>
                  <a:schemeClr val="tx1">
                    <a:lumMod val="50000"/>
                    <a:lumOff val="50000"/>
                  </a:schemeClr>
                </a:solidFill>
                <a:latin typeface="Comic Sans MS" panose="030F0902030302020204" pitchFamily="66" charset="0"/>
              </a:rPr>
              <a:t>oscules</a:t>
            </a:r>
            <a:r>
              <a:rPr lang="en-AU" sz="1200" dirty="0">
                <a:solidFill>
                  <a:schemeClr val="tx1">
                    <a:lumMod val="50000"/>
                    <a:lumOff val="50000"/>
                  </a:schemeClr>
                </a:solidFill>
                <a:latin typeface="Comic Sans MS" panose="030F0902030302020204" pitchFamily="66" charset="0"/>
              </a:rPr>
              <a:t>)</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Filter feeders (with beating flagellum that work like a pump)</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902030302020204" pitchFamily="66" charset="0"/>
              </a:rPr>
              <a:t>Lots of different shapes and colours</a:t>
            </a:r>
          </a:p>
        </p:txBody>
      </p:sp>
    </p:spTree>
    <p:extLst>
      <p:ext uri="{BB962C8B-B14F-4D97-AF65-F5344CB8AC3E}">
        <p14:creationId xmlns:p14="http://schemas.microsoft.com/office/powerpoint/2010/main" val="684079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bg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Cross Word – Marine Classification</a:t>
            </a:r>
            <a:endParaRPr lang="en-US" sz="1200" dirty="0">
              <a:latin typeface="Arial Narrow" pitchFamily="34" charset="0"/>
            </a:endParaRPr>
          </a:p>
        </p:txBody>
      </p:sp>
      <p:pic>
        <p:nvPicPr>
          <p:cNvPr id="16" name="Picture 15" descr="A crossword puzzle with text&#10;&#10;Description automatically generated">
            <a:extLst>
              <a:ext uri="{FF2B5EF4-FFF2-40B4-BE49-F238E27FC236}">
                <a16:creationId xmlns:a16="http://schemas.microsoft.com/office/drawing/2014/main" id="{16975349-413C-F1C5-A52E-AE342BB775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5731" y="1265723"/>
            <a:ext cx="5644534" cy="5096988"/>
          </a:xfrm>
          <a:prstGeom prst="rect">
            <a:avLst/>
          </a:prstGeom>
        </p:spPr>
      </p:pic>
      <p:pic>
        <p:nvPicPr>
          <p:cNvPr id="17" name="Picture 16" descr="A crossword puzzle with text&#10;&#10;Description automatically generated">
            <a:extLst>
              <a:ext uri="{FF2B5EF4-FFF2-40B4-BE49-F238E27FC236}">
                <a16:creationId xmlns:a16="http://schemas.microsoft.com/office/drawing/2014/main" id="{650C3CEA-DAFA-4656-0F7B-9AEAA3CCF7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
          <a:stretch/>
        </p:blipFill>
        <p:spPr>
          <a:xfrm>
            <a:off x="1068452" y="7361542"/>
            <a:ext cx="4721096" cy="1022264"/>
          </a:xfrm>
          <a:prstGeom prst="rect">
            <a:avLst/>
          </a:prstGeom>
        </p:spPr>
      </p:pic>
      <p:sp>
        <p:nvSpPr>
          <p:cNvPr id="19" name="TextBox 18">
            <a:extLst>
              <a:ext uri="{FF2B5EF4-FFF2-40B4-BE49-F238E27FC236}">
                <a16:creationId xmlns:a16="http://schemas.microsoft.com/office/drawing/2014/main" id="{349CEB5F-625C-5D8E-D8DD-3A862BB3B857}"/>
              </a:ext>
            </a:extLst>
          </p:cNvPr>
          <p:cNvSpPr txBox="1"/>
          <p:nvPr/>
        </p:nvSpPr>
        <p:spPr>
          <a:xfrm>
            <a:off x="1068452" y="7020272"/>
            <a:ext cx="1568460" cy="338554"/>
          </a:xfrm>
          <a:prstGeom prst="rect">
            <a:avLst/>
          </a:prstGeom>
          <a:noFill/>
        </p:spPr>
        <p:txBody>
          <a:bodyPr wrap="square" rtlCol="0">
            <a:spAutoFit/>
          </a:bodyPr>
          <a:lstStyle/>
          <a:p>
            <a:r>
              <a:rPr lang="en-US" sz="1600" b="1" dirty="0">
                <a:latin typeface="Arial Narrow" panose="020B0604020202020204" pitchFamily="34" charset="0"/>
                <a:cs typeface="Arial Narrow" panose="020B0604020202020204" pitchFamily="34" charset="0"/>
              </a:rPr>
              <a:t>Across</a:t>
            </a:r>
          </a:p>
        </p:txBody>
      </p:sp>
      <p:sp>
        <p:nvSpPr>
          <p:cNvPr id="20" name="TextBox 19">
            <a:extLst>
              <a:ext uri="{FF2B5EF4-FFF2-40B4-BE49-F238E27FC236}">
                <a16:creationId xmlns:a16="http://schemas.microsoft.com/office/drawing/2014/main" id="{A54DFC24-B776-7B35-F2A7-D77FAF7963D7}"/>
              </a:ext>
            </a:extLst>
          </p:cNvPr>
          <p:cNvSpPr txBox="1"/>
          <p:nvPr/>
        </p:nvSpPr>
        <p:spPr>
          <a:xfrm>
            <a:off x="4149080" y="7029096"/>
            <a:ext cx="1568460" cy="338554"/>
          </a:xfrm>
          <a:prstGeom prst="rect">
            <a:avLst/>
          </a:prstGeom>
          <a:noFill/>
        </p:spPr>
        <p:txBody>
          <a:bodyPr wrap="square" rtlCol="0">
            <a:spAutoFit/>
          </a:bodyPr>
          <a:lstStyle/>
          <a:p>
            <a:r>
              <a:rPr lang="en-US" sz="1600" b="1" dirty="0">
                <a:latin typeface="Arial Narrow" panose="020B0604020202020204" pitchFamily="34" charset="0"/>
                <a:cs typeface="Arial Narrow" panose="020B0604020202020204" pitchFamily="34" charset="0"/>
              </a:rPr>
              <a:t>Down</a:t>
            </a:r>
          </a:p>
        </p:txBody>
      </p:sp>
      <p:pic>
        <p:nvPicPr>
          <p:cNvPr id="24" name="Picture 23" descr="A crossword with black letters&#10;&#10;Description automatically generated">
            <a:extLst>
              <a:ext uri="{FF2B5EF4-FFF2-40B4-BE49-F238E27FC236}">
                <a16:creationId xmlns:a16="http://schemas.microsoft.com/office/drawing/2014/main" id="{E5E1DA37-BEAC-4D41-6F2F-B0528FF7DF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991" y="4685436"/>
            <a:ext cx="2233973" cy="1845456"/>
          </a:xfrm>
          <a:prstGeom prst="rect">
            <a:avLst/>
          </a:prstGeom>
        </p:spPr>
      </p:pic>
    </p:spTree>
    <p:extLst>
      <p:ext uri="{BB962C8B-B14F-4D97-AF65-F5344CB8AC3E}">
        <p14:creationId xmlns:p14="http://schemas.microsoft.com/office/powerpoint/2010/main" val="3295523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2270" y="973812"/>
            <a:ext cx="6175082" cy="1077218"/>
          </a:xfrm>
          <a:prstGeom prst="rect">
            <a:avLst/>
          </a:prstGeom>
          <a:noFill/>
        </p:spPr>
        <p:txBody>
          <a:bodyPr wrap="square" rtlCol="0">
            <a:spAutoFit/>
          </a:bodyPr>
          <a:lstStyle/>
          <a:p>
            <a:r>
              <a:rPr lang="en-AU" sz="1600" b="1" dirty="0">
                <a:latin typeface="Arial Narrow" panose="020B0606020202030204" pitchFamily="34" charset="0"/>
              </a:rPr>
              <a:t>To Survive and Reproduce</a:t>
            </a:r>
          </a:p>
          <a:p>
            <a:r>
              <a:rPr lang="en-AU" sz="1200" dirty="0">
                <a:latin typeface="Arial Narrow" panose="020B0606020202030204" pitchFamily="34" charset="0"/>
              </a:rPr>
              <a:t>Adaptations that aid our chance of survival and reproduction can be classified into 3 general categories:</a:t>
            </a:r>
          </a:p>
          <a:p>
            <a:r>
              <a:rPr lang="en-AU" sz="1200" b="1" dirty="0">
                <a:latin typeface="Arial Narrow" panose="020B0606020202030204" pitchFamily="34" charset="0"/>
              </a:rPr>
              <a:t>1. Structural </a:t>
            </a:r>
            <a:r>
              <a:rPr lang="en-AU" sz="1200" dirty="0">
                <a:latin typeface="Arial Narrow" panose="020B0606020202030204" pitchFamily="34" charset="0"/>
              </a:rPr>
              <a:t>adaptations are </a:t>
            </a:r>
            <a:r>
              <a:rPr lang="en-AU" sz="1200" i="1" dirty="0">
                <a:latin typeface="Arial Narrow" panose="020B0606020202030204" pitchFamily="34" charset="0"/>
              </a:rPr>
              <a:t>structural</a:t>
            </a:r>
            <a:r>
              <a:rPr lang="en-AU" sz="1200" dirty="0">
                <a:latin typeface="Arial Narrow" panose="020B0606020202030204" pitchFamily="34" charset="0"/>
              </a:rPr>
              <a:t> features (i.e. fins, tentacles) that you can draw with pen and paper. </a:t>
            </a:r>
          </a:p>
          <a:p>
            <a:r>
              <a:rPr lang="en-AU" sz="1200" b="1" dirty="0">
                <a:latin typeface="Arial Narrow" panose="020B0606020202030204" pitchFamily="34" charset="0"/>
              </a:rPr>
              <a:t>2. Functional </a:t>
            </a:r>
            <a:r>
              <a:rPr lang="en-AU" sz="1200" dirty="0">
                <a:latin typeface="Arial Narrow" panose="020B0606020202030204" pitchFamily="34" charset="0"/>
              </a:rPr>
              <a:t>adaptations are </a:t>
            </a:r>
            <a:r>
              <a:rPr lang="en-AU" sz="1200" i="1" dirty="0">
                <a:latin typeface="Arial Narrow" panose="020B0606020202030204" pitchFamily="34" charset="0"/>
              </a:rPr>
              <a:t>functional </a:t>
            </a:r>
            <a:r>
              <a:rPr lang="en-AU" sz="1200" dirty="0">
                <a:latin typeface="Arial Narrow" panose="020B0606020202030204" pitchFamily="34" charset="0"/>
              </a:rPr>
              <a:t>features (i.e. circulatory system, venom) that you usually can’t see.</a:t>
            </a:r>
          </a:p>
          <a:p>
            <a:r>
              <a:rPr lang="en-AU" sz="1200" b="1" dirty="0">
                <a:latin typeface="Arial Narrow" panose="020B0606020202030204" pitchFamily="34" charset="0"/>
              </a:rPr>
              <a:t>3. Behavioural </a:t>
            </a:r>
            <a:r>
              <a:rPr lang="en-AU" sz="1200" dirty="0">
                <a:latin typeface="Arial Narrow" panose="020B0606020202030204" pitchFamily="34" charset="0"/>
              </a:rPr>
              <a:t>adaptations are </a:t>
            </a:r>
            <a:r>
              <a:rPr lang="en-AU" sz="1200" i="1" dirty="0">
                <a:latin typeface="Arial Narrow" panose="020B0606020202030204" pitchFamily="34" charset="0"/>
              </a:rPr>
              <a:t>behaviours</a:t>
            </a:r>
            <a:r>
              <a:rPr lang="en-AU" sz="1200" dirty="0">
                <a:latin typeface="Arial Narrow" panose="020B0606020202030204" pitchFamily="34" charset="0"/>
              </a:rPr>
              <a:t> (i.e. migrations), instinctual or learned, that you can observe.</a:t>
            </a:r>
          </a:p>
        </p:txBody>
      </p:sp>
      <p:sp>
        <p:nvSpPr>
          <p:cNvPr id="36" name="Rectangle 35"/>
          <p:cNvSpPr/>
          <p:nvPr/>
        </p:nvSpPr>
        <p:spPr>
          <a:xfrm>
            <a:off x="501415" y="2051030"/>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Identify the adaptations below as structural, functional or behavioural (can be &gt; 1)</a:t>
            </a:r>
          </a:p>
        </p:txBody>
      </p:sp>
      <p:sp>
        <p:nvSpPr>
          <p:cNvPr id="17" name="Rectangle 16"/>
          <p:cNvSpPr/>
          <p:nvPr/>
        </p:nvSpPr>
        <p:spPr>
          <a:xfrm>
            <a:off x="501415" y="3425737"/>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Use a ruler to measure the structural adaptations of the fish (in mm).</a:t>
            </a:r>
            <a:endParaRPr lang="en-AU" sz="1200" b="1" dirty="0">
              <a:solidFill>
                <a:schemeClr val="bg1"/>
              </a:solidFill>
              <a:latin typeface="Arial Narrow" pitchFamily="34" charset="0"/>
            </a:endParaRPr>
          </a:p>
        </p:txBody>
      </p:sp>
      <p:sp>
        <p:nvSpPr>
          <p:cNvPr id="24" name="Rectangle 23"/>
          <p:cNvSpPr/>
          <p:nvPr/>
        </p:nvSpPr>
        <p:spPr>
          <a:xfrm>
            <a:off x="498695" y="6480261"/>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Write the function of the functional adaptations labelled on the fish</a:t>
            </a:r>
            <a:r>
              <a:rPr lang="en-AU" sz="1200" dirty="0">
                <a:solidFill>
                  <a:schemeClr val="tx1"/>
                </a:solidFill>
                <a:latin typeface="Arial Narrow" pitchFamily="34" charset="0"/>
              </a:rPr>
              <a:t>.</a:t>
            </a:r>
          </a:p>
        </p:txBody>
      </p:sp>
      <p:graphicFrame>
        <p:nvGraphicFramePr>
          <p:cNvPr id="148" name="Table 147"/>
          <p:cNvGraphicFramePr>
            <a:graphicFrameLocks noGrp="1"/>
          </p:cNvGraphicFramePr>
          <p:nvPr/>
        </p:nvGraphicFramePr>
        <p:xfrm>
          <a:off x="4220209" y="3843344"/>
          <a:ext cx="2139429" cy="2560320"/>
        </p:xfrm>
        <a:graphic>
          <a:graphicData uri="http://schemas.openxmlformats.org/drawingml/2006/table">
            <a:tbl>
              <a:tblPr firstRow="1" bandRow="1">
                <a:tableStyleId>{5940675A-B579-460E-94D1-54222C63F5DA}</a:tableStyleId>
              </a:tblPr>
              <a:tblGrid>
                <a:gridCol w="1175536">
                  <a:extLst>
                    <a:ext uri="{9D8B030D-6E8A-4147-A177-3AD203B41FA5}">
                      <a16:colId xmlns:a16="http://schemas.microsoft.com/office/drawing/2014/main" val="20000"/>
                    </a:ext>
                  </a:extLst>
                </a:gridCol>
                <a:gridCol w="963893">
                  <a:extLst>
                    <a:ext uri="{9D8B030D-6E8A-4147-A177-3AD203B41FA5}">
                      <a16:colId xmlns:a16="http://schemas.microsoft.com/office/drawing/2014/main" val="20001"/>
                    </a:ext>
                  </a:extLst>
                </a:gridCol>
              </a:tblGrid>
              <a:tr h="191583">
                <a:tc>
                  <a:txBody>
                    <a:bodyPr/>
                    <a:lstStyle/>
                    <a:p>
                      <a:r>
                        <a:rPr lang="en-AU" sz="800" b="1" dirty="0">
                          <a:latin typeface="Arial Narrow" panose="020B0606020202030204" pitchFamily="34" charset="0"/>
                        </a:rPr>
                        <a:t>Structural</a:t>
                      </a:r>
                      <a:r>
                        <a:rPr lang="en-AU" sz="800" b="1" baseline="0" dirty="0">
                          <a:latin typeface="Arial Narrow" panose="020B0606020202030204" pitchFamily="34" charset="0"/>
                        </a:rPr>
                        <a:t> 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Length (mm)</a:t>
                      </a:r>
                    </a:p>
                  </a:txBody>
                  <a:tcPr>
                    <a:solidFill>
                      <a:schemeClr val="bg1">
                        <a:lumMod val="85000"/>
                      </a:schemeClr>
                    </a:solidFill>
                  </a:tcPr>
                </a:tc>
                <a:extLst>
                  <a:ext uri="{0D108BD9-81ED-4DB2-BD59-A6C34878D82A}">
                    <a16:rowId xmlns:a16="http://schemas.microsoft.com/office/drawing/2014/main" val="10000"/>
                  </a:ext>
                </a:extLst>
              </a:tr>
              <a:tr h="191583">
                <a:tc>
                  <a:txBody>
                    <a:bodyPr/>
                    <a:lstStyle/>
                    <a:p>
                      <a:r>
                        <a:rPr lang="en-AU" sz="800" dirty="0">
                          <a:latin typeface="Arial Narrow" panose="020B0606020202030204" pitchFamily="34" charset="0"/>
                        </a:rPr>
                        <a:t>Total Length</a:t>
                      </a:r>
                    </a:p>
                  </a:txBody>
                  <a:tcPr/>
                </a:tc>
                <a:tc>
                  <a:txBody>
                    <a:bodyPr/>
                    <a:lstStyle/>
                    <a:p>
                      <a:r>
                        <a:rPr lang="en-AU" sz="800" dirty="0">
                          <a:solidFill>
                            <a:schemeClr val="bg1">
                              <a:lumMod val="50000"/>
                            </a:schemeClr>
                          </a:solidFill>
                          <a:latin typeface="Comic Sans MS" panose="030F0702030302020204" pitchFamily="66" charset="0"/>
                        </a:rPr>
                        <a:t>72</a:t>
                      </a:r>
                    </a:p>
                  </a:txBody>
                  <a:tcPr/>
                </a:tc>
                <a:extLst>
                  <a:ext uri="{0D108BD9-81ED-4DB2-BD59-A6C34878D82A}">
                    <a16:rowId xmlns:a16="http://schemas.microsoft.com/office/drawing/2014/main" val="10001"/>
                  </a:ext>
                </a:extLst>
              </a:tr>
              <a:tr h="191583">
                <a:tc>
                  <a:txBody>
                    <a:bodyPr/>
                    <a:lstStyle/>
                    <a:p>
                      <a:r>
                        <a:rPr lang="en-AU" sz="800" dirty="0">
                          <a:latin typeface="Arial Narrow" panose="020B0606020202030204" pitchFamily="34" charset="0"/>
                        </a:rPr>
                        <a:t>Fork Length</a:t>
                      </a:r>
                    </a:p>
                  </a:txBody>
                  <a:tcPr/>
                </a:tc>
                <a:tc>
                  <a:txBody>
                    <a:bodyPr/>
                    <a:lstStyle/>
                    <a:p>
                      <a:r>
                        <a:rPr lang="en-AU" sz="800" dirty="0">
                          <a:solidFill>
                            <a:schemeClr val="bg1">
                              <a:lumMod val="50000"/>
                            </a:schemeClr>
                          </a:solidFill>
                          <a:latin typeface="Comic Sans MS" panose="030F0702030302020204" pitchFamily="66" charset="0"/>
                        </a:rPr>
                        <a:t>60</a:t>
                      </a:r>
                    </a:p>
                  </a:txBody>
                  <a:tcPr/>
                </a:tc>
                <a:extLst>
                  <a:ext uri="{0D108BD9-81ED-4DB2-BD59-A6C34878D82A}">
                    <a16:rowId xmlns:a16="http://schemas.microsoft.com/office/drawing/2014/main" val="10002"/>
                  </a:ext>
                </a:extLst>
              </a:tr>
              <a:tr h="191583">
                <a:tc>
                  <a:txBody>
                    <a:bodyPr/>
                    <a:lstStyle/>
                    <a:p>
                      <a:r>
                        <a:rPr lang="en-AU" sz="800" dirty="0">
                          <a:latin typeface="Arial Narrow" panose="020B0606020202030204" pitchFamily="34" charset="0"/>
                        </a:rPr>
                        <a:t>Standard</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55</a:t>
                      </a:r>
                    </a:p>
                  </a:txBody>
                  <a:tcPr/>
                </a:tc>
                <a:extLst>
                  <a:ext uri="{0D108BD9-81ED-4DB2-BD59-A6C34878D82A}">
                    <a16:rowId xmlns:a16="http://schemas.microsoft.com/office/drawing/2014/main" val="10003"/>
                  </a:ext>
                </a:extLst>
              </a:tr>
              <a:tr h="191583">
                <a:tc>
                  <a:txBody>
                    <a:bodyPr/>
                    <a:lstStyle/>
                    <a:p>
                      <a:r>
                        <a:rPr lang="en-AU" sz="800" dirty="0">
                          <a:latin typeface="Arial Narrow" panose="020B0606020202030204" pitchFamily="34" charset="0"/>
                        </a:rPr>
                        <a:t>Dorsal</a:t>
                      </a:r>
                      <a:r>
                        <a:rPr lang="en-AU" sz="800" baseline="0" dirty="0">
                          <a:latin typeface="Arial Narrow" panose="020B0606020202030204" pitchFamily="34" charset="0"/>
                        </a:rPr>
                        <a:t> Fin base</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25</a:t>
                      </a:r>
                    </a:p>
                  </a:txBody>
                  <a:tcPr/>
                </a:tc>
                <a:extLst>
                  <a:ext uri="{0D108BD9-81ED-4DB2-BD59-A6C34878D82A}">
                    <a16:rowId xmlns:a16="http://schemas.microsoft.com/office/drawing/2014/main" val="10004"/>
                  </a:ext>
                </a:extLst>
              </a:tr>
              <a:tr h="191583">
                <a:tc>
                  <a:txBody>
                    <a:bodyPr/>
                    <a:lstStyle/>
                    <a:p>
                      <a:r>
                        <a:rPr lang="en-AU" sz="800" dirty="0">
                          <a:latin typeface="Arial Narrow" panose="020B0606020202030204" pitchFamily="34" charset="0"/>
                        </a:rPr>
                        <a:t>Caudal Peduncle Length</a:t>
                      </a:r>
                    </a:p>
                  </a:txBody>
                  <a:tcPr/>
                </a:tc>
                <a:tc>
                  <a:txBody>
                    <a:bodyPr/>
                    <a:lstStyle/>
                    <a:p>
                      <a:r>
                        <a:rPr lang="en-AU" sz="800" dirty="0">
                          <a:solidFill>
                            <a:schemeClr val="bg1">
                              <a:lumMod val="50000"/>
                            </a:schemeClr>
                          </a:solidFill>
                          <a:latin typeface="Comic Sans MS" panose="030F0702030302020204" pitchFamily="66" charset="0"/>
                        </a:rPr>
                        <a:t>13</a:t>
                      </a:r>
                    </a:p>
                  </a:txBody>
                  <a:tcPr/>
                </a:tc>
                <a:extLst>
                  <a:ext uri="{0D108BD9-81ED-4DB2-BD59-A6C34878D82A}">
                    <a16:rowId xmlns:a16="http://schemas.microsoft.com/office/drawing/2014/main" val="10005"/>
                  </a:ext>
                </a:extLst>
              </a:tr>
              <a:tr h="191583">
                <a:tc>
                  <a:txBody>
                    <a:bodyPr/>
                    <a:lstStyle/>
                    <a:p>
                      <a:r>
                        <a:rPr lang="en-AU" sz="800" dirty="0">
                          <a:latin typeface="Arial Narrow" panose="020B0606020202030204" pitchFamily="34" charset="0"/>
                        </a:rPr>
                        <a:t>Eye Diameter</a:t>
                      </a:r>
                    </a:p>
                  </a:txBody>
                  <a:tcPr/>
                </a:tc>
                <a:tc>
                  <a:txBody>
                    <a:bodyPr/>
                    <a:lstStyle/>
                    <a:p>
                      <a:r>
                        <a:rPr lang="en-AU" sz="800" dirty="0">
                          <a:solidFill>
                            <a:schemeClr val="bg1">
                              <a:lumMod val="50000"/>
                            </a:schemeClr>
                          </a:solidFill>
                          <a:latin typeface="Comic Sans MS" panose="030F0702030302020204" pitchFamily="66" charset="0"/>
                        </a:rPr>
                        <a:t>5</a:t>
                      </a:r>
                    </a:p>
                  </a:txBody>
                  <a:tcPr/>
                </a:tc>
                <a:extLst>
                  <a:ext uri="{0D108BD9-81ED-4DB2-BD59-A6C34878D82A}">
                    <a16:rowId xmlns:a16="http://schemas.microsoft.com/office/drawing/2014/main" val="10006"/>
                  </a:ext>
                </a:extLst>
              </a:tr>
              <a:tr h="191583">
                <a:tc>
                  <a:txBody>
                    <a:bodyPr/>
                    <a:lstStyle/>
                    <a:p>
                      <a:r>
                        <a:rPr lang="en-AU" sz="800" dirty="0">
                          <a:latin typeface="Arial Narrow" panose="020B0606020202030204" pitchFamily="34" charset="0"/>
                        </a:rPr>
                        <a:t>Total</a:t>
                      </a:r>
                      <a:r>
                        <a:rPr lang="en-AU" sz="800" baseline="0" dirty="0">
                          <a:latin typeface="Arial Narrow" panose="020B0606020202030204" pitchFamily="34" charset="0"/>
                        </a:rPr>
                        <a:t> Height</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24</a:t>
                      </a:r>
                    </a:p>
                  </a:txBody>
                  <a:tcPr/>
                </a:tc>
                <a:extLst>
                  <a:ext uri="{0D108BD9-81ED-4DB2-BD59-A6C34878D82A}">
                    <a16:rowId xmlns:a16="http://schemas.microsoft.com/office/drawing/2014/main" val="10007"/>
                  </a:ext>
                </a:extLst>
              </a:tr>
              <a:tr h="191583">
                <a:tc>
                  <a:txBody>
                    <a:bodyPr/>
                    <a:lstStyle/>
                    <a:p>
                      <a:r>
                        <a:rPr lang="en-AU" sz="800" dirty="0">
                          <a:latin typeface="Arial Narrow" panose="020B0606020202030204" pitchFamily="34" charset="0"/>
                        </a:rPr>
                        <a:t>Jaw Length</a:t>
                      </a:r>
                    </a:p>
                  </a:txBody>
                  <a:tcPr/>
                </a:tc>
                <a:tc>
                  <a:txBody>
                    <a:bodyPr/>
                    <a:lstStyle/>
                    <a:p>
                      <a:r>
                        <a:rPr lang="en-AU" sz="80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8"/>
                  </a:ext>
                </a:extLst>
              </a:tr>
              <a:tr h="191583">
                <a:tc>
                  <a:txBody>
                    <a:bodyPr/>
                    <a:lstStyle/>
                    <a:p>
                      <a:r>
                        <a:rPr lang="en-AU" sz="800" dirty="0">
                          <a:latin typeface="Arial Narrow" panose="020B0606020202030204" pitchFamily="34" charset="0"/>
                        </a:rPr>
                        <a:t>Head Length</a:t>
                      </a:r>
                    </a:p>
                  </a:txBody>
                  <a:tcPr/>
                </a:tc>
                <a:tc>
                  <a:txBody>
                    <a:bodyPr/>
                    <a:lstStyle/>
                    <a:p>
                      <a:r>
                        <a:rPr lang="en-AU" sz="800" dirty="0">
                          <a:solidFill>
                            <a:schemeClr val="bg1">
                              <a:lumMod val="50000"/>
                            </a:schemeClr>
                          </a:solidFill>
                          <a:latin typeface="Comic Sans MS" panose="030F0702030302020204" pitchFamily="66" charset="0"/>
                        </a:rPr>
                        <a:t>18</a:t>
                      </a:r>
                    </a:p>
                  </a:txBody>
                  <a:tcPr/>
                </a:tc>
                <a:extLst>
                  <a:ext uri="{0D108BD9-81ED-4DB2-BD59-A6C34878D82A}">
                    <a16:rowId xmlns:a16="http://schemas.microsoft.com/office/drawing/2014/main" val="10009"/>
                  </a:ext>
                </a:extLst>
              </a:tr>
              <a:tr h="191583">
                <a:tc>
                  <a:txBody>
                    <a:bodyPr/>
                    <a:lstStyle/>
                    <a:p>
                      <a:r>
                        <a:rPr lang="en-AU" sz="800" dirty="0">
                          <a:latin typeface="Arial Narrow" panose="020B0606020202030204" pitchFamily="34" charset="0"/>
                        </a:rPr>
                        <a:t>Pectoral Fin</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10"/>
                  </a:ext>
                </a:extLst>
              </a:tr>
              <a:tr h="191583">
                <a:tc>
                  <a:txBody>
                    <a:bodyPr/>
                    <a:lstStyle/>
                    <a:p>
                      <a:r>
                        <a:rPr lang="en-AU" sz="800" dirty="0">
                          <a:latin typeface="Arial Narrow" panose="020B0606020202030204" pitchFamily="34" charset="0"/>
                        </a:rPr>
                        <a:t>Anal Fin base Length</a:t>
                      </a:r>
                    </a:p>
                  </a:txBody>
                  <a:tcPr/>
                </a:tc>
                <a:tc>
                  <a:txBody>
                    <a:bodyPr/>
                    <a:lstStyle/>
                    <a:p>
                      <a:r>
                        <a:rPr lang="en-AU" sz="800">
                          <a:solidFill>
                            <a:schemeClr val="bg1">
                              <a:lumMod val="50000"/>
                            </a:schemeClr>
                          </a:solidFill>
                          <a:latin typeface="Comic Sans MS" panose="030F0702030302020204" pitchFamily="66" charset="0"/>
                        </a:rPr>
                        <a:t>13</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1"/>
                  </a:ext>
                </a:extLst>
              </a:tr>
            </a:tbl>
          </a:graphicData>
        </a:graphic>
      </p:graphicFrame>
      <p:sp>
        <p:nvSpPr>
          <p:cNvPr id="209" name="Freeform 208"/>
          <p:cNvSpPr/>
          <p:nvPr/>
        </p:nvSpPr>
        <p:spPr>
          <a:xfrm rot="21380053">
            <a:off x="867957" y="7390916"/>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Freeform 209"/>
          <p:cNvSpPr/>
          <p:nvPr/>
        </p:nvSpPr>
        <p:spPr>
          <a:xfrm>
            <a:off x="1402258" y="7206296"/>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Freeform 210"/>
          <p:cNvSpPr/>
          <p:nvPr/>
        </p:nvSpPr>
        <p:spPr>
          <a:xfrm>
            <a:off x="1896606" y="7341468"/>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Oval 211"/>
          <p:cNvSpPr/>
          <p:nvPr/>
        </p:nvSpPr>
        <p:spPr>
          <a:xfrm>
            <a:off x="1099623" y="7667446"/>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Freeform 212"/>
          <p:cNvSpPr/>
          <p:nvPr/>
        </p:nvSpPr>
        <p:spPr>
          <a:xfrm>
            <a:off x="1438767" y="8183519"/>
            <a:ext cx="256623" cy="219591"/>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Freeform 213"/>
          <p:cNvSpPr/>
          <p:nvPr/>
        </p:nvSpPr>
        <p:spPr>
          <a:xfrm>
            <a:off x="1955804" y="8077263"/>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Freeform 216"/>
          <p:cNvSpPr/>
          <p:nvPr/>
        </p:nvSpPr>
        <p:spPr>
          <a:xfrm>
            <a:off x="1427479" y="7603861"/>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Freeform 217"/>
          <p:cNvSpPr/>
          <p:nvPr/>
        </p:nvSpPr>
        <p:spPr>
          <a:xfrm>
            <a:off x="878839" y="7858303"/>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Freeform 218"/>
          <p:cNvSpPr/>
          <p:nvPr/>
        </p:nvSpPr>
        <p:spPr>
          <a:xfrm>
            <a:off x="926547" y="7866210"/>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Freeform 219"/>
          <p:cNvSpPr/>
          <p:nvPr/>
        </p:nvSpPr>
        <p:spPr>
          <a:xfrm>
            <a:off x="902693" y="7961670"/>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Freeform 220"/>
          <p:cNvSpPr/>
          <p:nvPr/>
        </p:nvSpPr>
        <p:spPr>
          <a:xfrm>
            <a:off x="2554100" y="7667446"/>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p:cNvSpPr/>
          <p:nvPr/>
        </p:nvSpPr>
        <p:spPr>
          <a:xfrm>
            <a:off x="1330539" y="7977900"/>
            <a:ext cx="165607" cy="1348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3" name="Freeform 242"/>
          <p:cNvSpPr/>
          <p:nvPr/>
        </p:nvSpPr>
        <p:spPr>
          <a:xfrm>
            <a:off x="1339798" y="7759441"/>
            <a:ext cx="113211" cy="243840"/>
          </a:xfrm>
          <a:custGeom>
            <a:avLst/>
            <a:gdLst>
              <a:gd name="connsiteX0" fmla="*/ 0 w 113211"/>
              <a:gd name="connsiteY0" fmla="*/ 243840 h 243840"/>
              <a:gd name="connsiteX1" fmla="*/ 43542 w 113211"/>
              <a:gd name="connsiteY1" fmla="*/ 235132 h 243840"/>
              <a:gd name="connsiteX2" fmla="*/ 60960 w 113211"/>
              <a:gd name="connsiteY2" fmla="*/ 217714 h 243840"/>
              <a:gd name="connsiteX3" fmla="*/ 87085 w 113211"/>
              <a:gd name="connsiteY3" fmla="*/ 209006 h 243840"/>
              <a:gd name="connsiteX4" fmla="*/ 104502 w 113211"/>
              <a:gd name="connsiteY4" fmla="*/ 156754 h 243840"/>
              <a:gd name="connsiteX5" fmla="*/ 113211 w 113211"/>
              <a:gd name="connsiteY5" fmla="*/ 130629 h 243840"/>
              <a:gd name="connsiteX6" fmla="*/ 104502 w 113211"/>
              <a:gd name="connsiteY6" fmla="*/ 34834 h 243840"/>
              <a:gd name="connsiteX7" fmla="*/ 95794 w 113211"/>
              <a:gd name="connsiteY7"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11" h="243840">
                <a:moveTo>
                  <a:pt x="0" y="243840"/>
                </a:moveTo>
                <a:cubicBezTo>
                  <a:pt x="14514" y="240937"/>
                  <a:pt x="29937" y="240963"/>
                  <a:pt x="43542" y="235132"/>
                </a:cubicBezTo>
                <a:cubicBezTo>
                  <a:pt x="51089" y="231898"/>
                  <a:pt x="53919" y="221939"/>
                  <a:pt x="60960" y="217714"/>
                </a:cubicBezTo>
                <a:cubicBezTo>
                  <a:pt x="68831" y="212991"/>
                  <a:pt x="78377" y="211909"/>
                  <a:pt x="87085" y="209006"/>
                </a:cubicBezTo>
                <a:lnTo>
                  <a:pt x="104502" y="156754"/>
                </a:lnTo>
                <a:lnTo>
                  <a:pt x="113211" y="130629"/>
                </a:lnTo>
                <a:cubicBezTo>
                  <a:pt x="110308" y="98697"/>
                  <a:pt x="109036" y="66575"/>
                  <a:pt x="104502" y="34834"/>
                </a:cubicBezTo>
                <a:cubicBezTo>
                  <a:pt x="94876" y="-32548"/>
                  <a:pt x="95794" y="30065"/>
                  <a:pt x="9579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Freeform 244"/>
          <p:cNvSpPr/>
          <p:nvPr/>
        </p:nvSpPr>
        <p:spPr>
          <a:xfrm>
            <a:off x="1322380" y="7794275"/>
            <a:ext cx="52412" cy="243840"/>
          </a:xfrm>
          <a:custGeom>
            <a:avLst/>
            <a:gdLst>
              <a:gd name="connsiteX0" fmla="*/ 0 w 52412"/>
              <a:gd name="connsiteY0" fmla="*/ 243840 h 243840"/>
              <a:gd name="connsiteX1" fmla="*/ 17418 w 52412"/>
              <a:gd name="connsiteY1" fmla="*/ 200298 h 243840"/>
              <a:gd name="connsiteX2" fmla="*/ 34835 w 52412"/>
              <a:gd name="connsiteY2" fmla="*/ 148046 h 243840"/>
              <a:gd name="connsiteX3" fmla="*/ 43543 w 52412"/>
              <a:gd name="connsiteY3" fmla="*/ 95795 h 243840"/>
              <a:gd name="connsiteX4" fmla="*/ 52252 w 52412"/>
              <a:gd name="connsiteY4" fmla="*/ 52252 h 243840"/>
              <a:gd name="connsiteX5" fmla="*/ 34835 w 52412"/>
              <a:gd name="connsiteY5"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12" h="243840">
                <a:moveTo>
                  <a:pt x="0" y="243840"/>
                </a:moveTo>
                <a:cubicBezTo>
                  <a:pt x="5806" y="229326"/>
                  <a:pt x="12076" y="214989"/>
                  <a:pt x="17418" y="200298"/>
                </a:cubicBezTo>
                <a:cubicBezTo>
                  <a:pt x="23692" y="183044"/>
                  <a:pt x="34835" y="148046"/>
                  <a:pt x="34835" y="148046"/>
                </a:cubicBezTo>
                <a:cubicBezTo>
                  <a:pt x="37738" y="130629"/>
                  <a:pt x="40384" y="113167"/>
                  <a:pt x="43543" y="95795"/>
                </a:cubicBezTo>
                <a:cubicBezTo>
                  <a:pt x="46191" y="81232"/>
                  <a:pt x="53592" y="66993"/>
                  <a:pt x="52252" y="52252"/>
                </a:cubicBezTo>
                <a:cubicBezTo>
                  <a:pt x="50590" y="33968"/>
                  <a:pt x="34835" y="0"/>
                  <a:pt x="348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Freeform 245"/>
          <p:cNvSpPr/>
          <p:nvPr/>
        </p:nvSpPr>
        <p:spPr>
          <a:xfrm>
            <a:off x="1252712" y="7811693"/>
            <a:ext cx="52251" cy="217714"/>
          </a:xfrm>
          <a:custGeom>
            <a:avLst/>
            <a:gdLst>
              <a:gd name="connsiteX0" fmla="*/ 0 w 52251"/>
              <a:gd name="connsiteY0" fmla="*/ 217714 h 217714"/>
              <a:gd name="connsiteX1" fmla="*/ 17417 w 52251"/>
              <a:gd name="connsiteY1" fmla="*/ 174171 h 217714"/>
              <a:gd name="connsiteX2" fmla="*/ 34834 w 52251"/>
              <a:gd name="connsiteY2" fmla="*/ 121920 h 217714"/>
              <a:gd name="connsiteX3" fmla="*/ 52251 w 52251"/>
              <a:gd name="connsiteY3" fmla="*/ 104502 h 217714"/>
              <a:gd name="connsiteX4" fmla="*/ 43543 w 52251"/>
              <a:gd name="connsiteY4" fmla="*/ 60960 h 217714"/>
              <a:gd name="connsiteX5" fmla="*/ 26126 w 52251"/>
              <a:gd name="connsiteY5" fmla="*/ 0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1" h="217714">
                <a:moveTo>
                  <a:pt x="0" y="217714"/>
                </a:moveTo>
                <a:cubicBezTo>
                  <a:pt x="5806" y="203200"/>
                  <a:pt x="12075" y="188862"/>
                  <a:pt x="17417" y="174171"/>
                </a:cubicBezTo>
                <a:cubicBezTo>
                  <a:pt x="23691" y="156917"/>
                  <a:pt x="21853" y="134902"/>
                  <a:pt x="34834" y="121920"/>
                </a:cubicBezTo>
                <a:lnTo>
                  <a:pt x="52251" y="104502"/>
                </a:lnTo>
                <a:cubicBezTo>
                  <a:pt x="49348" y="89988"/>
                  <a:pt x="47437" y="75240"/>
                  <a:pt x="43543" y="60960"/>
                </a:cubicBezTo>
                <a:cubicBezTo>
                  <a:pt x="25208" y="-6270"/>
                  <a:pt x="26126" y="29000"/>
                  <a:pt x="2612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Freeform 247"/>
          <p:cNvSpPr/>
          <p:nvPr/>
        </p:nvSpPr>
        <p:spPr>
          <a:xfrm>
            <a:off x="1454275" y="7837818"/>
            <a:ext cx="209006" cy="165463"/>
          </a:xfrm>
          <a:custGeom>
            <a:avLst/>
            <a:gdLst>
              <a:gd name="connsiteX0" fmla="*/ 0 w 209006"/>
              <a:gd name="connsiteY0" fmla="*/ 0 h 165463"/>
              <a:gd name="connsiteX1" fmla="*/ 121920 w 209006"/>
              <a:gd name="connsiteY1" fmla="*/ 26126 h 165463"/>
              <a:gd name="connsiteX2" fmla="*/ 174172 w 209006"/>
              <a:gd name="connsiteY2" fmla="*/ 43543 h 165463"/>
              <a:gd name="connsiteX3" fmla="*/ 200297 w 209006"/>
              <a:gd name="connsiteY3" fmla="*/ 60960 h 165463"/>
              <a:gd name="connsiteX4" fmla="*/ 209006 w 209006"/>
              <a:gd name="connsiteY4" fmla="*/ 87086 h 165463"/>
              <a:gd name="connsiteX5" fmla="*/ 200297 w 209006"/>
              <a:gd name="connsiteY5" fmla="*/ 139337 h 165463"/>
              <a:gd name="connsiteX6" fmla="*/ 148046 w 209006"/>
              <a:gd name="connsiteY6" fmla="*/ 165463 h 165463"/>
              <a:gd name="connsiteX7" fmla="*/ 87086 w 209006"/>
              <a:gd name="connsiteY7" fmla="*/ 156754 h 165463"/>
              <a:gd name="connsiteX8" fmla="*/ 69669 w 209006"/>
              <a:gd name="connsiteY8" fmla="*/ 130629 h 165463"/>
              <a:gd name="connsiteX9" fmla="*/ 43543 w 209006"/>
              <a:gd name="connsiteY9" fmla="*/ 113212 h 165463"/>
              <a:gd name="connsiteX10" fmla="*/ 8709 w 209006"/>
              <a:gd name="connsiteY10" fmla="*/ 69669 h 165463"/>
              <a:gd name="connsiteX11" fmla="*/ 0 w 209006"/>
              <a:gd name="connsiteY11" fmla="*/ 43543 h 165463"/>
              <a:gd name="connsiteX12" fmla="*/ 0 w 209006"/>
              <a:gd name="connsiteY12" fmla="*/ 0 h 16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006" h="165463">
                <a:moveTo>
                  <a:pt x="0" y="0"/>
                </a:moveTo>
                <a:cubicBezTo>
                  <a:pt x="20248" y="4050"/>
                  <a:pt x="90134" y="16590"/>
                  <a:pt x="121920" y="26126"/>
                </a:cubicBezTo>
                <a:cubicBezTo>
                  <a:pt x="139505" y="31402"/>
                  <a:pt x="158896" y="33359"/>
                  <a:pt x="174172" y="43543"/>
                </a:cubicBezTo>
                <a:lnTo>
                  <a:pt x="200297" y="60960"/>
                </a:lnTo>
                <a:cubicBezTo>
                  <a:pt x="203200" y="69669"/>
                  <a:pt x="209006" y="77906"/>
                  <a:pt x="209006" y="87086"/>
                </a:cubicBezTo>
                <a:cubicBezTo>
                  <a:pt x="209006" y="104743"/>
                  <a:pt x="208194" y="123544"/>
                  <a:pt x="200297" y="139337"/>
                </a:cubicBezTo>
                <a:cubicBezTo>
                  <a:pt x="193544" y="152842"/>
                  <a:pt x="160411" y="161341"/>
                  <a:pt x="148046" y="165463"/>
                </a:cubicBezTo>
                <a:cubicBezTo>
                  <a:pt x="127726" y="162560"/>
                  <a:pt x="105843" y="165090"/>
                  <a:pt x="87086" y="156754"/>
                </a:cubicBezTo>
                <a:cubicBezTo>
                  <a:pt x="77522" y="152503"/>
                  <a:pt x="77070" y="138030"/>
                  <a:pt x="69669" y="130629"/>
                </a:cubicBezTo>
                <a:cubicBezTo>
                  <a:pt x="62268" y="123228"/>
                  <a:pt x="51716" y="119750"/>
                  <a:pt x="43543" y="113212"/>
                </a:cubicBezTo>
                <a:cubicBezTo>
                  <a:pt x="30045" y="102413"/>
                  <a:pt x="16252" y="84754"/>
                  <a:pt x="8709" y="69669"/>
                </a:cubicBezTo>
                <a:cubicBezTo>
                  <a:pt x="4604" y="61458"/>
                  <a:pt x="2903" y="52252"/>
                  <a:pt x="0" y="43543"/>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9" name="Freeform 248"/>
          <p:cNvSpPr/>
          <p:nvPr/>
        </p:nvSpPr>
        <p:spPr>
          <a:xfrm>
            <a:off x="1460367" y="7769736"/>
            <a:ext cx="358367" cy="173514"/>
          </a:xfrm>
          <a:custGeom>
            <a:avLst/>
            <a:gdLst>
              <a:gd name="connsiteX0" fmla="*/ 10024 w 358367"/>
              <a:gd name="connsiteY0" fmla="*/ 8051 h 173514"/>
              <a:gd name="connsiteX1" fmla="*/ 288699 w 358367"/>
              <a:gd name="connsiteY1" fmla="*/ 8051 h 173514"/>
              <a:gd name="connsiteX2" fmla="*/ 314824 w 358367"/>
              <a:gd name="connsiteY2" fmla="*/ 16760 h 173514"/>
              <a:gd name="connsiteX3" fmla="*/ 349659 w 358367"/>
              <a:gd name="connsiteY3" fmla="*/ 95137 h 173514"/>
              <a:gd name="connsiteX4" fmla="*/ 358367 w 358367"/>
              <a:gd name="connsiteY4" fmla="*/ 121263 h 173514"/>
              <a:gd name="connsiteX5" fmla="*/ 349659 w 358367"/>
              <a:gd name="connsiteY5" fmla="*/ 147388 h 173514"/>
              <a:gd name="connsiteX6" fmla="*/ 306116 w 358367"/>
              <a:gd name="connsiteY6" fmla="*/ 173514 h 173514"/>
              <a:gd name="connsiteX7" fmla="*/ 262573 w 358367"/>
              <a:gd name="connsiteY7" fmla="*/ 164805 h 173514"/>
              <a:gd name="connsiteX8" fmla="*/ 245156 w 358367"/>
              <a:gd name="connsiteY8" fmla="*/ 112554 h 173514"/>
              <a:gd name="connsiteX9" fmla="*/ 192904 w 358367"/>
              <a:gd name="connsiteY9" fmla="*/ 86428 h 173514"/>
              <a:gd name="connsiteX10" fmla="*/ 166779 w 358367"/>
              <a:gd name="connsiteY10" fmla="*/ 60303 h 173514"/>
              <a:gd name="connsiteX11" fmla="*/ 97110 w 358367"/>
              <a:gd name="connsiteY11" fmla="*/ 42885 h 173514"/>
              <a:gd name="connsiteX12" fmla="*/ 10024 w 358367"/>
              <a:gd name="connsiteY12" fmla="*/ 8051 h 17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367" h="173514">
                <a:moveTo>
                  <a:pt x="10024" y="8051"/>
                </a:moveTo>
                <a:cubicBezTo>
                  <a:pt x="41955" y="2245"/>
                  <a:pt x="155816" y="-6714"/>
                  <a:pt x="288699" y="8051"/>
                </a:cubicBezTo>
                <a:cubicBezTo>
                  <a:pt x="297822" y="9065"/>
                  <a:pt x="306116" y="13857"/>
                  <a:pt x="314824" y="16760"/>
                </a:cubicBezTo>
                <a:cubicBezTo>
                  <a:pt x="342424" y="58160"/>
                  <a:pt x="328933" y="32958"/>
                  <a:pt x="349659" y="95137"/>
                </a:cubicBezTo>
                <a:lnTo>
                  <a:pt x="358367" y="121263"/>
                </a:lnTo>
                <a:cubicBezTo>
                  <a:pt x="355464" y="129971"/>
                  <a:pt x="354382" y="139517"/>
                  <a:pt x="349659" y="147388"/>
                </a:cubicBezTo>
                <a:cubicBezTo>
                  <a:pt x="337705" y="167310"/>
                  <a:pt x="326664" y="166664"/>
                  <a:pt x="306116" y="173514"/>
                </a:cubicBezTo>
                <a:cubicBezTo>
                  <a:pt x="291602" y="170611"/>
                  <a:pt x="273039" y="175271"/>
                  <a:pt x="262573" y="164805"/>
                </a:cubicBezTo>
                <a:cubicBezTo>
                  <a:pt x="249591" y="151823"/>
                  <a:pt x="262573" y="118360"/>
                  <a:pt x="245156" y="112554"/>
                </a:cubicBezTo>
                <a:cubicBezTo>
                  <a:pt x="218972" y="103826"/>
                  <a:pt x="215413" y="105185"/>
                  <a:pt x="192904" y="86428"/>
                </a:cubicBezTo>
                <a:cubicBezTo>
                  <a:pt x="183443" y="78544"/>
                  <a:pt x="177026" y="67134"/>
                  <a:pt x="166779" y="60303"/>
                </a:cubicBezTo>
                <a:cubicBezTo>
                  <a:pt x="155027" y="52468"/>
                  <a:pt x="103835" y="44437"/>
                  <a:pt x="97110" y="42885"/>
                </a:cubicBezTo>
                <a:cubicBezTo>
                  <a:pt x="26569" y="26606"/>
                  <a:pt x="-21907" y="13857"/>
                  <a:pt x="10024" y="805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1" name="Freeform 250"/>
          <p:cNvSpPr/>
          <p:nvPr/>
        </p:nvSpPr>
        <p:spPr>
          <a:xfrm>
            <a:off x="1688378" y="7907086"/>
            <a:ext cx="183831" cy="87500"/>
          </a:xfrm>
          <a:custGeom>
            <a:avLst/>
            <a:gdLst>
              <a:gd name="connsiteX0" fmla="*/ 60960 w 183831"/>
              <a:gd name="connsiteY0" fmla="*/ 52251 h 87500"/>
              <a:gd name="connsiteX1" fmla="*/ 113211 w 183831"/>
              <a:gd name="connsiteY1" fmla="*/ 60960 h 87500"/>
              <a:gd name="connsiteX2" fmla="*/ 121920 w 183831"/>
              <a:gd name="connsiteY2" fmla="*/ 87086 h 87500"/>
              <a:gd name="connsiteX3" fmla="*/ 69669 w 183831"/>
              <a:gd name="connsiteY3" fmla="*/ 69669 h 87500"/>
              <a:gd name="connsiteX4" fmla="*/ 148046 w 183831"/>
              <a:gd name="connsiteY4" fmla="*/ 60960 h 87500"/>
              <a:gd name="connsiteX5" fmla="*/ 182880 w 183831"/>
              <a:gd name="connsiteY5" fmla="*/ 52251 h 87500"/>
              <a:gd name="connsiteX6" fmla="*/ 130629 w 183831"/>
              <a:gd name="connsiteY6" fmla="*/ 34834 h 87500"/>
              <a:gd name="connsiteX7" fmla="*/ 104503 w 183831"/>
              <a:gd name="connsiteY7" fmla="*/ 26126 h 87500"/>
              <a:gd name="connsiteX8" fmla="*/ 130629 w 183831"/>
              <a:gd name="connsiteY8" fmla="*/ 8709 h 87500"/>
              <a:gd name="connsiteX9" fmla="*/ 174171 w 183831"/>
              <a:gd name="connsiteY9" fmla="*/ 17417 h 87500"/>
              <a:gd name="connsiteX10" fmla="*/ 104503 w 183831"/>
              <a:gd name="connsiteY10" fmla="*/ 0 h 87500"/>
              <a:gd name="connsiteX11" fmla="*/ 78377 w 183831"/>
              <a:gd name="connsiteY11" fmla="*/ 8709 h 87500"/>
              <a:gd name="connsiteX12" fmla="*/ 52251 w 183831"/>
              <a:gd name="connsiteY12" fmla="*/ 60960 h 87500"/>
              <a:gd name="connsiteX13" fmla="*/ 26126 w 183831"/>
              <a:gd name="connsiteY13" fmla="*/ 78377 h 87500"/>
              <a:gd name="connsiteX14" fmla="*/ 0 w 183831"/>
              <a:gd name="connsiteY14" fmla="*/ 87086 h 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31" h="87500">
                <a:moveTo>
                  <a:pt x="60960" y="52251"/>
                </a:moveTo>
                <a:cubicBezTo>
                  <a:pt x="86105" y="43870"/>
                  <a:pt x="91887" y="34305"/>
                  <a:pt x="113211" y="60960"/>
                </a:cubicBezTo>
                <a:cubicBezTo>
                  <a:pt x="118946" y="68128"/>
                  <a:pt x="130921" y="85286"/>
                  <a:pt x="121920" y="87086"/>
                </a:cubicBezTo>
                <a:cubicBezTo>
                  <a:pt x="103917" y="90687"/>
                  <a:pt x="69669" y="69669"/>
                  <a:pt x="69669" y="69669"/>
                </a:cubicBezTo>
                <a:cubicBezTo>
                  <a:pt x="130629" y="49348"/>
                  <a:pt x="104503" y="46445"/>
                  <a:pt x="148046" y="60960"/>
                </a:cubicBezTo>
                <a:cubicBezTo>
                  <a:pt x="159657" y="58057"/>
                  <a:pt x="189519" y="62210"/>
                  <a:pt x="182880" y="52251"/>
                </a:cubicBezTo>
                <a:cubicBezTo>
                  <a:pt x="172696" y="36975"/>
                  <a:pt x="148046" y="40640"/>
                  <a:pt x="130629" y="34834"/>
                </a:cubicBezTo>
                <a:lnTo>
                  <a:pt x="104503" y="26126"/>
                </a:lnTo>
                <a:cubicBezTo>
                  <a:pt x="113212" y="20320"/>
                  <a:pt x="120243" y="10007"/>
                  <a:pt x="130629" y="8709"/>
                </a:cubicBezTo>
                <a:cubicBezTo>
                  <a:pt x="145316" y="6873"/>
                  <a:pt x="188213" y="22098"/>
                  <a:pt x="174171" y="17417"/>
                </a:cubicBezTo>
                <a:cubicBezTo>
                  <a:pt x="151462" y="9847"/>
                  <a:pt x="104503" y="0"/>
                  <a:pt x="104503" y="0"/>
                </a:cubicBezTo>
                <a:cubicBezTo>
                  <a:pt x="95794" y="2903"/>
                  <a:pt x="85545" y="2974"/>
                  <a:pt x="78377" y="8709"/>
                </a:cubicBezTo>
                <a:cubicBezTo>
                  <a:pt x="37596" y="41333"/>
                  <a:pt x="80296" y="25904"/>
                  <a:pt x="52251" y="60960"/>
                </a:cubicBezTo>
                <a:cubicBezTo>
                  <a:pt x="45713" y="69133"/>
                  <a:pt x="35487" y="73696"/>
                  <a:pt x="26126" y="78377"/>
                </a:cubicBezTo>
                <a:cubicBezTo>
                  <a:pt x="17915" y="82482"/>
                  <a:pt x="0" y="87086"/>
                  <a:pt x="0" y="8708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Freeform 252"/>
          <p:cNvSpPr/>
          <p:nvPr/>
        </p:nvSpPr>
        <p:spPr>
          <a:xfrm>
            <a:off x="1599763" y="7951030"/>
            <a:ext cx="246744" cy="243840"/>
          </a:xfrm>
          <a:custGeom>
            <a:avLst/>
            <a:gdLst>
              <a:gd name="connsiteX0" fmla="*/ 192880 w 246744"/>
              <a:gd name="connsiteY0" fmla="*/ 0 h 243840"/>
              <a:gd name="connsiteX1" fmla="*/ 184172 w 246744"/>
              <a:gd name="connsiteY1" fmla="*/ 43543 h 243840"/>
              <a:gd name="connsiteX2" fmla="*/ 175463 w 246744"/>
              <a:gd name="connsiteY2" fmla="*/ 69668 h 243840"/>
              <a:gd name="connsiteX3" fmla="*/ 149337 w 246744"/>
              <a:gd name="connsiteY3" fmla="*/ 78377 h 243840"/>
              <a:gd name="connsiteX4" fmla="*/ 62252 w 246744"/>
              <a:gd name="connsiteY4" fmla="*/ 87085 h 243840"/>
              <a:gd name="connsiteX5" fmla="*/ 1292 w 246744"/>
              <a:gd name="connsiteY5" fmla="*/ 113211 h 243840"/>
              <a:gd name="connsiteX6" fmla="*/ 10000 w 246744"/>
              <a:gd name="connsiteY6" fmla="*/ 148045 h 243840"/>
              <a:gd name="connsiteX7" fmla="*/ 36126 w 246744"/>
              <a:gd name="connsiteY7" fmla="*/ 156754 h 243840"/>
              <a:gd name="connsiteX8" fmla="*/ 97086 w 246744"/>
              <a:gd name="connsiteY8" fmla="*/ 121920 h 243840"/>
              <a:gd name="connsiteX9" fmla="*/ 123212 w 246744"/>
              <a:gd name="connsiteY9" fmla="*/ 113211 h 243840"/>
              <a:gd name="connsiteX10" fmla="*/ 184172 w 246744"/>
              <a:gd name="connsiteY10" fmla="*/ 104503 h 243840"/>
              <a:gd name="connsiteX11" fmla="*/ 227715 w 246744"/>
              <a:gd name="connsiteY11" fmla="*/ 113211 h 243840"/>
              <a:gd name="connsiteX12" fmla="*/ 245132 w 246744"/>
              <a:gd name="connsiteY12" fmla="*/ 139337 h 243840"/>
              <a:gd name="connsiteX13" fmla="*/ 123212 w 246744"/>
              <a:gd name="connsiteY13" fmla="*/ 165463 h 243840"/>
              <a:gd name="connsiteX14" fmla="*/ 105795 w 246744"/>
              <a:gd name="connsiteY14" fmla="*/ 200297 h 243840"/>
              <a:gd name="connsiteX15" fmla="*/ 227715 w 246744"/>
              <a:gd name="connsiteY15" fmla="*/ 226423 h 243840"/>
              <a:gd name="connsiteX16" fmla="*/ 236423 w 246744"/>
              <a:gd name="connsiteY16"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744" h="243840">
                <a:moveTo>
                  <a:pt x="192880" y="0"/>
                </a:moveTo>
                <a:cubicBezTo>
                  <a:pt x="189977" y="14514"/>
                  <a:pt x="187762" y="29183"/>
                  <a:pt x="184172" y="43543"/>
                </a:cubicBezTo>
                <a:cubicBezTo>
                  <a:pt x="181946" y="52448"/>
                  <a:pt x="181954" y="63177"/>
                  <a:pt x="175463" y="69668"/>
                </a:cubicBezTo>
                <a:cubicBezTo>
                  <a:pt x="168972" y="76159"/>
                  <a:pt x="158410" y="76981"/>
                  <a:pt x="149337" y="78377"/>
                </a:cubicBezTo>
                <a:cubicBezTo>
                  <a:pt x="120503" y="82813"/>
                  <a:pt x="91280" y="84182"/>
                  <a:pt x="62252" y="87085"/>
                </a:cubicBezTo>
                <a:cubicBezTo>
                  <a:pt x="52276" y="89579"/>
                  <a:pt x="6759" y="96809"/>
                  <a:pt x="1292" y="113211"/>
                </a:cubicBezTo>
                <a:cubicBezTo>
                  <a:pt x="-2493" y="124565"/>
                  <a:pt x="2523" y="138699"/>
                  <a:pt x="10000" y="148045"/>
                </a:cubicBezTo>
                <a:cubicBezTo>
                  <a:pt x="15735" y="155213"/>
                  <a:pt x="27417" y="153851"/>
                  <a:pt x="36126" y="156754"/>
                </a:cubicBezTo>
                <a:cubicBezTo>
                  <a:pt x="132217" y="137535"/>
                  <a:pt x="41559" y="166341"/>
                  <a:pt x="97086" y="121920"/>
                </a:cubicBezTo>
                <a:cubicBezTo>
                  <a:pt x="104254" y="116185"/>
                  <a:pt x="114210" y="115011"/>
                  <a:pt x="123212" y="113211"/>
                </a:cubicBezTo>
                <a:cubicBezTo>
                  <a:pt x="143340" y="109186"/>
                  <a:pt x="163852" y="107406"/>
                  <a:pt x="184172" y="104503"/>
                </a:cubicBezTo>
                <a:cubicBezTo>
                  <a:pt x="198686" y="107406"/>
                  <a:pt x="214863" y="105867"/>
                  <a:pt x="227715" y="113211"/>
                </a:cubicBezTo>
                <a:cubicBezTo>
                  <a:pt x="236802" y="118404"/>
                  <a:pt x="251670" y="131164"/>
                  <a:pt x="245132" y="139337"/>
                </a:cubicBezTo>
                <a:cubicBezTo>
                  <a:pt x="231345" y="156571"/>
                  <a:pt x="133763" y="164144"/>
                  <a:pt x="123212" y="165463"/>
                </a:cubicBezTo>
                <a:cubicBezTo>
                  <a:pt x="113711" y="168630"/>
                  <a:pt x="68849" y="173907"/>
                  <a:pt x="105795" y="200297"/>
                </a:cubicBezTo>
                <a:cubicBezTo>
                  <a:pt x="143497" y="227227"/>
                  <a:pt x="186679" y="212744"/>
                  <a:pt x="227715" y="226423"/>
                </a:cubicBezTo>
                <a:cubicBezTo>
                  <a:pt x="233873" y="228476"/>
                  <a:pt x="233520" y="238034"/>
                  <a:pt x="236423" y="2438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Freeform 253"/>
          <p:cNvSpPr/>
          <p:nvPr/>
        </p:nvSpPr>
        <p:spPr>
          <a:xfrm>
            <a:off x="1583638" y="7654938"/>
            <a:ext cx="487680" cy="263855"/>
          </a:xfrm>
          <a:custGeom>
            <a:avLst/>
            <a:gdLst>
              <a:gd name="connsiteX0" fmla="*/ 487680 w 487680"/>
              <a:gd name="connsiteY0" fmla="*/ 200297 h 263855"/>
              <a:gd name="connsiteX1" fmla="*/ 391885 w 487680"/>
              <a:gd name="connsiteY1" fmla="*/ 130629 h 263855"/>
              <a:gd name="connsiteX2" fmla="*/ 339634 w 487680"/>
              <a:gd name="connsiteY2" fmla="*/ 113212 h 263855"/>
              <a:gd name="connsiteX3" fmla="*/ 313508 w 487680"/>
              <a:gd name="connsiteY3" fmla="*/ 95795 h 263855"/>
              <a:gd name="connsiteX4" fmla="*/ 296091 w 487680"/>
              <a:gd name="connsiteY4" fmla="*/ 78377 h 263855"/>
              <a:gd name="connsiteX5" fmla="*/ 269965 w 487680"/>
              <a:gd name="connsiteY5" fmla="*/ 69669 h 263855"/>
              <a:gd name="connsiteX6" fmla="*/ 243840 w 487680"/>
              <a:gd name="connsiteY6" fmla="*/ 52252 h 263855"/>
              <a:gd name="connsiteX7" fmla="*/ 226422 w 487680"/>
              <a:gd name="connsiteY7" fmla="*/ 34835 h 263855"/>
              <a:gd name="connsiteX8" fmla="*/ 174171 w 487680"/>
              <a:gd name="connsiteY8" fmla="*/ 17417 h 263855"/>
              <a:gd name="connsiteX9" fmla="*/ 148045 w 487680"/>
              <a:gd name="connsiteY9" fmla="*/ 8709 h 263855"/>
              <a:gd name="connsiteX10" fmla="*/ 121920 w 487680"/>
              <a:gd name="connsiteY10" fmla="*/ 0 h 263855"/>
              <a:gd name="connsiteX11" fmla="*/ 43542 w 487680"/>
              <a:gd name="connsiteY11" fmla="*/ 8709 h 263855"/>
              <a:gd name="connsiteX12" fmla="*/ 17417 w 487680"/>
              <a:gd name="connsiteY12" fmla="*/ 17417 h 263855"/>
              <a:gd name="connsiteX13" fmla="*/ 0 w 487680"/>
              <a:gd name="connsiteY13" fmla="*/ 43543 h 263855"/>
              <a:gd name="connsiteX14" fmla="*/ 130628 w 487680"/>
              <a:gd name="connsiteY14" fmla="*/ 60960 h 263855"/>
              <a:gd name="connsiteX15" fmla="*/ 156754 w 487680"/>
              <a:gd name="connsiteY15" fmla="*/ 69669 h 263855"/>
              <a:gd name="connsiteX16" fmla="*/ 418011 w 487680"/>
              <a:gd name="connsiteY16" fmla="*/ 261257 h 263855"/>
              <a:gd name="connsiteX17" fmla="*/ 461554 w 487680"/>
              <a:gd name="connsiteY17" fmla="*/ 226423 h 263855"/>
              <a:gd name="connsiteX18" fmla="*/ 487680 w 487680"/>
              <a:gd name="connsiteY18" fmla="*/ 217715 h 263855"/>
              <a:gd name="connsiteX19" fmla="*/ 487680 w 487680"/>
              <a:gd name="connsiteY19" fmla="*/ 200297 h 26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80" h="263855">
                <a:moveTo>
                  <a:pt x="487680" y="200297"/>
                </a:moveTo>
                <a:cubicBezTo>
                  <a:pt x="470740" y="186745"/>
                  <a:pt x="411234" y="137079"/>
                  <a:pt x="391885" y="130629"/>
                </a:cubicBezTo>
                <a:lnTo>
                  <a:pt x="339634" y="113212"/>
                </a:lnTo>
                <a:cubicBezTo>
                  <a:pt x="330925" y="107406"/>
                  <a:pt x="321681" y="102333"/>
                  <a:pt x="313508" y="95795"/>
                </a:cubicBezTo>
                <a:cubicBezTo>
                  <a:pt x="307097" y="90666"/>
                  <a:pt x="303132" y="82601"/>
                  <a:pt x="296091" y="78377"/>
                </a:cubicBezTo>
                <a:cubicBezTo>
                  <a:pt x="288220" y="73654"/>
                  <a:pt x="278674" y="72572"/>
                  <a:pt x="269965" y="69669"/>
                </a:cubicBezTo>
                <a:cubicBezTo>
                  <a:pt x="261257" y="63863"/>
                  <a:pt x="252013" y="58790"/>
                  <a:pt x="243840" y="52252"/>
                </a:cubicBezTo>
                <a:cubicBezTo>
                  <a:pt x="237429" y="47123"/>
                  <a:pt x="233766" y="38507"/>
                  <a:pt x="226422" y="34835"/>
                </a:cubicBezTo>
                <a:cubicBezTo>
                  <a:pt x="210001" y="26624"/>
                  <a:pt x="191588" y="23223"/>
                  <a:pt x="174171" y="17417"/>
                </a:cubicBezTo>
                <a:lnTo>
                  <a:pt x="148045" y="8709"/>
                </a:lnTo>
                <a:lnTo>
                  <a:pt x="121920" y="0"/>
                </a:lnTo>
                <a:cubicBezTo>
                  <a:pt x="95794" y="2903"/>
                  <a:pt x="69471" y="4388"/>
                  <a:pt x="43542" y="8709"/>
                </a:cubicBezTo>
                <a:cubicBezTo>
                  <a:pt x="34488" y="10218"/>
                  <a:pt x="24585" y="11683"/>
                  <a:pt x="17417" y="17417"/>
                </a:cubicBezTo>
                <a:cubicBezTo>
                  <a:pt x="9244" y="23955"/>
                  <a:pt x="5806" y="34834"/>
                  <a:pt x="0" y="43543"/>
                </a:cubicBezTo>
                <a:cubicBezTo>
                  <a:pt x="66747" y="65794"/>
                  <a:pt x="-11434" y="42019"/>
                  <a:pt x="130628" y="60960"/>
                </a:cubicBezTo>
                <a:cubicBezTo>
                  <a:pt x="139727" y="62173"/>
                  <a:pt x="148045" y="66766"/>
                  <a:pt x="156754" y="69669"/>
                </a:cubicBezTo>
                <a:cubicBezTo>
                  <a:pt x="243840" y="133532"/>
                  <a:pt x="326902" y="203279"/>
                  <a:pt x="418011" y="261257"/>
                </a:cubicBezTo>
                <a:cubicBezTo>
                  <a:pt x="439347" y="274835"/>
                  <a:pt x="455828" y="231004"/>
                  <a:pt x="461554" y="226423"/>
                </a:cubicBezTo>
                <a:cubicBezTo>
                  <a:pt x="468722" y="220689"/>
                  <a:pt x="481189" y="224206"/>
                  <a:pt x="487680" y="217715"/>
                </a:cubicBezTo>
                <a:lnTo>
                  <a:pt x="487680" y="200297"/>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6" name="Freeform 255"/>
          <p:cNvSpPr/>
          <p:nvPr/>
        </p:nvSpPr>
        <p:spPr>
          <a:xfrm>
            <a:off x="1860402" y="7698481"/>
            <a:ext cx="245750" cy="496389"/>
          </a:xfrm>
          <a:custGeom>
            <a:avLst/>
            <a:gdLst>
              <a:gd name="connsiteX0" fmla="*/ 80287 w 245750"/>
              <a:gd name="connsiteY0" fmla="*/ 496389 h 496389"/>
              <a:gd name="connsiteX1" fmla="*/ 106413 w 245750"/>
              <a:gd name="connsiteY1" fmla="*/ 452846 h 496389"/>
              <a:gd name="connsiteX2" fmla="*/ 167373 w 245750"/>
              <a:gd name="connsiteY2" fmla="*/ 418012 h 496389"/>
              <a:gd name="connsiteX3" fmla="*/ 176081 w 245750"/>
              <a:gd name="connsiteY3" fmla="*/ 391886 h 496389"/>
              <a:gd name="connsiteX4" fmla="*/ 228333 w 245750"/>
              <a:gd name="connsiteY4" fmla="*/ 339634 h 496389"/>
              <a:gd name="connsiteX5" fmla="*/ 245750 w 245750"/>
              <a:gd name="connsiteY5" fmla="*/ 200297 h 496389"/>
              <a:gd name="connsiteX6" fmla="*/ 237041 w 245750"/>
              <a:gd name="connsiteY6" fmla="*/ 156754 h 496389"/>
              <a:gd name="connsiteX7" fmla="*/ 210916 w 245750"/>
              <a:gd name="connsiteY7" fmla="*/ 130629 h 496389"/>
              <a:gd name="connsiteX8" fmla="*/ 202207 w 245750"/>
              <a:gd name="connsiteY8" fmla="*/ 104503 h 496389"/>
              <a:gd name="connsiteX9" fmla="*/ 149956 w 245750"/>
              <a:gd name="connsiteY9" fmla="*/ 78377 h 496389"/>
              <a:gd name="connsiteX10" fmla="*/ 141247 w 245750"/>
              <a:gd name="connsiteY10" fmla="*/ 52252 h 496389"/>
              <a:gd name="connsiteX11" fmla="*/ 71578 w 245750"/>
              <a:gd name="connsiteY11" fmla="*/ 17417 h 496389"/>
              <a:gd name="connsiteX12" fmla="*/ 28036 w 245750"/>
              <a:gd name="connsiteY12" fmla="*/ 8709 h 496389"/>
              <a:gd name="connsiteX13" fmla="*/ 1910 w 245750"/>
              <a:gd name="connsiteY13" fmla="*/ 0 h 496389"/>
              <a:gd name="connsiteX14" fmla="*/ 36744 w 245750"/>
              <a:gd name="connsiteY14" fmla="*/ 8709 h 496389"/>
              <a:gd name="connsiteX15" fmla="*/ 88996 w 245750"/>
              <a:gd name="connsiteY15" fmla="*/ 26126 h 496389"/>
              <a:gd name="connsiteX16" fmla="*/ 97704 w 245750"/>
              <a:gd name="connsiteY16" fmla="*/ 69669 h 496389"/>
              <a:gd name="connsiteX17" fmla="*/ 80287 w 245750"/>
              <a:gd name="connsiteY17" fmla="*/ 43543 h 496389"/>
              <a:gd name="connsiteX18" fmla="*/ 106413 w 245750"/>
              <a:gd name="connsiteY18" fmla="*/ 69669 h 496389"/>
              <a:gd name="connsiteX19" fmla="*/ 132538 w 245750"/>
              <a:gd name="connsiteY19" fmla="*/ 87086 h 496389"/>
              <a:gd name="connsiteX20" fmla="*/ 149956 w 245750"/>
              <a:gd name="connsiteY20" fmla="*/ 104503 h 496389"/>
              <a:gd name="connsiteX21" fmla="*/ 202207 w 245750"/>
              <a:gd name="connsiteY21" fmla="*/ 139337 h 496389"/>
              <a:gd name="connsiteX22" fmla="*/ 228333 w 245750"/>
              <a:gd name="connsiteY22" fmla="*/ 182880 h 4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750" h="496389">
                <a:moveTo>
                  <a:pt x="80287" y="496389"/>
                </a:moveTo>
                <a:cubicBezTo>
                  <a:pt x="88996" y="481875"/>
                  <a:pt x="92872" y="463002"/>
                  <a:pt x="106413" y="452846"/>
                </a:cubicBezTo>
                <a:cubicBezTo>
                  <a:pt x="199678" y="382897"/>
                  <a:pt x="113844" y="498303"/>
                  <a:pt x="167373" y="418012"/>
                </a:cubicBezTo>
                <a:cubicBezTo>
                  <a:pt x="170276" y="409303"/>
                  <a:pt x="170445" y="399132"/>
                  <a:pt x="176081" y="391886"/>
                </a:cubicBezTo>
                <a:cubicBezTo>
                  <a:pt x="191203" y="372443"/>
                  <a:pt x="228333" y="339634"/>
                  <a:pt x="228333" y="339634"/>
                </a:cubicBezTo>
                <a:cubicBezTo>
                  <a:pt x="238690" y="287847"/>
                  <a:pt x="245750" y="260585"/>
                  <a:pt x="245750" y="200297"/>
                </a:cubicBezTo>
                <a:cubicBezTo>
                  <a:pt x="245750" y="185495"/>
                  <a:pt x="243661" y="169993"/>
                  <a:pt x="237041" y="156754"/>
                </a:cubicBezTo>
                <a:cubicBezTo>
                  <a:pt x="231533" y="145739"/>
                  <a:pt x="219624" y="139337"/>
                  <a:pt x="210916" y="130629"/>
                </a:cubicBezTo>
                <a:cubicBezTo>
                  <a:pt x="208013" y="121920"/>
                  <a:pt x="207942" y="111671"/>
                  <a:pt x="202207" y="104503"/>
                </a:cubicBezTo>
                <a:cubicBezTo>
                  <a:pt x="189930" y="89157"/>
                  <a:pt x="167166" y="84114"/>
                  <a:pt x="149956" y="78377"/>
                </a:cubicBezTo>
                <a:cubicBezTo>
                  <a:pt x="147053" y="69669"/>
                  <a:pt x="145970" y="60123"/>
                  <a:pt x="141247" y="52252"/>
                </a:cubicBezTo>
                <a:cubicBezTo>
                  <a:pt x="127106" y="28683"/>
                  <a:pt x="95267" y="22155"/>
                  <a:pt x="71578" y="17417"/>
                </a:cubicBezTo>
                <a:cubicBezTo>
                  <a:pt x="57064" y="14514"/>
                  <a:pt x="42395" y="12299"/>
                  <a:pt x="28036" y="8709"/>
                </a:cubicBezTo>
                <a:cubicBezTo>
                  <a:pt x="19130" y="6483"/>
                  <a:pt x="-7270" y="0"/>
                  <a:pt x="1910" y="0"/>
                </a:cubicBezTo>
                <a:cubicBezTo>
                  <a:pt x="13879" y="0"/>
                  <a:pt x="25280" y="5270"/>
                  <a:pt x="36744" y="8709"/>
                </a:cubicBezTo>
                <a:cubicBezTo>
                  <a:pt x="54329" y="13985"/>
                  <a:pt x="88996" y="26126"/>
                  <a:pt x="88996" y="26126"/>
                </a:cubicBezTo>
                <a:cubicBezTo>
                  <a:pt x="128922" y="86015"/>
                  <a:pt x="143689" y="84996"/>
                  <a:pt x="97704" y="69669"/>
                </a:cubicBezTo>
                <a:cubicBezTo>
                  <a:pt x="91898" y="60960"/>
                  <a:pt x="69821" y="43543"/>
                  <a:pt x="80287" y="43543"/>
                </a:cubicBezTo>
                <a:cubicBezTo>
                  <a:pt x="92603" y="43543"/>
                  <a:pt x="96952" y="61784"/>
                  <a:pt x="106413" y="69669"/>
                </a:cubicBezTo>
                <a:cubicBezTo>
                  <a:pt x="114453" y="76369"/>
                  <a:pt x="124365" y="80548"/>
                  <a:pt x="132538" y="87086"/>
                </a:cubicBezTo>
                <a:cubicBezTo>
                  <a:pt x="138949" y="92215"/>
                  <a:pt x="143387" y="99577"/>
                  <a:pt x="149956" y="104503"/>
                </a:cubicBezTo>
                <a:cubicBezTo>
                  <a:pt x="166702" y="117062"/>
                  <a:pt x="202207" y="139337"/>
                  <a:pt x="202207" y="139337"/>
                </a:cubicBezTo>
                <a:cubicBezTo>
                  <a:pt x="223225" y="170864"/>
                  <a:pt x="214943" y="156102"/>
                  <a:pt x="228333" y="18288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0" name="Straight Connector 259"/>
          <p:cNvCxnSpPr>
            <a:stCxn id="242" idx="3"/>
          </p:cNvCxnSpPr>
          <p:nvPr/>
        </p:nvCxnSpPr>
        <p:spPr>
          <a:xfrm flipH="1">
            <a:off x="1179983" y="8092997"/>
            <a:ext cx="174809" cy="29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912388" y="8320985"/>
            <a:ext cx="520488" cy="307777"/>
          </a:xfrm>
          <a:prstGeom prst="rect">
            <a:avLst/>
          </a:prstGeom>
          <a:noFill/>
        </p:spPr>
        <p:txBody>
          <a:bodyPr wrap="square" rtlCol="0">
            <a:spAutoFit/>
          </a:bodyPr>
          <a:lstStyle/>
          <a:p>
            <a:pPr algn="ctr"/>
            <a:r>
              <a:rPr lang="en-AU" sz="800" dirty="0">
                <a:latin typeface="Arial Narrow" panose="020B0606020202030204" pitchFamily="34" charset="0"/>
              </a:rPr>
              <a:t>Heart</a:t>
            </a:r>
          </a:p>
          <a:p>
            <a:pPr algn="ctr"/>
            <a:endParaRPr lang="en-AU" sz="600" dirty="0">
              <a:latin typeface="Arial Narrow" panose="020B0606020202030204" pitchFamily="34" charset="0"/>
            </a:endParaRPr>
          </a:p>
        </p:txBody>
      </p:sp>
      <p:sp>
        <p:nvSpPr>
          <p:cNvPr id="262" name="TextBox 261"/>
          <p:cNvSpPr txBox="1"/>
          <p:nvPr/>
        </p:nvSpPr>
        <p:spPr>
          <a:xfrm>
            <a:off x="1353013" y="7951148"/>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H</a:t>
            </a:r>
          </a:p>
          <a:p>
            <a:pPr algn="ctr"/>
            <a:endParaRPr lang="en-AU" sz="600" dirty="0">
              <a:latin typeface="Arial Narrow" panose="020B0606020202030204" pitchFamily="34" charset="0"/>
            </a:endParaRPr>
          </a:p>
        </p:txBody>
      </p:sp>
      <p:cxnSp>
        <p:nvCxnSpPr>
          <p:cNvPr id="263" name="Straight Connector 262"/>
          <p:cNvCxnSpPr/>
          <p:nvPr/>
        </p:nvCxnSpPr>
        <p:spPr>
          <a:xfrm flipH="1">
            <a:off x="990975" y="7984229"/>
            <a:ext cx="314188" cy="295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40626" y="8170949"/>
            <a:ext cx="721454" cy="492443"/>
          </a:xfrm>
          <a:prstGeom prst="rect">
            <a:avLst/>
          </a:prstGeom>
          <a:noFill/>
        </p:spPr>
        <p:txBody>
          <a:bodyPr wrap="square" rtlCol="0">
            <a:spAutoFit/>
          </a:bodyPr>
          <a:lstStyle/>
          <a:p>
            <a:pPr algn="r"/>
            <a:r>
              <a:rPr lang="en-AU" sz="800" dirty="0">
                <a:latin typeface="Arial Narrow" panose="020B0606020202030204" pitchFamily="34" charset="0"/>
              </a:rPr>
              <a:t>Gills</a:t>
            </a:r>
          </a:p>
          <a:p>
            <a:pPr algn="r"/>
            <a:r>
              <a:rPr lang="en-AU" sz="600" dirty="0">
                <a:latin typeface="Arial Narrow" panose="020B0606020202030204" pitchFamily="34" charset="0"/>
              </a:rPr>
              <a:t>(underneath operculum)</a:t>
            </a:r>
          </a:p>
          <a:p>
            <a:pPr algn="r"/>
            <a:endParaRPr lang="en-AU" sz="600" dirty="0">
              <a:latin typeface="Arial Narrow" panose="020B0606020202030204" pitchFamily="34" charset="0"/>
            </a:endParaRPr>
          </a:p>
        </p:txBody>
      </p:sp>
      <p:sp>
        <p:nvSpPr>
          <p:cNvPr id="267" name="TextBox 266"/>
          <p:cNvSpPr txBox="1"/>
          <p:nvPr/>
        </p:nvSpPr>
        <p:spPr>
          <a:xfrm>
            <a:off x="1505228" y="781571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L</a:t>
            </a:r>
          </a:p>
          <a:p>
            <a:pPr algn="ctr"/>
            <a:endParaRPr lang="en-AU" sz="600" dirty="0">
              <a:latin typeface="Arial Narrow" panose="020B0606020202030204" pitchFamily="34" charset="0"/>
            </a:endParaRPr>
          </a:p>
        </p:txBody>
      </p:sp>
      <p:cxnSp>
        <p:nvCxnSpPr>
          <p:cNvPr id="268" name="Straight Connector 267"/>
          <p:cNvCxnSpPr>
            <a:endCxn id="248" idx="0"/>
          </p:cNvCxnSpPr>
          <p:nvPr/>
        </p:nvCxnSpPr>
        <p:spPr>
          <a:xfrm>
            <a:off x="958411" y="7367579"/>
            <a:ext cx="495864" cy="470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600482" y="7218895"/>
            <a:ext cx="520488" cy="307777"/>
          </a:xfrm>
          <a:prstGeom prst="rect">
            <a:avLst/>
          </a:prstGeom>
          <a:noFill/>
        </p:spPr>
        <p:txBody>
          <a:bodyPr wrap="square" rtlCol="0">
            <a:spAutoFit/>
          </a:bodyPr>
          <a:lstStyle/>
          <a:p>
            <a:pPr algn="ctr"/>
            <a:r>
              <a:rPr lang="en-AU" sz="800" dirty="0">
                <a:latin typeface="Arial Narrow" panose="020B0606020202030204" pitchFamily="34" charset="0"/>
              </a:rPr>
              <a:t>Liver</a:t>
            </a:r>
          </a:p>
          <a:p>
            <a:pPr algn="ctr"/>
            <a:endParaRPr lang="en-AU" sz="600" dirty="0">
              <a:latin typeface="Arial Narrow" panose="020B0606020202030204" pitchFamily="34" charset="0"/>
            </a:endParaRPr>
          </a:p>
        </p:txBody>
      </p:sp>
      <p:sp>
        <p:nvSpPr>
          <p:cNvPr id="273" name="TextBox 272"/>
          <p:cNvSpPr txBox="1"/>
          <p:nvPr/>
        </p:nvSpPr>
        <p:spPr>
          <a:xfrm>
            <a:off x="1615652" y="772483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a:t>
            </a:r>
          </a:p>
          <a:p>
            <a:pPr algn="ctr"/>
            <a:endParaRPr lang="en-AU" sz="600" dirty="0">
              <a:latin typeface="Arial Narrow" panose="020B0606020202030204" pitchFamily="34" charset="0"/>
            </a:endParaRPr>
          </a:p>
        </p:txBody>
      </p:sp>
      <p:cxnSp>
        <p:nvCxnSpPr>
          <p:cNvPr id="274" name="Straight Connector 273"/>
          <p:cNvCxnSpPr>
            <a:endCxn id="267" idx="0"/>
          </p:cNvCxnSpPr>
          <p:nvPr/>
        </p:nvCxnSpPr>
        <p:spPr>
          <a:xfrm>
            <a:off x="1148069" y="7278553"/>
            <a:ext cx="422722" cy="537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936833" y="7101661"/>
            <a:ext cx="520488" cy="307777"/>
          </a:xfrm>
          <a:prstGeom prst="rect">
            <a:avLst/>
          </a:prstGeom>
          <a:noFill/>
        </p:spPr>
        <p:txBody>
          <a:bodyPr wrap="square" rtlCol="0">
            <a:spAutoFit/>
          </a:bodyPr>
          <a:lstStyle/>
          <a:p>
            <a:pPr algn="ctr"/>
            <a:r>
              <a:rPr lang="en-AU" sz="800" dirty="0">
                <a:latin typeface="Arial Narrow" panose="020B0606020202030204" pitchFamily="34" charset="0"/>
              </a:rPr>
              <a:t>Stomach</a:t>
            </a:r>
          </a:p>
          <a:p>
            <a:pPr algn="ctr"/>
            <a:endParaRPr lang="en-AU" sz="600" dirty="0">
              <a:latin typeface="Arial Narrow" panose="020B0606020202030204" pitchFamily="34" charset="0"/>
            </a:endParaRPr>
          </a:p>
        </p:txBody>
      </p:sp>
      <p:cxnSp>
        <p:nvCxnSpPr>
          <p:cNvPr id="277" name="Straight Connector 276"/>
          <p:cNvCxnSpPr>
            <a:endCxn id="254" idx="8"/>
          </p:cNvCxnSpPr>
          <p:nvPr/>
        </p:nvCxnSpPr>
        <p:spPr>
          <a:xfrm flipH="1">
            <a:off x="1757809" y="7086758"/>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1716110" y="6931257"/>
            <a:ext cx="838728" cy="307777"/>
          </a:xfrm>
          <a:prstGeom prst="rect">
            <a:avLst/>
          </a:prstGeom>
          <a:noFill/>
        </p:spPr>
        <p:txBody>
          <a:bodyPr wrap="square" rtlCol="0">
            <a:spAutoFit/>
          </a:bodyPr>
          <a:lstStyle/>
          <a:p>
            <a:pPr algn="ctr"/>
            <a:r>
              <a:rPr lang="en-AU" sz="800" dirty="0">
                <a:latin typeface="Arial Narrow" panose="020B0606020202030204" pitchFamily="34" charset="0"/>
              </a:rPr>
              <a:t>Swim Bladder</a:t>
            </a:r>
          </a:p>
          <a:p>
            <a:pPr algn="ctr"/>
            <a:endParaRPr lang="en-AU" sz="600" dirty="0">
              <a:latin typeface="Arial Narrow" panose="020B0606020202030204" pitchFamily="34" charset="0"/>
            </a:endParaRPr>
          </a:p>
        </p:txBody>
      </p:sp>
      <p:sp>
        <p:nvSpPr>
          <p:cNvPr id="281" name="TextBox 280"/>
          <p:cNvSpPr txBox="1"/>
          <p:nvPr/>
        </p:nvSpPr>
        <p:spPr>
          <a:xfrm>
            <a:off x="1523235" y="7618030"/>
            <a:ext cx="514727"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SB</a:t>
            </a:r>
          </a:p>
        </p:txBody>
      </p:sp>
      <p:cxnSp>
        <p:nvCxnSpPr>
          <p:cNvPr id="282" name="Straight Connector 281"/>
          <p:cNvCxnSpPr/>
          <p:nvPr/>
        </p:nvCxnSpPr>
        <p:spPr>
          <a:xfrm>
            <a:off x="1759977" y="8133765"/>
            <a:ext cx="32927" cy="398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a:off x="1545007" y="8481347"/>
            <a:ext cx="520488" cy="307777"/>
          </a:xfrm>
          <a:prstGeom prst="rect">
            <a:avLst/>
          </a:prstGeom>
          <a:noFill/>
        </p:spPr>
        <p:txBody>
          <a:bodyPr wrap="square" rtlCol="0">
            <a:spAutoFit/>
          </a:bodyPr>
          <a:lstStyle/>
          <a:p>
            <a:pPr algn="ctr"/>
            <a:r>
              <a:rPr lang="en-AU" sz="800" dirty="0">
                <a:latin typeface="Arial Narrow" panose="020B0606020202030204" pitchFamily="34" charset="0"/>
              </a:rPr>
              <a:t>Intestine</a:t>
            </a:r>
          </a:p>
          <a:p>
            <a:pPr algn="ctr"/>
            <a:endParaRPr lang="en-AU" sz="600" dirty="0">
              <a:latin typeface="Arial Narrow" panose="020B0606020202030204" pitchFamily="34" charset="0"/>
            </a:endParaRPr>
          </a:p>
        </p:txBody>
      </p:sp>
      <p:cxnSp>
        <p:nvCxnSpPr>
          <p:cNvPr id="285" name="Straight Connector 284"/>
          <p:cNvCxnSpPr/>
          <p:nvPr/>
        </p:nvCxnSpPr>
        <p:spPr>
          <a:xfrm>
            <a:off x="1832573" y="8199991"/>
            <a:ext cx="149341" cy="281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836839" y="8388844"/>
            <a:ext cx="520488" cy="307777"/>
          </a:xfrm>
          <a:prstGeom prst="rect">
            <a:avLst/>
          </a:prstGeom>
          <a:noFill/>
        </p:spPr>
        <p:txBody>
          <a:bodyPr wrap="square" rtlCol="0">
            <a:spAutoFit/>
          </a:bodyPr>
          <a:lstStyle/>
          <a:p>
            <a:pPr algn="ctr"/>
            <a:r>
              <a:rPr lang="en-AU" sz="800" dirty="0">
                <a:latin typeface="Arial Narrow" panose="020B0606020202030204" pitchFamily="34" charset="0"/>
              </a:rPr>
              <a:t>Anus</a:t>
            </a:r>
          </a:p>
          <a:p>
            <a:pPr algn="ctr"/>
            <a:endParaRPr lang="en-AU" sz="600" dirty="0">
              <a:latin typeface="Arial Narrow" panose="020B0606020202030204" pitchFamily="34" charset="0"/>
            </a:endParaRPr>
          </a:p>
        </p:txBody>
      </p:sp>
      <p:sp>
        <p:nvSpPr>
          <p:cNvPr id="289" name="Freeform 288"/>
          <p:cNvSpPr/>
          <p:nvPr/>
        </p:nvSpPr>
        <p:spPr>
          <a:xfrm>
            <a:off x="1888438" y="7942321"/>
            <a:ext cx="104502" cy="250379"/>
          </a:xfrm>
          <a:custGeom>
            <a:avLst/>
            <a:gdLst>
              <a:gd name="connsiteX0" fmla="*/ 26125 w 104502"/>
              <a:gd name="connsiteY0" fmla="*/ 243840 h 250379"/>
              <a:gd name="connsiteX1" fmla="*/ 17417 w 104502"/>
              <a:gd name="connsiteY1" fmla="*/ 113212 h 250379"/>
              <a:gd name="connsiteX2" fmla="*/ 0 w 104502"/>
              <a:gd name="connsiteY2" fmla="*/ 95794 h 250379"/>
              <a:gd name="connsiteX3" fmla="*/ 17417 w 104502"/>
              <a:gd name="connsiteY3" fmla="*/ 17417 h 250379"/>
              <a:gd name="connsiteX4" fmla="*/ 43542 w 104502"/>
              <a:gd name="connsiteY4" fmla="*/ 0 h 250379"/>
              <a:gd name="connsiteX5" fmla="*/ 69668 w 104502"/>
              <a:gd name="connsiteY5" fmla="*/ 8709 h 250379"/>
              <a:gd name="connsiteX6" fmla="*/ 87085 w 104502"/>
              <a:gd name="connsiteY6" fmla="*/ 34834 h 250379"/>
              <a:gd name="connsiteX7" fmla="*/ 104502 w 104502"/>
              <a:gd name="connsiteY7" fmla="*/ 52252 h 250379"/>
              <a:gd name="connsiteX8" fmla="*/ 95794 w 104502"/>
              <a:gd name="connsiteY8" fmla="*/ 113212 h 250379"/>
              <a:gd name="connsiteX9" fmla="*/ 60960 w 104502"/>
              <a:gd name="connsiteY9" fmla="*/ 165463 h 250379"/>
              <a:gd name="connsiteX10" fmla="*/ 52251 w 104502"/>
              <a:gd name="connsiteY10" fmla="*/ 191589 h 250379"/>
              <a:gd name="connsiteX11" fmla="*/ 26125 w 104502"/>
              <a:gd name="connsiteY11" fmla="*/ 243840 h 2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502" h="250379">
                <a:moveTo>
                  <a:pt x="26125" y="243840"/>
                </a:moveTo>
                <a:cubicBezTo>
                  <a:pt x="20319" y="230777"/>
                  <a:pt x="25001" y="156187"/>
                  <a:pt x="17417" y="113212"/>
                </a:cubicBezTo>
                <a:cubicBezTo>
                  <a:pt x="15990" y="105126"/>
                  <a:pt x="1018" y="103941"/>
                  <a:pt x="0" y="95794"/>
                </a:cubicBezTo>
                <a:cubicBezTo>
                  <a:pt x="-46" y="95425"/>
                  <a:pt x="8460" y="28614"/>
                  <a:pt x="17417" y="17417"/>
                </a:cubicBezTo>
                <a:cubicBezTo>
                  <a:pt x="23955" y="9244"/>
                  <a:pt x="34834" y="5806"/>
                  <a:pt x="43542" y="0"/>
                </a:cubicBezTo>
                <a:cubicBezTo>
                  <a:pt x="52251" y="2903"/>
                  <a:pt x="62500" y="2974"/>
                  <a:pt x="69668" y="8709"/>
                </a:cubicBezTo>
                <a:cubicBezTo>
                  <a:pt x="77841" y="15247"/>
                  <a:pt x="80547" y="26661"/>
                  <a:pt x="87085" y="34834"/>
                </a:cubicBezTo>
                <a:cubicBezTo>
                  <a:pt x="92214" y="41245"/>
                  <a:pt x="98696" y="46446"/>
                  <a:pt x="104502" y="52252"/>
                </a:cubicBezTo>
                <a:cubicBezTo>
                  <a:pt x="101599" y="72572"/>
                  <a:pt x="103162" y="94054"/>
                  <a:pt x="95794" y="113212"/>
                </a:cubicBezTo>
                <a:cubicBezTo>
                  <a:pt x="88280" y="132749"/>
                  <a:pt x="67580" y="145605"/>
                  <a:pt x="60960" y="165463"/>
                </a:cubicBezTo>
                <a:lnTo>
                  <a:pt x="52251" y="191589"/>
                </a:lnTo>
                <a:cubicBezTo>
                  <a:pt x="43131" y="255422"/>
                  <a:pt x="31931" y="256903"/>
                  <a:pt x="26125" y="24384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0" name="TextBox 289"/>
          <p:cNvSpPr txBox="1"/>
          <p:nvPr/>
        </p:nvSpPr>
        <p:spPr>
          <a:xfrm>
            <a:off x="1875605" y="7916827"/>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G</a:t>
            </a:r>
          </a:p>
          <a:p>
            <a:pPr algn="ctr"/>
            <a:endParaRPr lang="en-AU" sz="600" dirty="0">
              <a:latin typeface="Arial Narrow" panose="020B0606020202030204" pitchFamily="34" charset="0"/>
            </a:endParaRPr>
          </a:p>
        </p:txBody>
      </p:sp>
      <p:cxnSp>
        <p:nvCxnSpPr>
          <p:cNvPr id="291" name="Straight Connector 290"/>
          <p:cNvCxnSpPr/>
          <p:nvPr/>
        </p:nvCxnSpPr>
        <p:spPr>
          <a:xfrm flipH="1">
            <a:off x="2066209" y="7213397"/>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2103595" y="7058874"/>
            <a:ext cx="838728" cy="307777"/>
          </a:xfrm>
          <a:prstGeom prst="rect">
            <a:avLst/>
          </a:prstGeom>
          <a:noFill/>
        </p:spPr>
        <p:txBody>
          <a:bodyPr wrap="square" rtlCol="0">
            <a:spAutoFit/>
          </a:bodyPr>
          <a:lstStyle/>
          <a:p>
            <a:pPr algn="ctr"/>
            <a:r>
              <a:rPr lang="en-AU" sz="800" dirty="0">
                <a:latin typeface="Arial Narrow" panose="020B0606020202030204" pitchFamily="34" charset="0"/>
              </a:rPr>
              <a:t>Kidney</a:t>
            </a:r>
          </a:p>
          <a:p>
            <a:pPr algn="ctr"/>
            <a:endParaRPr lang="en-AU" sz="600" dirty="0">
              <a:latin typeface="Arial Narrow" panose="020B0606020202030204" pitchFamily="34" charset="0"/>
            </a:endParaRPr>
          </a:p>
        </p:txBody>
      </p:sp>
      <p:cxnSp>
        <p:nvCxnSpPr>
          <p:cNvPr id="293" name="Straight Connector 292"/>
          <p:cNvCxnSpPr/>
          <p:nvPr/>
        </p:nvCxnSpPr>
        <p:spPr>
          <a:xfrm>
            <a:off x="1926930" y="8211380"/>
            <a:ext cx="522215" cy="32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p:cNvSpPr txBox="1"/>
          <p:nvPr/>
        </p:nvSpPr>
        <p:spPr>
          <a:xfrm>
            <a:off x="2324308" y="8458886"/>
            <a:ext cx="701354" cy="430887"/>
          </a:xfrm>
          <a:prstGeom prst="rect">
            <a:avLst/>
          </a:prstGeom>
          <a:noFill/>
        </p:spPr>
        <p:txBody>
          <a:bodyPr wrap="square" rtlCol="0">
            <a:spAutoFit/>
          </a:bodyPr>
          <a:lstStyle/>
          <a:p>
            <a:pPr algn="ctr"/>
            <a:r>
              <a:rPr lang="en-AU" sz="800" dirty="0">
                <a:latin typeface="Arial Narrow" panose="020B0606020202030204" pitchFamily="34" charset="0"/>
              </a:rPr>
              <a:t>Urogenital tract</a:t>
            </a:r>
          </a:p>
          <a:p>
            <a:pPr algn="ctr"/>
            <a:endParaRPr lang="en-AU" sz="600" dirty="0">
              <a:latin typeface="Arial Narrow" panose="020B0606020202030204" pitchFamily="34" charset="0"/>
            </a:endParaRPr>
          </a:p>
        </p:txBody>
      </p:sp>
      <p:graphicFrame>
        <p:nvGraphicFramePr>
          <p:cNvPr id="296" name="Table 295"/>
          <p:cNvGraphicFramePr>
            <a:graphicFrameLocks noGrp="1"/>
          </p:cNvGraphicFramePr>
          <p:nvPr/>
        </p:nvGraphicFramePr>
        <p:xfrm>
          <a:off x="3180712" y="6903019"/>
          <a:ext cx="3190212" cy="1821928"/>
        </p:xfrm>
        <a:graphic>
          <a:graphicData uri="http://schemas.openxmlformats.org/drawingml/2006/table">
            <a:tbl>
              <a:tblPr firstRow="1" bandRow="1">
                <a:tableStyleId>{5940675A-B579-460E-94D1-54222C63F5DA}</a:tableStyleId>
              </a:tblPr>
              <a:tblGrid>
                <a:gridCol w="1247850">
                  <a:extLst>
                    <a:ext uri="{9D8B030D-6E8A-4147-A177-3AD203B41FA5}">
                      <a16:colId xmlns:a16="http://schemas.microsoft.com/office/drawing/2014/main" val="20000"/>
                    </a:ext>
                  </a:extLst>
                </a:gridCol>
                <a:gridCol w="1942362">
                  <a:extLst>
                    <a:ext uri="{9D8B030D-6E8A-4147-A177-3AD203B41FA5}">
                      <a16:colId xmlns:a16="http://schemas.microsoft.com/office/drawing/2014/main" val="20001"/>
                    </a:ext>
                  </a:extLst>
                </a:gridCol>
              </a:tblGrid>
              <a:tr h="227741">
                <a:tc>
                  <a:txBody>
                    <a:bodyPr/>
                    <a:lstStyle/>
                    <a:p>
                      <a:r>
                        <a:rPr lang="en-AU" sz="800" b="1" dirty="0">
                          <a:latin typeface="Arial Narrow" panose="020B0606020202030204" pitchFamily="34" charset="0"/>
                        </a:rPr>
                        <a:t>Functional </a:t>
                      </a:r>
                      <a:r>
                        <a:rPr lang="en-AU" sz="800" b="1" baseline="0" dirty="0">
                          <a:latin typeface="Arial Narrow" panose="020B0606020202030204" pitchFamily="34" charset="0"/>
                        </a:rPr>
                        <a:t>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Function</a:t>
                      </a:r>
                    </a:p>
                  </a:txBody>
                  <a:tcPr>
                    <a:solidFill>
                      <a:schemeClr val="bg1">
                        <a:lumMod val="85000"/>
                      </a:schemeClr>
                    </a:solidFill>
                  </a:tcPr>
                </a:tc>
                <a:extLst>
                  <a:ext uri="{0D108BD9-81ED-4DB2-BD59-A6C34878D82A}">
                    <a16:rowId xmlns:a16="http://schemas.microsoft.com/office/drawing/2014/main" val="10000"/>
                  </a:ext>
                </a:extLst>
              </a:tr>
              <a:tr h="227741">
                <a:tc>
                  <a:txBody>
                    <a:bodyPr/>
                    <a:lstStyle/>
                    <a:p>
                      <a:r>
                        <a:rPr lang="en-AU" sz="800" dirty="0">
                          <a:latin typeface="Arial Narrow" panose="020B0606020202030204" pitchFamily="34" charset="0"/>
                        </a:rPr>
                        <a:t>Swim</a:t>
                      </a:r>
                      <a:r>
                        <a:rPr lang="en-AU" sz="800" baseline="0" dirty="0">
                          <a:latin typeface="Arial Narrow" panose="020B0606020202030204" pitchFamily="34" charset="0"/>
                        </a:rPr>
                        <a:t> Bladder</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Buoyancy</a:t>
                      </a:r>
                      <a:r>
                        <a:rPr lang="en-AU" sz="800" baseline="0" dirty="0">
                          <a:solidFill>
                            <a:schemeClr val="bg1">
                              <a:lumMod val="50000"/>
                            </a:schemeClr>
                          </a:solidFill>
                          <a:latin typeface="Comic Sans MS" panose="030F0702030302020204" pitchFamily="66" charset="0"/>
                        </a:rPr>
                        <a:t> Control</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227741">
                <a:tc>
                  <a:txBody>
                    <a:bodyPr/>
                    <a:lstStyle/>
                    <a:p>
                      <a:r>
                        <a:rPr lang="en-AU" sz="800" dirty="0">
                          <a:latin typeface="Arial Narrow" panose="020B0606020202030204" pitchFamily="34" charset="0"/>
                        </a:rPr>
                        <a:t>Kidney </a:t>
                      </a:r>
                    </a:p>
                  </a:txBody>
                  <a:tcPr/>
                </a:tc>
                <a:tc>
                  <a:txBody>
                    <a:bodyPr/>
                    <a:lstStyle/>
                    <a:p>
                      <a:r>
                        <a:rPr lang="en-AU" sz="800" dirty="0">
                          <a:solidFill>
                            <a:schemeClr val="bg1">
                              <a:lumMod val="50000"/>
                            </a:schemeClr>
                          </a:solidFill>
                          <a:latin typeface="Comic Sans MS" panose="030F0702030302020204" pitchFamily="66" charset="0"/>
                        </a:rPr>
                        <a:t>Excretion</a:t>
                      </a:r>
                    </a:p>
                  </a:txBody>
                  <a:tcPr/>
                </a:tc>
                <a:extLst>
                  <a:ext uri="{0D108BD9-81ED-4DB2-BD59-A6C34878D82A}">
                    <a16:rowId xmlns:a16="http://schemas.microsoft.com/office/drawing/2014/main" val="10002"/>
                  </a:ext>
                </a:extLst>
              </a:tr>
              <a:tr h="227741">
                <a:tc>
                  <a:txBody>
                    <a:bodyPr/>
                    <a:lstStyle/>
                    <a:p>
                      <a:r>
                        <a:rPr lang="en-AU" sz="800" dirty="0">
                          <a:latin typeface="Arial Narrow" panose="020B0606020202030204" pitchFamily="34" charset="0"/>
                        </a:rPr>
                        <a:t>Stomach &amp; Intestines</a:t>
                      </a:r>
                    </a:p>
                  </a:txBody>
                  <a:tcPr/>
                </a:tc>
                <a:tc>
                  <a:txBody>
                    <a:bodyPr/>
                    <a:lstStyle/>
                    <a:p>
                      <a:r>
                        <a:rPr lang="en-AU" sz="800" dirty="0">
                          <a:solidFill>
                            <a:schemeClr val="bg1">
                              <a:lumMod val="50000"/>
                            </a:schemeClr>
                          </a:solidFill>
                          <a:latin typeface="Comic Sans MS" panose="030F0702030302020204" pitchFamily="66" charset="0"/>
                        </a:rPr>
                        <a:t>Digestion</a:t>
                      </a:r>
                    </a:p>
                  </a:txBody>
                  <a:tcPr/>
                </a:tc>
                <a:extLst>
                  <a:ext uri="{0D108BD9-81ED-4DB2-BD59-A6C34878D82A}">
                    <a16:rowId xmlns:a16="http://schemas.microsoft.com/office/drawing/2014/main" val="10003"/>
                  </a:ext>
                </a:extLst>
              </a:tr>
              <a:tr h="227741">
                <a:tc>
                  <a:txBody>
                    <a:bodyPr/>
                    <a:lstStyle/>
                    <a:p>
                      <a:r>
                        <a:rPr lang="en-AU" sz="800" dirty="0">
                          <a:latin typeface="Arial Narrow" panose="020B0606020202030204" pitchFamily="34" charset="0"/>
                        </a:rPr>
                        <a:t>Liver</a:t>
                      </a:r>
                    </a:p>
                  </a:txBody>
                  <a:tcPr/>
                </a:tc>
                <a:tc>
                  <a:txBody>
                    <a:bodyPr/>
                    <a:lstStyle/>
                    <a:p>
                      <a:r>
                        <a:rPr lang="en-AU" sz="800" dirty="0">
                          <a:solidFill>
                            <a:schemeClr val="bg1">
                              <a:lumMod val="50000"/>
                            </a:schemeClr>
                          </a:solidFill>
                          <a:latin typeface="Comic Sans MS" panose="030F0702030302020204" pitchFamily="66" charset="0"/>
                        </a:rPr>
                        <a:t>Hormone regulation</a:t>
                      </a:r>
                      <a:r>
                        <a:rPr lang="en-AU" sz="800" baseline="0" dirty="0">
                          <a:solidFill>
                            <a:schemeClr val="bg1">
                              <a:lumMod val="50000"/>
                            </a:schemeClr>
                          </a:solidFill>
                          <a:latin typeface="Comic Sans MS" panose="030F0702030302020204" pitchFamily="66" charset="0"/>
                        </a:rPr>
                        <a:t> and growth</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27741">
                <a:tc>
                  <a:txBody>
                    <a:bodyPr/>
                    <a:lstStyle/>
                    <a:p>
                      <a:r>
                        <a:rPr lang="en-AU" sz="800" dirty="0">
                          <a:latin typeface="Arial Narrow" panose="020B0606020202030204" pitchFamily="34" charset="0"/>
                        </a:rPr>
                        <a:t>Gills</a:t>
                      </a:r>
                    </a:p>
                  </a:txBody>
                  <a:tcPr/>
                </a:tc>
                <a:tc>
                  <a:txBody>
                    <a:bodyPr/>
                    <a:lstStyle/>
                    <a:p>
                      <a:r>
                        <a:rPr lang="en-AU" sz="800" dirty="0">
                          <a:solidFill>
                            <a:schemeClr val="bg1">
                              <a:lumMod val="50000"/>
                            </a:schemeClr>
                          </a:solidFill>
                          <a:latin typeface="Comic Sans MS" panose="030F0702030302020204" pitchFamily="66" charset="0"/>
                        </a:rPr>
                        <a:t>Respiration</a:t>
                      </a:r>
                    </a:p>
                  </a:txBody>
                  <a:tcPr/>
                </a:tc>
                <a:extLst>
                  <a:ext uri="{0D108BD9-81ED-4DB2-BD59-A6C34878D82A}">
                    <a16:rowId xmlns:a16="http://schemas.microsoft.com/office/drawing/2014/main" val="10005"/>
                  </a:ext>
                </a:extLst>
              </a:tr>
              <a:tr h="227741">
                <a:tc>
                  <a:txBody>
                    <a:bodyPr/>
                    <a:lstStyle/>
                    <a:p>
                      <a:r>
                        <a:rPr lang="en-AU" sz="800" dirty="0">
                          <a:latin typeface="Arial Narrow" panose="020B0606020202030204" pitchFamily="34" charset="0"/>
                        </a:rPr>
                        <a:t>Heart </a:t>
                      </a:r>
                    </a:p>
                  </a:txBody>
                  <a:tcPr/>
                </a:tc>
                <a:tc>
                  <a:txBody>
                    <a:bodyPr/>
                    <a:lstStyle/>
                    <a:p>
                      <a:r>
                        <a:rPr lang="en-AU" sz="800" dirty="0">
                          <a:solidFill>
                            <a:schemeClr val="bg1">
                              <a:lumMod val="50000"/>
                            </a:schemeClr>
                          </a:solidFill>
                          <a:latin typeface="Comic Sans MS" panose="030F0702030302020204" pitchFamily="66" charset="0"/>
                        </a:rPr>
                        <a:t>Blood Circulation</a:t>
                      </a:r>
                    </a:p>
                  </a:txBody>
                  <a:tcPr/>
                </a:tc>
                <a:extLst>
                  <a:ext uri="{0D108BD9-81ED-4DB2-BD59-A6C34878D82A}">
                    <a16:rowId xmlns:a16="http://schemas.microsoft.com/office/drawing/2014/main" val="10006"/>
                  </a:ext>
                </a:extLst>
              </a:tr>
              <a:tr h="227741">
                <a:tc>
                  <a:txBody>
                    <a:bodyPr/>
                    <a:lstStyle/>
                    <a:p>
                      <a:r>
                        <a:rPr lang="en-AU" sz="800" dirty="0">
                          <a:latin typeface="Arial Narrow" panose="020B0606020202030204" pitchFamily="34" charset="0"/>
                        </a:rPr>
                        <a:t>Gonads</a:t>
                      </a:r>
                    </a:p>
                  </a:txBody>
                  <a:tcPr/>
                </a:tc>
                <a:tc>
                  <a:txBody>
                    <a:bodyPr/>
                    <a:lstStyle/>
                    <a:p>
                      <a:r>
                        <a:rPr lang="en-AU" sz="800" dirty="0">
                          <a:solidFill>
                            <a:schemeClr val="bg1">
                              <a:lumMod val="50000"/>
                            </a:schemeClr>
                          </a:solidFill>
                          <a:latin typeface="Comic Sans MS" panose="030F0702030302020204" pitchFamily="66" charset="0"/>
                        </a:rPr>
                        <a:t>Reproduction</a:t>
                      </a:r>
                    </a:p>
                  </a:txBody>
                  <a:tcPr/>
                </a:tc>
                <a:extLst>
                  <a:ext uri="{0D108BD9-81ED-4DB2-BD59-A6C34878D82A}">
                    <a16:rowId xmlns:a16="http://schemas.microsoft.com/office/drawing/2014/main" val="10007"/>
                  </a:ext>
                </a:extLst>
              </a:tr>
            </a:tbl>
          </a:graphicData>
        </a:graphic>
      </p:graphicFrame>
      <p:cxnSp>
        <p:nvCxnSpPr>
          <p:cNvPr id="298" name="Straight Connector 297"/>
          <p:cNvCxnSpPr/>
          <p:nvPr/>
        </p:nvCxnSpPr>
        <p:spPr>
          <a:xfrm>
            <a:off x="1955116" y="8050911"/>
            <a:ext cx="625941" cy="25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2494040" y="8228381"/>
            <a:ext cx="520488" cy="307777"/>
          </a:xfrm>
          <a:prstGeom prst="rect">
            <a:avLst/>
          </a:prstGeom>
          <a:noFill/>
        </p:spPr>
        <p:txBody>
          <a:bodyPr wrap="square" rtlCol="0">
            <a:spAutoFit/>
          </a:bodyPr>
          <a:lstStyle/>
          <a:p>
            <a:pPr algn="ctr"/>
            <a:r>
              <a:rPr lang="en-AU" sz="800" dirty="0">
                <a:latin typeface="Arial Narrow" panose="020B0606020202030204" pitchFamily="34" charset="0"/>
              </a:rPr>
              <a:t>Gonads</a:t>
            </a:r>
          </a:p>
          <a:p>
            <a:pPr algn="ctr"/>
            <a:endParaRPr lang="en-AU" sz="600" dirty="0">
              <a:latin typeface="Arial Narrow" panose="020B0606020202030204" pitchFamily="34" charset="0"/>
            </a:endParaRPr>
          </a:p>
        </p:txBody>
      </p:sp>
      <p:sp>
        <p:nvSpPr>
          <p:cNvPr id="121" name="Rectangle 120"/>
          <p:cNvSpPr/>
          <p:nvPr/>
        </p:nvSpPr>
        <p:spPr>
          <a:xfrm>
            <a:off x="501415" y="3839734"/>
            <a:ext cx="3563248" cy="25639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rot="21380053">
            <a:off x="1352744" y="4823485"/>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1887045" y="4638865"/>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Freeform 129"/>
          <p:cNvSpPr/>
          <p:nvPr/>
        </p:nvSpPr>
        <p:spPr>
          <a:xfrm>
            <a:off x="2381393" y="4774037"/>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Oval 130"/>
          <p:cNvSpPr/>
          <p:nvPr/>
        </p:nvSpPr>
        <p:spPr>
          <a:xfrm>
            <a:off x="1584410" y="5100015"/>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923553" y="5616088"/>
            <a:ext cx="286121" cy="224340"/>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2440997" y="5500227"/>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Freeform 134"/>
          <p:cNvSpPr/>
          <p:nvPr/>
        </p:nvSpPr>
        <p:spPr>
          <a:xfrm>
            <a:off x="1981183" y="5171603"/>
            <a:ext cx="368405" cy="310146"/>
          </a:xfrm>
          <a:custGeom>
            <a:avLst/>
            <a:gdLst>
              <a:gd name="connsiteX0" fmla="*/ 2645 w 368405"/>
              <a:gd name="connsiteY0" fmla="*/ 111318 h 310146"/>
              <a:gd name="connsiteX1" fmla="*/ 90109 w 368405"/>
              <a:gd name="connsiteY1" fmla="*/ 47707 h 310146"/>
              <a:gd name="connsiteX2" fmla="*/ 145769 w 368405"/>
              <a:gd name="connsiteY2" fmla="*/ 31805 h 310146"/>
              <a:gd name="connsiteX3" fmla="*/ 201428 w 368405"/>
              <a:gd name="connsiteY3" fmla="*/ 15902 h 310146"/>
              <a:gd name="connsiteX4" fmla="*/ 265038 w 368405"/>
              <a:gd name="connsiteY4" fmla="*/ 0 h 310146"/>
              <a:gd name="connsiteX5" fmla="*/ 312746 w 368405"/>
              <a:gd name="connsiteY5" fmla="*/ 7951 h 310146"/>
              <a:gd name="connsiteX6" fmla="*/ 320697 w 368405"/>
              <a:gd name="connsiteY6" fmla="*/ 31805 h 310146"/>
              <a:gd name="connsiteX7" fmla="*/ 344551 w 368405"/>
              <a:gd name="connsiteY7" fmla="*/ 39756 h 310146"/>
              <a:gd name="connsiteX8" fmla="*/ 352503 w 368405"/>
              <a:gd name="connsiteY8" fmla="*/ 71561 h 310146"/>
              <a:gd name="connsiteX9" fmla="*/ 368405 w 368405"/>
              <a:gd name="connsiteY9" fmla="*/ 119269 h 310146"/>
              <a:gd name="connsiteX10" fmla="*/ 360454 w 368405"/>
              <a:gd name="connsiteY10" fmla="*/ 166977 h 310146"/>
              <a:gd name="connsiteX11" fmla="*/ 344551 w 368405"/>
              <a:gd name="connsiteY11" fmla="*/ 214685 h 310146"/>
              <a:gd name="connsiteX12" fmla="*/ 336600 w 368405"/>
              <a:gd name="connsiteY12" fmla="*/ 238539 h 310146"/>
              <a:gd name="connsiteX13" fmla="*/ 328649 w 368405"/>
              <a:gd name="connsiteY13" fmla="*/ 262393 h 310146"/>
              <a:gd name="connsiteX14" fmla="*/ 320697 w 368405"/>
              <a:gd name="connsiteY14" fmla="*/ 302149 h 310146"/>
              <a:gd name="connsiteX15" fmla="*/ 225282 w 368405"/>
              <a:gd name="connsiteY15" fmla="*/ 310100 h 310146"/>
              <a:gd name="connsiteX16" fmla="*/ 153720 w 368405"/>
              <a:gd name="connsiteY16" fmla="*/ 294198 h 310146"/>
              <a:gd name="connsiteX17" fmla="*/ 129866 w 368405"/>
              <a:gd name="connsiteY17" fmla="*/ 278295 h 310146"/>
              <a:gd name="connsiteX18" fmla="*/ 98061 w 368405"/>
              <a:gd name="connsiteY18" fmla="*/ 270344 h 310146"/>
              <a:gd name="connsiteX19" fmla="*/ 18548 w 368405"/>
              <a:gd name="connsiteY19" fmla="*/ 254441 h 310146"/>
              <a:gd name="connsiteX20" fmla="*/ 10596 w 368405"/>
              <a:gd name="connsiteY20" fmla="*/ 230587 h 310146"/>
              <a:gd name="connsiteX21" fmla="*/ 26499 w 368405"/>
              <a:gd name="connsiteY21" fmla="*/ 166977 h 310146"/>
              <a:gd name="connsiteX22" fmla="*/ 2645 w 368405"/>
              <a:gd name="connsiteY22" fmla="*/ 111318 h 3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8405" h="310146">
                <a:moveTo>
                  <a:pt x="2645" y="111318"/>
                </a:moveTo>
                <a:cubicBezTo>
                  <a:pt x="13247" y="91440"/>
                  <a:pt x="72450" y="53593"/>
                  <a:pt x="90109" y="47707"/>
                </a:cubicBezTo>
                <a:cubicBezTo>
                  <a:pt x="147302" y="28643"/>
                  <a:pt x="75880" y="51772"/>
                  <a:pt x="145769" y="31805"/>
                </a:cubicBezTo>
                <a:cubicBezTo>
                  <a:pt x="192253" y="18524"/>
                  <a:pt x="145503" y="28330"/>
                  <a:pt x="201428" y="15902"/>
                </a:cubicBezTo>
                <a:cubicBezTo>
                  <a:pt x="259005" y="3107"/>
                  <a:pt x="222408" y="14209"/>
                  <a:pt x="265038" y="0"/>
                </a:cubicBezTo>
                <a:cubicBezTo>
                  <a:pt x="280941" y="2650"/>
                  <a:pt x="298748" y="-48"/>
                  <a:pt x="312746" y="7951"/>
                </a:cubicBezTo>
                <a:cubicBezTo>
                  <a:pt x="320023" y="12109"/>
                  <a:pt x="314770" y="25878"/>
                  <a:pt x="320697" y="31805"/>
                </a:cubicBezTo>
                <a:cubicBezTo>
                  <a:pt x="326624" y="37732"/>
                  <a:pt x="336600" y="37106"/>
                  <a:pt x="344551" y="39756"/>
                </a:cubicBezTo>
                <a:cubicBezTo>
                  <a:pt x="347202" y="50358"/>
                  <a:pt x="349363" y="61094"/>
                  <a:pt x="352503" y="71561"/>
                </a:cubicBezTo>
                <a:cubicBezTo>
                  <a:pt x="357320" y="87617"/>
                  <a:pt x="368405" y="119269"/>
                  <a:pt x="368405" y="119269"/>
                </a:cubicBezTo>
                <a:cubicBezTo>
                  <a:pt x="365755" y="135172"/>
                  <a:pt x="364364" y="151336"/>
                  <a:pt x="360454" y="166977"/>
                </a:cubicBezTo>
                <a:cubicBezTo>
                  <a:pt x="356388" y="183239"/>
                  <a:pt x="349852" y="198782"/>
                  <a:pt x="344551" y="214685"/>
                </a:cubicBezTo>
                <a:lnTo>
                  <a:pt x="336600" y="238539"/>
                </a:lnTo>
                <a:cubicBezTo>
                  <a:pt x="333950" y="246490"/>
                  <a:pt x="330293" y="254174"/>
                  <a:pt x="328649" y="262393"/>
                </a:cubicBezTo>
                <a:cubicBezTo>
                  <a:pt x="325998" y="275645"/>
                  <a:pt x="332968" y="296486"/>
                  <a:pt x="320697" y="302149"/>
                </a:cubicBezTo>
                <a:cubicBezTo>
                  <a:pt x="291719" y="315523"/>
                  <a:pt x="257087" y="307450"/>
                  <a:pt x="225282" y="310100"/>
                </a:cubicBezTo>
                <a:cubicBezTo>
                  <a:pt x="206961" y="307047"/>
                  <a:pt x="173293" y="303985"/>
                  <a:pt x="153720" y="294198"/>
                </a:cubicBezTo>
                <a:cubicBezTo>
                  <a:pt x="145173" y="289924"/>
                  <a:pt x="138650" y="282059"/>
                  <a:pt x="129866" y="278295"/>
                </a:cubicBezTo>
                <a:cubicBezTo>
                  <a:pt x="119822" y="273990"/>
                  <a:pt x="108568" y="273346"/>
                  <a:pt x="98061" y="270344"/>
                </a:cubicBezTo>
                <a:cubicBezTo>
                  <a:pt x="42548" y="254484"/>
                  <a:pt x="113539" y="268012"/>
                  <a:pt x="18548" y="254441"/>
                </a:cubicBezTo>
                <a:cubicBezTo>
                  <a:pt x="15897" y="246490"/>
                  <a:pt x="10596" y="238969"/>
                  <a:pt x="10596" y="230587"/>
                </a:cubicBezTo>
                <a:cubicBezTo>
                  <a:pt x="10596" y="211401"/>
                  <a:pt x="20226" y="185798"/>
                  <a:pt x="26499" y="166977"/>
                </a:cubicBezTo>
                <a:cubicBezTo>
                  <a:pt x="16034" y="135580"/>
                  <a:pt x="-7957" y="131196"/>
                  <a:pt x="2645" y="11131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1713484" y="5123895"/>
            <a:ext cx="215154" cy="445273"/>
          </a:xfrm>
          <a:custGeom>
            <a:avLst/>
            <a:gdLst>
              <a:gd name="connsiteX0" fmla="*/ 0 w 215154"/>
              <a:gd name="connsiteY0" fmla="*/ 445273 h 445273"/>
              <a:gd name="connsiteX1" fmla="*/ 39756 w 215154"/>
              <a:gd name="connsiteY1" fmla="*/ 413468 h 445273"/>
              <a:gd name="connsiteX2" fmla="*/ 63610 w 215154"/>
              <a:gd name="connsiteY2" fmla="*/ 405516 h 445273"/>
              <a:gd name="connsiteX3" fmla="*/ 119269 w 215154"/>
              <a:gd name="connsiteY3" fmla="*/ 349857 h 445273"/>
              <a:gd name="connsiteX4" fmla="*/ 143123 w 215154"/>
              <a:gd name="connsiteY4" fmla="*/ 326003 h 445273"/>
              <a:gd name="connsiteX5" fmla="*/ 159026 w 215154"/>
              <a:gd name="connsiteY5" fmla="*/ 302149 h 445273"/>
              <a:gd name="connsiteX6" fmla="*/ 182880 w 215154"/>
              <a:gd name="connsiteY6" fmla="*/ 286247 h 445273"/>
              <a:gd name="connsiteX7" fmla="*/ 198782 w 215154"/>
              <a:gd name="connsiteY7" fmla="*/ 238539 h 445273"/>
              <a:gd name="connsiteX8" fmla="*/ 206734 w 215154"/>
              <a:gd name="connsiteY8" fmla="*/ 214685 h 445273"/>
              <a:gd name="connsiteX9" fmla="*/ 206734 w 215154"/>
              <a:gd name="connsiteY9" fmla="*/ 103367 h 445273"/>
              <a:gd name="connsiteX10" fmla="*/ 182880 w 215154"/>
              <a:gd name="connsiteY10" fmla="*/ 87464 h 445273"/>
              <a:gd name="connsiteX11" fmla="*/ 166977 w 215154"/>
              <a:gd name="connsiteY11" fmla="*/ 39756 h 445273"/>
              <a:gd name="connsiteX12" fmla="*/ 159026 w 215154"/>
              <a:gd name="connsiteY12" fmla="*/ 15902 h 445273"/>
              <a:gd name="connsiteX13" fmla="*/ 127221 w 215154"/>
              <a:gd name="connsiteY13" fmla="*/ 0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154" h="445273">
                <a:moveTo>
                  <a:pt x="0" y="445273"/>
                </a:moveTo>
                <a:cubicBezTo>
                  <a:pt x="13252" y="434671"/>
                  <a:pt x="25365" y="422463"/>
                  <a:pt x="39756" y="413468"/>
                </a:cubicBezTo>
                <a:cubicBezTo>
                  <a:pt x="46863" y="409026"/>
                  <a:pt x="57683" y="411443"/>
                  <a:pt x="63610" y="405516"/>
                </a:cubicBezTo>
                <a:cubicBezTo>
                  <a:pt x="127403" y="341722"/>
                  <a:pt x="65294" y="367848"/>
                  <a:pt x="119269" y="349857"/>
                </a:cubicBezTo>
                <a:cubicBezTo>
                  <a:pt x="127220" y="341906"/>
                  <a:pt x="135924" y="334642"/>
                  <a:pt x="143123" y="326003"/>
                </a:cubicBezTo>
                <a:cubicBezTo>
                  <a:pt x="149241" y="318662"/>
                  <a:pt x="152269" y="308906"/>
                  <a:pt x="159026" y="302149"/>
                </a:cubicBezTo>
                <a:cubicBezTo>
                  <a:pt x="165783" y="295392"/>
                  <a:pt x="174929" y="291548"/>
                  <a:pt x="182880" y="286247"/>
                </a:cubicBezTo>
                <a:lnTo>
                  <a:pt x="198782" y="238539"/>
                </a:lnTo>
                <a:lnTo>
                  <a:pt x="206734" y="214685"/>
                </a:lnTo>
                <a:cubicBezTo>
                  <a:pt x="211891" y="178583"/>
                  <a:pt x="222779" y="139469"/>
                  <a:pt x="206734" y="103367"/>
                </a:cubicBezTo>
                <a:cubicBezTo>
                  <a:pt x="202853" y="94634"/>
                  <a:pt x="190831" y="92765"/>
                  <a:pt x="182880" y="87464"/>
                </a:cubicBezTo>
                <a:lnTo>
                  <a:pt x="166977" y="39756"/>
                </a:lnTo>
                <a:cubicBezTo>
                  <a:pt x="164327" y="31805"/>
                  <a:pt x="166977" y="18552"/>
                  <a:pt x="159026" y="15902"/>
                </a:cubicBezTo>
                <a:cubicBezTo>
                  <a:pt x="131616" y="6766"/>
                  <a:pt x="141099" y="13878"/>
                  <a:pt x="12722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912266" y="5036430"/>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363626" y="5290872"/>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1411334" y="5298779"/>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139"/>
          <p:cNvSpPr/>
          <p:nvPr/>
        </p:nvSpPr>
        <p:spPr>
          <a:xfrm>
            <a:off x="1387480" y="5394239"/>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1" name="Straight Arrow Connector 140"/>
          <p:cNvCxnSpPr/>
          <p:nvPr/>
        </p:nvCxnSpPr>
        <p:spPr>
          <a:xfrm>
            <a:off x="1320776" y="4190461"/>
            <a:ext cx="200970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1320776" y="4052653"/>
            <a:ext cx="241564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324468" y="4346069"/>
            <a:ext cx="18074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3038887" y="5100015"/>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3054902" y="5063873"/>
            <a:ext cx="659958" cy="374661"/>
          </a:xfrm>
          <a:custGeom>
            <a:avLst/>
            <a:gdLst>
              <a:gd name="connsiteX0" fmla="*/ 0 w 659958"/>
              <a:gd name="connsiteY0" fmla="*/ 47715 h 374661"/>
              <a:gd name="connsiteX1" fmla="*/ 39757 w 659958"/>
              <a:gd name="connsiteY1" fmla="*/ 23861 h 374661"/>
              <a:gd name="connsiteX2" fmla="*/ 127221 w 659958"/>
              <a:gd name="connsiteY2" fmla="*/ 7959 h 374661"/>
              <a:gd name="connsiteX3" fmla="*/ 151075 w 659958"/>
              <a:gd name="connsiteY3" fmla="*/ 7 h 374661"/>
              <a:gd name="connsiteX4" fmla="*/ 405517 w 659958"/>
              <a:gd name="connsiteY4" fmla="*/ 15910 h 374661"/>
              <a:gd name="connsiteX5" fmla="*/ 516835 w 659958"/>
              <a:gd name="connsiteY5" fmla="*/ 39764 h 374661"/>
              <a:gd name="connsiteX6" fmla="*/ 540689 w 659958"/>
              <a:gd name="connsiteY6" fmla="*/ 47715 h 374661"/>
              <a:gd name="connsiteX7" fmla="*/ 588397 w 659958"/>
              <a:gd name="connsiteY7" fmla="*/ 71569 h 374661"/>
              <a:gd name="connsiteX8" fmla="*/ 612250 w 659958"/>
              <a:gd name="connsiteY8" fmla="*/ 87472 h 374661"/>
              <a:gd name="connsiteX9" fmla="*/ 659958 w 659958"/>
              <a:gd name="connsiteY9" fmla="*/ 103374 h 374661"/>
              <a:gd name="connsiteX10" fmla="*/ 612250 w 659958"/>
              <a:gd name="connsiteY10" fmla="*/ 127228 h 374661"/>
              <a:gd name="connsiteX11" fmla="*/ 588397 w 659958"/>
              <a:gd name="connsiteY11" fmla="*/ 143131 h 374661"/>
              <a:gd name="connsiteX12" fmla="*/ 540689 w 659958"/>
              <a:gd name="connsiteY12" fmla="*/ 159033 h 374661"/>
              <a:gd name="connsiteX13" fmla="*/ 516835 w 659958"/>
              <a:gd name="connsiteY13" fmla="*/ 174936 h 374661"/>
              <a:gd name="connsiteX14" fmla="*/ 469127 w 659958"/>
              <a:gd name="connsiteY14" fmla="*/ 190839 h 374661"/>
              <a:gd name="connsiteX15" fmla="*/ 524786 w 659958"/>
              <a:gd name="connsiteY15" fmla="*/ 206741 h 374661"/>
              <a:gd name="connsiteX16" fmla="*/ 572494 w 659958"/>
              <a:gd name="connsiteY16" fmla="*/ 222644 h 374661"/>
              <a:gd name="connsiteX17" fmla="*/ 652007 w 659958"/>
              <a:gd name="connsiteY17" fmla="*/ 262400 h 374661"/>
              <a:gd name="connsiteX18" fmla="*/ 604299 w 659958"/>
              <a:gd name="connsiteY18" fmla="*/ 286254 h 374661"/>
              <a:gd name="connsiteX19" fmla="*/ 580445 w 659958"/>
              <a:gd name="connsiteY19" fmla="*/ 294206 h 374661"/>
              <a:gd name="connsiteX20" fmla="*/ 556591 w 659958"/>
              <a:gd name="connsiteY20" fmla="*/ 310108 h 374661"/>
              <a:gd name="connsiteX21" fmla="*/ 516835 w 659958"/>
              <a:gd name="connsiteY21" fmla="*/ 318059 h 374661"/>
              <a:gd name="connsiteX22" fmla="*/ 469127 w 659958"/>
              <a:gd name="connsiteY22" fmla="*/ 333962 h 374661"/>
              <a:gd name="connsiteX23" fmla="*/ 437322 w 659958"/>
              <a:gd name="connsiteY23" fmla="*/ 349865 h 374661"/>
              <a:gd name="connsiteX24" fmla="*/ 294198 w 659958"/>
              <a:gd name="connsiteY24" fmla="*/ 365767 h 374661"/>
              <a:gd name="connsiteX25" fmla="*/ 238539 w 659958"/>
              <a:gd name="connsiteY25" fmla="*/ 373719 h 374661"/>
              <a:gd name="connsiteX26" fmla="*/ 15903 w 659958"/>
              <a:gd name="connsiteY26" fmla="*/ 373719 h 37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9958" h="374661">
                <a:moveTo>
                  <a:pt x="0" y="47715"/>
                </a:moveTo>
                <a:cubicBezTo>
                  <a:pt x="13252" y="39764"/>
                  <a:pt x="25934" y="30773"/>
                  <a:pt x="39757" y="23861"/>
                </a:cubicBezTo>
                <a:cubicBezTo>
                  <a:pt x="64271" y="11604"/>
                  <a:pt x="105294" y="10700"/>
                  <a:pt x="127221" y="7959"/>
                </a:cubicBezTo>
                <a:cubicBezTo>
                  <a:pt x="135172" y="5308"/>
                  <a:pt x="142697" y="-232"/>
                  <a:pt x="151075" y="7"/>
                </a:cubicBezTo>
                <a:cubicBezTo>
                  <a:pt x="236020" y="2434"/>
                  <a:pt x="405517" y="15910"/>
                  <a:pt x="405517" y="15910"/>
                </a:cubicBezTo>
                <a:cubicBezTo>
                  <a:pt x="485763" y="25940"/>
                  <a:pt x="448853" y="17103"/>
                  <a:pt x="516835" y="39764"/>
                </a:cubicBezTo>
                <a:lnTo>
                  <a:pt x="540689" y="47715"/>
                </a:lnTo>
                <a:cubicBezTo>
                  <a:pt x="609056" y="93294"/>
                  <a:pt x="522553" y="38646"/>
                  <a:pt x="588397" y="71569"/>
                </a:cubicBezTo>
                <a:cubicBezTo>
                  <a:pt x="596944" y="75843"/>
                  <a:pt x="603518" y="83591"/>
                  <a:pt x="612250" y="87472"/>
                </a:cubicBezTo>
                <a:cubicBezTo>
                  <a:pt x="627568" y="94280"/>
                  <a:pt x="659958" y="103374"/>
                  <a:pt x="659958" y="103374"/>
                </a:cubicBezTo>
                <a:cubicBezTo>
                  <a:pt x="591591" y="148953"/>
                  <a:pt x="678094" y="94305"/>
                  <a:pt x="612250" y="127228"/>
                </a:cubicBezTo>
                <a:cubicBezTo>
                  <a:pt x="603703" y="131502"/>
                  <a:pt x="597129" y="139250"/>
                  <a:pt x="588397" y="143131"/>
                </a:cubicBezTo>
                <a:cubicBezTo>
                  <a:pt x="573079" y="149939"/>
                  <a:pt x="540689" y="159033"/>
                  <a:pt x="540689" y="159033"/>
                </a:cubicBezTo>
                <a:cubicBezTo>
                  <a:pt x="532738" y="164334"/>
                  <a:pt x="525568" y="171055"/>
                  <a:pt x="516835" y="174936"/>
                </a:cubicBezTo>
                <a:cubicBezTo>
                  <a:pt x="501517" y="181744"/>
                  <a:pt x="469127" y="190839"/>
                  <a:pt x="469127" y="190839"/>
                </a:cubicBezTo>
                <a:cubicBezTo>
                  <a:pt x="549322" y="217570"/>
                  <a:pt x="424907" y="176777"/>
                  <a:pt x="524786" y="206741"/>
                </a:cubicBezTo>
                <a:cubicBezTo>
                  <a:pt x="540842" y="211558"/>
                  <a:pt x="558546" y="213346"/>
                  <a:pt x="572494" y="222644"/>
                </a:cubicBezTo>
                <a:cubicBezTo>
                  <a:pt x="629295" y="260511"/>
                  <a:pt x="601660" y="249814"/>
                  <a:pt x="652007" y="262400"/>
                </a:cubicBezTo>
                <a:cubicBezTo>
                  <a:pt x="592049" y="282388"/>
                  <a:pt x="665955" y="255426"/>
                  <a:pt x="604299" y="286254"/>
                </a:cubicBezTo>
                <a:cubicBezTo>
                  <a:pt x="596802" y="290002"/>
                  <a:pt x="587942" y="290458"/>
                  <a:pt x="580445" y="294206"/>
                </a:cubicBezTo>
                <a:cubicBezTo>
                  <a:pt x="571898" y="298480"/>
                  <a:pt x="565539" y="306753"/>
                  <a:pt x="556591" y="310108"/>
                </a:cubicBezTo>
                <a:cubicBezTo>
                  <a:pt x="543937" y="314853"/>
                  <a:pt x="529873" y="314503"/>
                  <a:pt x="516835" y="318059"/>
                </a:cubicBezTo>
                <a:cubicBezTo>
                  <a:pt x="500663" y="322470"/>
                  <a:pt x="484120" y="326465"/>
                  <a:pt x="469127" y="333962"/>
                </a:cubicBezTo>
                <a:cubicBezTo>
                  <a:pt x="458525" y="339263"/>
                  <a:pt x="448675" y="346459"/>
                  <a:pt x="437322" y="349865"/>
                </a:cubicBezTo>
                <a:cubicBezTo>
                  <a:pt x="406013" y="359258"/>
                  <a:pt x="310896" y="364009"/>
                  <a:pt x="294198" y="365767"/>
                </a:cubicBezTo>
                <a:cubicBezTo>
                  <a:pt x="275560" y="367729"/>
                  <a:pt x="257273" y="373184"/>
                  <a:pt x="238539" y="373719"/>
                </a:cubicBezTo>
                <a:cubicBezTo>
                  <a:pt x="164357" y="375839"/>
                  <a:pt x="90115" y="373719"/>
                  <a:pt x="15903" y="373719"/>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0" name="Straight Connector 149"/>
          <p:cNvCxnSpPr/>
          <p:nvPr/>
        </p:nvCxnSpPr>
        <p:spPr>
          <a:xfrm flipH="1">
            <a:off x="3714861" y="4073223"/>
            <a:ext cx="7719" cy="126592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124" idx="55"/>
          </p:cNvCxnSpPr>
          <p:nvPr/>
        </p:nvCxnSpPr>
        <p:spPr>
          <a:xfrm flipH="1">
            <a:off x="3329141" y="4195177"/>
            <a:ext cx="11118" cy="11245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141555" y="4346069"/>
            <a:ext cx="2199" cy="93685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290835" y="3892897"/>
            <a:ext cx="1073719" cy="215444"/>
          </a:xfrm>
          <a:prstGeom prst="rect">
            <a:avLst/>
          </a:prstGeom>
          <a:noFill/>
        </p:spPr>
        <p:txBody>
          <a:bodyPr wrap="square" rtlCol="0">
            <a:spAutoFit/>
          </a:bodyPr>
          <a:lstStyle/>
          <a:p>
            <a:r>
              <a:rPr lang="en-AU" sz="800" dirty="0">
                <a:latin typeface="Arial Narrow" panose="020B0606020202030204" pitchFamily="34" charset="0"/>
              </a:rPr>
              <a:t>Total Length </a:t>
            </a:r>
          </a:p>
        </p:txBody>
      </p:sp>
      <p:sp>
        <p:nvSpPr>
          <p:cNvPr id="154" name="TextBox 153"/>
          <p:cNvSpPr txBox="1"/>
          <p:nvPr/>
        </p:nvSpPr>
        <p:spPr>
          <a:xfrm>
            <a:off x="2037962" y="4026690"/>
            <a:ext cx="1073719" cy="215444"/>
          </a:xfrm>
          <a:prstGeom prst="rect">
            <a:avLst/>
          </a:prstGeom>
          <a:noFill/>
        </p:spPr>
        <p:txBody>
          <a:bodyPr wrap="square" rtlCol="0">
            <a:spAutoFit/>
          </a:bodyPr>
          <a:lstStyle/>
          <a:p>
            <a:r>
              <a:rPr lang="en-AU" sz="800" dirty="0">
                <a:latin typeface="Arial Narrow" panose="020B0606020202030204" pitchFamily="34" charset="0"/>
              </a:rPr>
              <a:t>Fork Length </a:t>
            </a:r>
          </a:p>
        </p:txBody>
      </p:sp>
      <p:sp>
        <p:nvSpPr>
          <p:cNvPr id="155" name="TextBox 154"/>
          <p:cNvSpPr txBox="1"/>
          <p:nvPr/>
        </p:nvSpPr>
        <p:spPr>
          <a:xfrm>
            <a:off x="1713544" y="4184938"/>
            <a:ext cx="1073719" cy="215444"/>
          </a:xfrm>
          <a:prstGeom prst="rect">
            <a:avLst/>
          </a:prstGeom>
          <a:noFill/>
        </p:spPr>
        <p:txBody>
          <a:bodyPr wrap="square" rtlCol="0">
            <a:spAutoFit/>
          </a:bodyPr>
          <a:lstStyle/>
          <a:p>
            <a:r>
              <a:rPr lang="en-AU" sz="800" dirty="0">
                <a:latin typeface="Arial Narrow" panose="020B0606020202030204" pitchFamily="34" charset="0"/>
              </a:rPr>
              <a:t>Standard Length </a:t>
            </a:r>
          </a:p>
        </p:txBody>
      </p:sp>
      <p:sp>
        <p:nvSpPr>
          <p:cNvPr id="156" name="TextBox 155"/>
          <p:cNvSpPr txBox="1"/>
          <p:nvPr/>
        </p:nvSpPr>
        <p:spPr>
          <a:xfrm>
            <a:off x="1818135" y="4374252"/>
            <a:ext cx="1232884" cy="215444"/>
          </a:xfrm>
          <a:prstGeom prst="rect">
            <a:avLst/>
          </a:prstGeom>
          <a:noFill/>
        </p:spPr>
        <p:txBody>
          <a:bodyPr wrap="square" rtlCol="0">
            <a:spAutoFit/>
          </a:bodyPr>
          <a:lstStyle/>
          <a:p>
            <a:r>
              <a:rPr lang="en-AU" sz="800" b="1" dirty="0">
                <a:latin typeface="Arial Narrow" panose="020B0606020202030204" pitchFamily="34" charset="0"/>
              </a:rPr>
              <a:t>Dorsal Fin </a:t>
            </a:r>
            <a:r>
              <a:rPr lang="en-AU" sz="800" dirty="0">
                <a:latin typeface="Arial Narrow" panose="020B0606020202030204" pitchFamily="34" charset="0"/>
              </a:rPr>
              <a:t>base Length </a:t>
            </a:r>
          </a:p>
        </p:txBody>
      </p:sp>
      <p:cxnSp>
        <p:nvCxnSpPr>
          <p:cNvPr id="158" name="Straight Arrow Connector 157"/>
          <p:cNvCxnSpPr/>
          <p:nvPr/>
        </p:nvCxnSpPr>
        <p:spPr>
          <a:xfrm>
            <a:off x="1882916" y="4576119"/>
            <a:ext cx="830438" cy="1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1961431" y="5983114"/>
            <a:ext cx="39707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475404" y="5842379"/>
            <a:ext cx="372440" cy="42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1335665" y="5652429"/>
            <a:ext cx="359397" cy="26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17723" y="5614839"/>
            <a:ext cx="975009" cy="307777"/>
          </a:xfrm>
          <a:prstGeom prst="rect">
            <a:avLst/>
          </a:prstGeom>
          <a:noFill/>
        </p:spPr>
        <p:txBody>
          <a:bodyPr wrap="square" rtlCol="0">
            <a:spAutoFit/>
          </a:bodyPr>
          <a:lstStyle/>
          <a:p>
            <a:pPr algn="ctr"/>
            <a:r>
              <a:rPr lang="en-AU" sz="800" dirty="0">
                <a:latin typeface="Arial Narrow" panose="020B0606020202030204" pitchFamily="34" charset="0"/>
              </a:rPr>
              <a:t>Jaw Length </a:t>
            </a:r>
          </a:p>
          <a:p>
            <a:pPr algn="ctr"/>
            <a:endParaRPr lang="en-AU" sz="600" dirty="0">
              <a:latin typeface="Arial Narrow" panose="020B0606020202030204" pitchFamily="34" charset="0"/>
            </a:endParaRPr>
          </a:p>
        </p:txBody>
      </p:sp>
      <p:sp>
        <p:nvSpPr>
          <p:cNvPr id="164" name="TextBox 163"/>
          <p:cNvSpPr txBox="1"/>
          <p:nvPr/>
        </p:nvSpPr>
        <p:spPr>
          <a:xfrm>
            <a:off x="1843674" y="5970574"/>
            <a:ext cx="1027307" cy="215444"/>
          </a:xfrm>
          <a:prstGeom prst="rect">
            <a:avLst/>
          </a:prstGeom>
          <a:noFill/>
        </p:spPr>
        <p:txBody>
          <a:bodyPr wrap="square" rtlCol="0">
            <a:spAutoFit/>
          </a:bodyPr>
          <a:lstStyle/>
          <a:p>
            <a:pPr algn="ctr"/>
            <a:r>
              <a:rPr lang="en-AU" sz="800" b="1" dirty="0">
                <a:latin typeface="Arial Narrow" panose="020B0606020202030204" pitchFamily="34" charset="0"/>
              </a:rPr>
              <a:t>Pectoral Fin </a:t>
            </a:r>
            <a:r>
              <a:rPr lang="en-AU" sz="800" dirty="0">
                <a:latin typeface="Arial Narrow" panose="020B0606020202030204" pitchFamily="34" charset="0"/>
              </a:rPr>
              <a:t>Length </a:t>
            </a:r>
          </a:p>
        </p:txBody>
      </p:sp>
      <p:cxnSp>
        <p:nvCxnSpPr>
          <p:cNvPr id="165" name="Straight Connector 164"/>
          <p:cNvCxnSpPr/>
          <p:nvPr/>
        </p:nvCxnSpPr>
        <p:spPr>
          <a:xfrm>
            <a:off x="1964835" y="5262166"/>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2353540" y="5253807"/>
            <a:ext cx="7576" cy="71908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1565530" y="4876378"/>
            <a:ext cx="196723" cy="205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143814" y="4665094"/>
            <a:ext cx="817617" cy="215444"/>
          </a:xfrm>
          <a:prstGeom prst="rect">
            <a:avLst/>
          </a:prstGeom>
          <a:noFill/>
        </p:spPr>
        <p:txBody>
          <a:bodyPr wrap="square" rtlCol="0">
            <a:spAutoFit/>
          </a:bodyPr>
          <a:lstStyle/>
          <a:p>
            <a:pPr algn="ctr"/>
            <a:r>
              <a:rPr lang="en-AU" sz="800" dirty="0">
                <a:latin typeface="Arial Narrow" panose="020B0606020202030204" pitchFamily="34" charset="0"/>
              </a:rPr>
              <a:t>Eye Diameter </a:t>
            </a:r>
          </a:p>
        </p:txBody>
      </p:sp>
      <p:cxnSp>
        <p:nvCxnSpPr>
          <p:cNvPr id="170" name="Straight Connector 169"/>
          <p:cNvCxnSpPr/>
          <p:nvPr/>
        </p:nvCxnSpPr>
        <p:spPr>
          <a:xfrm>
            <a:off x="1568376" y="484507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755550" y="486426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2713613" y="4941939"/>
            <a:ext cx="411268" cy="39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24" idx="24"/>
          </p:cNvCxnSpPr>
          <p:nvPr/>
        </p:nvCxnSpPr>
        <p:spPr>
          <a:xfrm>
            <a:off x="2719964" y="4573795"/>
            <a:ext cx="1649" cy="4661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2615802" y="4525686"/>
            <a:ext cx="620295" cy="461665"/>
          </a:xfrm>
          <a:prstGeom prst="rect">
            <a:avLst/>
          </a:prstGeom>
          <a:noFill/>
        </p:spPr>
        <p:txBody>
          <a:bodyPr wrap="square" rtlCol="0">
            <a:spAutoFit/>
          </a:bodyPr>
          <a:lstStyle/>
          <a:p>
            <a:pPr algn="ctr"/>
            <a:r>
              <a:rPr lang="en-AU" sz="800" dirty="0">
                <a:latin typeface="Arial Narrow" panose="020B0606020202030204" pitchFamily="34" charset="0"/>
              </a:rPr>
              <a:t>Caudal Peduncle Length</a:t>
            </a:r>
          </a:p>
        </p:txBody>
      </p:sp>
      <p:sp>
        <p:nvSpPr>
          <p:cNvPr id="177" name="TextBox 176"/>
          <p:cNvSpPr txBox="1"/>
          <p:nvPr/>
        </p:nvSpPr>
        <p:spPr>
          <a:xfrm>
            <a:off x="1090376" y="6016050"/>
            <a:ext cx="1063640" cy="400110"/>
          </a:xfrm>
          <a:prstGeom prst="rect">
            <a:avLst/>
          </a:prstGeom>
          <a:noFill/>
        </p:spPr>
        <p:txBody>
          <a:bodyPr wrap="square" rtlCol="0">
            <a:spAutoFit/>
          </a:bodyPr>
          <a:lstStyle/>
          <a:p>
            <a:pPr algn="ctr"/>
            <a:r>
              <a:rPr lang="en-AU" sz="800" dirty="0">
                <a:latin typeface="Arial Narrow" panose="020B0606020202030204" pitchFamily="34" charset="0"/>
              </a:rPr>
              <a:t>Head Length </a:t>
            </a:r>
          </a:p>
          <a:p>
            <a:pPr algn="ctr"/>
            <a:r>
              <a:rPr lang="en-AU" sz="600" dirty="0">
                <a:latin typeface="Arial Narrow" panose="020B0606020202030204" pitchFamily="34" charset="0"/>
              </a:rPr>
              <a:t>(to edge of operculum) </a:t>
            </a:r>
          </a:p>
          <a:p>
            <a:pPr algn="ctr"/>
            <a:endParaRPr lang="en-AU" sz="600" dirty="0">
              <a:latin typeface="Arial Narrow" panose="020B0606020202030204" pitchFamily="34" charset="0"/>
            </a:endParaRPr>
          </a:p>
        </p:txBody>
      </p:sp>
      <p:cxnSp>
        <p:nvCxnSpPr>
          <p:cNvPr id="178" name="Straight Arrow Connector 177"/>
          <p:cNvCxnSpPr/>
          <p:nvPr/>
        </p:nvCxnSpPr>
        <p:spPr>
          <a:xfrm flipV="1">
            <a:off x="1329298" y="6028615"/>
            <a:ext cx="582968" cy="10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2389346" y="5818233"/>
            <a:ext cx="1039616" cy="215444"/>
          </a:xfrm>
          <a:prstGeom prst="rect">
            <a:avLst/>
          </a:prstGeom>
          <a:noFill/>
        </p:spPr>
        <p:txBody>
          <a:bodyPr wrap="square" rtlCol="0">
            <a:spAutoFit/>
          </a:bodyPr>
          <a:lstStyle/>
          <a:p>
            <a:pPr algn="ctr"/>
            <a:r>
              <a:rPr lang="en-AU" sz="800" b="1" dirty="0">
                <a:latin typeface="Arial Narrow" panose="020B0606020202030204" pitchFamily="34" charset="0"/>
              </a:rPr>
              <a:t>Anal Fin </a:t>
            </a:r>
            <a:r>
              <a:rPr lang="en-AU" sz="800" dirty="0">
                <a:latin typeface="Arial Narrow" panose="020B0606020202030204" pitchFamily="34" charset="0"/>
              </a:rPr>
              <a:t>base</a:t>
            </a:r>
            <a:r>
              <a:rPr lang="en-AU" sz="800" b="1" dirty="0">
                <a:latin typeface="Arial Narrow" panose="020B0606020202030204" pitchFamily="34" charset="0"/>
              </a:rPr>
              <a:t> </a:t>
            </a:r>
            <a:r>
              <a:rPr lang="en-AU" sz="800" dirty="0">
                <a:latin typeface="Arial Narrow" panose="020B0606020202030204" pitchFamily="34" charset="0"/>
              </a:rPr>
              <a:t>Length </a:t>
            </a:r>
          </a:p>
        </p:txBody>
      </p:sp>
      <p:cxnSp>
        <p:nvCxnSpPr>
          <p:cNvPr id="180" name="Straight Arrow Connector 179"/>
          <p:cNvCxnSpPr/>
          <p:nvPr/>
        </p:nvCxnSpPr>
        <p:spPr>
          <a:xfrm>
            <a:off x="931822" y="4878028"/>
            <a:ext cx="0" cy="7682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24" idx="12"/>
          </p:cNvCxnSpPr>
          <p:nvPr/>
        </p:nvCxnSpPr>
        <p:spPr>
          <a:xfrm flipV="1">
            <a:off x="925189" y="485644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933671" y="564316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rot="16200000">
            <a:off x="432096" y="5146161"/>
            <a:ext cx="817617" cy="215444"/>
          </a:xfrm>
          <a:prstGeom prst="rect">
            <a:avLst/>
          </a:prstGeom>
          <a:noFill/>
        </p:spPr>
        <p:txBody>
          <a:bodyPr wrap="square" rtlCol="0">
            <a:spAutoFit/>
          </a:bodyPr>
          <a:lstStyle/>
          <a:p>
            <a:pPr algn="ctr"/>
            <a:r>
              <a:rPr lang="en-AU" sz="800" dirty="0">
                <a:latin typeface="Arial Narrow" panose="020B0606020202030204" pitchFamily="34" charset="0"/>
              </a:rPr>
              <a:t>Total Height</a:t>
            </a:r>
          </a:p>
        </p:txBody>
      </p:sp>
      <p:cxnSp>
        <p:nvCxnSpPr>
          <p:cNvPr id="184" name="Straight Connector 183"/>
          <p:cNvCxnSpPr/>
          <p:nvPr/>
        </p:nvCxnSpPr>
        <p:spPr>
          <a:xfrm>
            <a:off x="1918535" y="5317149"/>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333041" y="5308149"/>
            <a:ext cx="3180" cy="74619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695062" y="5551011"/>
            <a:ext cx="333" cy="12068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459191" y="5629179"/>
            <a:ext cx="333" cy="21431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847844" y="5511200"/>
            <a:ext cx="4528" cy="38629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1882785" y="4595967"/>
            <a:ext cx="2840" cy="29141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435883" y="2388390"/>
            <a:ext cx="6175083" cy="1015663"/>
          </a:xfrm>
          <a:prstGeom prst="rect">
            <a:avLst/>
          </a:prstGeom>
          <a:noFill/>
        </p:spPr>
        <p:txBody>
          <a:bodyPr wrap="square" rtlCol="0">
            <a:spAutoFit/>
          </a:bodyPr>
          <a:lstStyle/>
          <a:p>
            <a:r>
              <a:rPr lang="en-AU" sz="1200" b="1" dirty="0">
                <a:latin typeface="Arial Narrow" panose="020B0606020202030204" pitchFamily="34" charset="0"/>
              </a:rPr>
              <a:t>The teeth of a shark: </a:t>
            </a:r>
            <a:r>
              <a:rPr lang="en-AU" sz="1200" dirty="0">
                <a:solidFill>
                  <a:schemeClr val="bg1">
                    <a:lumMod val="50000"/>
                  </a:schemeClr>
                </a:solidFill>
                <a:latin typeface="Comic Sans MS" panose="030F0702030302020204" pitchFamily="66" charset="0"/>
              </a:rPr>
              <a:t>structural </a:t>
            </a:r>
          </a:p>
          <a:p>
            <a:r>
              <a:rPr lang="en-AU" sz="1200" b="1" dirty="0">
                <a:latin typeface="Arial Narrow" panose="020B0606020202030204" pitchFamily="34" charset="0"/>
              </a:rPr>
              <a:t>The water vascular system of an Echinoderm: </a:t>
            </a:r>
            <a:r>
              <a:rPr lang="en-AU" sz="1200" dirty="0">
                <a:solidFill>
                  <a:schemeClr val="bg1">
                    <a:lumMod val="50000"/>
                  </a:schemeClr>
                </a:solidFill>
                <a:latin typeface="Comic Sans MS" panose="030F0702030302020204" pitchFamily="66" charset="0"/>
              </a:rPr>
              <a:t>structural (tube feet) and functional </a:t>
            </a:r>
          </a:p>
          <a:p>
            <a:r>
              <a:rPr lang="en-AU" sz="1200" b="1" dirty="0">
                <a:latin typeface="Arial Narrow" panose="020B0606020202030204" pitchFamily="34" charset="0"/>
              </a:rPr>
              <a:t>The barb of a sting ray: </a:t>
            </a:r>
            <a:r>
              <a:rPr lang="en-AU" sz="1200" dirty="0">
                <a:solidFill>
                  <a:schemeClr val="bg1">
                    <a:lumMod val="50000"/>
                  </a:schemeClr>
                </a:solidFill>
                <a:latin typeface="Comic Sans MS" panose="030F0702030302020204" pitchFamily="66" charset="0"/>
              </a:rPr>
              <a:t>structural (the barb), functional (poison) and behavioural (use)</a:t>
            </a:r>
          </a:p>
          <a:p>
            <a:r>
              <a:rPr lang="en-AU" sz="1200" b="1" dirty="0">
                <a:latin typeface="Arial Narrow" panose="020B0606020202030204" pitchFamily="34" charset="0"/>
              </a:rPr>
              <a:t>The camouflage of an octopus: </a:t>
            </a:r>
            <a:r>
              <a:rPr lang="en-AU" sz="1200" dirty="0">
                <a:solidFill>
                  <a:schemeClr val="bg1">
                    <a:lumMod val="50000"/>
                  </a:schemeClr>
                </a:solidFill>
                <a:latin typeface="Comic Sans MS" panose="030F0702030302020204" pitchFamily="66" charset="0"/>
              </a:rPr>
              <a:t>functional (ability to change colour) and behavioural </a:t>
            </a:r>
          </a:p>
          <a:p>
            <a:r>
              <a:rPr lang="en-AU" sz="1200" b="1" dirty="0">
                <a:latin typeface="Arial Narrow" panose="020B0606020202030204" pitchFamily="34" charset="0"/>
              </a:rPr>
              <a:t>The shape of the caudal fin in a thresher shark: </a:t>
            </a:r>
            <a:r>
              <a:rPr lang="en-AU" sz="1200" dirty="0">
                <a:solidFill>
                  <a:schemeClr val="bg1">
                    <a:lumMod val="50000"/>
                  </a:schemeClr>
                </a:solidFill>
                <a:latin typeface="Comic Sans MS" panose="030F0702030302020204" pitchFamily="66" charset="0"/>
              </a:rPr>
              <a:t>structural</a:t>
            </a:r>
          </a:p>
        </p:txBody>
      </p:sp>
      <p:sp>
        <p:nvSpPr>
          <p:cNvPr id="119" name="TextBox 118">
            <a:extLst>
              <a:ext uri="{FF2B5EF4-FFF2-40B4-BE49-F238E27FC236}">
                <a16:creationId xmlns:a16="http://schemas.microsoft.com/office/drawing/2014/main" id="{0F2A080E-9290-486B-8A06-4CE0731F02C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22" name="Straight Connector 121">
            <a:extLst>
              <a:ext uri="{FF2B5EF4-FFF2-40B4-BE49-F238E27FC236}">
                <a16:creationId xmlns:a16="http://schemas.microsoft.com/office/drawing/2014/main" id="{4EC2E27F-5781-409E-8DA1-D64F6C4150C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46C9ABC-6C23-4423-A5DF-3BD51B1BE31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DAAFD958-887C-F0A9-11FB-A199021E5CF6}"/>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7D52E95C-2BFD-7BE6-3522-59CB54191AAB}"/>
              </a:ext>
            </a:extLst>
          </p:cNvPr>
          <p:cNvSpPr txBox="1"/>
          <p:nvPr/>
        </p:nvSpPr>
        <p:spPr>
          <a:xfrm>
            <a:off x="1459731" y="237018"/>
            <a:ext cx="4141055" cy="553998"/>
          </a:xfrm>
          <a:prstGeom prst="rect">
            <a:avLst/>
          </a:prstGeom>
          <a:noFill/>
        </p:spPr>
        <p:txBody>
          <a:bodyPr wrap="square" rtlCol="0">
            <a:spAutoFit/>
          </a:bodyPr>
          <a:lstStyle/>
          <a:p>
            <a:r>
              <a:rPr lang="en-US" b="1" dirty="0">
                <a:latin typeface="Arial Narrow" pitchFamily="34" charset="0"/>
              </a:rPr>
              <a:t>24. Life Hacks – </a:t>
            </a:r>
            <a:r>
              <a:rPr lang="en-US" sz="1200" dirty="0">
                <a:latin typeface="Arial Narrow" pitchFamily="34" charset="0"/>
              </a:rPr>
              <a:t>Classify adaptations as anatomical (structural), physiological (functional) or </a:t>
            </a:r>
            <a:r>
              <a:rPr lang="en-US" sz="1200" dirty="0" err="1">
                <a:latin typeface="Arial Narrow" pitchFamily="34" charset="0"/>
              </a:rPr>
              <a:t>behavioural</a:t>
            </a:r>
            <a:r>
              <a:rPr lang="en-US" sz="1200" dirty="0">
                <a:latin typeface="Arial Narrow" pitchFamily="34" charset="0"/>
              </a:rPr>
              <a:t>.</a:t>
            </a:r>
          </a:p>
        </p:txBody>
      </p:sp>
      <p:cxnSp>
        <p:nvCxnSpPr>
          <p:cNvPr id="4" name="Straight Connector 3">
            <a:extLst>
              <a:ext uri="{FF2B5EF4-FFF2-40B4-BE49-F238E27FC236}">
                <a16:creationId xmlns:a16="http://schemas.microsoft.com/office/drawing/2014/main" id="{F662C88D-6FEC-64F2-08D7-FF0890B345B0}"/>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896055DB-8424-5039-0AF8-02641A18F39B}"/>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F70F889-B405-294A-4F4C-8CF4CA245DEE}"/>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3D71039B-376F-8EB0-65C7-CD8DC54C5716}"/>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59</a:t>
            </a:r>
          </a:p>
        </p:txBody>
      </p:sp>
    </p:spTree>
    <p:extLst>
      <p:ext uri="{BB962C8B-B14F-4D97-AF65-F5344CB8AC3E}">
        <p14:creationId xmlns:p14="http://schemas.microsoft.com/office/powerpoint/2010/main" val="2733626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DF0DF87C-0B93-8201-1B57-2B706CD5820D}"/>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2F0503C7-8CFC-1284-84D9-2A16E3D263FF}"/>
              </a:ext>
            </a:extLst>
          </p:cNvPr>
          <p:cNvSpPr txBox="1"/>
          <p:nvPr/>
        </p:nvSpPr>
        <p:spPr>
          <a:xfrm>
            <a:off x="1459731" y="237018"/>
            <a:ext cx="4141055" cy="553998"/>
          </a:xfrm>
          <a:prstGeom prst="rect">
            <a:avLst/>
          </a:prstGeom>
          <a:noFill/>
        </p:spPr>
        <p:txBody>
          <a:bodyPr wrap="square" rtlCol="0">
            <a:spAutoFit/>
          </a:bodyPr>
          <a:lstStyle/>
          <a:p>
            <a:r>
              <a:rPr lang="en-US" b="1" dirty="0">
                <a:latin typeface="Arial Narrow" pitchFamily="34" charset="0"/>
              </a:rPr>
              <a:t>Classify </a:t>
            </a:r>
            <a:r>
              <a:rPr lang="en-US" sz="1200" dirty="0">
                <a:latin typeface="Arial Narrow" pitchFamily="34" charset="0"/>
              </a:rPr>
              <a:t>adaptations as anatomical (structural), physiological (functional) or </a:t>
            </a:r>
            <a:r>
              <a:rPr lang="en-US" sz="1200" dirty="0" err="1">
                <a:latin typeface="Arial Narrow" pitchFamily="34" charset="0"/>
              </a:rPr>
              <a:t>behavioural</a:t>
            </a:r>
            <a:r>
              <a:rPr lang="en-US" sz="1200" dirty="0">
                <a:latin typeface="Arial Narrow" pitchFamily="34" charset="0"/>
              </a:rPr>
              <a:t>.</a:t>
            </a:r>
          </a:p>
        </p:txBody>
      </p:sp>
    </p:spTree>
    <p:extLst>
      <p:ext uri="{BB962C8B-B14F-4D97-AF65-F5344CB8AC3E}">
        <p14:creationId xmlns:p14="http://schemas.microsoft.com/office/powerpoint/2010/main" val="1916671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702" y="977831"/>
            <a:ext cx="5971197" cy="2369880"/>
          </a:xfrm>
          <a:prstGeom prst="rect">
            <a:avLst/>
          </a:prstGeom>
          <a:noFill/>
        </p:spPr>
        <p:txBody>
          <a:bodyPr wrap="square" rtlCol="0">
            <a:spAutoFit/>
          </a:bodyPr>
          <a:lstStyle/>
          <a:p>
            <a:r>
              <a:rPr lang="en-AU" sz="1600" b="1" dirty="0">
                <a:latin typeface="Arial Narrow" panose="020B0606020202030204" pitchFamily="34" charset="0"/>
              </a:rPr>
              <a:t>Rocking it on a Rocky Shore</a:t>
            </a:r>
          </a:p>
          <a:p>
            <a:pPr algn="just"/>
            <a:r>
              <a:rPr lang="en-AU" sz="1200" dirty="0">
                <a:latin typeface="Arial Narrow" panose="020B0606020202030204" pitchFamily="34" charset="0"/>
              </a:rPr>
              <a:t>The rocky shore is a fascinating but formidable place.  At high tide, waves batter the rocks and predators are common. At low tide, organisms are baked by the sun or drenched by fresh water from rain. However, we give thanks to these environmental challenges. Because it’s challenges like these, that have shaped the fascinating repertoire of adaptations that exist on Earth today. Not only do adaptations enhance each organism’s survival and reproductive success, but they’re also very entertaining to watch!  And, on a rocky shore, you have a front row seat. For example, the frilly bits (cirri) that stick out from the shell of a </a:t>
            </a:r>
            <a:r>
              <a:rPr lang="en-AU" sz="1200" b="1" dirty="0">
                <a:latin typeface="Arial Narrow" panose="020B0606020202030204" pitchFamily="34" charset="0"/>
              </a:rPr>
              <a:t>barnacle</a:t>
            </a:r>
            <a:r>
              <a:rPr lang="en-AU" sz="1200" dirty="0">
                <a:latin typeface="Arial Narrow" panose="020B0606020202030204" pitchFamily="34" charset="0"/>
              </a:rPr>
              <a:t> are feet. Filter-feeding feet!</a:t>
            </a:r>
            <a:r>
              <a:rPr lang="en-AU" sz="1200" b="1" dirty="0">
                <a:latin typeface="Arial Narrow" panose="020B0606020202030204" pitchFamily="34" charset="0"/>
              </a:rPr>
              <a:t> Limpets </a:t>
            </a:r>
            <a:r>
              <a:rPr lang="en-AU" sz="1200" dirty="0">
                <a:latin typeface="Arial Narrow" panose="020B0606020202030204" pitchFamily="34" charset="0"/>
              </a:rPr>
              <a:t>(that look like a china-man’s hat) only start to move when the tide comes in (or at night) to seek out their favourite food, seaweed. At low tide, limpets and </a:t>
            </a:r>
            <a:r>
              <a:rPr lang="en-AU" sz="1200" b="1" dirty="0">
                <a:latin typeface="Arial Narrow" panose="020B0606020202030204" pitchFamily="34" charset="0"/>
              </a:rPr>
              <a:t>chitons</a:t>
            </a:r>
            <a:r>
              <a:rPr lang="en-AU" sz="1200" dirty="0">
                <a:latin typeface="Arial Narrow" panose="020B0606020202030204" pitchFamily="34" charset="0"/>
              </a:rPr>
              <a:t> use a powerful muscular foot as a suction cup to fix themselves to rocks to make a water-tight seal and prevent from drying out. The</a:t>
            </a:r>
            <a:r>
              <a:rPr lang="en-AU" sz="1200" b="1" dirty="0">
                <a:latin typeface="Arial Narrow" panose="020B0606020202030204" pitchFamily="34" charset="0"/>
              </a:rPr>
              <a:t> periwinkle </a:t>
            </a:r>
            <a:r>
              <a:rPr lang="en-AU" sz="1200" dirty="0">
                <a:latin typeface="Arial Narrow" panose="020B0606020202030204" pitchFamily="34" charset="0"/>
              </a:rPr>
              <a:t>has special ridges on its shell that act like cooling ribs on a car radiator to stop it from overheating. It’s the best show on Earth. And it’s all free! </a:t>
            </a:r>
          </a:p>
        </p:txBody>
      </p:sp>
      <p:sp>
        <p:nvSpPr>
          <p:cNvPr id="17" name="Rectangle 16"/>
          <p:cNvSpPr/>
          <p:nvPr/>
        </p:nvSpPr>
        <p:spPr>
          <a:xfrm>
            <a:off x="465754" y="6392077"/>
            <a:ext cx="5831341" cy="23497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a:t>
            </a:r>
            <a:r>
              <a:rPr lang="en-US" sz="1200" b="1" dirty="0">
                <a:solidFill>
                  <a:schemeClr val="tx1"/>
                </a:solidFill>
                <a:latin typeface="Arial Narrow" pitchFamily="34" charset="0"/>
              </a:rPr>
              <a:t>Describe the role of adaptation in enhancing an organism’s survival in a specific marine environment</a:t>
            </a:r>
            <a:r>
              <a:rPr lang="en-AU" sz="1200" b="1" dirty="0">
                <a:solidFill>
                  <a:schemeClr val="tx1"/>
                </a:solidFill>
                <a:latin typeface="Arial Narrow" pitchFamily="34" charset="0"/>
              </a:rPr>
              <a:t>.</a:t>
            </a:r>
            <a:endParaRPr lang="en-US" sz="1200" b="1" dirty="0">
              <a:solidFill>
                <a:schemeClr val="tx1"/>
              </a:solidFill>
              <a:latin typeface="Arial Narrow" pitchFamily="34" charset="0"/>
            </a:endParaRPr>
          </a:p>
        </p:txBody>
      </p:sp>
      <p:sp>
        <p:nvSpPr>
          <p:cNvPr id="49" name="Rectangle 48"/>
          <p:cNvSpPr/>
          <p:nvPr/>
        </p:nvSpPr>
        <p:spPr>
          <a:xfrm>
            <a:off x="564258" y="6876256"/>
            <a:ext cx="5683876" cy="18002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Adaptations may be structural, functional and/or behavioural.</a:t>
            </a:r>
          </a:p>
          <a:p>
            <a:r>
              <a:rPr lang="en-AU" sz="1200" dirty="0">
                <a:solidFill>
                  <a:schemeClr val="bg1">
                    <a:lumMod val="50000"/>
                  </a:schemeClr>
                </a:solidFill>
                <a:latin typeface="Comic Sans MS" panose="030F0702030302020204" pitchFamily="66" charset="0"/>
              </a:rPr>
              <a:t>Purpose: (1) survival (2) reproduction</a:t>
            </a:r>
          </a:p>
          <a:p>
            <a:r>
              <a:rPr lang="en-AU" sz="1200" u="sng" dirty="0">
                <a:solidFill>
                  <a:schemeClr val="bg1">
                    <a:lumMod val="50000"/>
                  </a:schemeClr>
                </a:solidFill>
                <a:latin typeface="Comic Sans MS" panose="030F0702030302020204" pitchFamily="66" charset="0"/>
              </a:rPr>
              <a:t>Survival adaptations</a:t>
            </a:r>
            <a:r>
              <a:rPr lang="en-AU" sz="1200" dirty="0">
                <a:solidFill>
                  <a:schemeClr val="bg1">
                    <a:lumMod val="50000"/>
                  </a:schemeClr>
                </a:solidFill>
                <a:latin typeface="Comic Sans MS" panose="030F0702030302020204" pitchFamily="66" charset="0"/>
              </a:rPr>
              <a:t> enable organisms to survive environmental challenges, both abiotic (i.e. temperature change) and biotic (i.e. competition, predation) so they, themselves, do not die. Examples: circadian and lunar rhythms, mimicry, aposematic colouration, vertical migration, etc.</a:t>
            </a:r>
          </a:p>
          <a:p>
            <a:r>
              <a:rPr lang="en-AU" sz="1200" u="sng" dirty="0">
                <a:solidFill>
                  <a:schemeClr val="bg1">
                    <a:lumMod val="50000"/>
                  </a:schemeClr>
                </a:solidFill>
                <a:latin typeface="Comic Sans MS" panose="030F0702030302020204" pitchFamily="66" charset="0"/>
              </a:rPr>
              <a:t>Reproduction adaptations</a:t>
            </a:r>
            <a:r>
              <a:rPr lang="en-AU" sz="1200" dirty="0">
                <a:solidFill>
                  <a:schemeClr val="bg1">
                    <a:lumMod val="50000"/>
                  </a:schemeClr>
                </a:solidFill>
                <a:latin typeface="Comic Sans MS" panose="030F0702030302020204" pitchFamily="66" charset="0"/>
              </a:rPr>
              <a:t>: enable organisms to reproduce so their population does not go extinct. Examples: r vs K strategists, fragmentation and budding, </a:t>
            </a:r>
            <a:r>
              <a:rPr lang="en-AU" sz="1200" dirty="0" err="1">
                <a:solidFill>
                  <a:schemeClr val="bg1">
                    <a:lumMod val="50000"/>
                  </a:schemeClr>
                </a:solidFill>
                <a:latin typeface="Comic Sans MS" panose="030F0702030302020204" pitchFamily="66" charset="0"/>
              </a:rPr>
              <a:t>ovoviviparity</a:t>
            </a:r>
            <a:r>
              <a:rPr lang="en-AU" sz="1200" dirty="0">
                <a:solidFill>
                  <a:schemeClr val="bg1">
                    <a:lumMod val="50000"/>
                  </a:schemeClr>
                </a:solidFill>
                <a:latin typeface="Comic Sans MS" panose="030F0702030302020204" pitchFamily="66" charset="0"/>
              </a:rPr>
              <a:t>, mass spawning events, hermaphroditism, parasitic mating, etc.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63"/>
          <a:stretch/>
        </p:blipFill>
        <p:spPr>
          <a:xfrm>
            <a:off x="505536" y="3393452"/>
            <a:ext cx="5742598"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3451412" y="6099448"/>
            <a:ext cx="3035158"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North West Island, Capricorn Bunker Group November 2016. Photograph: Gail Riches</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90705D80-0070-1FA8-AE3A-9B68BA14CFC8}"/>
              </a:ext>
            </a:extLst>
          </p:cNvPr>
          <p:cNvSpPr txBox="1"/>
          <p:nvPr/>
        </p:nvSpPr>
        <p:spPr>
          <a:xfrm>
            <a:off x="1414021" y="272741"/>
            <a:ext cx="4141055" cy="553998"/>
          </a:xfrm>
          <a:prstGeom prst="rect">
            <a:avLst/>
          </a:prstGeom>
          <a:noFill/>
        </p:spPr>
        <p:txBody>
          <a:bodyPr wrap="square" rtlCol="0">
            <a:spAutoFit/>
          </a:bodyPr>
          <a:lstStyle/>
          <a:p>
            <a:r>
              <a:rPr lang="en-US" b="1" dirty="0">
                <a:latin typeface="Arial Narrow" pitchFamily="34" charset="0"/>
              </a:rPr>
              <a:t>25. Life or Death – </a:t>
            </a:r>
            <a:r>
              <a:rPr lang="en-US" sz="1200" dirty="0">
                <a:latin typeface="Arial Narrow" pitchFamily="34" charset="0"/>
              </a:rPr>
              <a:t>Describe the role of adaptation in enhancing an organism’s survival in a specific marine environment.</a:t>
            </a:r>
          </a:p>
        </p:txBody>
      </p:sp>
      <p:sp>
        <p:nvSpPr>
          <p:cNvPr id="3" name="TextBox 17">
            <a:extLst>
              <a:ext uri="{FF2B5EF4-FFF2-40B4-BE49-F238E27FC236}">
                <a16:creationId xmlns:a16="http://schemas.microsoft.com/office/drawing/2014/main" id="{C595439A-BDA8-F53B-84B5-1AE6D9256048}"/>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37166353-8F1C-50C6-9E10-DD31F98BC69C}"/>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6B5C710-93E8-9000-27A4-ADBE44B6A237}"/>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8" name="TextBox 36">
            <a:extLst>
              <a:ext uri="{FF2B5EF4-FFF2-40B4-BE49-F238E27FC236}">
                <a16:creationId xmlns:a16="http://schemas.microsoft.com/office/drawing/2014/main" id="{DC2B2A98-F135-81F0-3F63-D8D701746FD8}"/>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A32304C0-AB35-B9E4-B6DF-342D80126BD7}"/>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61</a:t>
            </a:r>
          </a:p>
        </p:txBody>
      </p:sp>
    </p:spTree>
    <p:extLst>
      <p:ext uri="{BB962C8B-B14F-4D97-AF65-F5344CB8AC3E}">
        <p14:creationId xmlns:p14="http://schemas.microsoft.com/office/powerpoint/2010/main" val="287519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47EDFF84-9A42-D213-94AF-07CFA8F7B1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0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96817EA7-2D6E-C85E-C2AB-966DBD1020BE}"/>
              </a:ext>
            </a:extLst>
          </p:cNvPr>
          <p:cNvSpPr txBox="1"/>
          <p:nvPr/>
        </p:nvSpPr>
        <p:spPr>
          <a:xfrm>
            <a:off x="1414021" y="272741"/>
            <a:ext cx="4141055"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role of adaptation in enhancing an organism’s survival in a specific marine environment.</a:t>
            </a:r>
          </a:p>
        </p:txBody>
      </p:sp>
      <p:sp>
        <p:nvSpPr>
          <p:cNvPr id="7" name="TextBox 17">
            <a:extLst>
              <a:ext uri="{FF2B5EF4-FFF2-40B4-BE49-F238E27FC236}">
                <a16:creationId xmlns:a16="http://schemas.microsoft.com/office/drawing/2014/main" id="{BAC6F866-7C1D-9951-C9A5-5FAB250B9DF8}"/>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26822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1B6D43-678D-45A1-B9CB-A125C08049D4}"/>
              </a:ext>
            </a:extLst>
          </p:cNvPr>
          <p:cNvSpPr txBox="1"/>
          <p:nvPr/>
        </p:nvSpPr>
        <p:spPr>
          <a:xfrm>
            <a:off x="1486591" y="187174"/>
            <a:ext cx="4141055" cy="707886"/>
          </a:xfrm>
          <a:prstGeom prst="rect">
            <a:avLst/>
          </a:prstGeom>
          <a:noFill/>
        </p:spPr>
        <p:txBody>
          <a:bodyPr wrap="square" rtlCol="0">
            <a:spAutoFit/>
          </a:bodyPr>
          <a:lstStyle/>
          <a:p>
            <a:r>
              <a:rPr lang="en-US" b="1" dirty="0">
                <a:latin typeface="Arial Narrow" pitchFamily="34" charset="0"/>
              </a:rPr>
              <a:t>26. Cyclone warning – </a:t>
            </a:r>
            <a:r>
              <a:rPr lang="en-US" sz="1100" dirty="0">
                <a:latin typeface="Arial Narrow" pitchFamily="34" charset="0"/>
              </a:rPr>
              <a:t>Discuss how scientific evidence from the impact of cyclones and/or floods, allows scientists to offer reliable predictions about the loss of biodiversity of a chosen marine ecosystem.</a:t>
            </a:r>
            <a:endParaRPr lang="en-US" sz="1200" dirty="0">
              <a:latin typeface="Arial Narrow" pitchFamily="34" charset="0"/>
            </a:endParaRPr>
          </a:p>
        </p:txBody>
      </p: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5AFC0D83-BC9D-EFD0-1C66-5A325C7CCF7C}"/>
              </a:ext>
            </a:extLst>
          </p:cNvPr>
          <p:cNvSpPr txBox="1"/>
          <p:nvPr/>
        </p:nvSpPr>
        <p:spPr>
          <a:xfrm>
            <a:off x="5619817" y="22191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63</a:t>
            </a:r>
          </a:p>
        </p:txBody>
      </p:sp>
      <p:pic>
        <p:nvPicPr>
          <p:cNvPr id="1026" name="Picture 2" descr="Impacts of a severe tropical cyclone on inshore and offshore coral reefs |  eAtlas">
            <a:extLst>
              <a:ext uri="{FF2B5EF4-FFF2-40B4-BE49-F238E27FC236}">
                <a16:creationId xmlns:a16="http://schemas.microsoft.com/office/drawing/2014/main" id="{18E704D4-5838-0D95-E7A9-6C90515AD3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939" y="2893622"/>
            <a:ext cx="2174791" cy="39058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11944B-28FD-9910-2041-548DB98CF1F3}"/>
              </a:ext>
            </a:extLst>
          </p:cNvPr>
          <p:cNvSpPr txBox="1"/>
          <p:nvPr/>
        </p:nvSpPr>
        <p:spPr>
          <a:xfrm>
            <a:off x="428023" y="8273233"/>
            <a:ext cx="5844292" cy="523220"/>
          </a:xfrm>
          <a:prstGeom prst="rect">
            <a:avLst/>
          </a:prstGeom>
          <a:noFill/>
        </p:spPr>
        <p:txBody>
          <a:bodyPr wrap="square">
            <a:spAutoFit/>
          </a:bodyPr>
          <a:lstStyle/>
          <a:p>
            <a:r>
              <a:rPr lang="en-AU" sz="800" baseline="30000" dirty="0">
                <a:solidFill>
                  <a:srgbClr val="000000"/>
                </a:solidFill>
                <a:effectLst/>
                <a:highlight>
                  <a:srgbClr val="FFFFFF"/>
                </a:highlight>
                <a:latin typeface="Arial Narrow" panose="020B0604020202020204" pitchFamily="34" charset="0"/>
                <a:cs typeface="Arial Narrow" panose="020B0604020202020204" pitchFamily="34" charset="0"/>
              </a:rPr>
              <a:t>[1] </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Fabricius</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 KE, </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De’ath</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 G, </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Poutinen</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 ML, Done T, Cooper TF, Burgess SC (2008) Disturbance gradients on inshore and offshore coral reefs caused by a severe tropical cyclone. Limnology and Oceanography 53: 690–704. Accessed from: https://</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eatlas.org.au</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/content/impacts-severe-tropical-cyclone-inshore-and-offshore-coral-reefs</a:t>
            </a:r>
          </a:p>
          <a:p>
            <a:r>
              <a:rPr lang="en-US" sz="800" baseline="30000" dirty="0">
                <a:latin typeface="Arial Narrow" panose="020B0604020202020204" pitchFamily="34" charset="0"/>
                <a:cs typeface="Arial Narrow" panose="020B0604020202020204" pitchFamily="34" charset="0"/>
              </a:rPr>
              <a:t>[2] </a:t>
            </a:r>
            <a:r>
              <a:rPr lang="en-US" sz="700" dirty="0">
                <a:latin typeface="Arial Narrow" panose="020B0604020202020204" pitchFamily="34" charset="0"/>
                <a:cs typeface="Arial Narrow" panose="020B0604020202020204" pitchFamily="34" charset="0"/>
              </a:rPr>
              <a:t>AIMS ( 2017). News article: More intense cyclones pose threat to the world’s coral reefs. Australian Institute of Marine Science (AIMS). Accessed from: https://</a:t>
            </a:r>
            <a:r>
              <a:rPr lang="en-US" sz="700" dirty="0" err="1">
                <a:latin typeface="Arial Narrow" panose="020B0604020202020204" pitchFamily="34" charset="0"/>
                <a:cs typeface="Arial Narrow" panose="020B0604020202020204" pitchFamily="34" charset="0"/>
              </a:rPr>
              <a:t>www.aims.gov.au</a:t>
            </a:r>
            <a:r>
              <a:rPr lang="en-US" sz="700" dirty="0">
                <a:latin typeface="Arial Narrow" panose="020B0604020202020204" pitchFamily="34" charset="0"/>
                <a:cs typeface="Arial Narrow" panose="020B0604020202020204" pitchFamily="34" charset="0"/>
              </a:rPr>
              <a:t>/information-</a:t>
            </a:r>
            <a:r>
              <a:rPr lang="en-US" sz="700" dirty="0" err="1">
                <a:latin typeface="Arial Narrow" panose="020B0604020202020204" pitchFamily="34" charset="0"/>
                <a:cs typeface="Arial Narrow" panose="020B0604020202020204" pitchFamily="34" charset="0"/>
              </a:rPr>
              <a:t>centre</a:t>
            </a:r>
            <a:r>
              <a:rPr lang="en-US" sz="700" dirty="0">
                <a:latin typeface="Arial Narrow" panose="020B0604020202020204" pitchFamily="34" charset="0"/>
                <a:cs typeface="Arial Narrow" panose="020B0604020202020204" pitchFamily="34" charset="0"/>
              </a:rPr>
              <a:t>/news-and-stories/more-intense-cyclones-pose-threat-worlds-coral-reefs</a:t>
            </a:r>
            <a:endParaRPr lang="en-US" sz="800" dirty="0">
              <a:latin typeface="Arial Narrow" panose="020B0604020202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E4E8B6D9-ACCF-83FA-648A-2E6215B23788}"/>
              </a:ext>
            </a:extLst>
          </p:cNvPr>
          <p:cNvSpPr txBox="1"/>
          <p:nvPr/>
        </p:nvSpPr>
        <p:spPr>
          <a:xfrm>
            <a:off x="583207" y="6704252"/>
            <a:ext cx="2186655" cy="707886"/>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Figure 1: Percentage hard coral cover loss increases as cyclone intensity increases. Cyclones are predicted to increases in both intensity and frequency by 2080. Black and grey bars represent data from cyclones observed 1969-1997. %HC cover is GBR-wide </a:t>
            </a:r>
            <a:r>
              <a:rPr lang="en-US" sz="800" baseline="30000" dirty="0">
                <a:latin typeface="Arial Narrow" panose="020B0604020202020204" pitchFamily="34" charset="0"/>
                <a:cs typeface="Arial Narrow" panose="020B0604020202020204" pitchFamily="34" charset="0"/>
              </a:rPr>
              <a:t>[1]</a:t>
            </a:r>
            <a:r>
              <a:rPr lang="en-US" sz="800" dirty="0">
                <a:latin typeface="Arial Narrow" panose="020B0604020202020204" pitchFamily="34" charset="0"/>
                <a:cs typeface="Arial Narrow" panose="020B0604020202020204" pitchFamily="34" charset="0"/>
              </a:rPr>
              <a:t>. </a:t>
            </a:r>
          </a:p>
        </p:txBody>
      </p:sp>
      <p:pic>
        <p:nvPicPr>
          <p:cNvPr id="1030" name="Picture 6" descr="Cyclone - Wikipedia">
            <a:extLst>
              <a:ext uri="{FF2B5EF4-FFF2-40B4-BE49-F238E27FC236}">
                <a16:creationId xmlns:a16="http://schemas.microsoft.com/office/drawing/2014/main" id="{2FB7BBFD-A659-DFB9-F528-53AEAB00C2BF}"/>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852936" y="2941210"/>
            <a:ext cx="3419379" cy="2259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1D05129-3762-49BE-DCF6-2628611655A7}"/>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852936" y="5348505"/>
            <a:ext cx="3419379" cy="17096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B566987-6D04-9B9E-B84F-F1BFBC70C80B}"/>
              </a:ext>
            </a:extLst>
          </p:cNvPr>
          <p:cNvSpPr txBox="1"/>
          <p:nvPr/>
        </p:nvSpPr>
        <p:spPr>
          <a:xfrm>
            <a:off x="2780928" y="7096228"/>
            <a:ext cx="348279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Figure 2: Before and After Category 4 Cyclone </a:t>
            </a:r>
            <a:r>
              <a:rPr lang="en-US" sz="800" dirty="0" err="1">
                <a:latin typeface="Arial Narrow" panose="020B0604020202020204" pitchFamily="34" charset="0"/>
                <a:cs typeface="Arial Narrow" panose="020B0604020202020204" pitchFamily="34" charset="0"/>
              </a:rPr>
              <a:t>Ita</a:t>
            </a:r>
            <a:r>
              <a:rPr lang="en-US" sz="800" dirty="0">
                <a:latin typeface="Arial Narrow" panose="020B0604020202020204" pitchFamily="34" charset="0"/>
                <a:cs typeface="Arial Narrow" panose="020B0604020202020204" pitchFamily="34" charset="0"/>
              </a:rPr>
              <a:t> (2014). </a:t>
            </a:r>
          </a:p>
        </p:txBody>
      </p:sp>
      <p:sp>
        <p:nvSpPr>
          <p:cNvPr id="17" name="Rectangle 16">
            <a:extLst>
              <a:ext uri="{FF2B5EF4-FFF2-40B4-BE49-F238E27FC236}">
                <a16:creationId xmlns:a16="http://schemas.microsoft.com/office/drawing/2014/main" id="{2E9E68D8-C8BF-2CE6-F419-EC3AB910EC8A}"/>
              </a:ext>
            </a:extLst>
          </p:cNvPr>
          <p:cNvSpPr/>
          <p:nvPr/>
        </p:nvSpPr>
        <p:spPr>
          <a:xfrm>
            <a:off x="515214" y="7452320"/>
            <a:ext cx="5800641" cy="7885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is the relationship between cyclone intensity and percentage hard coral cover loss? Ans.</a:t>
            </a:r>
          </a:p>
        </p:txBody>
      </p:sp>
      <p:sp>
        <p:nvSpPr>
          <p:cNvPr id="18" name="Rectangle 17">
            <a:extLst>
              <a:ext uri="{FF2B5EF4-FFF2-40B4-BE49-F238E27FC236}">
                <a16:creationId xmlns:a16="http://schemas.microsoft.com/office/drawing/2014/main" id="{58655EF5-B07A-2EF9-572F-3C25CBC91456}"/>
              </a:ext>
            </a:extLst>
          </p:cNvPr>
          <p:cNvSpPr/>
          <p:nvPr/>
        </p:nvSpPr>
        <p:spPr>
          <a:xfrm>
            <a:off x="583207" y="7728727"/>
            <a:ext cx="5677089" cy="4314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 As cyclone intensity increases, %HC cover loss increases. </a:t>
            </a:r>
          </a:p>
        </p:txBody>
      </p:sp>
      <p:sp>
        <p:nvSpPr>
          <p:cNvPr id="5" name="TextBox 4">
            <a:extLst>
              <a:ext uri="{FF2B5EF4-FFF2-40B4-BE49-F238E27FC236}">
                <a16:creationId xmlns:a16="http://schemas.microsoft.com/office/drawing/2014/main" id="{DD287F9F-C657-462A-FE34-898F5AAC1367}"/>
              </a:ext>
            </a:extLst>
          </p:cNvPr>
          <p:cNvSpPr txBox="1"/>
          <p:nvPr/>
        </p:nvSpPr>
        <p:spPr>
          <a:xfrm>
            <a:off x="367679" y="1016075"/>
            <a:ext cx="6059634" cy="1754326"/>
          </a:xfrm>
          <a:prstGeom prst="rect">
            <a:avLst/>
          </a:prstGeom>
          <a:noFill/>
        </p:spPr>
        <p:txBody>
          <a:bodyPr wrap="square" rtlCol="0">
            <a:spAutoFit/>
          </a:bodyPr>
          <a:lstStyle/>
          <a:p>
            <a:r>
              <a:rPr lang="en-AU" sz="1600" b="1" dirty="0">
                <a:latin typeface="Arial Narrow" panose="020B0606020202030204" pitchFamily="34" charset="0"/>
              </a:rPr>
              <a:t>Cyclones</a:t>
            </a:r>
          </a:p>
          <a:p>
            <a:pPr algn="just"/>
            <a:r>
              <a:rPr lang="en-AU" sz="1150" dirty="0">
                <a:latin typeface="Arial Narrow" panose="020B0606020202030204" pitchFamily="34" charset="0"/>
              </a:rPr>
              <a:t>Cyclones are damaging to hard corals which provide habitat for many species. Thus, measuring the percentage hard coral cover before and after a cyclone is one way to measure the effects of cyclones on </a:t>
            </a:r>
            <a:r>
              <a:rPr lang="en-AU" sz="1150" i="1" dirty="0">
                <a:latin typeface="Arial Narrow" panose="020B0606020202030204" pitchFamily="34" charset="0"/>
              </a:rPr>
              <a:t>biodiversity. </a:t>
            </a:r>
            <a:r>
              <a:rPr lang="en-AU" sz="1150" dirty="0">
                <a:latin typeface="Arial Narrow" panose="020B0606020202030204" pitchFamily="34" charset="0"/>
              </a:rPr>
              <a:t>Not surprisingly, as the intensity of the cyclone increases, the amount of damage to hard coral increases and, therefore, the loss of biodiversity increases. Predicting the loss of biodiversity on a coral reef after a cyclone is therefore directly related to the intensity of the cyclone </a:t>
            </a:r>
            <a:r>
              <a:rPr lang="en-AU" sz="1150" baseline="30000" dirty="0">
                <a:latin typeface="Arial Narrow" panose="020B0606020202030204" pitchFamily="34" charset="0"/>
              </a:rPr>
              <a:t>[1]</a:t>
            </a:r>
            <a:r>
              <a:rPr lang="en-AU" sz="1150" dirty="0">
                <a:latin typeface="Arial Narrow" panose="020B0606020202030204" pitchFamily="34" charset="0"/>
              </a:rPr>
              <a:t>. Similarly, after a cyclone, a coral reef needs time to recover. The more time it has, the better its recovery. Under current climate change projections, both the severity and frequency of cyclones is predicted to increase in the future. This means more destruction and less time for recovery between cyclones </a:t>
            </a:r>
            <a:r>
              <a:rPr lang="en-AU" sz="1150" baseline="30000" dirty="0">
                <a:latin typeface="Arial Narrow" panose="020B0606020202030204" pitchFamily="34" charset="0"/>
              </a:rPr>
              <a:t>[1]</a:t>
            </a:r>
            <a:r>
              <a:rPr lang="en-AU" sz="1150" dirty="0">
                <a:latin typeface="Arial Narrow" panose="020B0606020202030204" pitchFamily="34" charset="0"/>
              </a:rPr>
              <a:t>. </a:t>
            </a:r>
          </a:p>
        </p:txBody>
      </p:sp>
    </p:spTree>
    <p:extLst>
      <p:ext uri="{BB962C8B-B14F-4D97-AF65-F5344CB8AC3E}">
        <p14:creationId xmlns:p14="http://schemas.microsoft.com/office/powerpoint/2010/main" val="1930909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702" y="977831"/>
            <a:ext cx="5971197" cy="846386"/>
          </a:xfrm>
          <a:prstGeom prst="rect">
            <a:avLst/>
          </a:prstGeom>
          <a:noFill/>
        </p:spPr>
        <p:txBody>
          <a:bodyPr wrap="square" rtlCol="0">
            <a:spAutoFit/>
          </a:bodyPr>
          <a:lstStyle/>
          <a:p>
            <a:r>
              <a:rPr lang="en-AU" sz="1600" b="1" dirty="0">
                <a:latin typeface="Arial Narrow" panose="020B0606020202030204" pitchFamily="34" charset="0"/>
              </a:rPr>
              <a:t>The scientific evidence</a:t>
            </a:r>
          </a:p>
          <a:p>
            <a:pPr algn="just"/>
            <a:r>
              <a:rPr lang="en-AU" sz="1100" dirty="0">
                <a:latin typeface="Arial Narrow" panose="020B0606020202030204" pitchFamily="34" charset="0"/>
              </a:rPr>
              <a:t>“</a:t>
            </a:r>
            <a:r>
              <a:rPr lang="en-AU" sz="1100" i="1" dirty="0">
                <a:latin typeface="Arial Narrow" panose="020B0606020202030204" pitchFamily="34" charset="0"/>
              </a:rPr>
              <a:t>The scientific evidence is clear: initiatives that will halt and reverse the effects of climate change at a global level and effectively improve water quality at a regional scale are the most urgent to improve the Region’s long-term outlook</a:t>
            </a:r>
            <a:r>
              <a:rPr lang="en-AU" sz="1100" dirty="0">
                <a:latin typeface="Arial Narrow" panose="020B0606020202030204" pitchFamily="34" charset="0"/>
              </a:rPr>
              <a:t>” </a:t>
            </a:r>
            <a:r>
              <a:rPr lang="en-AU" sz="1100" baseline="30000" dirty="0">
                <a:latin typeface="Arial Narrow" panose="020B0606020202030204" pitchFamily="34" charset="0"/>
              </a:rPr>
              <a:t>[1]</a:t>
            </a:r>
            <a:r>
              <a:rPr lang="en-AU" sz="1100" dirty="0">
                <a:latin typeface="Arial Narrow" panose="020B0606020202030204" pitchFamily="34" charset="0"/>
              </a:rPr>
              <a:t>. Check out the latest outlook report </a:t>
            </a:r>
            <a:r>
              <a:rPr lang="en-AU" sz="1100" baseline="30000" dirty="0">
                <a:latin typeface="Arial Narrow" panose="020B0606020202030204" pitchFamily="34" charset="0"/>
              </a:rPr>
              <a:t>[1]</a:t>
            </a:r>
            <a:r>
              <a:rPr lang="en-AU" sz="1100" dirty="0">
                <a:latin typeface="Arial Narrow" panose="020B0606020202030204" pitchFamily="34" charset="0"/>
              </a:rPr>
              <a:t> – it includes all scientific monitoring and assessment of the GBR. </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64</a:t>
            </a:r>
          </a:p>
        </p:txBody>
      </p:sp>
      <p:sp>
        <p:nvSpPr>
          <p:cNvPr id="9" name="TextBox 8">
            <a:extLst>
              <a:ext uri="{FF2B5EF4-FFF2-40B4-BE49-F238E27FC236}">
                <a16:creationId xmlns:a16="http://schemas.microsoft.com/office/drawing/2014/main" id="{806116AE-705A-3221-7731-05274862F9D9}"/>
              </a:ext>
            </a:extLst>
          </p:cNvPr>
          <p:cNvSpPr txBox="1"/>
          <p:nvPr/>
        </p:nvSpPr>
        <p:spPr>
          <a:xfrm>
            <a:off x="1486592" y="187174"/>
            <a:ext cx="3911678" cy="707886"/>
          </a:xfrm>
          <a:prstGeom prst="rect">
            <a:avLst/>
          </a:prstGeom>
          <a:noFill/>
        </p:spPr>
        <p:txBody>
          <a:bodyPr wrap="square" rtlCol="0">
            <a:spAutoFit/>
          </a:bodyPr>
          <a:lstStyle/>
          <a:p>
            <a:r>
              <a:rPr lang="en-US" b="1" dirty="0">
                <a:latin typeface="Arial Narrow" pitchFamily="34" charset="0"/>
              </a:rPr>
              <a:t>27. Reef Rescue – </a:t>
            </a:r>
            <a:r>
              <a:rPr lang="en-US" sz="1100" dirty="0">
                <a:latin typeface="Arial Narrow" pitchFamily="34" charset="0"/>
              </a:rPr>
              <a:t>Discuss how scientists use the evidence from the monitoring and assessment of an ecosystem to inform scientific knowledge about ecosystem resilience and population recovery.</a:t>
            </a:r>
            <a:endParaRPr lang="en-US" sz="1200" dirty="0">
              <a:latin typeface="Arial Narrow" pitchFamily="34" charset="0"/>
            </a:endParaRP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1026" name="Picture 2" descr="Outlook Report 2019 | gbrmpa">
            <a:extLst>
              <a:ext uri="{FF2B5EF4-FFF2-40B4-BE49-F238E27FC236}">
                <a16:creationId xmlns:a16="http://schemas.microsoft.com/office/drawing/2014/main" id="{3B9FD9AD-A61E-50E3-A932-AB8AFAC567B6}"/>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84946" y="1877958"/>
            <a:ext cx="5844292" cy="27286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411A33-27B6-FE1B-E758-2CA2214CC1F5}"/>
              </a:ext>
            </a:extLst>
          </p:cNvPr>
          <p:cNvSpPr txBox="1"/>
          <p:nvPr/>
        </p:nvSpPr>
        <p:spPr>
          <a:xfrm>
            <a:off x="393702" y="8528084"/>
            <a:ext cx="6164461" cy="292388"/>
          </a:xfrm>
          <a:prstGeom prst="rect">
            <a:avLst/>
          </a:prstGeom>
          <a:noFill/>
        </p:spPr>
        <p:txBody>
          <a:bodyPr wrap="square">
            <a:spAutoFit/>
          </a:bodyPr>
          <a:lstStyle/>
          <a:p>
            <a:r>
              <a:rPr lang="en-AU" sz="650" baseline="30000" dirty="0">
                <a:effectLst/>
                <a:latin typeface="Arial Narrow" panose="020B0604020202020204" pitchFamily="34" charset="0"/>
                <a:cs typeface="Arial Narrow" panose="020B0604020202020204" pitchFamily="34" charset="0"/>
              </a:rPr>
              <a:t>[1] </a:t>
            </a:r>
            <a:r>
              <a:rPr lang="en-AU" sz="650" dirty="0">
                <a:effectLst/>
                <a:latin typeface="Arial Narrow" panose="020B0604020202020204" pitchFamily="34" charset="0"/>
                <a:cs typeface="Arial Narrow" panose="020B0604020202020204" pitchFamily="34" charset="0"/>
              </a:rPr>
              <a:t>Great Barrier Reef Marine Park Authority 2019, Great Barrier Reef Outlook Report 2019, GBRMPA, Townsville. </a:t>
            </a:r>
            <a:r>
              <a:rPr lang="en-AU" sz="650" dirty="0">
                <a:latin typeface="Arial Narrow" panose="020B0604020202020204" pitchFamily="34" charset="0"/>
                <a:cs typeface="Arial Narrow" panose="020B0604020202020204" pitchFamily="34" charset="0"/>
              </a:rPr>
              <a:t>Available: https://www2.gbrmpa.gov.au/our-work/outlook-report-2019</a:t>
            </a:r>
            <a:r>
              <a:rPr lang="en-AU" sz="650" dirty="0">
                <a:effectLst/>
                <a:latin typeface="Arial Narrow" panose="020B0604020202020204" pitchFamily="34" charset="0"/>
                <a:cs typeface="Arial Narrow" panose="020B0604020202020204" pitchFamily="34" charset="0"/>
              </a:rPr>
              <a:t> </a:t>
            </a:r>
          </a:p>
          <a:p>
            <a:r>
              <a:rPr lang="en-AU" sz="650" baseline="30000" dirty="0">
                <a:latin typeface="Arial Narrow" panose="020B0604020202020204" pitchFamily="34" charset="0"/>
                <a:cs typeface="Arial Narrow" panose="020B0604020202020204" pitchFamily="34" charset="0"/>
              </a:rPr>
              <a:t>[2] </a:t>
            </a:r>
            <a:r>
              <a:rPr lang="en-AU" sz="650" dirty="0">
                <a:latin typeface="Arial Narrow" panose="020B0604020202020204" pitchFamily="34" charset="0"/>
                <a:cs typeface="Arial Narrow" panose="020B0604020202020204" pitchFamily="34" charset="0"/>
              </a:rPr>
              <a:t>Marine </a:t>
            </a:r>
            <a:r>
              <a:rPr lang="en-AU" sz="650" dirty="0" err="1">
                <a:latin typeface="Arial Narrow" panose="020B0604020202020204" pitchFamily="34" charset="0"/>
                <a:cs typeface="Arial Narrow" panose="020B0604020202020204" pitchFamily="34" charset="0"/>
              </a:rPr>
              <a:t>Gouezo</a:t>
            </a:r>
            <a:r>
              <a:rPr lang="en-AU" sz="650" dirty="0">
                <a:latin typeface="Arial Narrow" panose="020B0604020202020204" pitchFamily="34" charset="0"/>
                <a:cs typeface="Arial Narrow" panose="020B0604020202020204" pitchFamily="34" charset="0"/>
              </a:rPr>
              <a:t> </a:t>
            </a:r>
            <a:r>
              <a:rPr lang="en-AU" sz="650" i="1" dirty="0">
                <a:latin typeface="Arial Narrow" panose="020B0604020202020204" pitchFamily="34" charset="0"/>
                <a:cs typeface="Arial Narrow" panose="020B0604020202020204" pitchFamily="34" charset="0"/>
              </a:rPr>
              <a:t>et al., </a:t>
            </a:r>
            <a:r>
              <a:rPr lang="en-AU" sz="650" dirty="0">
                <a:latin typeface="Arial Narrow" panose="020B0604020202020204" pitchFamily="34" charset="0"/>
                <a:cs typeface="Arial Narrow" panose="020B0604020202020204" pitchFamily="34" charset="0"/>
              </a:rPr>
              <a:t>(2019). Drivers of recovery and reassembly of coral reef communities. The Royal Society.  https://</a:t>
            </a:r>
            <a:r>
              <a:rPr lang="en-AU" sz="650" dirty="0" err="1">
                <a:latin typeface="Arial Narrow" panose="020B0604020202020204" pitchFamily="34" charset="0"/>
                <a:cs typeface="Arial Narrow" panose="020B0604020202020204" pitchFamily="34" charset="0"/>
              </a:rPr>
              <a:t>royalsocietypublishing.org</a:t>
            </a:r>
            <a:r>
              <a:rPr lang="en-AU" sz="650" dirty="0">
                <a:latin typeface="Arial Narrow" panose="020B0604020202020204" pitchFamily="34" charset="0"/>
                <a:cs typeface="Arial Narrow" panose="020B0604020202020204" pitchFamily="34" charset="0"/>
              </a:rPr>
              <a:t>/</a:t>
            </a:r>
            <a:r>
              <a:rPr lang="en-AU" sz="650" dirty="0" err="1">
                <a:latin typeface="Arial Narrow" panose="020B0604020202020204" pitchFamily="34" charset="0"/>
                <a:cs typeface="Arial Narrow" panose="020B0604020202020204" pitchFamily="34" charset="0"/>
              </a:rPr>
              <a:t>doi</a:t>
            </a:r>
            <a:r>
              <a:rPr lang="en-AU" sz="650" dirty="0">
                <a:latin typeface="Arial Narrow" panose="020B0604020202020204" pitchFamily="34" charset="0"/>
                <a:cs typeface="Arial Narrow" panose="020B0604020202020204" pitchFamily="34" charset="0"/>
              </a:rPr>
              <a:t>/full/10.1098/rspb.2018.2908</a:t>
            </a:r>
            <a:r>
              <a:rPr lang="en-AU" sz="650" dirty="0">
                <a:effectLst/>
                <a:latin typeface="Arial Narrow" panose="020B0604020202020204" pitchFamily="34" charset="0"/>
                <a:cs typeface="Arial Narrow" panose="020B0604020202020204" pitchFamily="34" charset="0"/>
              </a:rPr>
              <a:t> </a:t>
            </a:r>
            <a:endParaRPr lang="en-AU" sz="65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75E19AC0-DA7F-BAE4-BFB8-3E74D112DF36}"/>
              </a:ext>
            </a:extLst>
          </p:cNvPr>
          <p:cNvSpPr txBox="1"/>
          <p:nvPr/>
        </p:nvSpPr>
        <p:spPr>
          <a:xfrm>
            <a:off x="404664" y="5128900"/>
            <a:ext cx="1939817" cy="1931298"/>
          </a:xfrm>
          <a:prstGeom prst="rect">
            <a:avLst/>
          </a:prstGeom>
          <a:noFill/>
        </p:spPr>
        <p:txBody>
          <a:bodyPr wrap="square" rtlCol="0">
            <a:spAutoFit/>
          </a:bodyPr>
          <a:lstStyle/>
          <a:p>
            <a:r>
              <a:rPr lang="en-AU" sz="1600" b="1" dirty="0">
                <a:latin typeface="Arial Narrow" panose="020B0606020202030204" pitchFamily="34" charset="0"/>
              </a:rPr>
              <a:t>To avoid a phase shift</a:t>
            </a:r>
          </a:p>
          <a:p>
            <a:r>
              <a:rPr lang="en-AU" sz="1150" dirty="0">
                <a:latin typeface="Arial Narrow" panose="020B0606020202030204" pitchFamily="34" charset="0"/>
              </a:rPr>
              <a:t>For reefs to recover and avoid a phase shift (from a coral-dominated reef to an </a:t>
            </a:r>
            <a:r>
              <a:rPr lang="en-AU" sz="1150" i="1" dirty="0">
                <a:latin typeface="Arial Narrow" panose="020B0606020202030204" pitchFamily="34" charset="0"/>
              </a:rPr>
              <a:t>algae-dominated</a:t>
            </a:r>
            <a:r>
              <a:rPr lang="en-AU" sz="1150" dirty="0">
                <a:latin typeface="Arial Narrow" panose="020B0606020202030204" pitchFamily="34" charset="0"/>
              </a:rPr>
              <a:t> state) they need coral babies (coral larvae)</a:t>
            </a:r>
            <a:r>
              <a:rPr lang="en-AU" sz="1150" baseline="30000" dirty="0">
                <a:latin typeface="Arial Narrow" panose="020B0606020202030204" pitchFamily="34" charset="0"/>
              </a:rPr>
              <a:t>[2]</a:t>
            </a:r>
            <a:r>
              <a:rPr lang="en-AU" sz="1150" dirty="0">
                <a:latin typeface="Arial Narrow" panose="020B0606020202030204" pitchFamily="34" charset="0"/>
              </a:rPr>
              <a:t>. If the reef is too damaged to make its own babies, it needs the babies to arrive from elsewhere (e.g. nearby reef or coral nursery). </a:t>
            </a:r>
          </a:p>
        </p:txBody>
      </p:sp>
      <p:cxnSp>
        <p:nvCxnSpPr>
          <p:cNvPr id="12" name="Straight Connector 11">
            <a:extLst>
              <a:ext uri="{FF2B5EF4-FFF2-40B4-BE49-F238E27FC236}">
                <a16:creationId xmlns:a16="http://schemas.microsoft.com/office/drawing/2014/main" id="{17DB6307-410B-1585-8677-ED1F0F56FE59}"/>
              </a:ext>
            </a:extLst>
          </p:cNvPr>
          <p:cNvCxnSpPr/>
          <p:nvPr/>
        </p:nvCxnSpPr>
        <p:spPr>
          <a:xfrm flipH="1">
            <a:off x="476672" y="51289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030E2EE-F67F-296A-A662-910ACA78FA05}"/>
              </a:ext>
            </a:extLst>
          </p:cNvPr>
          <p:cNvSpPr/>
          <p:nvPr/>
        </p:nvSpPr>
        <p:spPr>
          <a:xfrm>
            <a:off x="512768" y="4696298"/>
            <a:ext cx="5800641" cy="36059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is the largest threat to the Great Barrier Reef? Ans. </a:t>
            </a:r>
          </a:p>
        </p:txBody>
      </p:sp>
      <p:sp>
        <p:nvSpPr>
          <p:cNvPr id="14" name="Rectangle 13">
            <a:extLst>
              <a:ext uri="{FF2B5EF4-FFF2-40B4-BE49-F238E27FC236}">
                <a16:creationId xmlns:a16="http://schemas.microsoft.com/office/drawing/2014/main" id="{C840EA50-F8A9-7A42-4970-FC0469A683C6}"/>
              </a:ext>
            </a:extLst>
          </p:cNvPr>
          <p:cNvSpPr/>
          <p:nvPr/>
        </p:nvSpPr>
        <p:spPr>
          <a:xfrm>
            <a:off x="4005064" y="4753243"/>
            <a:ext cx="2252786" cy="2473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 climate change</a:t>
            </a:r>
          </a:p>
        </p:txBody>
      </p:sp>
      <p:sp>
        <p:nvSpPr>
          <p:cNvPr id="17" name="Rectangle 16">
            <a:extLst>
              <a:ext uri="{FF2B5EF4-FFF2-40B4-BE49-F238E27FC236}">
                <a16:creationId xmlns:a16="http://schemas.microsoft.com/office/drawing/2014/main" id="{854A8BA8-7B87-F0B7-25F1-D54E7345C729}"/>
              </a:ext>
            </a:extLst>
          </p:cNvPr>
          <p:cNvSpPr/>
          <p:nvPr/>
        </p:nvSpPr>
        <p:spPr>
          <a:xfrm>
            <a:off x="493356" y="7035394"/>
            <a:ext cx="1783516" cy="1492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a:t>
            </a:r>
            <a:r>
              <a:rPr lang="en-AU" sz="1150" b="1" i="1" dirty="0">
                <a:solidFill>
                  <a:schemeClr val="tx1"/>
                </a:solidFill>
                <a:latin typeface="Arial Narrow" panose="020B0606020202030204" pitchFamily="34" charset="0"/>
              </a:rPr>
              <a:t>Where </a:t>
            </a:r>
            <a:r>
              <a:rPr lang="en-AU" sz="1150" b="1" dirty="0">
                <a:solidFill>
                  <a:schemeClr val="tx1"/>
                </a:solidFill>
                <a:latin typeface="Arial Narrow" panose="020B0606020202030204" pitchFamily="34" charset="0"/>
              </a:rPr>
              <a:t>might coral babies arrive from? Ans. </a:t>
            </a:r>
          </a:p>
        </p:txBody>
      </p:sp>
      <p:sp>
        <p:nvSpPr>
          <p:cNvPr id="18" name="TextBox 17">
            <a:extLst>
              <a:ext uri="{FF2B5EF4-FFF2-40B4-BE49-F238E27FC236}">
                <a16:creationId xmlns:a16="http://schemas.microsoft.com/office/drawing/2014/main" id="{9542BC2B-1F96-FDF7-4E05-C3DDA6CD867F}"/>
              </a:ext>
            </a:extLst>
          </p:cNvPr>
          <p:cNvSpPr txBox="1"/>
          <p:nvPr/>
        </p:nvSpPr>
        <p:spPr>
          <a:xfrm>
            <a:off x="2436929" y="5135614"/>
            <a:ext cx="2045296" cy="1923604"/>
          </a:xfrm>
          <a:prstGeom prst="rect">
            <a:avLst/>
          </a:prstGeom>
          <a:noFill/>
        </p:spPr>
        <p:txBody>
          <a:bodyPr wrap="square" rtlCol="0">
            <a:spAutoFit/>
          </a:bodyPr>
          <a:lstStyle/>
          <a:p>
            <a:r>
              <a:rPr lang="en-AU" sz="1600" b="1" dirty="0">
                <a:latin typeface="Arial Narrow" panose="020B0606020202030204" pitchFamily="34" charset="0"/>
              </a:rPr>
              <a:t>Coral babies need somewhere to settle</a:t>
            </a:r>
          </a:p>
          <a:p>
            <a:r>
              <a:rPr lang="en-AU" sz="1150" dirty="0">
                <a:latin typeface="Arial Narrow" panose="020B0606020202030204" pitchFamily="34" charset="0"/>
              </a:rPr>
              <a:t>After they arrive, coral babies need a place to settle and grow. Coral babies do </a:t>
            </a:r>
            <a:r>
              <a:rPr lang="en-AU" sz="1150" i="1" dirty="0">
                <a:latin typeface="Arial Narrow" panose="020B0606020202030204" pitchFamily="34" charset="0"/>
              </a:rPr>
              <a:t>not </a:t>
            </a:r>
            <a:r>
              <a:rPr lang="en-AU" sz="1150" dirty="0">
                <a:latin typeface="Arial Narrow" panose="020B0606020202030204" pitchFamily="34" charset="0"/>
              </a:rPr>
              <a:t>settle where there is macroalgae and turf algae.</a:t>
            </a:r>
            <a:r>
              <a:rPr lang="en-AU" sz="900" dirty="0">
                <a:latin typeface="Arial Narrow" panose="020B0606020202030204" pitchFamily="34" charset="0"/>
              </a:rPr>
              <a:t> </a:t>
            </a:r>
          </a:p>
          <a:p>
            <a:r>
              <a:rPr lang="en-AU" sz="900" i="1" dirty="0">
                <a:latin typeface="Arial Narrow" panose="020B0606020202030204" pitchFamily="34" charset="0"/>
              </a:rPr>
              <a:t>Note:</a:t>
            </a:r>
            <a:r>
              <a:rPr lang="en-AU" sz="900" dirty="0">
                <a:latin typeface="Arial Narrow" panose="020B0606020202030204" pitchFamily="34" charset="0"/>
              </a:rPr>
              <a:t> macroalgae and turf algae grow </a:t>
            </a:r>
            <a:r>
              <a:rPr lang="en-AU" sz="1000" i="1" dirty="0">
                <a:latin typeface="Arial Narrow" panose="020B0606020202030204" pitchFamily="34" charset="0"/>
              </a:rPr>
              <a:t>fast</a:t>
            </a:r>
            <a:r>
              <a:rPr lang="en-AU" sz="900" dirty="0">
                <a:latin typeface="Arial Narrow" panose="020B0606020202030204" pitchFamily="34" charset="0"/>
              </a:rPr>
              <a:t> after a disturbance event. </a:t>
            </a:r>
          </a:p>
          <a:p>
            <a:r>
              <a:rPr lang="en-AU" sz="1150" dirty="0">
                <a:latin typeface="Arial Narrow" panose="020B0606020202030204" pitchFamily="34" charset="0"/>
              </a:rPr>
              <a:t>Herbivores such as surgeonfish eat macroalgae and turf algae.</a:t>
            </a:r>
          </a:p>
        </p:txBody>
      </p:sp>
      <p:sp>
        <p:nvSpPr>
          <p:cNvPr id="20" name="Rectangle 19">
            <a:extLst>
              <a:ext uri="{FF2B5EF4-FFF2-40B4-BE49-F238E27FC236}">
                <a16:creationId xmlns:a16="http://schemas.microsoft.com/office/drawing/2014/main" id="{E0528A5E-9561-5EDA-7C1C-7EA67784FDEA}"/>
              </a:ext>
            </a:extLst>
          </p:cNvPr>
          <p:cNvSpPr/>
          <p:nvPr/>
        </p:nvSpPr>
        <p:spPr>
          <a:xfrm>
            <a:off x="2509580" y="7033404"/>
            <a:ext cx="1783516" cy="1492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eats macroalgae and turf algae? Ans.</a:t>
            </a:r>
          </a:p>
        </p:txBody>
      </p:sp>
      <p:sp>
        <p:nvSpPr>
          <p:cNvPr id="21" name="TextBox 20">
            <a:extLst>
              <a:ext uri="{FF2B5EF4-FFF2-40B4-BE49-F238E27FC236}">
                <a16:creationId xmlns:a16="http://schemas.microsoft.com/office/drawing/2014/main" id="{99DE595B-EAE3-440D-46E0-334FA5398293}"/>
              </a:ext>
            </a:extLst>
          </p:cNvPr>
          <p:cNvSpPr txBox="1"/>
          <p:nvPr/>
        </p:nvSpPr>
        <p:spPr>
          <a:xfrm>
            <a:off x="4472347" y="5133454"/>
            <a:ext cx="1892297" cy="1931298"/>
          </a:xfrm>
          <a:prstGeom prst="rect">
            <a:avLst/>
          </a:prstGeom>
          <a:noFill/>
        </p:spPr>
        <p:txBody>
          <a:bodyPr wrap="square" rtlCol="0">
            <a:spAutoFit/>
          </a:bodyPr>
          <a:lstStyle/>
          <a:p>
            <a:r>
              <a:rPr lang="en-AU" sz="1600" b="1" dirty="0">
                <a:latin typeface="Arial Narrow" panose="020B0606020202030204" pitchFamily="34" charset="0"/>
              </a:rPr>
              <a:t>Science is needed</a:t>
            </a:r>
          </a:p>
          <a:p>
            <a:r>
              <a:rPr lang="en-AU" sz="1150" dirty="0">
                <a:latin typeface="Arial Narrow" panose="020B0606020202030204" pitchFamily="34" charset="0"/>
              </a:rPr>
              <a:t>Science is needed to inform and guide policy decisions.</a:t>
            </a:r>
          </a:p>
          <a:p>
            <a:r>
              <a:rPr lang="en-AU" sz="1150" dirty="0">
                <a:latin typeface="Arial Narrow" panose="020B0606020202030204" pitchFamily="34" charset="0"/>
              </a:rPr>
              <a:t>E.g. scientists use the evidence from the monitoring and assessment of the GBR to inform policy-makers about its ability to recover from climate driven disturbance events, such as mass bleaching events</a:t>
            </a:r>
            <a:r>
              <a:rPr lang="en-AU" sz="1150" baseline="30000" dirty="0">
                <a:latin typeface="Arial Narrow" panose="020B0606020202030204" pitchFamily="34" charset="0"/>
              </a:rPr>
              <a:t>[1]</a:t>
            </a:r>
            <a:r>
              <a:rPr lang="en-AU" sz="1150" dirty="0">
                <a:latin typeface="Arial Narrow" panose="020B0606020202030204" pitchFamily="34" charset="0"/>
              </a:rPr>
              <a:t>.</a:t>
            </a:r>
          </a:p>
        </p:txBody>
      </p:sp>
      <p:sp>
        <p:nvSpPr>
          <p:cNvPr id="22" name="Rectangle 21">
            <a:extLst>
              <a:ext uri="{FF2B5EF4-FFF2-40B4-BE49-F238E27FC236}">
                <a16:creationId xmlns:a16="http://schemas.microsoft.com/office/drawing/2014/main" id="{0A6B4FBD-0654-3E75-B654-39E282BDCA15}"/>
              </a:ext>
            </a:extLst>
          </p:cNvPr>
          <p:cNvSpPr/>
          <p:nvPr/>
        </p:nvSpPr>
        <p:spPr>
          <a:xfrm>
            <a:off x="4485628" y="7033404"/>
            <a:ext cx="1783516" cy="1492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Example of a climate driven disturbance? Ans.</a:t>
            </a:r>
          </a:p>
        </p:txBody>
      </p:sp>
      <p:sp>
        <p:nvSpPr>
          <p:cNvPr id="24" name="Rectangle 23">
            <a:extLst>
              <a:ext uri="{FF2B5EF4-FFF2-40B4-BE49-F238E27FC236}">
                <a16:creationId xmlns:a16="http://schemas.microsoft.com/office/drawing/2014/main" id="{6CE115FD-C2BD-3DAF-6664-E92B25BE57EE}"/>
              </a:ext>
            </a:extLst>
          </p:cNvPr>
          <p:cNvSpPr/>
          <p:nvPr/>
        </p:nvSpPr>
        <p:spPr>
          <a:xfrm>
            <a:off x="562730" y="7532382"/>
            <a:ext cx="1601504" cy="9012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lumMod val="50000"/>
                  </a:schemeClr>
                </a:solidFill>
                <a:latin typeface="Comic Sans MS" panose="030F0902030302020204" pitchFamily="66" charset="0"/>
              </a:rPr>
              <a:t>nearby reef</a:t>
            </a:r>
          </a:p>
          <a:p>
            <a:r>
              <a:rPr lang="en-AU" sz="1100" b="1" dirty="0">
                <a:solidFill>
                  <a:schemeClr val="bg1">
                    <a:lumMod val="50000"/>
                  </a:schemeClr>
                </a:solidFill>
                <a:latin typeface="Comic Sans MS" panose="030F0902030302020204" pitchFamily="66" charset="0"/>
              </a:rPr>
              <a:t>or coral nursery, delivered by boat or from an aquarium</a:t>
            </a:r>
          </a:p>
        </p:txBody>
      </p:sp>
      <p:sp>
        <p:nvSpPr>
          <p:cNvPr id="25" name="Rectangle 24">
            <a:extLst>
              <a:ext uri="{FF2B5EF4-FFF2-40B4-BE49-F238E27FC236}">
                <a16:creationId xmlns:a16="http://schemas.microsoft.com/office/drawing/2014/main" id="{405A80ED-27ED-1A89-C0A0-A479A03CC505}"/>
              </a:ext>
            </a:extLst>
          </p:cNvPr>
          <p:cNvSpPr/>
          <p:nvPr/>
        </p:nvSpPr>
        <p:spPr>
          <a:xfrm>
            <a:off x="2590044" y="7528233"/>
            <a:ext cx="1601504" cy="9012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Herbivores such as surgeonfish </a:t>
            </a:r>
          </a:p>
        </p:txBody>
      </p:sp>
      <p:sp>
        <p:nvSpPr>
          <p:cNvPr id="26" name="Rectangle 25">
            <a:extLst>
              <a:ext uri="{FF2B5EF4-FFF2-40B4-BE49-F238E27FC236}">
                <a16:creationId xmlns:a16="http://schemas.microsoft.com/office/drawing/2014/main" id="{339CDB12-4A00-506B-25D8-E6630CD7EDB5}"/>
              </a:ext>
            </a:extLst>
          </p:cNvPr>
          <p:cNvSpPr/>
          <p:nvPr/>
        </p:nvSpPr>
        <p:spPr>
          <a:xfrm>
            <a:off x="4576634" y="7528233"/>
            <a:ext cx="1601504" cy="9012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Mass bleaching events; more frequent and/or severe cyclones…</a:t>
            </a:r>
          </a:p>
        </p:txBody>
      </p:sp>
    </p:spTree>
    <p:extLst>
      <p:ext uri="{BB962C8B-B14F-4D97-AF65-F5344CB8AC3E}">
        <p14:creationId xmlns:p14="http://schemas.microsoft.com/office/powerpoint/2010/main" val="2503539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702" y="977831"/>
            <a:ext cx="6040425" cy="1077218"/>
          </a:xfrm>
          <a:prstGeom prst="rect">
            <a:avLst/>
          </a:prstGeom>
          <a:noFill/>
        </p:spPr>
        <p:txBody>
          <a:bodyPr wrap="square" rtlCol="0">
            <a:spAutoFit/>
          </a:bodyPr>
          <a:lstStyle/>
          <a:p>
            <a:r>
              <a:rPr lang="en-AU" sz="1600" b="1" dirty="0">
                <a:latin typeface="Arial Narrow" panose="020B0606020202030204" pitchFamily="34" charset="0"/>
              </a:rPr>
              <a:t>Prevention </a:t>
            </a:r>
          </a:p>
          <a:p>
            <a:r>
              <a:rPr lang="en-AU" sz="1200" dirty="0">
                <a:latin typeface="Arial Narrow" panose="020B0606020202030204" pitchFamily="34" charset="0"/>
              </a:rPr>
              <a:t>Biosecurity Officers are employed by the Australian government to help stop invasive marine species from entering Australian ports. A</a:t>
            </a:r>
            <a:r>
              <a:rPr lang="en-AU" sz="1200" b="1" i="1" dirty="0">
                <a:latin typeface="Arial Narrow" panose="020B0606020202030204" pitchFamily="34" charset="0"/>
              </a:rPr>
              <a:t> maritime </a:t>
            </a:r>
            <a:r>
              <a:rPr lang="en-AU" sz="1200" dirty="0">
                <a:latin typeface="Arial Narrow" panose="020B0606020202030204" pitchFamily="34" charset="0"/>
              </a:rPr>
              <a:t>biosecurity officer earns approximately 85K/</a:t>
            </a:r>
            <a:r>
              <a:rPr lang="en-AU" sz="1200" dirty="0" err="1">
                <a:latin typeface="Arial Narrow" panose="020B0606020202030204" pitchFamily="34" charset="0"/>
              </a:rPr>
              <a:t>yr</a:t>
            </a:r>
            <a:r>
              <a:rPr lang="en-AU" sz="1200" dirty="0">
                <a:latin typeface="Arial Narrow" panose="020B0606020202030204" pitchFamily="34" charset="0"/>
              </a:rPr>
              <a:t> </a:t>
            </a:r>
            <a:r>
              <a:rPr lang="en-AU" sz="1200" baseline="30000" dirty="0">
                <a:latin typeface="Arial Narrow" panose="020B0606020202030204" pitchFamily="34" charset="0"/>
              </a:rPr>
              <a:t>[1] </a:t>
            </a:r>
            <a:r>
              <a:rPr lang="en-AU" sz="1200" dirty="0">
                <a:latin typeface="Arial Narrow" panose="020B0606020202030204" pitchFamily="34" charset="0"/>
              </a:rPr>
              <a:t>and is required to conduct a full range of inspection activities onboard commercial and non-commercial vessels as well as cruise vessels and military vessels</a:t>
            </a:r>
            <a:r>
              <a:rPr lang="en-AU" sz="1200" baseline="30000" dirty="0">
                <a:latin typeface="Arial Narrow" panose="020B0606020202030204" pitchFamily="34" charset="0"/>
              </a:rPr>
              <a:t>[1]</a:t>
            </a:r>
            <a:r>
              <a:rPr lang="en-AU" sz="1200" dirty="0">
                <a:latin typeface="Arial Narrow" panose="020B0606020202030204" pitchFamily="34" charset="0"/>
              </a:rPr>
              <a:t>. One of those important inspections is the testing of ballast water.</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65</a:t>
            </a:r>
          </a:p>
        </p:txBody>
      </p:sp>
      <p:sp>
        <p:nvSpPr>
          <p:cNvPr id="9" name="TextBox 8">
            <a:extLst>
              <a:ext uri="{FF2B5EF4-FFF2-40B4-BE49-F238E27FC236}">
                <a16:creationId xmlns:a16="http://schemas.microsoft.com/office/drawing/2014/main" id="{806116AE-705A-3221-7731-05274862F9D9}"/>
              </a:ext>
            </a:extLst>
          </p:cNvPr>
          <p:cNvSpPr txBox="1"/>
          <p:nvPr/>
        </p:nvSpPr>
        <p:spPr>
          <a:xfrm>
            <a:off x="1486591" y="187174"/>
            <a:ext cx="3814617" cy="738664"/>
          </a:xfrm>
          <a:prstGeom prst="rect">
            <a:avLst/>
          </a:prstGeom>
          <a:noFill/>
        </p:spPr>
        <p:txBody>
          <a:bodyPr wrap="square" rtlCol="0">
            <a:spAutoFit/>
          </a:bodyPr>
          <a:lstStyle/>
          <a:p>
            <a:r>
              <a:rPr lang="en-US" b="1" dirty="0">
                <a:latin typeface="Arial Narrow" pitchFamily="34" charset="0"/>
              </a:rPr>
              <a:t>28. Hitching a ride – </a:t>
            </a:r>
            <a:r>
              <a:rPr lang="en-US" sz="1200" dirty="0">
                <a:latin typeface="Arial Narrow" pitchFamily="34" charset="0"/>
              </a:rPr>
              <a:t>Evaluate the role of biosecurity measures in preventing or responding to incursions of invasive marine species in Australian ports.</a:t>
            </a: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 name="TextBox 1">
            <a:extLst>
              <a:ext uri="{FF2B5EF4-FFF2-40B4-BE49-F238E27FC236}">
                <a16:creationId xmlns:a16="http://schemas.microsoft.com/office/drawing/2014/main" id="{6A63724F-1983-B4DD-A6A6-E92D8F07B57D}"/>
              </a:ext>
            </a:extLst>
          </p:cNvPr>
          <p:cNvSpPr txBox="1"/>
          <p:nvPr/>
        </p:nvSpPr>
        <p:spPr>
          <a:xfrm>
            <a:off x="417356" y="3957891"/>
            <a:ext cx="4163771" cy="2000548"/>
          </a:xfrm>
          <a:prstGeom prst="rect">
            <a:avLst/>
          </a:prstGeom>
          <a:noFill/>
        </p:spPr>
        <p:txBody>
          <a:bodyPr wrap="square" rtlCol="0">
            <a:spAutoFit/>
          </a:bodyPr>
          <a:lstStyle/>
          <a:p>
            <a:r>
              <a:rPr lang="en-AU" sz="1600" b="1" dirty="0">
                <a:latin typeface="Arial Narrow" panose="020B0606020202030204" pitchFamily="34" charset="0"/>
              </a:rPr>
              <a:t>Antifoul Paints</a:t>
            </a:r>
          </a:p>
          <a:p>
            <a:pPr algn="just"/>
            <a:r>
              <a:rPr lang="en-AU" sz="1200" dirty="0">
                <a:latin typeface="Arial Narrow" panose="020B0606020202030204" pitchFamily="34" charset="0"/>
              </a:rPr>
              <a:t>People paint the bottom of their boats with </a:t>
            </a:r>
            <a:r>
              <a:rPr lang="en-AU" sz="1200" i="1" dirty="0">
                <a:latin typeface="Arial Narrow" panose="020B0606020202030204" pitchFamily="34" charset="0"/>
              </a:rPr>
              <a:t>antifoul</a:t>
            </a:r>
            <a:r>
              <a:rPr lang="en-AU" sz="1200" dirty="0">
                <a:latin typeface="Arial Narrow" panose="020B0606020202030204" pitchFamily="34" charset="0"/>
              </a:rPr>
              <a:t> to deter organisms from attaching (fouling) to the submerged hull. Mainly to reduce drag. But, also to comply with Australian biofouling regulations</a:t>
            </a:r>
            <a:r>
              <a:rPr lang="en-AU" sz="1200" baseline="30000" dirty="0">
                <a:latin typeface="Arial Narrow" panose="020B0606020202030204" pitchFamily="34" charset="0"/>
              </a:rPr>
              <a:t>[2]</a:t>
            </a:r>
            <a:r>
              <a:rPr lang="en-AU" sz="1200" dirty="0">
                <a:latin typeface="Arial Narrow" panose="020B0606020202030204" pitchFamily="34" charset="0"/>
              </a:rPr>
              <a:t>. The paint is toxic - for good reason – to deter growth. Even so, organisms still grow. Some owners get in the water (or pay someone to) scrub the hull manually, sometimes as often as once a week. Others just let it grow and wait until the vessel is ‘</a:t>
            </a:r>
            <a:r>
              <a:rPr lang="en-AU" sz="1200" i="1" dirty="0">
                <a:latin typeface="Arial Narrow" panose="020B0606020202030204" pitchFamily="34" charset="0"/>
              </a:rPr>
              <a:t>slipped</a:t>
            </a:r>
            <a:r>
              <a:rPr lang="en-AU" sz="1200" dirty="0">
                <a:latin typeface="Arial Narrow" panose="020B0606020202030204" pitchFamily="34" charset="0"/>
              </a:rPr>
              <a:t>’ - taking it out of the water to clean (usually once/year, or 30 days prior to entering Australian waters). Owners </a:t>
            </a:r>
            <a:r>
              <a:rPr lang="en-AU" sz="1200" i="1" dirty="0">
                <a:latin typeface="Arial Narrow" panose="020B0606020202030204" pitchFamily="34" charset="0"/>
              </a:rPr>
              <a:t>must</a:t>
            </a:r>
            <a:r>
              <a:rPr lang="en-AU" sz="1200" dirty="0">
                <a:latin typeface="Arial Narrow" panose="020B0606020202030204" pitchFamily="34" charset="0"/>
              </a:rPr>
              <a:t> keep records for Biosecurity Officers to check (</a:t>
            </a:r>
            <a:r>
              <a:rPr lang="en-AU" sz="1200" dirty="0">
                <a:latin typeface="Arial Narrow" panose="020B0606020202030204" pitchFamily="34" charset="0"/>
                <a:sym typeface="Wingdings" pitchFamily="2" charset="2"/>
              </a:rPr>
              <a:t>see right)</a:t>
            </a:r>
            <a:r>
              <a:rPr lang="en-AU" sz="1200" dirty="0">
                <a:latin typeface="Arial Narrow" panose="020B0606020202030204" pitchFamily="34" charset="0"/>
              </a:rPr>
              <a:t>.</a:t>
            </a:r>
          </a:p>
        </p:txBody>
      </p:sp>
      <p:pic>
        <p:nvPicPr>
          <p:cNvPr id="2050" name="Picture 2" descr="Biosecurity officer">
            <a:extLst>
              <a:ext uri="{FF2B5EF4-FFF2-40B4-BE49-F238E27FC236}">
                <a16:creationId xmlns:a16="http://schemas.microsoft.com/office/drawing/2014/main" id="{4B433256-9A5A-4327-7717-409B15875D72}"/>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85990" y="2127711"/>
            <a:ext cx="3160193" cy="18485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963C0F2-FD72-61CA-32F9-DF59D3E6CA03}"/>
              </a:ext>
            </a:extLst>
          </p:cNvPr>
          <p:cNvSpPr txBox="1"/>
          <p:nvPr/>
        </p:nvSpPr>
        <p:spPr>
          <a:xfrm>
            <a:off x="3658239" y="2051720"/>
            <a:ext cx="2775888" cy="2000548"/>
          </a:xfrm>
          <a:prstGeom prst="rect">
            <a:avLst/>
          </a:prstGeom>
          <a:noFill/>
        </p:spPr>
        <p:txBody>
          <a:bodyPr wrap="square" rtlCol="0">
            <a:spAutoFit/>
          </a:bodyPr>
          <a:lstStyle/>
          <a:p>
            <a:r>
              <a:rPr lang="en-AU" sz="1600" b="1" dirty="0">
                <a:latin typeface="Arial Narrow" panose="020B0606020202030204" pitchFamily="34" charset="0"/>
              </a:rPr>
              <a:t>Ballast Water </a:t>
            </a:r>
          </a:p>
          <a:p>
            <a:r>
              <a:rPr lang="en-AU" sz="1200" dirty="0">
                <a:latin typeface="Arial Narrow" panose="020B0606020202030204" pitchFamily="34" charset="0"/>
              </a:rPr>
              <a:t>Ballast water is seawater that is added or removed by vessels to maintain vessel stability. If not managed properly, </a:t>
            </a:r>
            <a:r>
              <a:rPr lang="en-AU" sz="1200" i="1" dirty="0">
                <a:latin typeface="Arial Narrow" panose="020B0606020202030204" pitchFamily="34" charset="0"/>
              </a:rPr>
              <a:t>hitch-hikers</a:t>
            </a:r>
            <a:r>
              <a:rPr lang="en-AU" sz="1200" dirty="0">
                <a:latin typeface="Arial Narrow" panose="020B0606020202030204" pitchFamily="34" charset="0"/>
              </a:rPr>
              <a:t> within the ballast water can travel great distances. Biosecurity Officers are employed to check a vessel’s ballast water management plan, ballast water record book, ballast water management certificate, and/or sample the ballast water, issuing penalties when required. </a:t>
            </a:r>
          </a:p>
        </p:txBody>
      </p:sp>
      <p:sp>
        <p:nvSpPr>
          <p:cNvPr id="17" name="TextBox 16">
            <a:extLst>
              <a:ext uri="{FF2B5EF4-FFF2-40B4-BE49-F238E27FC236}">
                <a16:creationId xmlns:a16="http://schemas.microsoft.com/office/drawing/2014/main" id="{EFE62650-3AC6-A61D-0D94-008F4F9F12C0}"/>
              </a:ext>
            </a:extLst>
          </p:cNvPr>
          <p:cNvSpPr txBox="1"/>
          <p:nvPr/>
        </p:nvSpPr>
        <p:spPr>
          <a:xfrm>
            <a:off x="443402" y="7092010"/>
            <a:ext cx="5926646" cy="892552"/>
          </a:xfrm>
          <a:prstGeom prst="rect">
            <a:avLst/>
          </a:prstGeom>
          <a:noFill/>
        </p:spPr>
        <p:txBody>
          <a:bodyPr wrap="square" rtlCol="0">
            <a:spAutoFit/>
          </a:bodyPr>
          <a:lstStyle/>
          <a:p>
            <a:r>
              <a:rPr lang="en-AU" sz="1600" b="1" dirty="0">
                <a:latin typeface="Arial Narrow" panose="020B0606020202030204" pitchFamily="34" charset="0"/>
              </a:rPr>
              <a:t>Responding </a:t>
            </a:r>
          </a:p>
          <a:p>
            <a:pPr algn="just"/>
            <a:r>
              <a:rPr lang="en-AU" sz="1200" dirty="0">
                <a:latin typeface="Arial Narrow" panose="020B0606020202030204" pitchFamily="34" charset="0"/>
              </a:rPr>
              <a:t>Once an invasive species is here, the usual response is to: (1) </a:t>
            </a:r>
            <a:r>
              <a:rPr lang="en-AU" sz="1200" b="1" dirty="0">
                <a:latin typeface="Arial Narrow" panose="020B0606020202030204" pitchFamily="34" charset="0"/>
              </a:rPr>
              <a:t>List </a:t>
            </a:r>
            <a:r>
              <a:rPr lang="en-AU" sz="1200" dirty="0">
                <a:latin typeface="Arial Narrow" panose="020B0606020202030204" pitchFamily="34" charset="0"/>
              </a:rPr>
              <a:t>it under the EPBC Act; (2) </a:t>
            </a:r>
            <a:r>
              <a:rPr lang="en-AU" sz="1200" b="1" dirty="0">
                <a:latin typeface="Arial Narrow" panose="020B0606020202030204" pitchFamily="34" charset="0"/>
              </a:rPr>
              <a:t>Model</a:t>
            </a:r>
            <a:r>
              <a:rPr lang="en-AU" sz="1200" dirty="0">
                <a:latin typeface="Arial Narrow" panose="020B0606020202030204" pitchFamily="34" charset="0"/>
              </a:rPr>
              <a:t> its movements to identify emerging or future threats; (3) </a:t>
            </a:r>
            <a:r>
              <a:rPr lang="en-AU" sz="1200" b="1" dirty="0">
                <a:latin typeface="Arial Narrow" panose="020B0606020202030204" pitchFamily="34" charset="0"/>
              </a:rPr>
              <a:t>Remove</a:t>
            </a:r>
            <a:r>
              <a:rPr lang="en-AU" sz="1200" dirty="0">
                <a:latin typeface="Arial Narrow" panose="020B0606020202030204" pitchFamily="34" charset="0"/>
              </a:rPr>
              <a:t> it, or (4) </a:t>
            </a:r>
            <a:r>
              <a:rPr lang="en-AU" sz="1200" b="1" dirty="0">
                <a:latin typeface="Arial Narrow" panose="020B0606020202030204" pitchFamily="34" charset="0"/>
              </a:rPr>
              <a:t>Contain</a:t>
            </a:r>
            <a:r>
              <a:rPr lang="en-AU" sz="1200" dirty="0">
                <a:latin typeface="Arial Narrow" panose="020B0606020202030204" pitchFamily="34" charset="0"/>
              </a:rPr>
              <a:t> the invasive species; (5) </a:t>
            </a:r>
            <a:r>
              <a:rPr lang="en-AU" sz="1200" b="1" dirty="0">
                <a:latin typeface="Arial Narrow" panose="020B0606020202030204" pitchFamily="34" charset="0"/>
              </a:rPr>
              <a:t>Educate</a:t>
            </a:r>
            <a:r>
              <a:rPr lang="en-AU" sz="1200" dirty="0">
                <a:latin typeface="Arial Narrow" panose="020B0606020202030204" pitchFamily="34" charset="0"/>
              </a:rPr>
              <a:t> people; and (6) implement strong</a:t>
            </a:r>
            <a:r>
              <a:rPr lang="en-AU" sz="1200" b="1" dirty="0">
                <a:latin typeface="Arial Narrow" panose="020B0606020202030204" pitchFamily="34" charset="0"/>
              </a:rPr>
              <a:t> surveillance</a:t>
            </a:r>
            <a:r>
              <a:rPr lang="en-AU" sz="1200" dirty="0">
                <a:latin typeface="Arial Narrow" panose="020B0606020202030204" pitchFamily="34" charset="0"/>
              </a:rPr>
              <a:t> for rapid response and monitoring. </a:t>
            </a:r>
          </a:p>
        </p:txBody>
      </p:sp>
      <p:sp>
        <p:nvSpPr>
          <p:cNvPr id="20" name="TextBox 19">
            <a:extLst>
              <a:ext uri="{FF2B5EF4-FFF2-40B4-BE49-F238E27FC236}">
                <a16:creationId xmlns:a16="http://schemas.microsoft.com/office/drawing/2014/main" id="{CAE6242F-1AFB-66E7-6701-72460DE19D64}"/>
              </a:ext>
            </a:extLst>
          </p:cNvPr>
          <p:cNvSpPr txBox="1"/>
          <p:nvPr/>
        </p:nvSpPr>
        <p:spPr>
          <a:xfrm>
            <a:off x="428023" y="8374205"/>
            <a:ext cx="5844292" cy="461665"/>
          </a:xfrm>
          <a:prstGeom prst="rect">
            <a:avLst/>
          </a:prstGeom>
          <a:noFill/>
        </p:spPr>
        <p:txBody>
          <a:bodyPr wrap="square">
            <a:spAutoFit/>
          </a:bodyPr>
          <a:lstStyle/>
          <a:p>
            <a:r>
              <a:rPr lang="en-AU" sz="600" baseline="30000" dirty="0">
                <a:solidFill>
                  <a:srgbClr val="000000"/>
                </a:solidFill>
                <a:effectLst/>
                <a:highlight>
                  <a:srgbClr val="FFFFFF"/>
                </a:highlight>
                <a:latin typeface="Arial Narrow" panose="020B0604020202020204" pitchFamily="34" charset="0"/>
                <a:cs typeface="Arial Narrow" panose="020B0604020202020204" pitchFamily="34" charset="0"/>
              </a:rPr>
              <a:t>[1]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Department of Agriculture</a:t>
            </a:r>
            <a:r>
              <a:rPr lang="en-AU" sz="600" dirty="0">
                <a:solidFill>
                  <a:srgbClr val="000000"/>
                </a:solidFill>
                <a:highlight>
                  <a:srgbClr val="FFFFFF"/>
                </a:highlight>
                <a:latin typeface="Arial Narrow" panose="020B0604020202020204" pitchFamily="34" charset="0"/>
                <a:cs typeface="Arial Narrow" panose="020B0604020202020204" pitchFamily="34" charset="0"/>
              </a:rPr>
              <a:t>, Fisheries and Forestry. Biosecurity – Job List – All Vacancies. Accessed June 2024 from: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https://</a:t>
            </a:r>
            <a:r>
              <a:rPr lang="en-AU" sz="600" dirty="0" err="1">
                <a:solidFill>
                  <a:srgbClr val="000000"/>
                </a:solidFill>
                <a:effectLst/>
                <a:highlight>
                  <a:srgbClr val="FFFFFF"/>
                </a:highlight>
                <a:latin typeface="Arial Narrow" panose="020B0604020202020204" pitchFamily="34" charset="0"/>
                <a:cs typeface="Arial Narrow" panose="020B0604020202020204" pitchFamily="34" charset="0"/>
              </a:rPr>
              <a:t>awejobs.nga.net.au</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/cp/</a:t>
            </a:r>
          </a:p>
          <a:p>
            <a:r>
              <a:rPr lang="en-AU" sz="600" baseline="30000" dirty="0">
                <a:solidFill>
                  <a:srgbClr val="000000"/>
                </a:solidFill>
                <a:highlight>
                  <a:srgbClr val="FFFFFF"/>
                </a:highlight>
                <a:latin typeface="Arial Narrow" panose="020B0604020202020204" pitchFamily="34" charset="0"/>
                <a:cs typeface="Arial Narrow" panose="020B0604020202020204" pitchFamily="34" charset="0"/>
              </a:rPr>
              <a:t>[2]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Department of Agriculture</a:t>
            </a:r>
            <a:r>
              <a:rPr lang="en-AU" sz="600" dirty="0">
                <a:solidFill>
                  <a:srgbClr val="000000"/>
                </a:solidFill>
                <a:highlight>
                  <a:srgbClr val="FFFFFF"/>
                </a:highlight>
                <a:latin typeface="Arial Narrow" panose="020B0604020202020204" pitchFamily="34" charset="0"/>
                <a:cs typeface="Arial Narrow" panose="020B0604020202020204" pitchFamily="34" charset="0"/>
              </a:rPr>
              <a:t>, Fisheries and Forestry. Biosecurity – Australian Biofouling Requirements. Accessed June 2024 from: https://</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www.agriculture.gov.au</a:t>
            </a:r>
            <a:r>
              <a:rPr lang="en-AU" sz="600" dirty="0">
                <a:solidFill>
                  <a:srgbClr val="000000"/>
                </a:solidFill>
                <a:highlight>
                  <a:srgbClr val="FFFFFF"/>
                </a:highlight>
                <a:latin typeface="Arial Narrow" panose="020B0604020202020204" pitchFamily="34" charset="0"/>
                <a:cs typeface="Arial Narrow" panose="020B0604020202020204" pitchFamily="34" charset="0"/>
              </a:rPr>
              <a:t>/biosecurity-trade/aircraft-vessels-military/vessels/marine-pest-biosecurity/biofouling/</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australian</a:t>
            </a:r>
            <a:r>
              <a:rPr lang="en-AU" sz="600" dirty="0">
                <a:solidFill>
                  <a:srgbClr val="000000"/>
                </a:solidFill>
                <a:highlight>
                  <a:srgbClr val="FFFFFF"/>
                </a:highlight>
                <a:latin typeface="Arial Narrow" panose="020B0604020202020204" pitchFamily="34" charset="0"/>
                <a:cs typeface="Arial Narrow" panose="020B0604020202020204" pitchFamily="34" charset="0"/>
              </a:rPr>
              <a:t>-biofouling-requirements</a:t>
            </a:r>
          </a:p>
          <a:p>
            <a:r>
              <a:rPr lang="en-AU" sz="600" baseline="30000" dirty="0">
                <a:solidFill>
                  <a:srgbClr val="000000"/>
                </a:solidFill>
                <a:effectLst/>
                <a:highlight>
                  <a:srgbClr val="FFFFFF"/>
                </a:highlight>
                <a:latin typeface="Arial Narrow" panose="020B0604020202020204" pitchFamily="34" charset="0"/>
                <a:cs typeface="Arial Narrow" panose="020B0604020202020204" pitchFamily="34" charset="0"/>
              </a:rPr>
              <a:t>[3]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Invasive </a:t>
            </a:r>
            <a:r>
              <a:rPr lang="en-AU" sz="600" dirty="0">
                <a:solidFill>
                  <a:srgbClr val="000000"/>
                </a:solidFill>
                <a:highlight>
                  <a:srgbClr val="FFFFFF"/>
                </a:highlight>
                <a:latin typeface="Arial Narrow" panose="020B0604020202020204" pitchFamily="34" charset="0"/>
                <a:cs typeface="Arial Narrow" panose="020B0604020202020204" pitchFamily="34" charset="0"/>
              </a:rPr>
              <a:t>species council. A Strategy For Dealing With Invasive Species In Australia. Accessed June 2024 from: https://</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invasives.org.au</a:t>
            </a:r>
            <a:r>
              <a:rPr lang="en-AU" sz="600" dirty="0">
                <a:solidFill>
                  <a:srgbClr val="000000"/>
                </a:solidFill>
                <a:highlight>
                  <a:srgbClr val="FFFFFF"/>
                </a:highlight>
                <a:latin typeface="Arial Narrow" panose="020B0604020202020204" pitchFamily="34" charset="0"/>
                <a:cs typeface="Arial Narrow" panose="020B0604020202020204" pitchFamily="34" charset="0"/>
              </a:rPr>
              <a:t>/our-work/feral-animals/strategy-invasive-species-</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australia</a:t>
            </a:r>
            <a:r>
              <a:rPr lang="en-AU" sz="600" dirty="0">
                <a:solidFill>
                  <a:srgbClr val="000000"/>
                </a:solidFill>
                <a:highlight>
                  <a:srgbClr val="FFFFFF"/>
                </a:highlight>
                <a:latin typeface="Arial Narrow" panose="020B0604020202020204" pitchFamily="34" charset="0"/>
                <a:cs typeface="Arial Narrow" panose="020B0604020202020204" pitchFamily="34" charset="0"/>
              </a:rPr>
              <a:t>/</a:t>
            </a:r>
            <a:endParaRPr lang="en-AU" sz="500" dirty="0">
              <a:solidFill>
                <a:srgbClr val="000000"/>
              </a:solidFill>
              <a:effectLst/>
              <a:highlight>
                <a:srgbClr val="FFFFFF"/>
              </a:highlight>
              <a:latin typeface="Arial Narrow" panose="020B0604020202020204" pitchFamily="34" charset="0"/>
              <a:cs typeface="Arial Narrow" panose="020B0604020202020204" pitchFamily="34" charset="0"/>
            </a:endParaRPr>
          </a:p>
        </p:txBody>
      </p:sp>
      <p:pic>
        <p:nvPicPr>
          <p:cNvPr id="22" name="Picture 21" descr="A white rectangular form with black text&#10;&#10;Description automatically generated">
            <a:extLst>
              <a:ext uri="{FF2B5EF4-FFF2-40B4-BE49-F238E27FC236}">
                <a16:creationId xmlns:a16="http://schemas.microsoft.com/office/drawing/2014/main" id="{6E200896-2340-3BC8-A101-8E200F95B2D2}"/>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4603238" y="4315560"/>
            <a:ext cx="1689794" cy="1540420"/>
          </a:xfrm>
          <a:prstGeom prst="rect">
            <a:avLst/>
          </a:prstGeom>
          <a:ln>
            <a:solidFill>
              <a:schemeClr val="tx1"/>
            </a:solidFill>
          </a:ln>
          <a:effectLst>
            <a:outerShdw blurRad="50800" dist="38100" dir="2700000" algn="tl" rotWithShape="0">
              <a:prstClr val="black">
                <a:alpha val="40000"/>
              </a:prstClr>
            </a:outerShdw>
          </a:effectLst>
        </p:spPr>
      </p:pic>
      <p:cxnSp>
        <p:nvCxnSpPr>
          <p:cNvPr id="24" name="Straight Connector 23">
            <a:extLst>
              <a:ext uri="{FF2B5EF4-FFF2-40B4-BE49-F238E27FC236}">
                <a16:creationId xmlns:a16="http://schemas.microsoft.com/office/drawing/2014/main" id="{8F076DC6-C929-E525-CBF2-C29E126971D3}"/>
              </a:ext>
            </a:extLst>
          </p:cNvPr>
          <p:cNvCxnSpPr/>
          <p:nvPr/>
        </p:nvCxnSpPr>
        <p:spPr>
          <a:xfrm flipH="1">
            <a:off x="506563" y="709873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8383011-D936-0F78-1999-03F4BF91A9FA}"/>
              </a:ext>
            </a:extLst>
          </p:cNvPr>
          <p:cNvSpPr/>
          <p:nvPr/>
        </p:nvSpPr>
        <p:spPr>
          <a:xfrm>
            <a:off x="506563" y="5973473"/>
            <a:ext cx="5800641" cy="10523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does a Maritime Biosecurity Officer do? Ans. </a:t>
            </a:r>
          </a:p>
        </p:txBody>
      </p:sp>
      <p:sp>
        <p:nvSpPr>
          <p:cNvPr id="26" name="Rectangle 25">
            <a:extLst>
              <a:ext uri="{FF2B5EF4-FFF2-40B4-BE49-F238E27FC236}">
                <a16:creationId xmlns:a16="http://schemas.microsoft.com/office/drawing/2014/main" id="{DCD2B544-3874-A58C-5799-180BDED4ADDD}"/>
              </a:ext>
            </a:extLst>
          </p:cNvPr>
          <p:cNvSpPr/>
          <p:nvPr/>
        </p:nvSpPr>
        <p:spPr>
          <a:xfrm>
            <a:off x="588462" y="6231934"/>
            <a:ext cx="5643039" cy="7095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Prevents invasive marine species entering Australian ports by inspecting vessels, checking ballast water and biofouling management records, taking samples and issuing penalties when required.</a:t>
            </a:r>
          </a:p>
        </p:txBody>
      </p:sp>
      <p:sp>
        <p:nvSpPr>
          <p:cNvPr id="29" name="Rectangle 28">
            <a:extLst>
              <a:ext uri="{FF2B5EF4-FFF2-40B4-BE49-F238E27FC236}">
                <a16:creationId xmlns:a16="http://schemas.microsoft.com/office/drawing/2014/main" id="{7FBC6B27-5E31-4635-9816-51C1D42C68A0}"/>
              </a:ext>
            </a:extLst>
          </p:cNvPr>
          <p:cNvSpPr/>
          <p:nvPr/>
        </p:nvSpPr>
        <p:spPr>
          <a:xfrm>
            <a:off x="506974" y="8002176"/>
            <a:ext cx="582226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Q. What is one example of how we respond to invasive species? Ans.</a:t>
            </a:r>
          </a:p>
        </p:txBody>
      </p:sp>
      <p:sp>
        <p:nvSpPr>
          <p:cNvPr id="30" name="Rectangle 29">
            <a:extLst>
              <a:ext uri="{FF2B5EF4-FFF2-40B4-BE49-F238E27FC236}">
                <a16:creationId xmlns:a16="http://schemas.microsoft.com/office/drawing/2014/main" id="{9C53BBBF-FA11-3290-9C26-31927A7241BA}"/>
              </a:ext>
            </a:extLst>
          </p:cNvPr>
          <p:cNvSpPr/>
          <p:nvPr/>
        </p:nvSpPr>
        <p:spPr>
          <a:xfrm>
            <a:off x="4797152" y="8045050"/>
            <a:ext cx="1495882" cy="3057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Any word in bold</a:t>
            </a:r>
          </a:p>
        </p:txBody>
      </p:sp>
    </p:spTree>
    <p:extLst>
      <p:ext uri="{BB962C8B-B14F-4D97-AF65-F5344CB8AC3E}">
        <p14:creationId xmlns:p14="http://schemas.microsoft.com/office/powerpoint/2010/main" val="27765688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169168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66</a:t>
            </a:r>
          </a:p>
        </p:txBody>
      </p:sp>
      <p:sp>
        <p:nvSpPr>
          <p:cNvPr id="9" name="TextBox 8">
            <a:extLst>
              <a:ext uri="{FF2B5EF4-FFF2-40B4-BE49-F238E27FC236}">
                <a16:creationId xmlns:a16="http://schemas.microsoft.com/office/drawing/2014/main" id="{806116AE-705A-3221-7731-05274862F9D9}"/>
              </a:ext>
            </a:extLst>
          </p:cNvPr>
          <p:cNvSpPr txBox="1"/>
          <p:nvPr/>
        </p:nvSpPr>
        <p:spPr>
          <a:xfrm>
            <a:off x="1471991" y="125101"/>
            <a:ext cx="3973233" cy="1661993"/>
          </a:xfrm>
          <a:prstGeom prst="rect">
            <a:avLst/>
          </a:prstGeom>
          <a:noFill/>
        </p:spPr>
        <p:txBody>
          <a:bodyPr wrap="square" rtlCol="0">
            <a:spAutoFit/>
          </a:bodyPr>
          <a:lstStyle/>
          <a:p>
            <a:r>
              <a:rPr lang="en-US" b="1" dirty="0">
                <a:latin typeface="Arial Narrow" pitchFamily="34" charset="0"/>
              </a:rPr>
              <a:t>29. Rocky Shore Rambler – </a:t>
            </a:r>
            <a:r>
              <a:rPr lang="en-US" sz="1000" dirty="0">
                <a:latin typeface="Arial Narrow" pitchFamily="34" charset="0"/>
              </a:rPr>
              <a:t>Investigate a local ecosystem to determine factors of population dynamics (e.g. density or distribution) and assess abiotic components, including: estimating populations, e.g. survey count, quadrats, species density, percentage coverage, indirect or direct observation, catch and release; using field guides to identify to a genus level; using a range of field equipment to measure biotic factors related to marine environments; conducting in-field mapping of food webs via gut analysis to determine food sources; identifying physical structures of a specific marine organism (this could be virtual, practical or as a demonstration).</a:t>
            </a:r>
            <a:endParaRPr lang="en-US" sz="1200" dirty="0">
              <a:latin typeface="Arial Narrow" pitchFamily="34" charset="0"/>
            </a:endParaRP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 name="Rectangle 4">
            <a:extLst>
              <a:ext uri="{FF2B5EF4-FFF2-40B4-BE49-F238E27FC236}">
                <a16:creationId xmlns:a16="http://schemas.microsoft.com/office/drawing/2014/main" id="{E5E55BCB-FE04-D9AF-A050-E94AEEC6BB62}"/>
              </a:ext>
            </a:extLst>
          </p:cNvPr>
          <p:cNvSpPr/>
          <p:nvPr/>
        </p:nvSpPr>
        <p:spPr>
          <a:xfrm>
            <a:off x="462912" y="1756621"/>
            <a:ext cx="582226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itchFamily="34" charset="0"/>
              </a:rPr>
              <a:t>Activity: lay down a 10m transect parallel to the shore.</a:t>
            </a:r>
          </a:p>
        </p:txBody>
      </p:sp>
      <p:graphicFrame>
        <p:nvGraphicFramePr>
          <p:cNvPr id="15" name="Table 14">
            <a:extLst>
              <a:ext uri="{FF2B5EF4-FFF2-40B4-BE49-F238E27FC236}">
                <a16:creationId xmlns:a16="http://schemas.microsoft.com/office/drawing/2014/main" id="{FBDE9FAF-5117-EFCB-8085-DD0646D6064D}"/>
              </a:ext>
            </a:extLst>
          </p:cNvPr>
          <p:cNvGraphicFramePr>
            <a:graphicFrameLocks noGrp="1"/>
          </p:cNvGraphicFramePr>
          <p:nvPr>
            <p:extLst>
              <p:ext uri="{D42A27DB-BD31-4B8C-83A1-F6EECF244321}">
                <p14:modId xmlns:p14="http://schemas.microsoft.com/office/powerpoint/2010/main" val="2072308649"/>
              </p:ext>
            </p:extLst>
          </p:nvPr>
        </p:nvGraphicFramePr>
        <p:xfrm>
          <a:off x="691957" y="2176294"/>
          <a:ext cx="5822264" cy="274320"/>
        </p:xfrm>
        <a:graphic>
          <a:graphicData uri="http://schemas.openxmlformats.org/drawingml/2006/table">
            <a:tbl>
              <a:tblPr firstRow="1" bandRow="1">
                <a:tableStyleId>{5940675A-B579-460E-94D1-54222C63F5DA}</a:tableStyleId>
              </a:tblPr>
              <a:tblGrid>
                <a:gridCol w="5822264">
                  <a:extLst>
                    <a:ext uri="{9D8B030D-6E8A-4147-A177-3AD203B41FA5}">
                      <a16:colId xmlns:a16="http://schemas.microsoft.com/office/drawing/2014/main" val="1408191304"/>
                    </a:ext>
                  </a:extLst>
                </a:gridCol>
              </a:tblGrid>
              <a:tr h="253447">
                <a:tc>
                  <a:txBody>
                    <a:bodyPr/>
                    <a:lstStyle/>
                    <a:p>
                      <a:r>
                        <a:rPr lang="en-US" sz="1200" b="0" i="0" dirty="0">
                          <a:latin typeface="Arial Narrow" panose="020B0604020202020204" pitchFamily="34" charset="0"/>
                          <a:cs typeface="Arial Narrow" panose="020B0604020202020204" pitchFamily="34" charset="0"/>
                        </a:rPr>
                        <a:t>Transect zone (circle one):      HIGH TIDE ZONE        MID TIDE ZONE      LOW TIDE ZONE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34365095"/>
                  </a:ext>
                </a:extLst>
              </a:tr>
            </a:tbl>
          </a:graphicData>
        </a:graphic>
      </p:graphicFrame>
      <p:sp>
        <p:nvSpPr>
          <p:cNvPr id="18" name="Rectangle 17">
            <a:extLst>
              <a:ext uri="{FF2B5EF4-FFF2-40B4-BE49-F238E27FC236}">
                <a16:creationId xmlns:a16="http://schemas.microsoft.com/office/drawing/2014/main" id="{9ED0C068-1A44-3D98-C22E-57C6E4B46242}"/>
              </a:ext>
            </a:extLst>
          </p:cNvPr>
          <p:cNvSpPr/>
          <p:nvPr/>
        </p:nvSpPr>
        <p:spPr>
          <a:xfrm>
            <a:off x="462912" y="2483768"/>
            <a:ext cx="582226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itchFamily="34" charset="0"/>
              </a:rPr>
              <a:t>Activity: randomly place a quadrat down beside the transect</a:t>
            </a:r>
          </a:p>
        </p:txBody>
      </p:sp>
      <p:graphicFrame>
        <p:nvGraphicFramePr>
          <p:cNvPr id="20" name="Table 19">
            <a:extLst>
              <a:ext uri="{FF2B5EF4-FFF2-40B4-BE49-F238E27FC236}">
                <a16:creationId xmlns:a16="http://schemas.microsoft.com/office/drawing/2014/main" id="{5A6E62AC-A1FC-B696-5C24-DEA664226817}"/>
              </a:ext>
            </a:extLst>
          </p:cNvPr>
          <p:cNvGraphicFramePr>
            <a:graphicFrameLocks noGrp="1"/>
          </p:cNvGraphicFramePr>
          <p:nvPr>
            <p:extLst>
              <p:ext uri="{D42A27DB-BD31-4B8C-83A1-F6EECF244321}">
                <p14:modId xmlns:p14="http://schemas.microsoft.com/office/powerpoint/2010/main" val="1478694412"/>
              </p:ext>
            </p:extLst>
          </p:nvPr>
        </p:nvGraphicFramePr>
        <p:xfrm>
          <a:off x="404664" y="2950910"/>
          <a:ext cx="6099363" cy="274320"/>
        </p:xfrm>
        <a:graphic>
          <a:graphicData uri="http://schemas.openxmlformats.org/drawingml/2006/table">
            <a:tbl>
              <a:tblPr firstRow="1" bandRow="1">
                <a:tableStyleId>{5940675A-B579-460E-94D1-54222C63F5DA}</a:tableStyleId>
              </a:tblPr>
              <a:tblGrid>
                <a:gridCol w="6099363">
                  <a:extLst>
                    <a:ext uri="{9D8B030D-6E8A-4147-A177-3AD203B41FA5}">
                      <a16:colId xmlns:a16="http://schemas.microsoft.com/office/drawing/2014/main" val="1408191304"/>
                    </a:ext>
                  </a:extLst>
                </a:gridCol>
              </a:tblGrid>
              <a:tr h="253447">
                <a:tc>
                  <a:txBody>
                    <a:bodyPr/>
                    <a:lstStyle/>
                    <a:p>
                      <a:r>
                        <a:rPr lang="en-US" sz="1200" b="0" i="0" dirty="0">
                          <a:latin typeface="Arial Narrow" panose="020B0604020202020204" pitchFamily="34" charset="0"/>
                          <a:cs typeface="Arial Narrow" panose="020B0604020202020204" pitchFamily="34" charset="0"/>
                        </a:rPr>
                        <a:t>Distance of quadrat along the transect (m): _______   Side of quadrat (circle one): OCEAN or BEACH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5582587"/>
                  </a:ext>
                </a:extLst>
              </a:tr>
            </a:tbl>
          </a:graphicData>
        </a:graphic>
      </p:graphicFrame>
      <p:graphicFrame>
        <p:nvGraphicFramePr>
          <p:cNvPr id="21" name="Table 20">
            <a:extLst>
              <a:ext uri="{FF2B5EF4-FFF2-40B4-BE49-F238E27FC236}">
                <a16:creationId xmlns:a16="http://schemas.microsoft.com/office/drawing/2014/main" id="{69BDA65A-42C8-74DA-71F1-BBDC25EA9CFD}"/>
              </a:ext>
            </a:extLst>
          </p:cNvPr>
          <p:cNvGraphicFramePr>
            <a:graphicFrameLocks noGrp="1"/>
          </p:cNvGraphicFramePr>
          <p:nvPr>
            <p:extLst>
              <p:ext uri="{D42A27DB-BD31-4B8C-83A1-F6EECF244321}">
                <p14:modId xmlns:p14="http://schemas.microsoft.com/office/powerpoint/2010/main" val="3128766708"/>
              </p:ext>
            </p:extLst>
          </p:nvPr>
        </p:nvGraphicFramePr>
        <p:xfrm>
          <a:off x="493906" y="4420916"/>
          <a:ext cx="5822264" cy="3017520"/>
        </p:xfrm>
        <a:graphic>
          <a:graphicData uri="http://schemas.openxmlformats.org/drawingml/2006/table">
            <a:tbl>
              <a:tblPr firstRow="1" bandRow="1">
                <a:tableStyleId>{5940675A-B579-460E-94D1-54222C63F5DA}</a:tableStyleId>
              </a:tblPr>
              <a:tblGrid>
                <a:gridCol w="556220">
                  <a:extLst>
                    <a:ext uri="{9D8B030D-6E8A-4147-A177-3AD203B41FA5}">
                      <a16:colId xmlns:a16="http://schemas.microsoft.com/office/drawing/2014/main" val="1408191304"/>
                    </a:ext>
                  </a:extLst>
                </a:gridCol>
                <a:gridCol w="3672038">
                  <a:extLst>
                    <a:ext uri="{9D8B030D-6E8A-4147-A177-3AD203B41FA5}">
                      <a16:colId xmlns:a16="http://schemas.microsoft.com/office/drawing/2014/main" val="2099251566"/>
                    </a:ext>
                  </a:extLst>
                </a:gridCol>
                <a:gridCol w="1594006">
                  <a:extLst>
                    <a:ext uri="{9D8B030D-6E8A-4147-A177-3AD203B41FA5}">
                      <a16:colId xmlns:a16="http://schemas.microsoft.com/office/drawing/2014/main" val="2331085302"/>
                    </a:ext>
                  </a:extLst>
                </a:gridCol>
              </a:tblGrid>
              <a:tr h="264361">
                <a:tc>
                  <a:txBody>
                    <a:bodyPr/>
                    <a:lstStyle/>
                    <a:p>
                      <a:endParaRPr lang="en-US" sz="1200" b="1" dirty="0"/>
                    </a:p>
                  </a:txBody>
                  <a:tcPr>
                    <a:solidFill>
                      <a:schemeClr val="bg1">
                        <a:lumMod val="95000"/>
                      </a:schemeClr>
                    </a:solidFill>
                  </a:tcPr>
                </a:tc>
                <a:tc>
                  <a:txBody>
                    <a:bodyPr/>
                    <a:lstStyle/>
                    <a:p>
                      <a:r>
                        <a:rPr lang="en-US" sz="1200" b="0" i="0" dirty="0">
                          <a:latin typeface="Arial Narrow" panose="020B0604020202020204" pitchFamily="34" charset="0"/>
                          <a:cs typeface="Arial Narrow" panose="020B0604020202020204" pitchFamily="34" charset="0"/>
                        </a:rPr>
                        <a:t>Name (or description)</a:t>
                      </a:r>
                    </a:p>
                  </a:txBody>
                  <a:tcPr>
                    <a:solidFill>
                      <a:schemeClr val="bg1">
                        <a:lumMod val="95000"/>
                      </a:schemeClr>
                    </a:solidFill>
                  </a:tcPr>
                </a:tc>
                <a:tc>
                  <a:txBody>
                    <a:bodyPr/>
                    <a:lstStyle/>
                    <a:p>
                      <a:r>
                        <a:rPr lang="en-US" sz="1200" b="0" i="0" dirty="0">
                          <a:latin typeface="Arial Narrow" panose="020B0604020202020204" pitchFamily="34" charset="0"/>
                          <a:cs typeface="Arial Narrow" panose="020B0604020202020204" pitchFamily="34" charset="0"/>
                        </a:rPr>
                        <a:t>Tally (or % cover)</a:t>
                      </a:r>
                    </a:p>
                  </a:txBody>
                  <a:tcPr>
                    <a:solidFill>
                      <a:schemeClr val="bg1">
                        <a:lumMod val="95000"/>
                      </a:schemeClr>
                    </a:solidFill>
                  </a:tcPr>
                </a:tc>
                <a:extLst>
                  <a:ext uri="{0D108BD9-81ED-4DB2-BD59-A6C34878D82A}">
                    <a16:rowId xmlns:a16="http://schemas.microsoft.com/office/drawing/2014/main" val="3731493351"/>
                  </a:ext>
                </a:extLst>
              </a:tr>
              <a:tr h="264361">
                <a:tc>
                  <a:txBody>
                    <a:bodyPr/>
                    <a:lstStyle/>
                    <a:p>
                      <a:r>
                        <a:rPr lang="en-US" sz="1200" b="0" i="0" dirty="0">
                          <a:latin typeface="Arial Narrow" panose="020B0604020202020204" pitchFamily="34" charset="0"/>
                          <a:cs typeface="Arial Narrow" panose="020B0604020202020204" pitchFamily="34" charset="0"/>
                        </a:rPr>
                        <a:t>1</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050602920"/>
                  </a:ext>
                </a:extLst>
              </a:tr>
              <a:tr h="264361">
                <a:tc>
                  <a:txBody>
                    <a:bodyPr/>
                    <a:lstStyle/>
                    <a:p>
                      <a:r>
                        <a:rPr lang="en-US" sz="1200" b="0" i="0" dirty="0">
                          <a:latin typeface="Arial Narrow" panose="020B0604020202020204" pitchFamily="34" charset="0"/>
                          <a:cs typeface="Arial Narrow" panose="020B0604020202020204" pitchFamily="34" charset="0"/>
                        </a:rPr>
                        <a:t>2</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62436596"/>
                  </a:ext>
                </a:extLst>
              </a:tr>
              <a:tr h="264361">
                <a:tc>
                  <a:txBody>
                    <a:bodyPr/>
                    <a:lstStyle/>
                    <a:p>
                      <a:r>
                        <a:rPr lang="en-US" sz="1200" b="0" i="0" dirty="0">
                          <a:latin typeface="Arial Narrow" panose="020B0604020202020204" pitchFamily="34" charset="0"/>
                          <a:cs typeface="Arial Narrow" panose="020B0604020202020204" pitchFamily="34" charset="0"/>
                        </a:rPr>
                        <a:t>3</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793695027"/>
                  </a:ext>
                </a:extLst>
              </a:tr>
              <a:tr h="264361">
                <a:tc>
                  <a:txBody>
                    <a:bodyPr/>
                    <a:lstStyle/>
                    <a:p>
                      <a:r>
                        <a:rPr lang="en-US" sz="1200" b="0" i="0" dirty="0">
                          <a:latin typeface="Arial Narrow" panose="020B0604020202020204" pitchFamily="34" charset="0"/>
                          <a:cs typeface="Arial Narrow" panose="020B0604020202020204" pitchFamily="34" charset="0"/>
                        </a:rPr>
                        <a:t>4</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610288492"/>
                  </a:ext>
                </a:extLst>
              </a:tr>
              <a:tr h="264361">
                <a:tc>
                  <a:txBody>
                    <a:bodyPr/>
                    <a:lstStyle/>
                    <a:p>
                      <a:r>
                        <a:rPr lang="en-US" sz="1200" b="0" i="0" dirty="0">
                          <a:latin typeface="Arial Narrow" panose="020B0604020202020204" pitchFamily="34" charset="0"/>
                          <a:cs typeface="Arial Narrow" panose="020B0604020202020204" pitchFamily="34" charset="0"/>
                        </a:rPr>
                        <a:t>5</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788673"/>
                  </a:ext>
                </a:extLst>
              </a:tr>
              <a:tr h="264361">
                <a:tc>
                  <a:txBody>
                    <a:bodyPr/>
                    <a:lstStyle/>
                    <a:p>
                      <a:r>
                        <a:rPr lang="en-US" sz="1200" b="0" i="0" dirty="0">
                          <a:latin typeface="Arial Narrow" panose="020B0604020202020204" pitchFamily="34" charset="0"/>
                          <a:cs typeface="Arial Narrow" panose="020B0604020202020204" pitchFamily="34" charset="0"/>
                        </a:rPr>
                        <a:t>6</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749040331"/>
                  </a:ext>
                </a:extLst>
              </a:tr>
              <a:tr h="264361">
                <a:tc>
                  <a:txBody>
                    <a:bodyPr/>
                    <a:lstStyle/>
                    <a:p>
                      <a:r>
                        <a:rPr lang="en-US" sz="1200" b="0" i="0" dirty="0">
                          <a:latin typeface="Arial Narrow" panose="020B0604020202020204" pitchFamily="34" charset="0"/>
                          <a:cs typeface="Arial Narrow" panose="020B0604020202020204" pitchFamily="34" charset="0"/>
                        </a:rPr>
                        <a:t>7</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529404736"/>
                  </a:ext>
                </a:extLst>
              </a:tr>
              <a:tr h="264361">
                <a:tc>
                  <a:txBody>
                    <a:bodyPr/>
                    <a:lstStyle/>
                    <a:p>
                      <a:r>
                        <a:rPr lang="en-US" sz="1200" b="0" i="0" dirty="0">
                          <a:latin typeface="Arial Narrow" panose="020B0604020202020204" pitchFamily="34" charset="0"/>
                          <a:cs typeface="Arial Narrow" panose="020B0604020202020204" pitchFamily="34" charset="0"/>
                        </a:rPr>
                        <a:t>8</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322834740"/>
                  </a:ext>
                </a:extLst>
              </a:tr>
              <a:tr h="264361">
                <a:tc>
                  <a:txBody>
                    <a:bodyPr/>
                    <a:lstStyle/>
                    <a:p>
                      <a:r>
                        <a:rPr lang="en-US" sz="1200" b="0" i="0" dirty="0">
                          <a:latin typeface="Arial Narrow" panose="020B0604020202020204" pitchFamily="34" charset="0"/>
                          <a:cs typeface="Arial Narrow" panose="020B0604020202020204" pitchFamily="34" charset="0"/>
                        </a:rPr>
                        <a:t>9</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600702786"/>
                  </a:ext>
                </a:extLst>
              </a:tr>
              <a:tr h="264361">
                <a:tc>
                  <a:txBody>
                    <a:bodyPr/>
                    <a:lstStyle/>
                    <a:p>
                      <a:r>
                        <a:rPr lang="en-US" sz="1200" b="0" i="0" dirty="0">
                          <a:latin typeface="Arial Narrow" panose="020B0604020202020204" pitchFamily="34" charset="0"/>
                          <a:cs typeface="Arial Narrow" panose="020B0604020202020204" pitchFamily="34" charset="0"/>
                        </a:rPr>
                        <a:t>10</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810468330"/>
                  </a:ext>
                </a:extLst>
              </a:tr>
            </a:tbl>
          </a:graphicData>
        </a:graphic>
      </p:graphicFrame>
      <p:graphicFrame>
        <p:nvGraphicFramePr>
          <p:cNvPr id="22" name="Table 21">
            <a:extLst>
              <a:ext uri="{FF2B5EF4-FFF2-40B4-BE49-F238E27FC236}">
                <a16:creationId xmlns:a16="http://schemas.microsoft.com/office/drawing/2014/main" id="{151DFBE1-E592-CE20-9356-7B74641786DD}"/>
              </a:ext>
            </a:extLst>
          </p:cNvPr>
          <p:cNvGraphicFramePr>
            <a:graphicFrameLocks noGrp="1"/>
          </p:cNvGraphicFramePr>
          <p:nvPr>
            <p:extLst>
              <p:ext uri="{D42A27DB-BD31-4B8C-83A1-F6EECF244321}">
                <p14:modId xmlns:p14="http://schemas.microsoft.com/office/powerpoint/2010/main" val="1285360838"/>
              </p:ext>
            </p:extLst>
          </p:nvPr>
        </p:nvGraphicFramePr>
        <p:xfrm>
          <a:off x="493906" y="7608750"/>
          <a:ext cx="5787332" cy="1097280"/>
        </p:xfrm>
        <a:graphic>
          <a:graphicData uri="http://schemas.openxmlformats.org/drawingml/2006/table">
            <a:tbl>
              <a:tblPr firstRow="1" bandRow="1">
                <a:tableStyleId>{5940675A-B579-460E-94D1-54222C63F5DA}</a:tableStyleId>
              </a:tblPr>
              <a:tblGrid>
                <a:gridCol w="1701388">
                  <a:extLst>
                    <a:ext uri="{9D8B030D-6E8A-4147-A177-3AD203B41FA5}">
                      <a16:colId xmlns:a16="http://schemas.microsoft.com/office/drawing/2014/main" val="2099251566"/>
                    </a:ext>
                  </a:extLst>
                </a:gridCol>
                <a:gridCol w="2529850">
                  <a:extLst>
                    <a:ext uri="{9D8B030D-6E8A-4147-A177-3AD203B41FA5}">
                      <a16:colId xmlns:a16="http://schemas.microsoft.com/office/drawing/2014/main" val="2331085302"/>
                    </a:ext>
                  </a:extLst>
                </a:gridCol>
                <a:gridCol w="1556094">
                  <a:extLst>
                    <a:ext uri="{9D8B030D-6E8A-4147-A177-3AD203B41FA5}">
                      <a16:colId xmlns:a16="http://schemas.microsoft.com/office/drawing/2014/main" val="4288099887"/>
                    </a:ext>
                  </a:extLst>
                </a:gridCol>
              </a:tblGrid>
              <a:tr h="261379">
                <a:tc>
                  <a:txBody>
                    <a:bodyPr/>
                    <a:lstStyle/>
                    <a:p>
                      <a:r>
                        <a:rPr lang="en-US" sz="1200" b="0" i="0" dirty="0">
                          <a:latin typeface="Arial Narrow" panose="020B0604020202020204" pitchFamily="34" charset="0"/>
                          <a:cs typeface="Arial Narrow" panose="020B0604020202020204" pitchFamily="34" charset="0"/>
                        </a:rPr>
                        <a:t>Abiotic factor</a:t>
                      </a:r>
                    </a:p>
                  </a:txBody>
                  <a:tcPr>
                    <a:solidFill>
                      <a:schemeClr val="bg1">
                        <a:lumMod val="95000"/>
                      </a:schemeClr>
                    </a:solidFill>
                  </a:tcPr>
                </a:tc>
                <a:tc>
                  <a:txBody>
                    <a:bodyPr/>
                    <a:lstStyle/>
                    <a:p>
                      <a:pPr algn="ctr"/>
                      <a:r>
                        <a:rPr lang="en-US" sz="1200" b="0" i="0" dirty="0">
                          <a:latin typeface="Arial Narrow" panose="020B0604020202020204" pitchFamily="34" charset="0"/>
                          <a:cs typeface="Arial Narrow" panose="020B0604020202020204" pitchFamily="34" charset="0"/>
                        </a:rPr>
                        <a:t>Amount </a:t>
                      </a:r>
                    </a:p>
                  </a:txBody>
                  <a:tcPr>
                    <a:solidFill>
                      <a:schemeClr val="bg1">
                        <a:lumMod val="95000"/>
                      </a:schemeClr>
                    </a:solidFill>
                  </a:tcPr>
                </a:tc>
                <a:tc>
                  <a:txBody>
                    <a:bodyPr/>
                    <a:lstStyle/>
                    <a:p>
                      <a:r>
                        <a:rPr lang="en-US" sz="1200" b="0" i="0" dirty="0">
                          <a:latin typeface="Arial Narrow" panose="020B0604020202020204" pitchFamily="34" charset="0"/>
                          <a:cs typeface="Arial Narrow" panose="020B0604020202020204" pitchFamily="34" charset="0"/>
                        </a:rPr>
                        <a:t>Unit of measurement</a:t>
                      </a:r>
                    </a:p>
                  </a:txBody>
                  <a:tcPr>
                    <a:solidFill>
                      <a:schemeClr val="bg1">
                        <a:lumMod val="95000"/>
                      </a:schemeClr>
                    </a:solidFill>
                  </a:tcPr>
                </a:tc>
                <a:extLst>
                  <a:ext uri="{0D108BD9-81ED-4DB2-BD59-A6C34878D82A}">
                    <a16:rowId xmlns:a16="http://schemas.microsoft.com/office/drawing/2014/main" val="464604920"/>
                  </a:ext>
                </a:extLst>
              </a:tr>
              <a:tr h="261379">
                <a:tc>
                  <a:txBody>
                    <a:bodyPr/>
                    <a:lstStyle/>
                    <a:p>
                      <a:r>
                        <a:rPr lang="en-US" sz="1200" b="0" i="0" dirty="0">
                          <a:latin typeface="Arial Narrow" panose="020B0604020202020204" pitchFamily="34" charset="0"/>
                          <a:cs typeface="Arial Narrow" panose="020B0604020202020204" pitchFamily="34" charset="0"/>
                        </a:rPr>
                        <a:t>Temperature</a:t>
                      </a: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tc>
                  <a:txBody>
                    <a:bodyPr/>
                    <a:lstStyle/>
                    <a:p>
                      <a:r>
                        <a:rPr lang="en-US" sz="1200" b="0" i="0" dirty="0">
                          <a:latin typeface="Arial Narrow" panose="020B0604020202020204" pitchFamily="34" charset="0"/>
                          <a:cs typeface="Arial Narrow" panose="020B0604020202020204" pitchFamily="34" charset="0"/>
                        </a:rPr>
                        <a:t>degrees </a:t>
                      </a:r>
                      <a:r>
                        <a:rPr lang="en-US" sz="1200" b="0" i="0" dirty="0" err="1">
                          <a:latin typeface="Arial Narrow" panose="020B0604020202020204" pitchFamily="34" charset="0"/>
                          <a:cs typeface="Arial Narrow" panose="020B0604020202020204" pitchFamily="34" charset="0"/>
                        </a:rPr>
                        <a:t>Celcius</a:t>
                      </a:r>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731493351"/>
                  </a:ext>
                </a:extLst>
              </a:tr>
              <a:tr h="261379">
                <a:tc>
                  <a:txBody>
                    <a:bodyPr/>
                    <a:lstStyle/>
                    <a:p>
                      <a:r>
                        <a:rPr lang="en-US" sz="1200" b="0" i="0" dirty="0">
                          <a:latin typeface="Arial Narrow" panose="020B0604020202020204" pitchFamily="34" charset="0"/>
                          <a:cs typeface="Arial Narrow" panose="020B0604020202020204" pitchFamily="34" charset="0"/>
                        </a:rPr>
                        <a:t>Dissolved Oxygen</a:t>
                      </a: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050602920"/>
                  </a:ext>
                </a:extLst>
              </a:tr>
              <a:tr h="261379">
                <a:tc>
                  <a:txBody>
                    <a:bodyPr/>
                    <a:lstStyle/>
                    <a:p>
                      <a:r>
                        <a:rPr lang="en-US" sz="1200" b="0" i="0" dirty="0">
                          <a:latin typeface="Arial Narrow" panose="020B0604020202020204" pitchFamily="34" charset="0"/>
                          <a:cs typeface="Arial Narrow" panose="020B0604020202020204" pitchFamily="34" charset="0"/>
                        </a:rPr>
                        <a:t>Salinity</a:t>
                      </a: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292583349"/>
                  </a:ext>
                </a:extLst>
              </a:tr>
            </a:tbl>
          </a:graphicData>
        </a:graphic>
      </p:graphicFrame>
      <p:sp>
        <p:nvSpPr>
          <p:cNvPr id="24" name="TextBox 23">
            <a:extLst>
              <a:ext uri="{FF2B5EF4-FFF2-40B4-BE49-F238E27FC236}">
                <a16:creationId xmlns:a16="http://schemas.microsoft.com/office/drawing/2014/main" id="{B0A970BE-2955-2975-073F-40A19DB7C6B2}"/>
              </a:ext>
            </a:extLst>
          </p:cNvPr>
          <p:cNvSpPr txBox="1"/>
          <p:nvPr/>
        </p:nvSpPr>
        <p:spPr>
          <a:xfrm>
            <a:off x="1772816" y="3333445"/>
            <a:ext cx="3024336" cy="461665"/>
          </a:xfrm>
          <a:prstGeom prst="rect">
            <a:avLst/>
          </a:prstGeom>
          <a:noFill/>
        </p:spPr>
        <p:txBody>
          <a:bodyPr wrap="square" rtlCol="0">
            <a:spAutoFit/>
          </a:bodyPr>
          <a:lstStyle/>
          <a:p>
            <a:r>
              <a:rPr lang="en-US" sz="2400" b="1" dirty="0"/>
              <a:t>QUADRAT number:  </a:t>
            </a:r>
          </a:p>
        </p:txBody>
      </p:sp>
      <p:sp>
        <p:nvSpPr>
          <p:cNvPr id="25" name="Rectangle 24">
            <a:extLst>
              <a:ext uri="{FF2B5EF4-FFF2-40B4-BE49-F238E27FC236}">
                <a16:creationId xmlns:a16="http://schemas.microsoft.com/office/drawing/2014/main" id="{F5AFFD46-DA4D-626F-B438-2A6A03F204D1}"/>
              </a:ext>
            </a:extLst>
          </p:cNvPr>
          <p:cNvSpPr/>
          <p:nvPr/>
        </p:nvSpPr>
        <p:spPr>
          <a:xfrm>
            <a:off x="4400109" y="3316630"/>
            <a:ext cx="672424" cy="4616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287A42-0514-0151-A904-5AB30FA68EAC}"/>
              </a:ext>
            </a:extLst>
          </p:cNvPr>
          <p:cNvSpPr/>
          <p:nvPr/>
        </p:nvSpPr>
        <p:spPr>
          <a:xfrm>
            <a:off x="462912" y="3891406"/>
            <a:ext cx="586348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itchFamily="34" charset="0"/>
              </a:rPr>
              <a:t>Activity: Complete the table below</a:t>
            </a:r>
          </a:p>
        </p:txBody>
      </p:sp>
    </p:spTree>
    <p:extLst>
      <p:ext uri="{BB962C8B-B14F-4D97-AF65-F5344CB8AC3E}">
        <p14:creationId xmlns:p14="http://schemas.microsoft.com/office/powerpoint/2010/main" val="1778701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2912" y="104360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04664" y="8802326"/>
            <a:ext cx="5884023" cy="4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67</a:t>
            </a:r>
          </a:p>
        </p:txBody>
      </p:sp>
      <p:sp>
        <p:nvSpPr>
          <p:cNvPr id="9" name="TextBox 8">
            <a:extLst>
              <a:ext uri="{FF2B5EF4-FFF2-40B4-BE49-F238E27FC236}">
                <a16:creationId xmlns:a16="http://schemas.microsoft.com/office/drawing/2014/main" id="{806116AE-705A-3221-7731-05274862F9D9}"/>
              </a:ext>
            </a:extLst>
          </p:cNvPr>
          <p:cNvSpPr txBox="1"/>
          <p:nvPr/>
        </p:nvSpPr>
        <p:spPr>
          <a:xfrm>
            <a:off x="1620778" y="231592"/>
            <a:ext cx="3751179" cy="646331"/>
          </a:xfrm>
          <a:prstGeom prst="rect">
            <a:avLst/>
          </a:prstGeom>
          <a:noFill/>
        </p:spPr>
        <p:txBody>
          <a:bodyPr wrap="square" rtlCol="0">
            <a:spAutoFit/>
          </a:bodyPr>
          <a:lstStyle/>
          <a:p>
            <a:r>
              <a:rPr lang="en-US" b="1" dirty="0">
                <a:latin typeface="Arial Narrow" pitchFamily="34" charset="0"/>
              </a:rPr>
              <a:t>29. Rocky Shore Rambler…            		Species ID guide  </a:t>
            </a:r>
            <a:endParaRPr lang="en-US" sz="1200" dirty="0">
              <a:latin typeface="Arial Narrow" pitchFamily="34" charset="0"/>
            </a:endParaRP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17" name="Picture 16" descr="A group of snails on a rock&#10;&#10;Description automatically generated">
            <a:extLst>
              <a:ext uri="{FF2B5EF4-FFF2-40B4-BE49-F238E27FC236}">
                <a16:creationId xmlns:a16="http://schemas.microsoft.com/office/drawing/2014/main" id="{40A49F7D-BC15-FC94-DFDE-8C1EA858937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62912" y="1123075"/>
            <a:ext cx="2940511" cy="1617124"/>
          </a:xfrm>
          <a:prstGeom prst="rect">
            <a:avLst/>
          </a:prstGeom>
        </p:spPr>
      </p:pic>
      <p:pic>
        <p:nvPicPr>
          <p:cNvPr id="28" name="Picture 27" descr="A shell on the ground&#10;&#10;Description automatically generated">
            <a:extLst>
              <a:ext uri="{FF2B5EF4-FFF2-40B4-BE49-F238E27FC236}">
                <a16:creationId xmlns:a16="http://schemas.microsoft.com/office/drawing/2014/main" id="{43687C89-D47D-04B0-107F-44D88607EB20}"/>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497239" y="1123075"/>
            <a:ext cx="2810837" cy="1617120"/>
          </a:xfrm>
          <a:prstGeom prst="rect">
            <a:avLst/>
          </a:prstGeom>
        </p:spPr>
      </p:pic>
      <p:pic>
        <p:nvPicPr>
          <p:cNvPr id="30" name="Picture 29" descr="A group of shells on the sand&#10;&#10;Description automatically generated">
            <a:extLst>
              <a:ext uri="{FF2B5EF4-FFF2-40B4-BE49-F238E27FC236}">
                <a16:creationId xmlns:a16="http://schemas.microsoft.com/office/drawing/2014/main" id="{522DD2F4-C82C-C7B8-4F4E-9E80AEC77B2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53699" y="2876484"/>
            <a:ext cx="2940511" cy="1948979"/>
          </a:xfrm>
          <a:prstGeom prst="rect">
            <a:avLst/>
          </a:prstGeom>
        </p:spPr>
      </p:pic>
      <p:pic>
        <p:nvPicPr>
          <p:cNvPr id="32" name="Picture 31" descr="A group of shells on a rock&#10;&#10;Description automatically generated">
            <a:extLst>
              <a:ext uri="{FF2B5EF4-FFF2-40B4-BE49-F238E27FC236}">
                <a16:creationId xmlns:a16="http://schemas.microsoft.com/office/drawing/2014/main" id="{7309393B-F1C8-4F44-C1F4-CFB71A38734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3511239" y="2873299"/>
            <a:ext cx="2795965" cy="1948979"/>
          </a:xfrm>
          <a:prstGeom prst="rect">
            <a:avLst/>
          </a:prstGeom>
        </p:spPr>
      </p:pic>
      <p:pic>
        <p:nvPicPr>
          <p:cNvPr id="42" name="Picture 41" descr="A group of seaweed on a rock&#10;&#10;Description automatically generated">
            <a:extLst>
              <a:ext uri="{FF2B5EF4-FFF2-40B4-BE49-F238E27FC236}">
                <a16:creationId xmlns:a16="http://schemas.microsoft.com/office/drawing/2014/main" id="{1F8AAF11-7F97-C379-CFF5-8CAE361E3B5A}"/>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rot="16200000">
            <a:off x="3976810" y="4546614"/>
            <a:ext cx="1890843" cy="2794606"/>
          </a:xfrm>
          <a:prstGeom prst="rect">
            <a:avLst/>
          </a:prstGeom>
        </p:spPr>
      </p:pic>
      <p:pic>
        <p:nvPicPr>
          <p:cNvPr id="43" name="Picture 2" descr="Austrocochlea porcata | Zebra, Marine life, Periwinkle">
            <a:extLst>
              <a:ext uri="{FF2B5EF4-FFF2-40B4-BE49-F238E27FC236}">
                <a16:creationId xmlns:a16="http://schemas.microsoft.com/office/drawing/2014/main" id="{82391098-4AA5-222B-F650-BADCB02BDE3F}"/>
              </a:ext>
            </a:extLst>
          </p:cNvPr>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53699" y="4987740"/>
            <a:ext cx="2942154" cy="19049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Unlocking the potential of green seaweeds: Study explores nutrients, active  substances">
            <a:extLst>
              <a:ext uri="{FF2B5EF4-FFF2-40B4-BE49-F238E27FC236}">
                <a16:creationId xmlns:a16="http://schemas.microsoft.com/office/drawing/2014/main" id="{F53AF5E9-61A3-CB0E-3F4F-E5DEA92F7F07}"/>
              </a:ext>
            </a:extLst>
          </p:cNvPr>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450345" y="7022937"/>
            <a:ext cx="2448272" cy="169720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Padina gymnospora : Brown Alga | Atlas of Living Australia">
            <a:extLst>
              <a:ext uri="{FF2B5EF4-FFF2-40B4-BE49-F238E27FC236}">
                <a16:creationId xmlns:a16="http://schemas.microsoft.com/office/drawing/2014/main" id="{266B1DBF-90B3-6F7D-7C42-9DD55C081608}"/>
              </a:ext>
            </a:extLst>
          </p:cNvPr>
          <p:cNvPicPr>
            <a:picLocks noChangeAspect="1" noChangeArrowheads="1"/>
          </p:cNvPicPr>
          <p:nvPr/>
        </p:nvPicPr>
        <p:blipFill>
          <a:blip r:embed="rId17" cstate="email">
            <a:extLst>
              <a:ext uri="{BEBA8EAE-BF5A-486C-A8C5-ECC9F3942E4B}">
                <a14:imgProps xmlns:a14="http://schemas.microsoft.com/office/drawing/2010/main">
                  <a14:imgLayer r:embed="rId18">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rot="5400000">
            <a:off x="3026511" y="7017638"/>
            <a:ext cx="1684946" cy="169554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5695852E-0D0D-BE9C-EE51-8ECC642850D9}"/>
              </a:ext>
            </a:extLst>
          </p:cNvPr>
          <p:cNvPicPr>
            <a:picLocks noChangeAspect="1" noChangeArrowheads="1"/>
          </p:cNvPicPr>
          <p:nvPr/>
        </p:nvPicPr>
        <p:blipFill rotWithShape="1">
          <a:blip r:embed="rId19" cstate="email">
            <a:extLst>
              <a:ext uri="{BEBA8EAE-BF5A-486C-A8C5-ECC9F3942E4B}">
                <a14:imgProps xmlns:a14="http://schemas.microsoft.com/office/drawing/2010/main">
                  <a14:imgLayer r:embed="rId2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839351" y="7019950"/>
            <a:ext cx="1449336" cy="168085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CF9FFFB0-6257-EEF4-226D-031992C602AB}"/>
              </a:ext>
            </a:extLst>
          </p:cNvPr>
          <p:cNvSpPr txBox="1"/>
          <p:nvPr/>
        </p:nvSpPr>
        <p:spPr>
          <a:xfrm>
            <a:off x="564258" y="8461867"/>
            <a:ext cx="2256383" cy="261610"/>
          </a:xfrm>
          <a:prstGeom prst="rect">
            <a:avLst/>
          </a:prstGeom>
          <a:noFill/>
        </p:spPr>
        <p:txBody>
          <a:bodyPr wrap="square">
            <a:spAutoFit/>
          </a:bodyPr>
          <a:lstStyle/>
          <a:p>
            <a:r>
              <a:rPr lang="en-US" sz="1100" dirty="0">
                <a:solidFill>
                  <a:schemeClr val="bg1"/>
                </a:solidFill>
                <a:highlight>
                  <a:srgbClr val="000000"/>
                </a:highlight>
              </a:rPr>
              <a:t>Green algae “Sea lettuce” </a:t>
            </a:r>
            <a:r>
              <a:rPr lang="en-US" sz="1100" i="1" dirty="0">
                <a:solidFill>
                  <a:schemeClr val="bg1"/>
                </a:solidFill>
                <a:highlight>
                  <a:srgbClr val="000000"/>
                </a:highlight>
              </a:rPr>
              <a:t>(Ulva sp.)</a:t>
            </a:r>
            <a:endParaRPr lang="en-US" sz="1100" dirty="0">
              <a:solidFill>
                <a:schemeClr val="bg1"/>
              </a:solidFill>
              <a:highlight>
                <a:srgbClr val="000000"/>
              </a:highlight>
            </a:endParaRPr>
          </a:p>
        </p:txBody>
      </p:sp>
      <p:sp>
        <p:nvSpPr>
          <p:cNvPr id="54" name="TextBox 53">
            <a:extLst>
              <a:ext uri="{FF2B5EF4-FFF2-40B4-BE49-F238E27FC236}">
                <a16:creationId xmlns:a16="http://schemas.microsoft.com/office/drawing/2014/main" id="{1F0E295F-4CCF-CCF5-50C5-E7498788FF55}"/>
              </a:ext>
            </a:extLst>
          </p:cNvPr>
          <p:cNvSpPr txBox="1"/>
          <p:nvPr/>
        </p:nvSpPr>
        <p:spPr>
          <a:xfrm>
            <a:off x="2959914" y="7038566"/>
            <a:ext cx="1818139" cy="430887"/>
          </a:xfrm>
          <a:prstGeom prst="rect">
            <a:avLst/>
          </a:prstGeom>
          <a:noFill/>
        </p:spPr>
        <p:txBody>
          <a:bodyPr wrap="square">
            <a:spAutoFit/>
          </a:bodyPr>
          <a:lstStyle/>
          <a:p>
            <a:pPr algn="ctr"/>
            <a:r>
              <a:rPr lang="en-US" sz="1100" dirty="0">
                <a:solidFill>
                  <a:schemeClr val="bg1"/>
                </a:solidFill>
                <a:highlight>
                  <a:srgbClr val="000000"/>
                </a:highlight>
              </a:rPr>
              <a:t>Brown algae “Peacocks Tail” (</a:t>
            </a:r>
            <a:r>
              <a:rPr lang="en-US" sz="1100" i="1" dirty="0">
                <a:solidFill>
                  <a:schemeClr val="bg1"/>
                </a:solidFill>
                <a:highlight>
                  <a:srgbClr val="000000"/>
                </a:highlight>
              </a:rPr>
              <a:t>Padina sp.)</a:t>
            </a:r>
          </a:p>
        </p:txBody>
      </p:sp>
      <p:sp>
        <p:nvSpPr>
          <p:cNvPr id="55" name="TextBox 54">
            <a:extLst>
              <a:ext uri="{FF2B5EF4-FFF2-40B4-BE49-F238E27FC236}">
                <a16:creationId xmlns:a16="http://schemas.microsoft.com/office/drawing/2014/main" id="{515F32E9-CEFD-8914-E3F5-7EB8BFC6AA54}"/>
              </a:ext>
            </a:extLst>
          </p:cNvPr>
          <p:cNvSpPr txBox="1"/>
          <p:nvPr/>
        </p:nvSpPr>
        <p:spPr>
          <a:xfrm>
            <a:off x="4855505" y="8435487"/>
            <a:ext cx="2256383" cy="261610"/>
          </a:xfrm>
          <a:prstGeom prst="rect">
            <a:avLst/>
          </a:prstGeom>
          <a:noFill/>
        </p:spPr>
        <p:txBody>
          <a:bodyPr wrap="square">
            <a:spAutoFit/>
          </a:bodyPr>
          <a:lstStyle/>
          <a:p>
            <a:r>
              <a:rPr lang="en-US" sz="1100" dirty="0">
                <a:solidFill>
                  <a:schemeClr val="bg1"/>
                </a:solidFill>
                <a:highlight>
                  <a:srgbClr val="000000"/>
                </a:highlight>
              </a:rPr>
              <a:t>Red (coralline) algae </a:t>
            </a:r>
          </a:p>
        </p:txBody>
      </p:sp>
      <p:sp>
        <p:nvSpPr>
          <p:cNvPr id="56" name="TextBox 55">
            <a:extLst>
              <a:ext uri="{FF2B5EF4-FFF2-40B4-BE49-F238E27FC236}">
                <a16:creationId xmlns:a16="http://schemas.microsoft.com/office/drawing/2014/main" id="{04CE0F86-C0DA-CB74-3D4C-ED7555504F29}"/>
              </a:ext>
            </a:extLst>
          </p:cNvPr>
          <p:cNvSpPr txBox="1"/>
          <p:nvPr/>
        </p:nvSpPr>
        <p:spPr>
          <a:xfrm>
            <a:off x="1158021" y="5017140"/>
            <a:ext cx="2256383" cy="261610"/>
          </a:xfrm>
          <a:prstGeom prst="rect">
            <a:avLst/>
          </a:prstGeom>
          <a:noFill/>
        </p:spPr>
        <p:txBody>
          <a:bodyPr wrap="square">
            <a:spAutoFit/>
          </a:bodyPr>
          <a:lstStyle/>
          <a:p>
            <a:r>
              <a:rPr lang="en-US" sz="1100" dirty="0">
                <a:solidFill>
                  <a:schemeClr val="bg1"/>
                </a:solidFill>
                <a:highlight>
                  <a:srgbClr val="000000"/>
                </a:highlight>
              </a:rPr>
              <a:t>Zebra shells (</a:t>
            </a:r>
            <a:r>
              <a:rPr lang="en-US" sz="1100" i="1" dirty="0" err="1">
                <a:solidFill>
                  <a:schemeClr val="bg1"/>
                </a:solidFill>
                <a:highlight>
                  <a:srgbClr val="000000"/>
                </a:highlight>
              </a:rPr>
              <a:t>Austrocochlea</a:t>
            </a:r>
            <a:r>
              <a:rPr lang="en-US" sz="1100" i="1" dirty="0">
                <a:solidFill>
                  <a:schemeClr val="bg1"/>
                </a:solidFill>
                <a:highlight>
                  <a:srgbClr val="000000"/>
                </a:highlight>
              </a:rPr>
              <a:t> species</a:t>
            </a:r>
            <a:r>
              <a:rPr lang="en-US" sz="1100" dirty="0">
                <a:solidFill>
                  <a:schemeClr val="bg1"/>
                </a:solidFill>
                <a:highlight>
                  <a:srgbClr val="000000"/>
                </a:highlight>
              </a:rPr>
              <a:t>)</a:t>
            </a:r>
          </a:p>
        </p:txBody>
      </p:sp>
      <p:sp>
        <p:nvSpPr>
          <p:cNvPr id="57" name="TextBox 56">
            <a:extLst>
              <a:ext uri="{FF2B5EF4-FFF2-40B4-BE49-F238E27FC236}">
                <a16:creationId xmlns:a16="http://schemas.microsoft.com/office/drawing/2014/main" id="{6F503E81-9111-D9A1-963E-BCF401E5DC61}"/>
              </a:ext>
            </a:extLst>
          </p:cNvPr>
          <p:cNvSpPr txBox="1"/>
          <p:nvPr/>
        </p:nvSpPr>
        <p:spPr>
          <a:xfrm>
            <a:off x="3660977" y="5029860"/>
            <a:ext cx="2665419" cy="261610"/>
          </a:xfrm>
          <a:prstGeom prst="rect">
            <a:avLst/>
          </a:prstGeom>
          <a:noFill/>
        </p:spPr>
        <p:txBody>
          <a:bodyPr wrap="square">
            <a:spAutoFit/>
          </a:bodyPr>
          <a:lstStyle/>
          <a:p>
            <a:r>
              <a:rPr lang="en-US" sz="1100" dirty="0">
                <a:solidFill>
                  <a:schemeClr val="bg1"/>
                </a:solidFill>
                <a:highlight>
                  <a:srgbClr val="000000"/>
                </a:highlight>
              </a:rPr>
              <a:t>Cunjevoi  ”sea squirt” (</a:t>
            </a:r>
            <a:r>
              <a:rPr lang="en-US" sz="1100" i="1" dirty="0" err="1">
                <a:solidFill>
                  <a:schemeClr val="bg1"/>
                </a:solidFill>
                <a:highlight>
                  <a:srgbClr val="000000"/>
                </a:highlight>
              </a:rPr>
              <a:t>Pyura</a:t>
            </a:r>
            <a:r>
              <a:rPr lang="en-US" sz="1100" i="1" dirty="0">
                <a:solidFill>
                  <a:schemeClr val="bg1"/>
                </a:solidFill>
                <a:highlight>
                  <a:srgbClr val="000000"/>
                </a:highlight>
              </a:rPr>
              <a:t> </a:t>
            </a:r>
            <a:r>
              <a:rPr lang="en-US" sz="1100" i="1" dirty="0" err="1">
                <a:solidFill>
                  <a:schemeClr val="bg1"/>
                </a:solidFill>
                <a:highlight>
                  <a:srgbClr val="000000"/>
                </a:highlight>
              </a:rPr>
              <a:t>praeputialis</a:t>
            </a:r>
            <a:r>
              <a:rPr lang="en-US" sz="1100" dirty="0">
                <a:solidFill>
                  <a:schemeClr val="bg1"/>
                </a:solidFill>
                <a:highlight>
                  <a:srgbClr val="000000"/>
                </a:highlight>
              </a:rPr>
              <a:t>)</a:t>
            </a:r>
          </a:p>
        </p:txBody>
      </p:sp>
      <p:sp>
        <p:nvSpPr>
          <p:cNvPr id="58" name="TextBox 57">
            <a:extLst>
              <a:ext uri="{FF2B5EF4-FFF2-40B4-BE49-F238E27FC236}">
                <a16:creationId xmlns:a16="http://schemas.microsoft.com/office/drawing/2014/main" id="{7E042596-0A30-618B-C526-5C1692BC4ED1}"/>
              </a:ext>
            </a:extLst>
          </p:cNvPr>
          <p:cNvSpPr txBox="1"/>
          <p:nvPr/>
        </p:nvSpPr>
        <p:spPr>
          <a:xfrm>
            <a:off x="775157" y="2916412"/>
            <a:ext cx="2749771" cy="261610"/>
          </a:xfrm>
          <a:prstGeom prst="rect">
            <a:avLst/>
          </a:prstGeom>
          <a:noFill/>
        </p:spPr>
        <p:txBody>
          <a:bodyPr wrap="square">
            <a:spAutoFit/>
          </a:bodyPr>
          <a:lstStyle/>
          <a:p>
            <a:r>
              <a:rPr lang="en-US" sz="1100" dirty="0">
                <a:solidFill>
                  <a:schemeClr val="bg1"/>
                </a:solidFill>
                <a:highlight>
                  <a:srgbClr val="000000"/>
                </a:highlight>
              </a:rPr>
              <a:t>Mulberry Whelk (</a:t>
            </a:r>
            <a:r>
              <a:rPr lang="en-US" sz="1100" i="1" dirty="0">
                <a:solidFill>
                  <a:schemeClr val="bg1"/>
                </a:solidFill>
                <a:highlight>
                  <a:srgbClr val="000000"/>
                </a:highlight>
              </a:rPr>
              <a:t>Morula </a:t>
            </a:r>
            <a:r>
              <a:rPr lang="en-US" sz="1100" i="1" dirty="0" err="1">
                <a:solidFill>
                  <a:schemeClr val="bg1"/>
                </a:solidFill>
                <a:highlight>
                  <a:srgbClr val="000000"/>
                </a:highlight>
              </a:rPr>
              <a:t>marginalba</a:t>
            </a:r>
            <a:r>
              <a:rPr lang="en-US" sz="1100" dirty="0">
                <a:solidFill>
                  <a:schemeClr val="bg1"/>
                </a:solidFill>
                <a:highlight>
                  <a:srgbClr val="000000"/>
                </a:highlight>
              </a:rPr>
              <a:t>)</a:t>
            </a:r>
          </a:p>
        </p:txBody>
      </p:sp>
      <p:sp>
        <p:nvSpPr>
          <p:cNvPr id="59" name="TextBox 58">
            <a:extLst>
              <a:ext uri="{FF2B5EF4-FFF2-40B4-BE49-F238E27FC236}">
                <a16:creationId xmlns:a16="http://schemas.microsoft.com/office/drawing/2014/main" id="{0E2B7F0C-7FAC-5BDA-2353-9F3B4AAF97B2}"/>
              </a:ext>
            </a:extLst>
          </p:cNvPr>
          <p:cNvSpPr txBox="1"/>
          <p:nvPr/>
        </p:nvSpPr>
        <p:spPr>
          <a:xfrm>
            <a:off x="1527401" y="4422654"/>
            <a:ext cx="758811" cy="261610"/>
          </a:xfrm>
          <a:prstGeom prst="rect">
            <a:avLst/>
          </a:prstGeom>
          <a:noFill/>
        </p:spPr>
        <p:txBody>
          <a:bodyPr wrap="square">
            <a:spAutoFit/>
          </a:bodyPr>
          <a:lstStyle/>
          <a:p>
            <a:r>
              <a:rPr lang="en-US" sz="1100" dirty="0">
                <a:solidFill>
                  <a:schemeClr val="bg1"/>
                </a:solidFill>
                <a:highlight>
                  <a:srgbClr val="000000"/>
                </a:highlight>
              </a:rPr>
              <a:t>Barnacle</a:t>
            </a:r>
          </a:p>
        </p:txBody>
      </p:sp>
      <p:sp>
        <p:nvSpPr>
          <p:cNvPr id="60" name="TextBox 59">
            <a:extLst>
              <a:ext uri="{FF2B5EF4-FFF2-40B4-BE49-F238E27FC236}">
                <a16:creationId xmlns:a16="http://schemas.microsoft.com/office/drawing/2014/main" id="{87113804-60BD-6C86-9295-1701DAC26DBA}"/>
              </a:ext>
            </a:extLst>
          </p:cNvPr>
          <p:cNvSpPr txBox="1"/>
          <p:nvPr/>
        </p:nvSpPr>
        <p:spPr>
          <a:xfrm>
            <a:off x="5398481" y="4264290"/>
            <a:ext cx="758811" cy="261610"/>
          </a:xfrm>
          <a:prstGeom prst="rect">
            <a:avLst/>
          </a:prstGeom>
          <a:noFill/>
        </p:spPr>
        <p:txBody>
          <a:bodyPr wrap="square">
            <a:spAutoFit/>
          </a:bodyPr>
          <a:lstStyle/>
          <a:p>
            <a:r>
              <a:rPr lang="en-US" sz="1100" dirty="0">
                <a:solidFill>
                  <a:schemeClr val="bg1"/>
                </a:solidFill>
                <a:highlight>
                  <a:srgbClr val="000000"/>
                </a:highlight>
              </a:rPr>
              <a:t>Barnacle</a:t>
            </a:r>
          </a:p>
        </p:txBody>
      </p:sp>
      <p:sp>
        <p:nvSpPr>
          <p:cNvPr id="61" name="TextBox 60">
            <a:extLst>
              <a:ext uri="{FF2B5EF4-FFF2-40B4-BE49-F238E27FC236}">
                <a16:creationId xmlns:a16="http://schemas.microsoft.com/office/drawing/2014/main" id="{C2409A82-9A4B-0EEC-8F6A-E34F6F2FF35E}"/>
              </a:ext>
            </a:extLst>
          </p:cNvPr>
          <p:cNvSpPr txBox="1"/>
          <p:nvPr/>
        </p:nvSpPr>
        <p:spPr>
          <a:xfrm>
            <a:off x="3674462" y="3261392"/>
            <a:ext cx="2749771" cy="261610"/>
          </a:xfrm>
          <a:prstGeom prst="rect">
            <a:avLst/>
          </a:prstGeom>
          <a:noFill/>
        </p:spPr>
        <p:txBody>
          <a:bodyPr wrap="square">
            <a:spAutoFit/>
          </a:bodyPr>
          <a:lstStyle/>
          <a:p>
            <a:r>
              <a:rPr lang="en-US" sz="1100" dirty="0">
                <a:solidFill>
                  <a:schemeClr val="bg1"/>
                </a:solidFill>
                <a:highlight>
                  <a:srgbClr val="000000"/>
                </a:highlight>
              </a:rPr>
              <a:t>Chiton </a:t>
            </a:r>
          </a:p>
        </p:txBody>
      </p:sp>
      <p:sp>
        <p:nvSpPr>
          <p:cNvPr id="62" name="TextBox 61">
            <a:extLst>
              <a:ext uri="{FF2B5EF4-FFF2-40B4-BE49-F238E27FC236}">
                <a16:creationId xmlns:a16="http://schemas.microsoft.com/office/drawing/2014/main" id="{A4AB75BB-2068-7884-56E0-40AAEF00CA96}"/>
              </a:ext>
            </a:extLst>
          </p:cNvPr>
          <p:cNvSpPr txBox="1"/>
          <p:nvPr/>
        </p:nvSpPr>
        <p:spPr>
          <a:xfrm>
            <a:off x="4158963" y="1824787"/>
            <a:ext cx="1836255" cy="261610"/>
          </a:xfrm>
          <a:prstGeom prst="rect">
            <a:avLst/>
          </a:prstGeom>
          <a:noFill/>
        </p:spPr>
        <p:txBody>
          <a:bodyPr wrap="square">
            <a:spAutoFit/>
          </a:bodyPr>
          <a:lstStyle/>
          <a:p>
            <a:r>
              <a:rPr lang="en-US" sz="1100" dirty="0">
                <a:solidFill>
                  <a:schemeClr val="bg1"/>
                </a:solidFill>
                <a:highlight>
                  <a:srgbClr val="000000"/>
                </a:highlight>
              </a:rPr>
              <a:t>Limpet “Chinese hat snail”</a:t>
            </a:r>
          </a:p>
        </p:txBody>
      </p:sp>
      <p:sp>
        <p:nvSpPr>
          <p:cNvPr id="63" name="TextBox 62">
            <a:extLst>
              <a:ext uri="{FF2B5EF4-FFF2-40B4-BE49-F238E27FC236}">
                <a16:creationId xmlns:a16="http://schemas.microsoft.com/office/drawing/2014/main" id="{A903E034-DF1B-D872-472E-9A02E9F4BCB2}"/>
              </a:ext>
            </a:extLst>
          </p:cNvPr>
          <p:cNvSpPr txBox="1"/>
          <p:nvPr/>
        </p:nvSpPr>
        <p:spPr>
          <a:xfrm>
            <a:off x="1012541" y="1361880"/>
            <a:ext cx="1664189" cy="430887"/>
          </a:xfrm>
          <a:prstGeom prst="rect">
            <a:avLst/>
          </a:prstGeom>
          <a:noFill/>
        </p:spPr>
        <p:txBody>
          <a:bodyPr wrap="square">
            <a:spAutoFit/>
          </a:bodyPr>
          <a:lstStyle/>
          <a:p>
            <a:r>
              <a:rPr lang="en-US" sz="1100" dirty="0">
                <a:solidFill>
                  <a:schemeClr val="bg1"/>
                </a:solidFill>
                <a:highlight>
                  <a:srgbClr val="000000"/>
                </a:highlight>
              </a:rPr>
              <a:t>Little Blue Periwinkles</a:t>
            </a:r>
          </a:p>
          <a:p>
            <a:endParaRPr lang="en-US" sz="1100" dirty="0">
              <a:solidFill>
                <a:schemeClr val="bg1"/>
              </a:solidFill>
              <a:highlight>
                <a:srgbClr val="000000"/>
              </a:highlight>
            </a:endParaRPr>
          </a:p>
        </p:txBody>
      </p:sp>
    </p:spTree>
    <p:extLst>
      <p:ext uri="{BB962C8B-B14F-4D97-AF65-F5344CB8AC3E}">
        <p14:creationId xmlns:p14="http://schemas.microsoft.com/office/powerpoint/2010/main" val="928441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68</a:t>
            </a:r>
          </a:p>
        </p:txBody>
      </p:sp>
      <p:sp>
        <p:nvSpPr>
          <p:cNvPr id="9" name="TextBox 8">
            <a:extLst>
              <a:ext uri="{FF2B5EF4-FFF2-40B4-BE49-F238E27FC236}">
                <a16:creationId xmlns:a16="http://schemas.microsoft.com/office/drawing/2014/main" id="{806116AE-705A-3221-7731-05274862F9D9}"/>
              </a:ext>
            </a:extLst>
          </p:cNvPr>
          <p:cNvSpPr txBox="1"/>
          <p:nvPr/>
        </p:nvSpPr>
        <p:spPr>
          <a:xfrm>
            <a:off x="1486591" y="187174"/>
            <a:ext cx="4030641" cy="553998"/>
          </a:xfrm>
          <a:prstGeom prst="rect">
            <a:avLst/>
          </a:prstGeom>
          <a:noFill/>
        </p:spPr>
        <p:txBody>
          <a:bodyPr wrap="square" rtlCol="0">
            <a:spAutoFit/>
          </a:bodyPr>
          <a:lstStyle/>
          <a:p>
            <a:r>
              <a:rPr lang="en-US" b="1" dirty="0">
                <a:latin typeface="Arial Narrow" pitchFamily="34" charset="0"/>
              </a:rPr>
              <a:t>30. Science in the courtroom – </a:t>
            </a:r>
            <a:r>
              <a:rPr lang="en-US" sz="1200" dirty="0">
                <a:latin typeface="Arial Narrow" pitchFamily="34" charset="0"/>
              </a:rPr>
              <a:t>Assess the limitations of a chosen field technique, e.g. quadrat, transect.</a:t>
            </a: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2" name="Picture 1" descr="A table with text on it&#10;&#10;Description automatically generated">
            <a:extLst>
              <a:ext uri="{FF2B5EF4-FFF2-40B4-BE49-F238E27FC236}">
                <a16:creationId xmlns:a16="http://schemas.microsoft.com/office/drawing/2014/main" id="{0AB9E7EE-9A14-D74C-C335-6CA8470B2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630" y="2032091"/>
            <a:ext cx="5924574" cy="3764045"/>
          </a:xfrm>
          <a:prstGeom prst="rect">
            <a:avLst/>
          </a:prstGeom>
        </p:spPr>
      </p:pic>
      <p:sp>
        <p:nvSpPr>
          <p:cNvPr id="5" name="Rectangle 4">
            <a:extLst>
              <a:ext uri="{FF2B5EF4-FFF2-40B4-BE49-F238E27FC236}">
                <a16:creationId xmlns:a16="http://schemas.microsoft.com/office/drawing/2014/main" id="{83209DC8-AB03-6B6B-3E73-885EF4A757F7}"/>
              </a:ext>
            </a:extLst>
          </p:cNvPr>
          <p:cNvSpPr/>
          <p:nvPr/>
        </p:nvSpPr>
        <p:spPr>
          <a:xfrm>
            <a:off x="382955" y="973118"/>
            <a:ext cx="5941274" cy="104644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Sampling Techniques and Equipment</a:t>
            </a:r>
          </a:p>
          <a:p>
            <a:r>
              <a:rPr lang="en-GB" sz="1150" dirty="0">
                <a:latin typeface="Arial Narrow" panose="020B0606020202030204" pitchFamily="34" charset="0"/>
              </a:rPr>
              <a:t>Your choice of sampling technique and equipment depends on a number of factors: the </a:t>
            </a:r>
            <a:r>
              <a:rPr lang="en-GB" sz="1150" i="1" dirty="0">
                <a:latin typeface="Arial Narrow" panose="020B0606020202030204" pitchFamily="34" charset="0"/>
              </a:rPr>
              <a:t>environment </a:t>
            </a:r>
            <a:r>
              <a:rPr lang="en-GB" sz="1150" dirty="0">
                <a:latin typeface="Arial Narrow" panose="020B0606020202030204" pitchFamily="34" charset="0"/>
              </a:rPr>
              <a:t>that you are sampling, the </a:t>
            </a:r>
            <a:r>
              <a:rPr lang="en-GB" sz="1150" i="1" dirty="0">
                <a:latin typeface="Arial Narrow" panose="020B0606020202030204" pitchFamily="34" charset="0"/>
              </a:rPr>
              <a:t>scale </a:t>
            </a:r>
            <a:r>
              <a:rPr lang="en-GB" sz="1150" dirty="0">
                <a:latin typeface="Arial Narrow" panose="020B0606020202030204" pitchFamily="34" charset="0"/>
              </a:rPr>
              <a:t>of the sample question, the</a:t>
            </a:r>
            <a:r>
              <a:rPr lang="en-GB" sz="1150" i="1" dirty="0">
                <a:latin typeface="Arial Narrow" panose="020B0606020202030204" pitchFamily="34" charset="0"/>
              </a:rPr>
              <a:t> size </a:t>
            </a:r>
            <a:r>
              <a:rPr lang="en-GB" sz="1150" dirty="0">
                <a:latin typeface="Arial Narrow" panose="020B0606020202030204" pitchFamily="34" charset="0"/>
              </a:rPr>
              <a:t>and </a:t>
            </a:r>
            <a:r>
              <a:rPr lang="en-GB" sz="1150" i="1" dirty="0">
                <a:latin typeface="Arial Narrow" panose="020B0606020202030204" pitchFamily="34" charset="0"/>
              </a:rPr>
              <a:t>mobility </a:t>
            </a:r>
            <a:r>
              <a:rPr lang="en-GB" sz="1150" dirty="0">
                <a:latin typeface="Arial Narrow" panose="020B0606020202030204" pitchFamily="34" charset="0"/>
              </a:rPr>
              <a:t>of the organisms, and </a:t>
            </a:r>
            <a:r>
              <a:rPr lang="en-GB" sz="1150" i="1" dirty="0">
                <a:latin typeface="Arial Narrow" panose="020B0606020202030204" pitchFamily="34" charset="0"/>
              </a:rPr>
              <a:t>time</a:t>
            </a:r>
            <a:r>
              <a:rPr lang="en-GB" sz="1150" dirty="0">
                <a:latin typeface="Arial Narrow" panose="020B0606020202030204" pitchFamily="34" charset="0"/>
              </a:rPr>
              <a:t> and</a:t>
            </a:r>
            <a:r>
              <a:rPr lang="en-GB" sz="1150" i="1" dirty="0">
                <a:latin typeface="Arial Narrow" panose="020B0606020202030204" pitchFamily="34" charset="0"/>
              </a:rPr>
              <a:t> budget </a:t>
            </a:r>
            <a:r>
              <a:rPr lang="en-GB" sz="1150" dirty="0">
                <a:latin typeface="Arial Narrow" panose="020B0606020202030204" pitchFamily="34" charset="0"/>
              </a:rPr>
              <a:t>constraints. </a:t>
            </a:r>
            <a:r>
              <a:rPr lang="en-GB" sz="1150" i="1" dirty="0">
                <a:latin typeface="Arial Narrow" panose="020B0606020202030204" pitchFamily="34" charset="0"/>
              </a:rPr>
              <a:t>Note: </a:t>
            </a:r>
            <a:r>
              <a:rPr lang="en-GB" sz="1150" dirty="0">
                <a:latin typeface="Arial Narrow" panose="020B0606020202030204" pitchFamily="34" charset="0"/>
              </a:rPr>
              <a:t>if you standardise the methodology by replicating what others have done in the past, you can compare data! Below is a comprehensive list of sampling techniques and equipment.</a:t>
            </a:r>
            <a:endParaRPr lang="en-GB" sz="1150" dirty="0">
              <a:latin typeface="Arial Narrow" panose="020B0606020202030204" pitchFamily="34" charset="0"/>
              <a:ea typeface="Times New Roman" panose="02020603050405020304" pitchFamily="18" charset="0"/>
            </a:endParaRPr>
          </a:p>
        </p:txBody>
      </p:sp>
      <p:sp>
        <p:nvSpPr>
          <p:cNvPr id="20" name="Rectangle 19">
            <a:extLst>
              <a:ext uri="{FF2B5EF4-FFF2-40B4-BE49-F238E27FC236}">
                <a16:creationId xmlns:a16="http://schemas.microsoft.com/office/drawing/2014/main" id="{E995CEDC-13DD-36AB-2120-FD33FA2C06A0}"/>
              </a:ext>
            </a:extLst>
          </p:cNvPr>
          <p:cNvSpPr/>
          <p:nvPr/>
        </p:nvSpPr>
        <p:spPr>
          <a:xfrm>
            <a:off x="364310" y="5791023"/>
            <a:ext cx="5925475" cy="892552"/>
          </a:xfrm>
          <a:prstGeom prst="rect">
            <a:avLst/>
          </a:prstGeom>
        </p:spPr>
        <p:txBody>
          <a:bodyPr wrap="square">
            <a:spAutoFit/>
          </a:bodyPr>
          <a:lstStyle/>
          <a:p>
            <a:r>
              <a:rPr lang="en-AU" sz="1600" b="1" dirty="0">
                <a:latin typeface="Arial Narrow" panose="020B0606020202030204" pitchFamily="34" charset="0"/>
              </a:rPr>
              <a:t>Addressing limitations </a:t>
            </a:r>
          </a:p>
          <a:p>
            <a:r>
              <a:rPr lang="en-AU" sz="1200" dirty="0">
                <a:latin typeface="Arial Narrow" panose="020B0606020202030204" pitchFamily="34" charset="0"/>
              </a:rPr>
              <a:t>Every sampling technique, every piece of equipment and every methodology has certain limitations.</a:t>
            </a:r>
            <a:br>
              <a:rPr lang="en-AU" sz="1200" dirty="0">
                <a:latin typeface="Arial Narrow" panose="020B0606020202030204" pitchFamily="34" charset="0"/>
              </a:rPr>
            </a:br>
            <a:r>
              <a:rPr lang="en-AU" sz="1200" dirty="0">
                <a:latin typeface="Arial Narrow" panose="020B0606020202030204" pitchFamily="34" charset="0"/>
              </a:rPr>
              <a:t>If you</a:t>
            </a:r>
            <a:r>
              <a:rPr lang="en-AU" sz="1200" b="1" i="1" dirty="0">
                <a:latin typeface="Arial Narrow" panose="020B0606020202030204" pitchFamily="34" charset="0"/>
              </a:rPr>
              <a:t> fail </a:t>
            </a:r>
            <a:r>
              <a:rPr lang="en-AU" sz="1200" dirty="0">
                <a:latin typeface="Arial Narrow" panose="020B0606020202030204" pitchFamily="34" charset="0"/>
              </a:rPr>
              <a:t>to identify these limitations, the</a:t>
            </a:r>
            <a:r>
              <a:rPr lang="en-AU" sz="1200" b="1" dirty="0">
                <a:latin typeface="Arial Narrow" panose="020B0606020202030204" pitchFamily="34" charset="0"/>
              </a:rPr>
              <a:t> validity </a:t>
            </a:r>
            <a:r>
              <a:rPr lang="en-AU" sz="1200" dirty="0">
                <a:latin typeface="Arial Narrow" panose="020B0606020202030204" pitchFamily="34" charset="0"/>
              </a:rPr>
              <a:t>of your experiment will be compromised. </a:t>
            </a:r>
            <a:br>
              <a:rPr lang="en-AU" sz="1200" dirty="0">
                <a:latin typeface="Arial Narrow" panose="020B0606020202030204" pitchFamily="34" charset="0"/>
              </a:rPr>
            </a:br>
            <a:r>
              <a:rPr lang="en-AU" sz="1200" dirty="0">
                <a:latin typeface="Arial Narrow" panose="020B0606020202030204" pitchFamily="34" charset="0"/>
              </a:rPr>
              <a:t>E.g. you say YES to the research question when it should have been NO, or vice versa. </a:t>
            </a:r>
          </a:p>
        </p:txBody>
      </p:sp>
      <p:cxnSp>
        <p:nvCxnSpPr>
          <p:cNvPr id="21" name="Straight Connector 20">
            <a:extLst>
              <a:ext uri="{FF2B5EF4-FFF2-40B4-BE49-F238E27FC236}">
                <a16:creationId xmlns:a16="http://schemas.microsoft.com/office/drawing/2014/main" id="{E0C77A20-E3B0-24C6-C778-1A97B7E8637C}"/>
              </a:ext>
            </a:extLst>
          </p:cNvPr>
          <p:cNvCxnSpPr/>
          <p:nvPr/>
        </p:nvCxnSpPr>
        <p:spPr>
          <a:xfrm flipH="1">
            <a:off x="418067" y="5792625"/>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E14C40F-4F76-48AC-3144-85A8081A3921}"/>
              </a:ext>
            </a:extLst>
          </p:cNvPr>
          <p:cNvSpPr/>
          <p:nvPr/>
        </p:nvSpPr>
        <p:spPr>
          <a:xfrm>
            <a:off x="2292967" y="6721262"/>
            <a:ext cx="3996349" cy="1569660"/>
          </a:xfrm>
          <a:prstGeom prst="rect">
            <a:avLst/>
          </a:prstGeom>
        </p:spPr>
        <p:txBody>
          <a:bodyPr wrap="square">
            <a:spAutoFit/>
          </a:bodyPr>
          <a:lstStyle/>
          <a:p>
            <a:r>
              <a:rPr lang="en-AU" sz="1200" dirty="0">
                <a:latin typeface="Arial Narrow" panose="020B0606020202030204" pitchFamily="34" charset="0"/>
              </a:rPr>
              <a:t>For example, pictured left is a crown of thorns starfish (note the spikes). It is tucked in behind the branches of a staghorn coral. Its hidden position may obscure it from view. As a result, the 2D (as opposed to 3D) nature of the quadrat is a limitation of the quadrat. Another limitation of the quadrat is when mobile animals </a:t>
            </a:r>
            <a:r>
              <a:rPr lang="en-AU" sz="1200" i="1" dirty="0">
                <a:latin typeface="Arial Narrow" panose="020B0606020202030204" pitchFamily="34" charset="0"/>
              </a:rPr>
              <a:t>‘flee from the scene</a:t>
            </a:r>
            <a:r>
              <a:rPr lang="en-AU" sz="1200" dirty="0">
                <a:latin typeface="Arial Narrow" panose="020B0606020202030204" pitchFamily="34" charset="0"/>
              </a:rPr>
              <a:t>’. Or, if the quadrat is too large or too small (or out of focus) for the size and scale of what is being measured. Quadrats can be time consuming, and/or there is bias to where the quadrat is placed.</a:t>
            </a:r>
          </a:p>
        </p:txBody>
      </p:sp>
      <p:pic>
        <p:nvPicPr>
          <p:cNvPr id="25" name="Picture 24">
            <a:extLst>
              <a:ext uri="{FF2B5EF4-FFF2-40B4-BE49-F238E27FC236}">
                <a16:creationId xmlns:a16="http://schemas.microsoft.com/office/drawing/2014/main" id="{8FA1B9A5-E963-B4BF-CE4A-DE53E80C484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451903" y="6741287"/>
            <a:ext cx="1808885" cy="151220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28" name="Rectangle 27">
            <a:extLst>
              <a:ext uri="{FF2B5EF4-FFF2-40B4-BE49-F238E27FC236}">
                <a16:creationId xmlns:a16="http://schemas.microsoft.com/office/drawing/2014/main" id="{1A950FB2-62D8-6D90-4966-6EDC880E4E4C}"/>
              </a:ext>
            </a:extLst>
          </p:cNvPr>
          <p:cNvSpPr/>
          <p:nvPr/>
        </p:nvSpPr>
        <p:spPr>
          <a:xfrm>
            <a:off x="456696" y="8347014"/>
            <a:ext cx="586348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Question: What is one limitation to the quadrat? Ans. </a:t>
            </a:r>
          </a:p>
        </p:txBody>
      </p:sp>
      <p:sp>
        <p:nvSpPr>
          <p:cNvPr id="29" name="Rectangle 28">
            <a:extLst>
              <a:ext uri="{FF2B5EF4-FFF2-40B4-BE49-F238E27FC236}">
                <a16:creationId xmlns:a16="http://schemas.microsoft.com/office/drawing/2014/main" id="{6B76DA63-CD9B-8A87-701D-BCD13FAE8FE0}"/>
              </a:ext>
            </a:extLst>
          </p:cNvPr>
          <p:cNvSpPr/>
          <p:nvPr/>
        </p:nvSpPr>
        <p:spPr>
          <a:xfrm>
            <a:off x="3811658" y="8401615"/>
            <a:ext cx="2469896" cy="27138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 any of the above mentioned</a:t>
            </a:r>
          </a:p>
        </p:txBody>
      </p:sp>
    </p:spTree>
    <p:extLst>
      <p:ext uri="{BB962C8B-B14F-4D97-AF65-F5344CB8AC3E}">
        <p14:creationId xmlns:p14="http://schemas.microsoft.com/office/powerpoint/2010/main" val="393253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7BE90D92-B787-EA1F-EF38-0841A61AAC7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3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519043" y="1031263"/>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Genetic Diversity: the diversity of GENES </a:t>
            </a:r>
            <a:endParaRPr lang="en-US" sz="1200" dirty="0">
              <a:solidFill>
                <a:schemeClr val="bg1"/>
              </a:solidFill>
              <a:latin typeface="Comic Sans MS" panose="030F0702030302020204" pitchFamily="66" charset="0"/>
            </a:endParaRPr>
          </a:p>
        </p:txBody>
      </p:sp>
      <p:sp>
        <p:nvSpPr>
          <p:cNvPr id="11" name="TextBox 10"/>
          <p:cNvSpPr txBox="1"/>
          <p:nvPr/>
        </p:nvSpPr>
        <p:spPr>
          <a:xfrm>
            <a:off x="508863" y="430545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Species Diversity: the diversity of SPECIES</a:t>
            </a:r>
            <a:endParaRPr lang="en-US" sz="1200" dirty="0">
              <a:solidFill>
                <a:schemeClr val="bg1"/>
              </a:solidFill>
              <a:latin typeface="Comic Sans MS" panose="030F0702030302020204" pitchFamily="66" charset="0"/>
            </a:endParaRPr>
          </a:p>
        </p:txBody>
      </p:sp>
      <p:sp>
        <p:nvSpPr>
          <p:cNvPr id="14" name="TextBox 13"/>
          <p:cNvSpPr txBox="1"/>
          <p:nvPr/>
        </p:nvSpPr>
        <p:spPr>
          <a:xfrm>
            <a:off x="508863" y="6806094"/>
            <a:ext cx="5844294"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Diversity: the diversity of ECOSYSTEMS</a:t>
            </a:r>
            <a:endParaRPr lang="en-US" sz="1200" dirty="0">
              <a:solidFill>
                <a:schemeClr val="bg1"/>
              </a:solidFill>
              <a:latin typeface="Comic Sans MS" panose="030F0702030302020204" pitchFamily="66" charset="0"/>
            </a:endParaRPr>
          </a:p>
        </p:txBody>
      </p:sp>
      <p:sp>
        <p:nvSpPr>
          <p:cNvPr id="56" name="TextBox 55">
            <a:extLst>
              <a:ext uri="{FF2B5EF4-FFF2-40B4-BE49-F238E27FC236}">
                <a16:creationId xmlns:a16="http://schemas.microsoft.com/office/drawing/2014/main" id="{7218FF15-4FF0-49E3-86CD-692EE1E1D4D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2" name="Straight Connector 61">
            <a:extLst>
              <a:ext uri="{FF2B5EF4-FFF2-40B4-BE49-F238E27FC236}">
                <a16:creationId xmlns:a16="http://schemas.microsoft.com/office/drawing/2014/main" id="{1015CFFA-AB15-428A-A446-9684924363D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95374AD-1194-41A6-BFC0-52827AA07FE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DD02AEA5-A119-7596-EE06-505BDC90C5AC}"/>
              </a:ext>
            </a:extLst>
          </p:cNvPr>
          <p:cNvSpPr txBox="1"/>
          <p:nvPr/>
        </p:nvSpPr>
        <p:spPr>
          <a:xfrm>
            <a:off x="1445453" y="212693"/>
            <a:ext cx="4075713" cy="677108"/>
          </a:xfrm>
          <a:prstGeom prst="rect">
            <a:avLst/>
          </a:prstGeom>
          <a:noFill/>
        </p:spPr>
        <p:txBody>
          <a:bodyPr wrap="square" rtlCol="0">
            <a:spAutoFit/>
          </a:bodyPr>
          <a:lstStyle/>
          <a:p>
            <a:r>
              <a:rPr lang="en-US" b="1" dirty="0">
                <a:latin typeface="Arial Narrow" pitchFamily="34" charset="0"/>
              </a:rPr>
              <a:t>1. Life’s Diversity – </a:t>
            </a:r>
            <a:r>
              <a:rPr lang="en-US" sz="1200" dirty="0">
                <a:latin typeface="Arial Narrow" pitchFamily="34" charset="0"/>
              </a:rPr>
              <a:t>Describe the three main types of diversity, i.e. genetic, species and ecosystem</a:t>
            </a:r>
          </a:p>
          <a:p>
            <a:endParaRPr lang="en-US" sz="800" i="1" dirty="0">
              <a:latin typeface="Arial Narrow" pitchFamily="34" charset="0"/>
            </a:endParaRPr>
          </a:p>
        </p:txBody>
      </p:sp>
      <p:sp>
        <p:nvSpPr>
          <p:cNvPr id="7" name="TextBox 17">
            <a:extLst>
              <a:ext uri="{FF2B5EF4-FFF2-40B4-BE49-F238E27FC236}">
                <a16:creationId xmlns:a16="http://schemas.microsoft.com/office/drawing/2014/main" id="{032318F3-BCFE-8FD8-EBE2-A0F508CE99B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7" name="Straight Connector 16">
            <a:extLst>
              <a:ext uri="{FF2B5EF4-FFF2-40B4-BE49-F238E27FC236}">
                <a16:creationId xmlns:a16="http://schemas.microsoft.com/office/drawing/2014/main" id="{392AFC84-D744-8957-1B82-6087E0136741}"/>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6">
            <a:extLst>
              <a:ext uri="{FF2B5EF4-FFF2-40B4-BE49-F238E27FC236}">
                <a16:creationId xmlns:a16="http://schemas.microsoft.com/office/drawing/2014/main" id="{9EBEE4FB-57F8-677B-2834-B2265B9444F2}"/>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9" name="TextBox 36">
            <a:extLst>
              <a:ext uri="{FF2B5EF4-FFF2-40B4-BE49-F238E27FC236}">
                <a16:creationId xmlns:a16="http://schemas.microsoft.com/office/drawing/2014/main" id="{47AED188-799F-EC64-D9E6-DF16313FFE6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0" name="TextBox 19">
            <a:extLst>
              <a:ext uri="{FF2B5EF4-FFF2-40B4-BE49-F238E27FC236}">
                <a16:creationId xmlns:a16="http://schemas.microsoft.com/office/drawing/2014/main" id="{8315FC06-1008-8D15-194D-8D642AFE29F2}"/>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
        <p:nvSpPr>
          <p:cNvPr id="4" name="TextBox 3">
            <a:extLst>
              <a:ext uri="{FF2B5EF4-FFF2-40B4-BE49-F238E27FC236}">
                <a16:creationId xmlns:a16="http://schemas.microsoft.com/office/drawing/2014/main" id="{2C2AFB13-8098-03DB-A78D-98A38551E6DC}"/>
              </a:ext>
            </a:extLst>
          </p:cNvPr>
          <p:cNvSpPr txBox="1"/>
          <p:nvPr/>
        </p:nvSpPr>
        <p:spPr>
          <a:xfrm>
            <a:off x="444268" y="1377237"/>
            <a:ext cx="6009068" cy="1546577"/>
          </a:xfrm>
          <a:prstGeom prst="rect">
            <a:avLst/>
          </a:prstGeom>
          <a:noFill/>
        </p:spPr>
        <p:txBody>
          <a:bodyPr wrap="square" rtlCol="0">
            <a:spAutoFit/>
          </a:bodyPr>
          <a:lstStyle/>
          <a:p>
            <a:r>
              <a:rPr lang="en-US" sz="1150" dirty="0">
                <a:latin typeface="Arial Narrow" pitchFamily="34" charset="0"/>
              </a:rPr>
              <a:t>Genetic diversity is the variety of gene combinations in one species. More specifically, genetic diversity is the total number of genetic characteristics in the genetic makeup of one species. For example, LOW genetic diversity is when there is LOW diversity in the gene pool in one species – they’re all the same - they’ve made </a:t>
            </a:r>
            <a:r>
              <a:rPr lang="en-US" sz="1400" b="1" dirty="0">
                <a:latin typeface="Arial Narrow" pitchFamily="34" charset="0"/>
              </a:rPr>
              <a:t>clones</a:t>
            </a:r>
            <a:r>
              <a:rPr lang="en-US" sz="1150" b="1" dirty="0">
                <a:latin typeface="Arial Narrow" pitchFamily="34" charset="0"/>
              </a:rPr>
              <a:t> </a:t>
            </a:r>
            <a:r>
              <a:rPr lang="en-US" sz="1150" dirty="0">
                <a:latin typeface="Arial Narrow" pitchFamily="34" charset="0"/>
              </a:rPr>
              <a:t>of themselves. In contrast, HIGH genetic diversity is when there is HIGH diversity in the gene pool of one species – there are many different gene combinations in one species – the DNA coding was reshuffled during asexual reproduction and meiosis. As a result, one individual might be smarter, brighter in </a:t>
            </a:r>
            <a:r>
              <a:rPr lang="en-US" sz="1150" dirty="0" err="1">
                <a:latin typeface="Arial Narrow" pitchFamily="34" charset="0"/>
              </a:rPr>
              <a:t>colour</a:t>
            </a:r>
            <a:r>
              <a:rPr lang="en-US" sz="1150" dirty="0">
                <a:latin typeface="Arial Narrow" pitchFamily="34" charset="0"/>
              </a:rPr>
              <a:t>, have longer legs, more hair, etc. It might be better adapted to its environment than another. The greater the genetic diversity, the greater chance a species has of adapting to change and avoiding extinction. </a:t>
            </a:r>
          </a:p>
        </p:txBody>
      </p:sp>
      <p:sp>
        <p:nvSpPr>
          <p:cNvPr id="9" name="Rectangle 8">
            <a:extLst>
              <a:ext uri="{FF2B5EF4-FFF2-40B4-BE49-F238E27FC236}">
                <a16:creationId xmlns:a16="http://schemas.microsoft.com/office/drawing/2014/main" id="{2FBE0157-4FB9-3A24-B180-4D3E920BF927}"/>
              </a:ext>
            </a:extLst>
          </p:cNvPr>
          <p:cNvSpPr/>
          <p:nvPr/>
        </p:nvSpPr>
        <p:spPr>
          <a:xfrm>
            <a:off x="3310463" y="3017884"/>
            <a:ext cx="3032891" cy="11998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All dogs are the same species - </a:t>
            </a:r>
            <a:r>
              <a:rPr lang="en-AU" sz="1200" i="1" dirty="0">
                <a:solidFill>
                  <a:schemeClr val="tx1"/>
                </a:solidFill>
                <a:latin typeface="Arial Narrow" panose="020B0606020202030204" pitchFamily="34" charset="0"/>
              </a:rPr>
              <a:t>Canis </a:t>
            </a:r>
            <a:r>
              <a:rPr lang="en-AU" sz="1200" i="1" dirty="0" err="1">
                <a:solidFill>
                  <a:schemeClr val="tx1"/>
                </a:solidFill>
                <a:latin typeface="Arial Narrow" panose="020B0606020202030204" pitchFamily="34" charset="0"/>
              </a:rPr>
              <a:t>familiaris</a:t>
            </a:r>
            <a:endParaRPr lang="en-AU" sz="1200" i="1" dirty="0">
              <a:solidFill>
                <a:schemeClr val="tx1"/>
              </a:solidFill>
              <a:latin typeface="Arial Narrow" panose="020B0606020202030204" pitchFamily="34" charset="0"/>
            </a:endParaRPr>
          </a:p>
          <a:p>
            <a:r>
              <a:rPr lang="en-AU" sz="1200" dirty="0">
                <a:solidFill>
                  <a:schemeClr val="tx1"/>
                </a:solidFill>
                <a:latin typeface="Arial Narrow" panose="020B0606020202030204" pitchFamily="34" charset="0"/>
              </a:rPr>
              <a:t>Q. Why do so many dogs look different to each other? Answer by crossing out the wrong word.</a:t>
            </a:r>
          </a:p>
        </p:txBody>
      </p:sp>
      <p:pic>
        <p:nvPicPr>
          <p:cNvPr id="1030" name="Picture 6" descr="Genes play a role in dog breed differences in behavior | Penn Today">
            <a:extLst>
              <a:ext uri="{FF2B5EF4-FFF2-40B4-BE49-F238E27FC236}">
                <a16:creationId xmlns:a16="http://schemas.microsoft.com/office/drawing/2014/main" id="{C668EA6B-88C2-7510-7000-4E171C3142DA}"/>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46749" y="2920302"/>
            <a:ext cx="2775071" cy="129746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5AD4904-CB22-13DB-8589-04AF30679775}"/>
              </a:ext>
            </a:extLst>
          </p:cNvPr>
          <p:cNvSpPr/>
          <p:nvPr/>
        </p:nvSpPr>
        <p:spPr>
          <a:xfrm>
            <a:off x="3410852" y="3651588"/>
            <a:ext cx="2832111" cy="5032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Narrow" panose="020B0604020202020204" pitchFamily="34" charset="0"/>
                <a:cs typeface="Arial Narrow" panose="020B0604020202020204" pitchFamily="34" charset="0"/>
              </a:rPr>
              <a:t>HIGH</a:t>
            </a:r>
            <a:r>
              <a:rPr lang="en-US" dirty="0">
                <a:solidFill>
                  <a:schemeClr val="tx1"/>
                </a:solidFill>
                <a:latin typeface="Arial Narrow" panose="020B0604020202020204" pitchFamily="34" charset="0"/>
                <a:cs typeface="Arial Narrow" panose="020B0604020202020204" pitchFamily="34" charset="0"/>
              </a:rPr>
              <a:t> or </a:t>
            </a:r>
            <a:r>
              <a:rPr lang="en-US" u="sng" dirty="0">
                <a:solidFill>
                  <a:schemeClr val="tx1"/>
                </a:solidFill>
                <a:latin typeface="Arial Narrow" panose="020B0604020202020204" pitchFamily="34" charset="0"/>
                <a:cs typeface="Arial Narrow" panose="020B0604020202020204" pitchFamily="34" charset="0"/>
              </a:rPr>
              <a:t>LOW</a:t>
            </a:r>
            <a:r>
              <a:rPr lang="en-US" dirty="0">
                <a:solidFill>
                  <a:schemeClr val="tx1"/>
                </a:solidFill>
                <a:latin typeface="Arial Narrow" panose="020B0604020202020204" pitchFamily="34" charset="0"/>
                <a:cs typeface="Arial Narrow" panose="020B0604020202020204" pitchFamily="34" charset="0"/>
              </a:rPr>
              <a:t> Genetic Diversity</a:t>
            </a:r>
          </a:p>
        </p:txBody>
      </p:sp>
      <p:sp>
        <p:nvSpPr>
          <p:cNvPr id="15" name="TextBox 14">
            <a:extLst>
              <a:ext uri="{FF2B5EF4-FFF2-40B4-BE49-F238E27FC236}">
                <a16:creationId xmlns:a16="http://schemas.microsoft.com/office/drawing/2014/main" id="{3AD9E6AE-482A-762C-687F-C8583249530E}"/>
              </a:ext>
            </a:extLst>
          </p:cNvPr>
          <p:cNvSpPr txBox="1"/>
          <p:nvPr/>
        </p:nvSpPr>
        <p:spPr>
          <a:xfrm>
            <a:off x="463783" y="4673064"/>
            <a:ext cx="5889373" cy="600164"/>
          </a:xfrm>
          <a:prstGeom prst="rect">
            <a:avLst/>
          </a:prstGeom>
          <a:noFill/>
        </p:spPr>
        <p:txBody>
          <a:bodyPr wrap="square" rtlCol="0">
            <a:spAutoFit/>
          </a:bodyPr>
          <a:lstStyle/>
          <a:p>
            <a:r>
              <a:rPr lang="en-AU" sz="1100" dirty="0">
                <a:latin typeface="Arial Narrow" panose="020B0606020202030204" pitchFamily="34" charset="0"/>
              </a:rPr>
              <a:t>Species diversity is the diversity of species in a given location. It is often measured as the relative </a:t>
            </a:r>
            <a:r>
              <a:rPr lang="en-AU" sz="1100" i="1" dirty="0">
                <a:latin typeface="Arial Narrow" panose="020B0606020202030204" pitchFamily="34" charset="0"/>
              </a:rPr>
              <a:t>number of different species </a:t>
            </a:r>
            <a:r>
              <a:rPr lang="en-AU" sz="1100" dirty="0">
                <a:latin typeface="Arial Narrow" panose="020B0606020202030204" pitchFamily="34" charset="0"/>
              </a:rPr>
              <a:t>present. LOW species diversity has very low variety of species. HIGH species diversity has a high variety of all different kinds of species. An ecosystem with HIGH species diversity is a healthy ecosystem. </a:t>
            </a:r>
            <a:endParaRPr lang="en-US" sz="1150" dirty="0">
              <a:latin typeface="Arial Narrow" pitchFamily="34" charset="0"/>
            </a:endParaRPr>
          </a:p>
        </p:txBody>
      </p:sp>
      <p:pic>
        <p:nvPicPr>
          <p:cNvPr id="16" name="Picture 15" descr="A group of stars on a white background&#10;&#10;Description automatically generated">
            <a:extLst>
              <a:ext uri="{FF2B5EF4-FFF2-40B4-BE49-F238E27FC236}">
                <a16:creationId xmlns:a16="http://schemas.microsoft.com/office/drawing/2014/main" id="{E772A3AB-66E4-69A3-3FE4-480AB47E6C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83669" y="5382366"/>
            <a:ext cx="1039548" cy="1097709"/>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descr="A collection of sea animals&#10;&#10;Description automatically generated">
            <a:extLst>
              <a:ext uri="{FF2B5EF4-FFF2-40B4-BE49-F238E27FC236}">
                <a16:creationId xmlns:a16="http://schemas.microsoft.com/office/drawing/2014/main" id="{C4057CE7-613A-F410-2935-008EC745791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9421" y="5374946"/>
            <a:ext cx="982075" cy="1105129"/>
          </a:xfrm>
          <a:prstGeom prst="rect">
            <a:avLst/>
          </a:prstGeom>
          <a:ln>
            <a:solidFill>
              <a:schemeClr val="tx1"/>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58B17750-514B-CE88-6BA6-3C934CD495D7}"/>
              </a:ext>
            </a:extLst>
          </p:cNvPr>
          <p:cNvSpPr/>
          <p:nvPr/>
        </p:nvSpPr>
        <p:spPr>
          <a:xfrm>
            <a:off x="3276267" y="5389760"/>
            <a:ext cx="3032891" cy="11580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Q. Which ecosystem has the HIGHEST species diversity? Ecosystem A or Ecosystem B? </a:t>
            </a:r>
          </a:p>
          <a:p>
            <a:r>
              <a:rPr lang="en-AU" sz="1200" dirty="0">
                <a:solidFill>
                  <a:schemeClr val="tx1"/>
                </a:solidFill>
                <a:latin typeface="Arial Narrow" panose="020B0606020202030204" pitchFamily="34" charset="0"/>
              </a:rPr>
              <a:t>Answer by crossing out the wrong word (below). </a:t>
            </a:r>
          </a:p>
        </p:txBody>
      </p:sp>
      <p:sp>
        <p:nvSpPr>
          <p:cNvPr id="23" name="Rectangle 22">
            <a:extLst>
              <a:ext uri="{FF2B5EF4-FFF2-40B4-BE49-F238E27FC236}">
                <a16:creationId xmlns:a16="http://schemas.microsoft.com/office/drawing/2014/main" id="{0FB4C716-EF97-02E0-C543-48CA0446414F}"/>
              </a:ext>
            </a:extLst>
          </p:cNvPr>
          <p:cNvSpPr/>
          <p:nvPr/>
        </p:nvSpPr>
        <p:spPr>
          <a:xfrm>
            <a:off x="3362071" y="6012160"/>
            <a:ext cx="2832111" cy="4679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4020202020204" pitchFamily="34" charset="0"/>
                <a:cs typeface="Arial Narrow" panose="020B0604020202020204" pitchFamily="34" charset="0"/>
              </a:rPr>
              <a:t>Ecosystem </a:t>
            </a:r>
            <a:r>
              <a:rPr lang="en-US" sz="2800" u="sng" dirty="0">
                <a:solidFill>
                  <a:schemeClr val="tx1"/>
                </a:solidFill>
                <a:latin typeface="Arial Narrow" panose="020B0604020202020204" pitchFamily="34" charset="0"/>
                <a:cs typeface="Arial Narrow" panose="020B0604020202020204" pitchFamily="34" charset="0"/>
              </a:rPr>
              <a:t>A</a:t>
            </a:r>
            <a:r>
              <a:rPr lang="en-US" sz="2800" dirty="0">
                <a:solidFill>
                  <a:schemeClr val="tx1"/>
                </a:solidFill>
                <a:latin typeface="Arial Narrow" panose="020B0604020202020204" pitchFamily="34" charset="0"/>
                <a:cs typeface="Arial Narrow" panose="020B0604020202020204" pitchFamily="34" charset="0"/>
              </a:rPr>
              <a:t> </a:t>
            </a:r>
            <a:r>
              <a:rPr lang="en-US" dirty="0">
                <a:solidFill>
                  <a:schemeClr val="tx1"/>
                </a:solidFill>
                <a:latin typeface="Arial Narrow" panose="020B0604020202020204" pitchFamily="34" charset="0"/>
                <a:cs typeface="Arial Narrow" panose="020B0604020202020204" pitchFamily="34" charset="0"/>
              </a:rPr>
              <a:t>or </a:t>
            </a:r>
            <a:r>
              <a:rPr lang="en-US" sz="2800" u="sng" dirty="0">
                <a:solidFill>
                  <a:schemeClr val="tx1"/>
                </a:solidFill>
                <a:latin typeface="Arial Narrow" panose="020B0604020202020204" pitchFamily="34" charset="0"/>
                <a:cs typeface="Arial Narrow" panose="020B0604020202020204" pitchFamily="34" charset="0"/>
              </a:rPr>
              <a:t>B</a:t>
            </a:r>
            <a:r>
              <a:rPr lang="en-US" sz="2800" dirty="0">
                <a:solidFill>
                  <a:schemeClr val="tx1"/>
                </a:solidFill>
                <a:latin typeface="Arial Narrow" panose="020B0604020202020204" pitchFamily="34" charset="0"/>
                <a:cs typeface="Arial Narrow" panose="020B0604020202020204" pitchFamily="34" charset="0"/>
              </a:rPr>
              <a:t> </a:t>
            </a:r>
            <a:endParaRPr lang="en-US" dirty="0">
              <a:solidFill>
                <a:schemeClr val="tx1"/>
              </a:solidFill>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281272BF-5F07-2DD0-6837-B97C5308E73A}"/>
              </a:ext>
            </a:extLst>
          </p:cNvPr>
          <p:cNvSpPr txBox="1"/>
          <p:nvPr/>
        </p:nvSpPr>
        <p:spPr>
          <a:xfrm>
            <a:off x="1979815" y="6466899"/>
            <a:ext cx="1218966" cy="30777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Ecosystem B</a:t>
            </a:r>
          </a:p>
        </p:txBody>
      </p:sp>
      <p:sp>
        <p:nvSpPr>
          <p:cNvPr id="25" name="TextBox 24">
            <a:extLst>
              <a:ext uri="{FF2B5EF4-FFF2-40B4-BE49-F238E27FC236}">
                <a16:creationId xmlns:a16="http://schemas.microsoft.com/office/drawing/2014/main" id="{C6C2610F-1050-1C67-A847-9E9C4C0CAEEC}"/>
              </a:ext>
            </a:extLst>
          </p:cNvPr>
          <p:cNvSpPr txBox="1"/>
          <p:nvPr/>
        </p:nvSpPr>
        <p:spPr>
          <a:xfrm>
            <a:off x="764704" y="6480075"/>
            <a:ext cx="1218966" cy="30777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Ecosystem A</a:t>
            </a:r>
          </a:p>
        </p:txBody>
      </p:sp>
      <p:sp>
        <p:nvSpPr>
          <p:cNvPr id="26" name="TextBox 25">
            <a:extLst>
              <a:ext uri="{FF2B5EF4-FFF2-40B4-BE49-F238E27FC236}">
                <a16:creationId xmlns:a16="http://schemas.microsoft.com/office/drawing/2014/main" id="{06AF30F7-F453-C572-144D-A47E159C16D0}"/>
              </a:ext>
            </a:extLst>
          </p:cNvPr>
          <p:cNvSpPr txBox="1"/>
          <p:nvPr/>
        </p:nvSpPr>
        <p:spPr>
          <a:xfrm>
            <a:off x="436070" y="7162890"/>
            <a:ext cx="5936277" cy="430887"/>
          </a:xfrm>
          <a:prstGeom prst="rect">
            <a:avLst/>
          </a:prstGeom>
          <a:noFill/>
        </p:spPr>
        <p:txBody>
          <a:bodyPr wrap="square" rtlCol="0">
            <a:spAutoFit/>
          </a:bodyPr>
          <a:lstStyle/>
          <a:p>
            <a:r>
              <a:rPr lang="en-AU" sz="1100" dirty="0">
                <a:latin typeface="Arial Narrow" panose="020B0606020202030204" pitchFamily="34" charset="0"/>
              </a:rPr>
              <a:t>Ecosystem diversity is the diversity of ecosystems. </a:t>
            </a:r>
          </a:p>
          <a:p>
            <a:r>
              <a:rPr lang="en-AU" sz="1100" dirty="0">
                <a:latin typeface="Arial Narrow" panose="020B0606020202030204" pitchFamily="34" charset="0"/>
              </a:rPr>
              <a:t>The greater the diversity, the more habitats for more species to occupy and travel between. </a:t>
            </a:r>
            <a:endParaRPr lang="en-AU" sz="1100" dirty="0">
              <a:highlight>
                <a:srgbClr val="000000"/>
              </a:highlight>
              <a:latin typeface="Arial Narrow" panose="020B0606020202030204" pitchFamily="34" charset="0"/>
            </a:endParaRPr>
          </a:p>
        </p:txBody>
      </p:sp>
      <p:sp>
        <p:nvSpPr>
          <p:cNvPr id="29" name="Rectangle 28">
            <a:extLst>
              <a:ext uri="{FF2B5EF4-FFF2-40B4-BE49-F238E27FC236}">
                <a16:creationId xmlns:a16="http://schemas.microsoft.com/office/drawing/2014/main" id="{90D41333-C077-76A4-A43B-8B5F760E0D70}"/>
              </a:ext>
            </a:extLst>
          </p:cNvPr>
          <p:cNvSpPr/>
          <p:nvPr/>
        </p:nvSpPr>
        <p:spPr>
          <a:xfrm>
            <a:off x="508469" y="7625477"/>
            <a:ext cx="5844292" cy="9966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the table below by filling in the blanks </a:t>
            </a:r>
            <a:r>
              <a:rPr lang="en-AU" sz="1200" dirty="0">
                <a:solidFill>
                  <a:schemeClr val="tx1"/>
                </a:solidFill>
                <a:latin typeface="Arial Narrow" panose="020B0606020202030204" pitchFamily="34" charset="0"/>
              </a:rPr>
              <a:t>(the first one is done for you).</a:t>
            </a:r>
          </a:p>
        </p:txBody>
      </p:sp>
      <p:graphicFrame>
        <p:nvGraphicFramePr>
          <p:cNvPr id="31" name="Table 30">
            <a:extLst>
              <a:ext uri="{FF2B5EF4-FFF2-40B4-BE49-F238E27FC236}">
                <a16:creationId xmlns:a16="http://schemas.microsoft.com/office/drawing/2014/main" id="{32D90BEA-5D45-2038-BA0C-FB6A71F113FB}"/>
              </a:ext>
            </a:extLst>
          </p:cNvPr>
          <p:cNvGraphicFramePr>
            <a:graphicFrameLocks noGrp="1"/>
          </p:cNvGraphicFramePr>
          <p:nvPr>
            <p:extLst>
              <p:ext uri="{D42A27DB-BD31-4B8C-83A1-F6EECF244321}">
                <p14:modId xmlns:p14="http://schemas.microsoft.com/office/powerpoint/2010/main" val="2725528630"/>
              </p:ext>
            </p:extLst>
          </p:nvPr>
        </p:nvGraphicFramePr>
        <p:xfrm>
          <a:off x="625391" y="7951442"/>
          <a:ext cx="5617572" cy="574846"/>
        </p:xfrm>
        <a:graphic>
          <a:graphicData uri="http://schemas.openxmlformats.org/drawingml/2006/table">
            <a:tbl>
              <a:tblPr firstRow="1" bandRow="1">
                <a:tableStyleId>{5940675A-B579-460E-94D1-54222C63F5DA}</a:tableStyleId>
              </a:tblPr>
              <a:tblGrid>
                <a:gridCol w="1507465">
                  <a:extLst>
                    <a:ext uri="{9D8B030D-6E8A-4147-A177-3AD203B41FA5}">
                      <a16:colId xmlns:a16="http://schemas.microsoft.com/office/drawing/2014/main" val="3940150440"/>
                    </a:ext>
                  </a:extLst>
                </a:gridCol>
                <a:gridCol w="2016224">
                  <a:extLst>
                    <a:ext uri="{9D8B030D-6E8A-4147-A177-3AD203B41FA5}">
                      <a16:colId xmlns:a16="http://schemas.microsoft.com/office/drawing/2014/main" val="1600439584"/>
                    </a:ext>
                  </a:extLst>
                </a:gridCol>
                <a:gridCol w="2093883">
                  <a:extLst>
                    <a:ext uri="{9D8B030D-6E8A-4147-A177-3AD203B41FA5}">
                      <a16:colId xmlns:a16="http://schemas.microsoft.com/office/drawing/2014/main" val="2573998025"/>
                    </a:ext>
                  </a:extLst>
                </a:gridCol>
              </a:tblGrid>
              <a:tr h="287423">
                <a:tc>
                  <a:txBody>
                    <a:bodyPr/>
                    <a:lstStyle/>
                    <a:p>
                      <a:r>
                        <a:rPr lang="en-US" sz="1200" b="1" i="0" dirty="0">
                          <a:latin typeface="Arial Narrow" panose="020B0604020202020204" pitchFamily="34" charset="0"/>
                          <a:cs typeface="Arial Narrow" panose="020B0604020202020204" pitchFamily="34" charset="0"/>
                        </a:rPr>
                        <a:t>Genetic Diversity</a:t>
                      </a:r>
                    </a:p>
                  </a:txBody>
                  <a:tcPr>
                    <a:solidFill>
                      <a:schemeClr val="bg1">
                        <a:lumMod val="95000"/>
                      </a:schemeClr>
                    </a:solidFill>
                  </a:tcPr>
                </a:tc>
                <a:tc>
                  <a:txBody>
                    <a:bodyPr/>
                    <a:lstStyle/>
                    <a:p>
                      <a:r>
                        <a:rPr lang="en-US" sz="1200" b="1" i="0" dirty="0">
                          <a:latin typeface="Arial Narrow" panose="020B0604020202020204" pitchFamily="34" charset="0"/>
                          <a:cs typeface="Arial Narrow" panose="020B0604020202020204" pitchFamily="34" charset="0"/>
                        </a:rPr>
                        <a:t>Species Diversity</a:t>
                      </a:r>
                    </a:p>
                  </a:txBody>
                  <a:tcPr>
                    <a:solidFill>
                      <a:schemeClr val="bg1">
                        <a:lumMod val="95000"/>
                      </a:schemeClr>
                    </a:solidFill>
                  </a:tcPr>
                </a:tc>
                <a:tc>
                  <a:txBody>
                    <a:bodyPr/>
                    <a:lstStyle/>
                    <a:p>
                      <a:r>
                        <a:rPr lang="en-US" sz="1200" b="1" i="0" dirty="0">
                          <a:latin typeface="Arial Narrow" panose="020B0604020202020204" pitchFamily="34" charset="0"/>
                          <a:cs typeface="Arial Narrow" panose="020B0604020202020204" pitchFamily="34" charset="0"/>
                        </a:rPr>
                        <a:t>Ecosystem Diversity</a:t>
                      </a:r>
                    </a:p>
                  </a:txBody>
                  <a:tcPr>
                    <a:solidFill>
                      <a:schemeClr val="bg1">
                        <a:lumMod val="95000"/>
                      </a:schemeClr>
                    </a:solidFill>
                  </a:tcPr>
                </a:tc>
                <a:extLst>
                  <a:ext uri="{0D108BD9-81ED-4DB2-BD59-A6C34878D82A}">
                    <a16:rowId xmlns:a16="http://schemas.microsoft.com/office/drawing/2014/main" val="2253036410"/>
                  </a:ext>
                </a:extLst>
              </a:tr>
              <a:tr h="287423">
                <a:tc>
                  <a:txBody>
                    <a:bodyPr/>
                    <a:lstStyle/>
                    <a:p>
                      <a:r>
                        <a:rPr lang="en-US" sz="1200" b="0" i="0" dirty="0">
                          <a:latin typeface="Arial Narrow" panose="020B0604020202020204" pitchFamily="34" charset="0"/>
                          <a:cs typeface="Arial Narrow" panose="020B0604020202020204" pitchFamily="34" charset="0"/>
                        </a:rPr>
                        <a:t>The diversity of GENES</a:t>
                      </a:r>
                    </a:p>
                  </a:txBody>
                  <a:tcPr>
                    <a:solidFill>
                      <a:schemeClr val="bg1"/>
                    </a:solidFill>
                  </a:tcPr>
                </a:tc>
                <a:tc>
                  <a:txBody>
                    <a:bodyPr/>
                    <a:lstStyle/>
                    <a:p>
                      <a:r>
                        <a:rPr lang="en-US" sz="1200" b="0" i="0" dirty="0">
                          <a:latin typeface="Arial Narrow" panose="020B0604020202020204" pitchFamily="34" charset="0"/>
                          <a:cs typeface="Arial Narrow" panose="020B0604020202020204" pitchFamily="34" charset="0"/>
                        </a:rPr>
                        <a:t>The diversity of ___</a:t>
                      </a:r>
                      <a:r>
                        <a:rPr lang="en-US" sz="1200" b="0" i="0" dirty="0">
                          <a:solidFill>
                            <a:schemeClr val="tx1">
                              <a:lumMod val="50000"/>
                              <a:lumOff val="50000"/>
                            </a:schemeClr>
                          </a:solidFill>
                          <a:latin typeface="Comic Sans MS" panose="030F0902030302020204" pitchFamily="66" charset="0"/>
                          <a:cs typeface="Arial Narrow" panose="020B0604020202020204" pitchFamily="34" charset="0"/>
                        </a:rPr>
                        <a:t>species_</a:t>
                      </a:r>
                      <a:r>
                        <a:rPr lang="en-US" sz="1200" b="0" i="0" dirty="0">
                          <a:latin typeface="Arial Narrow" panose="020B0604020202020204" pitchFamily="34" charset="0"/>
                          <a:cs typeface="Arial Narrow" panose="020B0604020202020204" pitchFamily="34" charset="0"/>
                        </a:rPr>
                        <a:t>_</a:t>
                      </a:r>
                    </a:p>
                  </a:txBody>
                  <a:tcPr>
                    <a:solidFill>
                      <a:schemeClr val="bg1"/>
                    </a:solidFill>
                  </a:tcPr>
                </a:tc>
                <a:tc>
                  <a:txBody>
                    <a:bodyPr/>
                    <a:lstStyle/>
                    <a:p>
                      <a:r>
                        <a:rPr lang="en-US" sz="1200" b="0" i="0" dirty="0">
                          <a:latin typeface="Arial Narrow" panose="020B0604020202020204" pitchFamily="34" charset="0"/>
                          <a:cs typeface="Arial Narrow" panose="020B0604020202020204" pitchFamily="34" charset="0"/>
                        </a:rPr>
                        <a:t>The diversity of __</a:t>
                      </a:r>
                      <a:r>
                        <a:rPr lang="en-US" sz="1200" b="0" i="0" dirty="0">
                          <a:solidFill>
                            <a:schemeClr val="tx1">
                              <a:lumMod val="50000"/>
                              <a:lumOff val="50000"/>
                            </a:schemeClr>
                          </a:solidFill>
                          <a:latin typeface="Comic Sans MS" panose="030F0902030302020204" pitchFamily="66" charset="0"/>
                          <a:cs typeface="Arial Narrow" panose="020B0604020202020204" pitchFamily="34" charset="0"/>
                        </a:rPr>
                        <a:t>ecosystems</a:t>
                      </a:r>
                      <a:r>
                        <a:rPr lang="en-US" sz="1200" b="0" i="0" dirty="0">
                          <a:latin typeface="Arial Narrow" panose="020B0604020202020204" pitchFamily="34" charset="0"/>
                          <a:cs typeface="Arial Narrow" panose="020B0604020202020204" pitchFamily="34" charset="0"/>
                        </a:rPr>
                        <a:t>_</a:t>
                      </a:r>
                    </a:p>
                  </a:txBody>
                  <a:tcPr>
                    <a:solidFill>
                      <a:schemeClr val="bg1"/>
                    </a:solidFill>
                  </a:tcPr>
                </a:tc>
                <a:extLst>
                  <a:ext uri="{0D108BD9-81ED-4DB2-BD59-A6C34878D82A}">
                    <a16:rowId xmlns:a16="http://schemas.microsoft.com/office/drawing/2014/main" val="235367743"/>
                  </a:ext>
                </a:extLst>
              </a:tr>
            </a:tbl>
          </a:graphicData>
        </a:graphic>
      </p:graphicFrame>
      <p:sp>
        <p:nvSpPr>
          <p:cNvPr id="2" name="Oval 1">
            <a:extLst>
              <a:ext uri="{FF2B5EF4-FFF2-40B4-BE49-F238E27FC236}">
                <a16:creationId xmlns:a16="http://schemas.microsoft.com/office/drawing/2014/main" id="{4B4BA5B1-E38B-7CB9-0EB2-6542ED3C7751}"/>
              </a:ext>
            </a:extLst>
          </p:cNvPr>
          <p:cNvSpPr/>
          <p:nvPr/>
        </p:nvSpPr>
        <p:spPr>
          <a:xfrm>
            <a:off x="4869160" y="6012160"/>
            <a:ext cx="288032" cy="535657"/>
          </a:xfrm>
          <a:prstGeom prst="ellipse">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9C0D59-5A50-D98C-6BCE-ED851D3B738A}"/>
              </a:ext>
            </a:extLst>
          </p:cNvPr>
          <p:cNvSpPr/>
          <p:nvPr/>
        </p:nvSpPr>
        <p:spPr>
          <a:xfrm>
            <a:off x="3460254" y="3637254"/>
            <a:ext cx="544809" cy="535657"/>
          </a:xfrm>
          <a:prstGeom prst="ellipse">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08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89894</TotalTime>
  <Words>18118</Words>
  <Application>Microsoft Macintosh PowerPoint</Application>
  <PresentationFormat>On-screen Show (4:3)</PresentationFormat>
  <Paragraphs>2816</Paragraphs>
  <Slides>76</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Arial Narrow</vt:lpstr>
      <vt:lpstr>Calibri</vt:lpstr>
      <vt:lpstr>Comic Sans MS</vt:lpstr>
      <vt:lpstr>Gabriola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7092</cp:revision>
  <cp:lastPrinted>2023-07-12T06:33:19Z</cp:lastPrinted>
  <dcterms:created xsi:type="dcterms:W3CDTF">2011-04-13T05:15:36Z</dcterms:created>
  <dcterms:modified xsi:type="dcterms:W3CDTF">2025-02-07T18:23:18Z</dcterms:modified>
</cp:coreProperties>
</file>