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837" r:id="rId2"/>
    <p:sldId id="464" r:id="rId3"/>
    <p:sldId id="473" r:id="rId4"/>
    <p:sldId id="862" r:id="rId5"/>
    <p:sldId id="368" r:id="rId6"/>
    <p:sldId id="500" r:id="rId7"/>
    <p:sldId id="465" r:id="rId8"/>
    <p:sldId id="869" r:id="rId9"/>
    <p:sldId id="437" r:id="rId10"/>
    <p:sldId id="870" r:id="rId11"/>
    <p:sldId id="439" r:id="rId12"/>
    <p:sldId id="871" r:id="rId13"/>
    <p:sldId id="466" r:id="rId14"/>
    <p:sldId id="872" r:id="rId15"/>
    <p:sldId id="441" r:id="rId16"/>
    <p:sldId id="873" r:id="rId17"/>
    <p:sldId id="442" r:id="rId18"/>
    <p:sldId id="874" r:id="rId19"/>
    <p:sldId id="448" r:id="rId20"/>
    <p:sldId id="875" r:id="rId21"/>
    <p:sldId id="444" r:id="rId22"/>
    <p:sldId id="876" r:id="rId23"/>
    <p:sldId id="445" r:id="rId24"/>
    <p:sldId id="877" r:id="rId25"/>
    <p:sldId id="446" r:id="rId26"/>
    <p:sldId id="878" r:id="rId27"/>
    <p:sldId id="880" r:id="rId28"/>
    <p:sldId id="881" r:id="rId29"/>
    <p:sldId id="882" r:id="rId30"/>
    <p:sldId id="883" r:id="rId31"/>
  </p:sldIdLst>
  <p:sldSz cx="6858000" cy="9144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l Riches" initials="G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65" autoAdjust="0"/>
    <p:restoredTop sz="94677"/>
  </p:normalViewPr>
  <p:slideViewPr>
    <p:cSldViewPr>
      <p:cViewPr>
        <p:scale>
          <a:sx n="232" d="100"/>
          <a:sy n="232" d="100"/>
        </p:scale>
        <p:origin x="-952" y="-880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748" cy="496809"/>
          </a:xfrm>
          <a:prstGeom prst="rect">
            <a:avLst/>
          </a:prstGeom>
        </p:spPr>
        <p:txBody>
          <a:bodyPr vert="horz" lIns="90407" tIns="45204" rIns="90407" bIns="45204" rtlCol="0"/>
          <a:lstStyle>
            <a:lvl1pPr algn="l">
              <a:defRPr sz="1200"/>
            </a:lvl1pPr>
          </a:lstStyle>
          <a:p>
            <a:endParaRPr lang="en-AU" dirty="0"/>
          </a:p>
        </p:txBody>
      </p:sp>
      <p:sp>
        <p:nvSpPr>
          <p:cNvPr id="3" name="Date Placeholder 2"/>
          <p:cNvSpPr>
            <a:spLocks noGrp="1"/>
          </p:cNvSpPr>
          <p:nvPr>
            <p:ph type="dt" idx="1"/>
          </p:nvPr>
        </p:nvSpPr>
        <p:spPr>
          <a:xfrm>
            <a:off x="3845404" y="0"/>
            <a:ext cx="2942748" cy="496809"/>
          </a:xfrm>
          <a:prstGeom prst="rect">
            <a:avLst/>
          </a:prstGeom>
        </p:spPr>
        <p:txBody>
          <a:bodyPr vert="horz" lIns="90407" tIns="45204" rIns="90407" bIns="45204" rtlCol="0"/>
          <a:lstStyle>
            <a:lvl1pPr algn="r">
              <a:defRPr sz="1200"/>
            </a:lvl1pPr>
          </a:lstStyle>
          <a:p>
            <a:fld id="{B311833B-65A7-4B04-9E13-7DEB37ED3333}" type="datetimeFigureOut">
              <a:rPr lang="en-AU" smtClean="0"/>
              <a:pPr/>
              <a:t>8/2/2025</a:t>
            </a:fld>
            <a:endParaRPr lang="en-AU" dirty="0"/>
          </a:p>
        </p:txBody>
      </p:sp>
      <p:sp>
        <p:nvSpPr>
          <p:cNvPr id="4" name="Slide Image Placeholder 3"/>
          <p:cNvSpPr>
            <a:spLocks noGrp="1" noRot="1" noChangeAspect="1"/>
          </p:cNvSpPr>
          <p:nvPr>
            <p:ph type="sldImg" idx="2"/>
          </p:nvPr>
        </p:nvSpPr>
        <p:spPr>
          <a:xfrm>
            <a:off x="1998663" y="742950"/>
            <a:ext cx="2792412" cy="3725863"/>
          </a:xfrm>
          <a:prstGeom prst="rect">
            <a:avLst/>
          </a:prstGeom>
          <a:noFill/>
          <a:ln w="12700">
            <a:solidFill>
              <a:prstClr val="black"/>
            </a:solidFill>
          </a:ln>
        </p:spPr>
        <p:txBody>
          <a:bodyPr vert="horz" lIns="90407" tIns="45204" rIns="90407" bIns="45204" rtlCol="0" anchor="ctr"/>
          <a:lstStyle/>
          <a:p>
            <a:endParaRPr lang="en-AU" dirty="0"/>
          </a:p>
        </p:txBody>
      </p:sp>
      <p:sp>
        <p:nvSpPr>
          <p:cNvPr id="5" name="Notes Placeholder 4"/>
          <p:cNvSpPr>
            <a:spLocks noGrp="1"/>
          </p:cNvSpPr>
          <p:nvPr>
            <p:ph type="body" sz="quarter" idx="3"/>
          </p:nvPr>
        </p:nvSpPr>
        <p:spPr>
          <a:xfrm>
            <a:off x="678974" y="4717298"/>
            <a:ext cx="5431790" cy="4468099"/>
          </a:xfrm>
          <a:prstGeom prst="rect">
            <a:avLst/>
          </a:prstGeom>
        </p:spPr>
        <p:txBody>
          <a:bodyPr vert="horz" lIns="90407" tIns="45204" rIns="90407" bIns="452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31416"/>
            <a:ext cx="2942748" cy="496809"/>
          </a:xfrm>
          <a:prstGeom prst="rect">
            <a:avLst/>
          </a:prstGeom>
        </p:spPr>
        <p:txBody>
          <a:bodyPr vert="horz" lIns="90407" tIns="45204" rIns="90407" bIns="45204"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5404" y="9431416"/>
            <a:ext cx="2942748" cy="496809"/>
          </a:xfrm>
          <a:prstGeom prst="rect">
            <a:avLst/>
          </a:prstGeom>
        </p:spPr>
        <p:txBody>
          <a:bodyPr vert="horz" lIns="90407" tIns="45204" rIns="90407" bIns="45204" rtlCol="0" anchor="b"/>
          <a:lstStyle>
            <a:lvl1pPr algn="r">
              <a:defRPr sz="1200"/>
            </a:lvl1pPr>
          </a:lstStyle>
          <a:p>
            <a:fld id="{E17E4790-4B88-4B3E-89CD-9E8426F404CC}" type="slidenum">
              <a:rPr lang="en-AU" smtClean="0"/>
              <a:pPr/>
              <a:t>‹#›</a:t>
            </a:fld>
            <a:endParaRPr lang="en-AU" dirty="0"/>
          </a:p>
        </p:txBody>
      </p:sp>
    </p:spTree>
    <p:extLst>
      <p:ext uri="{BB962C8B-B14F-4D97-AF65-F5344CB8AC3E}">
        <p14:creationId xmlns:p14="http://schemas.microsoft.com/office/powerpoint/2010/main" val="232176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4790-4B88-4B3E-89CD-9E8426F404CC}" type="slidenum">
              <a:rPr lang="en-AU" smtClean="0"/>
              <a:pPr/>
              <a:t>1</a:t>
            </a:fld>
            <a:endParaRPr lang="en-AU" dirty="0"/>
          </a:p>
        </p:txBody>
      </p:sp>
    </p:spTree>
    <p:extLst>
      <p:ext uri="{BB962C8B-B14F-4D97-AF65-F5344CB8AC3E}">
        <p14:creationId xmlns:p14="http://schemas.microsoft.com/office/powerpoint/2010/main" val="78070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a:t>
            </a:fld>
            <a:endParaRPr lang="en-AU" dirty="0"/>
          </a:p>
        </p:txBody>
      </p:sp>
    </p:spTree>
    <p:extLst>
      <p:ext uri="{BB962C8B-B14F-4D97-AF65-F5344CB8AC3E}">
        <p14:creationId xmlns:p14="http://schemas.microsoft.com/office/powerpoint/2010/main" val="1803993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16</a:t>
            </a:fld>
            <a:endParaRPr lang="en-AU"/>
          </a:p>
        </p:txBody>
      </p:sp>
    </p:spTree>
    <p:extLst>
      <p:ext uri="{BB962C8B-B14F-4D97-AF65-F5344CB8AC3E}">
        <p14:creationId xmlns:p14="http://schemas.microsoft.com/office/powerpoint/2010/main" val="459255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17</a:t>
            </a:fld>
            <a:endParaRPr lang="en-AU" dirty="0"/>
          </a:p>
        </p:txBody>
      </p:sp>
    </p:spTree>
    <p:extLst>
      <p:ext uri="{BB962C8B-B14F-4D97-AF65-F5344CB8AC3E}">
        <p14:creationId xmlns:p14="http://schemas.microsoft.com/office/powerpoint/2010/main" val="582650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18</a:t>
            </a:fld>
            <a:endParaRPr lang="en-AU"/>
          </a:p>
        </p:txBody>
      </p:sp>
    </p:spTree>
    <p:extLst>
      <p:ext uri="{BB962C8B-B14F-4D97-AF65-F5344CB8AC3E}">
        <p14:creationId xmlns:p14="http://schemas.microsoft.com/office/powerpoint/2010/main" val="3967198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19</a:t>
            </a:fld>
            <a:endParaRPr lang="en-AU" dirty="0"/>
          </a:p>
        </p:txBody>
      </p:sp>
    </p:spTree>
    <p:extLst>
      <p:ext uri="{BB962C8B-B14F-4D97-AF65-F5344CB8AC3E}">
        <p14:creationId xmlns:p14="http://schemas.microsoft.com/office/powerpoint/2010/main" val="3273050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20</a:t>
            </a:fld>
            <a:endParaRPr lang="en-AU"/>
          </a:p>
        </p:txBody>
      </p:sp>
    </p:spTree>
    <p:extLst>
      <p:ext uri="{BB962C8B-B14F-4D97-AF65-F5344CB8AC3E}">
        <p14:creationId xmlns:p14="http://schemas.microsoft.com/office/powerpoint/2010/main" val="1924714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21</a:t>
            </a:fld>
            <a:endParaRPr lang="en-AU" dirty="0"/>
          </a:p>
        </p:txBody>
      </p:sp>
    </p:spTree>
    <p:extLst>
      <p:ext uri="{BB962C8B-B14F-4D97-AF65-F5344CB8AC3E}">
        <p14:creationId xmlns:p14="http://schemas.microsoft.com/office/powerpoint/2010/main" val="1838792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22</a:t>
            </a:fld>
            <a:endParaRPr lang="en-AU"/>
          </a:p>
        </p:txBody>
      </p:sp>
    </p:spTree>
    <p:extLst>
      <p:ext uri="{BB962C8B-B14F-4D97-AF65-F5344CB8AC3E}">
        <p14:creationId xmlns:p14="http://schemas.microsoft.com/office/powerpoint/2010/main" val="781702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23</a:t>
            </a:fld>
            <a:endParaRPr lang="en-AU" dirty="0"/>
          </a:p>
        </p:txBody>
      </p:sp>
    </p:spTree>
    <p:extLst>
      <p:ext uri="{BB962C8B-B14F-4D97-AF65-F5344CB8AC3E}">
        <p14:creationId xmlns:p14="http://schemas.microsoft.com/office/powerpoint/2010/main" val="1272867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24</a:t>
            </a:fld>
            <a:endParaRPr lang="en-AU"/>
          </a:p>
        </p:txBody>
      </p:sp>
    </p:spTree>
    <p:extLst>
      <p:ext uri="{BB962C8B-B14F-4D97-AF65-F5344CB8AC3E}">
        <p14:creationId xmlns:p14="http://schemas.microsoft.com/office/powerpoint/2010/main" val="211419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a:t>
            </a:fld>
            <a:endParaRPr lang="en-AU" dirty="0"/>
          </a:p>
        </p:txBody>
      </p:sp>
    </p:spTree>
    <p:extLst>
      <p:ext uri="{BB962C8B-B14F-4D97-AF65-F5344CB8AC3E}">
        <p14:creationId xmlns:p14="http://schemas.microsoft.com/office/powerpoint/2010/main" val="1232181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25</a:t>
            </a:fld>
            <a:endParaRPr lang="en-AU" dirty="0"/>
          </a:p>
        </p:txBody>
      </p:sp>
    </p:spTree>
    <p:extLst>
      <p:ext uri="{BB962C8B-B14F-4D97-AF65-F5344CB8AC3E}">
        <p14:creationId xmlns:p14="http://schemas.microsoft.com/office/powerpoint/2010/main" val="938345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26</a:t>
            </a:fld>
            <a:endParaRPr lang="en-AU"/>
          </a:p>
        </p:txBody>
      </p:sp>
    </p:spTree>
    <p:extLst>
      <p:ext uri="{BB962C8B-B14F-4D97-AF65-F5344CB8AC3E}">
        <p14:creationId xmlns:p14="http://schemas.microsoft.com/office/powerpoint/2010/main" val="2433682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07904-B7FB-35BF-EE03-51E93E3D4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19AF01-8797-3B25-D8F0-F1A88E38A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D7CAB-5C40-2A27-5145-2044EF80516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E67D37B8-EE4C-E011-1DE2-9271EE4B1AA2}"/>
              </a:ext>
            </a:extLst>
          </p:cNvPr>
          <p:cNvSpPr>
            <a:spLocks noGrp="1"/>
          </p:cNvSpPr>
          <p:nvPr>
            <p:ph type="sldNum" sz="quarter" idx="10"/>
          </p:nvPr>
        </p:nvSpPr>
        <p:spPr/>
        <p:txBody>
          <a:bodyPr/>
          <a:lstStyle/>
          <a:p>
            <a:fld id="{E17E4790-4B88-4B3E-89CD-9E8426F404CC}" type="slidenum">
              <a:rPr lang="en-AU" smtClean="0"/>
              <a:pPr/>
              <a:t>27</a:t>
            </a:fld>
            <a:endParaRPr lang="en-AU"/>
          </a:p>
        </p:txBody>
      </p:sp>
    </p:spTree>
    <p:extLst>
      <p:ext uri="{BB962C8B-B14F-4D97-AF65-F5344CB8AC3E}">
        <p14:creationId xmlns:p14="http://schemas.microsoft.com/office/powerpoint/2010/main" val="2908990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06B30-CCB1-C8EB-9A67-E038894BE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F067C-908E-B48D-D46F-D4C106B18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B1AFB-5DC8-0593-525C-64A948EACAA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8E0B006E-7936-FBE5-88A7-36BA02908C0F}"/>
              </a:ext>
            </a:extLst>
          </p:cNvPr>
          <p:cNvSpPr>
            <a:spLocks noGrp="1"/>
          </p:cNvSpPr>
          <p:nvPr>
            <p:ph type="sldNum" sz="quarter" idx="10"/>
          </p:nvPr>
        </p:nvSpPr>
        <p:spPr/>
        <p:txBody>
          <a:bodyPr/>
          <a:lstStyle/>
          <a:p>
            <a:fld id="{E17E4790-4B88-4B3E-89CD-9E8426F404CC}" type="slidenum">
              <a:rPr lang="en-AU" smtClean="0"/>
              <a:pPr/>
              <a:t>28</a:t>
            </a:fld>
            <a:endParaRPr lang="en-AU"/>
          </a:p>
        </p:txBody>
      </p:sp>
    </p:spTree>
    <p:extLst>
      <p:ext uri="{BB962C8B-B14F-4D97-AF65-F5344CB8AC3E}">
        <p14:creationId xmlns:p14="http://schemas.microsoft.com/office/powerpoint/2010/main" val="1454991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F243A-E965-E928-74F8-3CD683A23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704E6-8E1A-DE64-E63A-EDF9D34EE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534D5-F2BA-3FBB-C2D4-360C2267E2C4}"/>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D358DCF2-7A24-B3A2-EEFD-5835AFCC1E0D}"/>
              </a:ext>
            </a:extLst>
          </p:cNvPr>
          <p:cNvSpPr>
            <a:spLocks noGrp="1"/>
          </p:cNvSpPr>
          <p:nvPr>
            <p:ph type="sldNum" sz="quarter" idx="10"/>
          </p:nvPr>
        </p:nvSpPr>
        <p:spPr/>
        <p:txBody>
          <a:bodyPr/>
          <a:lstStyle/>
          <a:p>
            <a:fld id="{E17E4790-4B88-4B3E-89CD-9E8426F404CC}" type="slidenum">
              <a:rPr lang="en-AU" smtClean="0"/>
              <a:pPr/>
              <a:t>29</a:t>
            </a:fld>
            <a:endParaRPr lang="en-AU"/>
          </a:p>
        </p:txBody>
      </p:sp>
    </p:spTree>
    <p:extLst>
      <p:ext uri="{BB962C8B-B14F-4D97-AF65-F5344CB8AC3E}">
        <p14:creationId xmlns:p14="http://schemas.microsoft.com/office/powerpoint/2010/main" val="2802803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32D9E-59FA-8A8D-02CC-6C05F3A71A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C3410-EDBB-0978-C9E6-D79170F08E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BCC48-369F-16D2-2CB1-46FBFB23130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EEA5C825-72CC-93C1-4EE0-E414ABE02AAF}"/>
              </a:ext>
            </a:extLst>
          </p:cNvPr>
          <p:cNvSpPr>
            <a:spLocks noGrp="1"/>
          </p:cNvSpPr>
          <p:nvPr>
            <p:ph type="sldNum" sz="quarter" idx="10"/>
          </p:nvPr>
        </p:nvSpPr>
        <p:spPr/>
        <p:txBody>
          <a:bodyPr/>
          <a:lstStyle/>
          <a:p>
            <a:fld id="{E17E4790-4B88-4B3E-89CD-9E8426F404CC}" type="slidenum">
              <a:rPr lang="en-AU" smtClean="0"/>
              <a:pPr/>
              <a:t>30</a:t>
            </a:fld>
            <a:endParaRPr lang="en-AU"/>
          </a:p>
        </p:txBody>
      </p:sp>
    </p:spTree>
    <p:extLst>
      <p:ext uri="{BB962C8B-B14F-4D97-AF65-F5344CB8AC3E}">
        <p14:creationId xmlns:p14="http://schemas.microsoft.com/office/powerpoint/2010/main" val="712994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a:t>
            </a:fld>
            <a:endParaRPr lang="en-AU"/>
          </a:p>
        </p:txBody>
      </p:sp>
    </p:spTree>
    <p:extLst>
      <p:ext uri="{BB962C8B-B14F-4D97-AF65-F5344CB8AC3E}">
        <p14:creationId xmlns:p14="http://schemas.microsoft.com/office/powerpoint/2010/main" val="230023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9</a:t>
            </a:fld>
            <a:endParaRPr lang="en-AU" dirty="0"/>
          </a:p>
        </p:txBody>
      </p:sp>
    </p:spTree>
    <p:extLst>
      <p:ext uri="{BB962C8B-B14F-4D97-AF65-F5344CB8AC3E}">
        <p14:creationId xmlns:p14="http://schemas.microsoft.com/office/powerpoint/2010/main" val="168317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a:t>
            </a:fld>
            <a:endParaRPr lang="en-AU"/>
          </a:p>
        </p:txBody>
      </p:sp>
    </p:spTree>
    <p:extLst>
      <p:ext uri="{BB962C8B-B14F-4D97-AF65-F5344CB8AC3E}">
        <p14:creationId xmlns:p14="http://schemas.microsoft.com/office/powerpoint/2010/main" val="2835395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11</a:t>
            </a:fld>
            <a:endParaRPr lang="en-AU" dirty="0"/>
          </a:p>
        </p:txBody>
      </p:sp>
    </p:spTree>
    <p:extLst>
      <p:ext uri="{BB962C8B-B14F-4D97-AF65-F5344CB8AC3E}">
        <p14:creationId xmlns:p14="http://schemas.microsoft.com/office/powerpoint/2010/main" val="892062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12</a:t>
            </a:fld>
            <a:endParaRPr lang="en-AU"/>
          </a:p>
        </p:txBody>
      </p:sp>
    </p:spTree>
    <p:extLst>
      <p:ext uri="{BB962C8B-B14F-4D97-AF65-F5344CB8AC3E}">
        <p14:creationId xmlns:p14="http://schemas.microsoft.com/office/powerpoint/2010/main" val="3731813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a:t>
            </a:fld>
            <a:endParaRPr lang="en-AU" dirty="0"/>
          </a:p>
        </p:txBody>
      </p:sp>
    </p:spTree>
    <p:extLst>
      <p:ext uri="{BB962C8B-B14F-4D97-AF65-F5344CB8AC3E}">
        <p14:creationId xmlns:p14="http://schemas.microsoft.com/office/powerpoint/2010/main" val="3821340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a:t>
            </a:fld>
            <a:endParaRPr lang="en-AU"/>
          </a:p>
        </p:txBody>
      </p:sp>
    </p:spTree>
    <p:extLst>
      <p:ext uri="{BB962C8B-B14F-4D97-AF65-F5344CB8AC3E}">
        <p14:creationId xmlns:p14="http://schemas.microsoft.com/office/powerpoint/2010/main" val="92880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AU"/>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B1BBCE7-22BB-4C35-B64C-521946A1A25E}" type="datetimeFigureOut">
              <a:rPr lang="en-AU" smtClean="0"/>
              <a:pPr/>
              <a:t>8/2/2025</a:t>
            </a:fld>
            <a:endParaRPr lang="en-AU"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F11533-C339-4AC9-9FBB-5D0E827ECBD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9.png"/><Relationship Id="rId4" Type="http://schemas.microsoft.com/office/2007/relationships/hdphoto" Target="../media/hdphoto2.wdp"/><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www.marineeducation.com.au/"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www.qcaa.qld.edu.au/downloads/senior-qce/syllabuses/snr_marine_science_25_syll.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5.wdp"/><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4.wdp"/><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88811" y="87042"/>
            <a:ext cx="4191130" cy="830997"/>
          </a:xfrm>
          <a:prstGeom prst="rect">
            <a:avLst/>
          </a:prstGeom>
          <a:noFill/>
        </p:spPr>
        <p:txBody>
          <a:bodyPr wrap="square" rtlCol="0">
            <a:spAutoFit/>
          </a:bodyPr>
          <a:lstStyle/>
          <a:p>
            <a:pPr algn="ctr"/>
            <a:r>
              <a:rPr lang="en-US" sz="2800" b="1" dirty="0">
                <a:latin typeface="Arial Narrow" pitchFamily="34" charset="0"/>
              </a:rPr>
              <a:t>Year 11 Marine Science</a:t>
            </a:r>
          </a:p>
          <a:p>
            <a:pPr algn="ctr"/>
            <a:r>
              <a:rPr lang="en-US" sz="2000" dirty="0">
                <a:latin typeface="Arial Narrow" pitchFamily="34" charset="0"/>
              </a:rPr>
              <a:t>Student Workbook</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45224" y="2142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951CBF32-203B-4289-8D6A-652D0672112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1" name="TextBox 36">
            <a:extLst>
              <a:ext uri="{FF2B5EF4-FFF2-40B4-BE49-F238E27FC236}">
                <a16:creationId xmlns:a16="http://schemas.microsoft.com/office/drawing/2014/main" id="{8B67EF2F-9339-CBF1-B5F1-36D72110C427}"/>
              </a:ext>
            </a:extLst>
          </p:cNvPr>
          <p:cNvSpPr txBox="1"/>
          <p:nvPr/>
        </p:nvSpPr>
        <p:spPr>
          <a:xfrm>
            <a:off x="469477" y="875307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Rectangle 7">
            <a:extLst>
              <a:ext uri="{FF2B5EF4-FFF2-40B4-BE49-F238E27FC236}">
                <a16:creationId xmlns:a16="http://schemas.microsoft.com/office/drawing/2014/main" id="{23767086-22AB-248B-ED01-D8FEC19B9B36}"/>
              </a:ext>
            </a:extLst>
          </p:cNvPr>
          <p:cNvSpPr/>
          <p:nvPr/>
        </p:nvSpPr>
        <p:spPr>
          <a:xfrm>
            <a:off x="552634" y="987689"/>
            <a:ext cx="5863484" cy="776903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1F5D17B-B733-33FC-4C9B-68B5A29D3A8C}"/>
              </a:ext>
            </a:extLst>
          </p:cNvPr>
          <p:cNvSpPr txBox="1"/>
          <p:nvPr/>
        </p:nvSpPr>
        <p:spPr>
          <a:xfrm>
            <a:off x="686508" y="1475656"/>
            <a:ext cx="5749590" cy="707886"/>
          </a:xfrm>
          <a:prstGeom prst="rect">
            <a:avLst/>
          </a:prstGeom>
          <a:noFill/>
        </p:spPr>
        <p:txBody>
          <a:bodyPr wrap="square" rtlCol="0">
            <a:spAutoFit/>
          </a:bodyPr>
          <a:lstStyle/>
          <a:p>
            <a:pPr algn="ctr"/>
            <a:r>
              <a:rPr lang="en-AU" sz="2800" b="1" dirty="0">
                <a:solidFill>
                  <a:schemeClr val="bg1"/>
                </a:solidFill>
                <a:latin typeface="Arial Narrow" panose="020B0606020202030204" pitchFamily="34" charset="0"/>
              </a:rPr>
              <a:t>Unit 2 Topic 2</a:t>
            </a:r>
          </a:p>
          <a:p>
            <a:pPr algn="ctr"/>
            <a:r>
              <a:rPr lang="en-AU" sz="1200" dirty="0">
                <a:solidFill>
                  <a:schemeClr val="bg1"/>
                </a:solidFill>
                <a:latin typeface="Arial Narrow" panose="020B0606020202030204" pitchFamily="34" charset="0"/>
              </a:rPr>
              <a:t>Marine Environmental Management</a:t>
            </a:r>
          </a:p>
        </p:txBody>
      </p:sp>
      <p:sp>
        <p:nvSpPr>
          <p:cNvPr id="14" name="TextBox 13">
            <a:extLst>
              <a:ext uri="{FF2B5EF4-FFF2-40B4-BE49-F238E27FC236}">
                <a16:creationId xmlns:a16="http://schemas.microsoft.com/office/drawing/2014/main" id="{4A8719FF-2250-E0B2-48B5-5E624FDD74A9}"/>
              </a:ext>
            </a:extLst>
          </p:cNvPr>
          <p:cNvSpPr txBox="1"/>
          <p:nvPr/>
        </p:nvSpPr>
        <p:spPr>
          <a:xfrm>
            <a:off x="2065159" y="7894701"/>
            <a:ext cx="2952328" cy="523220"/>
          </a:xfrm>
          <a:prstGeom prst="rect">
            <a:avLst/>
          </a:prstGeom>
          <a:noFill/>
        </p:spPr>
        <p:txBody>
          <a:bodyPr wrap="square" rtlCol="0">
            <a:spAutoFit/>
          </a:bodyPr>
          <a:lstStyle/>
          <a:p>
            <a:pPr algn="ctr"/>
            <a:r>
              <a:rPr lang="en-AU" sz="2800" b="1" dirty="0">
                <a:solidFill>
                  <a:schemeClr val="bg1"/>
                </a:solidFill>
                <a:latin typeface="Arial Narrow" panose="020B0604020202020204" pitchFamily="34" charset="0"/>
                <a:cs typeface="Arial Narrow" panose="020B0604020202020204" pitchFamily="34" charset="0"/>
              </a:rPr>
              <a:t>By Gail Riches</a:t>
            </a:r>
          </a:p>
        </p:txBody>
      </p:sp>
      <p:sp>
        <p:nvSpPr>
          <p:cNvPr id="15" name="TextBox 14">
            <a:extLst>
              <a:ext uri="{FF2B5EF4-FFF2-40B4-BE49-F238E27FC236}">
                <a16:creationId xmlns:a16="http://schemas.microsoft.com/office/drawing/2014/main" id="{1BF5D475-F59D-BAF4-759C-232DAB62C5D4}"/>
              </a:ext>
            </a:extLst>
          </p:cNvPr>
          <p:cNvSpPr txBox="1"/>
          <p:nvPr/>
        </p:nvSpPr>
        <p:spPr>
          <a:xfrm>
            <a:off x="666528" y="6971068"/>
            <a:ext cx="5749590" cy="646331"/>
          </a:xfrm>
          <a:prstGeom prst="rect">
            <a:avLst/>
          </a:prstGeom>
          <a:noFill/>
        </p:spPr>
        <p:txBody>
          <a:bodyPr wrap="square" rtlCol="0">
            <a:spAutoFit/>
          </a:bodyPr>
          <a:lstStyle/>
          <a:p>
            <a:pPr algn="ctr"/>
            <a:r>
              <a:rPr lang="en-AU" dirty="0">
                <a:solidFill>
                  <a:schemeClr val="bg1"/>
                </a:solidFill>
                <a:latin typeface="Arial Narrow" panose="020B0604020202020204" pitchFamily="34" charset="0"/>
                <a:cs typeface="Arial Narrow" panose="020B0604020202020204" pitchFamily="34" charset="0"/>
              </a:rPr>
              <a:t>Content from Marine Science Syllabus </a:t>
            </a:r>
          </a:p>
          <a:p>
            <a:pPr algn="ctr"/>
            <a:r>
              <a:rPr lang="en-AU" dirty="0">
                <a:solidFill>
                  <a:schemeClr val="bg1"/>
                </a:solidFill>
                <a:latin typeface="Arial Narrow" panose="020B0604020202020204" pitchFamily="34" charset="0"/>
                <a:cs typeface="Arial Narrow" panose="020B0604020202020204" pitchFamily="34" charset="0"/>
              </a:rPr>
              <a:t>State of Queensland (QCAA) 2025 v1.2</a:t>
            </a:r>
          </a:p>
        </p:txBody>
      </p:sp>
      <p:pic>
        <p:nvPicPr>
          <p:cNvPr id="16" name="Picture 2" descr="Grey nurse shark | Department of Biodiversity, Conservation and Attractions">
            <a:extLst>
              <a:ext uri="{FF2B5EF4-FFF2-40B4-BE49-F238E27FC236}">
                <a16:creationId xmlns:a16="http://schemas.microsoft.com/office/drawing/2014/main" id="{EA21F8A4-70EA-A2A2-1351-CF7AD2A2BAF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1747"/>
          <a:stretch/>
        </p:blipFill>
        <p:spPr bwMode="auto">
          <a:xfrm>
            <a:off x="856420" y="2599685"/>
            <a:ext cx="5550520" cy="406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115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440327" y="220502"/>
            <a:ext cx="3932889" cy="553998"/>
          </a:xfrm>
          <a:prstGeom prst="rect">
            <a:avLst/>
          </a:prstGeom>
          <a:noFill/>
        </p:spPr>
        <p:txBody>
          <a:bodyPr wrap="square" rtlCol="0">
            <a:spAutoFit/>
          </a:bodyPr>
          <a:lstStyle/>
          <a:p>
            <a:r>
              <a:rPr lang="en-AU" b="1" dirty="0">
                <a:latin typeface="Arial Narrow" pitchFamily="34" charset="0"/>
              </a:rPr>
              <a:t>Describe </a:t>
            </a:r>
            <a:r>
              <a:rPr lang="en-AU" sz="1200" dirty="0">
                <a:latin typeface="Arial Narrow" panose="020B0606020202030204" pitchFamily="34" charset="0"/>
              </a:rPr>
              <a:t>the direct and indirect values of marine ecosystems of Australia.</a:t>
            </a:r>
            <a:endParaRPr lang="en-US" sz="1200" dirty="0">
              <a:latin typeface="Arial Narrow" pitchFamily="34" charset="0"/>
            </a:endParaRPr>
          </a:p>
        </p:txBody>
      </p:sp>
      <p:sp>
        <p:nvSpPr>
          <p:cNvPr id="3" name="TextBox 17">
            <a:extLst>
              <a:ext uri="{FF2B5EF4-FFF2-40B4-BE49-F238E27FC236}">
                <a16:creationId xmlns:a16="http://schemas.microsoft.com/office/drawing/2014/main" id="{D40F9B5B-BB8D-1977-10AD-445B626299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471107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65754" y="1013211"/>
            <a:ext cx="5855005" cy="276999"/>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1200" b="1" i="1" dirty="0">
                <a:latin typeface="Arial Narrow" panose="020B0606020202030204" pitchFamily="34" charset="0"/>
              </a:rPr>
              <a:t>“Resource management is not about managing the resource, it is about managing the people</a:t>
            </a:r>
            <a:r>
              <a:rPr lang="en-AU" sz="1200" b="1" dirty="0">
                <a:latin typeface="Arial Narrow" panose="020B0606020202030204" pitchFamily="34" charset="0"/>
              </a:rPr>
              <a:t>!”</a:t>
            </a:r>
          </a:p>
        </p:txBody>
      </p:sp>
      <p:sp>
        <p:nvSpPr>
          <p:cNvPr id="14" name="TextBox 13"/>
          <p:cNvSpPr txBox="1"/>
          <p:nvPr/>
        </p:nvSpPr>
        <p:spPr>
          <a:xfrm>
            <a:off x="423625" y="1324745"/>
            <a:ext cx="5962644" cy="461665"/>
          </a:xfrm>
          <a:prstGeom prst="rect">
            <a:avLst/>
          </a:prstGeom>
          <a:noFill/>
        </p:spPr>
        <p:txBody>
          <a:bodyPr wrap="square" rtlCol="0">
            <a:spAutoFit/>
          </a:bodyPr>
          <a:lstStyle/>
          <a:p>
            <a:pPr algn="ctr"/>
            <a:r>
              <a:rPr lang="en-AU" sz="1200" i="1" dirty="0">
                <a:latin typeface="Arial Narrow" panose="020B0606020202030204" pitchFamily="34" charset="0"/>
              </a:rPr>
              <a:t>“The management of marine resources is a politically and culturally driven process, </a:t>
            </a:r>
            <a:br>
              <a:rPr lang="en-AU" sz="1200" i="1" dirty="0">
                <a:latin typeface="Arial Narrow" panose="020B0606020202030204" pitchFamily="34" charset="0"/>
              </a:rPr>
            </a:br>
            <a:r>
              <a:rPr lang="en-AU" sz="1200" i="1" dirty="0">
                <a:latin typeface="Arial Narrow" panose="020B0606020202030204" pitchFamily="34" charset="0"/>
              </a:rPr>
              <a:t>shaped by human livelihoods and perceptions” </a:t>
            </a:r>
            <a:r>
              <a:rPr lang="en-AU" sz="1200" baseline="30000" dirty="0">
                <a:latin typeface="Arial Narrow" panose="020B0606020202030204" pitchFamily="34" charset="0"/>
              </a:rPr>
              <a:t>[1]</a:t>
            </a:r>
            <a:r>
              <a:rPr lang="en-AU" sz="1200" dirty="0">
                <a:latin typeface="Arial Narrow" panose="020B0606020202030204" pitchFamily="34" charset="0"/>
              </a:rPr>
              <a:t> </a:t>
            </a:r>
          </a:p>
        </p:txBody>
      </p:sp>
      <p:sp>
        <p:nvSpPr>
          <p:cNvPr id="15" name="TextBox 14"/>
          <p:cNvSpPr txBox="1"/>
          <p:nvPr/>
        </p:nvSpPr>
        <p:spPr>
          <a:xfrm>
            <a:off x="404197" y="2583595"/>
            <a:ext cx="5902727" cy="184666"/>
          </a:xfrm>
          <a:prstGeom prst="rect">
            <a:avLst/>
          </a:prstGeom>
          <a:noFill/>
        </p:spPr>
        <p:txBody>
          <a:bodyPr wrap="square" rtlCol="0">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Levine A. S., Richmond, L. and Lopez-</a:t>
            </a:r>
            <a:r>
              <a:rPr lang="en-AU" sz="600" dirty="0" err="1">
                <a:latin typeface="Arial Narrow" panose="020B0606020202030204" pitchFamily="34" charset="0"/>
              </a:rPr>
              <a:t>Carr</a:t>
            </a:r>
            <a:r>
              <a:rPr lang="en-AU" sz="600" dirty="0">
                <a:latin typeface="Arial Narrow" panose="020B0606020202030204" pitchFamily="34" charset="0"/>
              </a:rPr>
              <a:t>, D. (2015). Marine resource management: culture, livelihoods, and governance. </a:t>
            </a:r>
            <a:r>
              <a:rPr lang="en-AU" sz="600" i="1" dirty="0">
                <a:latin typeface="Arial Narrow" panose="020B0606020202030204" pitchFamily="34" charset="0"/>
              </a:rPr>
              <a:t>Applied Geography. Vol 59. P. 56-59. DOI: 10.1016/j.apgeog.2015.01.016</a:t>
            </a:r>
          </a:p>
        </p:txBody>
      </p:sp>
      <p:cxnSp>
        <p:nvCxnSpPr>
          <p:cNvPr id="16" name="Straight Connector 15"/>
          <p:cNvCxnSpPr/>
          <p:nvPr/>
        </p:nvCxnSpPr>
        <p:spPr>
          <a:xfrm flipH="1">
            <a:off x="465754" y="133703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5754" y="1799234"/>
            <a:ext cx="5863484" cy="79746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is your interpretation of the two statements provided above? Ans.</a:t>
            </a:r>
          </a:p>
        </p:txBody>
      </p:sp>
      <p:sp>
        <p:nvSpPr>
          <p:cNvPr id="18" name="Rectangle 17"/>
          <p:cNvSpPr/>
          <p:nvPr/>
        </p:nvSpPr>
        <p:spPr>
          <a:xfrm>
            <a:off x="504437" y="2067955"/>
            <a:ext cx="5764980" cy="45218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22" name="TextBox 21"/>
          <p:cNvSpPr txBox="1"/>
          <p:nvPr/>
        </p:nvSpPr>
        <p:spPr>
          <a:xfrm>
            <a:off x="394480" y="2763201"/>
            <a:ext cx="5934758" cy="2416046"/>
          </a:xfrm>
          <a:prstGeom prst="rect">
            <a:avLst/>
          </a:prstGeom>
          <a:noFill/>
        </p:spPr>
        <p:txBody>
          <a:bodyPr wrap="square" rtlCol="0">
            <a:spAutoFit/>
          </a:bodyPr>
          <a:lstStyle/>
          <a:p>
            <a:pPr algn="just"/>
            <a:r>
              <a:rPr lang="en-AU" sz="1600" b="1" dirty="0">
                <a:latin typeface="Arial Narrow" panose="020B0606020202030204" pitchFamily="34" charset="0"/>
              </a:rPr>
              <a:t>Planning for success</a:t>
            </a:r>
          </a:p>
          <a:p>
            <a:pPr algn="just"/>
            <a:r>
              <a:rPr lang="en-AU" sz="1200" dirty="0">
                <a:latin typeface="Arial Narrow" panose="020B0606020202030204" pitchFamily="34" charset="0"/>
              </a:rPr>
              <a:t>People are more likely to follow rules when they’re consulted in the making of the RULES. Thus, good governance invites stakeholder input. Below is an example of the steps involved in the making of rules in marine policy. </a:t>
            </a:r>
            <a:endParaRPr lang="en-AU" sz="700" dirty="0">
              <a:latin typeface="Arial Narrow" panose="020B0606020202030204" pitchFamily="34" charset="0"/>
            </a:endParaRPr>
          </a:p>
          <a:p>
            <a:pPr marL="171450" indent="-171450" algn="just">
              <a:buFont typeface="Wingdings" panose="05000000000000000000" pitchFamily="2" charset="2"/>
              <a:buChar char="q"/>
            </a:pPr>
            <a:r>
              <a:rPr lang="en-AU" sz="1100" b="1" dirty="0">
                <a:latin typeface="Arial Narrow" panose="020B0606020202030204" pitchFamily="34" charset="0"/>
              </a:rPr>
              <a:t>Define</a:t>
            </a:r>
            <a:r>
              <a:rPr lang="en-AU" sz="1100" dirty="0">
                <a:latin typeface="Arial Narrow" panose="020B0606020202030204" pitchFamily="34" charset="0"/>
              </a:rPr>
              <a:t> </a:t>
            </a:r>
            <a:r>
              <a:rPr lang="en-AU" sz="1100" b="1" dirty="0">
                <a:latin typeface="Arial Narrow" panose="020B0606020202030204" pitchFamily="34" charset="0"/>
              </a:rPr>
              <a:t>the objective </a:t>
            </a:r>
            <a:r>
              <a:rPr lang="en-AU" sz="1100" dirty="0">
                <a:latin typeface="Arial Narrow" panose="020B0606020202030204" pitchFamily="34" charset="0"/>
              </a:rPr>
              <a:t>(what needs to be achieved?). Find out what stakeholders want/need. </a:t>
            </a:r>
          </a:p>
          <a:p>
            <a:pPr marL="171450" indent="-171450" algn="just">
              <a:buFont typeface="Wingdings" panose="05000000000000000000" pitchFamily="2" charset="2"/>
              <a:buChar char="q"/>
            </a:pPr>
            <a:r>
              <a:rPr lang="en-AU" sz="1100" b="1" dirty="0">
                <a:latin typeface="Arial Narrow" panose="020B0606020202030204" pitchFamily="34" charset="0"/>
              </a:rPr>
              <a:t>Make a plan</a:t>
            </a:r>
            <a:r>
              <a:rPr lang="en-AU" sz="1100" dirty="0">
                <a:latin typeface="Arial Narrow" panose="020B0606020202030204" pitchFamily="34" charset="0"/>
              </a:rPr>
              <a:t> using an </a:t>
            </a:r>
            <a:r>
              <a:rPr lang="en-AU" sz="1100" i="1" dirty="0">
                <a:latin typeface="Arial Narrow" panose="020B0606020202030204" pitchFamily="34" charset="0"/>
              </a:rPr>
              <a:t>integrated </a:t>
            </a:r>
            <a:r>
              <a:rPr lang="en-AU" sz="1100" dirty="0">
                <a:latin typeface="Arial Narrow" panose="020B0606020202030204" pitchFamily="34" charset="0"/>
              </a:rPr>
              <a:t>planning approach. Again, include stakeholder input.</a:t>
            </a:r>
          </a:p>
          <a:p>
            <a:pPr marL="171450" indent="-171450" algn="just">
              <a:buFont typeface="Wingdings" panose="05000000000000000000" pitchFamily="2" charset="2"/>
              <a:buChar char="q"/>
            </a:pPr>
            <a:r>
              <a:rPr lang="en-AU" sz="1100" b="1" dirty="0">
                <a:latin typeface="Arial Narrow" panose="020B0606020202030204" pitchFamily="34" charset="0"/>
              </a:rPr>
              <a:t>Consult </a:t>
            </a:r>
            <a:r>
              <a:rPr lang="en-AU" sz="1100" dirty="0">
                <a:latin typeface="Arial Narrow" panose="020B0606020202030204" pitchFamily="34" charset="0"/>
              </a:rPr>
              <a:t>with stakeholders (hold meetings and workshops etc.) to gain feedback on the plan. </a:t>
            </a:r>
          </a:p>
          <a:p>
            <a:pPr marL="171450" indent="-171450" algn="just">
              <a:buFont typeface="Wingdings" panose="05000000000000000000" pitchFamily="2" charset="2"/>
              <a:buChar char="q"/>
            </a:pPr>
            <a:r>
              <a:rPr lang="en-AU" sz="1100" b="1" dirty="0">
                <a:latin typeface="Arial Narrow" panose="020B0606020202030204" pitchFamily="34" charset="0"/>
              </a:rPr>
              <a:t>Collect information </a:t>
            </a:r>
            <a:r>
              <a:rPr lang="en-AU" sz="1100" dirty="0">
                <a:latin typeface="Arial Narrow" panose="020B0606020202030204" pitchFamily="34" charset="0"/>
              </a:rPr>
              <a:t>(</a:t>
            </a:r>
            <a:r>
              <a:rPr lang="en-AU" sz="1100" u="sng" dirty="0">
                <a:latin typeface="Arial Narrow" panose="020B0606020202030204" pitchFamily="34" charset="0"/>
              </a:rPr>
              <a:t>research</a:t>
            </a:r>
            <a:r>
              <a:rPr lang="en-AU" sz="1100" b="1" dirty="0">
                <a:latin typeface="Arial Narrow" panose="020B0606020202030204" pitchFamily="34" charset="0"/>
              </a:rPr>
              <a:t> </a:t>
            </a:r>
            <a:r>
              <a:rPr lang="en-AU" sz="1100" dirty="0">
                <a:latin typeface="Arial Narrow" panose="020B0606020202030204" pitchFamily="34" charset="0"/>
              </a:rPr>
              <a:t>and monitoring, surveys, data analysis, etc.) </a:t>
            </a:r>
          </a:p>
          <a:p>
            <a:pPr marL="171450" indent="-171450" algn="just">
              <a:buFont typeface="Wingdings" panose="05000000000000000000" pitchFamily="2" charset="2"/>
              <a:buChar char="q"/>
            </a:pPr>
            <a:r>
              <a:rPr lang="en-AU" sz="1100" b="1" dirty="0">
                <a:latin typeface="Arial Narrow" panose="020B0606020202030204" pitchFamily="34" charset="0"/>
              </a:rPr>
              <a:t>Disseminate</a:t>
            </a:r>
            <a:r>
              <a:rPr lang="en-AU" sz="1100" dirty="0">
                <a:latin typeface="Arial Narrow" panose="020B0606020202030204" pitchFamily="34" charset="0"/>
              </a:rPr>
              <a:t> the information (publicize, spread the word, educate)</a:t>
            </a:r>
          </a:p>
          <a:p>
            <a:pPr marL="171450" indent="-171450" algn="just">
              <a:buFont typeface="Wingdings" panose="05000000000000000000" pitchFamily="2" charset="2"/>
              <a:buChar char="q"/>
            </a:pPr>
            <a:r>
              <a:rPr lang="en-AU" sz="1100" b="1" dirty="0">
                <a:latin typeface="Arial Narrow" panose="020B0606020202030204" pitchFamily="34" charset="0"/>
              </a:rPr>
              <a:t>Public consultation</a:t>
            </a:r>
            <a:r>
              <a:rPr lang="en-AU" sz="1100" dirty="0">
                <a:latin typeface="Arial Narrow" panose="020B0606020202030204" pitchFamily="34" charset="0"/>
              </a:rPr>
              <a:t> (invite the community to have their say)</a:t>
            </a:r>
          </a:p>
          <a:p>
            <a:pPr marL="171450" indent="-171450" algn="just">
              <a:buFont typeface="Wingdings" panose="05000000000000000000" pitchFamily="2" charset="2"/>
              <a:buChar char="q"/>
            </a:pPr>
            <a:r>
              <a:rPr lang="en-AU" sz="1100" b="1" dirty="0">
                <a:latin typeface="Arial Narrow" panose="020B0606020202030204" pitchFamily="34" charset="0"/>
              </a:rPr>
              <a:t>Draw up papers </a:t>
            </a:r>
            <a:r>
              <a:rPr lang="en-AU" sz="1100" dirty="0">
                <a:latin typeface="Arial Narrow" panose="020B0606020202030204" pitchFamily="34" charset="0"/>
              </a:rPr>
              <a:t>outlining any issues and options</a:t>
            </a:r>
          </a:p>
          <a:p>
            <a:pPr marL="171450" indent="-171450" algn="just">
              <a:buFont typeface="Wingdings" panose="05000000000000000000" pitchFamily="2" charset="2"/>
              <a:buChar char="q"/>
            </a:pPr>
            <a:r>
              <a:rPr lang="en-AU" sz="1100" b="1" dirty="0">
                <a:latin typeface="Arial Narrow" panose="020B0606020202030204" pitchFamily="34" charset="0"/>
              </a:rPr>
              <a:t>Develop draft plans</a:t>
            </a:r>
          </a:p>
          <a:p>
            <a:pPr marL="171450" indent="-171450" algn="just">
              <a:buFont typeface="Wingdings" panose="05000000000000000000" pitchFamily="2" charset="2"/>
              <a:buChar char="q"/>
            </a:pPr>
            <a:r>
              <a:rPr lang="en-AU" sz="1100" b="1" dirty="0">
                <a:latin typeface="Arial Narrow" panose="020B0606020202030204" pitchFamily="34" charset="0"/>
              </a:rPr>
              <a:t>Review</a:t>
            </a:r>
          </a:p>
        </p:txBody>
      </p:sp>
      <p:cxnSp>
        <p:nvCxnSpPr>
          <p:cNvPr id="23" name="Straight Connector 22"/>
          <p:cNvCxnSpPr/>
          <p:nvPr/>
        </p:nvCxnSpPr>
        <p:spPr>
          <a:xfrm flipH="1">
            <a:off x="465754" y="276320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47850" y="5519033"/>
            <a:ext cx="5863484" cy="86321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might happen if stakeholders are </a:t>
            </a:r>
            <a:r>
              <a:rPr lang="en-AU" sz="1200" b="1" i="1" dirty="0">
                <a:solidFill>
                  <a:schemeClr val="tx1"/>
                </a:solidFill>
                <a:latin typeface="Arial Narrow" pitchFamily="34" charset="0"/>
              </a:rPr>
              <a:t>not</a:t>
            </a:r>
            <a:r>
              <a:rPr lang="en-AU" sz="1200" b="1" dirty="0">
                <a:solidFill>
                  <a:schemeClr val="tx1"/>
                </a:solidFill>
                <a:latin typeface="Arial Narrow" pitchFamily="34" charset="0"/>
              </a:rPr>
              <a:t> included in this process? Ans.</a:t>
            </a:r>
          </a:p>
        </p:txBody>
      </p:sp>
      <p:sp>
        <p:nvSpPr>
          <p:cNvPr id="25" name="Rectangle 24"/>
          <p:cNvSpPr/>
          <p:nvPr/>
        </p:nvSpPr>
        <p:spPr>
          <a:xfrm>
            <a:off x="474414" y="5774024"/>
            <a:ext cx="5764980" cy="55619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26" name="Rectangle 25"/>
          <p:cNvSpPr/>
          <p:nvPr/>
        </p:nvSpPr>
        <p:spPr>
          <a:xfrm>
            <a:off x="457275" y="7514519"/>
            <a:ext cx="5863484" cy="5510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is the role of the governing party towards stakeholders? Ans</a:t>
            </a:r>
            <a:r>
              <a:rPr lang="en-AU" sz="1200" dirty="0">
                <a:solidFill>
                  <a:schemeClr val="tx1"/>
                </a:solidFill>
                <a:latin typeface="Arial Narrow" pitchFamily="34" charset="0"/>
              </a:rPr>
              <a:t>.</a:t>
            </a:r>
            <a:endParaRPr lang="en-AU" sz="1200" b="1" dirty="0">
              <a:solidFill>
                <a:schemeClr val="tx1"/>
              </a:solidFill>
              <a:latin typeface="Arial Narrow" pitchFamily="34" charset="0"/>
            </a:endParaRPr>
          </a:p>
        </p:txBody>
      </p:sp>
      <p:sp>
        <p:nvSpPr>
          <p:cNvPr id="27" name="Rectangle 26"/>
          <p:cNvSpPr/>
          <p:nvPr/>
        </p:nvSpPr>
        <p:spPr>
          <a:xfrm>
            <a:off x="522756" y="7772775"/>
            <a:ext cx="5764980" cy="22862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28" name="Rectangle 27"/>
          <p:cNvSpPr/>
          <p:nvPr/>
        </p:nvSpPr>
        <p:spPr>
          <a:xfrm>
            <a:off x="444616" y="5149019"/>
            <a:ext cx="5866718" cy="30542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Tick the components that </a:t>
            </a:r>
            <a:r>
              <a:rPr lang="en-AU" sz="1200" dirty="0">
                <a:solidFill>
                  <a:schemeClr val="tx1"/>
                </a:solidFill>
                <a:latin typeface="Arial Narrow" pitchFamily="34" charset="0"/>
              </a:rPr>
              <a:t>(should) </a:t>
            </a:r>
            <a:r>
              <a:rPr lang="en-AU" sz="1200" b="1" dirty="0">
                <a:solidFill>
                  <a:schemeClr val="tx1"/>
                </a:solidFill>
                <a:latin typeface="Arial Narrow" pitchFamily="34" charset="0"/>
              </a:rPr>
              <a:t>involve stakeholder consultation &amp;/or participation</a:t>
            </a:r>
          </a:p>
        </p:txBody>
      </p:sp>
      <p:sp>
        <p:nvSpPr>
          <p:cNvPr id="36" name="TextBox 35"/>
          <p:cNvSpPr txBox="1"/>
          <p:nvPr/>
        </p:nvSpPr>
        <p:spPr>
          <a:xfrm>
            <a:off x="394480" y="6450364"/>
            <a:ext cx="6037162" cy="1077218"/>
          </a:xfrm>
          <a:prstGeom prst="rect">
            <a:avLst/>
          </a:prstGeom>
          <a:noFill/>
        </p:spPr>
        <p:txBody>
          <a:bodyPr wrap="square" rtlCol="0">
            <a:spAutoFit/>
          </a:bodyPr>
          <a:lstStyle/>
          <a:p>
            <a:pPr algn="just"/>
            <a:r>
              <a:rPr lang="en-AU" sz="1600" b="1" dirty="0">
                <a:latin typeface="Arial Narrow" panose="020B0606020202030204" pitchFamily="34" charset="0"/>
              </a:rPr>
              <a:t>A combined effort</a:t>
            </a:r>
          </a:p>
          <a:p>
            <a:pPr algn="just"/>
            <a:r>
              <a:rPr lang="en-AU" sz="1200" dirty="0">
                <a:latin typeface="Arial Narrow" panose="020B0606020202030204" pitchFamily="34" charset="0"/>
              </a:rPr>
              <a:t>Solving complex environmental problems requires flexible and transparent decision-making that embraces a diversity of knowledges and values. Therefore, in many countries (including ours) stakeholder participation is embedded in policy</a:t>
            </a:r>
            <a:r>
              <a:rPr lang="en-AU" sz="1200" baseline="30000" dirty="0">
                <a:latin typeface="Arial Narrow" panose="020B0606020202030204" pitchFamily="34" charset="0"/>
              </a:rPr>
              <a:t>[2]</a:t>
            </a:r>
            <a:r>
              <a:rPr lang="en-AU" sz="1200" dirty="0">
                <a:latin typeface="Arial Narrow" panose="020B0606020202030204" pitchFamily="34" charset="0"/>
              </a:rPr>
              <a:t>. The role of the governing party is to provide lots of opportunities for stakeholders to participate in the decision-making process to ensure outcomes are sustainable. </a:t>
            </a:r>
          </a:p>
        </p:txBody>
      </p:sp>
      <p:sp>
        <p:nvSpPr>
          <p:cNvPr id="38" name="Rectangle 37"/>
          <p:cNvSpPr/>
          <p:nvPr/>
        </p:nvSpPr>
        <p:spPr>
          <a:xfrm>
            <a:off x="457275" y="8106346"/>
            <a:ext cx="5863484" cy="5510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is the role of the stakeholders? Ans.</a:t>
            </a:r>
          </a:p>
        </p:txBody>
      </p:sp>
      <p:sp>
        <p:nvSpPr>
          <p:cNvPr id="39" name="Rectangle 38"/>
          <p:cNvSpPr/>
          <p:nvPr/>
        </p:nvSpPr>
        <p:spPr>
          <a:xfrm>
            <a:off x="522756" y="8364602"/>
            <a:ext cx="5764980" cy="22862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cxnSp>
        <p:nvCxnSpPr>
          <p:cNvPr id="42" name="Straight Connector 41"/>
          <p:cNvCxnSpPr/>
          <p:nvPr/>
        </p:nvCxnSpPr>
        <p:spPr>
          <a:xfrm flipH="1">
            <a:off x="444616" y="6444208"/>
            <a:ext cx="58846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05839" y="8641198"/>
            <a:ext cx="6173727" cy="184666"/>
          </a:xfrm>
          <a:prstGeom prst="rect">
            <a:avLst/>
          </a:prstGeom>
        </p:spPr>
        <p:txBody>
          <a:bodyPr wrap="square">
            <a:spAutoFit/>
          </a:bodyPr>
          <a:lstStyle/>
          <a:p>
            <a:r>
              <a:rPr lang="en-AU" sz="600" baseline="30000" dirty="0">
                <a:latin typeface="Arial Narrow" panose="020B0606020202030204" pitchFamily="34" charset="0"/>
              </a:rPr>
              <a:t>[2] </a:t>
            </a:r>
            <a:r>
              <a:rPr lang="en-AU" sz="600" dirty="0">
                <a:latin typeface="Arial Narrow" panose="020B0606020202030204" pitchFamily="34" charset="0"/>
              </a:rPr>
              <a:t>Reed, M. S. (2008). Stakeholder participation for environmental management: A literature review. </a:t>
            </a:r>
            <a:r>
              <a:rPr lang="en-AU" sz="600" i="1" dirty="0">
                <a:latin typeface="Arial Narrow" panose="020B0606020202030204" pitchFamily="34" charset="0"/>
              </a:rPr>
              <a:t>Biological Conservation. Vol 141. Issue 10. P. 2417-2431. DOI: 10.1016/j.biocon.2008.07.014</a:t>
            </a:r>
          </a:p>
        </p:txBody>
      </p:sp>
      <p:sp>
        <p:nvSpPr>
          <p:cNvPr id="41" name="TextBox 40">
            <a:extLst>
              <a:ext uri="{FF2B5EF4-FFF2-40B4-BE49-F238E27FC236}">
                <a16:creationId xmlns:a16="http://schemas.microsoft.com/office/drawing/2014/main" id="{955BCAF1-5CCC-442F-8CCD-BC9D8564BF1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4" name="TextBox 17">
            <a:extLst>
              <a:ext uri="{FF2B5EF4-FFF2-40B4-BE49-F238E27FC236}">
                <a16:creationId xmlns:a16="http://schemas.microsoft.com/office/drawing/2014/main" id="{E38DA933-5B8D-46FD-8CD0-1D09ECECF119}"/>
              </a:ext>
            </a:extLst>
          </p:cNvPr>
          <p:cNvSpPr txBox="1"/>
          <p:nvPr/>
        </p:nvSpPr>
        <p:spPr>
          <a:xfrm>
            <a:off x="5600798" y="1672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5" name="Straight Connector 44">
            <a:extLst>
              <a:ext uri="{FF2B5EF4-FFF2-40B4-BE49-F238E27FC236}">
                <a16:creationId xmlns:a16="http://schemas.microsoft.com/office/drawing/2014/main" id="{21EF4CB5-8826-438A-93EC-FC28B509FA97}"/>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EBB685A3-00D2-4231-A312-CE1035BD5852}"/>
              </a:ext>
            </a:extLst>
          </p:cNvPr>
          <p:cNvSpPr txBox="1"/>
          <p:nvPr/>
        </p:nvSpPr>
        <p:spPr>
          <a:xfrm>
            <a:off x="1446033" y="131330"/>
            <a:ext cx="3965933" cy="830997"/>
          </a:xfrm>
          <a:prstGeom prst="rect">
            <a:avLst/>
          </a:prstGeom>
          <a:noFill/>
        </p:spPr>
        <p:txBody>
          <a:bodyPr wrap="square" rtlCol="0">
            <a:spAutoFit/>
          </a:bodyPr>
          <a:lstStyle/>
          <a:p>
            <a:r>
              <a:rPr lang="en-US" b="1" dirty="0">
                <a:latin typeface="Arial Narrow" pitchFamily="34" charset="0"/>
              </a:rPr>
              <a:t>3. The human dimension of marine management – </a:t>
            </a:r>
            <a:r>
              <a:rPr lang="en-US" sz="1200" dirty="0">
                <a:latin typeface="Arial Narrow" pitchFamily="34" charset="0"/>
              </a:rPr>
              <a:t>Describe the role of stakeholders in the use and management of marine ecosystems.</a:t>
            </a:r>
          </a:p>
        </p:txBody>
      </p:sp>
      <p:sp>
        <p:nvSpPr>
          <p:cNvPr id="47" name="TextBox 46">
            <a:extLst>
              <a:ext uri="{FF2B5EF4-FFF2-40B4-BE49-F238E27FC236}">
                <a16:creationId xmlns:a16="http://schemas.microsoft.com/office/drawing/2014/main" id="{06503414-9184-411A-BFD3-6BFDE090C48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18F86FDF-DF57-C09E-8EBD-D7BE67310DE5}"/>
              </a:ext>
            </a:extLst>
          </p:cNvPr>
          <p:cNvCxnSpPr>
            <a:cxnSpLocks/>
          </p:cNvCxnSpPr>
          <p:nvPr/>
        </p:nvCxnSpPr>
        <p:spPr>
          <a:xfrm flipH="1">
            <a:off x="462912" y="882408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87A2B1FA-A2C1-574E-6170-9148D81331E1}"/>
              </a:ext>
            </a:extLst>
          </p:cNvPr>
          <p:cNvSpPr txBox="1"/>
          <p:nvPr/>
        </p:nvSpPr>
        <p:spPr>
          <a:xfrm>
            <a:off x="2926033" y="8831505"/>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4" name="TextBox 36">
            <a:extLst>
              <a:ext uri="{FF2B5EF4-FFF2-40B4-BE49-F238E27FC236}">
                <a16:creationId xmlns:a16="http://schemas.microsoft.com/office/drawing/2014/main" id="{E1052D15-AD93-AB8D-7B8E-D4A05E4E5ACE}"/>
              </a:ext>
            </a:extLst>
          </p:cNvPr>
          <p:cNvSpPr txBox="1"/>
          <p:nvPr/>
        </p:nvSpPr>
        <p:spPr>
          <a:xfrm>
            <a:off x="404664" y="882075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6">
            <a:extLst>
              <a:ext uri="{FF2B5EF4-FFF2-40B4-BE49-F238E27FC236}">
                <a16:creationId xmlns:a16="http://schemas.microsoft.com/office/drawing/2014/main" id="{D0B79C97-7083-BBDD-C675-E5F1B61C2999}"/>
              </a:ext>
            </a:extLst>
          </p:cNvPr>
          <p:cNvSpPr txBox="1"/>
          <p:nvPr/>
        </p:nvSpPr>
        <p:spPr>
          <a:xfrm>
            <a:off x="6073994"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a:t>
            </a:r>
          </a:p>
        </p:txBody>
      </p:sp>
    </p:spTree>
    <p:extLst>
      <p:ext uri="{BB962C8B-B14F-4D97-AF65-F5344CB8AC3E}">
        <p14:creationId xmlns:p14="http://schemas.microsoft.com/office/powerpoint/2010/main" val="1325316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440327" y="220502"/>
            <a:ext cx="3932889" cy="553998"/>
          </a:xfrm>
          <a:prstGeom prst="rect">
            <a:avLst/>
          </a:prstGeom>
          <a:noFill/>
        </p:spPr>
        <p:txBody>
          <a:bodyPr wrap="square" rtlCol="0">
            <a:spAutoFit/>
          </a:bodyPr>
          <a:lstStyle/>
          <a:p>
            <a:r>
              <a:rPr lang="en-AU" b="1" dirty="0">
                <a:latin typeface="Arial Narrow" pitchFamily="34" charset="0"/>
              </a:rPr>
              <a:t>Describe </a:t>
            </a:r>
            <a:r>
              <a:rPr lang="en-AU" sz="1200" dirty="0">
                <a:latin typeface="Arial Narrow" panose="020B0606020202030204" pitchFamily="34" charset="0"/>
              </a:rPr>
              <a:t>the </a:t>
            </a:r>
            <a:r>
              <a:rPr lang="en-US" sz="1200" dirty="0">
                <a:latin typeface="Arial Narrow" pitchFamily="34" charset="0"/>
              </a:rPr>
              <a:t>role of stakeholders in the use and management of marine ecosystems.</a:t>
            </a:r>
          </a:p>
        </p:txBody>
      </p:sp>
      <p:sp>
        <p:nvSpPr>
          <p:cNvPr id="3" name="TextBox 17">
            <a:extLst>
              <a:ext uri="{FF2B5EF4-FFF2-40B4-BE49-F238E27FC236}">
                <a16:creationId xmlns:a16="http://schemas.microsoft.com/office/drawing/2014/main" id="{D40F9B5B-BB8D-1977-10AD-445B626299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1087241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1778" y="3724293"/>
            <a:ext cx="5863484" cy="21544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a:spAutoFit/>
          </a:bodyPr>
          <a:lstStyle/>
          <a:p>
            <a:r>
              <a:rPr lang="en-AU" sz="800" b="1" dirty="0">
                <a:latin typeface="Arial Narrow" panose="020B0606020202030204" pitchFamily="34" charset="0"/>
              </a:rPr>
              <a:t>Q. </a:t>
            </a:r>
            <a:r>
              <a:rPr lang="en-AU" sz="800" dirty="0">
                <a:latin typeface="Arial Narrow" panose="020B0606020202030204" pitchFamily="34" charset="0"/>
              </a:rPr>
              <a:t>Do you share the view that shortages in natural resources will always be overcome by advances in technology? If Yes, you are also ‘</a:t>
            </a:r>
            <a:r>
              <a:rPr lang="en-AU" sz="800" b="1" dirty="0" err="1">
                <a:latin typeface="Arial Narrow" panose="020B0606020202030204" pitchFamily="34" charset="0"/>
              </a:rPr>
              <a:t>technocentric</a:t>
            </a:r>
            <a:r>
              <a:rPr lang="en-AU" sz="800" dirty="0">
                <a:latin typeface="Arial Narrow" panose="020B0606020202030204" pitchFamily="34" charset="0"/>
              </a:rPr>
              <a:t>’</a:t>
            </a:r>
          </a:p>
        </p:txBody>
      </p:sp>
      <p:cxnSp>
        <p:nvCxnSpPr>
          <p:cNvPr id="15" name="Straight Connector 14"/>
          <p:cNvCxnSpPr/>
          <p:nvPr/>
        </p:nvCxnSpPr>
        <p:spPr>
          <a:xfrm flipH="1">
            <a:off x="492557" y="397957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6613" y="8576989"/>
            <a:ext cx="6103035" cy="267766"/>
          </a:xfrm>
          <a:prstGeom prst="rect">
            <a:avLst/>
          </a:prstGeom>
          <a:noFill/>
        </p:spPr>
        <p:txBody>
          <a:bodyPr wrap="square" rtlCol="0">
            <a:spAutoFit/>
          </a:bodyPr>
          <a:lstStyle/>
          <a:p>
            <a:r>
              <a:rPr lang="en-AU" sz="540" baseline="30000" dirty="0">
                <a:latin typeface="Arial Narrow" panose="020B0606020202030204" pitchFamily="34" charset="0"/>
              </a:rPr>
              <a:t>[1] </a:t>
            </a:r>
            <a:r>
              <a:rPr lang="en-AU" sz="540" dirty="0">
                <a:latin typeface="Arial Narrow" panose="020B0606020202030204" pitchFamily="34" charset="0"/>
              </a:rPr>
              <a:t>Dunlap R.E.V.L., Van </a:t>
            </a:r>
            <a:r>
              <a:rPr lang="en-AU" sz="540" dirty="0" err="1">
                <a:latin typeface="Arial Narrow" panose="020B0606020202030204" pitchFamily="34" charset="0"/>
              </a:rPr>
              <a:t>Liere</a:t>
            </a:r>
            <a:r>
              <a:rPr lang="en-AU" sz="540" dirty="0">
                <a:latin typeface="Arial Narrow" panose="020B0606020202030204" pitchFamily="34" charset="0"/>
              </a:rPr>
              <a:t>, K.D., </a:t>
            </a:r>
            <a:r>
              <a:rPr lang="en-AU" sz="540" dirty="0" err="1">
                <a:latin typeface="Arial Narrow" panose="020B0606020202030204" pitchFamily="34" charset="0"/>
              </a:rPr>
              <a:t>Mertig</a:t>
            </a:r>
            <a:r>
              <a:rPr lang="en-AU" sz="540" dirty="0">
                <a:latin typeface="Arial Narrow" panose="020B0606020202030204" pitchFamily="34" charset="0"/>
              </a:rPr>
              <a:t>, A.G., and Jones, R.E. (2000). Measuring Endorsement of the New Ecological Paradigm: A Revised NEP Scale. </a:t>
            </a:r>
            <a:r>
              <a:rPr lang="en-AU" sz="540" i="1" dirty="0">
                <a:latin typeface="Arial Narrow" panose="020B0606020202030204" pitchFamily="34" charset="0"/>
              </a:rPr>
              <a:t>Journal of Social Issues. 56(3):425-442. DOI: 10.1111/0022-4537.00176 </a:t>
            </a:r>
            <a:endParaRPr lang="en-AU" sz="540" i="1" baseline="30000" dirty="0">
              <a:latin typeface="Arial Narrow" panose="020B0606020202030204" pitchFamily="34" charset="0"/>
            </a:endParaRPr>
          </a:p>
          <a:p>
            <a:r>
              <a:rPr lang="en-AU" sz="540" baseline="30000" dirty="0">
                <a:latin typeface="Arial Narrow" panose="020B0606020202030204" pitchFamily="34" charset="0"/>
              </a:rPr>
              <a:t>[2]</a:t>
            </a:r>
            <a:r>
              <a:rPr lang="en-AU" sz="540" dirty="0" err="1">
                <a:latin typeface="Arial Narrow" panose="020B0606020202030204" pitchFamily="34" charset="0"/>
              </a:rPr>
              <a:t>Koltko</a:t>
            </a:r>
            <a:r>
              <a:rPr lang="en-AU" sz="540" dirty="0">
                <a:latin typeface="Arial Narrow" panose="020B0606020202030204" pitchFamily="34" charset="0"/>
              </a:rPr>
              <a:t>-Rivera, M. E. (2004). The Psychology of Worldviews. </a:t>
            </a:r>
            <a:r>
              <a:rPr lang="en-AU" sz="540" i="1" dirty="0">
                <a:latin typeface="Arial Narrow" panose="020B0606020202030204" pitchFamily="34" charset="0"/>
              </a:rPr>
              <a:t>Review of General Psychology. 8(1):3-58. DOI: 10.1037/1089-2680.8.1.3 </a:t>
            </a:r>
          </a:p>
        </p:txBody>
      </p:sp>
      <p:cxnSp>
        <p:nvCxnSpPr>
          <p:cNvPr id="30" name="Straight Connector 29"/>
          <p:cNvCxnSpPr/>
          <p:nvPr/>
        </p:nvCxnSpPr>
        <p:spPr>
          <a:xfrm flipH="1">
            <a:off x="489252" y="5958055"/>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35638" y="4062715"/>
            <a:ext cx="1430779" cy="1877437"/>
          </a:xfrm>
          <a:prstGeom prst="rect">
            <a:avLst/>
          </a:prstGeom>
          <a:noFill/>
        </p:spPr>
        <p:txBody>
          <a:bodyPr wrap="square" rtlCol="0">
            <a:spAutoFit/>
          </a:bodyPr>
          <a:lstStyle/>
          <a:p>
            <a:r>
              <a:rPr lang="en-AU" sz="1200" b="1" dirty="0">
                <a:latin typeface="Arial Narrow" panose="020B0606020202030204" pitchFamily="34" charset="0"/>
              </a:rPr>
              <a:t>Cultural Theory </a:t>
            </a:r>
          </a:p>
          <a:p>
            <a:r>
              <a:rPr lang="en-AU" sz="800" dirty="0">
                <a:latin typeface="Arial Narrow" panose="020B0606020202030204" pitchFamily="34" charset="0"/>
              </a:rPr>
              <a:t>You can map people’s worldviews (which is</a:t>
            </a:r>
            <a:r>
              <a:rPr lang="en-AU" sz="800" i="1" dirty="0">
                <a:latin typeface="Arial Narrow" panose="020B0606020202030204" pitchFamily="34" charset="0"/>
              </a:rPr>
              <a:t> collectively </a:t>
            </a:r>
            <a:r>
              <a:rPr lang="en-AU" sz="800" dirty="0">
                <a:latin typeface="Arial Narrow" panose="020B0606020202030204" pitchFamily="34" charset="0"/>
              </a:rPr>
              <a:t>the culture) on two dimensions. The y-axis is a scale of how much we think we should stick to the rules, with rule-book followers at the top, and those who couldn’t care for rules at the bottom. The x-axis is a scale of how much we think we can achieve on our own, as opposed to wanting to be part of a group and to do what the group says. </a:t>
            </a:r>
          </a:p>
        </p:txBody>
      </p:sp>
      <p:sp>
        <p:nvSpPr>
          <p:cNvPr id="73" name="TextBox 72"/>
          <p:cNvSpPr txBox="1"/>
          <p:nvPr/>
        </p:nvSpPr>
        <p:spPr>
          <a:xfrm>
            <a:off x="405092" y="5940152"/>
            <a:ext cx="6047815" cy="477054"/>
          </a:xfrm>
          <a:prstGeom prst="rect">
            <a:avLst/>
          </a:prstGeom>
          <a:noFill/>
        </p:spPr>
        <p:txBody>
          <a:bodyPr wrap="square" rtlCol="0">
            <a:spAutoFit/>
          </a:bodyPr>
          <a:lstStyle/>
          <a:p>
            <a:r>
              <a:rPr lang="en-AU" sz="1600" b="1" dirty="0">
                <a:latin typeface="Arial Narrow" panose="020B0606020202030204" pitchFamily="34" charset="0"/>
              </a:rPr>
              <a:t>Stakeholder values?</a:t>
            </a:r>
            <a:br>
              <a:rPr lang="en-AU" sz="1200" dirty="0">
                <a:latin typeface="Arial Narrow" panose="020B0606020202030204" pitchFamily="34" charset="0"/>
              </a:rPr>
            </a:br>
            <a:r>
              <a:rPr lang="en-AU" sz="900" dirty="0">
                <a:latin typeface="Arial Narrow" panose="020B0606020202030204" pitchFamily="34" charset="0"/>
              </a:rPr>
              <a:t>As you can see, there are many flavours of society and many different viewpoints. </a:t>
            </a:r>
            <a:endParaRPr lang="en-AU" sz="1200" b="1" dirty="0">
              <a:latin typeface="Arial Narrow" panose="020B0606020202030204" pitchFamily="34" charset="0"/>
            </a:endParaRPr>
          </a:p>
        </p:txBody>
      </p:sp>
      <p:sp>
        <p:nvSpPr>
          <p:cNvPr id="74" name="Rectangle 73"/>
          <p:cNvSpPr/>
          <p:nvPr/>
        </p:nvSpPr>
        <p:spPr>
          <a:xfrm>
            <a:off x="490480" y="6445594"/>
            <a:ext cx="5863484" cy="2154947"/>
          </a:xfrm>
          <a:prstGeom prst="rect">
            <a:avLst/>
          </a:prstGeom>
          <a:solidFill>
            <a:schemeClr val="bg1">
              <a:lumMod val="8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tx1"/>
                </a:solidFill>
                <a:latin typeface="Arial Narrow" pitchFamily="34" charset="0"/>
              </a:rPr>
              <a:t>Q. What might the following stakeholders </a:t>
            </a:r>
            <a:r>
              <a:rPr lang="en-AU" sz="1100" b="1" i="1" dirty="0">
                <a:solidFill>
                  <a:schemeClr val="tx1"/>
                </a:solidFill>
                <a:latin typeface="Arial Narrow" pitchFamily="34" charset="0"/>
              </a:rPr>
              <a:t>say </a:t>
            </a:r>
            <a:r>
              <a:rPr lang="en-AU" sz="1100" b="1" dirty="0">
                <a:solidFill>
                  <a:schemeClr val="tx1"/>
                </a:solidFill>
                <a:latin typeface="Arial Narrow" pitchFamily="34" charset="0"/>
              </a:rPr>
              <a:t>about what we should do about </a:t>
            </a:r>
            <a:r>
              <a:rPr lang="en-AU" sz="1400" b="1" i="1" dirty="0">
                <a:solidFill>
                  <a:schemeClr val="tx1"/>
                </a:solidFill>
                <a:latin typeface="Arial Narrow" pitchFamily="34" charset="0"/>
              </a:rPr>
              <a:t>climate change</a:t>
            </a:r>
            <a:r>
              <a:rPr lang="en-AU" sz="1100" b="1" dirty="0">
                <a:solidFill>
                  <a:schemeClr val="tx1"/>
                </a:solidFill>
                <a:latin typeface="Arial Narrow" pitchFamily="34" charset="0"/>
              </a:rPr>
              <a:t>? Ans.</a:t>
            </a:r>
          </a:p>
          <a:p>
            <a:endParaRPr lang="en-AU" sz="1200" b="1" dirty="0">
              <a:solidFill>
                <a:schemeClr val="tx1"/>
              </a:solidFill>
              <a:latin typeface="Arial Narrow" pitchFamily="34" charset="0"/>
            </a:endParaRPr>
          </a:p>
          <a:p>
            <a:pPr>
              <a:lnSpc>
                <a:spcPct val="150000"/>
              </a:lnSpc>
            </a:pPr>
            <a:r>
              <a:rPr lang="en-AU" sz="1200" b="1" dirty="0">
                <a:solidFill>
                  <a:schemeClr val="tx1"/>
                </a:solidFill>
                <a:latin typeface="Arial Narrow" pitchFamily="34" charset="0"/>
              </a:rPr>
              <a:t>The</a:t>
            </a:r>
            <a:r>
              <a:rPr lang="en-AU" sz="1200" b="1" i="1" dirty="0">
                <a:solidFill>
                  <a:schemeClr val="tx1"/>
                </a:solidFill>
                <a:latin typeface="Arial Narrow" pitchFamily="34" charset="0"/>
              </a:rPr>
              <a:t> egocentric </a:t>
            </a:r>
            <a:r>
              <a:rPr lang="en-AU" sz="1200" b="1" dirty="0">
                <a:solidFill>
                  <a:schemeClr val="tx1"/>
                </a:solidFill>
                <a:latin typeface="Arial Narrow" pitchFamily="34" charset="0"/>
              </a:rPr>
              <a:t>stakeholder would say …</a:t>
            </a:r>
          </a:p>
          <a:p>
            <a:pPr>
              <a:lnSpc>
                <a:spcPct val="150000"/>
              </a:lnSpc>
            </a:pPr>
            <a:endParaRPr lang="en-AU" sz="1200" b="1" dirty="0">
              <a:solidFill>
                <a:schemeClr val="tx1"/>
              </a:solidFill>
              <a:latin typeface="Arial Narrow" pitchFamily="34" charset="0"/>
            </a:endParaRPr>
          </a:p>
          <a:p>
            <a:pPr>
              <a:lnSpc>
                <a:spcPct val="150000"/>
              </a:lnSpc>
            </a:pPr>
            <a:r>
              <a:rPr lang="en-AU" sz="1200" b="1" dirty="0">
                <a:solidFill>
                  <a:schemeClr val="tx1"/>
                </a:solidFill>
                <a:latin typeface="Arial Narrow" pitchFamily="34" charset="0"/>
              </a:rPr>
              <a:t>The </a:t>
            </a:r>
            <a:r>
              <a:rPr lang="en-AU" sz="1200" b="1" i="1" dirty="0" err="1">
                <a:solidFill>
                  <a:schemeClr val="tx1"/>
                </a:solidFill>
                <a:latin typeface="Arial Narrow" pitchFamily="34" charset="0"/>
              </a:rPr>
              <a:t>ecocentric</a:t>
            </a:r>
            <a:r>
              <a:rPr lang="en-AU" sz="1200" b="1" i="1" dirty="0">
                <a:solidFill>
                  <a:schemeClr val="tx1"/>
                </a:solidFill>
                <a:latin typeface="Arial Narrow" pitchFamily="34" charset="0"/>
              </a:rPr>
              <a:t> </a:t>
            </a:r>
            <a:r>
              <a:rPr lang="en-AU" sz="1200" b="1" dirty="0">
                <a:solidFill>
                  <a:schemeClr val="tx1"/>
                </a:solidFill>
                <a:latin typeface="Arial Narrow" pitchFamily="34" charset="0"/>
              </a:rPr>
              <a:t>stakeholder would say…</a:t>
            </a:r>
          </a:p>
          <a:p>
            <a:pPr>
              <a:lnSpc>
                <a:spcPct val="150000"/>
              </a:lnSpc>
            </a:pPr>
            <a:endParaRPr lang="en-AU" sz="1200" b="1" dirty="0">
              <a:solidFill>
                <a:schemeClr val="tx1"/>
              </a:solidFill>
              <a:latin typeface="Arial Narrow" pitchFamily="34" charset="0"/>
            </a:endParaRPr>
          </a:p>
          <a:p>
            <a:pPr>
              <a:lnSpc>
                <a:spcPct val="150000"/>
              </a:lnSpc>
            </a:pPr>
            <a:r>
              <a:rPr lang="en-AU" sz="1200" b="1" dirty="0">
                <a:solidFill>
                  <a:schemeClr val="tx1"/>
                </a:solidFill>
                <a:latin typeface="Arial Narrow" pitchFamily="34" charset="0"/>
              </a:rPr>
              <a:t>The </a:t>
            </a:r>
            <a:r>
              <a:rPr lang="en-AU" sz="1200" b="1" i="1" dirty="0">
                <a:solidFill>
                  <a:schemeClr val="tx1"/>
                </a:solidFill>
                <a:latin typeface="Arial Narrow" pitchFamily="34" charset="0"/>
              </a:rPr>
              <a:t>technocentric</a:t>
            </a:r>
            <a:r>
              <a:rPr lang="en-AU" sz="1200" b="1" dirty="0">
                <a:solidFill>
                  <a:schemeClr val="tx1"/>
                </a:solidFill>
                <a:latin typeface="Arial Narrow" pitchFamily="34" charset="0"/>
              </a:rPr>
              <a:t> stakeholder would say…</a:t>
            </a:r>
          </a:p>
          <a:p>
            <a:pPr>
              <a:lnSpc>
                <a:spcPct val="150000"/>
              </a:lnSpc>
            </a:pPr>
            <a:endParaRPr lang="en-AU" sz="1200" b="1" dirty="0">
              <a:solidFill>
                <a:schemeClr val="tx1"/>
              </a:solidFill>
              <a:latin typeface="Arial Narrow" pitchFamily="34" charset="0"/>
            </a:endParaRPr>
          </a:p>
        </p:txBody>
      </p:sp>
      <p:sp>
        <p:nvSpPr>
          <p:cNvPr id="69" name="Rectangle 68"/>
          <p:cNvSpPr/>
          <p:nvPr/>
        </p:nvSpPr>
        <p:spPr>
          <a:xfrm>
            <a:off x="3212976" y="6748379"/>
            <a:ext cx="3029300" cy="5445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TextBox 31"/>
          <p:cNvSpPr txBox="1"/>
          <p:nvPr/>
        </p:nvSpPr>
        <p:spPr>
          <a:xfrm>
            <a:off x="4442727" y="5542432"/>
            <a:ext cx="1975600" cy="369332"/>
          </a:xfrm>
          <a:prstGeom prst="rect">
            <a:avLst/>
          </a:prstGeom>
          <a:noFill/>
        </p:spPr>
        <p:txBody>
          <a:bodyPr wrap="square" rtlCol="0">
            <a:spAutoFit/>
          </a:bodyPr>
          <a:lstStyle/>
          <a:p>
            <a:r>
              <a:rPr lang="en-AU" sz="600" b="1" dirty="0">
                <a:latin typeface="Arial Narrow" panose="020B0606020202030204" pitchFamily="34" charset="0"/>
              </a:rPr>
              <a:t>Activity: </a:t>
            </a:r>
            <a:r>
              <a:rPr lang="en-AU" sz="600" dirty="0">
                <a:latin typeface="Arial Narrow" panose="020B0606020202030204" pitchFamily="34" charset="0"/>
              </a:rPr>
              <a:t>Mark your position along the x axis (social integration) and y axis (social regulation). Repeat as a class. The position of all the plots reveals the class culture. </a:t>
            </a:r>
          </a:p>
        </p:txBody>
      </p:sp>
      <p:sp>
        <p:nvSpPr>
          <p:cNvPr id="58" name="TextBox 57">
            <a:extLst>
              <a:ext uri="{FF2B5EF4-FFF2-40B4-BE49-F238E27FC236}">
                <a16:creationId xmlns:a16="http://schemas.microsoft.com/office/drawing/2014/main" id="{D23C2864-BB44-4086-9B00-E0857012D27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0" name="TextBox 17">
            <a:extLst>
              <a:ext uri="{FF2B5EF4-FFF2-40B4-BE49-F238E27FC236}">
                <a16:creationId xmlns:a16="http://schemas.microsoft.com/office/drawing/2014/main" id="{40E0AF46-E5BA-41F3-A7AC-EC0AAF8A677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61" name="Straight Connector 60">
            <a:extLst>
              <a:ext uri="{FF2B5EF4-FFF2-40B4-BE49-F238E27FC236}">
                <a16:creationId xmlns:a16="http://schemas.microsoft.com/office/drawing/2014/main" id="{BE856CAC-8ECC-452B-B7D0-502971945327}"/>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4894CB9-3730-40DA-A683-785914FAFABE}"/>
              </a:ext>
            </a:extLst>
          </p:cNvPr>
          <p:cNvSpPr txBox="1"/>
          <p:nvPr/>
        </p:nvSpPr>
        <p:spPr>
          <a:xfrm>
            <a:off x="1422996" y="163045"/>
            <a:ext cx="4141055" cy="738664"/>
          </a:xfrm>
          <a:prstGeom prst="rect">
            <a:avLst/>
          </a:prstGeom>
          <a:noFill/>
        </p:spPr>
        <p:txBody>
          <a:bodyPr wrap="square" rtlCol="0">
            <a:spAutoFit/>
          </a:bodyPr>
          <a:lstStyle/>
          <a:p>
            <a:r>
              <a:rPr lang="en-US" b="1" dirty="0">
                <a:latin typeface="Arial Narrow" pitchFamily="34" charset="0"/>
              </a:rPr>
              <a:t>4. Psychology Insights – </a:t>
            </a:r>
            <a:r>
              <a:rPr lang="en-US" sz="1200" dirty="0">
                <a:latin typeface="Arial Narrow" pitchFamily="34" charset="0"/>
              </a:rPr>
              <a:t>Discuss the specific value systems that identified stakeholders use, i.e. </a:t>
            </a:r>
            <a:r>
              <a:rPr lang="en-US" sz="1200" dirty="0" err="1">
                <a:latin typeface="Arial Narrow" pitchFamily="34" charset="0"/>
              </a:rPr>
              <a:t>ecocentric</a:t>
            </a:r>
            <a:r>
              <a:rPr lang="en-US" sz="1200" dirty="0">
                <a:latin typeface="Arial Narrow" pitchFamily="34" charset="0"/>
              </a:rPr>
              <a:t>, technocentric and anthropogenic.</a:t>
            </a:r>
          </a:p>
        </p:txBody>
      </p:sp>
      <p:sp>
        <p:nvSpPr>
          <p:cNvPr id="64" name="TextBox 63">
            <a:extLst>
              <a:ext uri="{FF2B5EF4-FFF2-40B4-BE49-F238E27FC236}">
                <a16:creationId xmlns:a16="http://schemas.microsoft.com/office/drawing/2014/main" id="{4319DAFE-EECB-48E1-8A9A-2A99214A2F7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7" name="TextBox 56">
            <a:extLst>
              <a:ext uri="{FF2B5EF4-FFF2-40B4-BE49-F238E27FC236}">
                <a16:creationId xmlns:a16="http://schemas.microsoft.com/office/drawing/2014/main" id="{7E431F21-D51D-4249-B8FB-C00BF6241B11}"/>
              </a:ext>
            </a:extLst>
          </p:cNvPr>
          <p:cNvSpPr txBox="1"/>
          <p:nvPr/>
        </p:nvSpPr>
        <p:spPr>
          <a:xfrm>
            <a:off x="439673" y="4005689"/>
            <a:ext cx="2553371" cy="1923604"/>
          </a:xfrm>
          <a:prstGeom prst="rect">
            <a:avLst/>
          </a:prstGeom>
          <a:noFill/>
        </p:spPr>
        <p:txBody>
          <a:bodyPr wrap="square" rtlCol="0">
            <a:spAutoFit/>
          </a:bodyPr>
          <a:lstStyle/>
          <a:p>
            <a:r>
              <a:rPr lang="en-AU" sz="1600" b="1" dirty="0">
                <a:latin typeface="Arial Narrow" panose="020B0606020202030204" pitchFamily="34" charset="0"/>
              </a:rPr>
              <a:t>Worldviews           </a:t>
            </a:r>
          </a:p>
          <a:p>
            <a:r>
              <a:rPr lang="en-AU" sz="1600" b="1" dirty="0">
                <a:latin typeface="Arial Narrow" panose="020B0606020202030204" pitchFamily="34" charset="0"/>
              </a:rPr>
              <a:t> </a:t>
            </a:r>
            <a:r>
              <a:rPr lang="en-AU" sz="1200" dirty="0">
                <a:latin typeface="Arial Narrow" panose="020B0606020202030204" pitchFamily="34" charset="0"/>
              </a:rPr>
              <a:t>“</a:t>
            </a:r>
            <a:r>
              <a:rPr lang="en-AU" sz="1200" i="1" dirty="0">
                <a:latin typeface="Arial Narrow" panose="020B0606020202030204" pitchFamily="34" charset="0"/>
              </a:rPr>
              <a:t>We don’t see things as they are. </a:t>
            </a:r>
          </a:p>
          <a:p>
            <a:r>
              <a:rPr lang="en-AU" sz="1200" i="1" dirty="0">
                <a:latin typeface="Arial Narrow" panose="020B0606020202030204" pitchFamily="34" charset="0"/>
              </a:rPr>
              <a:t>We see them as we are</a:t>
            </a:r>
            <a:r>
              <a:rPr lang="en-AU" sz="1200" dirty="0">
                <a:latin typeface="Arial Narrow" panose="020B0606020202030204" pitchFamily="34" charset="0"/>
              </a:rPr>
              <a:t>”</a:t>
            </a:r>
            <a:r>
              <a:rPr lang="en-AU" sz="1200" baseline="30000" dirty="0">
                <a:latin typeface="Arial Narrow" panose="020B0606020202030204" pitchFamily="34" charset="0"/>
              </a:rPr>
              <a:t>[2]</a:t>
            </a:r>
            <a:r>
              <a:rPr lang="en-AU" sz="1200" dirty="0">
                <a:latin typeface="Arial Narrow" panose="020B0606020202030204" pitchFamily="34" charset="0"/>
              </a:rPr>
              <a:t>. </a:t>
            </a:r>
          </a:p>
          <a:p>
            <a:endParaRPr lang="en-AU" sz="300" dirty="0">
              <a:latin typeface="Arial Narrow" panose="020B0606020202030204" pitchFamily="34" charset="0"/>
            </a:endParaRPr>
          </a:p>
          <a:p>
            <a:r>
              <a:rPr lang="en-AU" sz="800" dirty="0">
                <a:latin typeface="Arial Narrow" panose="020B0606020202030204" pitchFamily="34" charset="0"/>
              </a:rPr>
              <a:t>A worldview is a set of assumptions about physical and social reality that effect cognition and behaviour. It’s a way of describing the universe and life within it, both in terms of what is and what ought to be done</a:t>
            </a:r>
            <a:r>
              <a:rPr lang="en-AU" sz="800" baseline="30000" dirty="0">
                <a:latin typeface="Arial Narrow" panose="020B0606020202030204" pitchFamily="34" charset="0"/>
              </a:rPr>
              <a:t>[2]</a:t>
            </a:r>
            <a:r>
              <a:rPr lang="en-AU" sz="800" dirty="0">
                <a:latin typeface="Arial Narrow" panose="020B0606020202030204" pitchFamily="34" charset="0"/>
              </a:rPr>
              <a:t>. For example, worldviews are one’s philosophy of life, world hypothesis, world outlook, visions of reality or self-and-world construct. There are many models (paradigms and theories) that are used to measure people’s worldviews (in order to explain and predict their behaviours). One is Cultural Theory….</a:t>
            </a:r>
            <a:endParaRPr lang="en-AU" sz="900" b="1" dirty="0">
              <a:latin typeface="Arial Narrow" panose="020B0606020202030204" pitchFamily="34" charset="0"/>
            </a:endParaRPr>
          </a:p>
        </p:txBody>
      </p:sp>
      <p:pic>
        <p:nvPicPr>
          <p:cNvPr id="6" name="Picture 4" descr="Culture and the Church: Where God Points His Finger - outreachmagazine.com">
            <a:extLst>
              <a:ext uri="{FF2B5EF4-FFF2-40B4-BE49-F238E27FC236}">
                <a16:creationId xmlns:a16="http://schemas.microsoft.com/office/drawing/2014/main" id="{A12DC4BB-562F-64EA-3BB6-CFBA0ED682B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54559" y="4215179"/>
            <a:ext cx="339359" cy="25451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4B615764-EE45-102A-331E-50DD36F45A78}"/>
              </a:ext>
            </a:extLst>
          </p:cNvPr>
          <p:cNvCxnSpPr/>
          <p:nvPr/>
        </p:nvCxnSpPr>
        <p:spPr>
          <a:xfrm>
            <a:off x="5343359" y="4534721"/>
            <a:ext cx="6845" cy="98525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A997F48-5D1F-80C1-0FCE-24C5F81C2C60}"/>
              </a:ext>
            </a:extLst>
          </p:cNvPr>
          <p:cNvCxnSpPr/>
          <p:nvPr/>
        </p:nvCxnSpPr>
        <p:spPr>
          <a:xfrm flipV="1">
            <a:off x="4904434" y="4996676"/>
            <a:ext cx="892004" cy="676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5360F3-F28C-95A3-625A-9FAC41B21CDD}"/>
              </a:ext>
            </a:extLst>
          </p:cNvPr>
          <p:cNvSpPr txBox="1"/>
          <p:nvPr/>
        </p:nvSpPr>
        <p:spPr>
          <a:xfrm>
            <a:off x="4618118" y="4586516"/>
            <a:ext cx="769062" cy="215444"/>
          </a:xfrm>
          <a:prstGeom prst="rect">
            <a:avLst/>
          </a:prstGeom>
          <a:noFill/>
        </p:spPr>
        <p:txBody>
          <a:bodyPr wrap="square" rtlCol="0">
            <a:spAutoFit/>
          </a:bodyPr>
          <a:lstStyle/>
          <a:p>
            <a:pPr algn="r"/>
            <a:r>
              <a:rPr lang="en-AU" sz="800" b="1" dirty="0">
                <a:latin typeface="Arial Narrow" panose="020B0606020202030204" pitchFamily="34" charset="0"/>
              </a:rPr>
              <a:t>Fatalism</a:t>
            </a:r>
            <a:endParaRPr lang="en-AU" sz="800" dirty="0">
              <a:latin typeface="Arial Narrow" panose="020B0606020202030204" pitchFamily="34" charset="0"/>
            </a:endParaRPr>
          </a:p>
        </p:txBody>
      </p:sp>
      <p:sp>
        <p:nvSpPr>
          <p:cNvPr id="24" name="TextBox 23">
            <a:extLst>
              <a:ext uri="{FF2B5EF4-FFF2-40B4-BE49-F238E27FC236}">
                <a16:creationId xmlns:a16="http://schemas.microsoft.com/office/drawing/2014/main" id="{518FB0D7-9B9F-8BA1-2B08-9329433BA342}"/>
              </a:ext>
            </a:extLst>
          </p:cNvPr>
          <p:cNvSpPr txBox="1"/>
          <p:nvPr/>
        </p:nvSpPr>
        <p:spPr>
          <a:xfrm>
            <a:off x="5299854" y="5182699"/>
            <a:ext cx="949664" cy="215444"/>
          </a:xfrm>
          <a:prstGeom prst="rect">
            <a:avLst/>
          </a:prstGeom>
          <a:noFill/>
        </p:spPr>
        <p:txBody>
          <a:bodyPr wrap="square" rtlCol="0">
            <a:spAutoFit/>
          </a:bodyPr>
          <a:lstStyle/>
          <a:p>
            <a:r>
              <a:rPr lang="en-AU" sz="800" b="1" dirty="0">
                <a:latin typeface="Arial Narrow" panose="020B0606020202030204" pitchFamily="34" charset="0"/>
              </a:rPr>
              <a:t>Egalitarianism</a:t>
            </a:r>
          </a:p>
        </p:txBody>
      </p:sp>
      <p:sp>
        <p:nvSpPr>
          <p:cNvPr id="26" name="TextBox 25">
            <a:extLst>
              <a:ext uri="{FF2B5EF4-FFF2-40B4-BE49-F238E27FC236}">
                <a16:creationId xmlns:a16="http://schemas.microsoft.com/office/drawing/2014/main" id="{482F8B8E-34D7-DE87-55CA-ABCCEAF224FC}"/>
              </a:ext>
            </a:extLst>
          </p:cNvPr>
          <p:cNvSpPr txBox="1"/>
          <p:nvPr/>
        </p:nvSpPr>
        <p:spPr>
          <a:xfrm>
            <a:off x="5292784" y="4584091"/>
            <a:ext cx="691515" cy="215444"/>
          </a:xfrm>
          <a:prstGeom prst="rect">
            <a:avLst/>
          </a:prstGeom>
          <a:noFill/>
        </p:spPr>
        <p:txBody>
          <a:bodyPr wrap="square" rtlCol="0">
            <a:spAutoFit/>
          </a:bodyPr>
          <a:lstStyle/>
          <a:p>
            <a:r>
              <a:rPr lang="en-AU" sz="800" b="1" dirty="0">
                <a:latin typeface="Arial Narrow" panose="020B0606020202030204" pitchFamily="34" charset="0"/>
              </a:rPr>
              <a:t>Hierarchism</a:t>
            </a:r>
          </a:p>
        </p:txBody>
      </p:sp>
      <p:sp>
        <p:nvSpPr>
          <p:cNvPr id="29" name="TextBox 28">
            <a:extLst>
              <a:ext uri="{FF2B5EF4-FFF2-40B4-BE49-F238E27FC236}">
                <a16:creationId xmlns:a16="http://schemas.microsoft.com/office/drawing/2014/main" id="{2DCAE8FE-2529-5B8A-F23C-2877786CBEE6}"/>
              </a:ext>
            </a:extLst>
          </p:cNvPr>
          <p:cNvSpPr txBox="1"/>
          <p:nvPr/>
        </p:nvSpPr>
        <p:spPr>
          <a:xfrm>
            <a:off x="4674140" y="5182378"/>
            <a:ext cx="723694" cy="215444"/>
          </a:xfrm>
          <a:prstGeom prst="rect">
            <a:avLst/>
          </a:prstGeom>
          <a:noFill/>
        </p:spPr>
        <p:txBody>
          <a:bodyPr wrap="square" rtlCol="0">
            <a:spAutoFit/>
          </a:bodyPr>
          <a:lstStyle/>
          <a:p>
            <a:pPr algn="r"/>
            <a:r>
              <a:rPr lang="en-AU" sz="800" b="1" dirty="0">
                <a:latin typeface="Arial Narrow" panose="020B0606020202030204" pitchFamily="34" charset="0"/>
              </a:rPr>
              <a:t>Individualism</a:t>
            </a:r>
          </a:p>
        </p:txBody>
      </p:sp>
      <p:pic>
        <p:nvPicPr>
          <p:cNvPr id="35" name="Picture 2" descr="Free Crowd Or Group Of People SVG, PNG Icon, Symbol ...">
            <a:extLst>
              <a:ext uri="{FF2B5EF4-FFF2-40B4-BE49-F238E27FC236}">
                <a16:creationId xmlns:a16="http://schemas.microsoft.com/office/drawing/2014/main" id="{A1C1E821-F7F6-7642-52E3-3D1039F7FEE5}"/>
              </a:ext>
            </a:extLst>
          </p:cNvPr>
          <p:cNvPicPr>
            <a:picLocks noChangeAspect="1" noChangeArrowheads="1"/>
          </p:cNvPicPr>
          <p:nvPr/>
        </p:nvPicPr>
        <p:blipFill rotWithShape="1">
          <a:blip r:embed="rId5">
            <a:biLevel thresh="7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b="15439"/>
          <a:stretch/>
        </p:blipFill>
        <p:spPr bwMode="auto">
          <a:xfrm>
            <a:off x="5799415" y="4756606"/>
            <a:ext cx="445229" cy="37649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 black silhouette of a person&#10;&#10;Description automatically generated">
            <a:extLst>
              <a:ext uri="{FF2B5EF4-FFF2-40B4-BE49-F238E27FC236}">
                <a16:creationId xmlns:a16="http://schemas.microsoft.com/office/drawing/2014/main" id="{CB66341B-395A-A268-B569-E14347B1FE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9264" y="4887233"/>
            <a:ext cx="158632" cy="232414"/>
          </a:xfrm>
          <a:prstGeom prst="rect">
            <a:avLst/>
          </a:prstGeom>
        </p:spPr>
      </p:pic>
      <p:sp>
        <p:nvSpPr>
          <p:cNvPr id="39" name="TextBox 38">
            <a:extLst>
              <a:ext uri="{FF2B5EF4-FFF2-40B4-BE49-F238E27FC236}">
                <a16:creationId xmlns:a16="http://schemas.microsoft.com/office/drawing/2014/main" id="{56DBFC6D-7C15-9CE8-319C-1BC2A9CF9BBA}"/>
              </a:ext>
            </a:extLst>
          </p:cNvPr>
          <p:cNvSpPr txBox="1"/>
          <p:nvPr/>
        </p:nvSpPr>
        <p:spPr>
          <a:xfrm>
            <a:off x="5292784" y="4116918"/>
            <a:ext cx="523366" cy="415498"/>
          </a:xfrm>
          <a:prstGeom prst="rect">
            <a:avLst/>
          </a:prstGeom>
          <a:noFill/>
        </p:spPr>
        <p:txBody>
          <a:bodyPr wrap="square" rtlCol="0">
            <a:spAutoFit/>
          </a:bodyPr>
          <a:lstStyle/>
          <a:p>
            <a:r>
              <a:rPr lang="en-US" sz="700" dirty="0"/>
              <a:t>Must follow rules</a:t>
            </a:r>
          </a:p>
        </p:txBody>
      </p:sp>
      <p:pic>
        <p:nvPicPr>
          <p:cNvPr id="70" name="Picture 69" descr="A screenshot of a calendar&#10;&#10;Description automatically generated">
            <a:extLst>
              <a:ext uri="{FF2B5EF4-FFF2-40B4-BE49-F238E27FC236}">
                <a16:creationId xmlns:a16="http://schemas.microsoft.com/office/drawing/2014/main" id="{A2CA5C9D-F5E3-E12D-7ECE-74C279AA0F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93685" y="1533144"/>
            <a:ext cx="1145852" cy="2124694"/>
          </a:xfrm>
          <a:prstGeom prst="rect">
            <a:avLst/>
          </a:prstGeom>
        </p:spPr>
      </p:pic>
      <p:sp>
        <p:nvSpPr>
          <p:cNvPr id="84" name="TextBox 83">
            <a:extLst>
              <a:ext uri="{FF2B5EF4-FFF2-40B4-BE49-F238E27FC236}">
                <a16:creationId xmlns:a16="http://schemas.microsoft.com/office/drawing/2014/main" id="{021EAC74-B74B-C0A9-77F8-7923C7B9FB53}"/>
              </a:ext>
            </a:extLst>
          </p:cNvPr>
          <p:cNvSpPr txBox="1"/>
          <p:nvPr/>
        </p:nvSpPr>
        <p:spPr>
          <a:xfrm>
            <a:off x="439673" y="1403648"/>
            <a:ext cx="3648358" cy="2277547"/>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Below are 15 statements from the New Ecological Paradigm (NEP) scale – a widely used tool to measure the environmental concern of groups of people (e.g. stakeholders).</a:t>
            </a:r>
          </a:p>
          <a:p>
            <a:pPr marL="228600" indent="-228600">
              <a:buAutoNum type="arabicPeriod"/>
            </a:pPr>
            <a:endParaRPr lang="en-US" sz="700" dirty="0">
              <a:latin typeface="Arial Narrow" panose="020B0604020202020204" pitchFamily="34" charset="0"/>
              <a:cs typeface="Arial Narrow" panose="020B0604020202020204" pitchFamily="34" charset="0"/>
            </a:endParaRPr>
          </a:p>
          <a:p>
            <a:pPr marL="228600" indent="-228600">
              <a:buAutoNum type="arabicPeriod"/>
            </a:pPr>
            <a:r>
              <a:rPr lang="en-US" sz="700" dirty="0">
                <a:latin typeface="Arial Narrow" panose="020B0604020202020204" pitchFamily="34" charset="0"/>
                <a:cs typeface="Arial Narrow" panose="020B0604020202020204" pitchFamily="34" charset="0"/>
              </a:rPr>
              <a:t>We are approaching the limit of the number of people the Earth can support.</a:t>
            </a:r>
          </a:p>
          <a:p>
            <a:pPr marL="228600" indent="-228600">
              <a:buAutoNum type="arabicPeriod"/>
            </a:pPr>
            <a:r>
              <a:rPr lang="en-US" sz="700" dirty="0">
                <a:latin typeface="Arial Narrow" panose="020B0604020202020204" pitchFamily="34" charset="0"/>
                <a:cs typeface="Arial Narrow" panose="020B0604020202020204" pitchFamily="34" charset="0"/>
              </a:rPr>
              <a:t>Humans have the right to modify the natural environment to suit their needs. </a:t>
            </a:r>
          </a:p>
          <a:p>
            <a:pPr marL="228600" indent="-228600">
              <a:buAutoNum type="arabicPeriod"/>
            </a:pPr>
            <a:r>
              <a:rPr lang="en-US" sz="700" dirty="0">
                <a:latin typeface="Arial Narrow" panose="020B0604020202020204" pitchFamily="34" charset="0"/>
                <a:cs typeface="Arial Narrow" panose="020B0604020202020204" pitchFamily="34" charset="0"/>
              </a:rPr>
              <a:t>When humans interfere with nature it often produces disastrous consequences. </a:t>
            </a:r>
          </a:p>
          <a:p>
            <a:pPr marL="228600" indent="-228600">
              <a:buAutoNum type="arabicPeriod"/>
            </a:pPr>
            <a:r>
              <a:rPr lang="en-US" sz="700" dirty="0">
                <a:latin typeface="Arial Narrow" panose="020B0604020202020204" pitchFamily="34" charset="0"/>
                <a:cs typeface="Arial Narrow" panose="020B0604020202020204" pitchFamily="34" charset="0"/>
              </a:rPr>
              <a:t>Human ingenuity will ensure that we do not make the Earth </a:t>
            </a:r>
            <a:r>
              <a:rPr lang="en-US" sz="700" dirty="0" err="1">
                <a:latin typeface="Arial Narrow" panose="020B0604020202020204" pitchFamily="34" charset="0"/>
                <a:cs typeface="Arial Narrow" panose="020B0604020202020204" pitchFamily="34" charset="0"/>
              </a:rPr>
              <a:t>unliveable</a:t>
            </a:r>
            <a:r>
              <a:rPr lang="en-US" sz="700" dirty="0">
                <a:latin typeface="Arial Narrow" panose="020B0604020202020204" pitchFamily="34" charset="0"/>
                <a:cs typeface="Arial Narrow" panose="020B0604020202020204" pitchFamily="34" charset="0"/>
              </a:rPr>
              <a:t>.</a:t>
            </a:r>
          </a:p>
          <a:p>
            <a:pPr marL="228600" indent="-228600">
              <a:buAutoNum type="arabicPeriod"/>
            </a:pPr>
            <a:r>
              <a:rPr lang="en-US" sz="700" dirty="0">
                <a:latin typeface="Arial Narrow" panose="020B0604020202020204" pitchFamily="34" charset="0"/>
                <a:cs typeface="Arial Narrow" panose="020B0604020202020204" pitchFamily="34" charset="0"/>
              </a:rPr>
              <a:t>Humans are seriously abusing the environment. </a:t>
            </a:r>
          </a:p>
          <a:p>
            <a:pPr marL="228600" indent="-228600">
              <a:buAutoNum type="arabicPeriod"/>
            </a:pPr>
            <a:r>
              <a:rPr lang="en-US" sz="700" dirty="0">
                <a:latin typeface="Arial Narrow" panose="020B0604020202020204" pitchFamily="34" charset="0"/>
                <a:cs typeface="Arial Narrow" panose="020B0604020202020204" pitchFamily="34" charset="0"/>
              </a:rPr>
              <a:t>The Earth has plenty of natural resources if we just learn how to develop them.</a:t>
            </a:r>
          </a:p>
          <a:p>
            <a:pPr marL="228600" indent="-228600">
              <a:buAutoNum type="arabicPeriod"/>
            </a:pPr>
            <a:r>
              <a:rPr lang="en-US" sz="700" dirty="0">
                <a:latin typeface="Arial Narrow" panose="020B0604020202020204" pitchFamily="34" charset="0"/>
                <a:cs typeface="Arial Narrow" panose="020B0604020202020204" pitchFamily="34" charset="0"/>
              </a:rPr>
              <a:t> Plants and animals have as much right as humans to exist. </a:t>
            </a:r>
            <a:endParaRPr lang="en-US" sz="800" b="1" dirty="0">
              <a:latin typeface="Arial Narrow" panose="020B0604020202020204" pitchFamily="34" charset="0"/>
              <a:cs typeface="Arial Narrow" panose="020B0604020202020204" pitchFamily="34" charset="0"/>
            </a:endParaRPr>
          </a:p>
          <a:p>
            <a:pPr marL="228600" indent="-228600">
              <a:buAutoNum type="arabicPeriod"/>
            </a:pPr>
            <a:r>
              <a:rPr lang="en-US" sz="700" dirty="0">
                <a:latin typeface="Arial Narrow" panose="020B0604020202020204" pitchFamily="34" charset="0"/>
                <a:cs typeface="Arial Narrow" panose="020B0604020202020204" pitchFamily="34" charset="0"/>
              </a:rPr>
              <a:t>The balance of nature is strong enough to cope with the impacts of modern industrial nations. </a:t>
            </a:r>
            <a:endParaRPr lang="en-US" sz="800" b="1" dirty="0">
              <a:latin typeface="Arial Narrow" panose="020B0604020202020204" pitchFamily="34" charset="0"/>
              <a:cs typeface="Arial Narrow" panose="020B0604020202020204" pitchFamily="34" charset="0"/>
            </a:endParaRPr>
          </a:p>
          <a:p>
            <a:pPr marL="228600" indent="-228600">
              <a:buAutoNum type="arabicPeriod"/>
            </a:pPr>
            <a:r>
              <a:rPr lang="en-US" sz="700" dirty="0">
                <a:latin typeface="Arial Narrow" panose="020B0604020202020204" pitchFamily="34" charset="0"/>
                <a:cs typeface="Arial Narrow" panose="020B0604020202020204" pitchFamily="34" charset="0"/>
              </a:rPr>
              <a:t>Despite our special abilities, humans are still subject to the laws of nature. </a:t>
            </a:r>
          </a:p>
          <a:p>
            <a:pPr marL="228600" indent="-228600">
              <a:buAutoNum type="arabicPeriod"/>
            </a:pPr>
            <a:r>
              <a:rPr lang="en-US" sz="700" dirty="0">
                <a:latin typeface="Arial Narrow" panose="020B0604020202020204" pitchFamily="34" charset="0"/>
                <a:cs typeface="Arial Narrow" panose="020B0604020202020204" pitchFamily="34" charset="0"/>
              </a:rPr>
              <a:t>The so-called “ecological crisis” facing humankind has been greatly exaggerated. </a:t>
            </a:r>
          </a:p>
          <a:p>
            <a:pPr marL="228600" indent="-228600">
              <a:buAutoNum type="arabicPeriod"/>
            </a:pPr>
            <a:r>
              <a:rPr lang="en-US" sz="700" dirty="0">
                <a:latin typeface="Arial Narrow" panose="020B0604020202020204" pitchFamily="34" charset="0"/>
                <a:cs typeface="Arial Narrow" panose="020B0604020202020204" pitchFamily="34" charset="0"/>
              </a:rPr>
              <a:t>The Earth is like a spaceship with very limited room and resources. </a:t>
            </a:r>
          </a:p>
          <a:p>
            <a:pPr marL="228600" indent="-228600">
              <a:buAutoNum type="arabicPeriod"/>
            </a:pPr>
            <a:r>
              <a:rPr lang="en-US" sz="700" dirty="0">
                <a:latin typeface="Arial Narrow" panose="020B0604020202020204" pitchFamily="34" charset="0"/>
                <a:cs typeface="Arial Narrow" panose="020B0604020202020204" pitchFamily="34" charset="0"/>
              </a:rPr>
              <a:t>Humans were meant to rule over the rest of nature. </a:t>
            </a:r>
          </a:p>
          <a:p>
            <a:pPr marL="228600" indent="-228600">
              <a:buAutoNum type="arabicPeriod"/>
            </a:pPr>
            <a:r>
              <a:rPr lang="en-US" sz="700" dirty="0">
                <a:latin typeface="Arial Narrow" panose="020B0604020202020204" pitchFamily="34" charset="0"/>
                <a:cs typeface="Arial Narrow" panose="020B0604020202020204" pitchFamily="34" charset="0"/>
              </a:rPr>
              <a:t>The balance of nature is very delicate and easily upset. </a:t>
            </a:r>
          </a:p>
          <a:p>
            <a:pPr marL="228600" indent="-228600">
              <a:buAutoNum type="arabicPeriod"/>
            </a:pPr>
            <a:r>
              <a:rPr lang="en-US" sz="700" dirty="0">
                <a:latin typeface="Arial Narrow" panose="020B0604020202020204" pitchFamily="34" charset="0"/>
                <a:cs typeface="Arial Narrow" panose="020B0604020202020204" pitchFamily="34" charset="0"/>
              </a:rPr>
              <a:t>Humans will eventually learn enough about how nature </a:t>
            </a:r>
            <a:br>
              <a:rPr lang="en-US" sz="700" dirty="0">
                <a:latin typeface="Arial Narrow" panose="020B0604020202020204" pitchFamily="34" charset="0"/>
                <a:cs typeface="Arial Narrow" panose="020B0604020202020204" pitchFamily="34" charset="0"/>
              </a:rPr>
            </a:br>
            <a:r>
              <a:rPr lang="en-US" sz="700" dirty="0">
                <a:latin typeface="Arial Narrow" panose="020B0604020202020204" pitchFamily="34" charset="0"/>
                <a:cs typeface="Arial Narrow" panose="020B0604020202020204" pitchFamily="34" charset="0"/>
              </a:rPr>
              <a:t>works to be able to control it. </a:t>
            </a:r>
          </a:p>
          <a:p>
            <a:pPr marL="228600" indent="-228600">
              <a:buAutoNum type="arabicPeriod"/>
            </a:pPr>
            <a:r>
              <a:rPr lang="en-US" sz="700" dirty="0">
                <a:latin typeface="Arial Narrow" panose="020B0604020202020204" pitchFamily="34" charset="0"/>
                <a:cs typeface="Arial Narrow" panose="020B0604020202020204" pitchFamily="34" charset="0"/>
              </a:rPr>
              <a:t>If things continue on their present course, we will soon </a:t>
            </a:r>
            <a:br>
              <a:rPr lang="en-US" sz="700" dirty="0">
                <a:latin typeface="Arial Narrow" panose="020B0604020202020204" pitchFamily="34" charset="0"/>
                <a:cs typeface="Arial Narrow" panose="020B0604020202020204" pitchFamily="34" charset="0"/>
              </a:rPr>
            </a:br>
            <a:r>
              <a:rPr lang="en-US" sz="700" dirty="0">
                <a:latin typeface="Arial Narrow" panose="020B0604020202020204" pitchFamily="34" charset="0"/>
                <a:cs typeface="Arial Narrow" panose="020B0604020202020204" pitchFamily="34" charset="0"/>
              </a:rPr>
              <a:t>experience a major ecological catastrophe. </a:t>
            </a:r>
          </a:p>
        </p:txBody>
      </p:sp>
      <p:pic>
        <p:nvPicPr>
          <p:cNvPr id="86" name="Picture 85" descr="A diagram of different animals&#10;&#10;Description automatically generated">
            <a:extLst>
              <a:ext uri="{FF2B5EF4-FFF2-40B4-BE49-F238E27FC236}">
                <a16:creationId xmlns:a16="http://schemas.microsoft.com/office/drawing/2014/main" id="{AB40D6BA-1327-B35B-C394-34C9C495CD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9537" y="1468984"/>
            <a:ext cx="1156554" cy="2104364"/>
          </a:xfrm>
          <a:prstGeom prst="rect">
            <a:avLst/>
          </a:prstGeom>
        </p:spPr>
      </p:pic>
      <p:sp>
        <p:nvSpPr>
          <p:cNvPr id="87" name="Rectangle 86">
            <a:extLst>
              <a:ext uri="{FF2B5EF4-FFF2-40B4-BE49-F238E27FC236}">
                <a16:creationId xmlns:a16="http://schemas.microsoft.com/office/drawing/2014/main" id="{E7628CAC-4D27-6C0F-BB02-527592B8A237}"/>
              </a:ext>
            </a:extLst>
          </p:cNvPr>
          <p:cNvSpPr/>
          <p:nvPr/>
        </p:nvSpPr>
        <p:spPr>
          <a:xfrm>
            <a:off x="489252" y="1025163"/>
            <a:ext cx="5839986" cy="3193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B5BB9907-3E72-B777-5D43-2C435A83776D}"/>
              </a:ext>
            </a:extLst>
          </p:cNvPr>
          <p:cNvSpPr txBox="1"/>
          <p:nvPr/>
        </p:nvSpPr>
        <p:spPr>
          <a:xfrm>
            <a:off x="540729" y="1021509"/>
            <a:ext cx="6103035" cy="276999"/>
          </a:xfrm>
          <a:prstGeom prst="rect">
            <a:avLst/>
          </a:prstGeom>
          <a:noFill/>
        </p:spPr>
        <p:txBody>
          <a:bodyPr wrap="square" rtlCol="0">
            <a:spAutoFit/>
          </a:bodyPr>
          <a:lstStyle/>
          <a:p>
            <a:r>
              <a:rPr lang="en-US" sz="1200" dirty="0">
                <a:solidFill>
                  <a:schemeClr val="bg1"/>
                </a:solidFill>
                <a:latin typeface="Arial Narrow" panose="020B0604020202020204" pitchFamily="34" charset="0"/>
                <a:cs typeface="Arial Narrow" panose="020B0604020202020204" pitchFamily="34" charset="0"/>
              </a:rPr>
              <a:t>Activity: Participate in the survey (statements and score sheet below. Interpretation of results on ppt). </a:t>
            </a:r>
          </a:p>
        </p:txBody>
      </p:sp>
      <p:pic>
        <p:nvPicPr>
          <p:cNvPr id="90" name="Picture 89" descr="A yellow sign with black text&#10;&#10;Description automatically generated">
            <a:extLst>
              <a:ext uri="{FF2B5EF4-FFF2-40B4-BE49-F238E27FC236}">
                <a16:creationId xmlns:a16="http://schemas.microsoft.com/office/drawing/2014/main" id="{8CD23A17-275F-7A79-85D4-EB394DF5FACF}"/>
              </a:ext>
            </a:extLst>
          </p:cNvPr>
          <p:cNvPicPr>
            <a:picLocks noChangeAspect="1"/>
          </p:cNvPicPr>
          <p:nvPr/>
        </p:nvPicPr>
        <p:blipFill>
          <a:blip r:embed="rId10">
            <a:biLevel thresh="75000"/>
            <a:extLst>
              <a:ext uri="{28A0092B-C50C-407E-A947-70E740481C1C}">
                <a14:useLocalDpi xmlns:a14="http://schemas.microsoft.com/office/drawing/2010/main" val="0"/>
              </a:ext>
            </a:extLst>
          </a:blip>
          <a:stretch>
            <a:fillRect/>
          </a:stretch>
        </p:blipFill>
        <p:spPr>
          <a:xfrm>
            <a:off x="2908722" y="3031627"/>
            <a:ext cx="1138815" cy="631751"/>
          </a:xfrm>
          <a:prstGeom prst="rect">
            <a:avLst/>
          </a:prstGeom>
        </p:spPr>
      </p:pic>
      <p:cxnSp>
        <p:nvCxnSpPr>
          <p:cNvPr id="92" name="Straight Connector 91">
            <a:extLst>
              <a:ext uri="{FF2B5EF4-FFF2-40B4-BE49-F238E27FC236}">
                <a16:creationId xmlns:a16="http://schemas.microsoft.com/office/drawing/2014/main" id="{487A93D0-56FC-1FAB-0C5C-24582A80A857}"/>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36">
            <a:extLst>
              <a:ext uri="{FF2B5EF4-FFF2-40B4-BE49-F238E27FC236}">
                <a16:creationId xmlns:a16="http://schemas.microsoft.com/office/drawing/2014/main" id="{93DAEDD8-B236-F8FF-E2CD-2F7410E18F94}"/>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94" name="TextBox 36">
            <a:extLst>
              <a:ext uri="{FF2B5EF4-FFF2-40B4-BE49-F238E27FC236}">
                <a16:creationId xmlns:a16="http://schemas.microsoft.com/office/drawing/2014/main" id="{7B59A062-EFCD-4267-8502-E1E1FF9039C4}"/>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5" name="TextBox 94">
            <a:extLst>
              <a:ext uri="{FF2B5EF4-FFF2-40B4-BE49-F238E27FC236}">
                <a16:creationId xmlns:a16="http://schemas.microsoft.com/office/drawing/2014/main" id="{198AF142-F672-9B2A-4FE8-86A5B91F1813}"/>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7</a:t>
            </a:r>
          </a:p>
        </p:txBody>
      </p:sp>
      <p:sp>
        <p:nvSpPr>
          <p:cNvPr id="2" name="TextBox 1">
            <a:extLst>
              <a:ext uri="{FF2B5EF4-FFF2-40B4-BE49-F238E27FC236}">
                <a16:creationId xmlns:a16="http://schemas.microsoft.com/office/drawing/2014/main" id="{0A92E39A-65BF-F338-5347-A7BF287982C0}"/>
              </a:ext>
            </a:extLst>
          </p:cNvPr>
          <p:cNvSpPr txBox="1"/>
          <p:nvPr/>
        </p:nvSpPr>
        <p:spPr>
          <a:xfrm>
            <a:off x="4088032" y="1340777"/>
            <a:ext cx="1145852" cy="230832"/>
          </a:xfrm>
          <a:prstGeom prst="rect">
            <a:avLst/>
          </a:prstGeom>
          <a:noFill/>
        </p:spPr>
        <p:txBody>
          <a:bodyPr wrap="square" rtlCol="0">
            <a:spAutoFit/>
          </a:bodyPr>
          <a:lstStyle/>
          <a:p>
            <a:pPr algn="ctr"/>
            <a:r>
              <a:rPr lang="en-US" sz="900" dirty="0">
                <a:latin typeface="Arial Narrow" panose="020B0604020202020204" pitchFamily="34" charset="0"/>
                <a:cs typeface="Arial Narrow" panose="020B0604020202020204" pitchFamily="34" charset="0"/>
              </a:rPr>
              <a:t>Score sheet </a:t>
            </a:r>
          </a:p>
        </p:txBody>
      </p:sp>
      <p:sp>
        <p:nvSpPr>
          <p:cNvPr id="8" name="Rectangle 7">
            <a:extLst>
              <a:ext uri="{FF2B5EF4-FFF2-40B4-BE49-F238E27FC236}">
                <a16:creationId xmlns:a16="http://schemas.microsoft.com/office/drawing/2014/main" id="{67A24518-6ADA-3F6F-0D60-1170E9150025}"/>
              </a:ext>
            </a:extLst>
          </p:cNvPr>
          <p:cNvSpPr/>
          <p:nvPr/>
        </p:nvSpPr>
        <p:spPr>
          <a:xfrm>
            <a:off x="3212976" y="7342210"/>
            <a:ext cx="3029300" cy="5445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F45B021A-D211-1F02-0CD1-464CA31DD910}"/>
              </a:ext>
            </a:extLst>
          </p:cNvPr>
          <p:cNvSpPr/>
          <p:nvPr/>
        </p:nvSpPr>
        <p:spPr>
          <a:xfrm>
            <a:off x="3212976" y="7942741"/>
            <a:ext cx="3029300" cy="5445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608998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8</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440327" y="220502"/>
            <a:ext cx="3932889" cy="553998"/>
          </a:xfrm>
          <a:prstGeom prst="rect">
            <a:avLst/>
          </a:prstGeom>
          <a:noFill/>
        </p:spPr>
        <p:txBody>
          <a:bodyPr wrap="square" rtlCol="0">
            <a:spAutoFit/>
          </a:bodyPr>
          <a:lstStyle/>
          <a:p>
            <a:r>
              <a:rPr lang="en-AU" b="1" dirty="0">
                <a:latin typeface="Arial Narrow" pitchFamily="34" charset="0"/>
              </a:rPr>
              <a:t>Discuss </a:t>
            </a:r>
            <a:r>
              <a:rPr lang="en-AU" sz="1200" dirty="0">
                <a:latin typeface="Arial Narrow" panose="020B0606020202030204" pitchFamily="34" charset="0"/>
              </a:rPr>
              <a:t>the</a:t>
            </a:r>
            <a:r>
              <a:rPr lang="en-US" sz="1200" dirty="0">
                <a:latin typeface="Arial Narrow" pitchFamily="34" charset="0"/>
              </a:rPr>
              <a:t> specific value systems that identified stakeholders use, i.e. </a:t>
            </a:r>
            <a:r>
              <a:rPr lang="en-US" sz="1200" dirty="0" err="1">
                <a:latin typeface="Arial Narrow" pitchFamily="34" charset="0"/>
              </a:rPr>
              <a:t>ecocentric</a:t>
            </a:r>
            <a:r>
              <a:rPr lang="en-US" sz="1200" dirty="0">
                <a:latin typeface="Arial Narrow" pitchFamily="34" charset="0"/>
              </a:rPr>
              <a:t>, technocentric and anthropogenic.</a:t>
            </a:r>
          </a:p>
        </p:txBody>
      </p:sp>
      <p:sp>
        <p:nvSpPr>
          <p:cNvPr id="3" name="TextBox 17">
            <a:extLst>
              <a:ext uri="{FF2B5EF4-FFF2-40B4-BE49-F238E27FC236}">
                <a16:creationId xmlns:a16="http://schemas.microsoft.com/office/drawing/2014/main" id="{D40F9B5B-BB8D-1977-10AD-445B626299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325174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19157808"/>
              </p:ext>
            </p:extLst>
          </p:nvPr>
        </p:nvGraphicFramePr>
        <p:xfrm>
          <a:off x="465754" y="1024523"/>
          <a:ext cx="5863484" cy="2252798"/>
        </p:xfrm>
        <a:graphic>
          <a:graphicData uri="http://schemas.openxmlformats.org/drawingml/2006/table">
            <a:tbl>
              <a:tblPr firstRow="1" bandRow="1">
                <a:tableStyleId>{5940675A-B579-460E-94D1-54222C63F5DA}</a:tableStyleId>
              </a:tblPr>
              <a:tblGrid>
                <a:gridCol w="1379070">
                  <a:extLst>
                    <a:ext uri="{9D8B030D-6E8A-4147-A177-3AD203B41FA5}">
                      <a16:colId xmlns:a16="http://schemas.microsoft.com/office/drawing/2014/main" val="20000"/>
                    </a:ext>
                  </a:extLst>
                </a:gridCol>
                <a:gridCol w="4484414">
                  <a:extLst>
                    <a:ext uri="{9D8B030D-6E8A-4147-A177-3AD203B41FA5}">
                      <a16:colId xmlns:a16="http://schemas.microsoft.com/office/drawing/2014/main" val="20001"/>
                    </a:ext>
                  </a:extLst>
                </a:gridCol>
              </a:tblGrid>
              <a:tr h="281600">
                <a:tc>
                  <a:txBody>
                    <a:bodyPr/>
                    <a:lstStyle/>
                    <a:p>
                      <a:r>
                        <a:rPr lang="en-AU" sz="1200" b="1" dirty="0">
                          <a:latin typeface="Arial Narrow" panose="020B0606020202030204" pitchFamily="34" charset="0"/>
                        </a:rPr>
                        <a:t>Marine</a:t>
                      </a:r>
                      <a:r>
                        <a:rPr lang="en-AU" sz="1200" b="1" baseline="0" dirty="0">
                          <a:latin typeface="Arial Narrow" panose="020B0606020202030204" pitchFamily="34" charset="0"/>
                        </a:rPr>
                        <a:t> Ecosystem</a:t>
                      </a:r>
                      <a:endParaRPr lang="en-AU" sz="1200" b="1" dirty="0">
                        <a:latin typeface="Arial Narrow" panose="020B0606020202030204" pitchFamily="34" charset="0"/>
                      </a:endParaRPr>
                    </a:p>
                  </a:txBody>
                  <a:tcPr>
                    <a:solidFill>
                      <a:schemeClr val="bg1">
                        <a:lumMod val="85000"/>
                      </a:schemeClr>
                    </a:solidFill>
                  </a:tcPr>
                </a:tc>
                <a:tc>
                  <a:txBody>
                    <a:bodyPr/>
                    <a:lstStyle/>
                    <a:p>
                      <a:r>
                        <a:rPr lang="en-AU" sz="1200" b="1" dirty="0">
                          <a:latin typeface="Arial Narrow" panose="020B0606020202030204" pitchFamily="34" charset="0"/>
                        </a:rPr>
                        <a:t>Issues </a:t>
                      </a:r>
                      <a:r>
                        <a:rPr lang="en-AU" sz="1200" b="0" dirty="0">
                          <a:latin typeface="Arial Narrow" panose="020B0606020202030204" pitchFamily="34" charset="0"/>
                        </a:rPr>
                        <a:t>(add more if you can think of more!)</a:t>
                      </a:r>
                    </a:p>
                  </a:txBody>
                  <a:tcPr>
                    <a:solidFill>
                      <a:schemeClr val="bg1">
                        <a:lumMod val="85000"/>
                      </a:schemeClr>
                    </a:solidFill>
                  </a:tcPr>
                </a:tc>
                <a:extLst>
                  <a:ext uri="{0D108BD9-81ED-4DB2-BD59-A6C34878D82A}">
                    <a16:rowId xmlns:a16="http://schemas.microsoft.com/office/drawing/2014/main" val="10000"/>
                  </a:ext>
                </a:extLst>
              </a:tr>
              <a:tr h="219022">
                <a:tc>
                  <a:txBody>
                    <a:bodyPr/>
                    <a:lstStyle/>
                    <a:p>
                      <a:r>
                        <a:rPr lang="en-AU" sz="800" dirty="0">
                          <a:latin typeface="Arial Narrow" panose="020B0606020202030204" pitchFamily="34" charset="0"/>
                        </a:rPr>
                        <a:t>Estuaries</a:t>
                      </a:r>
                    </a:p>
                  </a:txBody>
                  <a:tcPr/>
                </a:tc>
                <a:tc>
                  <a:txBody>
                    <a:bodyPr/>
                    <a:lstStyle/>
                    <a:p>
                      <a:r>
                        <a:rPr lang="en-AU" sz="800" dirty="0">
                          <a:latin typeface="Arial Narrow" panose="020B0606020202030204" pitchFamily="34" charset="0"/>
                        </a:rPr>
                        <a:t>Catchment run-off,</a:t>
                      </a:r>
                      <a:r>
                        <a:rPr lang="en-AU" sz="800" baseline="0" dirty="0">
                          <a:latin typeface="Arial Narrow" panose="020B0606020202030204" pitchFamily="34" charset="0"/>
                        </a:rPr>
                        <a:t> changing river flows, acid soil run-off</a:t>
                      </a:r>
                      <a:endParaRPr lang="en-AU" sz="800" dirty="0">
                        <a:latin typeface="Arial Narrow" panose="020B0606020202030204" pitchFamily="34" charset="0"/>
                      </a:endParaRPr>
                    </a:p>
                  </a:txBody>
                  <a:tcPr/>
                </a:tc>
                <a:extLst>
                  <a:ext uri="{0D108BD9-81ED-4DB2-BD59-A6C34878D82A}">
                    <a16:rowId xmlns:a16="http://schemas.microsoft.com/office/drawing/2014/main" val="10001"/>
                  </a:ext>
                </a:extLst>
              </a:tr>
              <a:tr h="219022">
                <a:tc>
                  <a:txBody>
                    <a:bodyPr/>
                    <a:lstStyle/>
                    <a:p>
                      <a:r>
                        <a:rPr lang="en-AU" sz="800" dirty="0">
                          <a:latin typeface="Arial Narrow" panose="020B0606020202030204" pitchFamily="34" charset="0"/>
                        </a:rPr>
                        <a:t>Coastal</a:t>
                      </a:r>
                      <a:r>
                        <a:rPr lang="en-AU" sz="800" baseline="0" dirty="0">
                          <a:latin typeface="Arial Narrow" panose="020B0606020202030204" pitchFamily="34" charset="0"/>
                        </a:rPr>
                        <a:t> Lakes</a:t>
                      </a:r>
                      <a:endParaRPr lang="en-AU" sz="800" dirty="0">
                        <a:latin typeface="Arial Narrow" panose="020B0606020202030204" pitchFamily="34" charset="0"/>
                      </a:endParaRPr>
                    </a:p>
                  </a:txBody>
                  <a:tcPr/>
                </a:tc>
                <a:tc>
                  <a:txBody>
                    <a:bodyPr/>
                    <a:lstStyle/>
                    <a:p>
                      <a:r>
                        <a:rPr lang="en-AU" sz="800" dirty="0">
                          <a:latin typeface="Arial Narrow" panose="020B0606020202030204" pitchFamily="34" charset="0"/>
                        </a:rPr>
                        <a:t>Urbanisation, eutrophication, sedimentation,</a:t>
                      </a:r>
                      <a:r>
                        <a:rPr lang="en-AU" sz="800" baseline="0" dirty="0">
                          <a:latin typeface="Arial Narrow" panose="020B0606020202030204" pitchFamily="34" charset="0"/>
                        </a:rPr>
                        <a:t> saltwater encroachment</a:t>
                      </a:r>
                      <a:endParaRPr lang="en-AU" sz="800" dirty="0">
                        <a:latin typeface="Arial Narrow" panose="020B0606020202030204" pitchFamily="34" charset="0"/>
                      </a:endParaRPr>
                    </a:p>
                  </a:txBody>
                  <a:tcPr/>
                </a:tc>
                <a:extLst>
                  <a:ext uri="{0D108BD9-81ED-4DB2-BD59-A6C34878D82A}">
                    <a16:rowId xmlns:a16="http://schemas.microsoft.com/office/drawing/2014/main" val="10002"/>
                  </a:ext>
                </a:extLst>
              </a:tr>
              <a:tr h="219022">
                <a:tc>
                  <a:txBody>
                    <a:bodyPr/>
                    <a:lstStyle/>
                    <a:p>
                      <a:r>
                        <a:rPr lang="en-AU" sz="800" dirty="0">
                          <a:latin typeface="Arial Narrow" panose="020B0606020202030204" pitchFamily="34" charset="0"/>
                        </a:rPr>
                        <a:t>Saltmarshes</a:t>
                      </a:r>
                    </a:p>
                  </a:txBody>
                  <a:tcPr/>
                </a:tc>
                <a:tc>
                  <a:txBody>
                    <a:bodyPr/>
                    <a:lstStyle/>
                    <a:p>
                      <a:r>
                        <a:rPr lang="en-AU" sz="800" dirty="0">
                          <a:latin typeface="Arial Narrow" panose="020B0606020202030204" pitchFamily="34" charset="0"/>
                        </a:rPr>
                        <a:t>Urbanisation, sea level rise, introduced species</a:t>
                      </a:r>
                    </a:p>
                  </a:txBody>
                  <a:tcPr/>
                </a:tc>
                <a:extLst>
                  <a:ext uri="{0D108BD9-81ED-4DB2-BD59-A6C34878D82A}">
                    <a16:rowId xmlns:a16="http://schemas.microsoft.com/office/drawing/2014/main" val="10003"/>
                  </a:ext>
                </a:extLst>
              </a:tr>
              <a:tr h="219022">
                <a:tc>
                  <a:txBody>
                    <a:bodyPr/>
                    <a:lstStyle/>
                    <a:p>
                      <a:r>
                        <a:rPr lang="en-AU" sz="800" dirty="0">
                          <a:latin typeface="Arial Narrow" panose="020B0606020202030204" pitchFamily="34" charset="0"/>
                        </a:rPr>
                        <a:t>Mangroves</a:t>
                      </a:r>
                    </a:p>
                  </a:txBody>
                  <a:tcPr/>
                </a:tc>
                <a:tc>
                  <a:txBody>
                    <a:bodyPr/>
                    <a:lstStyle/>
                    <a:p>
                      <a:r>
                        <a:rPr lang="en-AU" sz="800" dirty="0">
                          <a:latin typeface="Arial Narrow" panose="020B0606020202030204" pitchFamily="34" charset="0"/>
                        </a:rPr>
                        <a:t>Urbanisation, contaminants, climate change </a:t>
                      </a:r>
                    </a:p>
                  </a:txBody>
                  <a:tcPr/>
                </a:tc>
                <a:extLst>
                  <a:ext uri="{0D108BD9-81ED-4DB2-BD59-A6C34878D82A}">
                    <a16:rowId xmlns:a16="http://schemas.microsoft.com/office/drawing/2014/main" val="10004"/>
                  </a:ext>
                </a:extLst>
              </a:tr>
              <a:tr h="219022">
                <a:tc>
                  <a:txBody>
                    <a:bodyPr/>
                    <a:lstStyle/>
                    <a:p>
                      <a:r>
                        <a:rPr lang="en-AU" sz="800" dirty="0">
                          <a:latin typeface="Arial Narrow" panose="020B0606020202030204" pitchFamily="34" charset="0"/>
                        </a:rPr>
                        <a:t>Rocky Shores</a:t>
                      </a:r>
                    </a:p>
                  </a:txBody>
                  <a:tcPr/>
                </a:tc>
                <a:tc>
                  <a:txBody>
                    <a:bodyPr/>
                    <a:lstStyle/>
                    <a:p>
                      <a:r>
                        <a:rPr lang="en-AU" sz="800" dirty="0">
                          <a:latin typeface="Arial Narrow" panose="020B0606020202030204" pitchFamily="34" charset="0"/>
                        </a:rPr>
                        <a:t>Overharvesting, climate change (e.g. storm damage)</a:t>
                      </a:r>
                    </a:p>
                  </a:txBody>
                  <a:tcPr/>
                </a:tc>
                <a:extLst>
                  <a:ext uri="{0D108BD9-81ED-4DB2-BD59-A6C34878D82A}">
                    <a16:rowId xmlns:a16="http://schemas.microsoft.com/office/drawing/2014/main" val="10005"/>
                  </a:ext>
                </a:extLst>
              </a:tr>
              <a:tr h="219022">
                <a:tc>
                  <a:txBody>
                    <a:bodyPr/>
                    <a:lstStyle/>
                    <a:p>
                      <a:r>
                        <a:rPr lang="en-AU" sz="800" dirty="0">
                          <a:latin typeface="Arial Narrow" panose="020B0606020202030204" pitchFamily="34" charset="0"/>
                        </a:rPr>
                        <a:t>Sand beaches</a:t>
                      </a:r>
                    </a:p>
                  </a:txBody>
                  <a:tcPr/>
                </a:tc>
                <a:tc>
                  <a:txBody>
                    <a:bodyPr/>
                    <a:lstStyle/>
                    <a:p>
                      <a:r>
                        <a:rPr lang="en-AU" sz="800" dirty="0">
                          <a:latin typeface="Arial Narrow" panose="020B0606020202030204" pitchFamily="34" charset="0"/>
                        </a:rPr>
                        <a:t>Coastal</a:t>
                      </a:r>
                      <a:r>
                        <a:rPr lang="en-AU" sz="800" baseline="0" dirty="0">
                          <a:latin typeface="Arial Narrow" panose="020B0606020202030204" pitchFamily="34" charset="0"/>
                        </a:rPr>
                        <a:t> erosion</a:t>
                      </a:r>
                      <a:endParaRPr lang="en-AU" sz="800" dirty="0">
                        <a:latin typeface="Arial Narrow" panose="020B0606020202030204" pitchFamily="34" charset="0"/>
                      </a:endParaRPr>
                    </a:p>
                  </a:txBody>
                  <a:tcPr/>
                </a:tc>
                <a:extLst>
                  <a:ext uri="{0D108BD9-81ED-4DB2-BD59-A6C34878D82A}">
                    <a16:rowId xmlns:a16="http://schemas.microsoft.com/office/drawing/2014/main" val="10006"/>
                  </a:ext>
                </a:extLst>
              </a:tr>
              <a:tr h="219022">
                <a:tc>
                  <a:txBody>
                    <a:bodyPr/>
                    <a:lstStyle/>
                    <a:p>
                      <a:r>
                        <a:rPr lang="en-AU" sz="800" dirty="0">
                          <a:latin typeface="Arial Narrow" panose="020B0606020202030204" pitchFamily="34" charset="0"/>
                        </a:rPr>
                        <a:t>Seagrass Meadows</a:t>
                      </a:r>
                    </a:p>
                  </a:txBody>
                  <a:tcPr/>
                </a:tc>
                <a:tc>
                  <a:txBody>
                    <a:bodyPr/>
                    <a:lstStyle/>
                    <a:p>
                      <a:r>
                        <a:rPr lang="en-AU" sz="800" dirty="0">
                          <a:latin typeface="Arial Narrow" panose="020B0606020202030204" pitchFamily="34" charset="0"/>
                        </a:rPr>
                        <a:t>Sediment</a:t>
                      </a:r>
                      <a:r>
                        <a:rPr lang="en-AU" sz="800" baseline="0" dirty="0">
                          <a:latin typeface="Arial Narrow" panose="020B0606020202030204" pitchFamily="34" charset="0"/>
                        </a:rPr>
                        <a:t> a</a:t>
                      </a:r>
                      <a:r>
                        <a:rPr lang="en-AU" sz="800" dirty="0">
                          <a:latin typeface="Arial Narrow" panose="020B0606020202030204" pitchFamily="34" charset="0"/>
                        </a:rPr>
                        <a:t>nd nutrient run-off</a:t>
                      </a:r>
                    </a:p>
                  </a:txBody>
                  <a:tcPr/>
                </a:tc>
                <a:extLst>
                  <a:ext uri="{0D108BD9-81ED-4DB2-BD59-A6C34878D82A}">
                    <a16:rowId xmlns:a16="http://schemas.microsoft.com/office/drawing/2014/main" val="10007"/>
                  </a:ext>
                </a:extLst>
              </a:tr>
              <a:tr h="219022">
                <a:tc>
                  <a:txBody>
                    <a:bodyPr/>
                    <a:lstStyle/>
                    <a:p>
                      <a:r>
                        <a:rPr lang="en-AU" sz="800" dirty="0">
                          <a:latin typeface="Arial Narrow" panose="020B0606020202030204" pitchFamily="34" charset="0"/>
                        </a:rPr>
                        <a:t>Coral</a:t>
                      </a:r>
                      <a:r>
                        <a:rPr lang="en-AU" sz="800" baseline="0" dirty="0">
                          <a:latin typeface="Arial Narrow" panose="020B0606020202030204" pitchFamily="34" charset="0"/>
                        </a:rPr>
                        <a:t> Reef</a:t>
                      </a:r>
                      <a:endParaRPr lang="en-AU" sz="800" dirty="0">
                        <a:latin typeface="Arial Narrow" panose="020B0606020202030204" pitchFamily="34" charset="0"/>
                      </a:endParaRPr>
                    </a:p>
                  </a:txBody>
                  <a:tcPr/>
                </a:tc>
                <a:tc>
                  <a:txBody>
                    <a:bodyPr/>
                    <a:lstStyle/>
                    <a:p>
                      <a:r>
                        <a:rPr lang="en-AU" sz="800" dirty="0">
                          <a:latin typeface="Arial Narrow" panose="020B0606020202030204" pitchFamily="34" charset="0"/>
                        </a:rPr>
                        <a:t>Anchor</a:t>
                      </a:r>
                      <a:r>
                        <a:rPr lang="en-AU" sz="800" baseline="0" dirty="0">
                          <a:latin typeface="Arial Narrow" panose="020B0606020202030204" pitchFamily="34" charset="0"/>
                        </a:rPr>
                        <a:t> damage, climate change (e.g. warming), ocean acidification, overfishing</a:t>
                      </a:r>
                      <a:endParaRPr lang="en-AU" sz="800" dirty="0">
                        <a:latin typeface="Arial Narrow" panose="020B0606020202030204" pitchFamily="34" charset="0"/>
                      </a:endParaRPr>
                    </a:p>
                  </a:txBody>
                  <a:tcPr/>
                </a:tc>
                <a:extLst>
                  <a:ext uri="{0D108BD9-81ED-4DB2-BD59-A6C34878D82A}">
                    <a16:rowId xmlns:a16="http://schemas.microsoft.com/office/drawing/2014/main" val="10008"/>
                  </a:ext>
                </a:extLst>
              </a:tr>
              <a:tr h="219022">
                <a:tc>
                  <a:txBody>
                    <a:bodyPr/>
                    <a:lstStyle/>
                    <a:p>
                      <a:r>
                        <a:rPr lang="en-AU" sz="800" dirty="0">
                          <a:latin typeface="Arial Narrow" panose="020B0606020202030204" pitchFamily="34" charset="0"/>
                        </a:rPr>
                        <a:t>Deep Sea</a:t>
                      </a:r>
                    </a:p>
                  </a:txBody>
                  <a:tcPr/>
                </a:tc>
                <a:tc>
                  <a:txBody>
                    <a:bodyPr/>
                    <a:lstStyle/>
                    <a:p>
                      <a:r>
                        <a:rPr lang="en-AU" sz="800" dirty="0">
                          <a:latin typeface="Arial Narrow" panose="020B0606020202030204" pitchFamily="34" charset="0"/>
                        </a:rPr>
                        <a:t>Overfishing, damaging fishing methods</a:t>
                      </a:r>
                    </a:p>
                  </a:txBody>
                  <a:tcPr/>
                </a:tc>
                <a:extLst>
                  <a:ext uri="{0D108BD9-81ED-4DB2-BD59-A6C34878D82A}">
                    <a16:rowId xmlns:a16="http://schemas.microsoft.com/office/drawing/2014/main" val="10009"/>
                  </a:ext>
                </a:extLst>
              </a:tr>
            </a:tbl>
          </a:graphicData>
        </a:graphic>
      </p:graphicFrame>
      <p:sp>
        <p:nvSpPr>
          <p:cNvPr id="13" name="Rectangle 12"/>
          <p:cNvSpPr/>
          <p:nvPr/>
        </p:nvSpPr>
        <p:spPr>
          <a:xfrm>
            <a:off x="465754" y="3336784"/>
            <a:ext cx="5863484" cy="29607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solidFill>
                <a:latin typeface="Arial Narrow" pitchFamily="34" charset="0"/>
              </a:rPr>
              <a:t>Activity: </a:t>
            </a:r>
            <a:r>
              <a:rPr lang="en-AU" sz="1200" dirty="0">
                <a:solidFill>
                  <a:schemeClr val="bg1"/>
                </a:solidFill>
                <a:latin typeface="Arial Narrow" pitchFamily="34" charset="0"/>
              </a:rPr>
              <a:t>Construct a</a:t>
            </a:r>
            <a:r>
              <a:rPr lang="en-AU" sz="1200" b="1" dirty="0">
                <a:solidFill>
                  <a:schemeClr val="bg1"/>
                </a:solidFill>
                <a:latin typeface="Arial Narrow" pitchFamily="34" charset="0"/>
              </a:rPr>
              <a:t> </a:t>
            </a:r>
            <a:r>
              <a:rPr lang="en-AU" sz="1200" dirty="0">
                <a:solidFill>
                  <a:schemeClr val="bg1"/>
                </a:solidFill>
                <a:latin typeface="Arial Narrow" pitchFamily="34" charset="0"/>
              </a:rPr>
              <a:t>PEEL paragraph to highlight an issue affecting a selected ecosystem from above</a:t>
            </a:r>
          </a:p>
        </p:txBody>
      </p:sp>
      <p:sp>
        <p:nvSpPr>
          <p:cNvPr id="5" name="Rectangle 4"/>
          <p:cNvSpPr/>
          <p:nvPr/>
        </p:nvSpPr>
        <p:spPr>
          <a:xfrm>
            <a:off x="465754" y="3692323"/>
            <a:ext cx="5863484" cy="505852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2708920" y="3751644"/>
            <a:ext cx="3583590" cy="70476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20" name="Rectangle 19"/>
          <p:cNvSpPr/>
          <p:nvPr/>
        </p:nvSpPr>
        <p:spPr>
          <a:xfrm>
            <a:off x="2708920" y="4524292"/>
            <a:ext cx="3583590" cy="185456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22" name="TextBox 21"/>
          <p:cNvSpPr txBox="1"/>
          <p:nvPr/>
        </p:nvSpPr>
        <p:spPr>
          <a:xfrm>
            <a:off x="561576" y="4433979"/>
            <a:ext cx="995216" cy="338554"/>
          </a:xfrm>
          <a:prstGeom prst="rect">
            <a:avLst/>
          </a:prstGeom>
          <a:noFill/>
        </p:spPr>
        <p:txBody>
          <a:bodyPr wrap="square" rtlCol="0">
            <a:spAutoFit/>
          </a:bodyPr>
          <a:lstStyle/>
          <a:p>
            <a:r>
              <a:rPr lang="en-AU" sz="1600" b="1" dirty="0">
                <a:latin typeface="Arial Narrow" panose="020B0606020202030204" pitchFamily="34" charset="0"/>
              </a:rPr>
              <a:t>E</a:t>
            </a:r>
            <a:r>
              <a:rPr lang="en-AU" sz="1200" dirty="0">
                <a:latin typeface="Arial Narrow" panose="020B0606020202030204" pitchFamily="34" charset="0"/>
              </a:rPr>
              <a:t>vidence</a:t>
            </a:r>
            <a:endParaRPr lang="en-AU" sz="1600" b="1" dirty="0">
              <a:latin typeface="Arial Narrow" panose="020B0606020202030204" pitchFamily="34" charset="0"/>
            </a:endParaRPr>
          </a:p>
        </p:txBody>
      </p:sp>
      <p:sp>
        <p:nvSpPr>
          <p:cNvPr id="23" name="TextBox 22"/>
          <p:cNvSpPr txBox="1"/>
          <p:nvPr/>
        </p:nvSpPr>
        <p:spPr>
          <a:xfrm>
            <a:off x="561576" y="3689622"/>
            <a:ext cx="1064542" cy="338554"/>
          </a:xfrm>
          <a:prstGeom prst="rect">
            <a:avLst/>
          </a:prstGeom>
          <a:noFill/>
        </p:spPr>
        <p:txBody>
          <a:bodyPr wrap="square" rtlCol="0">
            <a:spAutoFit/>
          </a:bodyPr>
          <a:lstStyle/>
          <a:p>
            <a:r>
              <a:rPr lang="en-AU" sz="1600" b="1" dirty="0">
                <a:latin typeface="Arial Narrow" panose="020B0606020202030204" pitchFamily="34" charset="0"/>
              </a:rPr>
              <a:t>P</a:t>
            </a:r>
            <a:r>
              <a:rPr lang="en-AU" sz="1200" dirty="0">
                <a:latin typeface="Arial Narrow" panose="020B0606020202030204" pitchFamily="34" charset="0"/>
              </a:rPr>
              <a:t>oint</a:t>
            </a:r>
            <a:endParaRPr lang="en-AU" sz="1600" b="1" dirty="0">
              <a:latin typeface="Arial Narrow" panose="020B0606020202030204" pitchFamily="34" charset="0"/>
            </a:endParaRPr>
          </a:p>
        </p:txBody>
      </p:sp>
      <p:sp>
        <p:nvSpPr>
          <p:cNvPr id="14" name="TextBox 13"/>
          <p:cNvSpPr txBox="1"/>
          <p:nvPr/>
        </p:nvSpPr>
        <p:spPr>
          <a:xfrm>
            <a:off x="1398857" y="3754809"/>
            <a:ext cx="1425889" cy="707886"/>
          </a:xfrm>
          <a:prstGeom prst="rect">
            <a:avLst/>
          </a:prstGeom>
          <a:noFill/>
        </p:spPr>
        <p:txBody>
          <a:bodyPr wrap="square" rtlCol="0">
            <a:spAutoFit/>
          </a:bodyPr>
          <a:lstStyle/>
          <a:p>
            <a:r>
              <a:rPr lang="en-AU" sz="800" dirty="0">
                <a:latin typeface="Arial Narrow" panose="020B0606020202030204" pitchFamily="34" charset="0"/>
              </a:rPr>
              <a:t>It can be argued that….</a:t>
            </a:r>
          </a:p>
          <a:p>
            <a:r>
              <a:rPr lang="en-AU" sz="800" dirty="0">
                <a:latin typeface="Arial Narrow" panose="020B0606020202030204" pitchFamily="34" charset="0"/>
              </a:rPr>
              <a:t>This source suggests that….</a:t>
            </a:r>
          </a:p>
          <a:p>
            <a:r>
              <a:rPr lang="en-AU" sz="800" dirty="0">
                <a:latin typeface="Arial Narrow" panose="020B0606020202030204" pitchFamily="34" charset="0"/>
              </a:rPr>
              <a:t>Evidence suggests that….</a:t>
            </a:r>
          </a:p>
          <a:p>
            <a:r>
              <a:rPr lang="en-AU" sz="800" dirty="0">
                <a:latin typeface="Arial Narrow" panose="020B0606020202030204" pitchFamily="34" charset="0"/>
              </a:rPr>
              <a:t>It can be inferred that…..</a:t>
            </a:r>
          </a:p>
          <a:p>
            <a:r>
              <a:rPr lang="en-AU" sz="800" dirty="0">
                <a:latin typeface="Arial Narrow" panose="020B0606020202030204" pitchFamily="34" charset="0"/>
              </a:rPr>
              <a:t>It is evident that…..</a:t>
            </a:r>
          </a:p>
        </p:txBody>
      </p:sp>
      <p:sp>
        <p:nvSpPr>
          <p:cNvPr id="24" name="TextBox 23"/>
          <p:cNvSpPr txBox="1"/>
          <p:nvPr/>
        </p:nvSpPr>
        <p:spPr>
          <a:xfrm>
            <a:off x="1399303" y="4489138"/>
            <a:ext cx="1425889" cy="1938992"/>
          </a:xfrm>
          <a:prstGeom prst="rect">
            <a:avLst/>
          </a:prstGeom>
          <a:noFill/>
        </p:spPr>
        <p:txBody>
          <a:bodyPr wrap="square" rtlCol="0">
            <a:spAutoFit/>
          </a:bodyPr>
          <a:lstStyle/>
          <a:p>
            <a:r>
              <a:rPr lang="en-AU" sz="800" b="1" dirty="0">
                <a:latin typeface="Arial Narrow" panose="020B0606020202030204" pitchFamily="34" charset="0"/>
              </a:rPr>
              <a:t>Comparable Evidence</a:t>
            </a:r>
            <a:endParaRPr lang="en-AU" sz="800" dirty="0">
              <a:latin typeface="Arial Narrow" panose="020B0606020202030204" pitchFamily="34" charset="0"/>
            </a:endParaRPr>
          </a:p>
          <a:p>
            <a:r>
              <a:rPr lang="en-AU" sz="800" dirty="0">
                <a:latin typeface="Arial Narrow" panose="020B0606020202030204" pitchFamily="34" charset="0"/>
              </a:rPr>
              <a:t>For example….</a:t>
            </a:r>
          </a:p>
          <a:p>
            <a:r>
              <a:rPr lang="en-AU" sz="800" dirty="0">
                <a:latin typeface="Arial Narrow" panose="020B0606020202030204" pitchFamily="34" charset="0"/>
              </a:rPr>
              <a:t>Firstly…..Secondly….Lastly….</a:t>
            </a:r>
          </a:p>
          <a:p>
            <a:r>
              <a:rPr lang="en-AU" sz="800" dirty="0">
                <a:latin typeface="Arial Narrow" panose="020B0606020202030204" pitchFamily="34" charset="0"/>
              </a:rPr>
              <a:t>Furthermore…..</a:t>
            </a:r>
          </a:p>
          <a:p>
            <a:r>
              <a:rPr lang="en-AU" sz="800" dirty="0">
                <a:latin typeface="Arial Narrow" panose="020B0606020202030204" pitchFamily="34" charset="0"/>
              </a:rPr>
              <a:t>In addition….</a:t>
            </a:r>
          </a:p>
          <a:p>
            <a:r>
              <a:rPr lang="en-AU" sz="800" dirty="0">
                <a:latin typeface="Arial Narrow" panose="020B0606020202030204" pitchFamily="34" charset="0"/>
              </a:rPr>
              <a:t>Similarly…..</a:t>
            </a:r>
          </a:p>
          <a:p>
            <a:r>
              <a:rPr lang="en-AU" sz="800" dirty="0">
                <a:latin typeface="Arial Narrow" panose="020B0606020202030204" pitchFamily="34" charset="0"/>
              </a:rPr>
              <a:t>Moreover….</a:t>
            </a:r>
          </a:p>
          <a:p>
            <a:endParaRPr lang="en-AU" sz="800" dirty="0">
              <a:latin typeface="Arial Narrow" panose="020B0606020202030204" pitchFamily="34" charset="0"/>
            </a:endParaRPr>
          </a:p>
          <a:p>
            <a:r>
              <a:rPr lang="en-AU" sz="800" b="1" dirty="0">
                <a:latin typeface="Arial Narrow" panose="020B0606020202030204" pitchFamily="34" charset="0"/>
              </a:rPr>
              <a:t>Contrasting Evidence</a:t>
            </a:r>
          </a:p>
          <a:p>
            <a:r>
              <a:rPr lang="en-AU" sz="800" dirty="0">
                <a:latin typeface="Arial Narrow" panose="020B0606020202030204" pitchFamily="34" charset="0"/>
              </a:rPr>
              <a:t>However…..</a:t>
            </a:r>
          </a:p>
          <a:p>
            <a:r>
              <a:rPr lang="en-AU" sz="800" dirty="0">
                <a:latin typeface="Arial Narrow" panose="020B0606020202030204" pitchFamily="34" charset="0"/>
              </a:rPr>
              <a:t>Conversely….</a:t>
            </a:r>
          </a:p>
          <a:p>
            <a:r>
              <a:rPr lang="en-AU" sz="800" dirty="0">
                <a:latin typeface="Arial Narrow" panose="020B0606020202030204" pitchFamily="34" charset="0"/>
              </a:rPr>
              <a:t>Alternatively…..</a:t>
            </a:r>
          </a:p>
          <a:p>
            <a:r>
              <a:rPr lang="en-AU" sz="800" dirty="0">
                <a:latin typeface="Arial Narrow" panose="020B0606020202030204" pitchFamily="34" charset="0"/>
              </a:rPr>
              <a:t>In contrast…..</a:t>
            </a:r>
          </a:p>
          <a:p>
            <a:r>
              <a:rPr lang="en-AU" sz="800" dirty="0">
                <a:latin typeface="Arial Narrow" panose="020B0606020202030204" pitchFamily="34" charset="0"/>
              </a:rPr>
              <a:t>On the other hand…..</a:t>
            </a:r>
          </a:p>
          <a:p>
            <a:endParaRPr lang="en-AU" sz="800" dirty="0">
              <a:latin typeface="Arial Narrow" panose="020B0606020202030204" pitchFamily="34" charset="0"/>
            </a:endParaRPr>
          </a:p>
        </p:txBody>
      </p:sp>
      <p:sp>
        <p:nvSpPr>
          <p:cNvPr id="25" name="TextBox 24"/>
          <p:cNvSpPr txBox="1"/>
          <p:nvPr/>
        </p:nvSpPr>
        <p:spPr>
          <a:xfrm>
            <a:off x="561576" y="6312365"/>
            <a:ext cx="995216" cy="338554"/>
          </a:xfrm>
          <a:prstGeom prst="rect">
            <a:avLst/>
          </a:prstGeom>
          <a:noFill/>
        </p:spPr>
        <p:txBody>
          <a:bodyPr wrap="square" rtlCol="0">
            <a:spAutoFit/>
          </a:bodyPr>
          <a:lstStyle/>
          <a:p>
            <a:r>
              <a:rPr lang="en-AU" sz="1600" b="1" dirty="0">
                <a:latin typeface="Arial Narrow" panose="020B0606020202030204" pitchFamily="34" charset="0"/>
              </a:rPr>
              <a:t>E</a:t>
            </a:r>
            <a:r>
              <a:rPr lang="en-AU" sz="1200" dirty="0">
                <a:latin typeface="Arial Narrow" panose="020B0606020202030204" pitchFamily="34" charset="0"/>
              </a:rPr>
              <a:t>xplanation</a:t>
            </a:r>
            <a:endParaRPr lang="en-AU" sz="1600" b="1" dirty="0">
              <a:latin typeface="Arial Narrow" panose="020B0606020202030204" pitchFamily="34" charset="0"/>
            </a:endParaRPr>
          </a:p>
        </p:txBody>
      </p:sp>
      <p:sp>
        <p:nvSpPr>
          <p:cNvPr id="26" name="TextBox 25"/>
          <p:cNvSpPr txBox="1"/>
          <p:nvPr/>
        </p:nvSpPr>
        <p:spPr>
          <a:xfrm>
            <a:off x="1398857" y="6405299"/>
            <a:ext cx="1425889" cy="830997"/>
          </a:xfrm>
          <a:prstGeom prst="rect">
            <a:avLst/>
          </a:prstGeom>
          <a:noFill/>
        </p:spPr>
        <p:txBody>
          <a:bodyPr wrap="square" rtlCol="0">
            <a:spAutoFit/>
          </a:bodyPr>
          <a:lstStyle/>
          <a:p>
            <a:r>
              <a:rPr lang="en-AU" sz="800" dirty="0">
                <a:latin typeface="Arial Narrow" panose="020B0606020202030204" pitchFamily="34" charset="0"/>
              </a:rPr>
              <a:t>This means that…</a:t>
            </a:r>
          </a:p>
          <a:p>
            <a:r>
              <a:rPr lang="en-AU" sz="800" dirty="0">
                <a:latin typeface="Arial Narrow" panose="020B0606020202030204" pitchFamily="34" charset="0"/>
              </a:rPr>
              <a:t>What this shows is…..</a:t>
            </a:r>
          </a:p>
          <a:p>
            <a:r>
              <a:rPr lang="en-AU" sz="800" dirty="0">
                <a:latin typeface="Arial Narrow" panose="020B0606020202030204" pitchFamily="34" charset="0"/>
              </a:rPr>
              <a:t>Therefore…..</a:t>
            </a:r>
          </a:p>
          <a:p>
            <a:r>
              <a:rPr lang="en-AU" sz="800" dirty="0">
                <a:latin typeface="Arial Narrow" panose="020B0606020202030204" pitchFamily="34" charset="0"/>
              </a:rPr>
              <a:t>As a result…..</a:t>
            </a:r>
          </a:p>
          <a:p>
            <a:r>
              <a:rPr lang="en-AU" sz="800" dirty="0">
                <a:latin typeface="Arial Narrow" panose="020B0606020202030204" pitchFamily="34" charset="0"/>
              </a:rPr>
              <a:t>Because of this…..</a:t>
            </a:r>
          </a:p>
          <a:p>
            <a:r>
              <a:rPr lang="en-AU" sz="800" dirty="0">
                <a:latin typeface="Arial Narrow" panose="020B0606020202030204" pitchFamily="34" charset="0"/>
              </a:rPr>
              <a:t>Consequently…..</a:t>
            </a:r>
          </a:p>
        </p:txBody>
      </p:sp>
      <p:sp>
        <p:nvSpPr>
          <p:cNvPr id="27" name="Rectangle 26"/>
          <p:cNvSpPr/>
          <p:nvPr/>
        </p:nvSpPr>
        <p:spPr>
          <a:xfrm>
            <a:off x="2708920" y="6435550"/>
            <a:ext cx="3583590" cy="142572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28" name="TextBox 27"/>
          <p:cNvSpPr txBox="1"/>
          <p:nvPr/>
        </p:nvSpPr>
        <p:spPr>
          <a:xfrm>
            <a:off x="560489" y="7812789"/>
            <a:ext cx="995216" cy="338554"/>
          </a:xfrm>
          <a:prstGeom prst="rect">
            <a:avLst/>
          </a:prstGeom>
          <a:noFill/>
        </p:spPr>
        <p:txBody>
          <a:bodyPr wrap="square" rtlCol="0">
            <a:spAutoFit/>
          </a:bodyPr>
          <a:lstStyle/>
          <a:p>
            <a:r>
              <a:rPr lang="en-AU" sz="1600" b="1" dirty="0">
                <a:latin typeface="Arial Narrow" panose="020B0606020202030204" pitchFamily="34" charset="0"/>
              </a:rPr>
              <a:t>L</a:t>
            </a:r>
            <a:r>
              <a:rPr lang="en-AU" sz="1200" dirty="0">
                <a:latin typeface="Arial Narrow" panose="020B0606020202030204" pitchFamily="34" charset="0"/>
              </a:rPr>
              <a:t>ink</a:t>
            </a:r>
            <a:endParaRPr lang="en-AU" sz="1600" b="1" dirty="0">
              <a:latin typeface="Arial Narrow" panose="020B0606020202030204" pitchFamily="34" charset="0"/>
            </a:endParaRPr>
          </a:p>
        </p:txBody>
      </p:sp>
      <p:sp>
        <p:nvSpPr>
          <p:cNvPr id="29" name="TextBox 28"/>
          <p:cNvSpPr txBox="1"/>
          <p:nvPr/>
        </p:nvSpPr>
        <p:spPr>
          <a:xfrm>
            <a:off x="1397770" y="7877889"/>
            <a:ext cx="1425889" cy="707886"/>
          </a:xfrm>
          <a:prstGeom prst="rect">
            <a:avLst/>
          </a:prstGeom>
          <a:noFill/>
        </p:spPr>
        <p:txBody>
          <a:bodyPr wrap="square" rtlCol="0">
            <a:spAutoFit/>
          </a:bodyPr>
          <a:lstStyle/>
          <a:p>
            <a:r>
              <a:rPr lang="en-AU" sz="800" dirty="0">
                <a:latin typeface="Arial Narrow" panose="020B0606020202030204" pitchFamily="34" charset="0"/>
              </a:rPr>
              <a:t>It is clear that….</a:t>
            </a:r>
          </a:p>
          <a:p>
            <a:r>
              <a:rPr lang="en-AU" sz="800" dirty="0">
                <a:latin typeface="Arial Narrow" panose="020B0606020202030204" pitchFamily="34" charset="0"/>
              </a:rPr>
              <a:t>This is important because….</a:t>
            </a:r>
          </a:p>
          <a:p>
            <a:r>
              <a:rPr lang="en-AU" sz="800" dirty="0">
                <a:latin typeface="Arial Narrow" panose="020B0606020202030204" pitchFamily="34" charset="0"/>
              </a:rPr>
              <a:t>In conclusion…..</a:t>
            </a:r>
          </a:p>
          <a:p>
            <a:r>
              <a:rPr lang="en-AU" sz="800" dirty="0">
                <a:latin typeface="Arial Narrow" panose="020B0606020202030204" pitchFamily="34" charset="0"/>
              </a:rPr>
              <a:t>To summarise…..</a:t>
            </a:r>
          </a:p>
          <a:p>
            <a:r>
              <a:rPr lang="en-AU" sz="800" dirty="0">
                <a:latin typeface="Arial Narrow" panose="020B0606020202030204" pitchFamily="34" charset="0"/>
              </a:rPr>
              <a:t>The significance of this is…..</a:t>
            </a:r>
          </a:p>
        </p:txBody>
      </p:sp>
      <p:sp>
        <p:nvSpPr>
          <p:cNvPr id="30" name="Rectangle 29"/>
          <p:cNvSpPr/>
          <p:nvPr/>
        </p:nvSpPr>
        <p:spPr>
          <a:xfrm>
            <a:off x="2707832" y="7916259"/>
            <a:ext cx="3580769" cy="7677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35" name="TextBox 34">
            <a:extLst>
              <a:ext uri="{FF2B5EF4-FFF2-40B4-BE49-F238E27FC236}">
                <a16:creationId xmlns:a16="http://schemas.microsoft.com/office/drawing/2014/main" id="{6E0346C3-1B70-4F3E-BDF1-F0BF9AD62ED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6" name="TextBox 17">
            <a:extLst>
              <a:ext uri="{FF2B5EF4-FFF2-40B4-BE49-F238E27FC236}">
                <a16:creationId xmlns:a16="http://schemas.microsoft.com/office/drawing/2014/main" id="{80A2D0A2-D7FE-4695-BC89-0218B5E0E043}"/>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7" name="Straight Connector 36">
            <a:extLst>
              <a:ext uri="{FF2B5EF4-FFF2-40B4-BE49-F238E27FC236}">
                <a16:creationId xmlns:a16="http://schemas.microsoft.com/office/drawing/2014/main" id="{FB96BA9A-5768-465F-B02E-291383D431DE}"/>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FBA79A9-6530-4584-8002-D91C4FF2EB6C}"/>
              </a:ext>
            </a:extLst>
          </p:cNvPr>
          <p:cNvSpPr txBox="1"/>
          <p:nvPr/>
        </p:nvSpPr>
        <p:spPr>
          <a:xfrm>
            <a:off x="1397770" y="159729"/>
            <a:ext cx="4141055" cy="738664"/>
          </a:xfrm>
          <a:prstGeom prst="rect">
            <a:avLst/>
          </a:prstGeom>
          <a:noFill/>
        </p:spPr>
        <p:txBody>
          <a:bodyPr wrap="square" rtlCol="0">
            <a:spAutoFit/>
          </a:bodyPr>
          <a:lstStyle/>
          <a:p>
            <a:r>
              <a:rPr lang="en-US" b="1" dirty="0">
                <a:latin typeface="Arial Narrow" pitchFamily="34" charset="0"/>
              </a:rPr>
              <a:t>5. Not </a:t>
            </a:r>
            <a:r>
              <a:rPr lang="en-US" b="1" dirty="0" err="1">
                <a:latin typeface="Arial Narrow" pitchFamily="34" charset="0"/>
              </a:rPr>
              <a:t>aPEELing</a:t>
            </a:r>
            <a:r>
              <a:rPr lang="en-US" b="1" dirty="0">
                <a:latin typeface="Arial Narrow" pitchFamily="34" charset="0"/>
              </a:rPr>
              <a:t> – </a:t>
            </a:r>
            <a:r>
              <a:rPr lang="en-US" sz="1200" dirty="0">
                <a:latin typeface="Arial Narrow" pitchFamily="34" charset="0"/>
              </a:rPr>
              <a:t>Identify issues affecting selected marine ecosystems, including erosion, eutrophication, overharvesting, runoff, sedimentation and </a:t>
            </a:r>
            <a:r>
              <a:rPr lang="en-US" sz="1200" dirty="0" err="1">
                <a:latin typeface="Arial Narrow" pitchFamily="34" charset="0"/>
              </a:rPr>
              <a:t>urbanisation</a:t>
            </a:r>
            <a:r>
              <a:rPr lang="en-US" sz="1200" dirty="0">
                <a:latin typeface="Arial Narrow" pitchFamily="34" charset="0"/>
              </a:rPr>
              <a:t>.</a:t>
            </a:r>
          </a:p>
        </p:txBody>
      </p:sp>
      <p:sp>
        <p:nvSpPr>
          <p:cNvPr id="39" name="TextBox 38">
            <a:extLst>
              <a:ext uri="{FF2B5EF4-FFF2-40B4-BE49-F238E27FC236}">
                <a16:creationId xmlns:a16="http://schemas.microsoft.com/office/drawing/2014/main" id="{A3742B4F-2F29-4F5C-97F7-2D8C8DF2142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517EF30D-A1EB-13D5-97FA-58FC6172C617}"/>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7668BDBE-F235-F362-92B6-5A229939E6E0}"/>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6" name="TextBox 36">
            <a:extLst>
              <a:ext uri="{FF2B5EF4-FFF2-40B4-BE49-F238E27FC236}">
                <a16:creationId xmlns:a16="http://schemas.microsoft.com/office/drawing/2014/main" id="{F8054881-1C1E-DA7A-6706-6A469C850997}"/>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35303D98-BE4B-BCB7-2D0D-4F5FB3851BF0}"/>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9</a:t>
            </a:r>
          </a:p>
        </p:txBody>
      </p:sp>
    </p:spTree>
    <p:extLst>
      <p:ext uri="{BB962C8B-B14F-4D97-AF65-F5344CB8AC3E}">
        <p14:creationId xmlns:p14="http://schemas.microsoft.com/office/powerpoint/2010/main" val="1275411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10</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356346" y="145101"/>
            <a:ext cx="4292929" cy="738664"/>
          </a:xfrm>
          <a:prstGeom prst="rect">
            <a:avLst/>
          </a:prstGeom>
          <a:noFill/>
        </p:spPr>
        <p:txBody>
          <a:bodyPr wrap="square" rtlCol="0">
            <a:spAutoFit/>
          </a:bodyPr>
          <a:lstStyle/>
          <a:p>
            <a:r>
              <a:rPr lang="en-AU" b="1" dirty="0">
                <a:latin typeface="Arial Narrow" pitchFamily="34" charset="0"/>
              </a:rPr>
              <a:t>Identify </a:t>
            </a:r>
            <a:r>
              <a:rPr lang="en-US" sz="1200" dirty="0">
                <a:latin typeface="Arial Narrow" pitchFamily="34" charset="0"/>
              </a:rPr>
              <a:t>issues affecting selected marine ecosystems, including erosion, eutrophication, overharvesting, runoff, sedimentation and </a:t>
            </a:r>
            <a:r>
              <a:rPr lang="en-US" sz="1200" dirty="0" err="1">
                <a:latin typeface="Arial Narrow" pitchFamily="34" charset="0"/>
              </a:rPr>
              <a:t>urbanisation</a:t>
            </a:r>
            <a:r>
              <a:rPr lang="en-US" sz="1200" dirty="0">
                <a:latin typeface="Arial Narrow" pitchFamily="34" charset="0"/>
              </a:rPr>
              <a:t>.</a:t>
            </a:r>
          </a:p>
        </p:txBody>
      </p:sp>
      <p:sp>
        <p:nvSpPr>
          <p:cNvPr id="3" name="TextBox 17">
            <a:extLst>
              <a:ext uri="{FF2B5EF4-FFF2-40B4-BE49-F238E27FC236}">
                <a16:creationId xmlns:a16="http://schemas.microsoft.com/office/drawing/2014/main" id="{D40F9B5B-BB8D-1977-10AD-445B626299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2946920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578" y="1595352"/>
            <a:ext cx="5924231" cy="3108543"/>
          </a:xfrm>
          <a:prstGeom prst="rect">
            <a:avLst/>
          </a:prstGeom>
          <a:noFill/>
        </p:spPr>
        <p:txBody>
          <a:bodyPr wrap="square" rtlCol="0">
            <a:spAutoFit/>
          </a:bodyPr>
          <a:lstStyle/>
          <a:p>
            <a:r>
              <a:rPr lang="en-AU" sz="1600" b="1">
                <a:latin typeface="Arial Narrow" panose="020B0606020202030204" pitchFamily="34" charset="0"/>
              </a:rPr>
              <a:t>Functional biodiversity</a:t>
            </a:r>
            <a:endParaRPr lang="en-AU" sz="1600" b="1" dirty="0">
              <a:latin typeface="Arial Narrow" panose="020B0606020202030204" pitchFamily="34" charset="0"/>
            </a:endParaRPr>
          </a:p>
          <a:p>
            <a:r>
              <a:rPr lang="en-AU" sz="1200" dirty="0">
                <a:latin typeface="Arial Narrow" panose="020B0606020202030204" pitchFamily="34" charset="0"/>
              </a:rPr>
              <a:t>An ecosystem’s resilience and recovery rate following a disturbance is largely dependent on the </a:t>
            </a:r>
            <a:r>
              <a:rPr lang="en-AU" sz="1200" b="1" dirty="0">
                <a:latin typeface="Arial Narrow" panose="020B0606020202030204" pitchFamily="34" charset="0"/>
              </a:rPr>
              <a:t>functional biodiversity </a:t>
            </a:r>
            <a:r>
              <a:rPr lang="en-AU" sz="1200" dirty="0">
                <a:latin typeface="Arial Narrow" panose="020B0606020202030204" pitchFamily="34" charset="0"/>
              </a:rPr>
              <a:t>of the ecosystem. What is that you ask? It is quite simply another way to measure biodiversity. But instead of measuring, for example, how many different species there are, it is measuring how many different </a:t>
            </a:r>
            <a:r>
              <a:rPr lang="en-AU" sz="1200" b="1" dirty="0">
                <a:latin typeface="Arial Narrow" panose="020B0606020202030204" pitchFamily="34" charset="0"/>
              </a:rPr>
              <a:t>functional groups </a:t>
            </a:r>
            <a:r>
              <a:rPr lang="en-AU" sz="1200" dirty="0">
                <a:latin typeface="Arial Narrow" panose="020B0606020202030204" pitchFamily="34" charset="0"/>
              </a:rPr>
              <a:t>there are. What is a functional group? </a:t>
            </a:r>
            <a:r>
              <a:rPr lang="en-AU" sz="1200" b="1" dirty="0">
                <a:latin typeface="Arial Narrow" panose="020B0606020202030204" pitchFamily="34" charset="0"/>
              </a:rPr>
              <a:t>A functional group is a group of organisms that share a similar function</a:t>
            </a:r>
            <a:r>
              <a:rPr lang="en-AU" sz="1200" b="1" baseline="30000" dirty="0">
                <a:latin typeface="Arial Narrow" panose="020B0606020202030204" pitchFamily="34" charset="0"/>
              </a:rPr>
              <a:t>[1]</a:t>
            </a:r>
            <a:r>
              <a:rPr lang="en-AU" sz="1200" dirty="0">
                <a:latin typeface="Arial Narrow" panose="020B0606020202030204" pitchFamily="34" charset="0"/>
              </a:rPr>
              <a:t>. For example, </a:t>
            </a:r>
            <a:r>
              <a:rPr lang="en-AU" sz="1200" i="1" dirty="0">
                <a:latin typeface="Arial Narrow" panose="020B0606020202030204" pitchFamily="34" charset="0"/>
              </a:rPr>
              <a:t>grazers</a:t>
            </a:r>
            <a:r>
              <a:rPr lang="en-AU" sz="1200" dirty="0">
                <a:latin typeface="Arial Narrow" panose="020B0606020202030204" pitchFamily="34" charset="0"/>
              </a:rPr>
              <a:t> that intensely graze on </a:t>
            </a:r>
            <a:r>
              <a:rPr lang="en-AU" sz="1200" dirty="0" err="1">
                <a:latin typeface="Arial Narrow" panose="020B0606020202030204" pitchFamily="34" charset="0"/>
              </a:rPr>
              <a:t>epilithic</a:t>
            </a:r>
            <a:r>
              <a:rPr lang="en-AU" sz="1200" dirty="0">
                <a:latin typeface="Arial Narrow" panose="020B0606020202030204" pitchFamily="34" charset="0"/>
              </a:rPr>
              <a:t> algal turf such as rabbitfish, angelfish and surgeonfish comprise one functional group. </a:t>
            </a:r>
            <a:r>
              <a:rPr lang="en-AU" sz="1200" i="1" dirty="0">
                <a:latin typeface="Arial Narrow" panose="020B0606020202030204" pitchFamily="34" charset="0"/>
              </a:rPr>
              <a:t>Browsers</a:t>
            </a:r>
            <a:r>
              <a:rPr lang="en-AU" sz="1200" dirty="0">
                <a:latin typeface="Arial Narrow" panose="020B0606020202030204" pitchFamily="34" charset="0"/>
              </a:rPr>
              <a:t> that constantly feed on macro-algae is another. It takes many different functional groups to keep the ecosystem healthy. Why? Let me explain using an analogy (stay with me). Think of biodiversity as a workforce. Workers have job descriptions that help the business (ecosystem) to remain productive and resilient to withstand disturbances such as price hikes or flu epidemics (pollutants, storms, outbreaks of disease etc.). If you start removing job descriptions (functional groups) from the business model, the business (ecosystem) will be unhealthy and its products (ecosystem services) will diminish in quality and quantity. If too many job descriptions go, the resilience of the business (ecosystem) will decline resulting in a slow recovery post disturbance. Worse, the business (ecosystem) may never recover (undergo a </a:t>
            </a:r>
            <a:r>
              <a:rPr lang="en-AU" sz="1200" i="1" dirty="0">
                <a:latin typeface="Arial Narrow" panose="020B0606020202030204" pitchFamily="34" charset="0"/>
              </a:rPr>
              <a:t>phase shift</a:t>
            </a:r>
            <a:r>
              <a:rPr lang="en-AU" sz="1200" dirty="0">
                <a:latin typeface="Arial Narrow" panose="020B0606020202030204" pitchFamily="34" charset="0"/>
              </a:rPr>
              <a:t>). Those once dependent on the business will suffer too. </a:t>
            </a:r>
          </a:p>
        </p:txBody>
      </p:sp>
      <p:sp>
        <p:nvSpPr>
          <p:cNvPr id="11" name="TextBox 10"/>
          <p:cNvSpPr txBox="1"/>
          <p:nvPr/>
        </p:nvSpPr>
        <p:spPr>
          <a:xfrm>
            <a:off x="465754" y="1018405"/>
            <a:ext cx="5882809" cy="584775"/>
          </a:xfrm>
          <a:prstGeom prst="rect">
            <a:avLst/>
          </a:prstGeom>
          <a:solidFill>
            <a:schemeClr val="bg1">
              <a:lumMod val="85000"/>
            </a:schemeClr>
          </a:solidFill>
        </p:spPr>
        <p:txBody>
          <a:bodyPr wrap="square" rtlCol="0">
            <a:spAutoFit/>
          </a:bodyPr>
          <a:lstStyle/>
          <a:p>
            <a:pPr algn="just"/>
            <a:r>
              <a:rPr lang="en-AU" sz="800" b="1" dirty="0">
                <a:latin typeface="Arial Narrow" panose="020B0606020202030204" pitchFamily="34" charset="0"/>
              </a:rPr>
              <a:t>Ecosystem Resilience: </a:t>
            </a:r>
            <a:r>
              <a:rPr lang="en-AU" sz="800" dirty="0">
                <a:latin typeface="Arial Narrow" panose="020B0606020202030204" pitchFamily="34" charset="0"/>
              </a:rPr>
              <a:t>the capacity of an ecosystem to recover from a disturbance or withstand ongoing pressures.</a:t>
            </a:r>
          </a:p>
          <a:p>
            <a:pPr algn="just"/>
            <a:r>
              <a:rPr lang="en-AU" sz="800" b="1" dirty="0">
                <a:latin typeface="Arial Narrow" panose="020B0606020202030204" pitchFamily="34" charset="0"/>
              </a:rPr>
              <a:t>Ecosystem Disturbance: </a:t>
            </a:r>
            <a:r>
              <a:rPr lang="en-AU" sz="800" dirty="0">
                <a:latin typeface="Arial Narrow" panose="020B0606020202030204" pitchFamily="34" charset="0"/>
              </a:rPr>
              <a:t>a temporary change in environmental conditions that alters physical structures or arrangements of biotic and abiotic elements within an ecosystem; can occur over larger temporal scales and affect diversity; can be natural or anthropogenic. </a:t>
            </a:r>
          </a:p>
          <a:p>
            <a:pPr algn="just"/>
            <a:r>
              <a:rPr lang="en-AU" sz="800" b="1" dirty="0">
                <a:latin typeface="Arial Narrow" panose="020B0606020202030204" pitchFamily="34" charset="0"/>
              </a:rPr>
              <a:t>Ecosystem Recovery: </a:t>
            </a:r>
            <a:r>
              <a:rPr lang="en-AU" sz="800" dirty="0">
                <a:latin typeface="Arial Narrow" panose="020B0606020202030204" pitchFamily="34" charset="0"/>
              </a:rPr>
              <a:t>the return of a damaged ecological system and associated ecosystem services to a stable state.</a:t>
            </a:r>
            <a:endParaRPr lang="en-AU" sz="800" b="1" dirty="0">
              <a:latin typeface="Arial Narrow" panose="020B0606020202030204" pitchFamily="34" charset="0"/>
            </a:endParaRPr>
          </a:p>
        </p:txBody>
      </p:sp>
      <p:sp>
        <p:nvSpPr>
          <p:cNvPr id="4" name="TextBox 3"/>
          <p:cNvSpPr txBox="1"/>
          <p:nvPr/>
        </p:nvSpPr>
        <p:spPr>
          <a:xfrm>
            <a:off x="401282" y="8314915"/>
            <a:ext cx="5941274" cy="623248"/>
          </a:xfrm>
          <a:prstGeom prst="rect">
            <a:avLst/>
          </a:prstGeom>
          <a:noFill/>
        </p:spPr>
        <p:txBody>
          <a:bodyPr wrap="square" rtlCol="0">
            <a:spAutoFit/>
          </a:bodyPr>
          <a:lstStyle/>
          <a:p>
            <a:r>
              <a:rPr lang="en-AU" sz="530" baseline="30000" dirty="0">
                <a:latin typeface="Arial Narrow" panose="020B0606020202030204" pitchFamily="34" charset="0"/>
              </a:rPr>
              <a:t>[1] </a:t>
            </a:r>
            <a:r>
              <a:rPr lang="en-AU" sz="530" dirty="0">
                <a:latin typeface="Arial Narrow" panose="020B0606020202030204" pitchFamily="34" charset="0"/>
              </a:rPr>
              <a:t>Bellwood D. R. and Green A. L. (2009). </a:t>
            </a:r>
            <a:r>
              <a:rPr lang="en-AU" sz="530" i="1" dirty="0">
                <a:latin typeface="Arial Narrow" panose="020B0606020202030204" pitchFamily="34" charset="0"/>
              </a:rPr>
              <a:t>Monitoring functional groups of herbivorous reef fishes as indicators of coral reef resilience – A practical guide for coral reef managers in the Asia Pacific region. </a:t>
            </a:r>
            <a:r>
              <a:rPr lang="en-AU" sz="530" dirty="0">
                <a:latin typeface="Arial Narrow" panose="020B0606020202030204" pitchFamily="34" charset="0"/>
              </a:rPr>
              <a:t>IUCN working group on Climate Change and Coral Reefs. IUCN. Gland. Switzerland. Page 9.</a:t>
            </a:r>
          </a:p>
          <a:p>
            <a:r>
              <a:rPr lang="en-AU" sz="530" baseline="30000" dirty="0">
                <a:latin typeface="Arial Narrow" panose="020B0606020202030204" pitchFamily="34" charset="0"/>
              </a:rPr>
              <a:t>[2] </a:t>
            </a:r>
            <a:r>
              <a:rPr lang="en-AU" sz="530" dirty="0">
                <a:latin typeface="Arial Narrow" panose="020B0606020202030204" pitchFamily="34" charset="0"/>
              </a:rPr>
              <a:t>Adapted from: Bellwood, D. and Mallela, J. (2016). </a:t>
            </a:r>
            <a:r>
              <a:rPr lang="en-AU" sz="530" i="1" dirty="0">
                <a:latin typeface="Arial Narrow" panose="020B0606020202030204" pitchFamily="34" charset="0"/>
              </a:rPr>
              <a:t>Biodiversity and the Great Barrier Reef</a:t>
            </a:r>
            <a:r>
              <a:rPr lang="en-AU" sz="530" dirty="0">
                <a:latin typeface="Arial Narrow" panose="020B0606020202030204" pitchFamily="34" charset="0"/>
              </a:rPr>
              <a:t>. Australian Academy of Science. Accessed 2018 from: www.science.org.au/curious/great-barrier-reef</a:t>
            </a:r>
          </a:p>
          <a:p>
            <a:r>
              <a:rPr lang="en-AU" sz="530" baseline="30000" dirty="0">
                <a:latin typeface="Arial Narrow" panose="020B0606020202030204" pitchFamily="34" charset="0"/>
              </a:rPr>
              <a:t>[3] </a:t>
            </a:r>
            <a:r>
              <a:rPr lang="en-AU" sz="530" dirty="0">
                <a:latin typeface="Arial Narrow" panose="020B0606020202030204" pitchFamily="34" charset="0"/>
              </a:rPr>
              <a:t>Adapted from: </a:t>
            </a:r>
            <a:r>
              <a:rPr lang="en-AU" sz="530" dirty="0" err="1">
                <a:latin typeface="Arial Narrow" panose="020B0606020202030204" pitchFamily="34" charset="0"/>
              </a:rPr>
              <a:t>Mouillot</a:t>
            </a:r>
            <a:r>
              <a:rPr lang="en-AU" sz="530" dirty="0">
                <a:latin typeface="Arial Narrow" panose="020B0606020202030204" pitchFamily="34" charset="0"/>
              </a:rPr>
              <a:t>, D., </a:t>
            </a:r>
            <a:r>
              <a:rPr lang="en-AU" sz="530" dirty="0" err="1">
                <a:latin typeface="Arial Narrow" panose="020B0606020202030204" pitchFamily="34" charset="0"/>
              </a:rPr>
              <a:t>Villeger</a:t>
            </a:r>
            <a:r>
              <a:rPr lang="en-AU" sz="530" dirty="0">
                <a:latin typeface="Arial Narrow" panose="020B0606020202030204" pitchFamily="34" charset="0"/>
              </a:rPr>
              <a:t>, S., </a:t>
            </a:r>
            <a:r>
              <a:rPr lang="en-AU" sz="530" dirty="0" err="1">
                <a:latin typeface="Arial Narrow" panose="020B0606020202030204" pitchFamily="34" charset="0"/>
              </a:rPr>
              <a:t>Parravicini</a:t>
            </a:r>
            <a:r>
              <a:rPr lang="en-AU" sz="530" dirty="0">
                <a:latin typeface="Arial Narrow" panose="020B0606020202030204" pitchFamily="34" charset="0"/>
              </a:rPr>
              <a:t>, V., </a:t>
            </a:r>
            <a:r>
              <a:rPr lang="en-AU" sz="530" dirty="0" err="1">
                <a:latin typeface="Arial Narrow" panose="020B0606020202030204" pitchFamily="34" charset="0"/>
              </a:rPr>
              <a:t>Kulbicki</a:t>
            </a:r>
            <a:r>
              <a:rPr lang="en-AU" sz="530" dirty="0">
                <a:latin typeface="Arial Narrow" panose="020B0606020202030204" pitchFamily="34" charset="0"/>
              </a:rPr>
              <a:t>, M., Arias-Gonzalez, J.E., Bender, M., </a:t>
            </a:r>
            <a:r>
              <a:rPr lang="en-AU" sz="530" dirty="0" err="1">
                <a:latin typeface="Arial Narrow" panose="020B0606020202030204" pitchFamily="34" charset="0"/>
              </a:rPr>
              <a:t>Chabanet</a:t>
            </a:r>
            <a:r>
              <a:rPr lang="en-AU" sz="530" dirty="0">
                <a:latin typeface="Arial Narrow" panose="020B0606020202030204" pitchFamily="34" charset="0"/>
              </a:rPr>
              <a:t>, P., </a:t>
            </a:r>
            <a:r>
              <a:rPr lang="en-AU" sz="530" dirty="0" err="1">
                <a:latin typeface="Arial Narrow" panose="020B0606020202030204" pitchFamily="34" charset="0"/>
              </a:rPr>
              <a:t>Floeter</a:t>
            </a:r>
            <a:r>
              <a:rPr lang="en-AU" sz="530" dirty="0">
                <a:latin typeface="Arial Narrow" panose="020B0606020202030204" pitchFamily="34" charset="0"/>
              </a:rPr>
              <a:t>, S.R., Friedlander, A., </a:t>
            </a:r>
            <a:r>
              <a:rPr lang="en-AU" sz="530" dirty="0" err="1">
                <a:latin typeface="Arial Narrow" panose="020B0606020202030204" pitchFamily="34" charset="0"/>
              </a:rPr>
              <a:t>Vigliola</a:t>
            </a:r>
            <a:r>
              <a:rPr lang="en-AU" sz="530" dirty="0">
                <a:latin typeface="Arial Narrow" panose="020B0606020202030204" pitchFamily="34" charset="0"/>
              </a:rPr>
              <a:t>, L. and Bellwood, D.R. (2014). Functional over-redundancy and high functional vulnerability in global fish faunas on tropical reefs. </a:t>
            </a:r>
            <a:r>
              <a:rPr lang="en-AU" sz="530" i="1" dirty="0">
                <a:latin typeface="Arial Narrow" panose="020B0606020202030204" pitchFamily="34" charset="0"/>
              </a:rPr>
              <a:t>PNAS. 111(38) 13757-13763. 10.1073/pnas.1317625111.</a:t>
            </a:r>
          </a:p>
          <a:p>
            <a:r>
              <a:rPr lang="en-AU" sz="800" dirty="0">
                <a:latin typeface="Arial Narrow" panose="020B0606020202030204" pitchFamily="34" charset="0"/>
              </a:rPr>
              <a:t> </a:t>
            </a:r>
          </a:p>
        </p:txBody>
      </p:sp>
      <p:sp>
        <p:nvSpPr>
          <p:cNvPr id="6" name="Rectangle 5"/>
          <p:cNvSpPr/>
          <p:nvPr/>
        </p:nvSpPr>
        <p:spPr>
          <a:xfrm>
            <a:off x="465755" y="4680220"/>
            <a:ext cx="5876802" cy="30088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In the graph below, what </a:t>
            </a:r>
            <a:r>
              <a:rPr lang="en-AU" sz="1200" b="1" i="1" dirty="0">
                <a:solidFill>
                  <a:schemeClr val="tx1"/>
                </a:solidFill>
                <a:latin typeface="Arial Narrow" panose="020B0606020202030204" pitchFamily="34" charset="0"/>
              </a:rPr>
              <a:t>percentage</a:t>
            </a:r>
            <a:r>
              <a:rPr lang="en-AU" sz="1200" b="1" dirty="0">
                <a:solidFill>
                  <a:schemeClr val="tx1"/>
                </a:solidFill>
                <a:latin typeface="Arial Narrow" panose="020B0606020202030204" pitchFamily="34" charset="0"/>
              </a:rPr>
              <a:t> of jobs are done by only one species? Ans.  </a:t>
            </a:r>
          </a:p>
        </p:txBody>
      </p:sp>
      <p:sp>
        <p:nvSpPr>
          <p:cNvPr id="7" name="Rectangle 6"/>
          <p:cNvSpPr/>
          <p:nvPr/>
        </p:nvSpPr>
        <p:spPr>
          <a:xfrm>
            <a:off x="5589240" y="4711358"/>
            <a:ext cx="656416" cy="23420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cxnSp>
        <p:nvCxnSpPr>
          <p:cNvPr id="9" name="Straight Connector 8"/>
          <p:cNvCxnSpPr/>
          <p:nvPr/>
        </p:nvCxnSpPr>
        <p:spPr>
          <a:xfrm>
            <a:off x="1250311" y="5143656"/>
            <a:ext cx="0" cy="12241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50311" y="6367792"/>
            <a:ext cx="20882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121853741"/>
              </p:ext>
            </p:extLst>
          </p:nvPr>
        </p:nvGraphicFramePr>
        <p:xfrm>
          <a:off x="1112592" y="6343139"/>
          <a:ext cx="2432694" cy="213360"/>
        </p:xfrm>
        <a:graphic>
          <a:graphicData uri="http://schemas.openxmlformats.org/drawingml/2006/table">
            <a:tbl>
              <a:tblPr firstRow="1" bandRow="1">
                <a:tableStyleId>{5940675A-B579-460E-94D1-54222C63F5DA}</a:tableStyleId>
              </a:tblPr>
              <a:tblGrid>
                <a:gridCol w="405449">
                  <a:extLst>
                    <a:ext uri="{9D8B030D-6E8A-4147-A177-3AD203B41FA5}">
                      <a16:colId xmlns:a16="http://schemas.microsoft.com/office/drawing/2014/main" val="20000"/>
                    </a:ext>
                  </a:extLst>
                </a:gridCol>
                <a:gridCol w="405449">
                  <a:extLst>
                    <a:ext uri="{9D8B030D-6E8A-4147-A177-3AD203B41FA5}">
                      <a16:colId xmlns:a16="http://schemas.microsoft.com/office/drawing/2014/main" val="20001"/>
                    </a:ext>
                  </a:extLst>
                </a:gridCol>
                <a:gridCol w="405449">
                  <a:extLst>
                    <a:ext uri="{9D8B030D-6E8A-4147-A177-3AD203B41FA5}">
                      <a16:colId xmlns:a16="http://schemas.microsoft.com/office/drawing/2014/main" val="20002"/>
                    </a:ext>
                  </a:extLst>
                </a:gridCol>
                <a:gridCol w="405449">
                  <a:extLst>
                    <a:ext uri="{9D8B030D-6E8A-4147-A177-3AD203B41FA5}">
                      <a16:colId xmlns:a16="http://schemas.microsoft.com/office/drawing/2014/main" val="20003"/>
                    </a:ext>
                  </a:extLst>
                </a:gridCol>
                <a:gridCol w="405449">
                  <a:extLst>
                    <a:ext uri="{9D8B030D-6E8A-4147-A177-3AD203B41FA5}">
                      <a16:colId xmlns:a16="http://schemas.microsoft.com/office/drawing/2014/main" val="20004"/>
                    </a:ext>
                  </a:extLst>
                </a:gridCol>
                <a:gridCol w="405449">
                  <a:extLst>
                    <a:ext uri="{9D8B030D-6E8A-4147-A177-3AD203B41FA5}">
                      <a16:colId xmlns:a16="http://schemas.microsoft.com/office/drawing/2014/main" val="20005"/>
                    </a:ext>
                  </a:extLst>
                </a:gridCol>
              </a:tblGrid>
              <a:tr h="123686">
                <a:tc>
                  <a:txBody>
                    <a:bodyPr/>
                    <a:lstStyle/>
                    <a:p>
                      <a:endParaRPr lang="en-AU" sz="800" dirty="0">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300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400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500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993055464"/>
              </p:ext>
            </p:extLst>
          </p:nvPr>
        </p:nvGraphicFramePr>
        <p:xfrm>
          <a:off x="868487" y="5047986"/>
          <a:ext cx="439788" cy="1462920"/>
        </p:xfrm>
        <a:graphic>
          <a:graphicData uri="http://schemas.openxmlformats.org/drawingml/2006/table">
            <a:tbl>
              <a:tblPr firstRow="1" bandRow="1">
                <a:tableStyleId>{5940675A-B579-460E-94D1-54222C63F5DA}</a:tableStyleId>
              </a:tblPr>
              <a:tblGrid>
                <a:gridCol w="439788">
                  <a:extLst>
                    <a:ext uri="{9D8B030D-6E8A-4147-A177-3AD203B41FA5}">
                      <a16:colId xmlns:a16="http://schemas.microsoft.com/office/drawing/2014/main" val="20000"/>
                    </a:ext>
                  </a:extLst>
                </a:gridCol>
              </a:tblGrid>
              <a:tr h="243820">
                <a:tc>
                  <a:txBody>
                    <a:bodyPr/>
                    <a:lstStyle/>
                    <a:p>
                      <a:pPr algn="r"/>
                      <a:r>
                        <a:rPr lang="en-AU" sz="800" dirty="0">
                          <a:latin typeface="Arial Narrow" panose="020B0606020202030204" pitchFamily="34" charset="0"/>
                        </a:rPr>
                        <a:t>250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3820">
                <a:tc>
                  <a:txBody>
                    <a:bodyPr/>
                    <a:lstStyle/>
                    <a:p>
                      <a:pPr algn="r"/>
                      <a:r>
                        <a:rPr lang="en-AU" sz="800" dirty="0">
                          <a:latin typeface="Arial Narrow" panose="020B0606020202030204" pitchFamily="34" charset="0"/>
                        </a:rPr>
                        <a:t>200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3820">
                <a:tc>
                  <a:txBody>
                    <a:bodyPr/>
                    <a:lstStyle/>
                    <a:p>
                      <a:pPr algn="r"/>
                      <a:r>
                        <a:rPr lang="en-AU" sz="800" dirty="0">
                          <a:latin typeface="Arial Narrow" panose="020B0606020202030204" pitchFamily="34" charset="0"/>
                        </a:rPr>
                        <a:t>150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3820">
                <a:tc>
                  <a:txBody>
                    <a:bodyPr/>
                    <a:lstStyle/>
                    <a:p>
                      <a:pPr algn="r"/>
                      <a:r>
                        <a:rPr lang="en-AU" sz="800" dirty="0">
                          <a:latin typeface="Arial Narrow" panose="020B0606020202030204" pitchFamily="34" charset="0"/>
                        </a:rPr>
                        <a:t>100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3820">
                <a:tc>
                  <a:txBody>
                    <a:bodyPr/>
                    <a:lstStyle/>
                    <a:p>
                      <a:pPr algn="r"/>
                      <a:r>
                        <a:rPr lang="en-AU" sz="800" dirty="0">
                          <a:latin typeface="Arial Narrow" panose="020B0606020202030204" pitchFamily="34" charset="0"/>
                        </a:rPr>
                        <a:t>50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3820">
                <a:tc>
                  <a:txBody>
                    <a:bodyPr/>
                    <a:lstStyle/>
                    <a:p>
                      <a:pPr algn="r"/>
                      <a:r>
                        <a:rPr lang="en-AU" sz="800" dirty="0">
                          <a:latin typeface="Arial Narrow" panose="020B0606020202030204" pitchFamily="34" charset="0"/>
                        </a:rPr>
                        <a:t>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cxnSp>
        <p:nvCxnSpPr>
          <p:cNvPr id="27" name="Straight Connector 26"/>
          <p:cNvCxnSpPr>
            <a:endCxn id="29" idx="0"/>
          </p:cNvCxnSpPr>
          <p:nvPr/>
        </p:nvCxnSpPr>
        <p:spPr>
          <a:xfrm flipH="1">
            <a:off x="1295926" y="5279448"/>
            <a:ext cx="462" cy="7192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295926" y="5998684"/>
            <a:ext cx="374268" cy="320133"/>
          </a:xfrm>
          <a:custGeom>
            <a:avLst/>
            <a:gdLst>
              <a:gd name="connsiteX0" fmla="*/ 0 w 314325"/>
              <a:gd name="connsiteY0" fmla="*/ 0 h 267334"/>
              <a:gd name="connsiteX1" fmla="*/ 9525 w 314325"/>
              <a:gd name="connsiteY1" fmla="*/ 85725 h 267334"/>
              <a:gd name="connsiteX2" fmla="*/ 19050 w 314325"/>
              <a:gd name="connsiteY2" fmla="*/ 114300 h 267334"/>
              <a:gd name="connsiteX3" fmla="*/ 47625 w 314325"/>
              <a:gd name="connsiteY3" fmla="*/ 133350 h 267334"/>
              <a:gd name="connsiteX4" fmla="*/ 85725 w 314325"/>
              <a:gd name="connsiteY4" fmla="*/ 190500 h 267334"/>
              <a:gd name="connsiteX5" fmla="*/ 114300 w 314325"/>
              <a:gd name="connsiteY5" fmla="*/ 209550 h 267334"/>
              <a:gd name="connsiteX6" fmla="*/ 171450 w 314325"/>
              <a:gd name="connsiteY6" fmla="*/ 228600 h 267334"/>
              <a:gd name="connsiteX7" fmla="*/ 200025 w 314325"/>
              <a:gd name="connsiteY7" fmla="*/ 247650 h 267334"/>
              <a:gd name="connsiteX8" fmla="*/ 314325 w 314325"/>
              <a:gd name="connsiteY8" fmla="*/ 266700 h 26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5" h="267334">
                <a:moveTo>
                  <a:pt x="0" y="0"/>
                </a:moveTo>
                <a:cubicBezTo>
                  <a:pt x="3175" y="28575"/>
                  <a:pt x="4798" y="57365"/>
                  <a:pt x="9525" y="85725"/>
                </a:cubicBezTo>
                <a:cubicBezTo>
                  <a:pt x="11176" y="95629"/>
                  <a:pt x="12778" y="106460"/>
                  <a:pt x="19050" y="114300"/>
                </a:cubicBezTo>
                <a:cubicBezTo>
                  <a:pt x="26201" y="123239"/>
                  <a:pt x="38100" y="127000"/>
                  <a:pt x="47625" y="133350"/>
                </a:cubicBezTo>
                <a:cubicBezTo>
                  <a:pt x="60325" y="152400"/>
                  <a:pt x="66675" y="177800"/>
                  <a:pt x="85725" y="190500"/>
                </a:cubicBezTo>
                <a:cubicBezTo>
                  <a:pt x="95250" y="196850"/>
                  <a:pt x="103839" y="204901"/>
                  <a:pt x="114300" y="209550"/>
                </a:cubicBezTo>
                <a:cubicBezTo>
                  <a:pt x="132650" y="217705"/>
                  <a:pt x="154742" y="217461"/>
                  <a:pt x="171450" y="228600"/>
                </a:cubicBezTo>
                <a:cubicBezTo>
                  <a:pt x="180975" y="234950"/>
                  <a:pt x="189564" y="243001"/>
                  <a:pt x="200025" y="247650"/>
                </a:cubicBezTo>
                <a:cubicBezTo>
                  <a:pt x="256442" y="272724"/>
                  <a:pt x="254935" y="266700"/>
                  <a:pt x="314325" y="2667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Straight Connector 30"/>
          <p:cNvCxnSpPr>
            <a:stCxn id="29" idx="8"/>
          </p:cNvCxnSpPr>
          <p:nvPr/>
        </p:nvCxnSpPr>
        <p:spPr>
          <a:xfrm>
            <a:off x="1670194" y="6318058"/>
            <a:ext cx="1039748" cy="3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424937" y="6021627"/>
            <a:ext cx="0" cy="35276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194527" y="6014602"/>
            <a:ext cx="0" cy="35276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424937" y="6151768"/>
            <a:ext cx="76959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640196" y="5948426"/>
            <a:ext cx="648072" cy="246221"/>
          </a:xfrm>
          <a:prstGeom prst="rect">
            <a:avLst/>
          </a:prstGeom>
          <a:noFill/>
        </p:spPr>
        <p:txBody>
          <a:bodyPr wrap="square" rtlCol="0">
            <a:spAutoFit/>
          </a:bodyPr>
          <a:lstStyle/>
          <a:p>
            <a:r>
              <a:rPr lang="en-AU" sz="1000" b="1" dirty="0">
                <a:latin typeface="Arial Narrow" panose="020B0606020202030204" pitchFamily="34" charset="0"/>
              </a:rPr>
              <a:t>38.5%</a:t>
            </a:r>
          </a:p>
        </p:txBody>
      </p:sp>
      <p:sp>
        <p:nvSpPr>
          <p:cNvPr id="47" name="TextBox 46"/>
          <p:cNvSpPr txBox="1"/>
          <p:nvPr/>
        </p:nvSpPr>
        <p:spPr>
          <a:xfrm>
            <a:off x="1402099" y="6543202"/>
            <a:ext cx="2083299" cy="246221"/>
          </a:xfrm>
          <a:prstGeom prst="rect">
            <a:avLst/>
          </a:prstGeom>
          <a:noFill/>
        </p:spPr>
        <p:txBody>
          <a:bodyPr wrap="square" rtlCol="0">
            <a:spAutoFit/>
          </a:bodyPr>
          <a:lstStyle/>
          <a:p>
            <a:r>
              <a:rPr lang="en-AU" sz="1000" dirty="0">
                <a:latin typeface="Arial Narrow" panose="020B0606020202030204" pitchFamily="34" charset="0"/>
              </a:rPr>
              <a:t>Number of Jobs </a:t>
            </a:r>
            <a:r>
              <a:rPr lang="en-AU" sz="800" dirty="0">
                <a:latin typeface="Arial Narrow" panose="020B0606020202030204" pitchFamily="34" charset="0"/>
              </a:rPr>
              <a:t>(Functional Groups)</a:t>
            </a:r>
          </a:p>
        </p:txBody>
      </p:sp>
      <p:sp>
        <p:nvSpPr>
          <p:cNvPr id="49" name="TextBox 48"/>
          <p:cNvSpPr txBox="1"/>
          <p:nvPr/>
        </p:nvSpPr>
        <p:spPr>
          <a:xfrm rot="16200000">
            <a:off x="119692" y="5512607"/>
            <a:ext cx="1485817" cy="369332"/>
          </a:xfrm>
          <a:prstGeom prst="rect">
            <a:avLst/>
          </a:prstGeom>
          <a:noFill/>
        </p:spPr>
        <p:txBody>
          <a:bodyPr wrap="square" rtlCol="0">
            <a:spAutoFit/>
          </a:bodyPr>
          <a:lstStyle/>
          <a:p>
            <a:pPr algn="ctr"/>
            <a:r>
              <a:rPr lang="en-AU" sz="1000" dirty="0">
                <a:latin typeface="Arial Narrow" panose="020B0606020202030204" pitchFamily="34" charset="0"/>
              </a:rPr>
              <a:t>Number of species per job</a:t>
            </a:r>
          </a:p>
          <a:p>
            <a:pPr algn="ctr"/>
            <a:r>
              <a:rPr lang="en-AU" sz="800" dirty="0">
                <a:latin typeface="Arial Narrow" panose="020B0606020202030204" pitchFamily="34" charset="0"/>
              </a:rPr>
              <a:t>(functional redundancy) </a:t>
            </a:r>
          </a:p>
        </p:txBody>
      </p:sp>
      <p:sp>
        <p:nvSpPr>
          <p:cNvPr id="50" name="TextBox 49"/>
          <p:cNvSpPr txBox="1"/>
          <p:nvPr/>
        </p:nvSpPr>
        <p:spPr>
          <a:xfrm>
            <a:off x="2343542" y="5660130"/>
            <a:ext cx="981490" cy="338554"/>
          </a:xfrm>
          <a:prstGeom prst="rect">
            <a:avLst/>
          </a:prstGeom>
          <a:noFill/>
        </p:spPr>
        <p:txBody>
          <a:bodyPr wrap="square" rtlCol="0">
            <a:spAutoFit/>
          </a:bodyPr>
          <a:lstStyle/>
          <a:p>
            <a:r>
              <a:rPr lang="en-AU" sz="800" dirty="0">
                <a:latin typeface="Arial Narrow" panose="020B0606020202030204" pitchFamily="34" charset="0"/>
              </a:rPr>
              <a:t>Number of jobs done by only one species</a:t>
            </a:r>
          </a:p>
        </p:txBody>
      </p:sp>
      <p:sp>
        <p:nvSpPr>
          <p:cNvPr id="51" name="TextBox 50"/>
          <p:cNvSpPr txBox="1"/>
          <p:nvPr/>
        </p:nvSpPr>
        <p:spPr>
          <a:xfrm>
            <a:off x="715047" y="6310138"/>
            <a:ext cx="543037" cy="461665"/>
          </a:xfrm>
          <a:prstGeom prst="rect">
            <a:avLst/>
          </a:prstGeom>
          <a:noFill/>
        </p:spPr>
        <p:txBody>
          <a:bodyPr wrap="square" rtlCol="0">
            <a:spAutoFit/>
          </a:bodyPr>
          <a:lstStyle/>
          <a:p>
            <a:r>
              <a:rPr lang="en-AU" sz="600" dirty="0">
                <a:latin typeface="Arial Narrow" panose="020B0606020202030204" pitchFamily="34" charset="0"/>
              </a:rPr>
              <a:t>Average number </a:t>
            </a:r>
            <a:br>
              <a:rPr lang="en-AU" sz="600" dirty="0">
                <a:latin typeface="Arial Narrow" panose="020B0606020202030204" pitchFamily="34" charset="0"/>
              </a:rPr>
            </a:br>
            <a:r>
              <a:rPr lang="en-AU" sz="600" dirty="0">
                <a:latin typeface="Arial Narrow" panose="020B0606020202030204" pitchFamily="34" charset="0"/>
              </a:rPr>
              <a:t>of species </a:t>
            </a:r>
            <a:br>
              <a:rPr lang="en-AU" sz="600" dirty="0">
                <a:latin typeface="Arial Narrow" panose="020B0606020202030204" pitchFamily="34" charset="0"/>
              </a:rPr>
            </a:br>
            <a:r>
              <a:rPr lang="en-AU" sz="600" dirty="0">
                <a:latin typeface="Arial Narrow" panose="020B0606020202030204" pitchFamily="34" charset="0"/>
              </a:rPr>
              <a:t>per job = 7.9</a:t>
            </a:r>
          </a:p>
        </p:txBody>
      </p:sp>
      <p:cxnSp>
        <p:nvCxnSpPr>
          <p:cNvPr id="45" name="Straight Arrow Connector 44"/>
          <p:cNvCxnSpPr/>
          <p:nvPr/>
        </p:nvCxnSpPr>
        <p:spPr>
          <a:xfrm flipV="1">
            <a:off x="1146046" y="6307873"/>
            <a:ext cx="103655" cy="3155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305942" y="5458135"/>
            <a:ext cx="1378829" cy="276999"/>
          </a:xfrm>
          <a:prstGeom prst="rect">
            <a:avLst/>
          </a:prstGeom>
          <a:noFill/>
        </p:spPr>
        <p:txBody>
          <a:bodyPr wrap="square" rtlCol="0">
            <a:spAutoFit/>
          </a:bodyPr>
          <a:lstStyle/>
          <a:p>
            <a:r>
              <a:rPr lang="en-AU" sz="1200" b="1" dirty="0">
                <a:latin typeface="Arial Narrow" panose="020B0606020202030204" pitchFamily="34" charset="0"/>
              </a:rPr>
              <a:t>Vulnerable jobs</a:t>
            </a:r>
          </a:p>
        </p:txBody>
      </p:sp>
      <p:sp>
        <p:nvSpPr>
          <p:cNvPr id="58" name="TextBox 57"/>
          <p:cNvSpPr txBox="1"/>
          <p:nvPr/>
        </p:nvSpPr>
        <p:spPr>
          <a:xfrm rot="5400000">
            <a:off x="925390" y="5558774"/>
            <a:ext cx="971930" cy="276999"/>
          </a:xfrm>
          <a:prstGeom prst="rect">
            <a:avLst/>
          </a:prstGeom>
          <a:noFill/>
        </p:spPr>
        <p:txBody>
          <a:bodyPr wrap="square" rtlCol="0">
            <a:spAutoFit/>
          </a:bodyPr>
          <a:lstStyle/>
          <a:p>
            <a:r>
              <a:rPr lang="en-AU" sz="1200" b="1" dirty="0">
                <a:latin typeface="Arial Narrow" panose="020B0606020202030204" pitchFamily="34" charset="0"/>
              </a:rPr>
              <a:t>Popular jobs</a:t>
            </a:r>
          </a:p>
        </p:txBody>
      </p:sp>
      <p:cxnSp>
        <p:nvCxnSpPr>
          <p:cNvPr id="59" name="Straight Connector 58"/>
          <p:cNvCxnSpPr/>
          <p:nvPr/>
        </p:nvCxnSpPr>
        <p:spPr>
          <a:xfrm>
            <a:off x="2424935" y="6357197"/>
            <a:ext cx="76959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219705" y="5071263"/>
            <a:ext cx="2122851" cy="1754326"/>
          </a:xfrm>
          <a:prstGeom prst="rect">
            <a:avLst/>
          </a:prstGeom>
          <a:noFill/>
        </p:spPr>
        <p:txBody>
          <a:bodyPr wrap="square" rtlCol="0">
            <a:spAutoFit/>
          </a:bodyPr>
          <a:lstStyle/>
          <a:p>
            <a:pPr algn="just"/>
            <a:r>
              <a:rPr lang="en-AU" sz="1200" dirty="0">
                <a:latin typeface="Arial Narrow" panose="020B0606020202030204" pitchFamily="34" charset="0"/>
              </a:rPr>
              <a:t>This graph shows the functional diversity of fish communities in the Indo-Pacific region, which includes the Great Barrier Reef. While there are some jobs (functional groups) that are performed by lots of fish, the steep downward slope of the curve indicates that most jobs are done by only a few species</a:t>
            </a:r>
            <a:r>
              <a:rPr lang="en-AU" sz="1200" baseline="30000" dirty="0">
                <a:latin typeface="Arial Narrow" panose="020B0606020202030204" pitchFamily="34" charset="0"/>
              </a:rPr>
              <a:t>[2][3]</a:t>
            </a:r>
            <a:r>
              <a:rPr lang="en-AU" sz="1200" dirty="0">
                <a:latin typeface="Arial Narrow" panose="020B0606020202030204" pitchFamily="34" charset="0"/>
              </a:rPr>
              <a:t>.</a:t>
            </a:r>
          </a:p>
        </p:txBody>
      </p:sp>
      <p:sp>
        <p:nvSpPr>
          <p:cNvPr id="70" name="Rectangle 69"/>
          <p:cNvSpPr/>
          <p:nvPr/>
        </p:nvSpPr>
        <p:spPr>
          <a:xfrm>
            <a:off x="465754" y="6881441"/>
            <a:ext cx="5863484" cy="142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happens to ecosystem health when functional diversity declines (jobs go)? Ans.</a:t>
            </a:r>
          </a:p>
          <a:p>
            <a:r>
              <a:rPr lang="en-AU" sz="1200" dirty="0">
                <a:solidFill>
                  <a:schemeClr val="tx1"/>
                </a:solidFill>
                <a:latin typeface="Arial Narrow" panose="020B0606020202030204" pitchFamily="34" charset="0"/>
              </a:rPr>
              <a:t>    (Use the terms ecosystem resilience, disturbance and recovery in your response)   </a:t>
            </a:r>
          </a:p>
        </p:txBody>
      </p:sp>
      <p:sp>
        <p:nvSpPr>
          <p:cNvPr id="69" name="Rectangle 68"/>
          <p:cNvSpPr/>
          <p:nvPr/>
        </p:nvSpPr>
        <p:spPr>
          <a:xfrm>
            <a:off x="564258" y="7327732"/>
            <a:ext cx="5673054" cy="8975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73" name="TextBox 72"/>
          <p:cNvSpPr txBox="1"/>
          <p:nvPr/>
        </p:nvSpPr>
        <p:spPr>
          <a:xfrm>
            <a:off x="1553498" y="5060526"/>
            <a:ext cx="2083299" cy="246221"/>
          </a:xfrm>
          <a:prstGeom prst="rect">
            <a:avLst/>
          </a:prstGeom>
          <a:noFill/>
        </p:spPr>
        <p:txBody>
          <a:bodyPr wrap="square" rtlCol="0">
            <a:spAutoFit/>
          </a:bodyPr>
          <a:lstStyle/>
          <a:p>
            <a:r>
              <a:rPr lang="en-AU" sz="1000" u="sng" dirty="0">
                <a:latin typeface="Arial Narrow" panose="020B0606020202030204" pitchFamily="34" charset="0"/>
              </a:rPr>
              <a:t>Indo-Pacific Fish Functional Diversity </a:t>
            </a:r>
            <a:endParaRPr lang="en-AU" sz="800" u="sng" dirty="0">
              <a:latin typeface="Arial Narrow" panose="020B0606020202030204" pitchFamily="34" charset="0"/>
            </a:endParaRPr>
          </a:p>
        </p:txBody>
      </p:sp>
      <p:sp>
        <p:nvSpPr>
          <p:cNvPr id="72" name="Cloud Callout 71"/>
          <p:cNvSpPr/>
          <p:nvPr/>
        </p:nvSpPr>
        <p:spPr>
          <a:xfrm>
            <a:off x="3404371" y="5368410"/>
            <a:ext cx="797634" cy="621179"/>
          </a:xfrm>
          <a:prstGeom prst="cloudCallout">
            <a:avLst>
              <a:gd name="adj1" fmla="val -71682"/>
              <a:gd name="adj2" fmla="val 32841"/>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TextBox 73"/>
          <p:cNvSpPr txBox="1"/>
          <p:nvPr/>
        </p:nvSpPr>
        <p:spPr>
          <a:xfrm>
            <a:off x="3416821" y="5423364"/>
            <a:ext cx="811136" cy="584775"/>
          </a:xfrm>
          <a:prstGeom prst="rect">
            <a:avLst/>
          </a:prstGeom>
          <a:noFill/>
        </p:spPr>
        <p:txBody>
          <a:bodyPr wrap="square" rtlCol="0">
            <a:spAutoFit/>
          </a:bodyPr>
          <a:lstStyle/>
          <a:p>
            <a:r>
              <a:rPr lang="en-AU" sz="800" dirty="0">
                <a:latin typeface="Arial Narrow" panose="020B0606020202030204" pitchFamily="34" charset="0"/>
              </a:rPr>
              <a:t>What happens if </a:t>
            </a:r>
            <a:br>
              <a:rPr lang="en-AU" sz="800" dirty="0">
                <a:latin typeface="Arial Narrow" panose="020B0606020202030204" pitchFamily="34" charset="0"/>
              </a:rPr>
            </a:br>
            <a:r>
              <a:rPr lang="en-AU" sz="800" dirty="0">
                <a:latin typeface="Arial Narrow" panose="020B0606020202030204" pitchFamily="34" charset="0"/>
              </a:rPr>
              <a:t>a disturbance </a:t>
            </a:r>
            <a:br>
              <a:rPr lang="en-AU" sz="800" dirty="0">
                <a:latin typeface="Arial Narrow" panose="020B0606020202030204" pitchFamily="34" charset="0"/>
              </a:rPr>
            </a:br>
            <a:r>
              <a:rPr lang="en-AU" sz="800" dirty="0">
                <a:latin typeface="Arial Narrow" panose="020B0606020202030204" pitchFamily="34" charset="0"/>
              </a:rPr>
              <a:t>    takes them </a:t>
            </a:r>
          </a:p>
          <a:p>
            <a:r>
              <a:rPr lang="en-AU" sz="800" dirty="0">
                <a:latin typeface="Arial Narrow" panose="020B0606020202030204" pitchFamily="34" charset="0"/>
              </a:rPr>
              <a:t>          out? </a:t>
            </a:r>
          </a:p>
        </p:txBody>
      </p:sp>
      <p:sp>
        <p:nvSpPr>
          <p:cNvPr id="44" name="TextBox 43">
            <a:extLst>
              <a:ext uri="{FF2B5EF4-FFF2-40B4-BE49-F238E27FC236}">
                <a16:creationId xmlns:a16="http://schemas.microsoft.com/office/drawing/2014/main" id="{6EA8828C-4ADA-4341-A22E-AFD4BF7513E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6" name="TextBox 17">
            <a:extLst>
              <a:ext uri="{FF2B5EF4-FFF2-40B4-BE49-F238E27FC236}">
                <a16:creationId xmlns:a16="http://schemas.microsoft.com/office/drawing/2014/main" id="{C3DCD28C-D0BA-4473-A73E-A6DE7841EB4C}"/>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52" name="Straight Connector 51">
            <a:extLst>
              <a:ext uri="{FF2B5EF4-FFF2-40B4-BE49-F238E27FC236}">
                <a16:creationId xmlns:a16="http://schemas.microsoft.com/office/drawing/2014/main" id="{4B586ECB-1AEE-4F00-B2B8-4794D698018C}"/>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29ED441-BCE9-4B4E-9E3E-3F756334C6AF}"/>
              </a:ext>
            </a:extLst>
          </p:cNvPr>
          <p:cNvSpPr txBox="1"/>
          <p:nvPr/>
        </p:nvSpPr>
        <p:spPr>
          <a:xfrm>
            <a:off x="1437206" y="182309"/>
            <a:ext cx="4141055" cy="738664"/>
          </a:xfrm>
          <a:prstGeom prst="rect">
            <a:avLst/>
          </a:prstGeom>
          <a:noFill/>
        </p:spPr>
        <p:txBody>
          <a:bodyPr wrap="square" rtlCol="0">
            <a:spAutoFit/>
          </a:bodyPr>
          <a:lstStyle/>
          <a:p>
            <a:r>
              <a:rPr lang="en-US" b="1" dirty="0">
                <a:latin typeface="Arial Narrow" pitchFamily="34" charset="0"/>
              </a:rPr>
              <a:t>6. Marine Diagnosis – </a:t>
            </a:r>
            <a:r>
              <a:rPr lang="en-US" sz="1200" dirty="0">
                <a:latin typeface="Arial Narrow" pitchFamily="34" charset="0"/>
              </a:rPr>
              <a:t>Apply the terms ecosystem resilience, disturbance and recovery as indicators of ‘health’ of marine environments to a chosen case study</a:t>
            </a:r>
          </a:p>
        </p:txBody>
      </p:sp>
      <p:sp>
        <p:nvSpPr>
          <p:cNvPr id="54" name="TextBox 53">
            <a:extLst>
              <a:ext uri="{FF2B5EF4-FFF2-40B4-BE49-F238E27FC236}">
                <a16:creationId xmlns:a16="http://schemas.microsoft.com/office/drawing/2014/main" id="{06123D59-C910-4636-91C9-D3408DC6A2E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9E434F47-EEF4-1109-572B-081358101222}"/>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CD8ABB96-53AA-E350-610D-E7FE779CBE87}"/>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8" name="TextBox 36">
            <a:extLst>
              <a:ext uri="{FF2B5EF4-FFF2-40B4-BE49-F238E27FC236}">
                <a16:creationId xmlns:a16="http://schemas.microsoft.com/office/drawing/2014/main" id="{69706C9B-6474-5A56-52B4-1428F99DDEE3}"/>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3" name="TextBox 12">
            <a:extLst>
              <a:ext uri="{FF2B5EF4-FFF2-40B4-BE49-F238E27FC236}">
                <a16:creationId xmlns:a16="http://schemas.microsoft.com/office/drawing/2014/main" id="{DE5EC9E1-7D67-F5A8-BC77-242C7ABEB1CE}"/>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11</a:t>
            </a:r>
          </a:p>
        </p:txBody>
      </p:sp>
    </p:spTree>
    <p:extLst>
      <p:ext uri="{BB962C8B-B14F-4D97-AF65-F5344CB8AC3E}">
        <p14:creationId xmlns:p14="http://schemas.microsoft.com/office/powerpoint/2010/main" val="1882388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12</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387054" y="214201"/>
            <a:ext cx="4292929" cy="553998"/>
          </a:xfrm>
          <a:prstGeom prst="rect">
            <a:avLst/>
          </a:prstGeom>
          <a:noFill/>
        </p:spPr>
        <p:txBody>
          <a:bodyPr wrap="square" rtlCol="0">
            <a:spAutoFit/>
          </a:bodyPr>
          <a:lstStyle/>
          <a:p>
            <a:r>
              <a:rPr lang="en-AU" b="1" dirty="0">
                <a:latin typeface="Arial Narrow" pitchFamily="34" charset="0"/>
              </a:rPr>
              <a:t>Apply </a:t>
            </a:r>
            <a:r>
              <a:rPr lang="en-US" sz="1200" dirty="0">
                <a:latin typeface="Arial Narrow" pitchFamily="34" charset="0"/>
              </a:rPr>
              <a:t>the terms ecosystem resilience, disturbance and recovery as indicators of ‘health’ of marine environments to a chosen case study</a:t>
            </a:r>
          </a:p>
        </p:txBody>
      </p:sp>
      <p:sp>
        <p:nvSpPr>
          <p:cNvPr id="3" name="TextBox 17">
            <a:extLst>
              <a:ext uri="{FF2B5EF4-FFF2-40B4-BE49-F238E27FC236}">
                <a16:creationId xmlns:a16="http://schemas.microsoft.com/office/drawing/2014/main" id="{D40F9B5B-BB8D-1977-10AD-445B626299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741078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22782" y="1157122"/>
            <a:ext cx="2005846" cy="2123658"/>
          </a:xfrm>
          <a:prstGeom prst="rect">
            <a:avLst/>
          </a:prstGeom>
          <a:noFill/>
        </p:spPr>
        <p:txBody>
          <a:bodyPr wrap="square" rtlCol="0">
            <a:spAutoFit/>
          </a:bodyPr>
          <a:lstStyle/>
          <a:p>
            <a:pPr algn="ctr"/>
            <a:r>
              <a:rPr lang="en-AU" sz="1600" b="1" dirty="0">
                <a:latin typeface="Arial Narrow" panose="020B0606020202030204" pitchFamily="34" charset="0"/>
              </a:rPr>
              <a:t>The </a:t>
            </a:r>
            <a:r>
              <a:rPr lang="en-AU" sz="1600" b="1" dirty="0" err="1">
                <a:latin typeface="Arial Narrow" panose="020B0606020202030204" pitchFamily="34" charset="0"/>
              </a:rPr>
              <a:t>preCAUTIONary</a:t>
            </a:r>
            <a:r>
              <a:rPr lang="en-AU" sz="1600" b="1" dirty="0">
                <a:latin typeface="Arial Narrow" panose="020B0606020202030204" pitchFamily="34" charset="0"/>
              </a:rPr>
              <a:t> principle</a:t>
            </a:r>
          </a:p>
          <a:p>
            <a:pPr algn="ctr"/>
            <a:endParaRPr lang="en-AU" sz="1600" b="1" dirty="0">
              <a:latin typeface="Arial Narrow" panose="020B0606020202030204" pitchFamily="34" charset="0"/>
            </a:endParaRPr>
          </a:p>
          <a:p>
            <a:pPr algn="ctr"/>
            <a:r>
              <a:rPr lang="en-AU" sz="1200" dirty="0">
                <a:latin typeface="Arial Narrow" panose="020B0606020202030204" pitchFamily="34" charset="0"/>
              </a:rPr>
              <a:t>“</a:t>
            </a:r>
            <a:r>
              <a:rPr lang="en-AU" sz="1200" i="1" dirty="0">
                <a:latin typeface="Arial Narrow" panose="020B0606020202030204" pitchFamily="34" charset="0"/>
              </a:rPr>
              <a:t>Where there are threats of serious or irreversible damage, lack of full scientific certainty shall not be used as a reason for postponing cost-effective measures to prevent environmental degradation</a:t>
            </a:r>
            <a:r>
              <a:rPr lang="en-AU" sz="1200" dirty="0">
                <a:latin typeface="Arial Narrow" panose="020B0606020202030204" pitchFamily="34" charset="0"/>
              </a:rPr>
              <a:t>”. </a:t>
            </a:r>
          </a:p>
        </p:txBody>
      </p:sp>
      <p:sp>
        <p:nvSpPr>
          <p:cNvPr id="90" name="Rectangle 89"/>
          <p:cNvSpPr/>
          <p:nvPr/>
        </p:nvSpPr>
        <p:spPr>
          <a:xfrm>
            <a:off x="509057" y="3877962"/>
            <a:ext cx="5851730" cy="11260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the precautionary principle? Ans. </a:t>
            </a:r>
          </a:p>
        </p:txBody>
      </p:sp>
      <p:sp>
        <p:nvSpPr>
          <p:cNvPr id="40" name="Rectangle 39"/>
          <p:cNvSpPr/>
          <p:nvPr/>
        </p:nvSpPr>
        <p:spPr>
          <a:xfrm>
            <a:off x="577588" y="4186663"/>
            <a:ext cx="5659724" cy="74537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184" name="TextBox 183">
            <a:extLst>
              <a:ext uri="{FF2B5EF4-FFF2-40B4-BE49-F238E27FC236}">
                <a16:creationId xmlns:a16="http://schemas.microsoft.com/office/drawing/2014/main" id="{34BD0195-FF61-4CD0-8D74-62857062EA3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85" name="TextBox 17">
            <a:extLst>
              <a:ext uri="{FF2B5EF4-FFF2-40B4-BE49-F238E27FC236}">
                <a16:creationId xmlns:a16="http://schemas.microsoft.com/office/drawing/2014/main" id="{557B4D9E-B02A-4E61-B346-D2F9E1D6E49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86" name="Straight Connector 185">
            <a:extLst>
              <a:ext uri="{FF2B5EF4-FFF2-40B4-BE49-F238E27FC236}">
                <a16:creationId xmlns:a16="http://schemas.microsoft.com/office/drawing/2014/main" id="{E1BA05E6-083A-40C4-959B-48D994A3BBF7}"/>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7CF94410-CC49-4402-BC9E-A2FE4F236A3B}"/>
              </a:ext>
            </a:extLst>
          </p:cNvPr>
          <p:cNvSpPr txBox="1"/>
          <p:nvPr/>
        </p:nvSpPr>
        <p:spPr>
          <a:xfrm>
            <a:off x="1410717" y="61659"/>
            <a:ext cx="4141055" cy="923330"/>
          </a:xfrm>
          <a:prstGeom prst="rect">
            <a:avLst/>
          </a:prstGeom>
          <a:noFill/>
        </p:spPr>
        <p:txBody>
          <a:bodyPr wrap="square" rtlCol="0">
            <a:spAutoFit/>
          </a:bodyPr>
          <a:lstStyle/>
          <a:p>
            <a:r>
              <a:rPr lang="en-US" b="1" dirty="0">
                <a:latin typeface="Arial Narrow" pitchFamily="34" charset="0"/>
              </a:rPr>
              <a:t>7. Proceed with caution! – </a:t>
            </a:r>
            <a:r>
              <a:rPr lang="en-US" sz="1200" dirty="0">
                <a:latin typeface="Arial Narrow" pitchFamily="34" charset="0"/>
              </a:rPr>
              <a:t>Recall the precautionary principle of the marine environmental planning and management process as well as a requirement that any network of marine protected areas be comprehensive, adequate and representative</a:t>
            </a:r>
          </a:p>
        </p:txBody>
      </p:sp>
      <p:sp>
        <p:nvSpPr>
          <p:cNvPr id="188" name="TextBox 187">
            <a:extLst>
              <a:ext uri="{FF2B5EF4-FFF2-40B4-BE49-F238E27FC236}">
                <a16:creationId xmlns:a16="http://schemas.microsoft.com/office/drawing/2014/main" id="{582F68FE-4210-404E-A9AF-3876F61A760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60" name="Straight Connector 59">
            <a:extLst>
              <a:ext uri="{FF2B5EF4-FFF2-40B4-BE49-F238E27FC236}">
                <a16:creationId xmlns:a16="http://schemas.microsoft.com/office/drawing/2014/main" id="{9073B32B-AABD-C570-7259-2A2B1D66EFD4}"/>
              </a:ext>
            </a:extLst>
          </p:cNvPr>
          <p:cNvCxnSpPr>
            <a:cxnSpLocks/>
          </p:cNvCxnSpPr>
          <p:nvPr/>
        </p:nvCxnSpPr>
        <p:spPr>
          <a:xfrm flipH="1">
            <a:off x="590045" y="876459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36">
            <a:extLst>
              <a:ext uri="{FF2B5EF4-FFF2-40B4-BE49-F238E27FC236}">
                <a16:creationId xmlns:a16="http://schemas.microsoft.com/office/drawing/2014/main" id="{746DA725-034F-2C5B-E425-E0FE519A515E}"/>
              </a:ext>
            </a:extLst>
          </p:cNvPr>
          <p:cNvSpPr txBox="1"/>
          <p:nvPr/>
        </p:nvSpPr>
        <p:spPr>
          <a:xfrm>
            <a:off x="3053166" y="877201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66" name="TextBox 36">
            <a:extLst>
              <a:ext uri="{FF2B5EF4-FFF2-40B4-BE49-F238E27FC236}">
                <a16:creationId xmlns:a16="http://schemas.microsoft.com/office/drawing/2014/main" id="{960329B1-FC7D-8CA0-B3CE-6671A1576F66}"/>
              </a:ext>
            </a:extLst>
          </p:cNvPr>
          <p:cNvSpPr txBox="1"/>
          <p:nvPr/>
        </p:nvSpPr>
        <p:spPr>
          <a:xfrm>
            <a:off x="531797" y="876126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0" name="TextBox 69">
            <a:extLst>
              <a:ext uri="{FF2B5EF4-FFF2-40B4-BE49-F238E27FC236}">
                <a16:creationId xmlns:a16="http://schemas.microsoft.com/office/drawing/2014/main" id="{E1B67DBD-089B-F84E-CE3F-88FC1FB738C9}"/>
              </a:ext>
            </a:extLst>
          </p:cNvPr>
          <p:cNvSpPr txBox="1"/>
          <p:nvPr/>
        </p:nvSpPr>
        <p:spPr>
          <a:xfrm>
            <a:off x="6201127" y="877201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13</a:t>
            </a:r>
          </a:p>
        </p:txBody>
      </p:sp>
      <p:pic>
        <p:nvPicPr>
          <p:cNvPr id="73" name="Picture 72" descr="A cartoon of people in a courtroom&#10;&#10;Description automatically generated">
            <a:extLst>
              <a:ext uri="{FF2B5EF4-FFF2-40B4-BE49-F238E27FC236}">
                <a16:creationId xmlns:a16="http://schemas.microsoft.com/office/drawing/2014/main" id="{4D5A94B0-4383-D541-0E82-ED66C9A78780}"/>
              </a:ext>
            </a:extLst>
          </p:cNvPr>
          <p:cNvPicPr>
            <a:picLocks noChangeAspect="1"/>
          </p:cNvPicPr>
          <p:nvPr/>
        </p:nvPicPr>
        <p:blipFill rotWithShape="1">
          <a:blip r:embed="rId3">
            <a:extLst>
              <a:ext uri="{28A0092B-C50C-407E-A947-70E740481C1C}">
                <a14:useLocalDpi xmlns:a14="http://schemas.microsoft.com/office/drawing/2010/main" val="0"/>
              </a:ext>
            </a:extLst>
          </a:blip>
          <a:srcRect r="2692"/>
          <a:stretch/>
        </p:blipFill>
        <p:spPr>
          <a:xfrm>
            <a:off x="501940" y="1044408"/>
            <a:ext cx="3733131" cy="2273439"/>
          </a:xfrm>
          <a:prstGeom prst="rect">
            <a:avLst/>
          </a:prstGeom>
          <a:ln>
            <a:solidFill>
              <a:schemeClr val="tx1"/>
            </a:solidFill>
          </a:ln>
          <a:effectLst>
            <a:outerShdw blurRad="50800" dist="38100" dir="2700000" algn="tl" rotWithShape="0">
              <a:prstClr val="black">
                <a:alpha val="40000"/>
              </a:prstClr>
            </a:outerShdw>
          </a:effectLst>
        </p:spPr>
      </p:pic>
      <p:sp>
        <p:nvSpPr>
          <p:cNvPr id="88" name="TextBox 87">
            <a:extLst>
              <a:ext uri="{FF2B5EF4-FFF2-40B4-BE49-F238E27FC236}">
                <a16:creationId xmlns:a16="http://schemas.microsoft.com/office/drawing/2014/main" id="{0FE1A299-EDFC-C573-824B-2E5A004478B0}"/>
              </a:ext>
            </a:extLst>
          </p:cNvPr>
          <p:cNvSpPr txBox="1"/>
          <p:nvPr/>
        </p:nvSpPr>
        <p:spPr>
          <a:xfrm>
            <a:off x="398517" y="3358977"/>
            <a:ext cx="5978552" cy="461665"/>
          </a:xfrm>
          <a:prstGeom prst="rect">
            <a:avLst/>
          </a:prstGeom>
          <a:noFill/>
        </p:spPr>
        <p:txBody>
          <a:bodyPr wrap="square">
            <a:spAutoFit/>
          </a:bodyPr>
          <a:lstStyle/>
          <a:p>
            <a:r>
              <a:rPr lang="en-AU" sz="1200" dirty="0">
                <a:latin typeface="Arial Narrow" panose="020B0606020202030204" pitchFamily="34" charset="0"/>
              </a:rPr>
              <a:t>The intent of the Precautionary Principle is clearly to NOT allow the lack of (scientific) certainty to be used to prevent action that should be taken against threats of serious or irreversible damage. </a:t>
            </a:r>
          </a:p>
        </p:txBody>
      </p:sp>
      <p:sp>
        <p:nvSpPr>
          <p:cNvPr id="91" name="TextBox 90">
            <a:extLst>
              <a:ext uri="{FF2B5EF4-FFF2-40B4-BE49-F238E27FC236}">
                <a16:creationId xmlns:a16="http://schemas.microsoft.com/office/drawing/2014/main" id="{4820F947-AAA0-046F-3512-095B6C2D9AAE}"/>
              </a:ext>
            </a:extLst>
          </p:cNvPr>
          <p:cNvSpPr txBox="1"/>
          <p:nvPr/>
        </p:nvSpPr>
        <p:spPr>
          <a:xfrm>
            <a:off x="486853" y="5037531"/>
            <a:ext cx="5978552" cy="1631216"/>
          </a:xfrm>
          <a:prstGeom prst="rect">
            <a:avLst/>
          </a:prstGeom>
          <a:noFill/>
        </p:spPr>
        <p:txBody>
          <a:bodyPr wrap="square">
            <a:spAutoFit/>
          </a:bodyPr>
          <a:lstStyle/>
          <a:p>
            <a:r>
              <a:rPr lang="en-AU" sz="1600" b="1" dirty="0">
                <a:latin typeface="Arial Narrow" panose="020B0606020202030204" pitchFamily="34" charset="0"/>
              </a:rPr>
              <a:t>MPAs (Marine Protected Areas)</a:t>
            </a:r>
          </a:p>
          <a:p>
            <a:r>
              <a:rPr lang="en-AU" sz="1200" dirty="0">
                <a:latin typeface="Arial Narrow" panose="020B0606020202030204" pitchFamily="34" charset="0"/>
              </a:rPr>
              <a:t>The Australian government recognised networks of MPAs as being a </a:t>
            </a:r>
            <a:r>
              <a:rPr lang="en-AU" sz="1200" i="1" dirty="0">
                <a:latin typeface="Arial Narrow" panose="020B0606020202030204" pitchFamily="34" charset="0"/>
              </a:rPr>
              <a:t>cost-effective measure </a:t>
            </a:r>
            <a:r>
              <a:rPr lang="en-AU" sz="1200" dirty="0">
                <a:latin typeface="Arial Narrow" panose="020B0606020202030204" pitchFamily="34" charset="0"/>
              </a:rPr>
              <a:t>to prevent environmental degradation, so long as they were comprehensive, adequate and representative. Hence, the precautionary principle (written into Australian law) gave the green light for governments in Australia to declare more areas of ocean as MPAs. The Australian government even </a:t>
            </a:r>
            <a:r>
              <a:rPr lang="en-AU" sz="1200" dirty="0" err="1">
                <a:latin typeface="Arial Narrow" panose="020B0606020202030204" pitchFamily="34" charset="0"/>
              </a:rPr>
              <a:t>tweeked</a:t>
            </a:r>
            <a:r>
              <a:rPr lang="en-AU" sz="1200" dirty="0">
                <a:latin typeface="Arial Narrow" panose="020B0606020202030204" pitchFamily="34" charset="0"/>
              </a:rPr>
              <a:t> the definition a little, specifically for the implementation of the National Representative System of Marine Protected Areas (NRSMPA). The (new) definition states that, “</a:t>
            </a:r>
            <a:r>
              <a:rPr lang="en-AU" sz="1200" i="1" dirty="0">
                <a:latin typeface="Arial Narrow" panose="020B0606020202030204" pitchFamily="34" charset="0"/>
              </a:rPr>
              <a:t>the absence of scientific certainty should not be a reason for postponing measures to establish MPAs to protect representative ecosystems”.  </a:t>
            </a:r>
          </a:p>
        </p:txBody>
      </p:sp>
      <p:sp>
        <p:nvSpPr>
          <p:cNvPr id="93" name="TextBox 92">
            <a:extLst>
              <a:ext uri="{FF2B5EF4-FFF2-40B4-BE49-F238E27FC236}">
                <a16:creationId xmlns:a16="http://schemas.microsoft.com/office/drawing/2014/main" id="{35D62E17-53C9-CFD0-A963-139CE969BA52}"/>
              </a:ext>
            </a:extLst>
          </p:cNvPr>
          <p:cNvSpPr txBox="1"/>
          <p:nvPr/>
        </p:nvSpPr>
        <p:spPr>
          <a:xfrm>
            <a:off x="478459" y="7275656"/>
            <a:ext cx="4894757" cy="1077218"/>
          </a:xfrm>
          <a:prstGeom prst="rect">
            <a:avLst/>
          </a:prstGeom>
          <a:noFill/>
        </p:spPr>
        <p:txBody>
          <a:bodyPr wrap="square">
            <a:spAutoFit/>
          </a:bodyPr>
          <a:lstStyle/>
          <a:p>
            <a:r>
              <a:rPr lang="en-AU" sz="1600" b="1" dirty="0">
                <a:latin typeface="Arial Narrow" panose="020B0604020202020204" pitchFamily="34" charset="0"/>
                <a:cs typeface="Arial Narrow" panose="020B0604020202020204" pitchFamily="34" charset="0"/>
              </a:rPr>
              <a:t>Environmental Management Decisions</a:t>
            </a:r>
          </a:p>
          <a:p>
            <a:r>
              <a:rPr lang="en-AU" sz="1200" dirty="0">
                <a:latin typeface="Arial Narrow" panose="020B0604020202020204" pitchFamily="34" charset="0"/>
                <a:cs typeface="Arial Narrow" panose="020B0604020202020204" pitchFamily="34" charset="0"/>
              </a:rPr>
              <a:t>References to the precautionary principle have since been incorporated into many laws and policies including - fisheries legislation, management of the Great Barrier Reef, rules governing the grant (or rejection) of development approvals, and other natural resource management policy decisions.</a:t>
            </a:r>
            <a:endParaRPr lang="en-US" sz="1200" dirty="0">
              <a:latin typeface="Arial Narrow" panose="020B0604020202020204" pitchFamily="34" charset="0"/>
              <a:cs typeface="Arial Narrow" panose="020B0604020202020204" pitchFamily="34" charset="0"/>
            </a:endParaRPr>
          </a:p>
        </p:txBody>
      </p:sp>
      <p:pic>
        <p:nvPicPr>
          <p:cNvPr id="95" name="Picture 4" descr="Court Hammer icon">
            <a:extLst>
              <a:ext uri="{FF2B5EF4-FFF2-40B4-BE49-F238E27FC236}">
                <a16:creationId xmlns:a16="http://schemas.microsoft.com/office/drawing/2014/main" id="{351D68C4-1B14-6A0F-AD13-6F762682D9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193" y="7398222"/>
            <a:ext cx="893194" cy="893194"/>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a:extLst>
              <a:ext uri="{FF2B5EF4-FFF2-40B4-BE49-F238E27FC236}">
                <a16:creationId xmlns:a16="http://schemas.microsoft.com/office/drawing/2014/main" id="{1D489CD8-728D-8945-427B-7E540A96C1D0}"/>
              </a:ext>
            </a:extLst>
          </p:cNvPr>
          <p:cNvSpPr/>
          <p:nvPr/>
        </p:nvSpPr>
        <p:spPr>
          <a:xfrm>
            <a:off x="511928" y="6677053"/>
            <a:ext cx="5851730" cy="53480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Do you think that Australia’s MPA networks are </a:t>
            </a:r>
          </a:p>
          <a:p>
            <a:r>
              <a:rPr lang="en-AU" sz="1200" b="1" dirty="0">
                <a:solidFill>
                  <a:schemeClr val="tx1"/>
                </a:solidFill>
                <a:latin typeface="Arial Narrow" panose="020B0606020202030204" pitchFamily="34" charset="0"/>
              </a:rPr>
              <a:t>comprehensive, adequate and representative? Ans. </a:t>
            </a:r>
          </a:p>
        </p:txBody>
      </p:sp>
      <p:sp>
        <p:nvSpPr>
          <p:cNvPr id="105" name="Rectangle 104">
            <a:extLst>
              <a:ext uri="{FF2B5EF4-FFF2-40B4-BE49-F238E27FC236}">
                <a16:creationId xmlns:a16="http://schemas.microsoft.com/office/drawing/2014/main" id="{E6A8D02E-E38A-35F6-3021-B932E4972ADF}"/>
              </a:ext>
            </a:extLst>
          </p:cNvPr>
          <p:cNvSpPr/>
          <p:nvPr/>
        </p:nvSpPr>
        <p:spPr>
          <a:xfrm>
            <a:off x="3965247" y="6732542"/>
            <a:ext cx="2344073" cy="40557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107" name="Rectangle 106">
            <a:extLst>
              <a:ext uri="{FF2B5EF4-FFF2-40B4-BE49-F238E27FC236}">
                <a16:creationId xmlns:a16="http://schemas.microsoft.com/office/drawing/2014/main" id="{623EE301-23D2-1662-C146-C5361CE28A79}"/>
              </a:ext>
            </a:extLst>
          </p:cNvPr>
          <p:cNvSpPr/>
          <p:nvPr/>
        </p:nvSpPr>
        <p:spPr>
          <a:xfrm>
            <a:off x="564258" y="8362292"/>
            <a:ext cx="5851730" cy="33884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True or False. The precautionary principle can be used to reject a development. Ans.</a:t>
            </a:r>
          </a:p>
        </p:txBody>
      </p:sp>
      <p:sp>
        <p:nvSpPr>
          <p:cNvPr id="108" name="Rectangle 107">
            <a:extLst>
              <a:ext uri="{FF2B5EF4-FFF2-40B4-BE49-F238E27FC236}">
                <a16:creationId xmlns:a16="http://schemas.microsoft.com/office/drawing/2014/main" id="{610071F1-196C-3630-998A-F4C5B09207B4}"/>
              </a:ext>
            </a:extLst>
          </p:cNvPr>
          <p:cNvSpPr/>
          <p:nvPr/>
        </p:nvSpPr>
        <p:spPr>
          <a:xfrm>
            <a:off x="5877272" y="8409591"/>
            <a:ext cx="483515" cy="2360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255725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document&#10;&#10;Description automatically generated">
            <a:extLst>
              <a:ext uri="{FF2B5EF4-FFF2-40B4-BE49-F238E27FC236}">
                <a16:creationId xmlns:a16="http://schemas.microsoft.com/office/drawing/2014/main" id="{DB66B272-406D-BE74-2CA3-4FA65E4B41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007" y="3012112"/>
            <a:ext cx="3531065" cy="4658632"/>
          </a:xfrm>
          <a:prstGeom prst="rect">
            <a:avLst/>
          </a:prstGeom>
          <a:ln>
            <a:solidFill>
              <a:schemeClr val="tx1"/>
            </a:solidFill>
          </a:ln>
        </p:spPr>
      </p:pic>
      <p:sp>
        <p:nvSpPr>
          <p:cNvPr id="4" name="TextBox 3">
            <a:extLst>
              <a:ext uri="{FF2B5EF4-FFF2-40B4-BE49-F238E27FC236}">
                <a16:creationId xmlns:a16="http://schemas.microsoft.com/office/drawing/2014/main" id="{E3D666F0-481F-9DCF-A4DB-8A48D947670B}"/>
              </a:ext>
            </a:extLst>
          </p:cNvPr>
          <p:cNvSpPr txBox="1"/>
          <p:nvPr/>
        </p:nvSpPr>
        <p:spPr>
          <a:xfrm>
            <a:off x="574177" y="251520"/>
            <a:ext cx="82641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 name="Rectangle 8">
            <a:extLst>
              <a:ext uri="{FF2B5EF4-FFF2-40B4-BE49-F238E27FC236}">
                <a16:creationId xmlns:a16="http://schemas.microsoft.com/office/drawing/2014/main" id="{38B0141A-97A8-E132-3960-213A457A577D}"/>
              </a:ext>
            </a:extLst>
          </p:cNvPr>
          <p:cNvSpPr/>
          <p:nvPr/>
        </p:nvSpPr>
        <p:spPr>
          <a:xfrm>
            <a:off x="431540" y="905060"/>
            <a:ext cx="5112568" cy="338554"/>
          </a:xfrm>
          <a:prstGeom prst="rect">
            <a:avLst/>
          </a:prstGeom>
        </p:spPr>
        <p:txBody>
          <a:bodyPr wrap="square">
            <a:spAutoFit/>
          </a:bodyPr>
          <a:lstStyle/>
          <a:p>
            <a:pPr algn="just"/>
            <a:r>
              <a:rPr lang="en-AU" sz="800" dirty="0">
                <a:latin typeface="Arial Narrow" panose="020B0606020202030204" pitchFamily="34" charset="0"/>
              </a:rPr>
              <a:t>© Marine Education 2024 </a:t>
            </a:r>
            <a:r>
              <a:rPr lang="en-AU" sz="800" b="1" dirty="0">
                <a:solidFill>
                  <a:schemeClr val="bg1"/>
                </a:solidFill>
                <a:highlight>
                  <a:srgbClr val="000000"/>
                </a:highlight>
                <a:latin typeface="Arial Narrow" pitchFamily="34" charset="0"/>
              </a:rPr>
              <a:t>CC BY-NC-SA</a:t>
            </a:r>
            <a:r>
              <a:rPr lang="en-AU" sz="800" dirty="0">
                <a:latin typeface="Arial Narrow" pitchFamily="34" charset="0"/>
              </a:rPr>
              <a:t> </a:t>
            </a:r>
            <a:endParaRPr lang="en-AU" sz="400" dirty="0">
              <a:latin typeface="Arial Narrow" panose="020B0606020202030204" pitchFamily="34" charset="0"/>
            </a:endParaRPr>
          </a:p>
          <a:p>
            <a:pPr algn="just"/>
            <a:endParaRPr lang="en-AU" sz="800" dirty="0">
              <a:latin typeface="Arial Narrow" panose="020B0606020202030204" pitchFamily="34" charset="0"/>
            </a:endParaRPr>
          </a:p>
        </p:txBody>
      </p:sp>
      <p:sp>
        <p:nvSpPr>
          <p:cNvPr id="10" name="Rectangle 9">
            <a:extLst>
              <a:ext uri="{FF2B5EF4-FFF2-40B4-BE49-F238E27FC236}">
                <a16:creationId xmlns:a16="http://schemas.microsoft.com/office/drawing/2014/main" id="{A7D30DC9-C64C-951B-5636-6403D045EDAD}"/>
              </a:ext>
            </a:extLst>
          </p:cNvPr>
          <p:cNvSpPr/>
          <p:nvPr/>
        </p:nvSpPr>
        <p:spPr>
          <a:xfrm>
            <a:off x="429236" y="1065045"/>
            <a:ext cx="5976664" cy="1569660"/>
          </a:xfrm>
          <a:prstGeom prst="rect">
            <a:avLst/>
          </a:prstGeom>
        </p:spPr>
        <p:txBody>
          <a:bodyPr wrap="square">
            <a:spAutoFit/>
          </a:bodyPr>
          <a:lstStyle/>
          <a:p>
            <a:pPr algn="just"/>
            <a:r>
              <a:rPr lang="en-AU" sz="800" dirty="0">
                <a:latin typeface="Arial Narrow" panose="020B0606020202030204" pitchFamily="34" charset="0"/>
              </a:rPr>
              <a:t>Published by Marine Education 2024</a:t>
            </a:r>
          </a:p>
          <a:p>
            <a:pPr algn="just"/>
            <a:r>
              <a:rPr lang="en-AU" sz="800" dirty="0">
                <a:latin typeface="Arial Narrow" panose="020B0606020202030204" pitchFamily="34" charset="0"/>
              </a:rPr>
              <a:t>ABN: 48765406873</a:t>
            </a:r>
          </a:p>
          <a:p>
            <a:pPr algn="just"/>
            <a:r>
              <a:rPr lang="en-AU" sz="800" dirty="0">
                <a:latin typeface="Arial Narrow" panose="020B0606020202030204" pitchFamily="34" charset="0"/>
              </a:rPr>
              <a:t>Author: Gail Riches</a:t>
            </a:r>
          </a:p>
          <a:p>
            <a:pPr algn="just"/>
            <a:r>
              <a:rPr lang="en-AU" sz="800" dirty="0">
                <a:latin typeface="Arial Narrow" panose="020B0606020202030204" pitchFamily="34" charset="0"/>
              </a:rPr>
              <a:t>Email: info@marineeducation.com.au</a:t>
            </a:r>
          </a:p>
          <a:p>
            <a:pPr algn="just"/>
            <a:r>
              <a:rPr lang="en-AU" sz="800" dirty="0">
                <a:latin typeface="Arial Narrow" panose="020B0606020202030204" pitchFamily="34" charset="0"/>
                <a:hlinkClick r:id="rId3">
                  <a:extLst>
                    <a:ext uri="{A12FA001-AC4F-418D-AE19-62706E023703}">
                      <ahyp:hlinkClr xmlns:ahyp="http://schemas.microsoft.com/office/drawing/2018/hyperlinkcolor" val="tx"/>
                    </a:ext>
                  </a:extLst>
                </a:hlinkClick>
              </a:rPr>
              <a:t>www.marineeducation.com.au</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Course Overview and Learning Objectives derived from Marine Science 2025 v1.2 General senior syllabus, October 2024.</a:t>
            </a:r>
          </a:p>
          <a:p>
            <a:pPr algn="just"/>
            <a:r>
              <a:rPr lang="en-AU" sz="800" dirty="0">
                <a:latin typeface="Arial Narrow" panose="020B0606020202030204" pitchFamily="34" charset="0"/>
              </a:rPr>
              <a:t>Queensland Curriculum &amp; Assessment Authority PO Box 307 Spring Hill QLD 4004 Australia.  </a:t>
            </a:r>
          </a:p>
          <a:p>
            <a:pPr algn="just"/>
            <a:r>
              <a:rPr lang="en-AU" sz="800" dirty="0">
                <a:latin typeface="Arial Narrow" panose="020B0606020202030204" pitchFamily="34" charset="0"/>
                <a:hlinkClick r:id="rId4"/>
              </a:rPr>
              <a:t>https://www.qcaa.qld.edu.au/downloads/senior-qce/syllabuses/snr_marine_science_25_syll.pdf</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r>
              <a:rPr lang="en-AU" sz="800" dirty="0">
                <a:latin typeface="Arial Narrow" panose="020B0606020202030204" pitchFamily="34" charset="0"/>
              </a:rPr>
              <a:t>Image</a:t>
            </a:r>
            <a:r>
              <a:rPr lang="en-AU" sz="800" dirty="0">
                <a:latin typeface="Arial Narrow" panose="020B0606020202030204" pitchFamily="34" charset="0"/>
                <a:sym typeface="Wingdings" pitchFamily="2" charset="2"/>
              </a:rPr>
              <a:t> (front page): The Ocean Agency / Adobe. Published by the Government of WA (2024). Grey Nurse Shark. Department of Biodiversity, Conservation and Attractions. Accessed July 2024 from: https://</a:t>
            </a:r>
            <a:r>
              <a:rPr lang="en-AU" sz="800" dirty="0" err="1">
                <a:latin typeface="Arial Narrow" panose="020B0606020202030204" pitchFamily="34" charset="0"/>
                <a:sym typeface="Wingdings" pitchFamily="2" charset="2"/>
              </a:rPr>
              <a:t>www.dbca.wa.gov.au</a:t>
            </a:r>
            <a:r>
              <a:rPr lang="en-AU" sz="800" dirty="0">
                <a:latin typeface="Arial Narrow" panose="020B0606020202030204" pitchFamily="34" charset="0"/>
                <a:sym typeface="Wingdings" pitchFamily="2" charset="2"/>
              </a:rPr>
              <a:t>/wildlife-and-ecosystems/marine/marine-parks/fun-facts/grey-nurse-shark</a:t>
            </a:r>
            <a:endParaRPr lang="en-AU" sz="800" dirty="0">
              <a:latin typeface="Arial Narrow" panose="020B0606020202030204" pitchFamily="34" charset="0"/>
            </a:endParaRPr>
          </a:p>
        </p:txBody>
      </p:sp>
      <p:sp>
        <p:nvSpPr>
          <p:cNvPr id="11" name="TextBox 10">
            <a:extLst>
              <a:ext uri="{FF2B5EF4-FFF2-40B4-BE49-F238E27FC236}">
                <a16:creationId xmlns:a16="http://schemas.microsoft.com/office/drawing/2014/main" id="{B7F94A86-205B-4E34-15D3-C761B2DBB05C}"/>
              </a:ext>
            </a:extLst>
          </p:cNvPr>
          <p:cNvSpPr txBox="1"/>
          <p:nvPr/>
        </p:nvSpPr>
        <p:spPr>
          <a:xfrm rot="16200000">
            <a:off x="-56213" y="357529"/>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2" name="Rectangle 11">
            <a:extLst>
              <a:ext uri="{FF2B5EF4-FFF2-40B4-BE49-F238E27FC236}">
                <a16:creationId xmlns:a16="http://schemas.microsoft.com/office/drawing/2014/main" id="{AE67307C-37F6-A2C9-9D03-E126E64168D7}"/>
              </a:ext>
            </a:extLst>
          </p:cNvPr>
          <p:cNvSpPr/>
          <p:nvPr/>
        </p:nvSpPr>
        <p:spPr>
          <a:xfrm>
            <a:off x="429236" y="2685856"/>
            <a:ext cx="4810844" cy="215444"/>
          </a:xfrm>
          <a:prstGeom prst="rect">
            <a:avLst/>
          </a:prstGeom>
        </p:spPr>
        <p:txBody>
          <a:bodyPr wrap="square">
            <a:spAutoFit/>
          </a:bodyPr>
          <a:lstStyle/>
          <a:p>
            <a:r>
              <a:rPr lang="en-US" sz="800" dirty="0">
                <a:latin typeface="Arial Narrow" panose="020B0606020202030204" pitchFamily="34" charset="0"/>
              </a:rPr>
              <a:t>Interested persons are invited to contact the author for information or to indicate errors and omissions.</a:t>
            </a:r>
            <a:endParaRPr lang="en-AU" sz="800" dirty="0">
              <a:latin typeface="Arial Narrow" panose="020B0606020202030204" pitchFamily="34" charset="0"/>
            </a:endParaRPr>
          </a:p>
        </p:txBody>
      </p:sp>
      <p:cxnSp>
        <p:nvCxnSpPr>
          <p:cNvPr id="2" name="Straight Connector 1">
            <a:extLst>
              <a:ext uri="{FF2B5EF4-FFF2-40B4-BE49-F238E27FC236}">
                <a16:creationId xmlns:a16="http://schemas.microsoft.com/office/drawing/2014/main" id="{1C60F5BD-2528-6190-C0A7-6E4E57DE2FB7}"/>
              </a:ext>
            </a:extLst>
          </p:cNvPr>
          <p:cNvCxnSpPr/>
          <p:nvPr/>
        </p:nvCxnSpPr>
        <p:spPr>
          <a:xfrm flipH="1">
            <a:off x="539217" y="8731640"/>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B89D7370-F365-A394-1C92-FB65E243C78D}"/>
              </a:ext>
            </a:extLst>
          </p:cNvPr>
          <p:cNvSpPr txBox="1"/>
          <p:nvPr/>
        </p:nvSpPr>
        <p:spPr>
          <a:xfrm>
            <a:off x="476672" y="8702878"/>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Rectangle 5">
            <a:extLst>
              <a:ext uri="{FF2B5EF4-FFF2-40B4-BE49-F238E27FC236}">
                <a16:creationId xmlns:a16="http://schemas.microsoft.com/office/drawing/2014/main" id="{ADD7A464-F31F-2DF0-792D-885F04B59CF3}"/>
              </a:ext>
            </a:extLst>
          </p:cNvPr>
          <p:cNvSpPr/>
          <p:nvPr/>
        </p:nvSpPr>
        <p:spPr>
          <a:xfrm>
            <a:off x="510716" y="7697450"/>
            <a:ext cx="5976664" cy="954107"/>
          </a:xfrm>
          <a:prstGeom prst="rect">
            <a:avLst/>
          </a:prstGeom>
        </p:spPr>
        <p:txBody>
          <a:bodyPr wrap="square">
            <a:spAutoFit/>
          </a:bodyPr>
          <a:lstStyle/>
          <a:p>
            <a:pPr algn="just"/>
            <a:r>
              <a:rPr lang="en-AU" sz="800" dirty="0">
                <a:latin typeface="Arial Narrow" panose="020B0606020202030204" pitchFamily="34" charset="0"/>
              </a:rPr>
              <a:t>This publication is available to download free-of-charge from the Marine Education website: </a:t>
            </a:r>
            <a:r>
              <a:rPr lang="en-AU" sz="800" dirty="0" err="1">
                <a:latin typeface="Arial Narrow" panose="020B0606020202030204" pitchFamily="34" charset="0"/>
              </a:rPr>
              <a:t>www.marineeducation.com.au</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The sale of this product is strictly prohibited. </a:t>
            </a: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Printing at a commercial printer such as Office Works is permitted for school-use only. </a:t>
            </a: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Marine Education would like to thank all the teachers, students and industry professionals who kindly shared their work.</a:t>
            </a:r>
          </a:p>
        </p:txBody>
      </p:sp>
      <p:pic>
        <p:nvPicPr>
          <p:cNvPr id="7" name="Picture 2" descr="Premium Vector | A black and white drawing of a sea turtle.">
            <a:extLst>
              <a:ext uri="{FF2B5EF4-FFF2-40B4-BE49-F238E27FC236}">
                <a16:creationId xmlns:a16="http://schemas.microsoft.com/office/drawing/2014/main" id="{A573D075-10D8-24CA-9421-F1656C4F4B4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43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14</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374478" y="140278"/>
            <a:ext cx="4448918" cy="738664"/>
          </a:xfrm>
          <a:prstGeom prst="rect">
            <a:avLst/>
          </a:prstGeom>
          <a:noFill/>
        </p:spPr>
        <p:txBody>
          <a:bodyPr wrap="square" rtlCol="0">
            <a:spAutoFit/>
          </a:bodyPr>
          <a:lstStyle/>
          <a:p>
            <a:r>
              <a:rPr lang="en-AU" b="1" dirty="0">
                <a:latin typeface="Arial Narrow" pitchFamily="34" charset="0"/>
              </a:rPr>
              <a:t>Recall</a:t>
            </a:r>
            <a:r>
              <a:rPr lang="en-US" sz="1200" dirty="0">
                <a:latin typeface="Arial Narrow" pitchFamily="34" charset="0"/>
              </a:rPr>
              <a:t> the precautionary principle of the marine environmental planning and management process as well as a requirement that any network of marine protected areas be comprehensive, adequate and representative </a:t>
            </a:r>
          </a:p>
        </p:txBody>
      </p:sp>
      <p:sp>
        <p:nvSpPr>
          <p:cNvPr id="3" name="TextBox 17">
            <a:extLst>
              <a:ext uri="{FF2B5EF4-FFF2-40B4-BE49-F238E27FC236}">
                <a16:creationId xmlns:a16="http://schemas.microsoft.com/office/drawing/2014/main" id="{D40F9B5B-BB8D-1977-10AD-445B626299A4}"/>
              </a:ext>
            </a:extLst>
          </p:cNvPr>
          <p:cNvSpPr txBox="1"/>
          <p:nvPr/>
        </p:nvSpPr>
        <p:spPr>
          <a:xfrm>
            <a:off x="5676056" y="186445"/>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2865189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6346" y="974162"/>
            <a:ext cx="5978553" cy="1184940"/>
          </a:xfrm>
          <a:prstGeom prst="rect">
            <a:avLst/>
          </a:prstGeom>
          <a:noFill/>
        </p:spPr>
        <p:txBody>
          <a:bodyPr wrap="square" rtlCol="0">
            <a:spAutoFit/>
          </a:bodyPr>
          <a:lstStyle/>
          <a:p>
            <a:r>
              <a:rPr lang="en-AU" sz="1600" b="1" dirty="0">
                <a:latin typeface="Arial Narrow" panose="020B0606020202030204" pitchFamily="34" charset="0"/>
              </a:rPr>
              <a:t>What is governance?</a:t>
            </a:r>
          </a:p>
          <a:p>
            <a:r>
              <a:rPr lang="en-AU" sz="1100" dirty="0">
                <a:latin typeface="Arial Narrow" panose="020B0606020202030204" pitchFamily="34" charset="0"/>
              </a:rPr>
              <a:t>Governance refers to </a:t>
            </a:r>
            <a:r>
              <a:rPr lang="en-AU" sz="1100" b="1" dirty="0">
                <a:latin typeface="Arial Narrow" panose="020B0606020202030204" pitchFamily="34" charset="0"/>
              </a:rPr>
              <a:t>who</a:t>
            </a:r>
            <a:r>
              <a:rPr lang="en-AU" sz="1100" dirty="0">
                <a:latin typeface="Arial Narrow" panose="020B0606020202030204" pitchFamily="34" charset="0"/>
              </a:rPr>
              <a:t> makes all the decisions and </a:t>
            </a:r>
            <a:r>
              <a:rPr lang="en-AU" sz="1100" b="1" dirty="0">
                <a:latin typeface="Arial Narrow" panose="020B0606020202030204" pitchFamily="34" charset="0"/>
              </a:rPr>
              <a:t>how </a:t>
            </a:r>
            <a:r>
              <a:rPr lang="en-AU" sz="1100" dirty="0">
                <a:latin typeface="Arial Narrow" panose="020B0606020202030204" pitchFamily="34" charset="0"/>
              </a:rPr>
              <a:t>those decisions are made. Governance also describes who has all the influence, authority and accountability. Governance is often the job of the government (i.e. GBRMPA). Particularly in Australia. However, private individuals, organisations (i.e. not-for-profit), Indigenous peoples and local communities can also be the governing party</a:t>
            </a:r>
            <a:r>
              <a:rPr lang="en-AU" sz="1100" baseline="30000" dirty="0">
                <a:latin typeface="Arial Narrow" panose="020B0606020202030204" pitchFamily="34" charset="0"/>
              </a:rPr>
              <a:t>[1]</a:t>
            </a:r>
            <a:r>
              <a:rPr lang="en-AU" sz="1100" dirty="0">
                <a:latin typeface="Arial Narrow" panose="020B0606020202030204" pitchFamily="34" charset="0"/>
              </a:rPr>
              <a:t>. Sometimes, it is a collaborative effort between community and government (i.e. co-managed fisheries). </a:t>
            </a:r>
            <a:endParaRPr lang="en-AU" sz="1100" b="1" dirty="0">
              <a:latin typeface="Arial Narrow" panose="020B0606020202030204" pitchFamily="34" charset="0"/>
            </a:endParaRPr>
          </a:p>
        </p:txBody>
      </p:sp>
      <p:sp>
        <p:nvSpPr>
          <p:cNvPr id="13" name="TextBox 12"/>
          <p:cNvSpPr txBox="1"/>
          <p:nvPr/>
        </p:nvSpPr>
        <p:spPr>
          <a:xfrm>
            <a:off x="404169" y="2562755"/>
            <a:ext cx="6073529" cy="1354217"/>
          </a:xfrm>
          <a:prstGeom prst="rect">
            <a:avLst/>
          </a:prstGeom>
          <a:noFill/>
        </p:spPr>
        <p:txBody>
          <a:bodyPr wrap="square" rtlCol="0">
            <a:spAutoFit/>
          </a:bodyPr>
          <a:lstStyle/>
          <a:p>
            <a:r>
              <a:rPr lang="en-AU" sz="1600" b="1" dirty="0">
                <a:latin typeface="Arial Narrow" panose="020B0606020202030204" pitchFamily="34" charset="0"/>
              </a:rPr>
              <a:t>What is a Marine Protected Area (MPA)?</a:t>
            </a:r>
          </a:p>
          <a:p>
            <a:r>
              <a:rPr lang="en-AU" sz="1100" dirty="0">
                <a:latin typeface="Arial Narrow" panose="020B0606020202030204" pitchFamily="34" charset="0"/>
              </a:rPr>
              <a:t>Marine Protected Areas go by many names, come in lots of different shapes and sizes and offer different levels of protection. There are </a:t>
            </a:r>
            <a:r>
              <a:rPr lang="en-AU" sz="1100" b="1" dirty="0">
                <a:latin typeface="Arial Narrow" panose="020B0606020202030204" pitchFamily="34" charset="0"/>
              </a:rPr>
              <a:t>marine parks </a:t>
            </a:r>
            <a:r>
              <a:rPr lang="en-AU" sz="1100" dirty="0">
                <a:latin typeface="Arial Narrow" panose="020B0606020202030204" pitchFamily="34" charset="0"/>
              </a:rPr>
              <a:t>(MP), extensive </a:t>
            </a:r>
            <a:r>
              <a:rPr lang="en-AU" sz="1100" b="1" dirty="0">
                <a:latin typeface="Arial Narrow" panose="020B0606020202030204" pitchFamily="34" charset="0"/>
              </a:rPr>
              <a:t>marine management areas </a:t>
            </a:r>
            <a:r>
              <a:rPr lang="en-AU" sz="1100" dirty="0">
                <a:latin typeface="Arial Narrow" panose="020B0606020202030204" pitchFamily="34" charset="0"/>
              </a:rPr>
              <a:t>(MMA), small </a:t>
            </a:r>
            <a:r>
              <a:rPr lang="en-AU" sz="1100" b="1" dirty="0">
                <a:latin typeface="Arial Narrow" panose="020B0606020202030204" pitchFamily="34" charset="0"/>
              </a:rPr>
              <a:t>no-take fishery reserves </a:t>
            </a:r>
            <a:r>
              <a:rPr lang="en-AU" sz="1100" dirty="0">
                <a:latin typeface="Arial Narrow" panose="020B0606020202030204" pitchFamily="34" charset="0"/>
              </a:rPr>
              <a:t>(NTR) and </a:t>
            </a:r>
            <a:r>
              <a:rPr lang="en-AU" sz="1100" b="1" dirty="0">
                <a:latin typeface="Arial Narrow" panose="020B0606020202030204" pitchFamily="34" charset="0"/>
              </a:rPr>
              <a:t>locally managed marine areas </a:t>
            </a:r>
            <a:r>
              <a:rPr lang="en-AU" sz="1100" dirty="0">
                <a:latin typeface="Arial Narrow" panose="020B0606020202030204" pitchFamily="34" charset="0"/>
              </a:rPr>
              <a:t>(LMMA) to name a few. Some MPAs are further divided into </a:t>
            </a:r>
            <a:r>
              <a:rPr lang="en-AU" sz="1100" i="1" dirty="0">
                <a:latin typeface="Arial Narrow" panose="020B0606020202030204" pitchFamily="34" charset="0"/>
              </a:rPr>
              <a:t>zones. </a:t>
            </a:r>
            <a:r>
              <a:rPr lang="en-AU" sz="1100" dirty="0">
                <a:latin typeface="Arial Narrow" panose="020B0606020202030204" pitchFamily="34" charset="0"/>
              </a:rPr>
              <a:t>For example, in the Great Barrier Reef (GBR) marine park, the </a:t>
            </a:r>
            <a:r>
              <a:rPr lang="en-AU" sz="1100" i="1" dirty="0">
                <a:latin typeface="Arial Narrow" panose="020B0606020202030204" pitchFamily="34" charset="0"/>
              </a:rPr>
              <a:t>highest </a:t>
            </a:r>
            <a:r>
              <a:rPr lang="en-AU" sz="1100" dirty="0">
                <a:latin typeface="Arial Narrow" panose="020B0606020202030204" pitchFamily="34" charset="0"/>
              </a:rPr>
              <a:t>level of protection is in the pink zone. </a:t>
            </a:r>
          </a:p>
          <a:p>
            <a:r>
              <a:rPr lang="en-AU" sz="1100" dirty="0">
                <a:latin typeface="Arial Narrow" panose="020B0606020202030204" pitchFamily="34" charset="0"/>
              </a:rPr>
              <a:t>It is a </a:t>
            </a:r>
            <a:r>
              <a:rPr lang="en-AU" sz="1100" i="1" dirty="0">
                <a:latin typeface="Arial Narrow" panose="020B0606020202030204" pitchFamily="34" charset="0"/>
              </a:rPr>
              <a:t>no-go </a:t>
            </a:r>
            <a:r>
              <a:rPr lang="en-AU" sz="1100" dirty="0">
                <a:latin typeface="Arial Narrow" panose="020B0606020202030204" pitchFamily="34" charset="0"/>
              </a:rPr>
              <a:t>zone. The second highest level of protection in the GBR marine park is the green zone (no-take zone). In contrast, the </a:t>
            </a:r>
            <a:r>
              <a:rPr lang="en-AU" sz="1100" i="1" dirty="0">
                <a:latin typeface="Arial Narrow" panose="020B0606020202030204" pitchFamily="34" charset="0"/>
              </a:rPr>
              <a:t>lowest </a:t>
            </a:r>
            <a:r>
              <a:rPr lang="en-AU" sz="1100" dirty="0">
                <a:latin typeface="Arial Narrow" panose="020B0606020202030204" pitchFamily="34" charset="0"/>
              </a:rPr>
              <a:t>level of protection in the GBR marine park, where fishing is allowed, is the blue zone. </a:t>
            </a:r>
          </a:p>
        </p:txBody>
      </p:sp>
      <p:sp>
        <p:nvSpPr>
          <p:cNvPr id="15" name="TextBox 14"/>
          <p:cNvSpPr txBox="1"/>
          <p:nvPr/>
        </p:nvSpPr>
        <p:spPr>
          <a:xfrm>
            <a:off x="420479" y="4323643"/>
            <a:ext cx="6112574" cy="892552"/>
          </a:xfrm>
          <a:prstGeom prst="rect">
            <a:avLst/>
          </a:prstGeom>
          <a:noFill/>
        </p:spPr>
        <p:txBody>
          <a:bodyPr wrap="square" rtlCol="0">
            <a:spAutoFit/>
          </a:bodyPr>
          <a:lstStyle/>
          <a:p>
            <a:r>
              <a:rPr lang="en-AU" sz="1600" b="1" dirty="0">
                <a:latin typeface="Arial Narrow" panose="020B0606020202030204" pitchFamily="34" charset="0"/>
              </a:rPr>
              <a:t>The DESIGN phase of an MPA….</a:t>
            </a:r>
            <a:endParaRPr lang="en-AU" sz="1600" dirty="0">
              <a:latin typeface="Arial Narrow" panose="020B0606020202030204" pitchFamily="34" charset="0"/>
            </a:endParaRPr>
          </a:p>
          <a:p>
            <a:r>
              <a:rPr lang="en-AU" sz="1200" dirty="0">
                <a:latin typeface="Arial Narrow" panose="020B0606020202030204" pitchFamily="34" charset="0"/>
              </a:rPr>
              <a:t>It is no use just drawing a line on a map to indicate where the border of an MPA might go. It is not a game of pin the tale on the donkey. There’s a lot more to it than that! The following list of criteria can be used to decide whether an area should be included in an MPA or to determine the boundaries of an MPA</a:t>
            </a:r>
            <a:r>
              <a:rPr lang="en-AU" sz="1200" baseline="30000" dirty="0">
                <a:latin typeface="Arial Narrow" panose="020B0606020202030204" pitchFamily="34" charset="0"/>
              </a:rPr>
              <a:t>[2]</a:t>
            </a:r>
            <a:r>
              <a:rPr lang="en-AU" sz="1200" dirty="0">
                <a:latin typeface="Arial Narrow" panose="020B0606020202030204" pitchFamily="34" charset="0"/>
              </a:rPr>
              <a:t>.</a:t>
            </a:r>
          </a:p>
        </p:txBody>
      </p:sp>
      <p:sp>
        <p:nvSpPr>
          <p:cNvPr id="16" name="Rectangle 15"/>
          <p:cNvSpPr/>
          <p:nvPr/>
        </p:nvSpPr>
        <p:spPr>
          <a:xfrm>
            <a:off x="474997" y="2162617"/>
            <a:ext cx="5862189" cy="34927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governance? Ans. </a:t>
            </a:r>
          </a:p>
        </p:txBody>
      </p:sp>
      <p:sp>
        <p:nvSpPr>
          <p:cNvPr id="17" name="Rectangle 16"/>
          <p:cNvSpPr/>
          <p:nvPr/>
        </p:nvSpPr>
        <p:spPr>
          <a:xfrm>
            <a:off x="2356828" y="2180105"/>
            <a:ext cx="3935312" cy="2929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Who makes all the decisions and how they are made.</a:t>
            </a:r>
          </a:p>
        </p:txBody>
      </p:sp>
      <p:cxnSp>
        <p:nvCxnSpPr>
          <p:cNvPr id="18" name="Straight Connector 17"/>
          <p:cNvCxnSpPr/>
          <p:nvPr/>
        </p:nvCxnSpPr>
        <p:spPr>
          <a:xfrm flipH="1">
            <a:off x="465754" y="255599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91306" y="3925867"/>
            <a:ext cx="5862189" cy="34927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does MPA stand for? </a:t>
            </a:r>
          </a:p>
        </p:txBody>
      </p:sp>
      <p:sp>
        <p:nvSpPr>
          <p:cNvPr id="20" name="Rectangle 19"/>
          <p:cNvSpPr/>
          <p:nvPr/>
        </p:nvSpPr>
        <p:spPr>
          <a:xfrm>
            <a:off x="2373137" y="3968175"/>
            <a:ext cx="3935312" cy="26810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cxnSp>
        <p:nvCxnSpPr>
          <p:cNvPr id="22" name="Straight Connector 21"/>
          <p:cNvCxnSpPr/>
          <p:nvPr/>
        </p:nvCxnSpPr>
        <p:spPr>
          <a:xfrm flipH="1">
            <a:off x="482063" y="4328587"/>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32867177"/>
              </p:ext>
            </p:extLst>
          </p:nvPr>
        </p:nvGraphicFramePr>
        <p:xfrm>
          <a:off x="423625" y="5216195"/>
          <a:ext cx="5941274" cy="2438400"/>
        </p:xfrm>
        <a:graphic>
          <a:graphicData uri="http://schemas.openxmlformats.org/drawingml/2006/table">
            <a:tbl>
              <a:tblPr firstRow="1" bandRow="1">
                <a:tableStyleId>{5940675A-B579-460E-94D1-54222C63F5DA}</a:tableStyleId>
              </a:tblPr>
              <a:tblGrid>
                <a:gridCol w="1085772">
                  <a:extLst>
                    <a:ext uri="{9D8B030D-6E8A-4147-A177-3AD203B41FA5}">
                      <a16:colId xmlns:a16="http://schemas.microsoft.com/office/drawing/2014/main" val="20000"/>
                    </a:ext>
                  </a:extLst>
                </a:gridCol>
                <a:gridCol w="4855502">
                  <a:extLst>
                    <a:ext uri="{9D8B030D-6E8A-4147-A177-3AD203B41FA5}">
                      <a16:colId xmlns:a16="http://schemas.microsoft.com/office/drawing/2014/main" val="20001"/>
                    </a:ext>
                  </a:extLst>
                </a:gridCol>
              </a:tblGrid>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Naturalness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The extent t</a:t>
                      </a:r>
                      <a:r>
                        <a:rPr lang="en-AU" sz="700" baseline="0" dirty="0">
                          <a:latin typeface="Arial Narrow" panose="020B0606020202030204" pitchFamily="34" charset="0"/>
                        </a:rPr>
                        <a:t>o which the area has been protected from, or has not been subject to human change.</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Biogeographic importance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Either contains rare biogeographic</a:t>
                      </a:r>
                      <a:r>
                        <a:rPr lang="en-AU" sz="700" baseline="0" dirty="0">
                          <a:latin typeface="Arial Narrow" panose="020B0606020202030204" pitchFamily="34" charset="0"/>
                        </a:rPr>
                        <a:t> qualities or is </a:t>
                      </a:r>
                      <a:r>
                        <a:rPr lang="en-AU" sz="700" b="1" baseline="0" dirty="0">
                          <a:latin typeface="Arial Narrow" panose="020B0606020202030204" pitchFamily="34" charset="0"/>
                        </a:rPr>
                        <a:t>representative </a:t>
                      </a:r>
                      <a:r>
                        <a:rPr lang="en-AU" sz="700" baseline="0" dirty="0">
                          <a:latin typeface="Arial Narrow" panose="020B0606020202030204" pitchFamily="34" charset="0"/>
                        </a:rPr>
                        <a:t>of a biogeographic ‘type’ or types. </a:t>
                      </a:r>
                    </a:p>
                    <a:p>
                      <a:r>
                        <a:rPr lang="en-AU" sz="700" baseline="0" dirty="0">
                          <a:latin typeface="Arial Narrow" panose="020B0606020202030204" pitchFamily="34" charset="0"/>
                        </a:rPr>
                        <a:t>Contains unique or unusual geological features.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Ecological importance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Contributes to maintenance of essential ecological processes or life-support systems. E.g. source for larvae</a:t>
                      </a:r>
                      <a:r>
                        <a:rPr lang="en-AU" sz="700" baseline="0" dirty="0">
                          <a:latin typeface="Arial Narrow" panose="020B0606020202030204" pitchFamily="34" charset="0"/>
                        </a:rPr>
                        <a:t> for downstream areas. The degree to which the area (either by itself or in association with other protected areas) encompasses a complete ecosystem (connectivity). Contains a variety of habitats (representativeness). Contains habitat for rare or endangered species. Contains nursery or juvenile areas. Contains feeding, breeding or rest areas. Contains rare or unique habitat for any species. Preserves genetic diversity (i.e. abundant or diverse).</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Economic importance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Existing</a:t>
                      </a:r>
                      <a:r>
                        <a:rPr lang="en-AU" sz="700" baseline="0" dirty="0">
                          <a:latin typeface="Arial Narrow" panose="020B0606020202030204" pitchFamily="34" charset="0"/>
                        </a:rPr>
                        <a:t> or potential contribution to economic value by virtue of its protection e.g. protection of an area for recreation, subsistence, use by traditional inhabitants, appreciation by tourists and others or as a refuge nursery area or source of supply for economically important species.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Social</a:t>
                      </a:r>
                      <a:r>
                        <a:rPr lang="en-AU" sz="700" b="0" baseline="0" dirty="0">
                          <a:latin typeface="Arial Narrow" panose="020B0606020202030204" pitchFamily="34" charset="0"/>
                        </a:rPr>
                        <a:t> importance</a:t>
                      </a:r>
                      <a:endParaRPr lang="en-AU" sz="700" b="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Existing or potential value to the local, national or international communities because of its heritage,</a:t>
                      </a:r>
                      <a:r>
                        <a:rPr lang="en-AU" sz="700" baseline="0" dirty="0">
                          <a:latin typeface="Arial Narrow" panose="020B0606020202030204" pitchFamily="34" charset="0"/>
                        </a:rPr>
                        <a:t> historical, cultural, traditional, aesthetic, educational or recreational qualities.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Scientific importance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Value for</a:t>
                      </a:r>
                      <a:r>
                        <a:rPr lang="en-AU" sz="700" baseline="0" dirty="0">
                          <a:latin typeface="Arial Narrow" panose="020B0606020202030204" pitchFamily="34" charset="0"/>
                        </a:rPr>
                        <a:t> research and monitoring.</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International or National</a:t>
                      </a:r>
                      <a:r>
                        <a:rPr lang="en-AU" sz="700" b="0" baseline="0" dirty="0">
                          <a:latin typeface="Arial Narrow" panose="020B0606020202030204" pitchFamily="34" charset="0"/>
                        </a:rPr>
                        <a:t> significance</a:t>
                      </a:r>
                      <a:endParaRPr lang="en-AU" sz="700" b="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is or has the potential to be listed on the World or a national Heritage List or</a:t>
                      </a:r>
                      <a:r>
                        <a:rPr lang="en-AU" sz="700" baseline="0" dirty="0">
                          <a:latin typeface="Arial Narrow" panose="020B0606020202030204" pitchFamily="34" charset="0"/>
                        </a:rPr>
                        <a:t> declared as a Biosphere Reserve or included on a list of areas of international or national importance or is subject to an international or national conservation agreement.</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Practicality/feasibility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Degree of insulation from external destructive influences. Social</a:t>
                      </a:r>
                      <a:r>
                        <a:rPr lang="en-AU" sz="700" baseline="0" dirty="0">
                          <a:latin typeface="Arial Narrow" panose="020B0606020202030204" pitchFamily="34" charset="0"/>
                        </a:rPr>
                        <a:t> and political acceptability, degree of community support. </a:t>
                      </a:r>
                      <a:r>
                        <a:rPr lang="en-AU" sz="700" b="1" baseline="0" dirty="0">
                          <a:latin typeface="Arial Narrow" panose="020B0606020202030204" pitchFamily="34" charset="0"/>
                        </a:rPr>
                        <a:t>Accessibility</a:t>
                      </a:r>
                      <a:r>
                        <a:rPr lang="en-AU" sz="700" baseline="0" dirty="0">
                          <a:latin typeface="Arial Narrow" panose="020B0606020202030204" pitchFamily="34" charset="0"/>
                        </a:rPr>
                        <a:t> for education, tourism, recreation compatibility with existing uses. Ease of management. Compatibility with existing management regimes. </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8" name="TextBox 7"/>
          <p:cNvSpPr txBox="1"/>
          <p:nvPr/>
        </p:nvSpPr>
        <p:spPr>
          <a:xfrm>
            <a:off x="379807" y="8460432"/>
            <a:ext cx="6097892" cy="337015"/>
          </a:xfrm>
          <a:prstGeom prst="rect">
            <a:avLst/>
          </a:prstGeom>
          <a:noFill/>
        </p:spPr>
        <p:txBody>
          <a:bodyPr wrap="square" rtlCol="0">
            <a:spAutoFit/>
          </a:bodyPr>
          <a:lstStyle/>
          <a:p>
            <a:r>
              <a:rPr lang="en-AU" sz="530" baseline="30000" dirty="0">
                <a:latin typeface="Arial Narrow" panose="020B0606020202030204" pitchFamily="34" charset="0"/>
              </a:rPr>
              <a:t>[1] </a:t>
            </a:r>
            <a:r>
              <a:rPr lang="en-AU" sz="530" dirty="0">
                <a:latin typeface="Arial Narrow" panose="020B0606020202030204" pitchFamily="34" charset="0"/>
              </a:rPr>
              <a:t>Lewis, N., Day, J.C., Wilhelm, A., Wagner, D., </a:t>
            </a:r>
            <a:r>
              <a:rPr lang="en-AU" sz="530" dirty="0" err="1">
                <a:latin typeface="Arial Narrow" panose="020B0606020202030204" pitchFamily="34" charset="0"/>
              </a:rPr>
              <a:t>Gaymer</a:t>
            </a:r>
            <a:r>
              <a:rPr lang="en-AU" sz="530" dirty="0">
                <a:latin typeface="Arial Narrow" panose="020B0606020202030204" pitchFamily="34" charset="0"/>
              </a:rPr>
              <a:t>, C., Parks, J., Friedlander, A., White, S., Sheppard, C., Spalding, M., San Martin, G., Skeat, A., </a:t>
            </a:r>
            <a:r>
              <a:rPr lang="en-AU" sz="530" dirty="0" err="1">
                <a:latin typeface="Arial Narrow" panose="020B0606020202030204" pitchFamily="34" charset="0"/>
              </a:rPr>
              <a:t>Taei</a:t>
            </a:r>
            <a:r>
              <a:rPr lang="en-AU" sz="530" dirty="0">
                <a:latin typeface="Arial Narrow" panose="020B0606020202030204" pitchFamily="34" charset="0"/>
              </a:rPr>
              <a:t>, S., </a:t>
            </a:r>
            <a:r>
              <a:rPr lang="en-AU" sz="530" dirty="0" err="1">
                <a:latin typeface="Arial Narrow" panose="020B0606020202030204" pitchFamily="34" charset="0"/>
              </a:rPr>
              <a:t>Teroroko</a:t>
            </a:r>
            <a:r>
              <a:rPr lang="en-AU" sz="530" dirty="0">
                <a:latin typeface="Arial Narrow" panose="020B0606020202030204" pitchFamily="34" charset="0"/>
              </a:rPr>
              <a:t>, T. and Evans, J. (2017). </a:t>
            </a:r>
            <a:r>
              <a:rPr lang="en-AU" sz="530" i="1" dirty="0">
                <a:latin typeface="Arial Narrow" panose="020B0606020202030204" pitchFamily="34" charset="0"/>
              </a:rPr>
              <a:t>Large-Scale Marine Protected Areas: Guidelines for design and management</a:t>
            </a:r>
            <a:r>
              <a:rPr lang="en-AU" sz="530" dirty="0">
                <a:latin typeface="Arial Narrow" panose="020B0606020202030204" pitchFamily="34" charset="0"/>
              </a:rPr>
              <a:t>. International Union for Conservation of Nature and Natural Resources (IUCN). Gland, Switzerland: IUCN. Xxviii + 120 pp. P.27. ISBN: 9782831718644</a:t>
            </a:r>
          </a:p>
          <a:p>
            <a:r>
              <a:rPr lang="en-AU" sz="530" baseline="30000" dirty="0">
                <a:latin typeface="Arial Narrow" panose="020B0606020202030204" pitchFamily="34" charset="0"/>
              </a:rPr>
              <a:t>[2] </a:t>
            </a:r>
            <a:r>
              <a:rPr lang="en-AU" sz="530" dirty="0">
                <a:latin typeface="Arial Narrow" panose="020B0606020202030204" pitchFamily="34" charset="0"/>
              </a:rPr>
              <a:t>Adapted from: </a:t>
            </a:r>
            <a:r>
              <a:rPr lang="en-AU" sz="530" dirty="0" err="1">
                <a:latin typeface="Arial Narrow" panose="020B0606020202030204" pitchFamily="34" charset="0"/>
              </a:rPr>
              <a:t>Kenchington</a:t>
            </a:r>
            <a:r>
              <a:rPr lang="en-AU" sz="530" dirty="0">
                <a:latin typeface="Arial Narrow" panose="020B0606020202030204" pitchFamily="34" charset="0"/>
              </a:rPr>
              <a:t>, R. &amp; Kelleher, G. (1992). </a:t>
            </a:r>
            <a:r>
              <a:rPr lang="en-AU" sz="530" i="1" dirty="0">
                <a:latin typeface="Arial Narrow" panose="020B0606020202030204" pitchFamily="34" charset="0"/>
              </a:rPr>
              <a:t>Guidelines for Establishing Marine Protected Areas</a:t>
            </a:r>
            <a:r>
              <a:rPr lang="en-AU" sz="530" dirty="0">
                <a:latin typeface="Arial Narrow" panose="020B0606020202030204" pitchFamily="34" charset="0"/>
              </a:rPr>
              <a:t>. A Marine Conservation and Development Report. IUCN. Gland, Switzerland. Vii + 79 pp. P15-16. ISBN: 2831701058.</a:t>
            </a:r>
          </a:p>
        </p:txBody>
      </p:sp>
      <p:sp>
        <p:nvSpPr>
          <p:cNvPr id="25" name="Rectangle 24"/>
          <p:cNvSpPr/>
          <p:nvPr/>
        </p:nvSpPr>
        <p:spPr>
          <a:xfrm>
            <a:off x="475436" y="7678188"/>
            <a:ext cx="5837730" cy="78981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Name a location/ecosystem that is </a:t>
            </a:r>
            <a:r>
              <a:rPr lang="en-AU" sz="1200" b="1" i="1" dirty="0">
                <a:solidFill>
                  <a:schemeClr val="tx1"/>
                </a:solidFill>
                <a:latin typeface="Arial Narrow" panose="020B0606020202030204" pitchFamily="34" charset="0"/>
              </a:rPr>
              <a:t>not </a:t>
            </a:r>
            <a:r>
              <a:rPr lang="en-AU" sz="1200" b="1" dirty="0">
                <a:solidFill>
                  <a:schemeClr val="tx1"/>
                </a:solidFill>
                <a:latin typeface="Arial Narrow" panose="020B0606020202030204" pitchFamily="34" charset="0"/>
              </a:rPr>
              <a:t>protected. Ans.</a:t>
            </a:r>
            <a:br>
              <a:rPr lang="en-AU" sz="1200" b="1" dirty="0">
                <a:solidFill>
                  <a:schemeClr val="tx1"/>
                </a:solidFill>
                <a:latin typeface="Arial Narrow" panose="020B0606020202030204" pitchFamily="34" charset="0"/>
              </a:rPr>
            </a:br>
            <a:r>
              <a:rPr lang="en-AU" sz="300" b="1" dirty="0">
                <a:solidFill>
                  <a:schemeClr val="tx1"/>
                </a:solidFill>
                <a:latin typeface="Arial Narrow" panose="020B0606020202030204" pitchFamily="34" charset="0"/>
              </a:rPr>
              <a:t> </a:t>
            </a:r>
          </a:p>
          <a:p>
            <a:r>
              <a:rPr lang="en-AU" sz="1200" b="1" dirty="0">
                <a:solidFill>
                  <a:schemeClr val="tx1"/>
                </a:solidFill>
                <a:latin typeface="Arial Narrow" panose="020B0606020202030204" pitchFamily="34" charset="0"/>
              </a:rPr>
              <a:t>Q. </a:t>
            </a:r>
            <a:r>
              <a:rPr lang="en-AU" sz="1200" b="1" i="1" dirty="0">
                <a:solidFill>
                  <a:schemeClr val="tx1"/>
                </a:solidFill>
                <a:latin typeface="Arial Narrow" panose="020B0606020202030204" pitchFamily="34" charset="0"/>
              </a:rPr>
              <a:t>Should</a:t>
            </a:r>
            <a:r>
              <a:rPr lang="en-AU" sz="1200" b="1" dirty="0">
                <a:solidFill>
                  <a:schemeClr val="tx1"/>
                </a:solidFill>
                <a:latin typeface="Arial Narrow" panose="020B0606020202030204" pitchFamily="34" charset="0"/>
              </a:rPr>
              <a:t> it be protected, based on the above criteria? Ans.</a:t>
            </a:r>
          </a:p>
          <a:p>
            <a:endParaRPr lang="en-AU" sz="3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 Why/why not? Ans. </a:t>
            </a:r>
          </a:p>
        </p:txBody>
      </p:sp>
      <p:sp>
        <p:nvSpPr>
          <p:cNvPr id="9" name="Rectangle 8"/>
          <p:cNvSpPr/>
          <p:nvPr/>
        </p:nvSpPr>
        <p:spPr>
          <a:xfrm>
            <a:off x="4005501" y="7717814"/>
            <a:ext cx="2245363" cy="17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p:cNvSpPr/>
          <p:nvPr/>
        </p:nvSpPr>
        <p:spPr>
          <a:xfrm>
            <a:off x="4264457" y="7948750"/>
            <a:ext cx="1986407" cy="17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p:cNvSpPr/>
          <p:nvPr/>
        </p:nvSpPr>
        <p:spPr>
          <a:xfrm>
            <a:off x="1980935" y="8184925"/>
            <a:ext cx="4269929" cy="19987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p:cNvSpPr txBox="1"/>
          <p:nvPr/>
        </p:nvSpPr>
        <p:spPr>
          <a:xfrm>
            <a:off x="4244288" y="7889963"/>
            <a:ext cx="1489408" cy="276999"/>
          </a:xfrm>
          <a:prstGeom prst="rect">
            <a:avLst/>
          </a:prstGeom>
          <a:noFill/>
        </p:spPr>
        <p:txBody>
          <a:bodyPr wrap="square" rtlCol="0">
            <a:spAutoFit/>
          </a:bodyPr>
          <a:lstStyle/>
          <a:p>
            <a:r>
              <a:rPr lang="en-AU" sz="1200" b="1" dirty="0">
                <a:latin typeface="Arial Narrow" panose="020B0606020202030204" pitchFamily="34" charset="0"/>
              </a:rPr>
              <a:t>[Yes] [No] </a:t>
            </a:r>
            <a:r>
              <a:rPr lang="en-AU" sz="800" dirty="0">
                <a:latin typeface="Arial Narrow" panose="020B0606020202030204" pitchFamily="34" charset="0"/>
              </a:rPr>
              <a:t>Circle your answer</a:t>
            </a:r>
          </a:p>
        </p:txBody>
      </p:sp>
      <p:sp>
        <p:nvSpPr>
          <p:cNvPr id="31" name="TextBox 30">
            <a:extLst>
              <a:ext uri="{FF2B5EF4-FFF2-40B4-BE49-F238E27FC236}">
                <a16:creationId xmlns:a16="http://schemas.microsoft.com/office/drawing/2014/main" id="{C4A7E92F-25A8-4599-BF60-E6A396D2327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17">
            <a:extLst>
              <a:ext uri="{FF2B5EF4-FFF2-40B4-BE49-F238E27FC236}">
                <a16:creationId xmlns:a16="http://schemas.microsoft.com/office/drawing/2014/main" id="{0712A759-B84A-4461-9089-ED9EFA9318BA}"/>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3" name="Straight Connector 32">
            <a:extLst>
              <a:ext uri="{FF2B5EF4-FFF2-40B4-BE49-F238E27FC236}">
                <a16:creationId xmlns:a16="http://schemas.microsoft.com/office/drawing/2014/main" id="{E385E77F-A2A1-4EEA-83A2-0AB0F88D66ED}"/>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C4D2A69-CFB1-40D3-82F6-6F53B0DA0181}"/>
              </a:ext>
            </a:extLst>
          </p:cNvPr>
          <p:cNvSpPr txBox="1"/>
          <p:nvPr/>
        </p:nvSpPr>
        <p:spPr>
          <a:xfrm>
            <a:off x="1410717" y="61659"/>
            <a:ext cx="4141055" cy="738664"/>
          </a:xfrm>
          <a:prstGeom prst="rect">
            <a:avLst/>
          </a:prstGeom>
          <a:noFill/>
        </p:spPr>
        <p:txBody>
          <a:bodyPr wrap="square" rtlCol="0">
            <a:spAutoFit/>
          </a:bodyPr>
          <a:lstStyle/>
          <a:p>
            <a:r>
              <a:rPr lang="en-US" b="1" dirty="0">
                <a:latin typeface="Arial Narrow" pitchFamily="34" charset="0"/>
              </a:rPr>
              <a:t>8. How to draw lines &amp; make pretty shapes – </a:t>
            </a:r>
            <a:r>
              <a:rPr lang="en-US" sz="1200" dirty="0">
                <a:latin typeface="Arial Narrow" pitchFamily="34" charset="0"/>
              </a:rPr>
              <a:t>Understand that criteria are used to inform decisions regarding the design of protected marine areas</a:t>
            </a:r>
          </a:p>
        </p:txBody>
      </p:sp>
      <p:sp>
        <p:nvSpPr>
          <p:cNvPr id="35" name="Rectangle 34">
            <a:extLst>
              <a:ext uri="{FF2B5EF4-FFF2-40B4-BE49-F238E27FC236}">
                <a16:creationId xmlns:a16="http://schemas.microsoft.com/office/drawing/2014/main" id="{DA07C178-E764-4ADA-A4A3-50D0EF8F96A5}"/>
              </a:ext>
            </a:extLst>
          </p:cNvPr>
          <p:cNvSpPr/>
          <p:nvPr/>
        </p:nvSpPr>
        <p:spPr>
          <a:xfrm>
            <a:off x="3857406" y="653319"/>
            <a:ext cx="224738" cy="24316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Isosceles Triangle 35">
            <a:extLst>
              <a:ext uri="{FF2B5EF4-FFF2-40B4-BE49-F238E27FC236}">
                <a16:creationId xmlns:a16="http://schemas.microsoft.com/office/drawing/2014/main" id="{330AA84B-685B-41C5-9053-C574EBA09302}"/>
              </a:ext>
            </a:extLst>
          </p:cNvPr>
          <p:cNvSpPr/>
          <p:nvPr/>
        </p:nvSpPr>
        <p:spPr>
          <a:xfrm>
            <a:off x="4210584" y="623942"/>
            <a:ext cx="288032" cy="290594"/>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gular Pentagon 4">
            <a:extLst>
              <a:ext uri="{FF2B5EF4-FFF2-40B4-BE49-F238E27FC236}">
                <a16:creationId xmlns:a16="http://schemas.microsoft.com/office/drawing/2014/main" id="{CA6A7B20-BA59-4E90-938B-B3CF82E77537}"/>
              </a:ext>
            </a:extLst>
          </p:cNvPr>
          <p:cNvSpPr/>
          <p:nvPr/>
        </p:nvSpPr>
        <p:spPr>
          <a:xfrm>
            <a:off x="4609110" y="659971"/>
            <a:ext cx="344228" cy="218536"/>
          </a:xfrm>
          <a:prstGeom prst="pentagon">
            <a:avLst/>
          </a:prstGeom>
          <a:solidFill>
            <a:schemeClr val="bg1">
              <a:lumMod val="7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lowchart: Manual Operation 37">
            <a:extLst>
              <a:ext uri="{FF2B5EF4-FFF2-40B4-BE49-F238E27FC236}">
                <a16:creationId xmlns:a16="http://schemas.microsoft.com/office/drawing/2014/main" id="{D0103E20-88F6-4D81-B062-96F1E7D18F17}"/>
              </a:ext>
            </a:extLst>
          </p:cNvPr>
          <p:cNvSpPr/>
          <p:nvPr/>
        </p:nvSpPr>
        <p:spPr>
          <a:xfrm>
            <a:off x="5081778" y="653319"/>
            <a:ext cx="360040" cy="255815"/>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TextBox 38">
            <a:extLst>
              <a:ext uri="{FF2B5EF4-FFF2-40B4-BE49-F238E27FC236}">
                <a16:creationId xmlns:a16="http://schemas.microsoft.com/office/drawing/2014/main" id="{EF39B2FE-D1C6-40D5-8A2C-36E2BD332CE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E779B5F4-561F-92C0-AD1F-EC760EFA1323}"/>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B7D83A8A-CEF6-FCC2-97EB-A2F506A14B91}"/>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4" name="TextBox 36">
            <a:extLst>
              <a:ext uri="{FF2B5EF4-FFF2-40B4-BE49-F238E27FC236}">
                <a16:creationId xmlns:a16="http://schemas.microsoft.com/office/drawing/2014/main" id="{A1B49B69-E5E1-C999-CEA4-3B06E5C60007}"/>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4">
            <a:extLst>
              <a:ext uri="{FF2B5EF4-FFF2-40B4-BE49-F238E27FC236}">
                <a16:creationId xmlns:a16="http://schemas.microsoft.com/office/drawing/2014/main" id="{3B4273F5-16EF-10F9-4B01-18A6C3AABF33}"/>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15</a:t>
            </a:r>
          </a:p>
        </p:txBody>
      </p:sp>
    </p:spTree>
    <p:extLst>
      <p:ext uri="{BB962C8B-B14F-4D97-AF65-F5344CB8AC3E}">
        <p14:creationId xmlns:p14="http://schemas.microsoft.com/office/powerpoint/2010/main" val="92233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16</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469560" y="260367"/>
            <a:ext cx="4016870" cy="553998"/>
          </a:xfrm>
          <a:prstGeom prst="rect">
            <a:avLst/>
          </a:prstGeom>
          <a:noFill/>
        </p:spPr>
        <p:txBody>
          <a:bodyPr wrap="square" rtlCol="0">
            <a:spAutoFit/>
          </a:bodyPr>
          <a:lstStyle/>
          <a:p>
            <a:r>
              <a:rPr lang="en-AU" b="1" dirty="0">
                <a:latin typeface="Arial Narrow" pitchFamily="34" charset="0"/>
              </a:rPr>
              <a:t>Understand </a:t>
            </a:r>
            <a:r>
              <a:rPr lang="en-US" sz="1200" dirty="0">
                <a:latin typeface="Arial Narrow" pitchFamily="34" charset="0"/>
              </a:rPr>
              <a:t>that criteria are used to inform decisions regarding the design of protected marine areas</a:t>
            </a:r>
          </a:p>
        </p:txBody>
      </p:sp>
      <p:sp>
        <p:nvSpPr>
          <p:cNvPr id="3" name="TextBox 17">
            <a:extLst>
              <a:ext uri="{FF2B5EF4-FFF2-40B4-BE49-F238E27FC236}">
                <a16:creationId xmlns:a16="http://schemas.microsoft.com/office/drawing/2014/main" id="{D40F9B5B-BB8D-1977-10AD-445B626299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2154880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1963" y="962994"/>
            <a:ext cx="2529143" cy="338554"/>
          </a:xfrm>
          <a:prstGeom prst="rect">
            <a:avLst/>
          </a:prstGeom>
          <a:noFill/>
        </p:spPr>
        <p:txBody>
          <a:bodyPr wrap="square" rtlCol="0">
            <a:spAutoFit/>
          </a:bodyPr>
          <a:lstStyle/>
          <a:p>
            <a:r>
              <a:rPr lang="en-AU" sz="1600" b="1" dirty="0">
                <a:latin typeface="Arial Narrow" panose="020B0606020202030204" pitchFamily="34" charset="0"/>
              </a:rPr>
              <a:t>Top-down or Bottom-up?</a:t>
            </a:r>
          </a:p>
        </p:txBody>
      </p:sp>
      <p:sp>
        <p:nvSpPr>
          <p:cNvPr id="4" name="Oval 3"/>
          <p:cNvSpPr/>
          <p:nvPr/>
        </p:nvSpPr>
        <p:spPr>
          <a:xfrm>
            <a:off x="622033" y="2265174"/>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8" name="Straight Connector 7"/>
          <p:cNvCxnSpPr/>
          <p:nvPr/>
        </p:nvCxnSpPr>
        <p:spPr>
          <a:xfrm>
            <a:off x="703540" y="2337182"/>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22033" y="2553206"/>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3540" y="2553206"/>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2033" y="2445194"/>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785048" y="233718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33" name="Straight Connector 32"/>
          <p:cNvCxnSpPr/>
          <p:nvPr/>
        </p:nvCxnSpPr>
        <p:spPr>
          <a:xfrm>
            <a:off x="866555" y="240919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85048" y="2625214"/>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66555" y="2625214"/>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85048" y="2517202"/>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885554" y="225397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38" name="Straight Connector 37"/>
          <p:cNvCxnSpPr/>
          <p:nvPr/>
        </p:nvCxnSpPr>
        <p:spPr>
          <a:xfrm>
            <a:off x="967061" y="232598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85554" y="254201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67061" y="254201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85554" y="243399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052022" y="2293929"/>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44" name="Straight Connector 43"/>
          <p:cNvCxnSpPr/>
          <p:nvPr/>
        </p:nvCxnSpPr>
        <p:spPr>
          <a:xfrm>
            <a:off x="1133529" y="2365937"/>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52022" y="2581961"/>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33529" y="2581961"/>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052022" y="2473949"/>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955729" y="225942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0" name="Straight Connector 49"/>
          <p:cNvCxnSpPr/>
          <p:nvPr/>
        </p:nvCxnSpPr>
        <p:spPr>
          <a:xfrm>
            <a:off x="1037236" y="233143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955729" y="254746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037236" y="254746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955729" y="243944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1118744" y="233143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5" name="Straight Connector 54"/>
          <p:cNvCxnSpPr/>
          <p:nvPr/>
        </p:nvCxnSpPr>
        <p:spPr>
          <a:xfrm>
            <a:off x="1200251" y="240344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118744" y="2619468"/>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00251" y="2619468"/>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18744" y="2511456"/>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219250" y="224823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60" name="Straight Connector 59"/>
          <p:cNvCxnSpPr/>
          <p:nvPr/>
        </p:nvCxnSpPr>
        <p:spPr>
          <a:xfrm>
            <a:off x="1300757" y="232024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1219250" y="2536264"/>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300757" y="2536264"/>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19250" y="2428252"/>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385718" y="2288183"/>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65" name="Straight Connector 64"/>
          <p:cNvCxnSpPr/>
          <p:nvPr/>
        </p:nvCxnSpPr>
        <p:spPr>
          <a:xfrm>
            <a:off x="1467225" y="2360191"/>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1385718" y="2576215"/>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467225" y="2576215"/>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385718" y="2468203"/>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1310828" y="2351330"/>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71" name="Straight Connector 70"/>
          <p:cNvCxnSpPr/>
          <p:nvPr/>
        </p:nvCxnSpPr>
        <p:spPr>
          <a:xfrm>
            <a:off x="1392335" y="2423338"/>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310828" y="2639362"/>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392335" y="2639362"/>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310828" y="2531350"/>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1473843" y="242333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76" name="Straight Connector 75"/>
          <p:cNvCxnSpPr/>
          <p:nvPr/>
        </p:nvCxnSpPr>
        <p:spPr>
          <a:xfrm>
            <a:off x="1555350" y="249534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473843" y="271137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555350" y="271137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473843" y="260335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1574349" y="2340134"/>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81" name="Straight Connector 80"/>
          <p:cNvCxnSpPr/>
          <p:nvPr/>
        </p:nvCxnSpPr>
        <p:spPr>
          <a:xfrm>
            <a:off x="1655856" y="2412142"/>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574349" y="2628166"/>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655856" y="2628166"/>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574349" y="2520154"/>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1740817" y="2380085"/>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86" name="Straight Connector 85"/>
          <p:cNvCxnSpPr/>
          <p:nvPr/>
        </p:nvCxnSpPr>
        <p:spPr>
          <a:xfrm>
            <a:off x="1822324" y="2452093"/>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740817" y="2668117"/>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822324" y="2668117"/>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740817" y="2560105"/>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751962" y="2459081"/>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91" name="Straight Connector 90"/>
          <p:cNvCxnSpPr/>
          <p:nvPr/>
        </p:nvCxnSpPr>
        <p:spPr>
          <a:xfrm>
            <a:off x="833469" y="2531089"/>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751962" y="2747113"/>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33469" y="2747113"/>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51962" y="2639101"/>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914977" y="2531089"/>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96" name="Straight Connector 95"/>
          <p:cNvCxnSpPr/>
          <p:nvPr/>
        </p:nvCxnSpPr>
        <p:spPr>
          <a:xfrm>
            <a:off x="996484" y="2603097"/>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914977" y="2819121"/>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996484" y="2819121"/>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914977" y="2711109"/>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1015483" y="2447885"/>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01" name="Straight Connector 100"/>
          <p:cNvCxnSpPr/>
          <p:nvPr/>
        </p:nvCxnSpPr>
        <p:spPr>
          <a:xfrm>
            <a:off x="1096990" y="2519893"/>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1015483" y="2735917"/>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096990" y="2735917"/>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015483" y="2627905"/>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1181951" y="248783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06" name="Straight Connector 105"/>
          <p:cNvCxnSpPr/>
          <p:nvPr/>
        </p:nvCxnSpPr>
        <p:spPr>
          <a:xfrm>
            <a:off x="1263458" y="255984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1181951" y="2775868"/>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263458" y="2775868"/>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181951" y="2667856"/>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928424" y="2404264"/>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11" name="Straight Connector 110"/>
          <p:cNvCxnSpPr/>
          <p:nvPr/>
        </p:nvCxnSpPr>
        <p:spPr>
          <a:xfrm>
            <a:off x="5009931" y="2476272"/>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4928424" y="2692296"/>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009931" y="2692296"/>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928424" y="2584284"/>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091439" y="247627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16" name="Straight Connector 115"/>
          <p:cNvCxnSpPr/>
          <p:nvPr/>
        </p:nvCxnSpPr>
        <p:spPr>
          <a:xfrm>
            <a:off x="5172946" y="254828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5091439" y="2764304"/>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172946" y="2764304"/>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091439" y="2656292"/>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5191945" y="239306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21" name="Straight Connector 120"/>
          <p:cNvCxnSpPr/>
          <p:nvPr/>
        </p:nvCxnSpPr>
        <p:spPr>
          <a:xfrm>
            <a:off x="5273452" y="246507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5191945" y="268110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273452" y="268110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5191945" y="257308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5358413" y="2433019"/>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26" name="Straight Connector 125"/>
          <p:cNvCxnSpPr/>
          <p:nvPr/>
        </p:nvCxnSpPr>
        <p:spPr>
          <a:xfrm>
            <a:off x="5439920" y="2505027"/>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5358413" y="2721051"/>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439920" y="2721051"/>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358413" y="2613039"/>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5500131" y="238857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32" name="Straight Connector 131"/>
          <p:cNvCxnSpPr/>
          <p:nvPr/>
        </p:nvCxnSpPr>
        <p:spPr>
          <a:xfrm>
            <a:off x="5581638" y="246058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5500131" y="267661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5581638" y="267661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500131" y="256859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Oval 135"/>
          <p:cNvSpPr/>
          <p:nvPr/>
        </p:nvSpPr>
        <p:spPr>
          <a:xfrm>
            <a:off x="5663146" y="246058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37" name="Straight Connector 136"/>
          <p:cNvCxnSpPr/>
          <p:nvPr/>
        </p:nvCxnSpPr>
        <p:spPr>
          <a:xfrm>
            <a:off x="5744653" y="253259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5663146" y="2748618"/>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5744653" y="2748618"/>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663146" y="2640606"/>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5763652" y="237738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42" name="Straight Connector 141"/>
          <p:cNvCxnSpPr/>
          <p:nvPr/>
        </p:nvCxnSpPr>
        <p:spPr>
          <a:xfrm>
            <a:off x="5845159" y="244939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5763652" y="2665414"/>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845159" y="2665414"/>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763652" y="2557402"/>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Oval 145"/>
          <p:cNvSpPr/>
          <p:nvPr/>
        </p:nvSpPr>
        <p:spPr>
          <a:xfrm>
            <a:off x="5930120" y="2417333"/>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47" name="Straight Connector 146"/>
          <p:cNvCxnSpPr/>
          <p:nvPr/>
        </p:nvCxnSpPr>
        <p:spPr>
          <a:xfrm>
            <a:off x="6011627" y="2489341"/>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5930120" y="2705365"/>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6011627" y="2705365"/>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930120" y="2597353"/>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Down Arrow 28"/>
          <p:cNvSpPr/>
          <p:nvPr/>
        </p:nvSpPr>
        <p:spPr>
          <a:xfrm>
            <a:off x="622033" y="1662199"/>
            <a:ext cx="1366093" cy="504056"/>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1" name="Down Arrow 150"/>
          <p:cNvSpPr/>
          <p:nvPr/>
        </p:nvSpPr>
        <p:spPr>
          <a:xfrm rot="10800000">
            <a:off x="4817084" y="1771116"/>
            <a:ext cx="1366093" cy="504056"/>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p:cNvSpPr txBox="1"/>
          <p:nvPr/>
        </p:nvSpPr>
        <p:spPr>
          <a:xfrm>
            <a:off x="1989542" y="1243472"/>
            <a:ext cx="1359778" cy="1892826"/>
          </a:xfrm>
          <a:prstGeom prst="rect">
            <a:avLst/>
          </a:prstGeom>
          <a:noFill/>
        </p:spPr>
        <p:txBody>
          <a:bodyPr wrap="square" rtlCol="0">
            <a:spAutoFit/>
          </a:bodyPr>
          <a:lstStyle/>
          <a:p>
            <a:r>
              <a:rPr lang="en-AU" sz="900" b="1" dirty="0">
                <a:latin typeface="Arial Narrow" panose="020B0606020202030204" pitchFamily="34" charset="0"/>
              </a:rPr>
              <a:t>Top-down</a:t>
            </a:r>
            <a:r>
              <a:rPr lang="en-AU" sz="900" dirty="0">
                <a:latin typeface="Arial Narrow" panose="020B0606020202030204" pitchFamily="34" charset="0"/>
              </a:rPr>
              <a:t> governance is when the government makes the rules and the community must comply. </a:t>
            </a:r>
            <a:br>
              <a:rPr lang="en-AU" sz="900" dirty="0">
                <a:latin typeface="Arial Narrow" panose="020B0606020202030204" pitchFamily="34" charset="0"/>
              </a:rPr>
            </a:br>
            <a:r>
              <a:rPr lang="en-AU" sz="900" dirty="0">
                <a:latin typeface="Arial Narrow" panose="020B0606020202030204" pitchFamily="34" charset="0"/>
              </a:rPr>
              <a:t>If the community does not comply and the regulating body is unable to enforce the rules, the marine park quickly becomes a ‘</a:t>
            </a:r>
            <a:r>
              <a:rPr lang="en-AU" sz="900" b="1" dirty="0">
                <a:latin typeface="Arial Narrow" panose="020B0606020202030204" pitchFamily="34" charset="0"/>
              </a:rPr>
              <a:t>paper park’ </a:t>
            </a:r>
            <a:r>
              <a:rPr lang="en-AU" sz="900" dirty="0">
                <a:latin typeface="Arial Narrow" panose="020B0606020202030204" pitchFamily="34" charset="0"/>
              </a:rPr>
              <a:t>(as good as the paper it is written on)</a:t>
            </a:r>
            <a:r>
              <a:rPr lang="en-AU" sz="900" baseline="30000" dirty="0">
                <a:latin typeface="Arial Narrow" panose="020B0606020202030204" pitchFamily="34" charset="0"/>
              </a:rPr>
              <a:t> [1]</a:t>
            </a:r>
            <a:r>
              <a:rPr lang="en-AU" sz="900" dirty="0">
                <a:latin typeface="Arial Narrow" panose="020B0606020202030204" pitchFamily="34" charset="0"/>
              </a:rPr>
              <a:t>. Unfortunately there are many paper parks</a:t>
            </a:r>
            <a:r>
              <a:rPr lang="en-AU" sz="900" baseline="30000" dirty="0">
                <a:latin typeface="Arial Narrow" panose="020B0606020202030204" pitchFamily="34" charset="0"/>
              </a:rPr>
              <a:t>[2]</a:t>
            </a:r>
            <a:r>
              <a:rPr lang="en-AU" sz="900" dirty="0">
                <a:latin typeface="Arial Narrow" panose="020B0606020202030204" pitchFamily="34" charset="0"/>
              </a:rPr>
              <a:t>.</a:t>
            </a:r>
          </a:p>
        </p:txBody>
      </p:sp>
      <p:sp>
        <p:nvSpPr>
          <p:cNvPr id="152" name="TextBox 151"/>
          <p:cNvSpPr txBox="1"/>
          <p:nvPr/>
        </p:nvSpPr>
        <p:spPr>
          <a:xfrm>
            <a:off x="3419269" y="1240824"/>
            <a:ext cx="1414906" cy="1892826"/>
          </a:xfrm>
          <a:prstGeom prst="rect">
            <a:avLst/>
          </a:prstGeom>
          <a:noFill/>
        </p:spPr>
        <p:txBody>
          <a:bodyPr wrap="square" rtlCol="0">
            <a:spAutoFit/>
          </a:bodyPr>
          <a:lstStyle/>
          <a:p>
            <a:r>
              <a:rPr lang="en-AU" sz="900" b="1" dirty="0">
                <a:latin typeface="Arial Narrow" panose="020B0606020202030204" pitchFamily="34" charset="0"/>
              </a:rPr>
              <a:t>Bottom-up</a:t>
            </a:r>
            <a:r>
              <a:rPr lang="en-AU" sz="900" dirty="0">
                <a:latin typeface="Arial Narrow" panose="020B0606020202030204" pitchFamily="34" charset="0"/>
              </a:rPr>
              <a:t> governance is when the community makes the rules. Arguably, customary and traditional management practices and taboos have been doing this for years. Advantages include ownership and (therefore) compliance. Disadvantages include lack of funding, technical/scientific support, and lacking legal status. </a:t>
            </a:r>
          </a:p>
        </p:txBody>
      </p:sp>
      <p:sp>
        <p:nvSpPr>
          <p:cNvPr id="31" name="TextBox 30"/>
          <p:cNvSpPr txBox="1"/>
          <p:nvPr/>
        </p:nvSpPr>
        <p:spPr>
          <a:xfrm>
            <a:off x="821052" y="1350556"/>
            <a:ext cx="1001272" cy="338554"/>
          </a:xfrm>
          <a:prstGeom prst="rect">
            <a:avLst/>
          </a:prstGeom>
          <a:noFill/>
        </p:spPr>
        <p:txBody>
          <a:bodyPr wrap="square" rtlCol="0">
            <a:spAutoFit/>
          </a:bodyPr>
          <a:lstStyle/>
          <a:p>
            <a:pPr algn="ctr"/>
            <a:r>
              <a:rPr lang="en-AU" sz="800" dirty="0"/>
              <a:t>Government makes the rules </a:t>
            </a:r>
          </a:p>
        </p:txBody>
      </p:sp>
      <p:sp>
        <p:nvSpPr>
          <p:cNvPr id="153" name="TextBox 152"/>
          <p:cNvSpPr txBox="1"/>
          <p:nvPr/>
        </p:nvSpPr>
        <p:spPr>
          <a:xfrm>
            <a:off x="4994493" y="1423133"/>
            <a:ext cx="1001272" cy="338554"/>
          </a:xfrm>
          <a:prstGeom prst="rect">
            <a:avLst/>
          </a:prstGeom>
          <a:noFill/>
        </p:spPr>
        <p:txBody>
          <a:bodyPr wrap="square" rtlCol="0">
            <a:spAutoFit/>
          </a:bodyPr>
          <a:lstStyle/>
          <a:p>
            <a:pPr algn="ctr"/>
            <a:r>
              <a:rPr lang="en-AU" sz="800" dirty="0"/>
              <a:t>Community makes the rules </a:t>
            </a:r>
          </a:p>
        </p:txBody>
      </p:sp>
      <p:sp>
        <p:nvSpPr>
          <p:cNvPr id="154" name="TextBox 153"/>
          <p:cNvSpPr txBox="1"/>
          <p:nvPr/>
        </p:nvSpPr>
        <p:spPr>
          <a:xfrm>
            <a:off x="352053" y="8474954"/>
            <a:ext cx="6113557" cy="337015"/>
          </a:xfrm>
          <a:prstGeom prst="rect">
            <a:avLst/>
          </a:prstGeom>
          <a:noFill/>
        </p:spPr>
        <p:txBody>
          <a:bodyPr wrap="square" rtlCol="0">
            <a:spAutoFit/>
          </a:bodyPr>
          <a:lstStyle/>
          <a:p>
            <a:r>
              <a:rPr lang="en-AU" sz="520" baseline="30000" dirty="0">
                <a:latin typeface="Arial Narrow" panose="020B0606020202030204" pitchFamily="34" charset="0"/>
              </a:rPr>
              <a:t>[1] </a:t>
            </a:r>
            <a:r>
              <a:rPr lang="en-AU" sz="520" dirty="0">
                <a:latin typeface="Arial Narrow" panose="020B0606020202030204" pitchFamily="34" charset="0"/>
              </a:rPr>
              <a:t>Bennet, N. J. and Dearden, P. (2014). From measuring outcomes to providing inputs: Governance, management, and local development for more effective marine protected areas. </a:t>
            </a:r>
            <a:r>
              <a:rPr lang="en-AU" sz="520" i="1" dirty="0">
                <a:latin typeface="Arial Narrow" panose="020B0606020202030204" pitchFamily="34" charset="0"/>
              </a:rPr>
              <a:t>Marine Policy. </a:t>
            </a:r>
            <a:r>
              <a:rPr lang="en-AU" sz="520" dirty="0">
                <a:latin typeface="Arial Narrow" panose="020B0606020202030204" pitchFamily="34" charset="0"/>
              </a:rPr>
              <a:t>(50) A p.96-110. DOI: 10.1016/j.marpol.2014.05.005 </a:t>
            </a:r>
          </a:p>
          <a:p>
            <a:r>
              <a:rPr lang="en-AU" sz="520" baseline="30000" dirty="0">
                <a:latin typeface="Arial Narrow" panose="020B0606020202030204" pitchFamily="34" charset="0"/>
              </a:rPr>
              <a:t>[2] </a:t>
            </a:r>
            <a:r>
              <a:rPr lang="en-AU" sz="520" dirty="0">
                <a:latin typeface="Arial Narrow" panose="020B0606020202030204" pitchFamily="34" charset="0"/>
              </a:rPr>
              <a:t>Ban, N.C., Adams, V.M., </a:t>
            </a:r>
            <a:r>
              <a:rPr lang="en-AU" sz="520" dirty="0" err="1">
                <a:latin typeface="Arial Narrow" panose="020B0606020202030204" pitchFamily="34" charset="0"/>
              </a:rPr>
              <a:t>Almany</a:t>
            </a:r>
            <a:r>
              <a:rPr lang="en-AU" sz="520" dirty="0">
                <a:latin typeface="Arial Narrow" panose="020B0606020202030204" pitchFamily="34" charset="0"/>
              </a:rPr>
              <a:t>, G.R., Ban, S., </a:t>
            </a:r>
            <a:r>
              <a:rPr lang="en-AU" sz="520" dirty="0" err="1">
                <a:latin typeface="Arial Narrow" panose="020B0606020202030204" pitchFamily="34" charset="0"/>
              </a:rPr>
              <a:t>Cinner</a:t>
            </a:r>
            <a:r>
              <a:rPr lang="en-AU" sz="520" dirty="0">
                <a:latin typeface="Arial Narrow" panose="020B0606020202030204" pitchFamily="34" charset="0"/>
              </a:rPr>
              <a:t>, J.E., McCook, L.J., Mills, M., </a:t>
            </a:r>
            <a:r>
              <a:rPr lang="en-AU" sz="520" dirty="0" err="1">
                <a:latin typeface="Arial Narrow" panose="020B0606020202030204" pitchFamily="34" charset="0"/>
              </a:rPr>
              <a:t>Pressey</a:t>
            </a:r>
            <a:r>
              <a:rPr lang="en-AU" sz="520" dirty="0">
                <a:latin typeface="Arial Narrow" panose="020B0606020202030204" pitchFamily="34" charset="0"/>
              </a:rPr>
              <a:t>, R.L. and White, A. (2011). Designing, implementing and managing marine protected areas: Emerging trends &amp; opportunities for coral reef nations. </a:t>
            </a:r>
            <a:r>
              <a:rPr lang="en-AU" sz="520" i="1" dirty="0">
                <a:latin typeface="Arial Narrow" panose="020B0606020202030204" pitchFamily="34" charset="0"/>
              </a:rPr>
              <a:t>Journal of Experimental Marine Biology &amp; Ecology. </a:t>
            </a:r>
            <a:r>
              <a:rPr lang="en-AU" sz="520" dirty="0">
                <a:latin typeface="Arial Narrow" panose="020B0606020202030204" pitchFamily="34" charset="0"/>
              </a:rPr>
              <a:t>(</a:t>
            </a:r>
            <a:r>
              <a:rPr lang="en-AU" sz="520" i="1" dirty="0">
                <a:latin typeface="Arial Narrow" panose="020B0606020202030204" pitchFamily="34" charset="0"/>
              </a:rPr>
              <a:t>408) p.21-31. DOI: 10.1016/j.jembe.2011.07.023</a:t>
            </a:r>
          </a:p>
        </p:txBody>
      </p:sp>
      <p:sp>
        <p:nvSpPr>
          <p:cNvPr id="155" name="Rectangle 154"/>
          <p:cNvSpPr/>
          <p:nvPr/>
        </p:nvSpPr>
        <p:spPr>
          <a:xfrm>
            <a:off x="458853" y="1253856"/>
            <a:ext cx="2887114" cy="35454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Rectangle 155"/>
          <p:cNvSpPr/>
          <p:nvPr/>
        </p:nvSpPr>
        <p:spPr>
          <a:xfrm>
            <a:off x="3427474" y="1252499"/>
            <a:ext cx="2893098" cy="35468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8" name="Rectangle 157"/>
          <p:cNvSpPr/>
          <p:nvPr/>
        </p:nvSpPr>
        <p:spPr>
          <a:xfrm>
            <a:off x="514052" y="3116226"/>
            <a:ext cx="2783763" cy="2666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00" b="1" dirty="0">
                <a:solidFill>
                  <a:schemeClr val="tx1"/>
                </a:solidFill>
                <a:latin typeface="Arial Narrow" panose="020B0606020202030204" pitchFamily="34" charset="0"/>
              </a:rPr>
              <a:t>E.g. management strategies for GBR marine park….</a:t>
            </a:r>
          </a:p>
        </p:txBody>
      </p:sp>
      <p:graphicFrame>
        <p:nvGraphicFramePr>
          <p:cNvPr id="159" name="Table 158"/>
          <p:cNvGraphicFramePr>
            <a:graphicFrameLocks noGrp="1"/>
          </p:cNvGraphicFramePr>
          <p:nvPr>
            <p:extLst>
              <p:ext uri="{D42A27DB-BD31-4B8C-83A1-F6EECF244321}">
                <p14:modId xmlns:p14="http://schemas.microsoft.com/office/powerpoint/2010/main" val="2779284195"/>
              </p:ext>
            </p:extLst>
          </p:nvPr>
        </p:nvGraphicFramePr>
        <p:xfrm>
          <a:off x="494636" y="3363451"/>
          <a:ext cx="2842922" cy="1402080"/>
        </p:xfrm>
        <a:graphic>
          <a:graphicData uri="http://schemas.openxmlformats.org/drawingml/2006/table">
            <a:tbl>
              <a:tblPr firstRow="1" bandRow="1">
                <a:tableStyleId>{5940675A-B579-460E-94D1-54222C63F5DA}</a:tableStyleId>
              </a:tblPr>
              <a:tblGrid>
                <a:gridCol w="1497035">
                  <a:extLst>
                    <a:ext uri="{9D8B030D-6E8A-4147-A177-3AD203B41FA5}">
                      <a16:colId xmlns:a16="http://schemas.microsoft.com/office/drawing/2014/main" val="20000"/>
                    </a:ext>
                  </a:extLst>
                </a:gridCol>
                <a:gridCol w="1345887">
                  <a:extLst>
                    <a:ext uri="{9D8B030D-6E8A-4147-A177-3AD203B41FA5}">
                      <a16:colId xmlns:a16="http://schemas.microsoft.com/office/drawing/2014/main" val="20001"/>
                    </a:ext>
                  </a:extLst>
                </a:gridCol>
              </a:tblGrid>
              <a:tr h="197421">
                <a:tc>
                  <a:txBody>
                    <a:bodyPr/>
                    <a:lstStyle/>
                    <a:p>
                      <a:r>
                        <a:rPr lang="en-AU" sz="800" b="1" u="sng" dirty="0">
                          <a:latin typeface="Arial Narrow" panose="020B0606020202030204" pitchFamily="34" charset="0"/>
                        </a:rPr>
                        <a:t>Management</a:t>
                      </a:r>
                      <a:r>
                        <a:rPr lang="en-AU" sz="800" b="1" u="sng" baseline="0" dirty="0">
                          <a:latin typeface="Arial Narrow" panose="020B0606020202030204" pitchFamily="34" charset="0"/>
                        </a:rPr>
                        <a:t> strategy/technique</a:t>
                      </a:r>
                      <a:endParaRPr lang="en-AU" sz="800" b="0" u="sng"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800" b="1" u="sng" dirty="0">
                          <a:latin typeface="Arial Narrow" panose="020B0606020202030204" pitchFamily="34" charset="0"/>
                        </a:rPr>
                        <a:t>Who it applies to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3320">
                <a:tc>
                  <a:txBody>
                    <a:bodyPr/>
                    <a:lstStyle/>
                    <a:p>
                      <a:r>
                        <a:rPr lang="en-AU" sz="700" dirty="0">
                          <a:latin typeface="Arial Narrow" panose="020B0606020202030204" pitchFamily="34" charset="0"/>
                        </a:rPr>
                        <a:t>GBRMPA</a:t>
                      </a:r>
                      <a:r>
                        <a:rPr lang="en-AU" sz="700" baseline="0" dirty="0">
                          <a:latin typeface="Arial Narrow" panose="020B0606020202030204" pitchFamily="34" charset="0"/>
                        </a:rPr>
                        <a:t> Act and regulations (rules)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All marine park users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3320">
                <a:tc>
                  <a:txBody>
                    <a:bodyPr/>
                    <a:lstStyle/>
                    <a:p>
                      <a:r>
                        <a:rPr lang="en-AU" sz="700" dirty="0">
                          <a:latin typeface="Arial Narrow" panose="020B0606020202030204" pitchFamily="34" charset="0"/>
                        </a:rPr>
                        <a:t>Zoning</a:t>
                      </a:r>
                      <a:r>
                        <a:rPr lang="en-AU" sz="700" baseline="0" dirty="0">
                          <a:latin typeface="Arial Narrow" panose="020B0606020202030204" pitchFamily="34" charset="0"/>
                        </a:rPr>
                        <a:t> plans (what is allowed, permits)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All marine</a:t>
                      </a:r>
                      <a:r>
                        <a:rPr lang="en-AU" sz="700" baseline="0" dirty="0">
                          <a:latin typeface="Arial Narrow" panose="020B0606020202030204" pitchFamily="34" charset="0"/>
                        </a:rPr>
                        <a:t> park users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3320">
                <a:tc>
                  <a:txBody>
                    <a:bodyPr/>
                    <a:lstStyle/>
                    <a:p>
                      <a:r>
                        <a:rPr lang="en-AU" sz="700" dirty="0">
                          <a:latin typeface="Arial Narrow" panose="020B0606020202030204" pitchFamily="34" charset="0"/>
                        </a:rPr>
                        <a:t>Economic</a:t>
                      </a:r>
                      <a:r>
                        <a:rPr lang="en-AU" sz="700" baseline="0" dirty="0">
                          <a:latin typeface="Arial Narrow" panose="020B0606020202030204" pitchFamily="34" charset="0"/>
                        </a:rPr>
                        <a:t> Instruments </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Most commercial</a:t>
                      </a:r>
                      <a:r>
                        <a:rPr lang="en-AU" sz="700" baseline="0" dirty="0">
                          <a:latin typeface="Arial Narrow" panose="020B0606020202030204" pitchFamily="34" charset="0"/>
                        </a:rPr>
                        <a:t> operations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3320">
                <a:tc>
                  <a:txBody>
                    <a:bodyPr/>
                    <a:lstStyle/>
                    <a:p>
                      <a:r>
                        <a:rPr lang="en-AU" sz="700" dirty="0">
                          <a:latin typeface="Arial Narrow" panose="020B0606020202030204" pitchFamily="34" charset="0"/>
                        </a:rPr>
                        <a:t>Surveillance</a:t>
                      </a:r>
                      <a:r>
                        <a:rPr lang="en-AU" sz="700" baseline="0" dirty="0">
                          <a:latin typeface="Arial Narrow" panose="020B0606020202030204" pitchFamily="34" charset="0"/>
                        </a:rPr>
                        <a:t> &amp; enforcement</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All marine park users &amp; visitors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3320">
                <a:tc>
                  <a:txBody>
                    <a:bodyPr/>
                    <a:lstStyle/>
                    <a:p>
                      <a:r>
                        <a:rPr lang="en-AU" sz="700" dirty="0">
                          <a:latin typeface="Arial Narrow" panose="020B0606020202030204" pitchFamily="34" charset="0"/>
                        </a:rPr>
                        <a:t>Research</a:t>
                      </a:r>
                      <a:r>
                        <a:rPr lang="en-AU" sz="700" baseline="0" dirty="0">
                          <a:latin typeface="Arial Narrow" panose="020B0606020202030204" pitchFamily="34" charset="0"/>
                        </a:rPr>
                        <a:t> and monitoring</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(informs)</a:t>
                      </a:r>
                      <a:r>
                        <a:rPr lang="en-AU" sz="700" baseline="0" dirty="0">
                          <a:latin typeface="Arial Narrow" panose="020B0606020202030204" pitchFamily="34" charset="0"/>
                        </a:rPr>
                        <a:t> management</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3320">
                <a:tc>
                  <a:txBody>
                    <a:bodyPr/>
                    <a:lstStyle/>
                    <a:p>
                      <a:r>
                        <a:rPr lang="en-AU" sz="700" dirty="0">
                          <a:latin typeface="Arial Narrow" panose="020B0606020202030204" pitchFamily="34" charset="0"/>
                        </a:rPr>
                        <a:t>Education</a:t>
                      </a:r>
                      <a:r>
                        <a:rPr lang="en-AU" sz="700" baseline="0" dirty="0">
                          <a:latin typeface="Arial Narrow" panose="020B0606020202030204" pitchFamily="34" charset="0"/>
                        </a:rPr>
                        <a:t> and</a:t>
                      </a:r>
                      <a:r>
                        <a:rPr lang="en-AU" sz="700" dirty="0">
                          <a:latin typeface="Arial Narrow" panose="020B0606020202030204" pitchFamily="34" charset="0"/>
                        </a:rPr>
                        <a:t> interpretation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Targeted</a:t>
                      </a:r>
                      <a:r>
                        <a:rPr lang="en-AU" sz="700" baseline="0" dirty="0">
                          <a:latin typeface="Arial Narrow" panose="020B0606020202030204" pitchFamily="34" charset="0"/>
                        </a:rPr>
                        <a:t> MP users and visitors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60" name="Rectangle 159"/>
          <p:cNvSpPr/>
          <p:nvPr/>
        </p:nvSpPr>
        <p:spPr>
          <a:xfrm>
            <a:off x="3487199" y="3102102"/>
            <a:ext cx="2800433" cy="2666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00" b="1" dirty="0">
                <a:solidFill>
                  <a:schemeClr val="tx1"/>
                </a:solidFill>
                <a:latin typeface="Arial Narrow" panose="020B0606020202030204" pitchFamily="34" charset="0"/>
              </a:rPr>
              <a:t>E.g. management strategies of </a:t>
            </a:r>
            <a:r>
              <a:rPr lang="en-AU" sz="1000" b="1" dirty="0" err="1">
                <a:solidFill>
                  <a:schemeClr val="tx1"/>
                </a:solidFill>
                <a:latin typeface="Arial Narrow" panose="020B0606020202030204" pitchFamily="34" charset="0"/>
              </a:rPr>
              <a:t>Nguna</a:t>
            </a:r>
            <a:r>
              <a:rPr lang="en-AU" sz="1000" b="1" dirty="0">
                <a:solidFill>
                  <a:schemeClr val="tx1"/>
                </a:solidFill>
                <a:latin typeface="Arial Narrow" panose="020B0606020202030204" pitchFamily="34" charset="0"/>
              </a:rPr>
              <a:t>-Pele MPA…. </a:t>
            </a:r>
          </a:p>
        </p:txBody>
      </p:sp>
      <p:sp>
        <p:nvSpPr>
          <p:cNvPr id="161" name="TextBox 160"/>
          <p:cNvSpPr txBox="1"/>
          <p:nvPr/>
        </p:nvSpPr>
        <p:spPr>
          <a:xfrm>
            <a:off x="393584" y="4756346"/>
            <a:ext cx="3182263" cy="184666"/>
          </a:xfrm>
          <a:prstGeom prst="rect">
            <a:avLst/>
          </a:prstGeom>
          <a:noFill/>
        </p:spPr>
        <p:txBody>
          <a:bodyPr wrap="square" rtlCol="0">
            <a:spAutoFit/>
          </a:bodyPr>
          <a:lstStyle/>
          <a:p>
            <a:r>
              <a:rPr lang="en-AU" sz="600" dirty="0">
                <a:latin typeface="Arial Narrow" panose="020B0606020202030204" pitchFamily="34" charset="0"/>
              </a:rPr>
              <a:t>Adapted from: </a:t>
            </a:r>
            <a:r>
              <a:rPr lang="en-AU" sz="600" dirty="0" err="1">
                <a:latin typeface="Arial Narrow" panose="020B0606020202030204" pitchFamily="34" charset="0"/>
              </a:rPr>
              <a:t>Day,J.C</a:t>
            </a:r>
            <a:r>
              <a:rPr lang="en-AU" sz="600" dirty="0">
                <a:latin typeface="Arial Narrow" panose="020B0606020202030204" pitchFamily="34" charset="0"/>
              </a:rPr>
              <a:t>.(2002). Zoning: lessons from the GBRMPA. </a:t>
            </a:r>
            <a:r>
              <a:rPr lang="en-AU" sz="600" i="1" dirty="0">
                <a:latin typeface="Arial Narrow" panose="020B0606020202030204" pitchFamily="34" charset="0"/>
              </a:rPr>
              <a:t>Ocean and Coastal Mgmt. (</a:t>
            </a:r>
            <a:r>
              <a:rPr lang="en-AU" sz="600" dirty="0">
                <a:latin typeface="Arial Narrow" panose="020B0606020202030204" pitchFamily="34" charset="0"/>
              </a:rPr>
              <a:t>45) p.151</a:t>
            </a:r>
          </a:p>
        </p:txBody>
      </p:sp>
      <p:sp>
        <p:nvSpPr>
          <p:cNvPr id="165" name="Rectangle 164"/>
          <p:cNvSpPr/>
          <p:nvPr/>
        </p:nvSpPr>
        <p:spPr>
          <a:xfrm>
            <a:off x="3408832" y="3374080"/>
            <a:ext cx="2958898" cy="1384995"/>
          </a:xfrm>
          <a:prstGeom prst="rect">
            <a:avLst/>
          </a:prstGeom>
        </p:spPr>
        <p:txBody>
          <a:bodyPr wrap="square">
            <a:spAutoFit/>
          </a:bodyPr>
          <a:lstStyle/>
          <a:p>
            <a:r>
              <a:rPr lang="en-AU" sz="700" dirty="0">
                <a:latin typeface="Arial Narrow" panose="020B0606020202030204" pitchFamily="34" charset="0"/>
              </a:rPr>
              <a:t>It began as a small area closure in the 1990’s when Fisheries began speaking to communities on Efate Island (Vanuatu) about the benefits of area closures for trochus stock recovery. Later, a turtle monitoring programme gained momentum. </a:t>
            </a:r>
            <a:br>
              <a:rPr lang="en-AU" sz="700" dirty="0">
                <a:latin typeface="Arial Narrow" panose="020B0606020202030204" pitchFamily="34" charset="0"/>
              </a:rPr>
            </a:br>
            <a:r>
              <a:rPr lang="en-AU" sz="700" b="1" dirty="0">
                <a:latin typeface="Arial Narrow" panose="020B0606020202030204" pitchFamily="34" charset="0"/>
              </a:rPr>
              <a:t>The message of conservation began to spread </a:t>
            </a:r>
            <a:r>
              <a:rPr lang="en-AU" sz="700" dirty="0">
                <a:latin typeface="Arial Narrow" panose="020B0606020202030204" pitchFamily="34" charset="0"/>
              </a:rPr>
              <a:t>with each village-based marine closure, taboo or conservation area. By 2003 four chiefs from </a:t>
            </a:r>
            <a:r>
              <a:rPr lang="en-AU" sz="700" dirty="0" err="1">
                <a:latin typeface="Arial Narrow" panose="020B0606020202030204" pitchFamily="34" charset="0"/>
              </a:rPr>
              <a:t>Piliuru</a:t>
            </a:r>
            <a:r>
              <a:rPr lang="en-AU" sz="700" dirty="0">
                <a:latin typeface="Arial Narrow" panose="020B0606020202030204" pitchFamily="34" charset="0"/>
              </a:rPr>
              <a:t>, </a:t>
            </a:r>
            <a:r>
              <a:rPr lang="en-AU" sz="700" dirty="0" err="1">
                <a:latin typeface="Arial Narrow" panose="020B0606020202030204" pitchFamily="34" charset="0"/>
              </a:rPr>
              <a:t>Worearu</a:t>
            </a:r>
            <a:r>
              <a:rPr lang="en-AU" sz="700" dirty="0">
                <a:latin typeface="Arial Narrow" panose="020B0606020202030204" pitchFamily="34" charset="0"/>
              </a:rPr>
              <a:t>, </a:t>
            </a:r>
            <a:r>
              <a:rPr lang="en-AU" sz="700" dirty="0" err="1">
                <a:latin typeface="Arial Narrow" panose="020B0606020202030204" pitchFamily="34" charset="0"/>
              </a:rPr>
              <a:t>Unakap</a:t>
            </a:r>
            <a:r>
              <a:rPr lang="en-AU" sz="700" dirty="0">
                <a:latin typeface="Arial Narrow" panose="020B0606020202030204" pitchFamily="34" charset="0"/>
              </a:rPr>
              <a:t> and </a:t>
            </a:r>
            <a:r>
              <a:rPr lang="en-AU" sz="700" dirty="0" err="1">
                <a:latin typeface="Arial Narrow" panose="020B0606020202030204" pitchFamily="34" charset="0"/>
              </a:rPr>
              <a:t>Taloa</a:t>
            </a:r>
            <a:r>
              <a:rPr lang="en-AU" sz="700" dirty="0">
                <a:latin typeface="Arial Narrow" panose="020B0606020202030204" pitchFamily="34" charset="0"/>
              </a:rPr>
              <a:t> established the </a:t>
            </a:r>
            <a:r>
              <a:rPr lang="en-AU" sz="700" dirty="0" err="1">
                <a:latin typeface="Arial Narrow" panose="020B0606020202030204" pitchFamily="34" charset="0"/>
              </a:rPr>
              <a:t>Nguna</a:t>
            </a:r>
            <a:r>
              <a:rPr lang="en-AU" sz="700" dirty="0">
                <a:latin typeface="Arial Narrow" panose="020B0606020202030204" pitchFamily="34" charset="0"/>
              </a:rPr>
              <a:t>-Pele MPA network. Today 16 villages have officially joined the network. Each village has set aside one or two reefs to protect. Working together rather than as individual villages, they have improved food and livelihood </a:t>
            </a:r>
            <a:r>
              <a:rPr lang="en-AU" sz="700">
                <a:latin typeface="Arial Narrow" panose="020B0606020202030204" pitchFamily="34" charset="0"/>
              </a:rPr>
              <a:t>security and maintained </a:t>
            </a:r>
            <a:r>
              <a:rPr lang="en-AU" sz="700" dirty="0">
                <a:latin typeface="Arial Narrow" panose="020B0606020202030204" pitchFamily="34" charset="0"/>
              </a:rPr>
              <a:t>critical ecosystem processes and services. Community lectures, village clean-up campaigns and school outings are all part of the ongoing environmental awareness programme. Regular monitoring and review ensures goals and aspirations of member communities and residents are being met.</a:t>
            </a:r>
          </a:p>
        </p:txBody>
      </p:sp>
      <p:sp>
        <p:nvSpPr>
          <p:cNvPr id="176" name="TextBox 175"/>
          <p:cNvSpPr txBox="1"/>
          <p:nvPr/>
        </p:nvSpPr>
        <p:spPr>
          <a:xfrm>
            <a:off x="3360667" y="4759897"/>
            <a:ext cx="3182263" cy="184666"/>
          </a:xfrm>
          <a:prstGeom prst="rect">
            <a:avLst/>
          </a:prstGeom>
          <a:noFill/>
        </p:spPr>
        <p:txBody>
          <a:bodyPr wrap="square" rtlCol="0">
            <a:spAutoFit/>
          </a:bodyPr>
          <a:lstStyle/>
          <a:p>
            <a:r>
              <a:rPr lang="en-AU" sz="600" dirty="0">
                <a:latin typeface="Arial Narrow" panose="020B0606020202030204" pitchFamily="34" charset="0"/>
              </a:rPr>
              <a:t>UNDP (2012 ). </a:t>
            </a:r>
            <a:r>
              <a:rPr lang="en-AU" sz="600" i="1" dirty="0" err="1">
                <a:latin typeface="Arial Narrow" panose="020B0606020202030204" pitchFamily="34" charset="0"/>
              </a:rPr>
              <a:t>Nguan</a:t>
            </a:r>
            <a:r>
              <a:rPr lang="en-AU" sz="600" i="1" dirty="0">
                <a:latin typeface="Arial Narrow" panose="020B0606020202030204" pitchFamily="34" charset="0"/>
              </a:rPr>
              <a:t>-Pele </a:t>
            </a:r>
            <a:r>
              <a:rPr lang="en-AU" sz="600" i="1" dirty="0" err="1">
                <a:latin typeface="Arial Narrow" panose="020B0606020202030204" pitchFamily="34" charset="0"/>
              </a:rPr>
              <a:t>Marien</a:t>
            </a:r>
            <a:r>
              <a:rPr lang="en-AU" sz="600" i="1" dirty="0">
                <a:latin typeface="Arial Narrow" panose="020B0606020202030204" pitchFamily="34" charset="0"/>
              </a:rPr>
              <a:t> and Land Protected Area Network, Vanuatu</a:t>
            </a:r>
            <a:r>
              <a:rPr lang="en-AU" sz="600" dirty="0">
                <a:latin typeface="Arial Narrow" panose="020B0606020202030204" pitchFamily="34" charset="0"/>
              </a:rPr>
              <a:t>. Equator Initiative. NY.</a:t>
            </a:r>
          </a:p>
        </p:txBody>
      </p:sp>
      <p:sp>
        <p:nvSpPr>
          <p:cNvPr id="178" name="TextBox 177"/>
          <p:cNvSpPr txBox="1"/>
          <p:nvPr/>
        </p:nvSpPr>
        <p:spPr>
          <a:xfrm>
            <a:off x="380229" y="4920341"/>
            <a:ext cx="3934520" cy="1815882"/>
          </a:xfrm>
          <a:prstGeom prst="rect">
            <a:avLst/>
          </a:prstGeom>
          <a:noFill/>
        </p:spPr>
        <p:txBody>
          <a:bodyPr wrap="square" rtlCol="0">
            <a:spAutoFit/>
          </a:bodyPr>
          <a:lstStyle/>
          <a:p>
            <a:r>
              <a:rPr lang="en-AU" sz="1600" b="1" dirty="0">
                <a:latin typeface="Arial Narrow" panose="020B0606020202030204" pitchFamily="34" charset="0"/>
              </a:rPr>
              <a:t>Strategies and Techniques</a:t>
            </a:r>
          </a:p>
          <a:p>
            <a:r>
              <a:rPr lang="en-AU" sz="1200" dirty="0">
                <a:latin typeface="Arial Narrow" panose="020B0606020202030204" pitchFamily="34" charset="0"/>
              </a:rPr>
              <a:t>Strategies and techniques for marine environmental planning and management include </a:t>
            </a:r>
            <a:r>
              <a:rPr lang="en-AU" sz="1200" b="1" dirty="0">
                <a:latin typeface="Arial Narrow" panose="020B0606020202030204" pitchFamily="34" charset="0"/>
              </a:rPr>
              <a:t>policies</a:t>
            </a:r>
            <a:r>
              <a:rPr lang="en-AU" sz="1200" dirty="0">
                <a:latin typeface="Arial Narrow" panose="020B0606020202030204" pitchFamily="34" charset="0"/>
              </a:rPr>
              <a:t> (mission statements), </a:t>
            </a:r>
            <a:r>
              <a:rPr lang="en-AU" sz="1200" b="1" dirty="0">
                <a:latin typeface="Arial Narrow" panose="020B0606020202030204" pitchFamily="34" charset="0"/>
              </a:rPr>
              <a:t>plans</a:t>
            </a:r>
            <a:r>
              <a:rPr lang="en-AU" sz="1200" dirty="0">
                <a:latin typeface="Arial Narrow" panose="020B0606020202030204" pitchFamily="34" charset="0"/>
              </a:rPr>
              <a:t> (game plans), </a:t>
            </a:r>
            <a:r>
              <a:rPr lang="en-AU" sz="1200" b="1" dirty="0">
                <a:latin typeface="Arial Narrow" panose="020B0606020202030204" pitchFamily="34" charset="0"/>
              </a:rPr>
              <a:t>regulations</a:t>
            </a:r>
            <a:r>
              <a:rPr lang="en-AU" sz="1200" dirty="0">
                <a:latin typeface="Arial Narrow" panose="020B0606020202030204" pitchFamily="34" charset="0"/>
              </a:rPr>
              <a:t> (rules) and </a:t>
            </a:r>
            <a:r>
              <a:rPr lang="en-AU" sz="1200" b="1" dirty="0">
                <a:latin typeface="Arial Narrow" panose="020B0606020202030204" pitchFamily="34" charset="0"/>
              </a:rPr>
              <a:t>legislation</a:t>
            </a:r>
            <a:r>
              <a:rPr lang="en-AU" sz="1200" dirty="0">
                <a:latin typeface="Arial Narrow" panose="020B0606020202030204" pitchFamily="34" charset="0"/>
              </a:rPr>
              <a:t> (laws). For example, </a:t>
            </a:r>
            <a:br>
              <a:rPr lang="en-AU" sz="1200" dirty="0">
                <a:latin typeface="Arial Narrow" panose="020B0606020202030204" pitchFamily="34" charset="0"/>
              </a:rPr>
            </a:br>
            <a:r>
              <a:rPr lang="en-AU" sz="1200" dirty="0">
                <a:latin typeface="Arial Narrow" panose="020B0606020202030204" pitchFamily="34" charset="0"/>
              </a:rPr>
              <a:t>as manager of a fishery, your policy is to ensure fish for the future. Your plan includes input controls</a:t>
            </a:r>
            <a:r>
              <a:rPr lang="en-AU" sz="800" dirty="0">
                <a:latin typeface="Arial Narrow" panose="020B0606020202030204" pitchFamily="34" charset="0"/>
              </a:rPr>
              <a:t> </a:t>
            </a:r>
            <a:r>
              <a:rPr lang="en-AU" sz="1200" dirty="0">
                <a:latin typeface="Arial Narrow" panose="020B0606020202030204" pitchFamily="34" charset="0"/>
              </a:rPr>
              <a:t>and output controls. To enforce these controls, you have rules and regulations that people must follow. If passed by government, these become law under another piece of legislation called an Act</a:t>
            </a:r>
            <a:r>
              <a:rPr lang="en-AU" sz="1200" b="1" dirty="0">
                <a:latin typeface="Arial Narrow" panose="020B0606020202030204" pitchFamily="34" charset="0"/>
              </a:rPr>
              <a:t> </a:t>
            </a:r>
            <a:r>
              <a:rPr lang="en-AU" sz="1200" dirty="0">
                <a:latin typeface="Arial Narrow" panose="020B0606020202030204" pitchFamily="34" charset="0"/>
              </a:rPr>
              <a:t>(e.g. Fisheries Act 1994). </a:t>
            </a:r>
          </a:p>
        </p:txBody>
      </p:sp>
      <p:sp>
        <p:nvSpPr>
          <p:cNvPr id="179" name="Rectangle 178"/>
          <p:cNvSpPr/>
          <p:nvPr/>
        </p:nvSpPr>
        <p:spPr>
          <a:xfrm>
            <a:off x="425443" y="6784407"/>
            <a:ext cx="5862189" cy="168699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Compare the strategies and techniques used for marine environmental planning and management with reference to a specific case study</a:t>
            </a:r>
            <a:r>
              <a:rPr lang="en-AU" sz="1200" dirty="0">
                <a:solidFill>
                  <a:schemeClr val="tx1"/>
                </a:solidFill>
                <a:latin typeface="Arial Narrow" panose="020B0606020202030204" pitchFamily="34" charset="0"/>
              </a:rPr>
              <a:t>. </a:t>
            </a:r>
            <a:endParaRPr lang="en-AU" sz="1200" b="1" dirty="0">
              <a:solidFill>
                <a:schemeClr val="tx1"/>
              </a:solidFill>
              <a:latin typeface="Arial Narrow" panose="020B0606020202030204" pitchFamily="34" charset="0"/>
            </a:endParaRPr>
          </a:p>
        </p:txBody>
      </p:sp>
      <p:sp>
        <p:nvSpPr>
          <p:cNvPr id="180" name="Rectangle 179"/>
          <p:cNvSpPr/>
          <p:nvPr/>
        </p:nvSpPr>
        <p:spPr>
          <a:xfrm>
            <a:off x="516700" y="7227874"/>
            <a:ext cx="5679673" cy="116793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00" dirty="0">
              <a:solidFill>
                <a:schemeClr val="bg1">
                  <a:lumMod val="50000"/>
                </a:schemeClr>
              </a:solidFill>
              <a:latin typeface="Comic Sans MS" panose="030F0702030302020204" pitchFamily="66" charset="0"/>
            </a:endParaRPr>
          </a:p>
        </p:txBody>
      </p:sp>
      <p:cxnSp>
        <p:nvCxnSpPr>
          <p:cNvPr id="157" name="Straight Connector 156"/>
          <p:cNvCxnSpPr/>
          <p:nvPr/>
        </p:nvCxnSpPr>
        <p:spPr>
          <a:xfrm flipH="1">
            <a:off x="468585" y="490232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244347" y="4987432"/>
            <a:ext cx="2027476" cy="8328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4266685" y="5000016"/>
            <a:ext cx="1994536" cy="769441"/>
          </a:xfrm>
          <a:prstGeom prst="rect">
            <a:avLst/>
          </a:prstGeom>
          <a:noFill/>
        </p:spPr>
        <p:txBody>
          <a:bodyPr wrap="square" rtlCol="0">
            <a:spAutoFit/>
          </a:bodyPr>
          <a:lstStyle/>
          <a:p>
            <a:pPr algn="ctr"/>
            <a:r>
              <a:rPr lang="en-AU" sz="1200" b="1" dirty="0">
                <a:latin typeface="Arial Narrow" panose="020B0606020202030204" pitchFamily="34" charset="0"/>
              </a:rPr>
              <a:t>Input Controls</a:t>
            </a:r>
          </a:p>
          <a:p>
            <a:pPr algn="just"/>
            <a:r>
              <a:rPr lang="en-AU" sz="800" dirty="0">
                <a:latin typeface="Arial Narrow" panose="020B0606020202030204" pitchFamily="34" charset="0"/>
              </a:rPr>
              <a:t>Fishing</a:t>
            </a:r>
            <a:r>
              <a:rPr lang="en-AU" sz="800" b="1" dirty="0">
                <a:latin typeface="Arial Narrow" panose="020B0606020202030204" pitchFamily="34" charset="0"/>
              </a:rPr>
              <a:t> effort </a:t>
            </a:r>
            <a:r>
              <a:rPr lang="en-AU" sz="800" dirty="0">
                <a:latin typeface="Arial Narrow" panose="020B0606020202030204" pitchFamily="34" charset="0"/>
              </a:rPr>
              <a:t>restrictions that apply </a:t>
            </a:r>
            <a:r>
              <a:rPr lang="en-AU" sz="800" b="1" dirty="0">
                <a:latin typeface="Arial Narrow" panose="020B0606020202030204" pitchFamily="34" charset="0"/>
              </a:rPr>
              <a:t>before the fish are caught</a:t>
            </a:r>
            <a:r>
              <a:rPr lang="en-AU" sz="800" dirty="0">
                <a:latin typeface="Arial Narrow" panose="020B0606020202030204" pitchFamily="34" charset="0"/>
              </a:rPr>
              <a:t>. For example, limiting the number of boats (i.e. through licencing), seasonal closures, gear restrictions and MPA’s. </a:t>
            </a:r>
          </a:p>
        </p:txBody>
      </p:sp>
      <p:sp>
        <p:nvSpPr>
          <p:cNvPr id="163" name="Rectangle 162"/>
          <p:cNvSpPr/>
          <p:nvPr/>
        </p:nvSpPr>
        <p:spPr>
          <a:xfrm>
            <a:off x="4244347" y="5863865"/>
            <a:ext cx="2027476" cy="8328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4" name="TextBox 163"/>
          <p:cNvSpPr txBox="1"/>
          <p:nvPr/>
        </p:nvSpPr>
        <p:spPr>
          <a:xfrm>
            <a:off x="4270676" y="5814362"/>
            <a:ext cx="1994536" cy="892552"/>
          </a:xfrm>
          <a:prstGeom prst="rect">
            <a:avLst/>
          </a:prstGeom>
          <a:noFill/>
        </p:spPr>
        <p:txBody>
          <a:bodyPr wrap="square" rtlCol="0">
            <a:spAutoFit/>
          </a:bodyPr>
          <a:lstStyle/>
          <a:p>
            <a:pPr algn="ctr"/>
            <a:r>
              <a:rPr lang="en-AU" sz="1200" b="1" dirty="0">
                <a:latin typeface="Arial Narrow" panose="020B0606020202030204" pitchFamily="34" charset="0"/>
              </a:rPr>
              <a:t>Output Controls</a:t>
            </a:r>
          </a:p>
          <a:p>
            <a:pPr algn="just"/>
            <a:r>
              <a:rPr lang="en-AU" sz="800" dirty="0">
                <a:latin typeface="Arial Narrow" panose="020B0606020202030204" pitchFamily="34" charset="0"/>
              </a:rPr>
              <a:t>Imposing limits on how many fish are taken out of the water, </a:t>
            </a:r>
            <a:r>
              <a:rPr lang="en-AU" sz="800" b="1" dirty="0">
                <a:latin typeface="Arial Narrow" panose="020B0606020202030204" pitchFamily="34" charset="0"/>
              </a:rPr>
              <a:t>after the fish are caught</a:t>
            </a:r>
            <a:r>
              <a:rPr lang="en-AU" sz="800" dirty="0">
                <a:latin typeface="Arial Narrow" panose="020B0606020202030204" pitchFamily="34" charset="0"/>
              </a:rPr>
              <a:t>. </a:t>
            </a:r>
            <a:br>
              <a:rPr lang="en-AU" sz="800" dirty="0">
                <a:latin typeface="Arial Narrow" panose="020B0606020202030204" pitchFamily="34" charset="0"/>
              </a:rPr>
            </a:br>
            <a:r>
              <a:rPr lang="en-AU" sz="800" dirty="0">
                <a:latin typeface="Arial Narrow" panose="020B0606020202030204" pitchFamily="34" charset="0"/>
              </a:rPr>
              <a:t>For example, assigning quotas, total allowable catch (TAC) limits, bag limits, size limits and throwing the pregnant females back. </a:t>
            </a:r>
          </a:p>
        </p:txBody>
      </p:sp>
      <p:sp>
        <p:nvSpPr>
          <p:cNvPr id="166" name="TextBox 165">
            <a:extLst>
              <a:ext uri="{FF2B5EF4-FFF2-40B4-BE49-F238E27FC236}">
                <a16:creationId xmlns:a16="http://schemas.microsoft.com/office/drawing/2014/main" id="{6E140EA2-A0FD-43CF-B25D-FFBBB6905D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67" name="TextBox 17">
            <a:extLst>
              <a:ext uri="{FF2B5EF4-FFF2-40B4-BE49-F238E27FC236}">
                <a16:creationId xmlns:a16="http://schemas.microsoft.com/office/drawing/2014/main" id="{C4973F22-0763-4180-91E3-320DCCA5A7AF}"/>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68" name="Straight Connector 167">
            <a:extLst>
              <a:ext uri="{FF2B5EF4-FFF2-40B4-BE49-F238E27FC236}">
                <a16:creationId xmlns:a16="http://schemas.microsoft.com/office/drawing/2014/main" id="{45544823-9B74-4FCD-9A38-E8507286982F}"/>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13363141-D71D-4018-B4D9-F0E6ECB12725}"/>
              </a:ext>
            </a:extLst>
          </p:cNvPr>
          <p:cNvSpPr txBox="1"/>
          <p:nvPr/>
        </p:nvSpPr>
        <p:spPr>
          <a:xfrm>
            <a:off x="1410717" y="61659"/>
            <a:ext cx="4141055" cy="738664"/>
          </a:xfrm>
          <a:prstGeom prst="rect">
            <a:avLst/>
          </a:prstGeom>
          <a:noFill/>
        </p:spPr>
        <p:txBody>
          <a:bodyPr wrap="square" rtlCol="0">
            <a:spAutoFit/>
          </a:bodyPr>
          <a:lstStyle/>
          <a:p>
            <a:r>
              <a:rPr lang="en-US" b="1" dirty="0">
                <a:latin typeface="Arial Narrow" pitchFamily="34" charset="0"/>
              </a:rPr>
              <a:t>9. Marine Park or Paper Park? – </a:t>
            </a:r>
            <a:r>
              <a:rPr lang="en-US" sz="1200" dirty="0">
                <a:latin typeface="Arial Narrow" pitchFamily="34" charset="0"/>
              </a:rPr>
              <a:t>Compare the strategies and techniques used for marine environmental planning and management with reference to a specific case study</a:t>
            </a:r>
          </a:p>
        </p:txBody>
      </p:sp>
      <p:sp>
        <p:nvSpPr>
          <p:cNvPr id="170" name="TextBox 169">
            <a:extLst>
              <a:ext uri="{FF2B5EF4-FFF2-40B4-BE49-F238E27FC236}">
                <a16:creationId xmlns:a16="http://schemas.microsoft.com/office/drawing/2014/main" id="{B517F7D8-B3FD-44A9-A3EE-01B39D4259B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A0C88701-D8D8-FE12-86F5-6E7082CDED3A}"/>
              </a:ext>
            </a:extLst>
          </p:cNvPr>
          <p:cNvCxnSpPr>
            <a:cxnSpLocks/>
          </p:cNvCxnSpPr>
          <p:nvPr/>
        </p:nvCxnSpPr>
        <p:spPr>
          <a:xfrm flipH="1">
            <a:off x="462912"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D0249E1B-597A-B8FE-3624-394AC048A6B4}"/>
              </a:ext>
            </a:extLst>
          </p:cNvPr>
          <p:cNvSpPr txBox="1"/>
          <p:nvPr/>
        </p:nvSpPr>
        <p:spPr>
          <a:xfrm>
            <a:off x="2926033"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5" name="TextBox 36">
            <a:extLst>
              <a:ext uri="{FF2B5EF4-FFF2-40B4-BE49-F238E27FC236}">
                <a16:creationId xmlns:a16="http://schemas.microsoft.com/office/drawing/2014/main" id="{EC29DF6D-CFA6-8224-3BA2-27AA6E0B854D}"/>
              </a:ext>
            </a:extLst>
          </p:cNvPr>
          <p:cNvSpPr txBox="1"/>
          <p:nvPr/>
        </p:nvSpPr>
        <p:spPr>
          <a:xfrm>
            <a:off x="404664"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8">
            <a:extLst>
              <a:ext uri="{FF2B5EF4-FFF2-40B4-BE49-F238E27FC236}">
                <a16:creationId xmlns:a16="http://schemas.microsoft.com/office/drawing/2014/main" id="{BDA62DE9-3A3B-F2B9-DA62-D17C5692E14F}"/>
              </a:ext>
            </a:extLst>
          </p:cNvPr>
          <p:cNvSpPr txBox="1"/>
          <p:nvPr/>
        </p:nvSpPr>
        <p:spPr>
          <a:xfrm>
            <a:off x="6073994"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17</a:t>
            </a:r>
          </a:p>
        </p:txBody>
      </p:sp>
    </p:spTree>
    <p:extLst>
      <p:ext uri="{BB962C8B-B14F-4D97-AF65-F5344CB8AC3E}">
        <p14:creationId xmlns:p14="http://schemas.microsoft.com/office/powerpoint/2010/main" val="335991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18</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356346" y="145101"/>
            <a:ext cx="4292929" cy="738664"/>
          </a:xfrm>
          <a:prstGeom prst="rect">
            <a:avLst/>
          </a:prstGeom>
          <a:noFill/>
        </p:spPr>
        <p:txBody>
          <a:bodyPr wrap="square" rtlCol="0">
            <a:spAutoFit/>
          </a:bodyPr>
          <a:lstStyle/>
          <a:p>
            <a:r>
              <a:rPr lang="en-AU" b="1" dirty="0">
                <a:latin typeface="Arial Narrow" pitchFamily="34" charset="0"/>
              </a:rPr>
              <a:t>Compare </a:t>
            </a:r>
            <a:r>
              <a:rPr lang="en-US" sz="1200" dirty="0">
                <a:latin typeface="Arial Narrow" pitchFamily="34" charset="0"/>
              </a:rPr>
              <a:t>the strategies and techniques used for marine environmental planning and management with reference to a specific case study</a:t>
            </a:r>
          </a:p>
        </p:txBody>
      </p:sp>
      <p:sp>
        <p:nvSpPr>
          <p:cNvPr id="3" name="TextBox 17">
            <a:extLst>
              <a:ext uri="{FF2B5EF4-FFF2-40B4-BE49-F238E27FC236}">
                <a16:creationId xmlns:a16="http://schemas.microsoft.com/office/drawing/2014/main" id="{D40F9B5B-BB8D-1977-10AD-445B626299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1925081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F0DE709C-EA49-4284-97CD-AE45FD9C9FD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4" name="TextBox 17">
            <a:extLst>
              <a:ext uri="{FF2B5EF4-FFF2-40B4-BE49-F238E27FC236}">
                <a16:creationId xmlns:a16="http://schemas.microsoft.com/office/drawing/2014/main" id="{B33B1B5A-B45B-48CE-B184-93DF74E1FCA7}"/>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5" name="Straight Connector 34">
            <a:extLst>
              <a:ext uri="{FF2B5EF4-FFF2-40B4-BE49-F238E27FC236}">
                <a16:creationId xmlns:a16="http://schemas.microsoft.com/office/drawing/2014/main" id="{38917298-16C3-4189-8C80-98319C8C1F9E}"/>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BF011B1-2473-425C-AE9C-35E511133ADB}"/>
              </a:ext>
            </a:extLst>
          </p:cNvPr>
          <p:cNvSpPr txBox="1"/>
          <p:nvPr/>
        </p:nvSpPr>
        <p:spPr>
          <a:xfrm>
            <a:off x="1377793" y="205441"/>
            <a:ext cx="4141055" cy="553998"/>
          </a:xfrm>
          <a:prstGeom prst="rect">
            <a:avLst/>
          </a:prstGeom>
          <a:noFill/>
        </p:spPr>
        <p:txBody>
          <a:bodyPr wrap="square" rtlCol="0">
            <a:spAutoFit/>
          </a:bodyPr>
          <a:lstStyle/>
          <a:p>
            <a:r>
              <a:rPr lang="en-US" b="1" dirty="0">
                <a:latin typeface="Arial Narrow" pitchFamily="34" charset="0"/>
              </a:rPr>
              <a:t>10. Research Investigation – </a:t>
            </a:r>
            <a:r>
              <a:rPr lang="en-US" sz="1200" dirty="0">
                <a:latin typeface="Arial Narrow" pitchFamily="34" charset="0"/>
              </a:rPr>
              <a:t>Interpret data related to the marine environmental planning and management process.</a:t>
            </a:r>
          </a:p>
        </p:txBody>
      </p:sp>
      <p:sp>
        <p:nvSpPr>
          <p:cNvPr id="37" name="TextBox 36">
            <a:extLst>
              <a:ext uri="{FF2B5EF4-FFF2-40B4-BE49-F238E27FC236}">
                <a16:creationId xmlns:a16="http://schemas.microsoft.com/office/drawing/2014/main" id="{77157687-503A-46BC-8FCA-E84D01CFD6C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109CEA0D-CCDA-60E0-3A7C-B34856A2D113}"/>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6D961D06-5ED6-804E-91BC-004268E79E93}"/>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4" name="TextBox 36">
            <a:extLst>
              <a:ext uri="{FF2B5EF4-FFF2-40B4-BE49-F238E27FC236}">
                <a16:creationId xmlns:a16="http://schemas.microsoft.com/office/drawing/2014/main" id="{D946CB8F-9CC7-63E8-974B-A6B0F7CAEE75}"/>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4">
            <a:extLst>
              <a:ext uri="{FF2B5EF4-FFF2-40B4-BE49-F238E27FC236}">
                <a16:creationId xmlns:a16="http://schemas.microsoft.com/office/drawing/2014/main" id="{C0D4F2ED-374D-A758-1913-E09A65E4E5B0}"/>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19</a:t>
            </a:r>
          </a:p>
        </p:txBody>
      </p:sp>
      <p:sp>
        <p:nvSpPr>
          <p:cNvPr id="43" name="TextBox 42">
            <a:extLst>
              <a:ext uri="{FF2B5EF4-FFF2-40B4-BE49-F238E27FC236}">
                <a16:creationId xmlns:a16="http://schemas.microsoft.com/office/drawing/2014/main" id="{FD5FE43D-9803-1380-8442-EE1F089E5A64}"/>
              </a:ext>
            </a:extLst>
          </p:cNvPr>
          <p:cNvSpPr txBox="1"/>
          <p:nvPr/>
        </p:nvSpPr>
        <p:spPr>
          <a:xfrm>
            <a:off x="386346" y="974162"/>
            <a:ext cx="5978553" cy="846386"/>
          </a:xfrm>
          <a:prstGeom prst="rect">
            <a:avLst/>
          </a:prstGeom>
          <a:noFill/>
        </p:spPr>
        <p:txBody>
          <a:bodyPr wrap="square" rtlCol="0">
            <a:spAutoFit/>
          </a:bodyPr>
          <a:lstStyle/>
          <a:p>
            <a:r>
              <a:rPr lang="en-AU" sz="1600" b="1" dirty="0">
                <a:latin typeface="Arial Narrow" panose="020B0606020202030204" pitchFamily="34" charset="0"/>
              </a:rPr>
              <a:t>The story of the </a:t>
            </a:r>
            <a:r>
              <a:rPr lang="en-AU" sz="1600" b="1" i="1" dirty="0">
                <a:latin typeface="Arial Narrow" panose="020B0606020202030204" pitchFamily="34" charset="0"/>
              </a:rPr>
              <a:t>critically endangered </a:t>
            </a:r>
            <a:r>
              <a:rPr lang="en-AU" sz="1600" b="1" dirty="0">
                <a:latin typeface="Arial Narrow" panose="020B0606020202030204" pitchFamily="34" charset="0"/>
              </a:rPr>
              <a:t>Grey Nurse Shark (GNS)</a:t>
            </a:r>
          </a:p>
          <a:p>
            <a:r>
              <a:rPr lang="en-AU" sz="1100" dirty="0">
                <a:latin typeface="Arial Narrow" panose="020B0606020202030204" pitchFamily="34" charset="0"/>
              </a:rPr>
              <a:t>Despite their terrifying toothy grin, grey nurse sharks (</a:t>
            </a:r>
            <a:r>
              <a:rPr lang="en-AU" sz="1100" i="1" dirty="0">
                <a:latin typeface="Arial Narrow" panose="020B0606020202030204" pitchFamily="34" charset="0"/>
              </a:rPr>
              <a:t>Carcharias taurus</a:t>
            </a:r>
            <a:r>
              <a:rPr lang="en-AU" sz="1100" dirty="0">
                <a:latin typeface="Arial Narrow" panose="020B0606020202030204" pitchFamily="34" charset="0"/>
              </a:rPr>
              <a:t>) are mostly harmless to humans. </a:t>
            </a:r>
          </a:p>
          <a:p>
            <a:r>
              <a:rPr lang="en-AU" sz="1100" dirty="0">
                <a:latin typeface="Arial Narrow" panose="020B0606020202030204" pitchFamily="34" charset="0"/>
              </a:rPr>
              <a:t>Due to loss of habitat and overfishing, the </a:t>
            </a:r>
            <a:r>
              <a:rPr lang="en-AU" sz="1100" b="1" dirty="0">
                <a:latin typeface="Arial Narrow" panose="020B0606020202030204" pitchFamily="34" charset="0"/>
              </a:rPr>
              <a:t>east coast population </a:t>
            </a:r>
            <a:r>
              <a:rPr lang="en-AU" sz="1100" dirty="0">
                <a:latin typeface="Arial Narrow" panose="020B0606020202030204" pitchFamily="34" charset="0"/>
              </a:rPr>
              <a:t>is now </a:t>
            </a:r>
            <a:r>
              <a:rPr lang="en-AU" sz="1100" i="1" dirty="0">
                <a:latin typeface="Arial Narrow" panose="020B0606020202030204" pitchFamily="34" charset="0"/>
              </a:rPr>
              <a:t>threatened</a:t>
            </a:r>
            <a:r>
              <a:rPr lang="en-AU" sz="1100" dirty="0">
                <a:latin typeface="Arial Narrow" panose="020B0606020202030204" pitchFamily="34" charset="0"/>
              </a:rPr>
              <a:t> with extinction, listed as </a:t>
            </a:r>
            <a:r>
              <a:rPr lang="en-AU" sz="1100" i="1" dirty="0">
                <a:latin typeface="Arial Narrow" panose="020B0606020202030204" pitchFamily="34" charset="0"/>
              </a:rPr>
              <a:t>critically endangered </a:t>
            </a:r>
            <a:r>
              <a:rPr lang="en-AU" sz="1100" dirty="0">
                <a:latin typeface="Arial Narrow" panose="020B0606020202030204" pitchFamily="34" charset="0"/>
              </a:rPr>
              <a:t>(as per the IUCN Red List of Threatened Species – see below) and thus protected. </a:t>
            </a:r>
            <a:endParaRPr lang="en-AU" sz="1100" b="1" dirty="0">
              <a:latin typeface="Arial Narrow" panose="020B0606020202030204" pitchFamily="34" charset="0"/>
            </a:endParaRPr>
          </a:p>
        </p:txBody>
      </p:sp>
      <p:pic>
        <p:nvPicPr>
          <p:cNvPr id="61" name="Picture 60">
            <a:extLst>
              <a:ext uri="{FF2B5EF4-FFF2-40B4-BE49-F238E27FC236}">
                <a16:creationId xmlns:a16="http://schemas.microsoft.com/office/drawing/2014/main" id="{ED2DB970-EB94-0EA5-853B-0729780BD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01" y="2972338"/>
            <a:ext cx="5583519" cy="558352"/>
          </a:xfrm>
          <a:prstGeom prst="rect">
            <a:avLst/>
          </a:prstGeom>
        </p:spPr>
      </p:pic>
      <p:sp>
        <p:nvSpPr>
          <p:cNvPr id="62" name="TextBox 61">
            <a:extLst>
              <a:ext uri="{FF2B5EF4-FFF2-40B4-BE49-F238E27FC236}">
                <a16:creationId xmlns:a16="http://schemas.microsoft.com/office/drawing/2014/main" id="{96355418-5822-7F10-3DCB-C8C14871ECE7}"/>
              </a:ext>
            </a:extLst>
          </p:cNvPr>
          <p:cNvSpPr txBox="1"/>
          <p:nvPr/>
        </p:nvSpPr>
        <p:spPr>
          <a:xfrm>
            <a:off x="453867" y="4906900"/>
            <a:ext cx="5974615" cy="2031325"/>
          </a:xfrm>
          <a:prstGeom prst="rect">
            <a:avLst/>
          </a:prstGeom>
          <a:noFill/>
        </p:spPr>
        <p:txBody>
          <a:bodyPr wrap="square" rtlCol="0">
            <a:spAutoFit/>
          </a:bodyPr>
          <a:lstStyle/>
          <a:p>
            <a:r>
              <a:rPr lang="en-AU" sz="1600" b="1" dirty="0">
                <a:latin typeface="Arial Narrow" panose="020B0606020202030204" pitchFamily="34" charset="0"/>
              </a:rPr>
              <a:t>Recovery Plans</a:t>
            </a:r>
          </a:p>
          <a:p>
            <a:r>
              <a:rPr lang="en-AU" sz="1100" dirty="0">
                <a:latin typeface="Arial Narrow" panose="020B0606020202030204" pitchFamily="34" charset="0"/>
              </a:rPr>
              <a:t>If a species or community is listed as ‘threatened’ under the EPBC Act, the Minister for Environment and Water may decide to adopt a </a:t>
            </a:r>
            <a:r>
              <a:rPr lang="en-AU" sz="1100" i="1" dirty="0">
                <a:latin typeface="Arial Narrow" panose="020B0606020202030204" pitchFamily="34" charset="0"/>
              </a:rPr>
              <a:t>recovery plan </a:t>
            </a:r>
            <a:r>
              <a:rPr lang="en-AU" sz="1100" dirty="0">
                <a:latin typeface="Arial Narrow" panose="020B0606020202030204" pitchFamily="34" charset="0"/>
              </a:rPr>
              <a:t>to outline management actions to stop their decline. A recovery plan was made for the east coast population of grey nurse sharks (GNS) in 2002 and in 2014. By 2009 (the first plan review) 10 GNS dive sites in NSW were protected and 4 GNS dive sites in Qld were protected. This meant that</a:t>
            </a:r>
            <a:r>
              <a:rPr lang="en-AU" sz="1100" i="1" dirty="0">
                <a:latin typeface="Arial Narrow" panose="020B0606020202030204" pitchFamily="34" charset="0"/>
              </a:rPr>
              <a:t> as </a:t>
            </a:r>
            <a:r>
              <a:rPr lang="en-AU" sz="1100" dirty="0">
                <a:latin typeface="Arial Narrow" panose="020B0606020202030204" pitchFamily="34" charset="0"/>
              </a:rPr>
              <a:t>the sharks (in southern NSW) embarked on a journey to migrate north to breed at Wolf Rock in Qld (and then go back again), some of their ‘</a:t>
            </a:r>
            <a:r>
              <a:rPr lang="en-AU" sz="1100" i="1" dirty="0">
                <a:latin typeface="Arial Narrow" panose="020B0606020202030204" pitchFamily="34" charset="0"/>
              </a:rPr>
              <a:t>stop-over</a:t>
            </a:r>
            <a:r>
              <a:rPr lang="en-AU" sz="1100" dirty="0">
                <a:latin typeface="Arial Narrow" panose="020B0606020202030204" pitchFamily="34" charset="0"/>
              </a:rPr>
              <a:t>’ points (called GNS </a:t>
            </a:r>
            <a:r>
              <a:rPr lang="en-AU" sz="1100" i="1" dirty="0">
                <a:latin typeface="Arial Narrow" panose="020B0606020202030204" pitchFamily="34" charset="0"/>
              </a:rPr>
              <a:t>aggregation </a:t>
            </a:r>
            <a:r>
              <a:rPr lang="en-AU" sz="1100" dirty="0">
                <a:latin typeface="Arial Narrow" panose="020B0606020202030204" pitchFamily="34" charset="0"/>
              </a:rPr>
              <a:t>or </a:t>
            </a:r>
            <a:r>
              <a:rPr lang="en-AU" sz="1100" i="1" dirty="0">
                <a:latin typeface="Arial Narrow" panose="020B0606020202030204" pitchFamily="34" charset="0"/>
              </a:rPr>
              <a:t>critical habitat </a:t>
            </a:r>
            <a:r>
              <a:rPr lang="en-AU" sz="1100" dirty="0">
                <a:latin typeface="Arial Narrow" panose="020B0606020202030204" pitchFamily="34" charset="0"/>
              </a:rPr>
              <a:t>sites) were protected. But not all. Divers want</a:t>
            </a:r>
            <a:r>
              <a:rPr lang="en-AU" sz="1100" i="1" dirty="0">
                <a:latin typeface="Arial Narrow" panose="020B0606020202030204" pitchFamily="34" charset="0"/>
              </a:rPr>
              <a:t> more </a:t>
            </a:r>
            <a:r>
              <a:rPr lang="en-AU" sz="1100" dirty="0">
                <a:latin typeface="Arial Narrow" panose="020B0606020202030204" pitchFamily="34" charset="0"/>
              </a:rPr>
              <a:t>sites protected (as no-take zones). But there has been push-back from politicians afraid of upsetting fishers by declaring more no-take zones. Divers argue the </a:t>
            </a:r>
            <a:r>
              <a:rPr lang="en-AU" sz="1100" i="1" dirty="0">
                <a:latin typeface="Arial Narrow" panose="020B0606020202030204" pitchFamily="34" charset="0"/>
              </a:rPr>
              <a:t>spill-over effect </a:t>
            </a:r>
            <a:r>
              <a:rPr lang="en-AU" sz="1100" dirty="0">
                <a:latin typeface="Arial Narrow" panose="020B0606020202030204" pitchFamily="34" charset="0"/>
              </a:rPr>
              <a:t>would instead</a:t>
            </a:r>
            <a:r>
              <a:rPr lang="en-AU" sz="1100" i="1" dirty="0">
                <a:latin typeface="Arial Narrow" panose="020B0606020202030204" pitchFamily="34" charset="0"/>
              </a:rPr>
              <a:t> improve </a:t>
            </a:r>
            <a:r>
              <a:rPr lang="en-AU" sz="1100" dirty="0">
                <a:latin typeface="Arial Narrow" panose="020B0606020202030204" pitchFamily="34" charset="0"/>
              </a:rPr>
              <a:t>fishing. </a:t>
            </a:r>
            <a:r>
              <a:rPr lang="en-AU" sz="1100" i="1" dirty="0">
                <a:latin typeface="Arial Narrow" panose="020B0606020202030204" pitchFamily="34" charset="0"/>
              </a:rPr>
              <a:t>Note: </a:t>
            </a:r>
            <a:r>
              <a:rPr lang="en-AU" sz="1100" dirty="0">
                <a:latin typeface="Arial Narrow" panose="020B0606020202030204" pitchFamily="34" charset="0"/>
              </a:rPr>
              <a:t>the spill-over effect is when the benefits of an MPA (more species) spills over the borders of the MPA and into the surrounding water. Between 2007 and 2024, a total of ZERO GNS aggregation sites were protected. </a:t>
            </a:r>
            <a:endParaRPr lang="en-AU" sz="1100" b="1" dirty="0">
              <a:latin typeface="Arial Narrow" panose="020B0606020202030204" pitchFamily="34" charset="0"/>
            </a:endParaRPr>
          </a:p>
        </p:txBody>
      </p:sp>
      <p:pic>
        <p:nvPicPr>
          <p:cNvPr id="1026" name="Picture 2" descr="Category:Critically endangered fauna of Africa - Wikipedia">
            <a:extLst>
              <a:ext uri="{FF2B5EF4-FFF2-40B4-BE49-F238E27FC236}">
                <a16:creationId xmlns:a16="http://schemas.microsoft.com/office/drawing/2014/main" id="{B97092EB-11E9-3AA4-D6C5-54E12A082111}"/>
              </a:ext>
            </a:extLst>
          </p:cNvPr>
          <p:cNvPicPr>
            <a:picLocks noChangeAspect="1" noChangeArrowheads="1"/>
          </p:cNvPicPr>
          <p:nvPr/>
        </p:nvPicPr>
        <p:blipFill>
          <a:blip r:embed="rId4">
            <a:biLevel thresh="75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2619" y="1946374"/>
            <a:ext cx="2918556" cy="78094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0FB51E2-0140-0A85-49F6-D627A3BBB3F1}"/>
              </a:ext>
            </a:extLst>
          </p:cNvPr>
          <p:cNvSpPr/>
          <p:nvPr/>
        </p:nvSpPr>
        <p:spPr>
          <a:xfrm>
            <a:off x="3501008" y="1916230"/>
            <a:ext cx="1460078" cy="84638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extBox 1023">
            <a:extLst>
              <a:ext uri="{FF2B5EF4-FFF2-40B4-BE49-F238E27FC236}">
                <a16:creationId xmlns:a16="http://schemas.microsoft.com/office/drawing/2014/main" id="{1A47684C-4F8B-D5B9-48BD-43C7451E2006}"/>
              </a:ext>
            </a:extLst>
          </p:cNvPr>
          <p:cNvSpPr txBox="1"/>
          <p:nvPr/>
        </p:nvSpPr>
        <p:spPr>
          <a:xfrm>
            <a:off x="3501008" y="1907704"/>
            <a:ext cx="1728192" cy="861774"/>
          </a:xfrm>
          <a:prstGeom prst="rect">
            <a:avLst/>
          </a:prstGeom>
          <a:noFill/>
        </p:spPr>
        <p:txBody>
          <a:bodyPr wrap="square" rtlCol="0">
            <a:spAutoFit/>
          </a:bodyPr>
          <a:lstStyle/>
          <a:p>
            <a:r>
              <a:rPr lang="en-US" sz="1000" dirty="0">
                <a:latin typeface="Arial Narrow" panose="020B0604020202020204" pitchFamily="34" charset="0"/>
                <a:cs typeface="Arial Narrow" panose="020B0604020202020204" pitchFamily="34" charset="0"/>
              </a:rPr>
              <a:t>EW: Extinct in the Wild</a:t>
            </a:r>
          </a:p>
          <a:p>
            <a:r>
              <a:rPr lang="en-US" sz="1000" dirty="0">
                <a:latin typeface="Arial Narrow" panose="020B0604020202020204" pitchFamily="34" charset="0"/>
                <a:cs typeface="Arial Narrow" panose="020B0604020202020204" pitchFamily="34" charset="0"/>
              </a:rPr>
              <a:t>CR: Critically Endangered</a:t>
            </a:r>
          </a:p>
          <a:p>
            <a:r>
              <a:rPr lang="en-US" sz="1000" dirty="0">
                <a:latin typeface="Arial Narrow" panose="020B0604020202020204" pitchFamily="34" charset="0"/>
                <a:cs typeface="Arial Narrow" panose="020B0604020202020204" pitchFamily="34" charset="0"/>
              </a:rPr>
              <a:t>EN: Endangered</a:t>
            </a:r>
          </a:p>
          <a:p>
            <a:r>
              <a:rPr lang="en-US" sz="1000" dirty="0">
                <a:latin typeface="Arial Narrow" panose="020B0604020202020204" pitchFamily="34" charset="0"/>
                <a:cs typeface="Arial Narrow" panose="020B0604020202020204" pitchFamily="34" charset="0"/>
              </a:rPr>
              <a:t>VU: Vulnerable</a:t>
            </a:r>
          </a:p>
          <a:p>
            <a:r>
              <a:rPr lang="en-US" sz="1000" dirty="0">
                <a:latin typeface="Arial Narrow" panose="020B0604020202020204" pitchFamily="34" charset="0"/>
                <a:cs typeface="Arial Narrow" panose="020B0604020202020204" pitchFamily="34" charset="0"/>
              </a:rPr>
              <a:t>NT: Near Threatened</a:t>
            </a:r>
          </a:p>
        </p:txBody>
      </p:sp>
      <p:sp>
        <p:nvSpPr>
          <p:cNvPr id="1025" name="Rectangle 1024">
            <a:extLst>
              <a:ext uri="{FF2B5EF4-FFF2-40B4-BE49-F238E27FC236}">
                <a16:creationId xmlns:a16="http://schemas.microsoft.com/office/drawing/2014/main" id="{0C31B9FE-9999-09F4-7E6A-993183DCE69A}"/>
              </a:ext>
            </a:extLst>
          </p:cNvPr>
          <p:cNvSpPr/>
          <p:nvPr/>
        </p:nvSpPr>
        <p:spPr>
          <a:xfrm>
            <a:off x="493110" y="4497910"/>
            <a:ext cx="5862189" cy="34927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tx1"/>
                </a:solidFill>
                <a:latin typeface="Arial Narrow" panose="020B0606020202030204" pitchFamily="34" charset="0"/>
              </a:rPr>
              <a:t>Q. When was the GNS first protected (not allowed to be caught)? Ans. </a:t>
            </a:r>
          </a:p>
        </p:txBody>
      </p:sp>
      <p:sp>
        <p:nvSpPr>
          <p:cNvPr id="1027" name="Rectangle 1026">
            <a:extLst>
              <a:ext uri="{FF2B5EF4-FFF2-40B4-BE49-F238E27FC236}">
                <a16:creationId xmlns:a16="http://schemas.microsoft.com/office/drawing/2014/main" id="{A5BF358D-1028-369A-98E4-FCDFE1B97A81}"/>
              </a:ext>
            </a:extLst>
          </p:cNvPr>
          <p:cNvSpPr/>
          <p:nvPr/>
        </p:nvSpPr>
        <p:spPr>
          <a:xfrm>
            <a:off x="4437112" y="4515398"/>
            <a:ext cx="1873140" cy="2929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cxnSp>
        <p:nvCxnSpPr>
          <p:cNvPr id="1028" name="Straight Connector 1027">
            <a:extLst>
              <a:ext uri="{FF2B5EF4-FFF2-40B4-BE49-F238E27FC236}">
                <a16:creationId xmlns:a16="http://schemas.microsoft.com/office/drawing/2014/main" id="{5E103526-9212-42ED-CA66-FB669BAD0A28}"/>
              </a:ext>
            </a:extLst>
          </p:cNvPr>
          <p:cNvCxnSpPr/>
          <p:nvPr/>
        </p:nvCxnSpPr>
        <p:spPr>
          <a:xfrm flipH="1">
            <a:off x="483867" y="489128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9" name="Picture 4" descr="Facts About the Grey Nurse Sharks">
            <a:extLst>
              <a:ext uri="{FF2B5EF4-FFF2-40B4-BE49-F238E27FC236}">
                <a16:creationId xmlns:a16="http://schemas.microsoft.com/office/drawing/2014/main" id="{F44CA08B-5CD5-FBF4-E0EC-886546C4123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29579" y="1915694"/>
            <a:ext cx="1280673" cy="853783"/>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1029">
            <a:extLst>
              <a:ext uri="{FF2B5EF4-FFF2-40B4-BE49-F238E27FC236}">
                <a16:creationId xmlns:a16="http://schemas.microsoft.com/office/drawing/2014/main" id="{E8A21D03-2E79-DDA9-D41D-BC11AFCDCD2A}"/>
              </a:ext>
            </a:extLst>
          </p:cNvPr>
          <p:cNvSpPr/>
          <p:nvPr/>
        </p:nvSpPr>
        <p:spPr>
          <a:xfrm>
            <a:off x="519373" y="6948264"/>
            <a:ext cx="5864847" cy="120436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tx1"/>
              </a:solidFill>
              <a:latin typeface="Arial Narrow" panose="020B0606020202030204" pitchFamily="34" charset="0"/>
            </a:endParaRPr>
          </a:p>
        </p:txBody>
      </p:sp>
      <p:sp>
        <p:nvSpPr>
          <p:cNvPr id="1031" name="Rectangle 1030">
            <a:extLst>
              <a:ext uri="{FF2B5EF4-FFF2-40B4-BE49-F238E27FC236}">
                <a16:creationId xmlns:a16="http://schemas.microsoft.com/office/drawing/2014/main" id="{300AB910-9B17-9775-AC46-E245648AC2F2}"/>
              </a:ext>
            </a:extLst>
          </p:cNvPr>
          <p:cNvSpPr/>
          <p:nvPr/>
        </p:nvSpPr>
        <p:spPr>
          <a:xfrm>
            <a:off x="594273" y="7213090"/>
            <a:ext cx="5715047" cy="87612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1033" name="TextBox 1032">
            <a:extLst>
              <a:ext uri="{FF2B5EF4-FFF2-40B4-BE49-F238E27FC236}">
                <a16:creationId xmlns:a16="http://schemas.microsoft.com/office/drawing/2014/main" id="{9B3D0403-2080-4834-00BC-6DB981EEEBBC}"/>
              </a:ext>
            </a:extLst>
          </p:cNvPr>
          <p:cNvSpPr txBox="1"/>
          <p:nvPr/>
        </p:nvSpPr>
        <p:spPr>
          <a:xfrm>
            <a:off x="519373" y="6949448"/>
            <a:ext cx="5715047" cy="261610"/>
          </a:xfrm>
          <a:prstGeom prst="rect">
            <a:avLst/>
          </a:prstGeom>
          <a:noFill/>
        </p:spPr>
        <p:txBody>
          <a:bodyPr wrap="square" rtlCol="0">
            <a:spAutoFit/>
          </a:bodyPr>
          <a:lstStyle/>
          <a:p>
            <a:r>
              <a:rPr lang="en-US" sz="1100" b="1" dirty="0">
                <a:latin typeface="Arial Narrow" panose="020B0604020202020204" pitchFamily="34" charset="0"/>
                <a:cs typeface="Arial Narrow" panose="020B0604020202020204" pitchFamily="34" charset="0"/>
              </a:rPr>
              <a:t>Q. When is a recovery plan first made? Ans.</a:t>
            </a:r>
          </a:p>
        </p:txBody>
      </p:sp>
      <p:sp>
        <p:nvSpPr>
          <p:cNvPr id="1035" name="TextBox 1034">
            <a:extLst>
              <a:ext uri="{FF2B5EF4-FFF2-40B4-BE49-F238E27FC236}">
                <a16:creationId xmlns:a16="http://schemas.microsoft.com/office/drawing/2014/main" id="{E80E7DB7-0C33-C0A4-8EBE-BEE29D359994}"/>
              </a:ext>
            </a:extLst>
          </p:cNvPr>
          <p:cNvSpPr txBox="1"/>
          <p:nvPr/>
        </p:nvSpPr>
        <p:spPr>
          <a:xfrm>
            <a:off x="712762" y="3474213"/>
            <a:ext cx="860369" cy="830997"/>
          </a:xfrm>
          <a:prstGeom prst="rect">
            <a:avLst/>
          </a:prstGeom>
          <a:noFill/>
        </p:spPr>
        <p:txBody>
          <a:bodyPr wrap="square">
            <a:spAutoFit/>
          </a:bodyPr>
          <a:lstStyle/>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E</a:t>
            </a:r>
            <a:r>
              <a:rPr lang="en-US" sz="800" dirty="0">
                <a:effectLst/>
                <a:latin typeface="Arial Narrow" panose="020B0604020202020204" pitchFamily="34" charset="0"/>
                <a:ea typeface="Times New Roman" panose="02020603050405020304" pitchFamily="18" charset="0"/>
                <a:cs typeface="Arial Narrow" panose="020B0604020202020204" pitchFamily="34" charset="0"/>
              </a:rPr>
              <a:t>xplosive shotgun powerheads invented and killed many sharks (thought to be dangerous). </a:t>
            </a:r>
            <a:endParaRPr lang="en-US" sz="800" dirty="0">
              <a:latin typeface="Arial Narrow" panose="020B0604020202020204" pitchFamily="34" charset="0"/>
              <a:cs typeface="Arial Narrow" panose="020B0604020202020204" pitchFamily="34" charset="0"/>
            </a:endParaRPr>
          </a:p>
        </p:txBody>
      </p:sp>
      <p:sp>
        <p:nvSpPr>
          <p:cNvPr id="1036" name="TextBox 1035">
            <a:extLst>
              <a:ext uri="{FF2B5EF4-FFF2-40B4-BE49-F238E27FC236}">
                <a16:creationId xmlns:a16="http://schemas.microsoft.com/office/drawing/2014/main" id="{F50847D8-D7F3-2CFE-4C3B-E0BF23AC4F9A}"/>
              </a:ext>
            </a:extLst>
          </p:cNvPr>
          <p:cNvSpPr txBox="1"/>
          <p:nvPr/>
        </p:nvSpPr>
        <p:spPr>
          <a:xfrm>
            <a:off x="1516604" y="3473877"/>
            <a:ext cx="1541152" cy="830997"/>
          </a:xfrm>
          <a:prstGeom prst="rect">
            <a:avLst/>
          </a:prstGeom>
          <a:noFill/>
        </p:spPr>
        <p:txBody>
          <a:bodyPr wrap="square">
            <a:spAutoFit/>
          </a:bodyPr>
          <a:lstStyle/>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R</a:t>
            </a:r>
            <a:r>
              <a:rPr lang="en-US" sz="800" dirty="0">
                <a:effectLst/>
                <a:latin typeface="Arial Narrow" panose="020B0604020202020204" pitchFamily="34" charset="0"/>
                <a:ea typeface="Times New Roman" panose="02020603050405020304" pitchFamily="18" charset="0"/>
                <a:cs typeface="Arial Narrow" panose="020B0604020202020204" pitchFamily="34" charset="0"/>
              </a:rPr>
              <a:t>educed numbers of GNS caught in shark nets. The game-fishing industry also noticed a decline in numbers, voluntarily banned GNS captures in 1979. GNS listed as </a:t>
            </a:r>
            <a:r>
              <a:rPr lang="en-US" sz="800" i="1" dirty="0">
                <a:effectLst/>
                <a:latin typeface="Arial Narrow" panose="020B0604020202020204" pitchFamily="34" charset="0"/>
                <a:ea typeface="Times New Roman" panose="02020603050405020304" pitchFamily="18" charset="0"/>
                <a:cs typeface="Arial Narrow" panose="020B0604020202020204" pitchFamily="34" charset="0"/>
              </a:rPr>
              <a:t>vulnerable</a:t>
            </a:r>
            <a:r>
              <a:rPr lang="en-US" sz="800" dirty="0">
                <a:effectLst/>
                <a:latin typeface="Arial Narrow" panose="020B0604020202020204" pitchFamily="34" charset="0"/>
                <a:ea typeface="Times New Roman" panose="02020603050405020304" pitchFamily="18" charset="0"/>
                <a:cs typeface="Arial Narrow" panose="020B0604020202020204" pitchFamily="34" charset="0"/>
              </a:rPr>
              <a:t> and </a:t>
            </a:r>
            <a:r>
              <a:rPr lang="en-US" sz="800" b="1" dirty="0">
                <a:effectLst/>
                <a:latin typeface="Arial Narrow" panose="020B0604020202020204" pitchFamily="34" charset="0"/>
                <a:ea typeface="Times New Roman" panose="02020603050405020304" pitchFamily="18" charset="0"/>
                <a:cs typeface="Arial Narrow" panose="020B0604020202020204" pitchFamily="34" charset="0"/>
              </a:rPr>
              <a:t>protected</a:t>
            </a:r>
            <a:r>
              <a:rPr lang="en-US" sz="800" dirty="0">
                <a:effectLst/>
                <a:latin typeface="Arial Narrow" panose="020B0604020202020204" pitchFamily="34" charset="0"/>
                <a:ea typeface="Times New Roman" panose="02020603050405020304" pitchFamily="18" charset="0"/>
                <a:cs typeface="Arial Narrow" panose="020B0604020202020204" pitchFamily="34" charset="0"/>
              </a:rPr>
              <a:t> </a:t>
            </a:r>
            <a:r>
              <a:rPr lang="en-US" sz="800" b="1" dirty="0">
                <a:effectLst/>
                <a:latin typeface="Arial Narrow" panose="020B0604020202020204" pitchFamily="34" charset="0"/>
                <a:ea typeface="Times New Roman" panose="02020603050405020304" pitchFamily="18" charset="0"/>
                <a:cs typeface="Arial Narrow" panose="020B0604020202020204" pitchFamily="34" charset="0"/>
              </a:rPr>
              <a:t>in 1984.  </a:t>
            </a:r>
          </a:p>
        </p:txBody>
      </p:sp>
      <p:sp>
        <p:nvSpPr>
          <p:cNvPr id="1038" name="TextBox 1037">
            <a:extLst>
              <a:ext uri="{FF2B5EF4-FFF2-40B4-BE49-F238E27FC236}">
                <a16:creationId xmlns:a16="http://schemas.microsoft.com/office/drawing/2014/main" id="{B1EBED1D-7E4F-86CC-7499-B3F5CD252144}"/>
              </a:ext>
            </a:extLst>
          </p:cNvPr>
          <p:cNvSpPr txBox="1"/>
          <p:nvPr/>
        </p:nvSpPr>
        <p:spPr>
          <a:xfrm>
            <a:off x="2952775" y="3489655"/>
            <a:ext cx="784742" cy="707886"/>
          </a:xfrm>
          <a:prstGeom prst="rect">
            <a:avLst/>
          </a:prstGeom>
          <a:noFill/>
        </p:spPr>
        <p:txBody>
          <a:bodyPr wrap="square">
            <a:spAutoFit/>
          </a:bodyPr>
          <a:lstStyle/>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1992 - First official count</a:t>
            </a:r>
          </a:p>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1997 - GNS upgraded to </a:t>
            </a:r>
            <a:r>
              <a:rPr lang="en-US" sz="800" i="1" dirty="0">
                <a:latin typeface="Arial Narrow" panose="020B0604020202020204" pitchFamily="34" charset="0"/>
                <a:ea typeface="Times New Roman" panose="02020603050405020304" pitchFamily="18" charset="0"/>
                <a:cs typeface="Arial Narrow" panose="020B0604020202020204" pitchFamily="34" charset="0"/>
              </a:rPr>
              <a:t>endangered</a:t>
            </a:r>
            <a:r>
              <a:rPr lang="en-US" sz="800" dirty="0">
                <a:latin typeface="Arial Narrow" panose="020B0604020202020204" pitchFamily="34" charset="0"/>
                <a:ea typeface="Times New Roman" panose="02020603050405020304" pitchFamily="18" charset="0"/>
                <a:cs typeface="Arial Narrow" panose="020B0604020202020204" pitchFamily="34" charset="0"/>
              </a:rPr>
              <a:t>.</a:t>
            </a:r>
          </a:p>
        </p:txBody>
      </p:sp>
      <p:sp>
        <p:nvSpPr>
          <p:cNvPr id="1039" name="TextBox 1038">
            <a:extLst>
              <a:ext uri="{FF2B5EF4-FFF2-40B4-BE49-F238E27FC236}">
                <a16:creationId xmlns:a16="http://schemas.microsoft.com/office/drawing/2014/main" id="{B99620A2-D981-EDA7-12D3-DC71730BB2DA}"/>
              </a:ext>
            </a:extLst>
          </p:cNvPr>
          <p:cNvSpPr txBox="1"/>
          <p:nvPr/>
        </p:nvSpPr>
        <p:spPr>
          <a:xfrm>
            <a:off x="3598048" y="3497075"/>
            <a:ext cx="1080120" cy="830997"/>
          </a:xfrm>
          <a:prstGeom prst="rect">
            <a:avLst/>
          </a:prstGeom>
          <a:noFill/>
        </p:spPr>
        <p:txBody>
          <a:bodyPr wrap="square">
            <a:spAutoFit/>
          </a:bodyPr>
          <a:lstStyle/>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2001 – First large-scale count (300-3000 sharks with 40/60 critical habitat sites abandoned). GNS listed as </a:t>
            </a:r>
            <a:r>
              <a:rPr lang="en-US" sz="800" i="1" dirty="0">
                <a:latin typeface="Arial Narrow" panose="020B0604020202020204" pitchFamily="34" charset="0"/>
                <a:ea typeface="Times New Roman" panose="02020603050405020304" pitchFamily="18" charset="0"/>
                <a:cs typeface="Arial Narrow" panose="020B0604020202020204" pitchFamily="34" charset="0"/>
              </a:rPr>
              <a:t>critically endangered</a:t>
            </a:r>
            <a:endParaRPr lang="en-US" sz="800" i="1" dirty="0">
              <a:latin typeface="Arial Narrow" panose="020B0604020202020204" pitchFamily="34" charset="0"/>
              <a:cs typeface="Arial Narrow" panose="020B0604020202020204" pitchFamily="34" charset="0"/>
            </a:endParaRPr>
          </a:p>
        </p:txBody>
      </p:sp>
      <p:sp>
        <p:nvSpPr>
          <p:cNvPr id="1042" name="TextBox 1041">
            <a:extLst>
              <a:ext uri="{FF2B5EF4-FFF2-40B4-BE49-F238E27FC236}">
                <a16:creationId xmlns:a16="http://schemas.microsoft.com/office/drawing/2014/main" id="{1B57FC41-1656-1842-413B-C7CFC8D980F9}"/>
              </a:ext>
            </a:extLst>
          </p:cNvPr>
          <p:cNvSpPr txBox="1"/>
          <p:nvPr/>
        </p:nvSpPr>
        <p:spPr>
          <a:xfrm>
            <a:off x="4559132" y="3497075"/>
            <a:ext cx="983405" cy="830997"/>
          </a:xfrm>
          <a:prstGeom prst="rect">
            <a:avLst/>
          </a:prstGeom>
          <a:noFill/>
        </p:spPr>
        <p:txBody>
          <a:bodyPr wrap="square">
            <a:spAutoFit/>
          </a:bodyPr>
          <a:lstStyle/>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Survey Methods include tagging (genetic, physical and natural tags). </a:t>
            </a:r>
          </a:p>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2017 – estimates of 2000-3000 sharks.</a:t>
            </a:r>
          </a:p>
        </p:txBody>
      </p:sp>
      <p:sp>
        <p:nvSpPr>
          <p:cNvPr id="1043" name="TextBox 1042">
            <a:extLst>
              <a:ext uri="{FF2B5EF4-FFF2-40B4-BE49-F238E27FC236}">
                <a16:creationId xmlns:a16="http://schemas.microsoft.com/office/drawing/2014/main" id="{C6325813-3F53-F300-D852-26C5E2859A30}"/>
              </a:ext>
            </a:extLst>
          </p:cNvPr>
          <p:cNvSpPr txBox="1"/>
          <p:nvPr/>
        </p:nvSpPr>
        <p:spPr>
          <a:xfrm>
            <a:off x="5389587" y="3497075"/>
            <a:ext cx="835237" cy="830997"/>
          </a:xfrm>
          <a:prstGeom prst="rect">
            <a:avLst/>
          </a:prstGeom>
          <a:noFill/>
        </p:spPr>
        <p:txBody>
          <a:bodyPr wrap="square">
            <a:spAutoFit/>
          </a:bodyPr>
          <a:lstStyle/>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Sharks turning up at previously abandoned habitat sites and many more at Wolf Rock Qld.</a:t>
            </a:r>
          </a:p>
        </p:txBody>
      </p:sp>
      <p:sp>
        <p:nvSpPr>
          <p:cNvPr id="1044" name="Rectangle 1043">
            <a:extLst>
              <a:ext uri="{FF2B5EF4-FFF2-40B4-BE49-F238E27FC236}">
                <a16:creationId xmlns:a16="http://schemas.microsoft.com/office/drawing/2014/main" id="{98AAB960-2A9F-9389-6A9D-AE4137F7C059}"/>
              </a:ext>
            </a:extLst>
          </p:cNvPr>
          <p:cNvSpPr/>
          <p:nvPr/>
        </p:nvSpPr>
        <p:spPr>
          <a:xfrm>
            <a:off x="522031" y="8256729"/>
            <a:ext cx="5862189" cy="40704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tx1"/>
              </a:solidFill>
              <a:latin typeface="Arial Narrow" panose="020B0606020202030204" pitchFamily="34" charset="0"/>
            </a:endParaRPr>
          </a:p>
        </p:txBody>
      </p:sp>
      <p:sp>
        <p:nvSpPr>
          <p:cNvPr id="1046" name="TextBox 1045">
            <a:extLst>
              <a:ext uri="{FF2B5EF4-FFF2-40B4-BE49-F238E27FC236}">
                <a16:creationId xmlns:a16="http://schemas.microsoft.com/office/drawing/2014/main" id="{64418C50-1DD8-7F78-CB0E-D4EA208AED6E}"/>
              </a:ext>
            </a:extLst>
          </p:cNvPr>
          <p:cNvSpPr txBox="1"/>
          <p:nvPr/>
        </p:nvSpPr>
        <p:spPr>
          <a:xfrm>
            <a:off x="519373" y="8322326"/>
            <a:ext cx="5538840" cy="261610"/>
          </a:xfrm>
          <a:prstGeom prst="rect">
            <a:avLst/>
          </a:prstGeom>
          <a:noFill/>
        </p:spPr>
        <p:txBody>
          <a:bodyPr wrap="square" rtlCol="0">
            <a:spAutoFit/>
          </a:bodyPr>
          <a:lstStyle/>
          <a:p>
            <a:r>
              <a:rPr lang="en-US" sz="1100" b="1" dirty="0">
                <a:latin typeface="Arial Narrow" panose="020B0604020202020204" pitchFamily="34" charset="0"/>
                <a:cs typeface="Arial Narrow" panose="020B0604020202020204" pitchFamily="34" charset="0"/>
              </a:rPr>
              <a:t>Q. Has there been any GNS aggregation sites protected since the 2014 recovery plan? Ans.</a:t>
            </a:r>
          </a:p>
        </p:txBody>
      </p:sp>
      <p:sp>
        <p:nvSpPr>
          <p:cNvPr id="1047" name="Rectangle 1046">
            <a:extLst>
              <a:ext uri="{FF2B5EF4-FFF2-40B4-BE49-F238E27FC236}">
                <a16:creationId xmlns:a16="http://schemas.microsoft.com/office/drawing/2014/main" id="{349421D2-5637-AF9B-0583-5D971E11209C}"/>
              </a:ext>
            </a:extLst>
          </p:cNvPr>
          <p:cNvSpPr/>
          <p:nvPr/>
        </p:nvSpPr>
        <p:spPr>
          <a:xfrm>
            <a:off x="5589240" y="8304760"/>
            <a:ext cx="739998" cy="31728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2611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20</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510999" y="224669"/>
            <a:ext cx="4292929" cy="553998"/>
          </a:xfrm>
          <a:prstGeom prst="rect">
            <a:avLst/>
          </a:prstGeom>
          <a:noFill/>
        </p:spPr>
        <p:txBody>
          <a:bodyPr wrap="square" rtlCol="0">
            <a:spAutoFit/>
          </a:bodyPr>
          <a:lstStyle/>
          <a:p>
            <a:r>
              <a:rPr lang="en-AU" b="1" dirty="0">
                <a:latin typeface="Arial Narrow" pitchFamily="34" charset="0"/>
              </a:rPr>
              <a:t>Interpret </a:t>
            </a:r>
            <a:r>
              <a:rPr lang="en-US" sz="1200" dirty="0">
                <a:latin typeface="Arial Narrow" pitchFamily="34" charset="0"/>
              </a:rPr>
              <a:t>data related to the marine environmental planning and management process.</a:t>
            </a:r>
          </a:p>
        </p:txBody>
      </p:sp>
      <p:sp>
        <p:nvSpPr>
          <p:cNvPr id="3" name="TextBox 17">
            <a:extLst>
              <a:ext uri="{FF2B5EF4-FFF2-40B4-BE49-F238E27FC236}">
                <a16:creationId xmlns:a16="http://schemas.microsoft.com/office/drawing/2014/main" id="{D40F9B5B-BB8D-1977-10AD-445B626299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746817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0A212-4DBA-6930-C13A-8813ADD8B18E}"/>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A132D085-CFDF-47CE-B3FE-CF4E7A81567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625631CA-444B-EBF5-943C-E113C20138A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6E225ADF-7A08-72AE-5856-E1B0CAA6002B}"/>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FDAC694B-D26F-1FA4-0E77-DC69EC029DA3}"/>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21</a:t>
            </a:r>
          </a:p>
        </p:txBody>
      </p:sp>
      <p:sp>
        <p:nvSpPr>
          <p:cNvPr id="10" name="Rectangle 9">
            <a:extLst>
              <a:ext uri="{FF2B5EF4-FFF2-40B4-BE49-F238E27FC236}">
                <a16:creationId xmlns:a16="http://schemas.microsoft.com/office/drawing/2014/main" id="{6343C155-FAF3-DC59-0C49-D143C5DABF5C}"/>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547B3649-DA27-5B01-F38D-975D2A922ED4}"/>
              </a:ext>
            </a:extLst>
          </p:cNvPr>
          <p:cNvSpPr txBox="1"/>
          <p:nvPr/>
        </p:nvSpPr>
        <p:spPr>
          <a:xfrm>
            <a:off x="1510999" y="127908"/>
            <a:ext cx="3975431" cy="738664"/>
          </a:xfrm>
          <a:prstGeom prst="rect">
            <a:avLst/>
          </a:prstGeom>
          <a:noFill/>
        </p:spPr>
        <p:txBody>
          <a:bodyPr wrap="square" rtlCol="0">
            <a:spAutoFit/>
          </a:bodyPr>
          <a:lstStyle/>
          <a:p>
            <a:r>
              <a:rPr lang="en-AU" b="1" dirty="0">
                <a:latin typeface="Arial Narrow" pitchFamily="34" charset="0"/>
              </a:rPr>
              <a:t>11. Title - </a:t>
            </a:r>
            <a:r>
              <a:rPr lang="en-US" sz="1200" dirty="0">
                <a:latin typeface="Arial Narrow" pitchFamily="34" charset="0"/>
              </a:rPr>
              <a:t>Evaluate the success of a regional zoning plan or plan management, based on the social, economic and cultural context on which it was considered.</a:t>
            </a:r>
          </a:p>
        </p:txBody>
      </p:sp>
      <p:sp>
        <p:nvSpPr>
          <p:cNvPr id="3" name="TextBox 17">
            <a:extLst>
              <a:ext uri="{FF2B5EF4-FFF2-40B4-BE49-F238E27FC236}">
                <a16:creationId xmlns:a16="http://schemas.microsoft.com/office/drawing/2014/main" id="{93E29F74-8EB5-0ADE-C4B2-ECA509C40E12}"/>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D5702447-2E6C-99C6-7A15-6C1BF497BE93}"/>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7" name="TextBox 36">
            <a:extLst>
              <a:ext uri="{FF2B5EF4-FFF2-40B4-BE49-F238E27FC236}">
                <a16:creationId xmlns:a16="http://schemas.microsoft.com/office/drawing/2014/main" id="{8551B140-466D-F453-32DB-B2A4D9802DCC}"/>
              </a:ext>
            </a:extLst>
          </p:cNvPr>
          <p:cNvSpPr txBox="1"/>
          <p:nvPr/>
        </p:nvSpPr>
        <p:spPr>
          <a:xfrm>
            <a:off x="263691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as a Human Endeavour	                                               </a:t>
            </a:r>
            <a:endParaRPr lang="en-AU" sz="1100" b="1" dirty="0">
              <a:latin typeface="Arial Narrow" pitchFamily="34" charset="0"/>
            </a:endParaRPr>
          </a:p>
        </p:txBody>
      </p:sp>
    </p:spTree>
    <p:extLst>
      <p:ext uri="{BB962C8B-B14F-4D97-AF65-F5344CB8AC3E}">
        <p14:creationId xmlns:p14="http://schemas.microsoft.com/office/powerpoint/2010/main" val="2824400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8FBAC-3BE4-2FFD-AA8D-2A3D82DBC232}"/>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BCB9253F-5FE1-83BC-8685-7FF1EDE7C0B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F3996D5F-9069-99BD-1CB4-A880CD7BD3D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09F7F57E-B505-D9F0-69DC-D5628469D16E}"/>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69D5009C-B158-4C06-4209-CC23881D034C}"/>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22</a:t>
            </a:r>
          </a:p>
        </p:txBody>
      </p:sp>
      <p:sp>
        <p:nvSpPr>
          <p:cNvPr id="10" name="Rectangle 9">
            <a:extLst>
              <a:ext uri="{FF2B5EF4-FFF2-40B4-BE49-F238E27FC236}">
                <a16:creationId xmlns:a16="http://schemas.microsoft.com/office/drawing/2014/main" id="{A600A444-12A8-14F4-0ECA-5B452760CFE0}"/>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CB0C5736-7A96-A085-3D6D-99F6D7F79A3B}"/>
              </a:ext>
            </a:extLst>
          </p:cNvPr>
          <p:cNvSpPr txBox="1"/>
          <p:nvPr/>
        </p:nvSpPr>
        <p:spPr>
          <a:xfrm>
            <a:off x="1510999" y="40812"/>
            <a:ext cx="3975431" cy="923330"/>
          </a:xfrm>
          <a:prstGeom prst="rect">
            <a:avLst/>
          </a:prstGeom>
          <a:noFill/>
        </p:spPr>
        <p:txBody>
          <a:bodyPr wrap="square" rtlCol="0">
            <a:spAutoFit/>
          </a:bodyPr>
          <a:lstStyle/>
          <a:p>
            <a:r>
              <a:rPr lang="en-AU" b="1" dirty="0">
                <a:latin typeface="Arial Narrow" pitchFamily="34" charset="0"/>
              </a:rPr>
              <a:t>12. Title - </a:t>
            </a:r>
            <a:r>
              <a:rPr lang="en-US" sz="1200" dirty="0">
                <a:latin typeface="Arial Narrow" pitchFamily="34" charset="0"/>
              </a:rPr>
              <a:t>Assess the use of remote sensing radar imagery, satellite tracking in real time and remotely piloted aircraft systems (RPAS) (i.e. drones) to enable scientists to measure and monitor populations in large or inaccessible ecosystems such as dugongs.</a:t>
            </a:r>
          </a:p>
        </p:txBody>
      </p:sp>
      <p:sp>
        <p:nvSpPr>
          <p:cNvPr id="3" name="TextBox 17">
            <a:extLst>
              <a:ext uri="{FF2B5EF4-FFF2-40B4-BE49-F238E27FC236}">
                <a16:creationId xmlns:a16="http://schemas.microsoft.com/office/drawing/2014/main" id="{0A09C521-C191-D1DC-481C-EB03BCB4E736}"/>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86BBF196-BFFC-1C19-71F4-94D06CBA4242}"/>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7" name="TextBox 36">
            <a:extLst>
              <a:ext uri="{FF2B5EF4-FFF2-40B4-BE49-F238E27FC236}">
                <a16:creationId xmlns:a16="http://schemas.microsoft.com/office/drawing/2014/main" id="{2A983456-D5D1-F099-5D9F-F4325F10D29D}"/>
              </a:ext>
            </a:extLst>
          </p:cNvPr>
          <p:cNvSpPr txBox="1"/>
          <p:nvPr/>
        </p:nvSpPr>
        <p:spPr>
          <a:xfrm>
            <a:off x="263691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as a Human Endeavour	                                               </a:t>
            </a:r>
            <a:endParaRPr lang="en-AU" sz="1100" b="1" dirty="0">
              <a:latin typeface="Arial Narrow" pitchFamily="34" charset="0"/>
            </a:endParaRPr>
          </a:p>
        </p:txBody>
      </p:sp>
    </p:spTree>
    <p:extLst>
      <p:ext uri="{BB962C8B-B14F-4D97-AF65-F5344CB8AC3E}">
        <p14:creationId xmlns:p14="http://schemas.microsoft.com/office/powerpoint/2010/main" val="54365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A56A1-8F56-AD3B-0A18-4BA3F9BDFAB0}"/>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AF7383FC-DA06-50EB-F915-40F492DD7B6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0DC04D2C-055D-7F8A-CAB7-43CDC0C7C2A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1BB5E4F2-C322-8C2D-06CF-F252F3F84ED9}"/>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B9D39BA2-903D-04D0-B208-775D06BA09F7}"/>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23</a:t>
            </a:r>
          </a:p>
        </p:txBody>
      </p:sp>
      <p:sp>
        <p:nvSpPr>
          <p:cNvPr id="10" name="Rectangle 9">
            <a:extLst>
              <a:ext uri="{FF2B5EF4-FFF2-40B4-BE49-F238E27FC236}">
                <a16:creationId xmlns:a16="http://schemas.microsoft.com/office/drawing/2014/main" id="{48F6053E-EC4A-2F09-041E-9CECCC059821}"/>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DB1ACD60-91CB-A141-9560-44954CB2EADC}"/>
              </a:ext>
            </a:extLst>
          </p:cNvPr>
          <p:cNvSpPr txBox="1"/>
          <p:nvPr/>
        </p:nvSpPr>
        <p:spPr>
          <a:xfrm>
            <a:off x="1510999" y="40812"/>
            <a:ext cx="4078241" cy="923330"/>
          </a:xfrm>
          <a:prstGeom prst="rect">
            <a:avLst/>
          </a:prstGeom>
          <a:noFill/>
        </p:spPr>
        <p:txBody>
          <a:bodyPr wrap="square" rtlCol="0">
            <a:spAutoFit/>
          </a:bodyPr>
          <a:lstStyle/>
          <a:p>
            <a:r>
              <a:rPr lang="en-AU" b="1" dirty="0">
                <a:latin typeface="Arial Narrow" pitchFamily="34" charset="0"/>
              </a:rPr>
              <a:t>13. Title - </a:t>
            </a:r>
            <a:r>
              <a:rPr lang="en-US" sz="1200" dirty="0">
                <a:latin typeface="Arial Narrow" pitchFamily="34" charset="0"/>
              </a:rPr>
              <a:t>Appreciate that effective marine ecosystem management is informed by the development of complex models requiring a broad range of scientific knowledge in gathering data, identifying indicators and ensuring measurement is valid and reliable.</a:t>
            </a:r>
          </a:p>
        </p:txBody>
      </p:sp>
      <p:sp>
        <p:nvSpPr>
          <p:cNvPr id="3" name="TextBox 17">
            <a:extLst>
              <a:ext uri="{FF2B5EF4-FFF2-40B4-BE49-F238E27FC236}">
                <a16:creationId xmlns:a16="http://schemas.microsoft.com/office/drawing/2014/main" id="{DCFD0401-860D-E072-CE92-691DB6EB6630}"/>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163920A1-1795-F60A-F15D-DF8FED16A707}"/>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7" name="TextBox 36">
            <a:extLst>
              <a:ext uri="{FF2B5EF4-FFF2-40B4-BE49-F238E27FC236}">
                <a16:creationId xmlns:a16="http://schemas.microsoft.com/office/drawing/2014/main" id="{B49DBD49-715B-FF5E-D195-41906F6FC143}"/>
              </a:ext>
            </a:extLst>
          </p:cNvPr>
          <p:cNvSpPr txBox="1"/>
          <p:nvPr/>
        </p:nvSpPr>
        <p:spPr>
          <a:xfrm>
            <a:off x="263691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as a Human Endeavour	                                               </a:t>
            </a:r>
            <a:endParaRPr lang="en-AU" sz="1100" b="1" dirty="0">
              <a:latin typeface="Arial Narrow" pitchFamily="34" charset="0"/>
            </a:endParaRPr>
          </a:p>
        </p:txBody>
      </p:sp>
    </p:spTree>
    <p:extLst>
      <p:ext uri="{BB962C8B-B14F-4D97-AF65-F5344CB8AC3E}">
        <p14:creationId xmlns:p14="http://schemas.microsoft.com/office/powerpoint/2010/main" val="773307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68760" y="216714"/>
            <a:ext cx="4176464" cy="523220"/>
          </a:xfrm>
          <a:prstGeom prst="rect">
            <a:avLst/>
          </a:prstGeom>
          <a:noFill/>
        </p:spPr>
        <p:txBody>
          <a:bodyPr wrap="square" rtlCol="0">
            <a:spAutoFit/>
          </a:bodyPr>
          <a:lstStyle/>
          <a:p>
            <a:pPr algn="ctr"/>
            <a:r>
              <a:rPr lang="en-US" sz="2800" b="1" dirty="0">
                <a:latin typeface="Arial Narrow" pitchFamily="34" charset="0"/>
              </a:rPr>
              <a:t>Course Overview</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 name="Rectangle 5"/>
          <p:cNvSpPr/>
          <p:nvPr/>
        </p:nvSpPr>
        <p:spPr>
          <a:xfrm>
            <a:off x="2280824" y="1199267"/>
            <a:ext cx="2304256" cy="50405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Arial Narrow" panose="020B0606020202030204" pitchFamily="34" charset="0"/>
              </a:rPr>
              <a:t>Marine Science</a:t>
            </a:r>
          </a:p>
        </p:txBody>
      </p:sp>
      <p:sp>
        <p:nvSpPr>
          <p:cNvPr id="7" name="Rectangle 6"/>
          <p:cNvSpPr/>
          <p:nvPr/>
        </p:nvSpPr>
        <p:spPr>
          <a:xfrm>
            <a:off x="508863" y="2051654"/>
            <a:ext cx="2924089" cy="37556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Year 11 (this booklet)</a:t>
            </a: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endParaRPr lang="en-AU" sz="1600" b="1" dirty="0">
              <a:solidFill>
                <a:schemeClr val="tx1"/>
              </a:solidFill>
              <a:latin typeface="Arial Narrow" panose="020B0606020202030204" pitchFamily="34" charset="0"/>
            </a:endParaRPr>
          </a:p>
          <a:p>
            <a:r>
              <a:rPr lang="en-AU" sz="1600" b="1" dirty="0">
                <a:solidFill>
                  <a:schemeClr val="tx1"/>
                </a:solidFill>
                <a:latin typeface="Arial Narrow" panose="020B0606020202030204" pitchFamily="34" charset="0"/>
              </a:rPr>
              <a:t>Assessment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Data Test 10%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Student Experiment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Research Investigation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Exam 50% (</a:t>
            </a:r>
            <a:r>
              <a:rPr lang="en-AU" sz="1200" b="1" i="1" dirty="0">
                <a:solidFill>
                  <a:schemeClr val="tx1"/>
                </a:solidFill>
                <a:latin typeface="Arial Narrow" panose="020B0606020202030204" pitchFamily="34" charset="0"/>
              </a:rPr>
              <a:t>only</a:t>
            </a:r>
            <a:r>
              <a:rPr lang="en-AU" sz="1200" b="1" dirty="0">
                <a:solidFill>
                  <a:schemeClr val="tx1"/>
                </a:solidFill>
                <a:latin typeface="Arial Narrow" panose="020B0606020202030204" pitchFamily="34" charset="0"/>
              </a:rPr>
              <a:t> examines SU dot points)</a:t>
            </a:r>
          </a:p>
        </p:txBody>
      </p:sp>
      <p:sp>
        <p:nvSpPr>
          <p:cNvPr id="8" name="Rectangle 7"/>
          <p:cNvSpPr/>
          <p:nvPr/>
        </p:nvSpPr>
        <p:spPr>
          <a:xfrm>
            <a:off x="595588" y="2458269"/>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1</a:t>
            </a:r>
          </a:p>
          <a:p>
            <a:pPr algn="ctr"/>
            <a:r>
              <a:rPr lang="en-AU" sz="1200" b="1" dirty="0">
                <a:solidFill>
                  <a:schemeClr val="tx1"/>
                </a:solidFill>
                <a:latin typeface="Arial Narrow" panose="020B0606020202030204" pitchFamily="34" charset="0"/>
              </a:rPr>
              <a:t>Oceanography</a:t>
            </a: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An ocean planet</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The dynamic shore</a:t>
            </a:r>
          </a:p>
        </p:txBody>
      </p:sp>
      <p:sp>
        <p:nvSpPr>
          <p:cNvPr id="16" name="Rectangle 15"/>
          <p:cNvSpPr/>
          <p:nvPr/>
        </p:nvSpPr>
        <p:spPr>
          <a:xfrm>
            <a:off x="3455061" y="2051655"/>
            <a:ext cx="2924089" cy="37556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Year 12 (next booklet)</a:t>
            </a: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endParaRPr lang="en-AU" sz="1600" b="1" dirty="0">
              <a:solidFill>
                <a:schemeClr val="tx1"/>
              </a:solidFill>
              <a:latin typeface="Arial Narrow" panose="020B0606020202030204" pitchFamily="34" charset="0"/>
            </a:endParaRPr>
          </a:p>
          <a:p>
            <a:r>
              <a:rPr lang="en-AU" sz="1600" b="1" dirty="0">
                <a:solidFill>
                  <a:schemeClr val="tx1"/>
                </a:solidFill>
                <a:latin typeface="Arial Narrow" panose="020B0606020202030204" pitchFamily="34" charset="0"/>
              </a:rPr>
              <a:t>Assessment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Data Test 10%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Student Experiment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Research Investigation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Exam 50% (</a:t>
            </a:r>
            <a:r>
              <a:rPr lang="en-AU" sz="1200" b="1" i="1" dirty="0">
                <a:solidFill>
                  <a:schemeClr val="tx1"/>
                </a:solidFill>
                <a:latin typeface="Arial Narrow" panose="020B0606020202030204" pitchFamily="34" charset="0"/>
              </a:rPr>
              <a:t>only </a:t>
            </a:r>
            <a:r>
              <a:rPr lang="en-AU" sz="1200" b="1" dirty="0">
                <a:solidFill>
                  <a:schemeClr val="tx1"/>
                </a:solidFill>
                <a:latin typeface="Arial Narrow" panose="020B0606020202030204" pitchFamily="34" charset="0"/>
              </a:rPr>
              <a:t>examines SU dot points)</a:t>
            </a:r>
          </a:p>
          <a:p>
            <a:endParaRPr lang="en-AU" sz="1600" b="1" dirty="0">
              <a:solidFill>
                <a:schemeClr val="tx1"/>
              </a:solidFill>
              <a:latin typeface="Arial Narrow" panose="020B0606020202030204" pitchFamily="34" charset="0"/>
            </a:endParaRPr>
          </a:p>
        </p:txBody>
      </p:sp>
      <p:sp>
        <p:nvSpPr>
          <p:cNvPr id="18" name="Rectangle 17"/>
          <p:cNvSpPr/>
          <p:nvPr/>
        </p:nvSpPr>
        <p:spPr>
          <a:xfrm>
            <a:off x="2011211"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2</a:t>
            </a:r>
          </a:p>
          <a:p>
            <a:pPr algn="ctr"/>
            <a:r>
              <a:rPr lang="en-AU" sz="1200" b="1" dirty="0">
                <a:solidFill>
                  <a:schemeClr val="tx1"/>
                </a:solidFill>
                <a:latin typeface="Arial Narrow" panose="020B0606020202030204" pitchFamily="34" charset="0"/>
              </a:rPr>
              <a:t>Marine Biology</a:t>
            </a: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Marine ecology and biodiversity</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Marine environmental management</a:t>
            </a:r>
          </a:p>
        </p:txBody>
      </p:sp>
      <p:sp>
        <p:nvSpPr>
          <p:cNvPr id="19" name="Rectangle 18"/>
          <p:cNvSpPr/>
          <p:nvPr/>
        </p:nvSpPr>
        <p:spPr>
          <a:xfrm>
            <a:off x="3538351"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3</a:t>
            </a:r>
          </a:p>
          <a:p>
            <a:pPr algn="ctr"/>
            <a:r>
              <a:rPr lang="en-AU" sz="1200" b="1" dirty="0">
                <a:solidFill>
                  <a:schemeClr val="tx1"/>
                </a:solidFill>
                <a:latin typeface="Arial Narrow" panose="020B0606020202030204" pitchFamily="34" charset="0"/>
              </a:rPr>
              <a:t>Marine systems – connections and change</a:t>
            </a: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The reef and beyond</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Changes on the reef</a:t>
            </a:r>
          </a:p>
        </p:txBody>
      </p:sp>
      <p:sp>
        <p:nvSpPr>
          <p:cNvPr id="20" name="Rectangle 19"/>
          <p:cNvSpPr/>
          <p:nvPr/>
        </p:nvSpPr>
        <p:spPr>
          <a:xfrm>
            <a:off x="4959429"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4</a:t>
            </a:r>
          </a:p>
          <a:p>
            <a:pPr algn="ctr"/>
            <a:r>
              <a:rPr lang="en-AU" sz="1200" b="1" dirty="0">
                <a:solidFill>
                  <a:schemeClr val="tx1"/>
                </a:solidFill>
                <a:latin typeface="Arial Narrow" panose="020B0606020202030204" pitchFamily="34" charset="0"/>
              </a:rPr>
              <a:t>Ocean issues and resource management</a:t>
            </a: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Oceans of the future</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Managing fisheries</a:t>
            </a:r>
          </a:p>
        </p:txBody>
      </p:sp>
      <p:cxnSp>
        <p:nvCxnSpPr>
          <p:cNvPr id="22" name="Straight Connector 21"/>
          <p:cNvCxnSpPr/>
          <p:nvPr/>
        </p:nvCxnSpPr>
        <p:spPr>
          <a:xfrm>
            <a:off x="1356346" y="1939882"/>
            <a:ext cx="42740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56346"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30435"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88930"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93096"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6" idx="2"/>
          </p:cNvCxnSpPr>
          <p:nvPr/>
        </p:nvCxnSpPr>
        <p:spPr>
          <a:xfrm>
            <a:off x="3432952" y="1703323"/>
            <a:ext cx="0" cy="2365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8863" y="6011868"/>
            <a:ext cx="5870287" cy="1446550"/>
          </a:xfrm>
          <a:prstGeom prst="rect">
            <a:avLst/>
          </a:prstGeom>
          <a:solidFill>
            <a:schemeClr val="bg1">
              <a:lumMod val="85000"/>
            </a:schemeClr>
          </a:solidFill>
        </p:spPr>
        <p:txBody>
          <a:bodyPr wrap="square" rtlCol="0">
            <a:spAutoFit/>
          </a:bodyPr>
          <a:lstStyle/>
          <a:p>
            <a:r>
              <a:rPr lang="en-AU" sz="1600" b="1" dirty="0">
                <a:latin typeface="Arial Narrow" panose="020B0606020202030204" pitchFamily="34" charset="0"/>
              </a:rPr>
              <a:t>Syllabus Objectives</a:t>
            </a:r>
          </a:p>
          <a:p>
            <a:pPr marL="228600" indent="-228600">
              <a:buAutoNum type="arabicPeriod"/>
            </a:pPr>
            <a:r>
              <a:rPr lang="en-AU" sz="1200" dirty="0">
                <a:latin typeface="Arial Narrow" panose="020B0606020202030204" pitchFamily="34" charset="0"/>
              </a:rPr>
              <a:t>Describe ideas and findings</a:t>
            </a:r>
          </a:p>
          <a:p>
            <a:pPr marL="228600" indent="-228600">
              <a:buAutoNum type="arabicPeriod"/>
            </a:pPr>
            <a:r>
              <a:rPr lang="en-AU" sz="1200" dirty="0">
                <a:latin typeface="Arial Narrow" panose="020B0606020202030204" pitchFamily="34" charset="0"/>
              </a:rPr>
              <a:t>Apply understanding</a:t>
            </a:r>
          </a:p>
          <a:p>
            <a:pPr marL="228600" indent="-228600">
              <a:buAutoNum type="arabicPeriod"/>
            </a:pPr>
            <a:r>
              <a:rPr lang="en-AU" sz="1200" dirty="0">
                <a:latin typeface="Arial Narrow" panose="020B0606020202030204" pitchFamily="34" charset="0"/>
              </a:rPr>
              <a:t>Analyse data</a:t>
            </a:r>
          </a:p>
          <a:p>
            <a:pPr marL="228600" indent="-228600">
              <a:buAutoNum type="arabicPeriod"/>
            </a:pPr>
            <a:r>
              <a:rPr lang="en-AU" sz="1200" dirty="0">
                <a:latin typeface="Arial Narrow" panose="020B0606020202030204" pitchFamily="34" charset="0"/>
              </a:rPr>
              <a:t>Interpret evidence</a:t>
            </a:r>
          </a:p>
          <a:p>
            <a:pPr marL="228600" indent="-228600">
              <a:buAutoNum type="arabicPeriod"/>
            </a:pPr>
            <a:r>
              <a:rPr lang="en-AU" sz="1200" dirty="0">
                <a:latin typeface="Arial Narrow" panose="020B0606020202030204" pitchFamily="34" charset="0"/>
              </a:rPr>
              <a:t>Evaluate conclusions, claims and processes</a:t>
            </a:r>
          </a:p>
          <a:p>
            <a:pPr marL="228600" indent="-228600">
              <a:buAutoNum type="arabicPeriod"/>
            </a:pPr>
            <a:r>
              <a:rPr lang="en-AU" sz="1200" dirty="0">
                <a:latin typeface="Arial Narrow" panose="020B0606020202030204" pitchFamily="34" charset="0"/>
              </a:rPr>
              <a:t>Investigate phenomena</a:t>
            </a:r>
          </a:p>
        </p:txBody>
      </p:sp>
      <p:sp>
        <p:nvSpPr>
          <p:cNvPr id="36" name="TextBox 35"/>
          <p:cNvSpPr txBox="1"/>
          <p:nvPr/>
        </p:nvSpPr>
        <p:spPr>
          <a:xfrm>
            <a:off x="482868" y="7662947"/>
            <a:ext cx="5870287" cy="892552"/>
          </a:xfrm>
          <a:prstGeom prst="rect">
            <a:avLst/>
          </a:prstGeom>
          <a:solidFill>
            <a:schemeClr val="bg1">
              <a:lumMod val="85000"/>
            </a:schemeClr>
          </a:solidFill>
        </p:spPr>
        <p:txBody>
          <a:bodyPr wrap="square" rtlCol="0">
            <a:spAutoFit/>
          </a:bodyPr>
          <a:lstStyle/>
          <a:p>
            <a:r>
              <a:rPr lang="en-AU" sz="1600" b="1" dirty="0">
                <a:latin typeface="Arial Narrow" panose="020B0606020202030204" pitchFamily="34" charset="0"/>
              </a:rPr>
              <a:t>Science Strands</a:t>
            </a:r>
          </a:p>
          <a:p>
            <a:pPr marL="228600" indent="-228600">
              <a:buAutoNum type="arabicPeriod"/>
            </a:pPr>
            <a:r>
              <a:rPr lang="en-AU" sz="1200" dirty="0">
                <a:latin typeface="Arial Narrow" panose="020B0606020202030204" pitchFamily="34" charset="0"/>
              </a:rPr>
              <a:t>Science understanding (SU) - this is the ONLY Strand that is assessed in the (50%) exam</a:t>
            </a:r>
          </a:p>
          <a:p>
            <a:pPr marL="228600" indent="-228600">
              <a:buAutoNum type="arabicPeriod"/>
            </a:pPr>
            <a:r>
              <a:rPr lang="en-AU" sz="1200" dirty="0">
                <a:latin typeface="Arial Narrow" panose="020B0606020202030204" pitchFamily="34" charset="0"/>
              </a:rPr>
              <a:t>Science as a human endeavour (SHE)</a:t>
            </a:r>
          </a:p>
          <a:p>
            <a:pPr marL="228600" indent="-228600">
              <a:buAutoNum type="arabicPeriod"/>
            </a:pPr>
            <a:r>
              <a:rPr lang="en-AU" sz="1200" dirty="0">
                <a:latin typeface="Arial Narrow" panose="020B0606020202030204" pitchFamily="34" charset="0"/>
              </a:rPr>
              <a:t>Science inquiry skills (SIS) </a:t>
            </a:r>
          </a:p>
        </p:txBody>
      </p:sp>
      <p:sp>
        <p:nvSpPr>
          <p:cNvPr id="25" name="TextBox 24">
            <a:extLst>
              <a:ext uri="{FF2B5EF4-FFF2-40B4-BE49-F238E27FC236}">
                <a16:creationId xmlns:a16="http://schemas.microsoft.com/office/drawing/2014/main" id="{51D5EFAE-5D7C-440E-BBC1-DCA18A28527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F37AE972-0174-9D67-2868-C041FF0BA294}"/>
              </a:ext>
            </a:extLst>
          </p:cNvPr>
          <p:cNvCxnSpPr>
            <a:cxnSpLocks/>
          </p:cNvCxnSpPr>
          <p:nvPr/>
        </p:nvCxnSpPr>
        <p:spPr>
          <a:xfrm flipH="1">
            <a:off x="554222"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a:extLst>
              <a:ext uri="{FF2B5EF4-FFF2-40B4-BE49-F238E27FC236}">
                <a16:creationId xmlns:a16="http://schemas.microsoft.com/office/drawing/2014/main" id="{E2D839FD-7463-5E4E-75FE-C3B0F38BD468}"/>
              </a:ext>
            </a:extLst>
          </p:cNvPr>
          <p:cNvSpPr txBox="1"/>
          <p:nvPr/>
        </p:nvSpPr>
        <p:spPr>
          <a:xfrm>
            <a:off x="3017343" y="8856655"/>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Course Overview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B7F7DE4F-F82C-6BC6-17C5-90FE2764004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10" name="Picture 2" descr="Premium Vector | A black and white drawing of a sea turtle.">
            <a:extLst>
              <a:ext uri="{FF2B5EF4-FFF2-40B4-BE49-F238E27FC236}">
                <a16:creationId xmlns:a16="http://schemas.microsoft.com/office/drawing/2014/main" id="{1A671077-CCE7-2C8F-44E4-EF5E781B60D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598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E158F-73AE-8A66-9B94-3DBC2F35F349}"/>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CA91CA3E-B356-232B-6751-DF10173AD4FA}"/>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B5DB99EC-7A36-B952-6E8F-6245F2AE10B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2AD4A5CA-3ED9-50FF-AF6C-52B5730C9AB1}"/>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BB0BC195-2850-3A50-FC56-50821F1E0334}"/>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24</a:t>
            </a:r>
          </a:p>
        </p:txBody>
      </p:sp>
      <p:sp>
        <p:nvSpPr>
          <p:cNvPr id="10" name="Rectangle 9">
            <a:extLst>
              <a:ext uri="{FF2B5EF4-FFF2-40B4-BE49-F238E27FC236}">
                <a16:creationId xmlns:a16="http://schemas.microsoft.com/office/drawing/2014/main" id="{9BE0136E-D3C5-5B90-1AEF-B3EC4287C250}"/>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6E50610B-B1DB-218F-4B2D-A38279014124}"/>
              </a:ext>
            </a:extLst>
          </p:cNvPr>
          <p:cNvSpPr txBox="1"/>
          <p:nvPr/>
        </p:nvSpPr>
        <p:spPr>
          <a:xfrm>
            <a:off x="1510999" y="40812"/>
            <a:ext cx="4222257" cy="877163"/>
          </a:xfrm>
          <a:prstGeom prst="rect">
            <a:avLst/>
          </a:prstGeom>
          <a:noFill/>
        </p:spPr>
        <p:txBody>
          <a:bodyPr wrap="square" rtlCol="0">
            <a:spAutoFit/>
          </a:bodyPr>
          <a:lstStyle/>
          <a:p>
            <a:r>
              <a:rPr lang="en-AU" b="1" dirty="0">
                <a:latin typeface="Arial Narrow" pitchFamily="34" charset="0"/>
              </a:rPr>
              <a:t>14. Title - </a:t>
            </a:r>
            <a:r>
              <a:rPr lang="en-US" sz="1100" dirty="0" err="1">
                <a:latin typeface="Arial Narrow" pitchFamily="34" charset="0"/>
              </a:rPr>
              <a:t>Recognise</a:t>
            </a:r>
            <a:r>
              <a:rPr lang="en-US" sz="1100" dirty="0">
                <a:latin typeface="Arial Narrow" pitchFamily="34" charset="0"/>
              </a:rPr>
              <a:t> that in areas where marine management </a:t>
            </a:r>
          </a:p>
          <a:p>
            <a:r>
              <a:rPr lang="en-US" sz="1100" dirty="0">
                <a:latin typeface="Arial Narrow" pitchFamily="34" charset="0"/>
              </a:rPr>
              <a:t>decisions reflect scientific, social, cultural and ethical considerations, Aboriginal knowledges and practices and Torres Strait Islander knowledges and practices related to sea country are often used to complement conservation practices.</a:t>
            </a:r>
            <a:endParaRPr lang="en-US" sz="1200" dirty="0">
              <a:latin typeface="Arial Narrow" pitchFamily="34" charset="0"/>
            </a:endParaRPr>
          </a:p>
        </p:txBody>
      </p:sp>
      <p:sp>
        <p:nvSpPr>
          <p:cNvPr id="3" name="TextBox 17">
            <a:extLst>
              <a:ext uri="{FF2B5EF4-FFF2-40B4-BE49-F238E27FC236}">
                <a16:creationId xmlns:a16="http://schemas.microsoft.com/office/drawing/2014/main" id="{67BAAE09-D297-08AB-78F8-DFAE4589CFB8}"/>
              </a:ext>
            </a:extLst>
          </p:cNvPr>
          <p:cNvSpPr txBox="1"/>
          <p:nvPr/>
        </p:nvSpPr>
        <p:spPr>
          <a:xfrm>
            <a:off x="5640913" y="15622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4E3E4FBC-D10F-E24C-62A1-07C42D48EEE5}"/>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7" name="TextBox 36">
            <a:extLst>
              <a:ext uri="{FF2B5EF4-FFF2-40B4-BE49-F238E27FC236}">
                <a16:creationId xmlns:a16="http://schemas.microsoft.com/office/drawing/2014/main" id="{3F47328B-BB87-D004-8E44-B6C9EAA65658}"/>
              </a:ext>
            </a:extLst>
          </p:cNvPr>
          <p:cNvSpPr txBox="1"/>
          <p:nvPr/>
        </p:nvSpPr>
        <p:spPr>
          <a:xfrm>
            <a:off x="263691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as a Human Endeavour	                                               </a:t>
            </a:r>
            <a:endParaRPr lang="en-AU" sz="1100" b="1" dirty="0">
              <a:latin typeface="Arial Narrow" pitchFamily="34" charset="0"/>
            </a:endParaRPr>
          </a:p>
        </p:txBody>
      </p:sp>
    </p:spTree>
    <p:extLst>
      <p:ext uri="{BB962C8B-B14F-4D97-AF65-F5344CB8AC3E}">
        <p14:creationId xmlns:p14="http://schemas.microsoft.com/office/powerpoint/2010/main" val="228734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80803" y="322670"/>
            <a:ext cx="4191130" cy="400110"/>
          </a:xfrm>
          <a:prstGeom prst="rect">
            <a:avLst/>
          </a:prstGeom>
          <a:noFill/>
        </p:spPr>
        <p:txBody>
          <a:bodyPr wrap="square" rtlCol="0">
            <a:spAutoFit/>
          </a:bodyPr>
          <a:lstStyle/>
          <a:p>
            <a:pPr algn="ctr"/>
            <a:r>
              <a:rPr lang="en-US" sz="2000" b="1" dirty="0">
                <a:latin typeface="Arial Narrow" pitchFamily="34" charset="0"/>
              </a:rPr>
              <a:t>Table of Contents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B0887990-198D-4427-B70F-56ACFCD01D8A}"/>
              </a:ext>
            </a:extLst>
          </p:cNvPr>
          <p:cNvCxnSpPr>
            <a:cxnSpLocks/>
          </p:cNvCxnSpPr>
          <p:nvPr/>
        </p:nvCxnSpPr>
        <p:spPr>
          <a:xfrm flipH="1">
            <a:off x="491677" y="8820472"/>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92C1C812-17A9-27A8-DE08-9CD542D999D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graphicFrame>
        <p:nvGraphicFramePr>
          <p:cNvPr id="17" name="Table 16">
            <a:extLst>
              <a:ext uri="{FF2B5EF4-FFF2-40B4-BE49-F238E27FC236}">
                <a16:creationId xmlns:a16="http://schemas.microsoft.com/office/drawing/2014/main" id="{7AE36E62-0FA2-1C17-2CB5-7C9F1B4505A4}"/>
              </a:ext>
            </a:extLst>
          </p:cNvPr>
          <p:cNvGraphicFramePr>
            <a:graphicFrameLocks noGrp="1"/>
          </p:cNvGraphicFramePr>
          <p:nvPr/>
        </p:nvGraphicFramePr>
        <p:xfrm>
          <a:off x="491678" y="1032845"/>
          <a:ext cx="5880670" cy="7680960"/>
        </p:xfrm>
        <a:graphic>
          <a:graphicData uri="http://schemas.openxmlformats.org/drawingml/2006/table">
            <a:tbl>
              <a:tblPr firstRow="1" bandRow="1">
                <a:tableStyleId>{5940675A-B579-460E-94D1-54222C63F5DA}</a:tableStyleId>
              </a:tblPr>
              <a:tblGrid>
                <a:gridCol w="5453055">
                  <a:extLst>
                    <a:ext uri="{9D8B030D-6E8A-4147-A177-3AD203B41FA5}">
                      <a16:colId xmlns:a16="http://schemas.microsoft.com/office/drawing/2014/main" val="20000"/>
                    </a:ext>
                  </a:extLst>
                </a:gridCol>
                <a:gridCol w="427615">
                  <a:extLst>
                    <a:ext uri="{9D8B030D-6E8A-4147-A177-3AD203B41FA5}">
                      <a16:colId xmlns:a16="http://schemas.microsoft.com/office/drawing/2014/main" val="842947889"/>
                    </a:ext>
                  </a:extLst>
                </a:gridCol>
              </a:tblGrid>
              <a:tr h="245117">
                <a:tc>
                  <a:txBody>
                    <a:bodyPr/>
                    <a:lstStyle/>
                    <a:p>
                      <a:r>
                        <a:rPr lang="en-AU" sz="1200" b="1" dirty="0">
                          <a:latin typeface="Arial Narrow" panose="020B0606020202030204" pitchFamily="34" charset="0"/>
                        </a:rPr>
                        <a:t>Unit 2 Marine biology</a:t>
                      </a:r>
                    </a:p>
                  </a:txBody>
                  <a:tcPr>
                    <a:solidFill>
                      <a:schemeClr val="bg1">
                        <a:lumMod val="85000"/>
                      </a:schemeClr>
                    </a:solidFill>
                  </a:tcPr>
                </a:tc>
                <a:tc>
                  <a:txBody>
                    <a:bodyPr/>
                    <a:lstStyle/>
                    <a:p>
                      <a:pPr algn="ctr"/>
                      <a:r>
                        <a:rPr lang="en-AU" sz="900" b="1" dirty="0">
                          <a:latin typeface="Arial Narrow" panose="020B0606020202030204" pitchFamily="34" charset="0"/>
                        </a:rPr>
                        <a:t>Page</a:t>
                      </a:r>
                    </a:p>
                  </a:txBody>
                  <a:tcPr>
                    <a:solidFill>
                      <a:schemeClr val="bg1">
                        <a:lumMod val="85000"/>
                      </a:schemeClr>
                    </a:solidFill>
                  </a:tcPr>
                </a:tc>
                <a:extLst>
                  <a:ext uri="{0D108BD9-81ED-4DB2-BD59-A6C34878D82A}">
                    <a16:rowId xmlns:a16="http://schemas.microsoft.com/office/drawing/2014/main" val="1501845399"/>
                  </a:ext>
                </a:extLst>
              </a:tr>
              <a:tr h="245117">
                <a:tc gridSpan="2">
                  <a:txBody>
                    <a:bodyPr/>
                    <a:lstStyle/>
                    <a:p>
                      <a:r>
                        <a:rPr lang="en-AU" sz="1200" b="1" dirty="0">
                          <a:solidFill>
                            <a:schemeClr val="bg1"/>
                          </a:solidFill>
                          <a:latin typeface="Arial Narrow" panose="020B0606020202030204" pitchFamily="34" charset="0"/>
                        </a:rPr>
                        <a:t>Topic 2: Marine environmental management</a:t>
                      </a:r>
                    </a:p>
                  </a:txBody>
                  <a:tcPr>
                    <a:solidFill>
                      <a:schemeClr val="tx1"/>
                    </a:solidFill>
                  </a:tcPr>
                </a:tc>
                <a:tc hMerge="1">
                  <a:txBody>
                    <a:bodyPr/>
                    <a:lstStyle/>
                    <a:p>
                      <a:endParaRPr lang="en-AU" sz="1200" b="1" dirty="0">
                        <a:solidFill>
                          <a:schemeClr val="bg1"/>
                        </a:solidFill>
                        <a:latin typeface="Arial Narrow" panose="020B0606020202030204" pitchFamily="34" charset="0"/>
                      </a:endParaRPr>
                    </a:p>
                  </a:txBody>
                  <a:tcPr>
                    <a:solidFill>
                      <a:schemeClr val="tx1"/>
                    </a:solidFill>
                  </a:tcPr>
                </a:tc>
                <a:extLst>
                  <a:ext uri="{0D108BD9-81ED-4DB2-BD59-A6C34878D82A}">
                    <a16:rowId xmlns:a16="http://schemas.microsoft.com/office/drawing/2014/main" val="10000"/>
                  </a:ext>
                </a:extLst>
              </a:tr>
              <a:tr h="245117">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solidFill>
                            <a:schemeClr val="bg1"/>
                          </a:solidFill>
                          <a:latin typeface="Arial Narrow" panose="020B0606020202030204" pitchFamily="34" charset="0"/>
                        </a:rPr>
                        <a:t>Strand: SCIENCE UNDERSTANDING</a:t>
                      </a:r>
                    </a:p>
                  </a:txBody>
                  <a:tcPr>
                    <a:solidFill>
                      <a:schemeClr val="bg1">
                        <a:lumMod val="5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baseline="0" dirty="0">
                        <a:solidFill>
                          <a:schemeClr val="bg1"/>
                        </a:solidFill>
                        <a:latin typeface="Arial Narrow" panose="020B0606020202030204" pitchFamily="34" charset="0"/>
                      </a:endParaRPr>
                    </a:p>
                  </a:txBody>
                  <a:tcPr>
                    <a:solidFill>
                      <a:schemeClr val="bg1">
                        <a:lumMod val="50000"/>
                      </a:schemeClr>
                    </a:solidFill>
                  </a:tcPr>
                </a:tc>
                <a:extLst>
                  <a:ext uri="{0D108BD9-81ED-4DB2-BD59-A6C34878D82A}">
                    <a16:rowId xmlns:a16="http://schemas.microsoft.com/office/drawing/2014/main" val="10003"/>
                  </a:ext>
                </a:extLst>
              </a:tr>
              <a:tr h="245117">
                <a:tc gridSpan="2">
                  <a:txBody>
                    <a:bodyPr/>
                    <a:lstStyle/>
                    <a:p>
                      <a:pPr marL="0" indent="0">
                        <a:buFont typeface="Arial" panose="020B0604020202020204" pitchFamily="34" charset="0"/>
                        <a:buNone/>
                      </a:pPr>
                      <a:r>
                        <a:rPr lang="en-AU" sz="1200" b="1" dirty="0">
                          <a:solidFill>
                            <a:schemeClr val="tx1"/>
                          </a:solidFill>
                          <a:latin typeface="Arial Narrow" panose="020B0606020202030204" pitchFamily="34" charset="0"/>
                        </a:rPr>
                        <a:t>Subject Matter: Marine conservation</a:t>
                      </a:r>
                    </a:p>
                  </a:txBody>
                  <a:tcPr>
                    <a:solidFill>
                      <a:schemeClr val="bg1">
                        <a:lumMod val="85000"/>
                      </a:schemeClr>
                    </a:solidFill>
                  </a:tcPr>
                </a:tc>
                <a:tc hMerge="1">
                  <a:txBody>
                    <a:bodyPr/>
                    <a:lstStyle/>
                    <a:p>
                      <a:pPr marL="0" indent="0">
                        <a:buFont typeface="Arial" panose="020B0604020202020204" pitchFamily="34" charset="0"/>
                        <a:buNone/>
                      </a:pPr>
                      <a:endParaRPr lang="en-AU" sz="1200" b="1" dirty="0">
                        <a:solidFill>
                          <a:schemeClr val="tx1"/>
                        </a:solidFill>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4"/>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1. </a:t>
                      </a:r>
                      <a:r>
                        <a:rPr lang="en-AU" sz="1000" b="1" dirty="0">
                          <a:latin typeface="Arial Narrow" panose="020B0606020202030204" pitchFamily="34" charset="0"/>
                        </a:rPr>
                        <a:t>Nature’s Capital: </a:t>
                      </a:r>
                      <a:r>
                        <a:rPr lang="en-AU" sz="1000" dirty="0">
                          <a:latin typeface="Arial Narrow" panose="020B0606020202030204" pitchFamily="34" charset="0"/>
                        </a:rPr>
                        <a:t>Classify the arguments for preserving species and habitats as ecological, economic, social, aesthetic or ethical.</a:t>
                      </a:r>
                    </a:p>
                  </a:txBody>
                  <a:tcPr/>
                </a:tc>
                <a:tc>
                  <a:txBody>
                    <a:bodyPr/>
                    <a:lstStyle/>
                    <a:p>
                      <a:pPr algn="ctr"/>
                      <a:r>
                        <a:rPr lang="en-AU" sz="1200" dirty="0">
                          <a:latin typeface="Arial Narrow" panose="020B0606020202030204" pitchFamily="34" charset="0"/>
                        </a:rPr>
                        <a:t>1</a:t>
                      </a:r>
                    </a:p>
                  </a:txBody>
                  <a:tcPr/>
                </a:tc>
                <a:extLst>
                  <a:ext uri="{0D108BD9-81ED-4DB2-BD59-A6C34878D82A}">
                    <a16:rowId xmlns:a16="http://schemas.microsoft.com/office/drawing/2014/main" val="10005"/>
                  </a:ext>
                </a:extLst>
              </a:tr>
              <a:tr h="245117">
                <a:tc>
                  <a:txBody>
                    <a:bodyPr/>
                    <a:lstStyle/>
                    <a:p>
                      <a:pPr marL="0" indent="0">
                        <a:buFont typeface="Arial" panose="020B0604020202020204" pitchFamily="34" charset="0"/>
                        <a:buNone/>
                      </a:pPr>
                      <a:r>
                        <a:rPr lang="en-AU" sz="1000" dirty="0">
                          <a:latin typeface="Arial Narrow" panose="020B0606020202030204" pitchFamily="34" charset="0"/>
                        </a:rPr>
                        <a:t>2. </a:t>
                      </a:r>
                      <a:r>
                        <a:rPr lang="en-AU" sz="1000" b="1" dirty="0">
                          <a:latin typeface="Arial Narrow" panose="020B0606020202030204" pitchFamily="34" charset="0"/>
                        </a:rPr>
                        <a:t>Valuing Nature: </a:t>
                      </a:r>
                      <a:r>
                        <a:rPr lang="en-AU" sz="1000" dirty="0">
                          <a:latin typeface="Arial Narrow" panose="020B0606020202030204" pitchFamily="34" charset="0"/>
                        </a:rPr>
                        <a:t>Describe the direct and indirect values of marine ecosystems of Australia.</a:t>
                      </a:r>
                    </a:p>
                  </a:txBody>
                  <a:tcPr/>
                </a:tc>
                <a:tc>
                  <a:txBody>
                    <a:bodyPr/>
                    <a:lstStyle/>
                    <a:p>
                      <a:pPr algn="ctr"/>
                      <a:r>
                        <a:rPr lang="en-AU" sz="1200" dirty="0">
                          <a:latin typeface="Arial Narrow" panose="020B0606020202030204" pitchFamily="34" charset="0"/>
                        </a:rPr>
                        <a:t>3</a:t>
                      </a:r>
                    </a:p>
                  </a:txBody>
                  <a:tcPr/>
                </a:tc>
                <a:extLst>
                  <a:ext uri="{0D108BD9-81ED-4DB2-BD59-A6C34878D82A}">
                    <a16:rowId xmlns:a16="http://schemas.microsoft.com/office/drawing/2014/main" val="10007"/>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3. </a:t>
                      </a:r>
                      <a:r>
                        <a:rPr lang="en-AU" sz="1000" b="1" dirty="0">
                          <a:latin typeface="Arial Narrow" panose="020B0606020202030204" pitchFamily="34" charset="0"/>
                        </a:rPr>
                        <a:t>The Human Dimension of Marine Management: </a:t>
                      </a:r>
                      <a:r>
                        <a:rPr lang="en-AU" sz="1000" dirty="0">
                          <a:latin typeface="Arial Narrow" panose="020B0606020202030204" pitchFamily="34" charset="0"/>
                        </a:rPr>
                        <a:t>Describe the role of stakeholders in the use and management of marine ecosystems.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a:t>
                      </a:r>
                    </a:p>
                  </a:txBody>
                  <a:tcPr/>
                </a:tc>
                <a:extLst>
                  <a:ext uri="{0D108BD9-81ED-4DB2-BD59-A6C34878D82A}">
                    <a16:rowId xmlns:a16="http://schemas.microsoft.com/office/drawing/2014/main" val="3299058836"/>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4. </a:t>
                      </a:r>
                      <a:r>
                        <a:rPr lang="en-AU" sz="1000" b="1" dirty="0">
                          <a:latin typeface="Arial Narrow" panose="020B0606020202030204" pitchFamily="34" charset="0"/>
                        </a:rPr>
                        <a:t>Psychology Insights: </a:t>
                      </a:r>
                      <a:r>
                        <a:rPr lang="en-AU" sz="1000" dirty="0">
                          <a:latin typeface="Arial Narrow" panose="020B0606020202030204" pitchFamily="34" charset="0"/>
                        </a:rPr>
                        <a:t>Discuss the specific value systems that identified stakeholders use, i.e. </a:t>
                      </a:r>
                      <a:r>
                        <a:rPr lang="en-AU" sz="1000" dirty="0" err="1">
                          <a:latin typeface="Arial Narrow" panose="020B0606020202030204" pitchFamily="34" charset="0"/>
                        </a:rPr>
                        <a:t>ecocentric</a:t>
                      </a:r>
                      <a:r>
                        <a:rPr lang="en-AU" sz="1000" dirty="0">
                          <a:latin typeface="Arial Narrow" panose="020B0606020202030204" pitchFamily="34" charset="0"/>
                        </a:rPr>
                        <a:t>, technocentric and anthropogenic.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7</a:t>
                      </a:r>
                    </a:p>
                  </a:txBody>
                  <a:tcPr/>
                </a:tc>
                <a:extLst>
                  <a:ext uri="{0D108BD9-81ED-4DB2-BD59-A6C34878D82A}">
                    <a16:rowId xmlns:a16="http://schemas.microsoft.com/office/drawing/2014/main" val="2782822252"/>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5. </a:t>
                      </a:r>
                      <a:r>
                        <a:rPr lang="en-AU" sz="1000" b="1" dirty="0">
                          <a:latin typeface="Arial Narrow" panose="020B0606020202030204" pitchFamily="34" charset="0"/>
                        </a:rPr>
                        <a:t>Not </a:t>
                      </a:r>
                      <a:r>
                        <a:rPr lang="en-AU" sz="1000" b="1" dirty="0" err="1">
                          <a:latin typeface="Arial Narrow" panose="020B0606020202030204" pitchFamily="34" charset="0"/>
                        </a:rPr>
                        <a:t>aPEELing</a:t>
                      </a:r>
                      <a:r>
                        <a:rPr lang="en-AU" sz="1000" b="1" dirty="0">
                          <a:latin typeface="Arial Narrow" panose="020B0606020202030204" pitchFamily="34" charset="0"/>
                        </a:rPr>
                        <a:t>: </a:t>
                      </a:r>
                      <a:r>
                        <a:rPr lang="en-AU" sz="1000" dirty="0">
                          <a:latin typeface="Arial Narrow" panose="020B0606020202030204" pitchFamily="34" charset="0"/>
                        </a:rPr>
                        <a:t>Identify issues affecting selected marine ecosystems, including erosion, eutrophication,</a:t>
                      </a:r>
                    </a:p>
                    <a:p>
                      <a:pPr marL="0" indent="0">
                        <a:buFont typeface="Arial" panose="020B0604020202020204" pitchFamily="34" charset="0"/>
                        <a:buNone/>
                      </a:pPr>
                      <a:r>
                        <a:rPr lang="en-AU" sz="1000" dirty="0">
                          <a:latin typeface="Arial Narrow" panose="020B0606020202030204" pitchFamily="34" charset="0"/>
                        </a:rPr>
                        <a:t>overharvesting, runoff, sedimentation and urbanisation.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9</a:t>
                      </a:r>
                    </a:p>
                  </a:txBody>
                  <a:tcPr/>
                </a:tc>
                <a:extLst>
                  <a:ext uri="{0D108BD9-81ED-4DB2-BD59-A6C34878D82A}">
                    <a16:rowId xmlns:a16="http://schemas.microsoft.com/office/drawing/2014/main" val="541488478"/>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6. </a:t>
                      </a:r>
                      <a:r>
                        <a:rPr lang="en-AU" sz="1000" b="1" dirty="0">
                          <a:latin typeface="Arial Narrow" panose="020B0606020202030204" pitchFamily="34" charset="0"/>
                        </a:rPr>
                        <a:t>Marine Diagnosis: </a:t>
                      </a:r>
                      <a:r>
                        <a:rPr lang="en-AU" sz="1000" dirty="0">
                          <a:latin typeface="Arial Narrow" panose="020B0606020202030204" pitchFamily="34" charset="0"/>
                        </a:rPr>
                        <a:t>Apply the terms ecosystem resilience, disturbance and recovery as indicators of ‘health’ of marine environments to a chosen case study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11</a:t>
                      </a:r>
                    </a:p>
                  </a:txBody>
                  <a:tcPr/>
                </a:tc>
                <a:extLst>
                  <a:ext uri="{0D108BD9-81ED-4DB2-BD59-A6C34878D82A}">
                    <a16:rowId xmlns:a16="http://schemas.microsoft.com/office/drawing/2014/main" val="379049818"/>
                  </a:ext>
                </a:extLst>
              </a:tr>
              <a:tr h="245117">
                <a:tc gridSpan="2">
                  <a:txBody>
                    <a:bodyPr/>
                    <a:lstStyle/>
                    <a:p>
                      <a:pPr marL="0" indent="0">
                        <a:buFont typeface="Arial" panose="020B0604020202020204" pitchFamily="34" charset="0"/>
                        <a:buNone/>
                      </a:pPr>
                      <a:r>
                        <a:rPr lang="en-AU" sz="1200" b="1" dirty="0">
                          <a:solidFill>
                            <a:schemeClr val="tx1"/>
                          </a:solidFill>
                          <a:latin typeface="Arial Narrow" panose="020B0606020202030204" pitchFamily="34" charset="0"/>
                        </a:rPr>
                        <a:t>Subject Matter: Resources and sustainable use</a:t>
                      </a:r>
                    </a:p>
                  </a:txBody>
                  <a:tcPr>
                    <a:solidFill>
                      <a:schemeClr val="bg1">
                        <a:lumMod val="85000"/>
                      </a:schemeClr>
                    </a:solidFill>
                  </a:tcPr>
                </a:tc>
                <a:tc hMerge="1">
                  <a:txBody>
                    <a:bodyPr/>
                    <a:lstStyle/>
                    <a:p>
                      <a:pPr marL="0" indent="0">
                        <a:buFont typeface="Arial" panose="020B0604020202020204" pitchFamily="34" charset="0"/>
                        <a:buNone/>
                      </a:pPr>
                      <a:endParaRPr lang="en-AU" sz="1200" b="1" dirty="0">
                        <a:solidFill>
                          <a:schemeClr val="tx1"/>
                        </a:solidFill>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328301596"/>
                  </a:ext>
                </a:extLst>
              </a:tr>
              <a:tr h="510661">
                <a:tc>
                  <a:txBody>
                    <a:bodyPr/>
                    <a:lstStyle/>
                    <a:p>
                      <a:pPr marL="0" indent="0">
                        <a:buFont typeface="Arial" panose="020B0604020202020204" pitchFamily="34" charset="0"/>
                        <a:buNone/>
                      </a:pPr>
                      <a:r>
                        <a:rPr lang="en-AU" sz="1000" dirty="0">
                          <a:latin typeface="Arial Narrow" panose="020B0606020202030204" pitchFamily="34" charset="0"/>
                        </a:rPr>
                        <a:t>7. </a:t>
                      </a:r>
                      <a:r>
                        <a:rPr lang="en-AU" sz="1000" b="1" dirty="0">
                          <a:latin typeface="Arial Narrow" panose="020B0606020202030204" pitchFamily="34" charset="0"/>
                        </a:rPr>
                        <a:t>Proceed with Caution: </a:t>
                      </a:r>
                      <a:r>
                        <a:rPr lang="en-AU" sz="1000" dirty="0">
                          <a:latin typeface="Arial Narrow" panose="020B0606020202030204" pitchFamily="34" charset="0"/>
                        </a:rPr>
                        <a:t>Explain the precautionary principle of the marine environmental planning and management process, and the requirements that marine protected area networks are comprehensive,</a:t>
                      </a:r>
                    </a:p>
                    <a:p>
                      <a:pPr marL="0" indent="0">
                        <a:buFont typeface="Arial" panose="020B0604020202020204" pitchFamily="34" charset="0"/>
                        <a:buNone/>
                      </a:pPr>
                      <a:r>
                        <a:rPr lang="en-AU" sz="1000" dirty="0">
                          <a:latin typeface="Arial Narrow" panose="020B0606020202030204" pitchFamily="34" charset="0"/>
                        </a:rPr>
                        <a:t>adequate and representative.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13</a:t>
                      </a:r>
                    </a:p>
                  </a:txBody>
                  <a:tcPr/>
                </a:tc>
                <a:extLst>
                  <a:ext uri="{0D108BD9-81ED-4DB2-BD59-A6C34878D82A}">
                    <a16:rowId xmlns:a16="http://schemas.microsoft.com/office/drawing/2014/main" val="2100596376"/>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8. </a:t>
                      </a:r>
                      <a:r>
                        <a:rPr lang="en-AU" sz="1000" b="1" dirty="0">
                          <a:latin typeface="Arial Narrow" panose="020B0606020202030204" pitchFamily="34" charset="0"/>
                        </a:rPr>
                        <a:t>How to draw lines and make pretty shapes: </a:t>
                      </a:r>
                      <a:r>
                        <a:rPr lang="en-AU" sz="1000" dirty="0">
                          <a:latin typeface="Arial Narrow" panose="020B0606020202030204" pitchFamily="34" charset="0"/>
                        </a:rPr>
                        <a:t>Describe criteria used to inform decisions regarding the design of protected marine areas.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15</a:t>
                      </a:r>
                    </a:p>
                  </a:txBody>
                  <a:tcPr/>
                </a:tc>
                <a:extLst>
                  <a:ext uri="{0D108BD9-81ED-4DB2-BD59-A6C34878D82A}">
                    <a16:rowId xmlns:a16="http://schemas.microsoft.com/office/drawing/2014/main" val="2880722067"/>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9. </a:t>
                      </a:r>
                      <a:r>
                        <a:rPr lang="en-AU" sz="1000" b="1" dirty="0">
                          <a:latin typeface="Arial Narrow" panose="020B0606020202030204" pitchFamily="34" charset="0"/>
                        </a:rPr>
                        <a:t>Marine Park or Paper Park?: </a:t>
                      </a:r>
                      <a:r>
                        <a:rPr lang="en-AU" sz="1000" dirty="0">
                          <a:latin typeface="Arial Narrow" panose="020B0606020202030204" pitchFamily="34" charset="0"/>
                        </a:rPr>
                        <a:t>Compare the strategies and techniques used for marine environmental planning and management with reference to a specific case study.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17</a:t>
                      </a:r>
                    </a:p>
                  </a:txBody>
                  <a:tcPr/>
                </a:tc>
                <a:extLst>
                  <a:ext uri="{0D108BD9-81ED-4DB2-BD59-A6C34878D82A}">
                    <a16:rowId xmlns:a16="http://schemas.microsoft.com/office/drawing/2014/main" val="984499636"/>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10. </a:t>
                      </a:r>
                      <a:r>
                        <a:rPr lang="en-AU" sz="1000" b="1" dirty="0">
                          <a:latin typeface="Arial Narrow" panose="020B0606020202030204" pitchFamily="34" charset="0"/>
                        </a:rPr>
                        <a:t>Research Investigation: </a:t>
                      </a:r>
                      <a:r>
                        <a:rPr lang="en-AU" sz="1000" dirty="0">
                          <a:latin typeface="Arial Narrow" panose="020B0606020202030204" pitchFamily="34" charset="0"/>
                        </a:rPr>
                        <a:t>Interpret data related to the marine environmental planning and management process.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19</a:t>
                      </a:r>
                    </a:p>
                  </a:txBody>
                  <a:tcPr/>
                </a:tc>
                <a:extLst>
                  <a:ext uri="{0D108BD9-81ED-4DB2-BD59-A6C34878D82A}">
                    <a16:rowId xmlns:a16="http://schemas.microsoft.com/office/drawing/2014/main" val="1622217708"/>
                  </a:ext>
                </a:extLst>
              </a:tr>
              <a:tr h="245117">
                <a:tc gridSpan="2">
                  <a:txBody>
                    <a:bodyPr/>
                    <a:lstStyle/>
                    <a:p>
                      <a:pPr marL="0" indent="0">
                        <a:buFont typeface="Arial" panose="020B0604020202020204" pitchFamily="34" charset="0"/>
                        <a:buNone/>
                      </a:pPr>
                      <a:r>
                        <a:rPr lang="en-AU" sz="1200" b="1" dirty="0">
                          <a:solidFill>
                            <a:schemeClr val="bg1"/>
                          </a:solidFill>
                          <a:latin typeface="Arial Narrow" panose="020B0606020202030204" pitchFamily="34" charset="0"/>
                        </a:rPr>
                        <a:t>Strand: SCIENCE AS A HUMAN ENDEAVOUR</a:t>
                      </a:r>
                    </a:p>
                  </a:txBody>
                  <a:tcPr>
                    <a:solidFill>
                      <a:schemeClr val="bg1">
                        <a:lumMod val="50000"/>
                      </a:schemeClr>
                    </a:solidFill>
                  </a:tcPr>
                </a:tc>
                <a:tc hMerge="1">
                  <a:txBody>
                    <a:bodyPr/>
                    <a:lstStyle/>
                    <a:p>
                      <a:pPr marL="0" indent="0">
                        <a:buFont typeface="Arial" panose="020B0604020202020204" pitchFamily="34" charset="0"/>
                        <a:buNone/>
                      </a:pPr>
                      <a:endParaRPr lang="en-AU" sz="1200" b="1" dirty="0">
                        <a:solidFill>
                          <a:schemeClr val="tx1"/>
                        </a:solidFill>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16123438"/>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11. Evaluate the success of a regional zoning plans or plan management, based on the social,</a:t>
                      </a:r>
                    </a:p>
                    <a:p>
                      <a:pPr marL="0" indent="0">
                        <a:buFont typeface="Arial" panose="020B0604020202020204" pitchFamily="34" charset="0"/>
                        <a:buNone/>
                      </a:pPr>
                      <a:r>
                        <a:rPr lang="en-AU" sz="1000" dirty="0">
                          <a:latin typeface="Arial Narrow" panose="020B0606020202030204" pitchFamily="34" charset="0"/>
                        </a:rPr>
                        <a:t>economic and cultural context on which it was considered.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21</a:t>
                      </a:r>
                    </a:p>
                  </a:txBody>
                  <a:tcPr/>
                </a:tc>
                <a:extLst>
                  <a:ext uri="{0D108BD9-81ED-4DB2-BD59-A6C34878D82A}">
                    <a16:rowId xmlns:a16="http://schemas.microsoft.com/office/drawing/2014/main" val="1800953465"/>
                  </a:ext>
                </a:extLst>
              </a:tr>
              <a:tr h="510661">
                <a:tc>
                  <a:txBody>
                    <a:bodyPr/>
                    <a:lstStyle/>
                    <a:p>
                      <a:pPr marL="0" indent="0">
                        <a:buFont typeface="Arial" panose="020B0604020202020204" pitchFamily="34" charset="0"/>
                        <a:buNone/>
                      </a:pPr>
                      <a:r>
                        <a:rPr lang="en-AU" sz="1000" dirty="0">
                          <a:latin typeface="Arial Narrow" panose="020B0606020202030204" pitchFamily="34" charset="0"/>
                        </a:rPr>
                        <a:t>12. Assess the use of remote sensing radar imagery, satellite tracking in real time and remotely</a:t>
                      </a:r>
                    </a:p>
                    <a:p>
                      <a:pPr marL="0" indent="0">
                        <a:buFont typeface="Arial" panose="020B0604020202020204" pitchFamily="34" charset="0"/>
                        <a:buNone/>
                      </a:pPr>
                      <a:r>
                        <a:rPr lang="en-AU" sz="1000" dirty="0">
                          <a:latin typeface="Arial Narrow" panose="020B0606020202030204" pitchFamily="34" charset="0"/>
                        </a:rPr>
                        <a:t>piloted aircraft systems (RPAS) (i.e. drones) to enable scientists to measure and monitor</a:t>
                      </a:r>
                    </a:p>
                    <a:p>
                      <a:pPr marL="0" indent="0">
                        <a:buFont typeface="Arial" panose="020B0604020202020204" pitchFamily="34" charset="0"/>
                        <a:buNone/>
                      </a:pPr>
                      <a:r>
                        <a:rPr lang="en-AU" sz="1000" dirty="0">
                          <a:latin typeface="Arial Narrow" panose="020B0606020202030204" pitchFamily="34" charset="0"/>
                        </a:rPr>
                        <a:t>populations in large or inaccessible ecosystems such as dugongs.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22</a:t>
                      </a:r>
                    </a:p>
                  </a:txBody>
                  <a:tcPr/>
                </a:tc>
                <a:extLst>
                  <a:ext uri="{0D108BD9-81ED-4DB2-BD59-A6C34878D82A}">
                    <a16:rowId xmlns:a16="http://schemas.microsoft.com/office/drawing/2014/main" val="974749645"/>
                  </a:ext>
                </a:extLst>
              </a:tr>
              <a:tr h="510661">
                <a:tc>
                  <a:txBody>
                    <a:bodyPr/>
                    <a:lstStyle/>
                    <a:p>
                      <a:pPr marL="0" indent="0">
                        <a:buFont typeface="Arial" panose="020B0604020202020204" pitchFamily="34" charset="0"/>
                        <a:buNone/>
                      </a:pPr>
                      <a:r>
                        <a:rPr lang="en-AU" sz="1000" dirty="0">
                          <a:latin typeface="Arial Narrow" panose="020B0606020202030204" pitchFamily="34" charset="0"/>
                        </a:rPr>
                        <a:t>13. Appreciate that effective marine ecosystem management is informed by the development of</a:t>
                      </a:r>
                    </a:p>
                    <a:p>
                      <a:pPr marL="0" indent="0">
                        <a:buFont typeface="Arial" panose="020B0604020202020204" pitchFamily="34" charset="0"/>
                        <a:buNone/>
                      </a:pPr>
                      <a:r>
                        <a:rPr lang="en-AU" sz="1000" dirty="0">
                          <a:latin typeface="Arial Narrow" panose="020B0606020202030204" pitchFamily="34" charset="0"/>
                        </a:rPr>
                        <a:t>complex models requiring a broad range of scientific knowledge in gathering data, identifying indicators and ensuring measurement is valid and reliable.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23</a:t>
                      </a:r>
                    </a:p>
                  </a:txBody>
                  <a:tcPr/>
                </a:tc>
                <a:extLst>
                  <a:ext uri="{0D108BD9-81ED-4DB2-BD59-A6C34878D82A}">
                    <a16:rowId xmlns:a16="http://schemas.microsoft.com/office/drawing/2014/main" val="123590958"/>
                  </a:ext>
                </a:extLst>
              </a:tr>
              <a:tr h="510661">
                <a:tc>
                  <a:txBody>
                    <a:bodyPr/>
                    <a:lstStyle/>
                    <a:p>
                      <a:pPr marL="0" indent="0">
                        <a:buFont typeface="Arial" panose="020B0604020202020204" pitchFamily="34" charset="0"/>
                        <a:buNone/>
                      </a:pPr>
                      <a:r>
                        <a:rPr lang="en-AU" sz="1000" dirty="0">
                          <a:latin typeface="Arial Narrow" panose="020B0606020202030204" pitchFamily="34" charset="0"/>
                        </a:rPr>
                        <a:t>14. Recognise that in areas where marine management decisions reflect scientific, social, cultural and ethical considerations, Aboriginal knowledges and practices and Torres Strait Islander knowledges and practices related to sea country are often used to complement conservation practices.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24</a:t>
                      </a:r>
                    </a:p>
                  </a:txBody>
                  <a:tcPr/>
                </a:tc>
                <a:extLst>
                  <a:ext uri="{0D108BD9-81ED-4DB2-BD59-A6C34878D82A}">
                    <a16:rowId xmlns:a16="http://schemas.microsoft.com/office/drawing/2014/main" val="2382931020"/>
                  </a:ext>
                </a:extLst>
              </a:tr>
            </a:tbl>
          </a:graphicData>
        </a:graphic>
      </p:graphicFrame>
      <p:pic>
        <p:nvPicPr>
          <p:cNvPr id="6" name="Picture 2" descr="Premium Vector | A black and white drawing of a sea turtle.">
            <a:extLst>
              <a:ext uri="{FF2B5EF4-FFF2-40B4-BE49-F238E27FC236}">
                <a16:creationId xmlns:a16="http://schemas.microsoft.com/office/drawing/2014/main" id="{008D6903-23BD-105F-C485-64E672F6C4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B31911-E6F4-75E3-54BD-5ABC2E4BADCF}"/>
              </a:ext>
            </a:extLst>
          </p:cNvPr>
          <p:cNvSpPr txBox="1"/>
          <p:nvPr/>
        </p:nvSpPr>
        <p:spPr>
          <a:xfrm rot="19525977">
            <a:off x="1991895" y="7204786"/>
            <a:ext cx="2611666" cy="1077218"/>
          </a:xfrm>
          <a:prstGeom prst="rect">
            <a:avLst/>
          </a:prstGeom>
          <a:noFill/>
        </p:spPr>
        <p:txBody>
          <a:bodyPr wrap="square" rtlCol="0">
            <a:spAutoFit/>
          </a:bodyPr>
          <a:lstStyle/>
          <a:p>
            <a:pPr algn="ctr"/>
            <a:r>
              <a:rPr lang="en-US" sz="3200" dirty="0"/>
              <a:t>TEACHER TO WRITE</a:t>
            </a:r>
          </a:p>
        </p:txBody>
      </p:sp>
    </p:spTree>
    <p:extLst>
      <p:ext uri="{BB962C8B-B14F-4D97-AF65-F5344CB8AC3E}">
        <p14:creationId xmlns:p14="http://schemas.microsoft.com/office/powerpoint/2010/main" val="337169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05237" y="231574"/>
            <a:ext cx="4191130" cy="523220"/>
          </a:xfrm>
          <a:prstGeom prst="rect">
            <a:avLst/>
          </a:prstGeom>
          <a:noFill/>
        </p:spPr>
        <p:txBody>
          <a:bodyPr wrap="square" rtlCol="0">
            <a:spAutoFit/>
          </a:bodyPr>
          <a:lstStyle/>
          <a:p>
            <a:r>
              <a:rPr lang="en-US" sz="2800" b="1" dirty="0">
                <a:latin typeface="Arial Narrow" pitchFamily="34" charset="0"/>
              </a:rPr>
              <a:t>Cognitive Verbs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graphicFrame>
        <p:nvGraphicFramePr>
          <p:cNvPr id="11" name="Table 10"/>
          <p:cNvGraphicFramePr>
            <a:graphicFrameLocks noGrp="1"/>
          </p:cNvGraphicFramePr>
          <p:nvPr/>
        </p:nvGraphicFramePr>
        <p:xfrm>
          <a:off x="552195" y="1037664"/>
          <a:ext cx="5788898" cy="7683918"/>
        </p:xfrm>
        <a:graphic>
          <a:graphicData uri="http://schemas.openxmlformats.org/drawingml/2006/table">
            <a:tbl>
              <a:tblPr firstRow="1" bandRow="1">
                <a:tableStyleId>{5940675A-B579-460E-94D1-54222C63F5DA}</a:tableStyleId>
              </a:tblPr>
              <a:tblGrid>
                <a:gridCol w="1004597">
                  <a:extLst>
                    <a:ext uri="{9D8B030D-6E8A-4147-A177-3AD203B41FA5}">
                      <a16:colId xmlns:a16="http://schemas.microsoft.com/office/drawing/2014/main" val="20000"/>
                    </a:ext>
                  </a:extLst>
                </a:gridCol>
                <a:gridCol w="4784301">
                  <a:extLst>
                    <a:ext uri="{9D8B030D-6E8A-4147-A177-3AD203B41FA5}">
                      <a16:colId xmlns:a16="http://schemas.microsoft.com/office/drawing/2014/main" val="20001"/>
                    </a:ext>
                  </a:extLst>
                </a:gridCol>
              </a:tblGrid>
              <a:tr h="456737">
                <a:tc>
                  <a:txBody>
                    <a:bodyPr/>
                    <a:lstStyle/>
                    <a:p>
                      <a:r>
                        <a:rPr lang="en-AU" sz="1050" b="1" dirty="0">
                          <a:latin typeface="Arial Narrow" panose="020B0606020202030204" pitchFamily="34" charset="0"/>
                        </a:rPr>
                        <a:t>Cognitive</a:t>
                      </a:r>
                      <a:r>
                        <a:rPr lang="en-AU" sz="1050" b="1" baseline="0" dirty="0">
                          <a:latin typeface="Arial Narrow" panose="020B0606020202030204" pitchFamily="34" charset="0"/>
                        </a:rPr>
                        <a:t> Verb</a:t>
                      </a:r>
                      <a:endParaRPr lang="en-AU" sz="1050" b="1" dirty="0">
                        <a:latin typeface="Arial Narrow" panose="020B0606020202030204" pitchFamily="34" charset="0"/>
                      </a:endParaRPr>
                    </a:p>
                  </a:txBody>
                  <a:tcPr>
                    <a:solidFill>
                      <a:schemeClr val="bg1">
                        <a:lumMod val="85000"/>
                      </a:schemeClr>
                    </a:solidFill>
                  </a:tcPr>
                </a:tc>
                <a:tc>
                  <a:txBody>
                    <a:bodyPr/>
                    <a:lstStyle/>
                    <a:p>
                      <a:r>
                        <a:rPr lang="en-AU" sz="1050" b="1" dirty="0">
                          <a:latin typeface="Arial Narrow" panose="020B0606020202030204" pitchFamily="34" charset="0"/>
                        </a:rPr>
                        <a:t>Description</a:t>
                      </a:r>
                    </a:p>
                  </a:txBody>
                  <a:tcPr>
                    <a:solidFill>
                      <a:schemeClr val="bg1">
                        <a:lumMod val="85000"/>
                      </a:schemeClr>
                    </a:solidFill>
                  </a:tcPr>
                </a:tc>
                <a:extLst>
                  <a:ext uri="{0D108BD9-81ED-4DB2-BD59-A6C34878D82A}">
                    <a16:rowId xmlns:a16="http://schemas.microsoft.com/office/drawing/2014/main" val="10000"/>
                  </a:ext>
                </a:extLst>
              </a:tr>
              <a:tr h="1041379">
                <a:tc>
                  <a:txBody>
                    <a:bodyPr/>
                    <a:lstStyle/>
                    <a:p>
                      <a:r>
                        <a:rPr lang="en-AU" sz="1050" dirty="0">
                          <a:latin typeface="Arial Narrow" panose="020B0606020202030204" pitchFamily="34" charset="0"/>
                        </a:rPr>
                        <a:t>Analyse</a:t>
                      </a:r>
                    </a:p>
                  </a:txBody>
                  <a:tcPr/>
                </a:tc>
                <a:tc>
                  <a:txBody>
                    <a:bodyPr/>
                    <a:lstStyle/>
                    <a:p>
                      <a:r>
                        <a:rPr lang="en-AU" sz="1050" dirty="0">
                          <a:latin typeface="Arial Narrow" panose="020B0606020202030204" pitchFamily="34" charset="0"/>
                        </a:rPr>
                        <a:t>dissect to ascertain and examine constituent parts and/or their relationships; break down or examine in order to identify the essential elements, features, components or structure; determine the logic and reasonableness of information; examine or consider something in order to explain and interpret it, for the purpose of finding meaning or relationships and identifying patterns,</a:t>
                      </a:r>
                    </a:p>
                    <a:p>
                      <a:r>
                        <a:rPr lang="en-AU" sz="1050" dirty="0">
                          <a:latin typeface="Arial Narrow" panose="020B0606020202030204" pitchFamily="34" charset="0"/>
                        </a:rPr>
                        <a:t>similarities and differences</a:t>
                      </a:r>
                    </a:p>
                  </a:txBody>
                  <a:tcPr/>
                </a:tc>
                <a:extLst>
                  <a:ext uri="{0D108BD9-81ED-4DB2-BD59-A6C34878D82A}">
                    <a16:rowId xmlns:a16="http://schemas.microsoft.com/office/drawing/2014/main" val="1858521340"/>
                  </a:ext>
                </a:extLst>
              </a:tr>
              <a:tr h="449442">
                <a:tc>
                  <a:txBody>
                    <a:bodyPr/>
                    <a:lstStyle/>
                    <a:p>
                      <a:r>
                        <a:rPr lang="en-AU" sz="1050" dirty="0">
                          <a:latin typeface="Arial Narrow" panose="020B0606020202030204" pitchFamily="34" charset="0"/>
                        </a:rPr>
                        <a:t>Apply</a:t>
                      </a:r>
                    </a:p>
                  </a:txBody>
                  <a:tcPr/>
                </a:tc>
                <a:tc>
                  <a:txBody>
                    <a:bodyPr/>
                    <a:lstStyle/>
                    <a:p>
                      <a:r>
                        <a:rPr lang="en-AU" sz="1050" dirty="0">
                          <a:latin typeface="Arial Narrow" panose="020B0606020202030204" pitchFamily="34" charset="0"/>
                        </a:rPr>
                        <a:t>Use knowledge and understanding</a:t>
                      </a:r>
                      <a:r>
                        <a:rPr lang="en-AU" sz="1050" baseline="0" dirty="0">
                          <a:latin typeface="Arial Narrow" panose="020B0606020202030204" pitchFamily="34" charset="0"/>
                        </a:rPr>
                        <a:t> in response to a given situation or circumstance; carry out or use a procedure in a given or particular situation</a:t>
                      </a:r>
                      <a:endParaRPr lang="en-AU" sz="1050" dirty="0">
                        <a:latin typeface="Arial Narrow" panose="020B0606020202030204" pitchFamily="34" charset="0"/>
                      </a:endParaRPr>
                    </a:p>
                  </a:txBody>
                  <a:tcPr/>
                </a:tc>
                <a:extLst>
                  <a:ext uri="{0D108BD9-81ED-4DB2-BD59-A6C34878D82A}">
                    <a16:rowId xmlns:a16="http://schemas.microsoft.com/office/drawing/2014/main" val="10001"/>
                  </a:ext>
                </a:extLst>
              </a:tr>
              <a:tr h="446345">
                <a:tc>
                  <a:txBody>
                    <a:bodyPr/>
                    <a:lstStyle/>
                    <a:p>
                      <a:r>
                        <a:rPr lang="en-AU" sz="1050" dirty="0">
                          <a:latin typeface="Arial Narrow" panose="020B0606020202030204" pitchFamily="34" charset="0"/>
                        </a:rPr>
                        <a:t>Appreciate</a:t>
                      </a:r>
                    </a:p>
                  </a:txBody>
                  <a:tcPr/>
                </a:tc>
                <a:tc>
                  <a:txBody>
                    <a:bodyPr/>
                    <a:lstStyle/>
                    <a:p>
                      <a:r>
                        <a:rPr lang="en-AU" sz="1050" dirty="0">
                          <a:latin typeface="Arial Narrow" panose="020B0606020202030204" pitchFamily="34" charset="0"/>
                        </a:rPr>
                        <a:t>recognise or make a judgment about the value or worth of something; understand fully; grasp the full implications of</a:t>
                      </a:r>
                    </a:p>
                  </a:txBody>
                  <a:tcPr/>
                </a:tc>
                <a:extLst>
                  <a:ext uri="{0D108BD9-81ED-4DB2-BD59-A6C34878D82A}">
                    <a16:rowId xmlns:a16="http://schemas.microsoft.com/office/drawing/2014/main" val="3410392564"/>
                  </a:ext>
                </a:extLst>
              </a:tr>
              <a:tr h="449442">
                <a:tc>
                  <a:txBody>
                    <a:bodyPr/>
                    <a:lstStyle/>
                    <a:p>
                      <a:r>
                        <a:rPr lang="en-AU" sz="1050" dirty="0">
                          <a:latin typeface="Arial Narrow" panose="020B0606020202030204" pitchFamily="34" charset="0"/>
                        </a:rPr>
                        <a:t>Assess</a:t>
                      </a:r>
                    </a:p>
                  </a:txBody>
                  <a:tcPr/>
                </a:tc>
                <a:tc>
                  <a:txBody>
                    <a:bodyPr/>
                    <a:lstStyle/>
                    <a:p>
                      <a:r>
                        <a:rPr lang="en-AU" sz="1050" dirty="0">
                          <a:latin typeface="Arial Narrow" panose="020B0606020202030204" pitchFamily="34" charset="0"/>
                        </a:rPr>
                        <a:t>Measure, determine, evaluate, estimate or make a judgement about the value, quality, outcomes, results, size, significance,</a:t>
                      </a:r>
                      <a:r>
                        <a:rPr lang="en-AU" sz="1050" baseline="0" dirty="0">
                          <a:latin typeface="Arial Narrow" panose="020B0606020202030204" pitchFamily="34" charset="0"/>
                        </a:rPr>
                        <a:t> nature or extent of something</a:t>
                      </a:r>
                      <a:endParaRPr lang="en-AU" sz="1050" dirty="0">
                        <a:latin typeface="Arial Narrow" panose="020B0606020202030204" pitchFamily="34" charset="0"/>
                      </a:endParaRPr>
                    </a:p>
                  </a:txBody>
                  <a:tcPr/>
                </a:tc>
                <a:extLst>
                  <a:ext uri="{0D108BD9-81ED-4DB2-BD59-A6C34878D82A}">
                    <a16:rowId xmlns:a16="http://schemas.microsoft.com/office/drawing/2014/main" val="10003"/>
                  </a:ext>
                </a:extLst>
              </a:tr>
              <a:tr h="624224">
                <a:tc>
                  <a:txBody>
                    <a:bodyPr/>
                    <a:lstStyle/>
                    <a:p>
                      <a:r>
                        <a:rPr lang="en-AU" sz="1050" dirty="0">
                          <a:latin typeface="Arial Narrow" panose="020B0606020202030204" pitchFamily="34" charset="0"/>
                        </a:rPr>
                        <a:t>Calculate</a:t>
                      </a:r>
                    </a:p>
                  </a:txBody>
                  <a:tcPr/>
                </a:tc>
                <a:tc>
                  <a:txBody>
                    <a:bodyPr/>
                    <a:lstStyle/>
                    <a:p>
                      <a:r>
                        <a:rPr lang="en-AU" sz="1050" dirty="0">
                          <a:latin typeface="Arial Narrow" panose="020B0606020202030204" pitchFamily="34" charset="0"/>
                        </a:rPr>
                        <a:t>Determine or find (e.g. a number, answer) by using mathematical processes;</a:t>
                      </a:r>
                      <a:r>
                        <a:rPr lang="en-AU" sz="1050" baseline="0" dirty="0">
                          <a:latin typeface="Arial Narrow" panose="020B0606020202030204" pitchFamily="34" charset="0"/>
                        </a:rPr>
                        <a:t> obtain a numerical answer showing the relevant stages in the working; ascertain/determine from given facts, figures or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04"/>
                  </a:ext>
                </a:extLst>
              </a:tr>
              <a:tr h="449442">
                <a:tc>
                  <a:txBody>
                    <a:bodyPr/>
                    <a:lstStyle/>
                    <a:p>
                      <a:r>
                        <a:rPr lang="en-AU" sz="1050" dirty="0">
                          <a:latin typeface="Arial Narrow" panose="020B0606020202030204" pitchFamily="34" charset="0"/>
                        </a:rPr>
                        <a:t>Categorise</a:t>
                      </a:r>
                    </a:p>
                  </a:txBody>
                  <a:tcPr/>
                </a:tc>
                <a:tc>
                  <a:txBody>
                    <a:bodyPr/>
                    <a:lstStyle/>
                    <a:p>
                      <a:r>
                        <a:rPr lang="en-AU" sz="1050" dirty="0">
                          <a:latin typeface="Arial Narrow" panose="020B0606020202030204" pitchFamily="34" charset="0"/>
                        </a:rPr>
                        <a:t>Place in or assign</a:t>
                      </a:r>
                      <a:r>
                        <a:rPr lang="en-AU" sz="1050" baseline="0" dirty="0">
                          <a:latin typeface="Arial Narrow" panose="020B0606020202030204" pitchFamily="34" charset="0"/>
                        </a:rPr>
                        <a:t> to a particular class or group; arrange or order by classes or categories; classify, sort out, sort, separate</a:t>
                      </a:r>
                      <a:endParaRPr lang="en-AU" sz="1050" dirty="0">
                        <a:latin typeface="Arial Narrow" panose="020B0606020202030204" pitchFamily="34" charset="0"/>
                      </a:endParaRPr>
                    </a:p>
                  </a:txBody>
                  <a:tcPr/>
                </a:tc>
                <a:extLst>
                  <a:ext uri="{0D108BD9-81ED-4DB2-BD59-A6C34878D82A}">
                    <a16:rowId xmlns:a16="http://schemas.microsoft.com/office/drawing/2014/main" val="10005"/>
                  </a:ext>
                </a:extLst>
              </a:tr>
              <a:tr h="446345">
                <a:tc>
                  <a:txBody>
                    <a:bodyPr/>
                    <a:lstStyle/>
                    <a:p>
                      <a:r>
                        <a:rPr lang="en-AU" sz="1050" dirty="0">
                          <a:latin typeface="Arial Narrow" panose="020B0606020202030204" pitchFamily="34" charset="0"/>
                        </a:rPr>
                        <a:t>Classify</a:t>
                      </a:r>
                    </a:p>
                  </a:txBody>
                  <a:tcPr/>
                </a:tc>
                <a:tc>
                  <a:txBody>
                    <a:bodyPr/>
                    <a:lstStyle/>
                    <a:p>
                      <a:r>
                        <a:rPr lang="en-AU" sz="1050" dirty="0">
                          <a:latin typeface="Arial Narrow" panose="020B0606020202030204" pitchFamily="34" charset="0"/>
                        </a:rPr>
                        <a:t>Arrange, distribute</a:t>
                      </a:r>
                      <a:r>
                        <a:rPr lang="en-AU" sz="1050" baseline="0" dirty="0">
                          <a:latin typeface="Arial Narrow" panose="020B0606020202030204" pitchFamily="34" charset="0"/>
                        </a:rPr>
                        <a:t> or order in classes or categories according to shared qualities or characteristics</a:t>
                      </a:r>
                      <a:endParaRPr lang="en-AU" sz="1050" dirty="0">
                        <a:latin typeface="Arial Narrow" panose="020B0606020202030204" pitchFamily="34" charset="0"/>
                      </a:endParaRPr>
                    </a:p>
                  </a:txBody>
                  <a:tcPr/>
                </a:tc>
                <a:extLst>
                  <a:ext uri="{0D108BD9-81ED-4DB2-BD59-A6C34878D82A}">
                    <a16:rowId xmlns:a16="http://schemas.microsoft.com/office/drawing/2014/main" val="10006"/>
                  </a:ext>
                </a:extLst>
              </a:tr>
              <a:tr h="446345">
                <a:tc>
                  <a:txBody>
                    <a:bodyPr/>
                    <a:lstStyle/>
                    <a:p>
                      <a:r>
                        <a:rPr lang="en-AU" sz="1050" dirty="0">
                          <a:latin typeface="Arial Narrow" panose="020B0606020202030204" pitchFamily="34" charset="0"/>
                        </a:rPr>
                        <a:t>Consider</a:t>
                      </a:r>
                    </a:p>
                  </a:txBody>
                  <a:tcPr/>
                </a:tc>
                <a:tc>
                  <a:txBody>
                    <a:bodyPr/>
                    <a:lstStyle/>
                    <a:p>
                      <a:r>
                        <a:rPr lang="en-AU" sz="1050" dirty="0">
                          <a:latin typeface="Arial Narrow" panose="020B0606020202030204" pitchFamily="34" charset="0"/>
                        </a:rPr>
                        <a:t>think deliberately or carefully about something, typically before making a decision; take something into account when making a judgment; view attentively or scrutinise; reflect on</a:t>
                      </a:r>
                    </a:p>
                  </a:txBody>
                  <a:tcPr/>
                </a:tc>
                <a:extLst>
                  <a:ext uri="{0D108BD9-81ED-4DB2-BD59-A6C34878D82A}">
                    <a16:rowId xmlns:a16="http://schemas.microsoft.com/office/drawing/2014/main" val="2295634185"/>
                  </a:ext>
                </a:extLst>
              </a:tr>
              <a:tr h="449442">
                <a:tc>
                  <a:txBody>
                    <a:bodyPr/>
                    <a:lstStyle/>
                    <a:p>
                      <a:r>
                        <a:rPr lang="en-AU" sz="1050" dirty="0">
                          <a:latin typeface="Arial Narrow" panose="020B0606020202030204" pitchFamily="34" charset="0"/>
                        </a:rPr>
                        <a:t>Compare</a:t>
                      </a:r>
                    </a:p>
                  </a:txBody>
                  <a:tcPr/>
                </a:tc>
                <a:tc>
                  <a:txBody>
                    <a:bodyPr/>
                    <a:lstStyle/>
                    <a:p>
                      <a:r>
                        <a:rPr lang="en-AU" sz="1050" dirty="0">
                          <a:latin typeface="Arial Narrow" panose="020B0606020202030204" pitchFamily="34" charset="0"/>
                        </a:rPr>
                        <a:t>Display recognition of similarities and differences</a:t>
                      </a:r>
                      <a:r>
                        <a:rPr lang="en-AU" sz="1050" baseline="0" dirty="0">
                          <a:latin typeface="Arial Narrow" panose="020B0606020202030204" pitchFamily="34" charset="0"/>
                        </a:rPr>
                        <a:t> and recognise the significance of these similarities and differences</a:t>
                      </a:r>
                      <a:endParaRPr lang="en-AU" sz="1050" dirty="0">
                        <a:latin typeface="Arial Narrow" panose="020B0606020202030204" pitchFamily="34" charset="0"/>
                      </a:endParaRPr>
                    </a:p>
                  </a:txBody>
                  <a:tcPr/>
                </a:tc>
                <a:extLst>
                  <a:ext uri="{0D108BD9-81ED-4DB2-BD59-A6C34878D82A}">
                    <a16:rowId xmlns:a16="http://schemas.microsoft.com/office/drawing/2014/main" val="10007"/>
                  </a:ext>
                </a:extLst>
              </a:tr>
              <a:tr h="619923">
                <a:tc>
                  <a:txBody>
                    <a:bodyPr/>
                    <a:lstStyle/>
                    <a:p>
                      <a:r>
                        <a:rPr lang="en-AU" sz="1050" dirty="0">
                          <a:latin typeface="Arial Narrow" panose="020B0606020202030204" pitchFamily="34" charset="0"/>
                        </a:rPr>
                        <a:t>Contrast</a:t>
                      </a:r>
                    </a:p>
                  </a:txBody>
                  <a:tcPr/>
                </a:tc>
                <a:tc>
                  <a:txBody>
                    <a:bodyPr/>
                    <a:lstStyle/>
                    <a:p>
                      <a:r>
                        <a:rPr lang="en-AU" sz="1050" dirty="0">
                          <a:latin typeface="Arial Narrow" panose="020B0606020202030204" pitchFamily="34" charset="0"/>
                        </a:rPr>
                        <a:t>display recognition of differences by deliberate juxtaposition of contrary elements; show how things are different or opposite; give an account of the differences between two or more items or situations, referring to both or all of them throughout</a:t>
                      </a:r>
                    </a:p>
                  </a:txBody>
                  <a:tcPr/>
                </a:tc>
                <a:extLst>
                  <a:ext uri="{0D108BD9-81ED-4DB2-BD59-A6C34878D82A}">
                    <a16:rowId xmlns:a16="http://schemas.microsoft.com/office/drawing/2014/main" val="2624277590"/>
                  </a:ext>
                </a:extLst>
              </a:tr>
              <a:tr h="449442">
                <a:tc>
                  <a:txBody>
                    <a:bodyPr/>
                    <a:lstStyle/>
                    <a:p>
                      <a:r>
                        <a:rPr lang="en-AU" sz="1050" dirty="0">
                          <a:latin typeface="Arial Narrow" panose="020B0606020202030204" pitchFamily="34" charset="0"/>
                        </a:rPr>
                        <a:t>Define</a:t>
                      </a:r>
                    </a:p>
                  </a:txBody>
                  <a:tcPr/>
                </a:tc>
                <a:tc>
                  <a:txBody>
                    <a:bodyPr/>
                    <a:lstStyle/>
                    <a:p>
                      <a:r>
                        <a:rPr lang="en-AU" sz="1050" dirty="0">
                          <a:latin typeface="Arial Narrow" panose="020B0606020202030204" pitchFamily="34" charset="0"/>
                        </a:rPr>
                        <a:t>Give the meaning of a word, phrase, concept or physical quantity;</a:t>
                      </a:r>
                      <a:r>
                        <a:rPr lang="en-AU" sz="1050" baseline="0" dirty="0">
                          <a:latin typeface="Arial Narrow" panose="020B0606020202030204" pitchFamily="34" charset="0"/>
                        </a:rPr>
                        <a:t> state meaning and identify or describe qualities</a:t>
                      </a:r>
                      <a:endParaRPr lang="en-AU" sz="1050" dirty="0">
                        <a:latin typeface="Arial Narrow" panose="020B0606020202030204" pitchFamily="34" charset="0"/>
                      </a:endParaRPr>
                    </a:p>
                  </a:txBody>
                  <a:tcPr/>
                </a:tc>
                <a:extLst>
                  <a:ext uri="{0D108BD9-81ED-4DB2-BD59-A6C34878D82A}">
                    <a16:rowId xmlns:a16="http://schemas.microsoft.com/office/drawing/2014/main" val="10008"/>
                  </a:ext>
                </a:extLst>
              </a:tr>
              <a:tr h="449442">
                <a:tc>
                  <a:txBody>
                    <a:bodyPr/>
                    <a:lstStyle/>
                    <a:p>
                      <a:r>
                        <a:rPr lang="en-AU" sz="1050" dirty="0">
                          <a:latin typeface="Arial Narrow" panose="020B0606020202030204" pitchFamily="34" charset="0"/>
                        </a:rPr>
                        <a:t>Describe</a:t>
                      </a:r>
                    </a:p>
                  </a:txBody>
                  <a:tcPr/>
                </a:tc>
                <a:tc>
                  <a:txBody>
                    <a:bodyPr/>
                    <a:lstStyle/>
                    <a:p>
                      <a:r>
                        <a:rPr lang="en-AU" sz="1050" dirty="0">
                          <a:latin typeface="Arial Narrow" panose="020B0606020202030204" pitchFamily="34" charset="0"/>
                        </a:rPr>
                        <a:t>Give an account (written or spoken) of a situation, event, pattern or process, or of the characteristics or features of something</a:t>
                      </a:r>
                    </a:p>
                  </a:txBody>
                  <a:tcPr/>
                </a:tc>
                <a:extLst>
                  <a:ext uri="{0D108BD9-81ED-4DB2-BD59-A6C34878D82A}">
                    <a16:rowId xmlns:a16="http://schemas.microsoft.com/office/drawing/2014/main" val="10009"/>
                  </a:ext>
                </a:extLst>
              </a:tr>
              <a:tr h="446345">
                <a:tc>
                  <a:txBody>
                    <a:bodyPr/>
                    <a:lstStyle/>
                    <a:p>
                      <a:r>
                        <a:rPr lang="en-AU" sz="1050" dirty="0">
                          <a:latin typeface="Arial Narrow" panose="020B0606020202030204" pitchFamily="34" charset="0"/>
                        </a:rPr>
                        <a:t>Determine</a:t>
                      </a:r>
                    </a:p>
                  </a:txBody>
                  <a:tcPr/>
                </a:tc>
                <a:tc>
                  <a:txBody>
                    <a:bodyPr/>
                    <a:lstStyle/>
                    <a:p>
                      <a:r>
                        <a:rPr lang="en-AU" sz="1050" dirty="0">
                          <a:latin typeface="Arial Narrow" panose="020B0606020202030204" pitchFamily="34" charset="0"/>
                        </a:rPr>
                        <a:t>establish, conclude or ascertain after consideration, observation, investigation or calculation; decide or come to a resolution</a:t>
                      </a:r>
                    </a:p>
                  </a:txBody>
                  <a:tcPr/>
                </a:tc>
                <a:extLst>
                  <a:ext uri="{0D108BD9-81ED-4DB2-BD59-A6C34878D82A}">
                    <a16:rowId xmlns:a16="http://schemas.microsoft.com/office/drawing/2014/main" val="1032317744"/>
                  </a:ext>
                </a:extLst>
              </a:tr>
              <a:tr h="449442">
                <a:tc>
                  <a:txBody>
                    <a:bodyPr/>
                    <a:lstStyle/>
                    <a:p>
                      <a:r>
                        <a:rPr lang="en-AU" sz="1050" dirty="0">
                          <a:latin typeface="Arial Narrow" panose="020B0606020202030204" pitchFamily="34" charset="0"/>
                        </a:rPr>
                        <a:t>Discriminate</a:t>
                      </a:r>
                    </a:p>
                  </a:txBody>
                  <a:tcPr/>
                </a:tc>
                <a:tc>
                  <a:txBody>
                    <a:bodyPr/>
                    <a:lstStyle/>
                    <a:p>
                      <a:r>
                        <a:rPr lang="en-AU" sz="1050" dirty="0">
                          <a:latin typeface="Arial Narrow" panose="020B0606020202030204" pitchFamily="34" charset="0"/>
                        </a:rPr>
                        <a:t>note, observe or recognise a difference; make or constitute a distinction in or between; differentiate; note or distinguish as different</a:t>
                      </a:r>
                    </a:p>
                  </a:txBody>
                  <a:tcPr/>
                </a:tc>
                <a:extLst>
                  <a:ext uri="{0D108BD9-81ED-4DB2-BD59-A6C34878D82A}">
                    <a16:rowId xmlns:a16="http://schemas.microsoft.com/office/drawing/2014/main" val="1952361228"/>
                  </a:ext>
                </a:extLst>
              </a:tr>
            </a:tbl>
          </a:graphicData>
        </a:graphic>
      </p:graphicFrame>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53D5482C-B02A-21F5-0952-C9A6F85EE534}"/>
              </a:ext>
            </a:extLst>
          </p:cNvPr>
          <p:cNvCxnSpPr>
            <a:cxnSpLocks/>
          </p:cNvCxnSpPr>
          <p:nvPr/>
        </p:nvCxnSpPr>
        <p:spPr>
          <a:xfrm flipH="1">
            <a:off x="508863" y="8805288"/>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6">
            <a:extLst>
              <a:ext uri="{FF2B5EF4-FFF2-40B4-BE49-F238E27FC236}">
                <a16:creationId xmlns:a16="http://schemas.microsoft.com/office/drawing/2014/main" id="{709BC70A-71DC-9A87-D00D-8E06DD8EF92F}"/>
              </a:ext>
            </a:extLst>
          </p:cNvPr>
          <p:cNvSpPr txBox="1"/>
          <p:nvPr/>
        </p:nvSpPr>
        <p:spPr>
          <a:xfrm>
            <a:off x="3019219" y="8805288"/>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Cognitive Verbs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8BA7DE3C-7518-C670-6CBD-AF4C4A080141}"/>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6" name="Picture 2" descr="Premium Vector | A black and white drawing of a sea turtle.">
            <a:extLst>
              <a:ext uri="{FF2B5EF4-FFF2-40B4-BE49-F238E27FC236}">
                <a16:creationId xmlns:a16="http://schemas.microsoft.com/office/drawing/2014/main" id="{47EDFF84-9A42-D213-94AF-07CFA8F7B19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870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05237" y="231574"/>
            <a:ext cx="4191130" cy="523220"/>
          </a:xfrm>
          <a:prstGeom prst="rect">
            <a:avLst/>
          </a:prstGeom>
          <a:noFill/>
        </p:spPr>
        <p:txBody>
          <a:bodyPr wrap="square" rtlCol="0">
            <a:spAutoFit/>
          </a:bodyPr>
          <a:lstStyle/>
          <a:p>
            <a:r>
              <a:rPr lang="en-US" sz="2800" b="1" dirty="0">
                <a:latin typeface="Arial Narrow" pitchFamily="34" charset="0"/>
              </a:rPr>
              <a:t>Cognitive Verbs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graphicFrame>
        <p:nvGraphicFramePr>
          <p:cNvPr id="11" name="Table 10"/>
          <p:cNvGraphicFramePr>
            <a:graphicFrameLocks noGrp="1"/>
          </p:cNvGraphicFramePr>
          <p:nvPr/>
        </p:nvGraphicFramePr>
        <p:xfrm>
          <a:off x="552195" y="1037663"/>
          <a:ext cx="5788898" cy="7673742"/>
        </p:xfrm>
        <a:graphic>
          <a:graphicData uri="http://schemas.openxmlformats.org/drawingml/2006/table">
            <a:tbl>
              <a:tblPr firstRow="1" bandRow="1">
                <a:tableStyleId>{5940675A-B579-460E-94D1-54222C63F5DA}</a:tableStyleId>
              </a:tblPr>
              <a:tblGrid>
                <a:gridCol w="1004597">
                  <a:extLst>
                    <a:ext uri="{9D8B030D-6E8A-4147-A177-3AD203B41FA5}">
                      <a16:colId xmlns:a16="http://schemas.microsoft.com/office/drawing/2014/main" val="20000"/>
                    </a:ext>
                  </a:extLst>
                </a:gridCol>
                <a:gridCol w="4784301">
                  <a:extLst>
                    <a:ext uri="{9D8B030D-6E8A-4147-A177-3AD203B41FA5}">
                      <a16:colId xmlns:a16="http://schemas.microsoft.com/office/drawing/2014/main" val="20001"/>
                    </a:ext>
                  </a:extLst>
                </a:gridCol>
              </a:tblGrid>
              <a:tr h="428422">
                <a:tc>
                  <a:txBody>
                    <a:bodyPr/>
                    <a:lstStyle/>
                    <a:p>
                      <a:r>
                        <a:rPr lang="en-AU" sz="1050" b="1" dirty="0">
                          <a:latin typeface="Arial Narrow" panose="020B0606020202030204" pitchFamily="34" charset="0"/>
                        </a:rPr>
                        <a:t>Cognitive</a:t>
                      </a:r>
                      <a:r>
                        <a:rPr lang="en-AU" sz="1050" b="1" baseline="0" dirty="0">
                          <a:latin typeface="Arial Narrow" panose="020B0606020202030204" pitchFamily="34" charset="0"/>
                        </a:rPr>
                        <a:t> Verb</a:t>
                      </a:r>
                      <a:endParaRPr lang="en-AU" sz="1050" b="1" dirty="0">
                        <a:latin typeface="Arial Narrow" panose="020B0606020202030204" pitchFamily="34" charset="0"/>
                      </a:endParaRPr>
                    </a:p>
                  </a:txBody>
                  <a:tcPr>
                    <a:solidFill>
                      <a:schemeClr val="bg1">
                        <a:lumMod val="85000"/>
                      </a:schemeClr>
                    </a:solidFill>
                  </a:tcPr>
                </a:tc>
                <a:tc>
                  <a:txBody>
                    <a:bodyPr/>
                    <a:lstStyle/>
                    <a:p>
                      <a:r>
                        <a:rPr lang="en-AU" sz="1050" b="1" dirty="0">
                          <a:latin typeface="Arial Narrow" panose="020B0606020202030204" pitchFamily="34" charset="0"/>
                        </a:rPr>
                        <a:t>Description</a:t>
                      </a:r>
                    </a:p>
                  </a:txBody>
                  <a:tcPr>
                    <a:solidFill>
                      <a:schemeClr val="bg1">
                        <a:lumMod val="85000"/>
                      </a:schemeClr>
                    </a:solidFill>
                  </a:tcPr>
                </a:tc>
                <a:extLst>
                  <a:ext uri="{0D108BD9-81ED-4DB2-BD59-A6C34878D82A}">
                    <a16:rowId xmlns:a16="http://schemas.microsoft.com/office/drawing/2014/main" val="10000"/>
                  </a:ext>
                </a:extLst>
              </a:tr>
              <a:tr h="739724">
                <a:tc>
                  <a:txBody>
                    <a:bodyPr/>
                    <a:lstStyle/>
                    <a:p>
                      <a:r>
                        <a:rPr lang="en-AU" sz="1050" dirty="0">
                          <a:latin typeface="Arial Narrow" panose="020B0606020202030204" pitchFamily="34" charset="0"/>
                        </a:rPr>
                        <a:t>Discuss</a:t>
                      </a:r>
                    </a:p>
                  </a:txBody>
                  <a:tcPr/>
                </a:tc>
                <a:tc>
                  <a:txBody>
                    <a:bodyPr/>
                    <a:lstStyle/>
                    <a:p>
                      <a:r>
                        <a:rPr lang="en-AU" sz="1050" dirty="0">
                          <a:latin typeface="Arial Narrow" panose="020B0606020202030204" pitchFamily="34" charset="0"/>
                        </a:rPr>
                        <a:t>Examine by</a:t>
                      </a:r>
                      <a:r>
                        <a:rPr lang="en-AU" sz="1050" baseline="0" dirty="0">
                          <a:latin typeface="Arial Narrow" panose="020B0606020202030204" pitchFamily="34" charset="0"/>
                        </a:rPr>
                        <a:t> argument; sift the considerations for and against; debate; talk or write about a topic, including a range of arguments, factors or hypotheses; consider, taking into account different issues and ideas, points for and/or against, and supporting opinions or conclusions with evidence</a:t>
                      </a:r>
                      <a:endParaRPr lang="en-AU" sz="1050" dirty="0">
                        <a:latin typeface="Arial Narrow" panose="020B0606020202030204" pitchFamily="34" charset="0"/>
                      </a:endParaRPr>
                    </a:p>
                  </a:txBody>
                  <a:tcPr/>
                </a:tc>
                <a:extLst>
                  <a:ext uri="{0D108BD9-81ED-4DB2-BD59-A6C34878D82A}">
                    <a16:rowId xmlns:a16="http://schemas.microsoft.com/office/drawing/2014/main" val="4179326305"/>
                  </a:ext>
                </a:extLst>
              </a:tr>
              <a:tr h="585525">
                <a:tc>
                  <a:txBody>
                    <a:bodyPr/>
                    <a:lstStyle/>
                    <a:p>
                      <a:r>
                        <a:rPr lang="en-AU" sz="1050" dirty="0">
                          <a:latin typeface="Arial Narrow" panose="020B0606020202030204" pitchFamily="34" charset="0"/>
                        </a:rPr>
                        <a:t>Evaluate</a:t>
                      </a:r>
                    </a:p>
                  </a:txBody>
                  <a:tcPr/>
                </a:tc>
                <a:tc>
                  <a:txBody>
                    <a:bodyPr/>
                    <a:lstStyle/>
                    <a:p>
                      <a:r>
                        <a:rPr lang="en-AU" sz="1050" dirty="0">
                          <a:latin typeface="Arial Narrow" panose="020B0606020202030204" pitchFamily="34" charset="0"/>
                        </a:rPr>
                        <a:t>Make an appraisal by weighing</a:t>
                      </a:r>
                      <a:r>
                        <a:rPr lang="en-AU" sz="1050" baseline="0" dirty="0">
                          <a:latin typeface="Arial Narrow" panose="020B0606020202030204" pitchFamily="34" charset="0"/>
                        </a:rPr>
                        <a:t> up or assessing strengths, implications and limitations; make judgements about ideas, works, solutions or methods in relation to selected criteria; examine and determine the merit, value or significance of something, based on criteria</a:t>
                      </a:r>
                      <a:endParaRPr lang="en-AU" sz="1050" dirty="0">
                        <a:latin typeface="Arial Narrow" panose="020B0606020202030204" pitchFamily="34" charset="0"/>
                      </a:endParaRPr>
                    </a:p>
                  </a:txBody>
                  <a:tcPr/>
                </a:tc>
                <a:extLst>
                  <a:ext uri="{0D108BD9-81ED-4DB2-BD59-A6C34878D82A}">
                    <a16:rowId xmlns:a16="http://schemas.microsoft.com/office/drawing/2014/main" val="1193239070"/>
                  </a:ext>
                </a:extLst>
              </a:tr>
              <a:tr h="421578">
                <a:tc>
                  <a:txBody>
                    <a:bodyPr/>
                    <a:lstStyle/>
                    <a:p>
                      <a:r>
                        <a:rPr lang="en-AU" sz="1050" dirty="0">
                          <a:latin typeface="Arial Narrow" panose="020B0606020202030204" pitchFamily="34" charset="0"/>
                        </a:rPr>
                        <a:t>Examine</a:t>
                      </a:r>
                    </a:p>
                  </a:txBody>
                  <a:tcPr/>
                </a:tc>
                <a:tc>
                  <a:txBody>
                    <a:bodyPr/>
                    <a:lstStyle/>
                    <a:p>
                      <a:r>
                        <a:rPr lang="en-AU" sz="1050" dirty="0">
                          <a:latin typeface="Arial Narrow" panose="020B0606020202030204" pitchFamily="34" charset="0"/>
                        </a:rPr>
                        <a:t>investigate, inspect or scrutinise; inquire or search into; consider or discuss an argument or concept in a way that uncovers the assumptions and interrelationships of the issue</a:t>
                      </a:r>
                    </a:p>
                  </a:txBody>
                  <a:tcPr/>
                </a:tc>
                <a:extLst>
                  <a:ext uri="{0D108BD9-81ED-4DB2-BD59-A6C34878D82A}">
                    <a16:rowId xmlns:a16="http://schemas.microsoft.com/office/drawing/2014/main" val="3148672555"/>
                  </a:ext>
                </a:extLst>
              </a:tr>
              <a:tr h="421578">
                <a:tc>
                  <a:txBody>
                    <a:bodyPr/>
                    <a:lstStyle/>
                    <a:p>
                      <a:r>
                        <a:rPr lang="en-AU" sz="1050" dirty="0">
                          <a:latin typeface="Arial Narrow" panose="020B0606020202030204" pitchFamily="34" charset="0"/>
                        </a:rPr>
                        <a:t>Explain</a:t>
                      </a:r>
                    </a:p>
                  </a:txBody>
                  <a:tcPr/>
                </a:tc>
                <a:tc>
                  <a:txBody>
                    <a:bodyPr/>
                    <a:lstStyle/>
                    <a:p>
                      <a:r>
                        <a:rPr lang="en-AU" sz="1050" dirty="0">
                          <a:latin typeface="Arial Narrow" panose="020B0606020202030204" pitchFamily="34" charset="0"/>
                        </a:rPr>
                        <a:t>Make an idea or situation plain or clear by describing</a:t>
                      </a:r>
                      <a:r>
                        <a:rPr lang="en-AU" sz="1050" baseline="0" dirty="0">
                          <a:latin typeface="Arial Narrow" panose="020B0606020202030204" pitchFamily="34" charset="0"/>
                        </a:rPr>
                        <a:t> it in more detail or revealing relevant facts; give an account; provide additional information</a:t>
                      </a:r>
                      <a:endParaRPr lang="en-AU" sz="1050" dirty="0">
                        <a:latin typeface="Arial Narrow" panose="020B0606020202030204" pitchFamily="34" charset="0"/>
                      </a:endParaRPr>
                    </a:p>
                  </a:txBody>
                  <a:tcPr/>
                </a:tc>
                <a:extLst>
                  <a:ext uri="{0D108BD9-81ED-4DB2-BD59-A6C34878D82A}">
                    <a16:rowId xmlns:a16="http://schemas.microsoft.com/office/drawing/2014/main" val="1429883267"/>
                  </a:ext>
                </a:extLst>
              </a:tr>
              <a:tr h="421578">
                <a:tc>
                  <a:txBody>
                    <a:bodyPr/>
                    <a:lstStyle/>
                    <a:p>
                      <a:r>
                        <a:rPr lang="en-AU" sz="1050" dirty="0">
                          <a:latin typeface="Arial Narrow" panose="020B0606020202030204" pitchFamily="34" charset="0"/>
                        </a:rPr>
                        <a:t>Explain</a:t>
                      </a:r>
                    </a:p>
                  </a:txBody>
                  <a:tcPr/>
                </a:tc>
                <a:tc>
                  <a:txBody>
                    <a:bodyPr/>
                    <a:lstStyle/>
                    <a:p>
                      <a:r>
                        <a:rPr lang="en-AU" sz="1050" dirty="0">
                          <a:latin typeface="Arial Narrow" panose="020B0606020202030204" pitchFamily="34" charset="0"/>
                        </a:rPr>
                        <a:t>Make an idea or situation plain or clear by describing</a:t>
                      </a:r>
                      <a:r>
                        <a:rPr lang="en-AU" sz="1050" baseline="0" dirty="0">
                          <a:latin typeface="Arial Narrow" panose="020B0606020202030204" pitchFamily="34" charset="0"/>
                        </a:rPr>
                        <a:t> it in more detail or revealing relevant facts; give an account; provide additional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13"/>
                  </a:ext>
                </a:extLst>
              </a:tr>
              <a:tr h="299031">
                <a:tc>
                  <a:txBody>
                    <a:bodyPr/>
                    <a:lstStyle/>
                    <a:p>
                      <a:r>
                        <a:rPr lang="en-AU" sz="1050" dirty="0">
                          <a:latin typeface="Arial Narrow" panose="020B0606020202030204" pitchFamily="34" charset="0"/>
                        </a:rPr>
                        <a:t>Explore</a:t>
                      </a:r>
                    </a:p>
                  </a:txBody>
                  <a:tcPr/>
                </a:tc>
                <a:tc>
                  <a:txBody>
                    <a:bodyPr/>
                    <a:lstStyle/>
                    <a:p>
                      <a:r>
                        <a:rPr lang="en-AU" sz="1050" dirty="0">
                          <a:latin typeface="Arial Narrow" panose="020B0606020202030204" pitchFamily="34" charset="0"/>
                        </a:rPr>
                        <a:t>look into both closely and broadly; scrutinise; inquire into or discuss something in detail</a:t>
                      </a:r>
                    </a:p>
                  </a:txBody>
                  <a:tcPr/>
                </a:tc>
                <a:extLst>
                  <a:ext uri="{0D108BD9-81ED-4DB2-BD59-A6C34878D82A}">
                    <a16:rowId xmlns:a16="http://schemas.microsoft.com/office/drawing/2014/main" val="3235954702"/>
                  </a:ext>
                </a:extLst>
              </a:tr>
              <a:tr h="585525">
                <a:tc>
                  <a:txBody>
                    <a:bodyPr/>
                    <a:lstStyle/>
                    <a:p>
                      <a:r>
                        <a:rPr lang="en-AU" sz="1050" dirty="0">
                          <a:latin typeface="Arial Narrow" panose="020B0606020202030204" pitchFamily="34" charset="0"/>
                        </a:rPr>
                        <a:t>Identify</a:t>
                      </a:r>
                    </a:p>
                  </a:txBody>
                  <a:tcPr/>
                </a:tc>
                <a:tc>
                  <a:txBody>
                    <a:bodyPr/>
                    <a:lstStyle/>
                    <a:p>
                      <a:r>
                        <a:rPr lang="en-AU" sz="1050" dirty="0">
                          <a:latin typeface="Arial Narrow" panose="020B0606020202030204" pitchFamily="34" charset="0"/>
                        </a:rPr>
                        <a:t>Distinguish;</a:t>
                      </a:r>
                      <a:r>
                        <a:rPr lang="en-AU" sz="1050" baseline="0" dirty="0">
                          <a:latin typeface="Arial Narrow" panose="020B0606020202030204" pitchFamily="34" charset="0"/>
                        </a:rPr>
                        <a:t> locate, recognise and name; establish or indicate who or what someone or something is; provide an answer from a number of possibilities; recognise &amp; state a distinguishing factor or feature</a:t>
                      </a:r>
                      <a:endParaRPr lang="en-AU" sz="1050" dirty="0">
                        <a:latin typeface="Arial Narrow" panose="020B0606020202030204" pitchFamily="34" charset="0"/>
                      </a:endParaRPr>
                    </a:p>
                  </a:txBody>
                  <a:tcPr/>
                </a:tc>
                <a:extLst>
                  <a:ext uri="{0D108BD9-81ED-4DB2-BD59-A6C34878D82A}">
                    <a16:rowId xmlns:a16="http://schemas.microsoft.com/office/drawing/2014/main" val="10014"/>
                  </a:ext>
                </a:extLst>
              </a:tr>
              <a:tr h="421578">
                <a:tc>
                  <a:txBody>
                    <a:bodyPr/>
                    <a:lstStyle/>
                    <a:p>
                      <a:r>
                        <a:rPr lang="en-AU" sz="1050" dirty="0">
                          <a:latin typeface="Arial Narrow" panose="020B0606020202030204" pitchFamily="34" charset="0"/>
                        </a:rPr>
                        <a:t>Infer</a:t>
                      </a:r>
                    </a:p>
                  </a:txBody>
                  <a:tcPr/>
                </a:tc>
                <a:tc>
                  <a:txBody>
                    <a:bodyPr/>
                    <a:lstStyle/>
                    <a:p>
                      <a:r>
                        <a:rPr lang="en-AU" sz="1050" dirty="0">
                          <a:latin typeface="Arial Narrow" panose="020B0606020202030204" pitchFamily="34" charset="0"/>
                        </a:rPr>
                        <a:t>derive or conclude something from evidence and reasoning, rather than from explicit statements; listen or read beyond what has been literally expressed; imply or hint at</a:t>
                      </a:r>
                    </a:p>
                  </a:txBody>
                  <a:tcPr/>
                </a:tc>
                <a:extLst>
                  <a:ext uri="{0D108BD9-81ED-4DB2-BD59-A6C34878D82A}">
                    <a16:rowId xmlns:a16="http://schemas.microsoft.com/office/drawing/2014/main" val="2054439401"/>
                  </a:ext>
                </a:extLst>
              </a:tr>
              <a:tr h="1077366">
                <a:tc>
                  <a:txBody>
                    <a:bodyPr/>
                    <a:lstStyle/>
                    <a:p>
                      <a:r>
                        <a:rPr lang="en-AU" sz="1050" dirty="0">
                          <a:latin typeface="Arial Narrow" panose="020B0606020202030204" pitchFamily="34" charset="0"/>
                        </a:rPr>
                        <a:t>Interpret</a:t>
                      </a:r>
                    </a:p>
                  </a:txBody>
                  <a:tcPr/>
                </a:tc>
                <a:tc>
                  <a:txBody>
                    <a:bodyPr/>
                    <a:lstStyle/>
                    <a:p>
                      <a:r>
                        <a:rPr lang="en-AU" sz="1050" dirty="0">
                          <a:latin typeface="Arial Narrow" panose="020B0606020202030204" pitchFamily="34" charset="0"/>
                        </a:rPr>
                        <a:t>use knowledge and understanding to recognise trends and draw conclusions from given information; make clear or explicit; elucidate or understand in a particular way; bring out the meaning of, e.g. a dramatic or musical work, by performance or execution; bring out the meaning of an artwork by artistic representation or performance; give one's own interpretation of; identify or draw meaning from, or give meaning to, information presented in various forms, such as words, symbols, pictures or graphs</a:t>
                      </a:r>
                    </a:p>
                  </a:txBody>
                  <a:tcPr/>
                </a:tc>
                <a:extLst>
                  <a:ext uri="{0D108BD9-81ED-4DB2-BD59-A6C34878D82A}">
                    <a16:rowId xmlns:a16="http://schemas.microsoft.com/office/drawing/2014/main" val="785812164"/>
                  </a:ext>
                </a:extLst>
              </a:tr>
              <a:tr h="585525">
                <a:tc>
                  <a:txBody>
                    <a:bodyPr/>
                    <a:lstStyle/>
                    <a:p>
                      <a:r>
                        <a:rPr lang="en-AU" sz="1050" dirty="0">
                          <a:latin typeface="Arial Narrow" panose="020B0606020202030204" pitchFamily="34" charset="0"/>
                        </a:rPr>
                        <a:t>Investigate</a:t>
                      </a:r>
                    </a:p>
                  </a:txBody>
                  <a:tcPr/>
                </a:tc>
                <a:tc>
                  <a:txBody>
                    <a:bodyPr/>
                    <a:lstStyle/>
                    <a:p>
                      <a:r>
                        <a:rPr lang="en-AU" sz="1050" dirty="0">
                          <a:latin typeface="Arial Narrow" panose="020B0606020202030204" pitchFamily="34" charset="0"/>
                        </a:rPr>
                        <a:t>carry out an examination or formal inquiry in order to establish or obtain</a:t>
                      </a:r>
                    </a:p>
                    <a:p>
                      <a:r>
                        <a:rPr lang="en-AU" sz="1050" dirty="0">
                          <a:latin typeface="Arial Narrow" panose="020B0606020202030204" pitchFamily="34" charset="0"/>
                        </a:rPr>
                        <a:t>facts and reach new conclusions; search, inquire into, interpret and draw</a:t>
                      </a:r>
                    </a:p>
                    <a:p>
                      <a:r>
                        <a:rPr lang="en-AU" sz="1050" dirty="0">
                          <a:latin typeface="Arial Narrow" panose="020B0606020202030204" pitchFamily="34" charset="0"/>
                        </a:rPr>
                        <a:t>conclusions about data and information</a:t>
                      </a:r>
                    </a:p>
                  </a:txBody>
                  <a:tcPr/>
                </a:tc>
                <a:extLst>
                  <a:ext uri="{0D108BD9-81ED-4DB2-BD59-A6C34878D82A}">
                    <a16:rowId xmlns:a16="http://schemas.microsoft.com/office/drawing/2014/main" val="993373215"/>
                  </a:ext>
                </a:extLst>
              </a:tr>
              <a:tr h="421578">
                <a:tc>
                  <a:txBody>
                    <a:bodyPr/>
                    <a:lstStyle/>
                    <a:p>
                      <a:r>
                        <a:rPr lang="en-AU" sz="1050" dirty="0">
                          <a:latin typeface="Arial Narrow" panose="020B0606020202030204" pitchFamily="34" charset="0"/>
                        </a:rPr>
                        <a:t>Predict</a:t>
                      </a:r>
                    </a:p>
                  </a:txBody>
                  <a:tcPr/>
                </a:tc>
                <a:tc>
                  <a:txBody>
                    <a:bodyPr/>
                    <a:lstStyle/>
                    <a:p>
                      <a:r>
                        <a:rPr lang="en-AU" sz="1050" dirty="0">
                          <a:latin typeface="Arial Narrow" panose="020B0606020202030204" pitchFamily="34" charset="0"/>
                        </a:rPr>
                        <a:t>give an expected result of an upcoming action or event; suggest what</a:t>
                      </a:r>
                    </a:p>
                    <a:p>
                      <a:r>
                        <a:rPr lang="en-AU" sz="1050" dirty="0">
                          <a:latin typeface="Arial Narrow" panose="020B0606020202030204" pitchFamily="34" charset="0"/>
                        </a:rPr>
                        <a:t>may happen based on available information</a:t>
                      </a:r>
                    </a:p>
                  </a:txBody>
                  <a:tcPr/>
                </a:tc>
                <a:extLst>
                  <a:ext uri="{0D108BD9-81ED-4DB2-BD59-A6C34878D82A}">
                    <a16:rowId xmlns:a16="http://schemas.microsoft.com/office/drawing/2014/main" val="1820374057"/>
                  </a:ext>
                </a:extLst>
              </a:tr>
              <a:tr h="421578">
                <a:tc>
                  <a:txBody>
                    <a:bodyPr/>
                    <a:lstStyle/>
                    <a:p>
                      <a:r>
                        <a:rPr lang="en-AU" sz="1050" dirty="0">
                          <a:latin typeface="Arial Narrow" panose="020B0606020202030204" pitchFamily="34" charset="0"/>
                        </a:rPr>
                        <a:t>Recall</a:t>
                      </a:r>
                    </a:p>
                  </a:txBody>
                  <a:tcPr/>
                </a:tc>
                <a:tc>
                  <a:txBody>
                    <a:bodyPr/>
                    <a:lstStyle/>
                    <a:p>
                      <a:r>
                        <a:rPr lang="en-AU" sz="1050" dirty="0">
                          <a:latin typeface="Arial Narrow" panose="020B0606020202030204" pitchFamily="34" charset="0"/>
                        </a:rPr>
                        <a:t>Remember; present remembered ideas, facts or experiences; bring something back into thought, attention or into one’s mind</a:t>
                      </a:r>
                    </a:p>
                  </a:txBody>
                  <a:tcPr/>
                </a:tc>
                <a:extLst>
                  <a:ext uri="{0D108BD9-81ED-4DB2-BD59-A6C34878D82A}">
                    <a16:rowId xmlns:a16="http://schemas.microsoft.com/office/drawing/2014/main" val="10015"/>
                  </a:ext>
                </a:extLst>
              </a:tr>
              <a:tr h="421578">
                <a:tc>
                  <a:txBody>
                    <a:bodyPr/>
                    <a:lstStyle/>
                    <a:p>
                      <a:r>
                        <a:rPr lang="en-AU" sz="1050" dirty="0">
                          <a:latin typeface="Arial Narrow" panose="020B0606020202030204" pitchFamily="34" charset="0"/>
                        </a:rPr>
                        <a:t>Recognise</a:t>
                      </a:r>
                    </a:p>
                  </a:txBody>
                  <a:tcPr/>
                </a:tc>
                <a:tc>
                  <a:txBody>
                    <a:bodyPr/>
                    <a:lstStyle/>
                    <a:p>
                      <a:r>
                        <a:rPr lang="en-AU" sz="1050" dirty="0">
                          <a:latin typeface="Arial Narrow" panose="020B0606020202030204" pitchFamily="34" charset="0"/>
                        </a:rPr>
                        <a:t>Identify or recall particular features of information</a:t>
                      </a:r>
                      <a:r>
                        <a:rPr lang="en-AU" sz="1050" baseline="0" dirty="0">
                          <a:latin typeface="Arial Narrow" panose="020B0606020202030204" pitchFamily="34" charset="0"/>
                        </a:rPr>
                        <a:t> from knowledge; identify that an item, characteristic or quality exists; perceive as existing or true; be aware of or acknowledge</a:t>
                      </a:r>
                      <a:endParaRPr lang="en-AU" sz="1050" dirty="0">
                        <a:latin typeface="Arial Narrow" panose="020B0606020202030204" pitchFamily="34" charset="0"/>
                      </a:endParaRPr>
                    </a:p>
                  </a:txBody>
                  <a:tcPr/>
                </a:tc>
                <a:extLst>
                  <a:ext uri="{0D108BD9-81ED-4DB2-BD59-A6C34878D82A}">
                    <a16:rowId xmlns:a16="http://schemas.microsoft.com/office/drawing/2014/main" val="10016"/>
                  </a:ext>
                </a:extLst>
              </a:tr>
              <a:tr h="421578">
                <a:tc>
                  <a:txBody>
                    <a:bodyPr/>
                    <a:lstStyle/>
                    <a:p>
                      <a:r>
                        <a:rPr lang="en-AU" sz="1050" dirty="0">
                          <a:latin typeface="Arial Narrow" panose="020B0606020202030204" pitchFamily="34" charset="0"/>
                        </a:rPr>
                        <a:t>Understand</a:t>
                      </a:r>
                    </a:p>
                  </a:txBody>
                  <a:tcPr/>
                </a:tc>
                <a:tc>
                  <a:txBody>
                    <a:bodyPr/>
                    <a:lstStyle/>
                    <a:p>
                      <a:r>
                        <a:rPr lang="en-AU" sz="1050" dirty="0">
                          <a:latin typeface="Arial Narrow" panose="020B0606020202030204" pitchFamily="34" charset="0"/>
                        </a:rPr>
                        <a:t>Perceive</a:t>
                      </a:r>
                      <a:r>
                        <a:rPr lang="en-AU" sz="1050" baseline="0" dirty="0">
                          <a:latin typeface="Arial Narrow" panose="020B0606020202030204" pitchFamily="34" charset="0"/>
                        </a:rPr>
                        <a:t> what is meant by something; grasp; be familiar with (e.g. an idea); construct meaning from messages, including oral, written and graphic communication</a:t>
                      </a:r>
                      <a:endParaRPr lang="en-AU" sz="1050" dirty="0">
                        <a:latin typeface="Arial Narrow" panose="020B0606020202030204" pitchFamily="34" charset="0"/>
                      </a:endParaRPr>
                    </a:p>
                  </a:txBody>
                  <a:tcPr/>
                </a:tc>
                <a:extLst>
                  <a:ext uri="{0D108BD9-81ED-4DB2-BD59-A6C34878D82A}">
                    <a16:rowId xmlns:a16="http://schemas.microsoft.com/office/drawing/2014/main" val="10017"/>
                  </a:ext>
                </a:extLst>
              </a:tr>
            </a:tbl>
          </a:graphicData>
        </a:graphic>
      </p:graphicFrame>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5CE72CAB-A3D2-5EE7-11B3-9DC95F6103A1}"/>
              </a:ext>
            </a:extLst>
          </p:cNvPr>
          <p:cNvCxnSpPr>
            <a:cxnSpLocks/>
          </p:cNvCxnSpPr>
          <p:nvPr/>
        </p:nvCxnSpPr>
        <p:spPr>
          <a:xfrm flipH="1">
            <a:off x="508863" y="8805288"/>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BC86A38A-545D-51A5-2719-DA2B2812DDAC}"/>
              </a:ext>
            </a:extLst>
          </p:cNvPr>
          <p:cNvSpPr txBox="1"/>
          <p:nvPr/>
        </p:nvSpPr>
        <p:spPr>
          <a:xfrm>
            <a:off x="3019219" y="8805288"/>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Cognitive Verbs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4C89D7D2-8048-1986-9D52-D3BAC2D674EF}"/>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6" name="Picture 2" descr="Premium Vector | A black and white drawing of a sea turtle.">
            <a:extLst>
              <a:ext uri="{FF2B5EF4-FFF2-40B4-BE49-F238E27FC236}">
                <a16:creationId xmlns:a16="http://schemas.microsoft.com/office/drawing/2014/main" id="{7BE90D92-B787-EA1F-EF38-0841A61AAC7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33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8572884D-FB01-4D5B-85A3-7C3E68C579B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a:extLst>
              <a:ext uri="{FF2B5EF4-FFF2-40B4-BE49-F238E27FC236}">
                <a16:creationId xmlns:a16="http://schemas.microsoft.com/office/drawing/2014/main" id="{E1686A51-6DDD-4598-AECE-CA1BE1E97383}"/>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9" name="TextBox 38">
            <a:extLst>
              <a:ext uri="{FF2B5EF4-FFF2-40B4-BE49-F238E27FC236}">
                <a16:creationId xmlns:a16="http://schemas.microsoft.com/office/drawing/2014/main" id="{E9D25507-2558-498D-B732-E46E90F09758}"/>
              </a:ext>
            </a:extLst>
          </p:cNvPr>
          <p:cNvSpPr txBox="1"/>
          <p:nvPr/>
        </p:nvSpPr>
        <p:spPr>
          <a:xfrm>
            <a:off x="1465283" y="163094"/>
            <a:ext cx="4141055" cy="738664"/>
          </a:xfrm>
          <a:prstGeom prst="rect">
            <a:avLst/>
          </a:prstGeom>
          <a:noFill/>
        </p:spPr>
        <p:txBody>
          <a:bodyPr wrap="square" rtlCol="0">
            <a:spAutoFit/>
          </a:bodyPr>
          <a:lstStyle/>
          <a:p>
            <a:r>
              <a:rPr lang="en-US" b="1" dirty="0">
                <a:latin typeface="Arial Narrow" pitchFamily="34" charset="0"/>
              </a:rPr>
              <a:t>1. Nature’s Capital – </a:t>
            </a:r>
            <a:r>
              <a:rPr lang="en-US" sz="1200" dirty="0">
                <a:latin typeface="Arial Narrow" pitchFamily="34" charset="0"/>
              </a:rPr>
              <a:t>Classify the arguments for preserving species and habitats as ecological, economic, social, aesthetic or ethical.</a:t>
            </a:r>
          </a:p>
        </p:txBody>
      </p:sp>
      <p:sp>
        <p:nvSpPr>
          <p:cNvPr id="46" name="TextBox 45">
            <a:extLst>
              <a:ext uri="{FF2B5EF4-FFF2-40B4-BE49-F238E27FC236}">
                <a16:creationId xmlns:a16="http://schemas.microsoft.com/office/drawing/2014/main" id="{E41168A7-9F40-4C10-B69D-04C5E27EAE3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4" name="Straight Connector 3">
            <a:extLst>
              <a:ext uri="{FF2B5EF4-FFF2-40B4-BE49-F238E27FC236}">
                <a16:creationId xmlns:a16="http://schemas.microsoft.com/office/drawing/2014/main" id="{68827F47-D9F1-E28C-C1CA-C79733CF5C9C}"/>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4F8A193-B8A8-560F-1AB6-6B689754097D}"/>
              </a:ext>
            </a:extLst>
          </p:cNvPr>
          <p:cNvSpPr/>
          <p:nvPr/>
        </p:nvSpPr>
        <p:spPr>
          <a:xfrm>
            <a:off x="481240" y="1043608"/>
            <a:ext cx="5839986" cy="3193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7AA2A7C-0BCA-F7B4-34EF-DF1F11D386B4}"/>
              </a:ext>
            </a:extLst>
          </p:cNvPr>
          <p:cNvSpPr txBox="1"/>
          <p:nvPr/>
        </p:nvSpPr>
        <p:spPr>
          <a:xfrm>
            <a:off x="489078" y="1051575"/>
            <a:ext cx="5788509"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Reasons (arguments) to protect nature</a:t>
            </a:r>
          </a:p>
        </p:txBody>
      </p:sp>
      <p:sp>
        <p:nvSpPr>
          <p:cNvPr id="15" name="Rectangle 14">
            <a:extLst>
              <a:ext uri="{FF2B5EF4-FFF2-40B4-BE49-F238E27FC236}">
                <a16:creationId xmlns:a16="http://schemas.microsoft.com/office/drawing/2014/main" id="{D32ACFC0-86EA-7BD4-CA5C-2754E679D473}"/>
              </a:ext>
            </a:extLst>
          </p:cNvPr>
          <p:cNvSpPr/>
          <p:nvPr/>
        </p:nvSpPr>
        <p:spPr>
          <a:xfrm>
            <a:off x="473402" y="4644008"/>
            <a:ext cx="5839986" cy="3193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D8F91B7-E0C6-51AA-3225-83E13E6ECCE7}"/>
              </a:ext>
            </a:extLst>
          </p:cNvPr>
          <p:cNvSpPr txBox="1"/>
          <p:nvPr/>
        </p:nvSpPr>
        <p:spPr>
          <a:xfrm>
            <a:off x="481240" y="4651975"/>
            <a:ext cx="5788509" cy="276999"/>
          </a:xfrm>
          <a:prstGeom prst="rect">
            <a:avLst/>
          </a:prstGeom>
          <a:noFill/>
        </p:spPr>
        <p:txBody>
          <a:bodyPr wrap="square" rtlCol="0">
            <a:spAutoFit/>
          </a:bodyPr>
          <a:lstStyle/>
          <a:p>
            <a:r>
              <a:rPr lang="en-US" sz="1200" b="1" i="1" dirty="0">
                <a:solidFill>
                  <a:schemeClr val="bg1"/>
                </a:solidFill>
                <a:latin typeface="Arial Narrow" panose="020B0604020202020204" pitchFamily="34" charset="0"/>
                <a:cs typeface="Arial Narrow" panose="020B0604020202020204" pitchFamily="34" charset="0"/>
              </a:rPr>
              <a:t>Economic </a:t>
            </a:r>
            <a:r>
              <a:rPr lang="en-US" sz="1200" b="1" dirty="0">
                <a:solidFill>
                  <a:schemeClr val="bg1"/>
                </a:solidFill>
                <a:latin typeface="Arial Narrow" panose="020B0604020202020204" pitchFamily="34" charset="0"/>
                <a:cs typeface="Arial Narrow" panose="020B0604020202020204" pitchFamily="34" charset="0"/>
              </a:rPr>
              <a:t>reasons to protect nature</a:t>
            </a:r>
          </a:p>
        </p:txBody>
      </p:sp>
      <p:sp>
        <p:nvSpPr>
          <p:cNvPr id="17" name="Rectangle 16">
            <a:extLst>
              <a:ext uri="{FF2B5EF4-FFF2-40B4-BE49-F238E27FC236}">
                <a16:creationId xmlns:a16="http://schemas.microsoft.com/office/drawing/2014/main" id="{8FC3C788-FDB7-9902-0E58-FD5618E15243}"/>
              </a:ext>
            </a:extLst>
          </p:cNvPr>
          <p:cNvSpPr/>
          <p:nvPr/>
        </p:nvSpPr>
        <p:spPr>
          <a:xfrm>
            <a:off x="457070" y="6267626"/>
            <a:ext cx="5839986" cy="5883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C86E0D-4F7E-69A0-38B0-8A8115419338}"/>
              </a:ext>
            </a:extLst>
          </p:cNvPr>
          <p:cNvSpPr txBox="1"/>
          <p:nvPr/>
        </p:nvSpPr>
        <p:spPr>
          <a:xfrm>
            <a:off x="473402" y="6322942"/>
            <a:ext cx="5788509" cy="492443"/>
          </a:xfrm>
          <a:prstGeom prst="rect">
            <a:avLst/>
          </a:prstGeom>
          <a:noFill/>
        </p:spPr>
        <p:txBody>
          <a:bodyPr wrap="square" rtlCol="0">
            <a:spAutoFit/>
          </a:bodyPr>
          <a:lstStyle/>
          <a:p>
            <a:pPr algn="ctr"/>
            <a:r>
              <a:rPr lang="en-US" sz="1400" b="1" i="1" dirty="0">
                <a:solidFill>
                  <a:schemeClr val="bg1"/>
                </a:solidFill>
                <a:latin typeface="Bradley Hand" charset="0"/>
                <a:ea typeface="Bradley Hand" charset="0"/>
                <a:cs typeface="Bradley Hand" charset="0"/>
              </a:rPr>
              <a:t>The most valuable thing we extract from the ocean is our existence </a:t>
            </a:r>
          </a:p>
          <a:p>
            <a:pPr algn="ctr"/>
            <a:r>
              <a:rPr lang="en-US" sz="1100" b="1" dirty="0">
                <a:solidFill>
                  <a:schemeClr val="bg1"/>
                </a:solidFill>
                <a:latin typeface="Bradley Hand" charset="0"/>
                <a:ea typeface="Bradley Hand" charset="0"/>
                <a:cs typeface="Bradley Hand" charset="0"/>
              </a:rPr>
              <a:t>Sylvia Earle</a:t>
            </a:r>
            <a:r>
              <a:rPr lang="en-US" sz="1100" b="1" baseline="30000" dirty="0">
                <a:solidFill>
                  <a:schemeClr val="bg1"/>
                </a:solidFill>
                <a:latin typeface="Bradley Hand" charset="0"/>
                <a:ea typeface="Bradley Hand" charset="0"/>
                <a:cs typeface="Bradley Hand" charset="0"/>
              </a:rPr>
              <a:t>[3]</a:t>
            </a:r>
            <a:endParaRPr lang="en-US" sz="1100" b="1" dirty="0">
              <a:solidFill>
                <a:schemeClr val="bg1"/>
              </a:solidFill>
              <a:latin typeface="Bradley Hand" charset="0"/>
              <a:ea typeface="Bradley Hand" charset="0"/>
              <a:cs typeface="Bradley Hand" charset="0"/>
            </a:endParaRPr>
          </a:p>
        </p:txBody>
      </p:sp>
      <p:cxnSp>
        <p:nvCxnSpPr>
          <p:cNvPr id="27" name="Straight Connector 26">
            <a:extLst>
              <a:ext uri="{FF2B5EF4-FFF2-40B4-BE49-F238E27FC236}">
                <a16:creationId xmlns:a16="http://schemas.microsoft.com/office/drawing/2014/main" id="{04F3E3D6-ADEE-F522-C7C6-23E8B259355C}"/>
              </a:ext>
            </a:extLst>
          </p:cNvPr>
          <p:cNvCxnSpPr>
            <a:cxnSpLocks/>
          </p:cNvCxnSpPr>
          <p:nvPr/>
        </p:nvCxnSpPr>
        <p:spPr>
          <a:xfrm flipH="1">
            <a:off x="404418" y="876235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36">
            <a:extLst>
              <a:ext uri="{FF2B5EF4-FFF2-40B4-BE49-F238E27FC236}">
                <a16:creationId xmlns:a16="http://schemas.microsoft.com/office/drawing/2014/main" id="{021F0331-8952-1F4D-33D6-2A43752887D7}"/>
              </a:ext>
            </a:extLst>
          </p:cNvPr>
          <p:cNvSpPr txBox="1"/>
          <p:nvPr/>
        </p:nvSpPr>
        <p:spPr>
          <a:xfrm>
            <a:off x="2867539" y="876977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31" name="TextBox 36">
            <a:extLst>
              <a:ext uri="{FF2B5EF4-FFF2-40B4-BE49-F238E27FC236}">
                <a16:creationId xmlns:a16="http://schemas.microsoft.com/office/drawing/2014/main" id="{E042A913-EDC2-CCFB-C02C-5DC631EA3A21}"/>
              </a:ext>
            </a:extLst>
          </p:cNvPr>
          <p:cNvSpPr txBox="1"/>
          <p:nvPr/>
        </p:nvSpPr>
        <p:spPr>
          <a:xfrm>
            <a:off x="346170" y="8759021"/>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5" name="TextBox 44">
            <a:extLst>
              <a:ext uri="{FF2B5EF4-FFF2-40B4-BE49-F238E27FC236}">
                <a16:creationId xmlns:a16="http://schemas.microsoft.com/office/drawing/2014/main" id="{115CA690-0B74-4E40-AB10-C6FFFE9C6AE2}"/>
              </a:ext>
            </a:extLst>
          </p:cNvPr>
          <p:cNvSpPr txBox="1"/>
          <p:nvPr/>
        </p:nvSpPr>
        <p:spPr>
          <a:xfrm>
            <a:off x="6015500" y="8769774"/>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a:t>
            </a:r>
          </a:p>
        </p:txBody>
      </p:sp>
      <p:sp>
        <p:nvSpPr>
          <p:cNvPr id="70" name="TextBox 69">
            <a:extLst>
              <a:ext uri="{FF2B5EF4-FFF2-40B4-BE49-F238E27FC236}">
                <a16:creationId xmlns:a16="http://schemas.microsoft.com/office/drawing/2014/main" id="{74AAB947-28F6-D4EF-C6FF-052DACEABFF9}"/>
              </a:ext>
            </a:extLst>
          </p:cNvPr>
          <p:cNvSpPr txBox="1"/>
          <p:nvPr/>
        </p:nvSpPr>
        <p:spPr>
          <a:xfrm>
            <a:off x="409605" y="1359992"/>
            <a:ext cx="5962644" cy="1446550"/>
          </a:xfrm>
          <a:prstGeom prst="rect">
            <a:avLst/>
          </a:prstGeom>
          <a:noFill/>
        </p:spPr>
        <p:txBody>
          <a:bodyPr wrap="square" rtlCol="0">
            <a:spAutoFit/>
          </a:bodyPr>
          <a:lstStyle/>
          <a:p>
            <a:pPr algn="just"/>
            <a:r>
              <a:rPr lang="en-AU" sz="1600" b="1" dirty="0">
                <a:latin typeface="Arial Narrow" panose="020B0606020202030204" pitchFamily="34" charset="0"/>
              </a:rPr>
              <a:t>Benefiting by default</a:t>
            </a:r>
          </a:p>
          <a:p>
            <a:r>
              <a:rPr lang="en-AU" sz="1150" dirty="0">
                <a:latin typeface="Arial Narrow" panose="020B0606020202030204" pitchFamily="34" charset="0"/>
              </a:rPr>
              <a:t>Biodiversity is Earth’s workforce (without a HR or finance department, lol). As organisms go about their day-to-day lives, trying to survive, grow and reproduce, their attempts to do so (indirectly) become the </a:t>
            </a:r>
            <a:r>
              <a:rPr lang="en-AU" sz="1150" b="1" dirty="0">
                <a:latin typeface="Arial Narrow" panose="020B0606020202030204" pitchFamily="34" charset="0"/>
              </a:rPr>
              <a:t>ecosystem services </a:t>
            </a:r>
            <a:r>
              <a:rPr lang="en-AU" sz="1150" dirty="0">
                <a:latin typeface="Arial Narrow" panose="020B0606020202030204" pitchFamily="34" charset="0"/>
              </a:rPr>
              <a:t>that we benefit from. For example, when phytoplankton carry out photosynthesis, they are providing us with oxygen to breathe. Our ability to breathe is not why they do it. Phytoplankton carry out photosynthesis to live. And lucky for us, they do! Likewise, fish do not grow for us to have the pleasure of eating them. They grow to survive and reproduce. But, in doing so, we get a nice meal. </a:t>
            </a:r>
          </a:p>
        </p:txBody>
      </p:sp>
      <p:sp>
        <p:nvSpPr>
          <p:cNvPr id="72" name="Rectangle 71">
            <a:extLst>
              <a:ext uri="{FF2B5EF4-FFF2-40B4-BE49-F238E27FC236}">
                <a16:creationId xmlns:a16="http://schemas.microsoft.com/office/drawing/2014/main" id="{1644F7E9-9675-5D6C-94D7-376386E8C210}"/>
              </a:ext>
            </a:extLst>
          </p:cNvPr>
          <p:cNvSpPr/>
          <p:nvPr/>
        </p:nvSpPr>
        <p:spPr>
          <a:xfrm>
            <a:off x="464908" y="2823010"/>
            <a:ext cx="5863484" cy="32798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itchFamily="34" charset="0"/>
              </a:rPr>
              <a:t>Activity: Think, pair, share and complete the table below</a:t>
            </a:r>
          </a:p>
        </p:txBody>
      </p:sp>
      <p:graphicFrame>
        <p:nvGraphicFramePr>
          <p:cNvPr id="73" name="Table 72">
            <a:extLst>
              <a:ext uri="{FF2B5EF4-FFF2-40B4-BE49-F238E27FC236}">
                <a16:creationId xmlns:a16="http://schemas.microsoft.com/office/drawing/2014/main" id="{3D5617A2-C131-9215-7081-EF54072D54F3}"/>
              </a:ext>
            </a:extLst>
          </p:cNvPr>
          <p:cNvGraphicFramePr>
            <a:graphicFrameLocks noGrp="1"/>
          </p:cNvGraphicFramePr>
          <p:nvPr>
            <p:extLst>
              <p:ext uri="{D42A27DB-BD31-4B8C-83A1-F6EECF244321}">
                <p14:modId xmlns:p14="http://schemas.microsoft.com/office/powerpoint/2010/main" val="1855932454"/>
              </p:ext>
            </p:extLst>
          </p:nvPr>
        </p:nvGraphicFramePr>
        <p:xfrm>
          <a:off x="464909" y="3219886"/>
          <a:ext cx="5839465" cy="1219200"/>
        </p:xfrm>
        <a:graphic>
          <a:graphicData uri="http://schemas.openxmlformats.org/drawingml/2006/table">
            <a:tbl>
              <a:tblPr firstRow="1" bandRow="1">
                <a:tableStyleId>{5940675A-B579-460E-94D1-54222C63F5DA}</a:tableStyleId>
              </a:tblPr>
              <a:tblGrid>
                <a:gridCol w="1235899">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3379430">
                  <a:extLst>
                    <a:ext uri="{9D8B030D-6E8A-4147-A177-3AD203B41FA5}">
                      <a16:colId xmlns:a16="http://schemas.microsoft.com/office/drawing/2014/main" val="20002"/>
                    </a:ext>
                  </a:extLst>
                </a:gridCol>
              </a:tblGrid>
              <a:tr h="220169">
                <a:tc>
                  <a:txBody>
                    <a:bodyPr/>
                    <a:lstStyle/>
                    <a:p>
                      <a:r>
                        <a:rPr lang="en-AU" sz="1000" b="1" dirty="0">
                          <a:latin typeface="Arial Narrow" panose="020B0606020202030204" pitchFamily="34" charset="0"/>
                        </a:rPr>
                        <a:t>Organisms</a:t>
                      </a:r>
                    </a:p>
                  </a:txBody>
                  <a:tcPr>
                    <a:solidFill>
                      <a:schemeClr val="bg1">
                        <a:lumMod val="85000"/>
                      </a:schemeClr>
                    </a:solidFill>
                  </a:tcPr>
                </a:tc>
                <a:tc>
                  <a:txBody>
                    <a:bodyPr/>
                    <a:lstStyle/>
                    <a:p>
                      <a:r>
                        <a:rPr lang="en-AU" sz="1000" b="1" dirty="0">
                          <a:latin typeface="Arial Narrow" panose="020B0606020202030204" pitchFamily="34" charset="0"/>
                        </a:rPr>
                        <a:t>Functional Trait*</a:t>
                      </a:r>
                    </a:p>
                  </a:txBody>
                  <a:tcPr>
                    <a:solidFill>
                      <a:schemeClr val="bg1">
                        <a:lumMod val="85000"/>
                      </a:schemeClr>
                    </a:solidFill>
                  </a:tcPr>
                </a:tc>
                <a:tc>
                  <a:txBody>
                    <a:bodyPr/>
                    <a:lstStyle/>
                    <a:p>
                      <a:r>
                        <a:rPr lang="en-AU" sz="1000" b="1" dirty="0">
                          <a:latin typeface="Arial Narrow" panose="020B0606020202030204" pitchFamily="34" charset="0"/>
                        </a:rPr>
                        <a:t>Benefit </a:t>
                      </a:r>
                      <a:r>
                        <a:rPr lang="en-AU" sz="1000" b="0" dirty="0">
                          <a:latin typeface="Arial Narrow" panose="020B0606020202030204" pitchFamily="34" charset="0"/>
                        </a:rPr>
                        <a:t>(ecosystem</a:t>
                      </a:r>
                      <a:r>
                        <a:rPr lang="en-AU" sz="1000" b="0" baseline="0" dirty="0">
                          <a:latin typeface="Arial Narrow" panose="020B0606020202030204" pitchFamily="34" charset="0"/>
                        </a:rPr>
                        <a:t> service) and reason/argument to protect it</a:t>
                      </a:r>
                      <a:endParaRPr lang="en-AU" sz="1000" b="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147585">
                <a:tc>
                  <a:txBody>
                    <a:bodyPr/>
                    <a:lstStyle/>
                    <a:p>
                      <a:r>
                        <a:rPr lang="en-AU" sz="1000" dirty="0">
                          <a:solidFill>
                            <a:schemeClr val="tx1"/>
                          </a:solidFill>
                          <a:latin typeface="Arial Narrow" panose="020B0606020202030204" pitchFamily="34" charset="0"/>
                        </a:rPr>
                        <a:t>Phytoplankton</a:t>
                      </a:r>
                    </a:p>
                  </a:txBody>
                  <a:tcPr/>
                </a:tc>
                <a:tc>
                  <a:txBody>
                    <a:bodyPr/>
                    <a:lstStyle/>
                    <a:p>
                      <a:r>
                        <a:rPr lang="en-AU" sz="1000" dirty="0">
                          <a:solidFill>
                            <a:schemeClr val="tx1"/>
                          </a:solidFill>
                          <a:latin typeface="Arial Narrow" panose="020B0606020202030204" pitchFamily="34" charset="0"/>
                        </a:rPr>
                        <a:t>Photosynthesis</a:t>
                      </a:r>
                    </a:p>
                  </a:txBody>
                  <a:tcPr/>
                </a:tc>
                <a:tc>
                  <a:txBody>
                    <a:bodyPr/>
                    <a:lstStyle/>
                    <a:p>
                      <a:r>
                        <a:rPr lang="en-AU" sz="1000" dirty="0">
                          <a:latin typeface="Arial Narrow" panose="020B0606020202030204" pitchFamily="34" charset="0"/>
                        </a:rPr>
                        <a:t>Provides</a:t>
                      </a:r>
                      <a:r>
                        <a:rPr lang="en-AU" sz="1000" baseline="0" dirty="0">
                          <a:latin typeface="Arial Narrow" panose="020B0606020202030204" pitchFamily="34" charset="0"/>
                        </a:rPr>
                        <a:t> oxygen for us to breathe</a:t>
                      </a:r>
                      <a:endParaRPr lang="en-AU" sz="1000" dirty="0">
                        <a:latin typeface="Arial Narrow" panose="020B0606020202030204" pitchFamily="34" charset="0"/>
                      </a:endParaRPr>
                    </a:p>
                  </a:txBody>
                  <a:tcPr/>
                </a:tc>
                <a:extLst>
                  <a:ext uri="{0D108BD9-81ED-4DB2-BD59-A6C34878D82A}">
                    <a16:rowId xmlns:a16="http://schemas.microsoft.com/office/drawing/2014/main" val="10001"/>
                  </a:ext>
                </a:extLst>
              </a:tr>
              <a:tr h="147585">
                <a:tc>
                  <a:txBody>
                    <a:bodyPr/>
                    <a:lstStyle/>
                    <a:p>
                      <a:r>
                        <a:rPr lang="en-AU" sz="1000" b="0" i="0" dirty="0">
                          <a:solidFill>
                            <a:schemeClr val="tx1"/>
                          </a:solidFill>
                          <a:latin typeface="Arial Narrow" panose="020B0604020202020204" pitchFamily="34" charset="0"/>
                          <a:cs typeface="Arial Narrow" panose="020B0604020202020204" pitchFamily="34" charset="0"/>
                        </a:rPr>
                        <a:t>Mangroves</a:t>
                      </a:r>
                    </a:p>
                  </a:txBody>
                  <a:tcPr/>
                </a:tc>
                <a:tc>
                  <a:txBody>
                    <a:bodyPr/>
                    <a:lstStyle/>
                    <a:p>
                      <a:r>
                        <a:rPr lang="en-AU" sz="1000" b="0" i="0" dirty="0">
                          <a:solidFill>
                            <a:schemeClr val="tx1"/>
                          </a:solidFill>
                          <a:latin typeface="Arial Narrow" panose="020B0604020202020204" pitchFamily="34" charset="0"/>
                          <a:cs typeface="Arial Narrow" panose="020B0604020202020204" pitchFamily="34" charset="0"/>
                        </a:rPr>
                        <a:t>Roots </a:t>
                      </a:r>
                    </a:p>
                  </a:txBody>
                  <a:tcPr/>
                </a:tc>
                <a:tc>
                  <a:txBody>
                    <a:bodyPr/>
                    <a:lstStyle/>
                    <a:p>
                      <a:r>
                        <a:rPr lang="en-AU" sz="1000" dirty="0">
                          <a:latin typeface="Arial Narrow" panose="020B0606020202030204" pitchFamily="34" charset="0"/>
                        </a:rPr>
                        <a:t>Trap sediment </a:t>
                      </a:r>
                      <a:r>
                        <a:rPr lang="en-AU" sz="1000" baseline="0" dirty="0">
                          <a:latin typeface="Arial Narrow" panose="020B0606020202030204" pitchFamily="34" charset="0"/>
                        </a:rPr>
                        <a:t>and prevent erosion</a:t>
                      </a:r>
                      <a:endParaRPr lang="en-AU" sz="1000" dirty="0">
                        <a:latin typeface="Arial Narrow" panose="020B0606020202030204" pitchFamily="34" charset="0"/>
                      </a:endParaRPr>
                    </a:p>
                  </a:txBody>
                  <a:tcPr/>
                </a:tc>
                <a:extLst>
                  <a:ext uri="{0D108BD9-81ED-4DB2-BD59-A6C34878D82A}">
                    <a16:rowId xmlns:a16="http://schemas.microsoft.com/office/drawing/2014/main" val="10002"/>
                  </a:ext>
                </a:extLst>
              </a:tr>
              <a:tr h="147585">
                <a:tc>
                  <a:txBody>
                    <a:bodyPr/>
                    <a:lstStyle/>
                    <a:p>
                      <a:r>
                        <a:rPr lang="en-AU" sz="1000" b="0" i="0" dirty="0">
                          <a:solidFill>
                            <a:schemeClr val="tx1"/>
                          </a:solidFill>
                          <a:latin typeface="Arial Narrow" panose="020B0604020202020204" pitchFamily="34" charset="0"/>
                          <a:cs typeface="Arial Narrow" panose="020B0604020202020204" pitchFamily="34" charset="0"/>
                        </a:rPr>
                        <a:t>Humpback</a:t>
                      </a:r>
                      <a:r>
                        <a:rPr lang="en-AU" sz="1000" b="0" i="0" baseline="0" dirty="0">
                          <a:solidFill>
                            <a:schemeClr val="tx1"/>
                          </a:solidFill>
                          <a:latin typeface="Arial Narrow" panose="020B0604020202020204" pitchFamily="34" charset="0"/>
                          <a:cs typeface="Arial Narrow" panose="020B0604020202020204" pitchFamily="34" charset="0"/>
                        </a:rPr>
                        <a:t> Whales</a:t>
                      </a:r>
                      <a:endParaRPr lang="en-AU" sz="1000" b="0" i="0" dirty="0">
                        <a:solidFill>
                          <a:schemeClr val="tx1"/>
                        </a:solidFill>
                        <a:latin typeface="Arial Narrow" panose="020B0604020202020204" pitchFamily="34" charset="0"/>
                        <a:cs typeface="Arial Narrow" panose="020B0604020202020204" pitchFamily="34" charset="0"/>
                      </a:endParaRPr>
                    </a:p>
                  </a:txBody>
                  <a:tcPr/>
                </a:tc>
                <a:tc>
                  <a:txBody>
                    <a:bodyPr/>
                    <a:lstStyle/>
                    <a:p>
                      <a:r>
                        <a:rPr lang="en-AU" sz="1000" b="0" i="0" dirty="0">
                          <a:solidFill>
                            <a:schemeClr val="tx1"/>
                          </a:solidFill>
                          <a:latin typeface="Arial Narrow" panose="020B0604020202020204" pitchFamily="34" charset="0"/>
                          <a:cs typeface="Arial Narrow" panose="020B0604020202020204" pitchFamily="34" charset="0"/>
                        </a:rPr>
                        <a:t>Annual migration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147585">
                <a:tc>
                  <a:txBody>
                    <a:bodyPr/>
                    <a:lstStyle/>
                    <a:p>
                      <a:r>
                        <a:rPr lang="en-AU" sz="1000" b="0" i="0" dirty="0">
                          <a:solidFill>
                            <a:schemeClr val="tx1"/>
                          </a:solidFill>
                          <a:latin typeface="Arial Narrow" panose="020B0604020202020204" pitchFamily="34" charset="0"/>
                          <a:cs typeface="Arial Narrow" panose="020B0604020202020204" pitchFamily="34" charset="0"/>
                        </a:rPr>
                        <a:t>Dolphins</a:t>
                      </a:r>
                    </a:p>
                  </a:txBody>
                  <a:tcPr/>
                </a:tc>
                <a:tc>
                  <a:txBody>
                    <a:bodyPr/>
                    <a:lstStyle/>
                    <a:p>
                      <a:r>
                        <a:rPr lang="en-AU" sz="1000" b="0" i="0" dirty="0">
                          <a:solidFill>
                            <a:schemeClr val="tx1"/>
                          </a:solidFill>
                          <a:latin typeface="Arial Narrow" panose="020B0604020202020204" pitchFamily="34" charset="0"/>
                          <a:cs typeface="Arial Narrow" panose="020B0604020202020204" pitchFamily="34" charset="0"/>
                        </a:rPr>
                        <a:t>Social interactions</a:t>
                      </a:r>
                    </a:p>
                  </a:txBody>
                  <a:tcPr/>
                </a:tc>
                <a:tc>
                  <a:txBody>
                    <a:bodyPr/>
                    <a:lstStyle/>
                    <a:p>
                      <a:endParaRPr lang="en-AU" sz="10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4"/>
                  </a:ext>
                </a:extLst>
              </a:tr>
            </a:tbl>
          </a:graphicData>
        </a:graphic>
      </p:graphicFrame>
      <p:sp>
        <p:nvSpPr>
          <p:cNvPr id="74" name="TextBox 73">
            <a:extLst>
              <a:ext uri="{FF2B5EF4-FFF2-40B4-BE49-F238E27FC236}">
                <a16:creationId xmlns:a16="http://schemas.microsoft.com/office/drawing/2014/main" id="{C5050AFF-725C-FF45-5947-F9951D8E0E62}"/>
              </a:ext>
            </a:extLst>
          </p:cNvPr>
          <p:cNvSpPr txBox="1"/>
          <p:nvPr/>
        </p:nvSpPr>
        <p:spPr>
          <a:xfrm>
            <a:off x="382674" y="4399579"/>
            <a:ext cx="6118780" cy="215444"/>
          </a:xfrm>
          <a:prstGeom prst="rect">
            <a:avLst/>
          </a:prstGeom>
          <a:noFill/>
        </p:spPr>
        <p:txBody>
          <a:bodyPr wrap="square" rtlCol="0">
            <a:spAutoFit/>
          </a:bodyPr>
          <a:lstStyle/>
          <a:p>
            <a:r>
              <a:rPr lang="en-AU" sz="800" dirty="0">
                <a:latin typeface="Arial Narrow" panose="020B0606020202030204" pitchFamily="34" charset="0"/>
              </a:rPr>
              <a:t>*Functional traits are morphological, biochemical, physiological, structural, phenological, or behavioural characteristics that influence performance or fitness</a:t>
            </a:r>
            <a:r>
              <a:rPr lang="en-AU" sz="800" baseline="30000" dirty="0">
                <a:latin typeface="Arial Narrow" panose="020B0606020202030204" pitchFamily="34" charset="0"/>
              </a:rPr>
              <a:t>[1]</a:t>
            </a:r>
            <a:r>
              <a:rPr lang="en-AU" sz="800" dirty="0">
                <a:latin typeface="Arial Narrow" panose="020B0606020202030204" pitchFamily="34" charset="0"/>
              </a:rPr>
              <a:t>.</a:t>
            </a:r>
            <a:endParaRPr lang="en-AU" sz="600" i="1" dirty="0">
              <a:latin typeface="Arial Narrow" panose="020B0606020202030204" pitchFamily="34" charset="0"/>
            </a:endParaRPr>
          </a:p>
        </p:txBody>
      </p:sp>
      <p:sp>
        <p:nvSpPr>
          <p:cNvPr id="76" name="TextBox 75">
            <a:extLst>
              <a:ext uri="{FF2B5EF4-FFF2-40B4-BE49-F238E27FC236}">
                <a16:creationId xmlns:a16="http://schemas.microsoft.com/office/drawing/2014/main" id="{F138B20A-7DA8-CEC2-F305-83721473D259}"/>
              </a:ext>
            </a:extLst>
          </p:cNvPr>
          <p:cNvSpPr txBox="1"/>
          <p:nvPr/>
        </p:nvSpPr>
        <p:spPr>
          <a:xfrm>
            <a:off x="378938" y="4979873"/>
            <a:ext cx="5962644" cy="1223412"/>
          </a:xfrm>
          <a:prstGeom prst="rect">
            <a:avLst/>
          </a:prstGeom>
          <a:noFill/>
        </p:spPr>
        <p:txBody>
          <a:bodyPr wrap="square" rtlCol="0">
            <a:spAutoFit/>
          </a:bodyPr>
          <a:lstStyle/>
          <a:p>
            <a:pPr algn="just"/>
            <a:r>
              <a:rPr lang="en-AU" sz="1600" b="1" dirty="0">
                <a:latin typeface="Arial Narrow" panose="020B0606020202030204" pitchFamily="34" charset="0"/>
              </a:rPr>
              <a:t>Ecosystem services </a:t>
            </a:r>
          </a:p>
          <a:p>
            <a:r>
              <a:rPr lang="en-AU" sz="1150" dirty="0">
                <a:latin typeface="Arial Narrow" panose="020B0606020202030204" pitchFamily="34" charset="0"/>
              </a:rPr>
              <a:t>The ecosystem services that biodiversity provides also has an economic value ($). For example, the Great Barrier Reef has an economic, social and icon asset value of $56 billion. It supports 64,000 jobs and contributes $6.4 billion to the Australian economy </a:t>
            </a:r>
            <a:r>
              <a:rPr lang="en-AU" sz="1150" baseline="30000" dirty="0">
                <a:latin typeface="Arial Narrow" panose="020B0606020202030204" pitchFamily="34" charset="0"/>
              </a:rPr>
              <a:t>[2]</a:t>
            </a:r>
            <a:r>
              <a:rPr lang="en-AU" sz="1150" dirty="0">
                <a:latin typeface="Arial Narrow" panose="020B0606020202030204" pitchFamily="34" charset="0"/>
              </a:rPr>
              <a:t>.</a:t>
            </a:r>
          </a:p>
          <a:p>
            <a:endParaRPr lang="en-AU" sz="1150" dirty="0">
              <a:latin typeface="Arial Narrow" panose="020B0606020202030204" pitchFamily="34" charset="0"/>
            </a:endParaRPr>
          </a:p>
          <a:p>
            <a:r>
              <a:rPr lang="en-AU" sz="1150" dirty="0">
                <a:latin typeface="Arial Narrow" panose="020B0606020202030204" pitchFamily="34" charset="0"/>
              </a:rPr>
              <a:t> </a:t>
            </a:r>
          </a:p>
        </p:txBody>
      </p:sp>
      <p:sp>
        <p:nvSpPr>
          <p:cNvPr id="77" name="TextBox 76">
            <a:extLst>
              <a:ext uri="{FF2B5EF4-FFF2-40B4-BE49-F238E27FC236}">
                <a16:creationId xmlns:a16="http://schemas.microsoft.com/office/drawing/2014/main" id="{9DA1969E-F154-D794-8AF8-E48367DEF38B}"/>
              </a:ext>
            </a:extLst>
          </p:cNvPr>
          <p:cNvSpPr txBox="1"/>
          <p:nvPr/>
        </p:nvSpPr>
        <p:spPr>
          <a:xfrm>
            <a:off x="363450" y="8320044"/>
            <a:ext cx="6494550" cy="461665"/>
          </a:xfrm>
          <a:prstGeom prst="rect">
            <a:avLst/>
          </a:prstGeom>
          <a:noFill/>
        </p:spPr>
        <p:txBody>
          <a:bodyPr wrap="square" rtlCol="0">
            <a:spAutoFit/>
          </a:bodyPr>
          <a:lstStyle/>
          <a:p>
            <a:r>
              <a:rPr lang="en-US" sz="800" baseline="30000" dirty="0">
                <a:latin typeface="Arial Narrow" panose="020B0606020202030204" pitchFamily="34" charset="0"/>
              </a:rPr>
              <a:t>[1 </a:t>
            </a:r>
            <a:r>
              <a:rPr lang="en-US" sz="800" dirty="0">
                <a:latin typeface="Arial Narrow" panose="020B0606020202030204" pitchFamily="34" charset="0"/>
              </a:rPr>
              <a:t>Diaz, S., et al., (2013). Functional traits, the phylogeny of function and ecosystem service vulnerability.</a:t>
            </a:r>
            <a:r>
              <a:rPr lang="en-US" sz="800" i="1" dirty="0">
                <a:latin typeface="Arial Narrow" panose="020B0606020202030204" pitchFamily="34" charset="0"/>
              </a:rPr>
              <a:t> Ecology and Evolution. 3(9); 2958-2975. </a:t>
            </a:r>
          </a:p>
          <a:p>
            <a:r>
              <a:rPr lang="en-AU" sz="800" baseline="30000" dirty="0">
                <a:latin typeface="Arial Narrow" panose="020B0606020202030204" pitchFamily="34" charset="0"/>
              </a:rPr>
              <a:t>[2] </a:t>
            </a:r>
            <a:r>
              <a:rPr lang="en-AU" sz="800" dirty="0">
                <a:latin typeface="Arial Narrow" panose="020B0606020202030204" pitchFamily="34" charset="0"/>
              </a:rPr>
              <a:t>Great Barrier Reef Foundation (2024). The Value. Accessed July 2024 from: https://</a:t>
            </a:r>
            <a:r>
              <a:rPr lang="en-AU" sz="800" dirty="0" err="1">
                <a:latin typeface="Arial Narrow" panose="020B0606020202030204" pitchFamily="34" charset="0"/>
              </a:rPr>
              <a:t>www.barrierreef.org</a:t>
            </a:r>
            <a:r>
              <a:rPr lang="en-AU" sz="800" dirty="0">
                <a:latin typeface="Arial Narrow" panose="020B0606020202030204" pitchFamily="34" charset="0"/>
              </a:rPr>
              <a:t>/the-reef/the-value</a:t>
            </a:r>
          </a:p>
          <a:p>
            <a:r>
              <a:rPr lang="en-AU" sz="800" baseline="30000" dirty="0">
                <a:latin typeface="Arial Narrow" panose="020B0606020202030204" pitchFamily="34" charset="0"/>
              </a:rPr>
              <a:t>[3] </a:t>
            </a:r>
            <a:r>
              <a:rPr lang="en-AU" sz="800" dirty="0">
                <a:latin typeface="Arial Narrow" panose="020B0606020202030204" pitchFamily="34" charset="0"/>
              </a:rPr>
              <a:t>TEDx (2009). Sylvia Earle: How to protect the oceans (TED Prize winner!). </a:t>
            </a:r>
            <a:r>
              <a:rPr lang="en-AU" sz="800" dirty="0" err="1">
                <a:latin typeface="Arial Narrow" panose="020B0606020202030204" pitchFamily="34" charset="0"/>
              </a:rPr>
              <a:t>Youtube</a:t>
            </a:r>
            <a:r>
              <a:rPr lang="en-AU" sz="800" dirty="0">
                <a:latin typeface="Arial Narrow" panose="020B0606020202030204" pitchFamily="34" charset="0"/>
              </a:rPr>
              <a:t>. Accessed 2018 from: https://</a:t>
            </a:r>
            <a:r>
              <a:rPr lang="en-AU" sz="800" dirty="0" err="1">
                <a:latin typeface="Arial Narrow" panose="020B0606020202030204" pitchFamily="34" charset="0"/>
              </a:rPr>
              <a:t>www.youtube.com</a:t>
            </a:r>
            <a:r>
              <a:rPr lang="en-AU" sz="800" dirty="0">
                <a:latin typeface="Arial Narrow" panose="020B0606020202030204" pitchFamily="34" charset="0"/>
              </a:rPr>
              <a:t>/</a:t>
            </a:r>
            <a:r>
              <a:rPr lang="en-AU" sz="800" dirty="0" err="1">
                <a:latin typeface="Arial Narrow" panose="020B0606020202030204" pitchFamily="34" charset="0"/>
              </a:rPr>
              <a:t>watch?v</a:t>
            </a:r>
            <a:r>
              <a:rPr lang="en-AU" sz="800" dirty="0">
                <a:latin typeface="Arial Narrow" panose="020B0606020202030204" pitchFamily="34" charset="0"/>
              </a:rPr>
              <a:t>=43DuLcBFxoY</a:t>
            </a:r>
          </a:p>
        </p:txBody>
      </p:sp>
      <p:sp>
        <p:nvSpPr>
          <p:cNvPr id="78" name="Rectangle 77">
            <a:extLst>
              <a:ext uri="{FF2B5EF4-FFF2-40B4-BE49-F238E27FC236}">
                <a16:creationId xmlns:a16="http://schemas.microsoft.com/office/drawing/2014/main" id="{EF9E2991-786C-FC98-5CAB-72938B310191}"/>
              </a:ext>
            </a:extLst>
          </p:cNvPr>
          <p:cNvSpPr/>
          <p:nvPr/>
        </p:nvSpPr>
        <p:spPr>
          <a:xfrm>
            <a:off x="439398" y="5864579"/>
            <a:ext cx="5863484" cy="32798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itchFamily="34" charset="0"/>
              </a:rPr>
              <a:t>Q. How much money is the Great Barrier Reef worth in AUS dollars? Ans.</a:t>
            </a:r>
          </a:p>
        </p:txBody>
      </p:sp>
      <p:sp>
        <p:nvSpPr>
          <p:cNvPr id="79" name="Rectangle 78">
            <a:extLst>
              <a:ext uri="{FF2B5EF4-FFF2-40B4-BE49-F238E27FC236}">
                <a16:creationId xmlns:a16="http://schemas.microsoft.com/office/drawing/2014/main" id="{AD4E1313-86E0-482B-C673-0CCBD26EE42A}"/>
              </a:ext>
            </a:extLst>
          </p:cNvPr>
          <p:cNvSpPr/>
          <p:nvPr/>
        </p:nvSpPr>
        <p:spPr>
          <a:xfrm>
            <a:off x="4941168" y="5902050"/>
            <a:ext cx="1330340" cy="23743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85" name="Rectangle 84">
            <a:extLst>
              <a:ext uri="{FF2B5EF4-FFF2-40B4-BE49-F238E27FC236}">
                <a16:creationId xmlns:a16="http://schemas.microsoft.com/office/drawing/2014/main" id="{BBD741E8-72E3-DE1E-5A89-9931AFB3A52F}"/>
              </a:ext>
            </a:extLst>
          </p:cNvPr>
          <p:cNvSpPr/>
          <p:nvPr/>
        </p:nvSpPr>
        <p:spPr>
          <a:xfrm>
            <a:off x="443093" y="6956838"/>
            <a:ext cx="5861282" cy="1343852"/>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33B3FB3-CF96-D437-F38B-3B50479B4784}"/>
              </a:ext>
            </a:extLst>
          </p:cNvPr>
          <p:cNvSpPr txBox="1"/>
          <p:nvPr/>
        </p:nvSpPr>
        <p:spPr>
          <a:xfrm>
            <a:off x="440697" y="6977363"/>
            <a:ext cx="5844114" cy="276999"/>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Q. Watch the video</a:t>
            </a:r>
            <a:r>
              <a:rPr lang="en-US" sz="1200" b="1" baseline="30000" dirty="0">
                <a:latin typeface="Arial Narrow" panose="020B0604020202020204" pitchFamily="34" charset="0"/>
                <a:cs typeface="Arial Narrow" panose="020B0604020202020204" pitchFamily="34" charset="0"/>
              </a:rPr>
              <a:t>[3]</a:t>
            </a:r>
            <a:r>
              <a:rPr lang="en-US" sz="1200" b="1" dirty="0">
                <a:latin typeface="Arial Narrow" panose="020B0604020202020204" pitchFamily="34" charset="0"/>
                <a:cs typeface="Arial Narrow" panose="020B0604020202020204" pitchFamily="34" charset="0"/>
              </a:rPr>
              <a:t>. What does Sylvia Earle mean by this quote? Ans.</a:t>
            </a:r>
          </a:p>
        </p:txBody>
      </p:sp>
      <p:sp>
        <p:nvSpPr>
          <p:cNvPr id="87" name="Rectangle 86">
            <a:extLst>
              <a:ext uri="{FF2B5EF4-FFF2-40B4-BE49-F238E27FC236}">
                <a16:creationId xmlns:a16="http://schemas.microsoft.com/office/drawing/2014/main" id="{CE13CEE2-65B2-4A6C-C08E-9A9F1A45EB74}"/>
              </a:ext>
            </a:extLst>
          </p:cNvPr>
          <p:cNvSpPr/>
          <p:nvPr/>
        </p:nvSpPr>
        <p:spPr>
          <a:xfrm>
            <a:off x="501940" y="7268967"/>
            <a:ext cx="5746770" cy="95025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1545674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440327" y="220502"/>
            <a:ext cx="4046103" cy="553998"/>
          </a:xfrm>
          <a:prstGeom prst="rect">
            <a:avLst/>
          </a:prstGeom>
          <a:noFill/>
        </p:spPr>
        <p:txBody>
          <a:bodyPr wrap="square" rtlCol="0">
            <a:spAutoFit/>
          </a:bodyPr>
          <a:lstStyle/>
          <a:p>
            <a:r>
              <a:rPr lang="en-AU" b="1" dirty="0">
                <a:latin typeface="Arial Narrow" pitchFamily="34" charset="0"/>
              </a:rPr>
              <a:t>Classify </a:t>
            </a:r>
            <a:r>
              <a:rPr lang="en-AU" sz="1200" dirty="0">
                <a:latin typeface="Arial Narrow" panose="020B0606020202030204" pitchFamily="34" charset="0"/>
              </a:rPr>
              <a:t>the arguments for preserving species and habitats as ecological, economic, social, aesthetic or ethical.</a:t>
            </a:r>
            <a:endParaRPr lang="en-US" sz="1200" dirty="0">
              <a:latin typeface="Arial Narrow" pitchFamily="34" charset="0"/>
            </a:endParaRPr>
          </a:p>
        </p:txBody>
      </p:sp>
      <p:sp>
        <p:nvSpPr>
          <p:cNvPr id="3" name="TextBox 17">
            <a:extLst>
              <a:ext uri="{FF2B5EF4-FFF2-40B4-BE49-F238E27FC236}">
                <a16:creationId xmlns:a16="http://schemas.microsoft.com/office/drawing/2014/main" id="{D40F9B5B-BB8D-1977-10AD-445B626299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4216224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9060" y="978117"/>
            <a:ext cx="5962644" cy="707886"/>
          </a:xfrm>
          <a:prstGeom prst="rect">
            <a:avLst/>
          </a:prstGeom>
          <a:noFill/>
        </p:spPr>
        <p:txBody>
          <a:bodyPr wrap="square" rtlCol="0">
            <a:spAutoFit/>
          </a:bodyPr>
          <a:lstStyle/>
          <a:p>
            <a:pPr algn="just"/>
            <a:r>
              <a:rPr lang="en-AU" sz="1600" b="1" dirty="0">
                <a:latin typeface="Arial Narrow" panose="020B0606020202030204" pitchFamily="34" charset="0"/>
              </a:rPr>
              <a:t>The dollar value of nature</a:t>
            </a:r>
            <a:endParaRPr lang="en-AU" sz="1200" dirty="0">
              <a:latin typeface="Arial Narrow" panose="020B0606020202030204" pitchFamily="34" charset="0"/>
            </a:endParaRPr>
          </a:p>
          <a:p>
            <a:pPr algn="just"/>
            <a:r>
              <a:rPr lang="en-AU" sz="1200" dirty="0">
                <a:latin typeface="Arial Narrow" panose="020B0606020202030204" pitchFamily="34" charset="0"/>
              </a:rPr>
              <a:t>We live in a world where </a:t>
            </a:r>
            <a:r>
              <a:rPr lang="en-AU" sz="1200" b="1" dirty="0">
                <a:latin typeface="Arial Narrow" panose="020B0606020202030204" pitchFamily="34" charset="0"/>
              </a:rPr>
              <a:t>money </a:t>
            </a:r>
            <a:r>
              <a:rPr lang="en-AU" sz="1200" dirty="0">
                <a:latin typeface="Arial Narrow" panose="020B0606020202030204" pitchFamily="34" charset="0"/>
              </a:rPr>
              <a:t>and economics influences so many of our decisions and behaviours. Thus, ecosystem services are often assigned economic values ($) to assist decision-making.  </a:t>
            </a:r>
          </a:p>
        </p:txBody>
      </p:sp>
      <p:sp>
        <p:nvSpPr>
          <p:cNvPr id="13" name="Rectangle 12"/>
          <p:cNvSpPr/>
          <p:nvPr/>
        </p:nvSpPr>
        <p:spPr>
          <a:xfrm>
            <a:off x="468823" y="1702575"/>
            <a:ext cx="5863484" cy="97815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do you think of the idea of putting a price </a:t>
            </a:r>
            <a:r>
              <a:rPr lang="en-AU" sz="1200" dirty="0">
                <a:solidFill>
                  <a:schemeClr val="tx1"/>
                </a:solidFill>
                <a:latin typeface="Arial Narrow" pitchFamily="34" charset="0"/>
              </a:rPr>
              <a:t>(a dollar value) </a:t>
            </a:r>
            <a:r>
              <a:rPr lang="en-AU" sz="1200" b="1" dirty="0">
                <a:solidFill>
                  <a:schemeClr val="tx1"/>
                </a:solidFill>
                <a:latin typeface="Arial Narrow" pitchFamily="34" charset="0"/>
              </a:rPr>
              <a:t>on the environment? Ans.</a:t>
            </a:r>
          </a:p>
        </p:txBody>
      </p:sp>
      <p:sp>
        <p:nvSpPr>
          <p:cNvPr id="2" name="Rectangle 1"/>
          <p:cNvSpPr/>
          <p:nvPr/>
        </p:nvSpPr>
        <p:spPr>
          <a:xfrm>
            <a:off x="518075" y="1974035"/>
            <a:ext cx="5764980" cy="64372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16" name="TextBox 15"/>
          <p:cNvSpPr txBox="1"/>
          <p:nvPr/>
        </p:nvSpPr>
        <p:spPr>
          <a:xfrm>
            <a:off x="416174" y="2730946"/>
            <a:ext cx="6109170" cy="1446550"/>
          </a:xfrm>
          <a:prstGeom prst="rect">
            <a:avLst/>
          </a:prstGeom>
          <a:noFill/>
        </p:spPr>
        <p:txBody>
          <a:bodyPr wrap="square" rtlCol="0">
            <a:spAutoFit/>
          </a:bodyPr>
          <a:lstStyle/>
          <a:p>
            <a:pPr algn="just"/>
            <a:r>
              <a:rPr lang="en-AU" sz="1600" b="1" dirty="0">
                <a:latin typeface="Arial Narrow" panose="020B0606020202030204" pitchFamily="34" charset="0"/>
              </a:rPr>
              <a:t>Making nature’s values visible</a:t>
            </a:r>
          </a:p>
          <a:p>
            <a:r>
              <a:rPr lang="en-AU" sz="1200" dirty="0">
                <a:latin typeface="Arial Narrow" panose="020B0606020202030204" pitchFamily="34" charset="0"/>
              </a:rPr>
              <a:t>The terms </a:t>
            </a:r>
            <a:r>
              <a:rPr lang="en-AU" sz="1200" b="1" dirty="0">
                <a:latin typeface="Arial Narrow" panose="020B0606020202030204" pitchFamily="34" charset="0"/>
              </a:rPr>
              <a:t>direct</a:t>
            </a:r>
            <a:r>
              <a:rPr lang="en-AU" sz="1200" dirty="0">
                <a:latin typeface="Arial Narrow" panose="020B0606020202030204" pitchFamily="34" charset="0"/>
              </a:rPr>
              <a:t> and </a:t>
            </a:r>
            <a:r>
              <a:rPr lang="en-AU" sz="1200" b="1" dirty="0">
                <a:latin typeface="Arial Narrow" panose="020B0606020202030204" pitchFamily="34" charset="0"/>
              </a:rPr>
              <a:t>indirect values </a:t>
            </a:r>
            <a:r>
              <a:rPr lang="en-AU" sz="1200" dirty="0">
                <a:latin typeface="Arial Narrow" panose="020B0606020202030204" pitchFamily="34" charset="0"/>
              </a:rPr>
              <a:t>are economics terms. They are part of a formula (see below) used by economists to calculate the total economic value (TEV) of an ecosystem (i.e. its total value in dollars)</a:t>
            </a:r>
            <a:r>
              <a:rPr lang="en-AU" sz="1200" baseline="30000" dirty="0">
                <a:latin typeface="Arial Narrow" panose="020B0606020202030204" pitchFamily="34" charset="0"/>
              </a:rPr>
              <a:t>[1]</a:t>
            </a:r>
            <a:r>
              <a:rPr lang="en-AU" sz="1200" dirty="0">
                <a:latin typeface="Arial Narrow" panose="020B0606020202030204" pitchFamily="34" charset="0"/>
              </a:rPr>
              <a:t>. </a:t>
            </a:r>
            <a:br>
              <a:rPr lang="en-AU" sz="1200" dirty="0">
                <a:latin typeface="Arial Narrow" panose="020B0606020202030204" pitchFamily="34" charset="0"/>
              </a:rPr>
            </a:br>
            <a:r>
              <a:rPr lang="en-AU" sz="1200" dirty="0">
                <a:latin typeface="Arial Narrow" panose="020B0606020202030204" pitchFamily="34" charset="0"/>
              </a:rPr>
              <a:t>A </a:t>
            </a:r>
            <a:r>
              <a:rPr lang="en-AU" sz="1200" b="1" dirty="0">
                <a:latin typeface="Arial Narrow" panose="020B0606020202030204" pitchFamily="34" charset="0"/>
              </a:rPr>
              <a:t>direct</a:t>
            </a:r>
            <a:r>
              <a:rPr lang="en-AU" sz="1200" dirty="0">
                <a:latin typeface="Arial Narrow" panose="020B0606020202030204" pitchFamily="34" charset="0"/>
              </a:rPr>
              <a:t> use value is the </a:t>
            </a:r>
            <a:r>
              <a:rPr lang="en-AU" sz="1200" i="1" dirty="0">
                <a:latin typeface="Arial Narrow" panose="020B0606020202030204" pitchFamily="34" charset="0"/>
              </a:rPr>
              <a:t>product</a:t>
            </a:r>
            <a:r>
              <a:rPr lang="en-AU" sz="1200" dirty="0">
                <a:latin typeface="Arial Narrow" panose="020B0606020202030204" pitchFamily="34" charset="0"/>
              </a:rPr>
              <a:t> value of nature, when you remove or exploit something from it for money. An </a:t>
            </a:r>
            <a:r>
              <a:rPr lang="en-AU" sz="1200" b="1" dirty="0">
                <a:latin typeface="Arial Narrow" panose="020B0606020202030204" pitchFamily="34" charset="0"/>
              </a:rPr>
              <a:t>indirect</a:t>
            </a:r>
            <a:r>
              <a:rPr lang="en-AU" sz="1200" dirty="0">
                <a:latin typeface="Arial Narrow" panose="020B0606020202030204" pitchFamily="34" charset="0"/>
              </a:rPr>
              <a:t> use value is the social and functional value of nature, when you still use it (indirectly) &amp; benefit from it, but you don’t take anything from it, nor profit from it. The dollar values are calculated using various methods, including market prices, as well as surveys asking how much money people are willing to pay. </a:t>
            </a:r>
            <a:endParaRPr lang="en-AU" sz="1200" i="1" dirty="0">
              <a:solidFill>
                <a:schemeClr val="bg1">
                  <a:lumMod val="50000"/>
                </a:schemeClr>
              </a:solidFill>
              <a:latin typeface="Comic Sans MS" panose="030F0702030302020204" pitchFamily="66" charset="0"/>
            </a:endParaRPr>
          </a:p>
        </p:txBody>
      </p:sp>
      <p:cxnSp>
        <p:nvCxnSpPr>
          <p:cNvPr id="17" name="Straight Connector 16"/>
          <p:cNvCxnSpPr/>
          <p:nvPr/>
        </p:nvCxnSpPr>
        <p:spPr>
          <a:xfrm flipH="1">
            <a:off x="465754" y="273094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955363" y="4311846"/>
            <a:ext cx="2304256" cy="28803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Total Economic Value ($$$)</a:t>
            </a:r>
          </a:p>
        </p:txBody>
      </p:sp>
      <p:sp>
        <p:nvSpPr>
          <p:cNvPr id="22" name="Rectangle 21"/>
          <p:cNvSpPr/>
          <p:nvPr/>
        </p:nvSpPr>
        <p:spPr>
          <a:xfrm>
            <a:off x="1379298" y="4690080"/>
            <a:ext cx="1008112" cy="28803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Use Value</a:t>
            </a:r>
          </a:p>
        </p:txBody>
      </p:sp>
      <p:sp>
        <p:nvSpPr>
          <p:cNvPr id="23" name="Rectangle 22"/>
          <p:cNvSpPr/>
          <p:nvPr/>
        </p:nvSpPr>
        <p:spPr>
          <a:xfrm>
            <a:off x="3946671" y="4690524"/>
            <a:ext cx="1008112" cy="2880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Non-use Value</a:t>
            </a:r>
          </a:p>
        </p:txBody>
      </p:sp>
      <p:sp>
        <p:nvSpPr>
          <p:cNvPr id="24" name="Rectangle 23"/>
          <p:cNvSpPr/>
          <p:nvPr/>
        </p:nvSpPr>
        <p:spPr>
          <a:xfrm>
            <a:off x="1131691" y="5180156"/>
            <a:ext cx="576064" cy="381558"/>
          </a:xfrm>
          <a:prstGeom prst="rect">
            <a:avLst/>
          </a:prstGeom>
          <a:solidFill>
            <a:schemeClr val="bg1">
              <a:lumMod val="85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Direct</a:t>
            </a:r>
          </a:p>
          <a:p>
            <a:pPr algn="ctr"/>
            <a:r>
              <a:rPr lang="en-AU" sz="1200" dirty="0">
                <a:solidFill>
                  <a:schemeClr val="tx1"/>
                </a:solidFill>
                <a:latin typeface="Arial Narrow" panose="020B0606020202030204" pitchFamily="34" charset="0"/>
              </a:rPr>
              <a:t>Value</a:t>
            </a:r>
          </a:p>
        </p:txBody>
      </p:sp>
      <p:sp>
        <p:nvSpPr>
          <p:cNvPr id="25" name="Rectangle 24"/>
          <p:cNvSpPr/>
          <p:nvPr/>
        </p:nvSpPr>
        <p:spPr>
          <a:xfrm>
            <a:off x="2065450" y="5180156"/>
            <a:ext cx="648072" cy="381558"/>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Indirect</a:t>
            </a:r>
          </a:p>
          <a:p>
            <a:pPr algn="ctr"/>
            <a:r>
              <a:rPr lang="en-AU" sz="1200" dirty="0">
                <a:solidFill>
                  <a:schemeClr val="tx1"/>
                </a:solidFill>
                <a:latin typeface="Arial Narrow" panose="020B0606020202030204" pitchFamily="34" charset="0"/>
              </a:rPr>
              <a:t>Value</a:t>
            </a:r>
          </a:p>
        </p:txBody>
      </p:sp>
      <p:sp>
        <p:nvSpPr>
          <p:cNvPr id="26" name="Rectangle 25"/>
          <p:cNvSpPr/>
          <p:nvPr/>
        </p:nvSpPr>
        <p:spPr>
          <a:xfrm>
            <a:off x="3284896" y="5177731"/>
            <a:ext cx="648072" cy="38155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Bequest</a:t>
            </a:r>
          </a:p>
          <a:p>
            <a:pPr algn="ctr"/>
            <a:r>
              <a:rPr lang="en-AU" sz="1200" dirty="0">
                <a:solidFill>
                  <a:schemeClr val="tx1"/>
                </a:solidFill>
                <a:latin typeface="Arial Narrow" panose="020B0606020202030204" pitchFamily="34" charset="0"/>
              </a:rPr>
              <a:t>Value</a:t>
            </a:r>
          </a:p>
        </p:txBody>
      </p:sp>
      <p:sp>
        <p:nvSpPr>
          <p:cNvPr id="27" name="Rectangle 26"/>
          <p:cNvSpPr/>
          <p:nvPr/>
        </p:nvSpPr>
        <p:spPr>
          <a:xfrm>
            <a:off x="4077106" y="5178175"/>
            <a:ext cx="751394" cy="38155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Existence</a:t>
            </a:r>
          </a:p>
          <a:p>
            <a:pPr algn="ctr"/>
            <a:r>
              <a:rPr lang="en-AU" sz="1200" dirty="0">
                <a:solidFill>
                  <a:schemeClr val="tx1"/>
                </a:solidFill>
                <a:latin typeface="Arial Narrow" panose="020B0606020202030204" pitchFamily="34" charset="0"/>
              </a:rPr>
              <a:t>Value</a:t>
            </a:r>
          </a:p>
        </p:txBody>
      </p:sp>
      <p:sp>
        <p:nvSpPr>
          <p:cNvPr id="28" name="Rectangle 27"/>
          <p:cNvSpPr/>
          <p:nvPr/>
        </p:nvSpPr>
        <p:spPr>
          <a:xfrm>
            <a:off x="4972394" y="5178175"/>
            <a:ext cx="648072" cy="38155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Option</a:t>
            </a:r>
          </a:p>
          <a:p>
            <a:pPr algn="ctr"/>
            <a:r>
              <a:rPr lang="en-AU" sz="1200" dirty="0">
                <a:solidFill>
                  <a:schemeClr val="tx1"/>
                </a:solidFill>
                <a:latin typeface="Arial Narrow" panose="020B0606020202030204" pitchFamily="34" charset="0"/>
              </a:rPr>
              <a:t>Value</a:t>
            </a:r>
          </a:p>
        </p:txBody>
      </p:sp>
      <p:cxnSp>
        <p:nvCxnSpPr>
          <p:cNvPr id="57" name="Straight Connector 56"/>
          <p:cNvCxnSpPr>
            <a:stCxn id="4" idx="2"/>
          </p:cNvCxnSpPr>
          <p:nvPr/>
        </p:nvCxnSpPr>
        <p:spPr>
          <a:xfrm>
            <a:off x="3107491" y="4599878"/>
            <a:ext cx="1" cy="215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87410" y="4814933"/>
            <a:ext cx="15591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22" idx="2"/>
            <a:endCxn id="24" idx="0"/>
          </p:cNvCxnSpPr>
          <p:nvPr/>
        </p:nvCxnSpPr>
        <p:spPr>
          <a:xfrm flipH="1">
            <a:off x="1419723" y="4978112"/>
            <a:ext cx="463631" cy="2020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2" idx="2"/>
            <a:endCxn id="25" idx="0"/>
          </p:cNvCxnSpPr>
          <p:nvPr/>
        </p:nvCxnSpPr>
        <p:spPr>
          <a:xfrm>
            <a:off x="1883354" y="4978112"/>
            <a:ext cx="506132" cy="2020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28" idx="0"/>
          </p:cNvCxnSpPr>
          <p:nvPr/>
        </p:nvCxnSpPr>
        <p:spPr>
          <a:xfrm>
            <a:off x="4448529" y="4987716"/>
            <a:ext cx="847901" cy="1904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6" idx="0"/>
          </p:cNvCxnSpPr>
          <p:nvPr/>
        </p:nvCxnSpPr>
        <p:spPr>
          <a:xfrm flipH="1">
            <a:off x="3608932" y="4993053"/>
            <a:ext cx="841977" cy="184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454453" y="4971606"/>
            <a:ext cx="751" cy="215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95148" y="4407082"/>
            <a:ext cx="1077935" cy="954107"/>
          </a:xfrm>
          <a:prstGeom prst="rect">
            <a:avLst/>
          </a:prstGeom>
          <a:noFill/>
        </p:spPr>
        <p:txBody>
          <a:bodyPr wrap="square" rtlCol="0">
            <a:spAutoFit/>
          </a:bodyPr>
          <a:lstStyle/>
          <a:p>
            <a:r>
              <a:rPr lang="en-AU" sz="700" i="1" dirty="0">
                <a:latin typeface="Arial Narrow" panose="020B0606020202030204" pitchFamily="34" charset="0"/>
              </a:rPr>
              <a:t>How much is it worth if we ‘use’ it? E.g. remove fish from it (direct) OR </a:t>
            </a:r>
          </a:p>
          <a:p>
            <a:r>
              <a:rPr lang="en-AU" sz="700" i="1" dirty="0">
                <a:latin typeface="Arial Narrow" panose="020B0606020202030204" pitchFamily="34" charset="0"/>
              </a:rPr>
              <a:t>use it for recreation (indirect), our mental health (indirect), or even flood protection </a:t>
            </a:r>
            <a:br>
              <a:rPr lang="en-AU" sz="700" i="1" dirty="0">
                <a:latin typeface="Arial Narrow" panose="020B0606020202030204" pitchFamily="34" charset="0"/>
              </a:rPr>
            </a:br>
            <a:r>
              <a:rPr lang="en-AU" sz="700" i="1" dirty="0">
                <a:latin typeface="Arial Narrow" panose="020B0606020202030204" pitchFamily="34" charset="0"/>
              </a:rPr>
              <a:t>(indirect)?</a:t>
            </a:r>
          </a:p>
        </p:txBody>
      </p:sp>
      <p:sp>
        <p:nvSpPr>
          <p:cNvPr id="82" name="TextBox 81"/>
          <p:cNvSpPr txBox="1"/>
          <p:nvPr/>
        </p:nvSpPr>
        <p:spPr>
          <a:xfrm>
            <a:off x="4904713" y="4305473"/>
            <a:ext cx="1433514" cy="954107"/>
          </a:xfrm>
          <a:prstGeom prst="rect">
            <a:avLst/>
          </a:prstGeom>
          <a:noFill/>
        </p:spPr>
        <p:txBody>
          <a:bodyPr wrap="square" rtlCol="0">
            <a:spAutoFit/>
          </a:bodyPr>
          <a:lstStyle/>
          <a:p>
            <a:pPr algn="r"/>
            <a:r>
              <a:rPr lang="en-AU" sz="700" i="1" dirty="0">
                <a:latin typeface="Arial Narrow" panose="020B0606020202030204" pitchFamily="34" charset="0"/>
              </a:rPr>
              <a:t>How much is it worth for just being there (and not being used)? </a:t>
            </a:r>
            <a:br>
              <a:rPr lang="en-AU" sz="700" i="1" dirty="0">
                <a:latin typeface="Arial Narrow" panose="020B0606020202030204" pitchFamily="34" charset="0"/>
              </a:rPr>
            </a:br>
            <a:r>
              <a:rPr lang="en-AU" sz="700" i="1" dirty="0">
                <a:latin typeface="Arial Narrow" panose="020B0606020202030204" pitchFamily="34" charset="0"/>
              </a:rPr>
              <a:t>E.g. how much is preserving the gene pool worth (bequest), the fact it will still exist for future generations to enjoy (existence), or the potential it will be worth more in the future (option)? </a:t>
            </a:r>
          </a:p>
        </p:txBody>
      </p:sp>
      <p:cxnSp>
        <p:nvCxnSpPr>
          <p:cNvPr id="83" name="Curved Connector 82"/>
          <p:cNvCxnSpPr/>
          <p:nvPr/>
        </p:nvCxnSpPr>
        <p:spPr>
          <a:xfrm rot="16200000" flipH="1">
            <a:off x="1261048" y="4468274"/>
            <a:ext cx="205266" cy="112084"/>
          </a:xfrm>
          <a:prstGeom prst="curvedConnector3">
            <a:avLst>
              <a:gd name="adj1" fmla="val -1466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urved Connector 97"/>
          <p:cNvCxnSpPr/>
          <p:nvPr/>
        </p:nvCxnSpPr>
        <p:spPr>
          <a:xfrm rot="10800000" flipV="1">
            <a:off x="4872481" y="4407083"/>
            <a:ext cx="235791" cy="192795"/>
          </a:xfrm>
          <a:prstGeom prst="curvedConnector3">
            <a:avLst>
              <a:gd name="adj1" fmla="val 8753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3437402" y="5868904"/>
            <a:ext cx="2871892" cy="274064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Write examples of Indirect Values</a:t>
            </a: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p:txBody>
      </p:sp>
      <p:sp>
        <p:nvSpPr>
          <p:cNvPr id="107" name="Rectangle 106"/>
          <p:cNvSpPr/>
          <p:nvPr/>
        </p:nvSpPr>
        <p:spPr>
          <a:xfrm>
            <a:off x="3506022" y="6123929"/>
            <a:ext cx="2733372" cy="158816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000" b="1" dirty="0">
              <a:solidFill>
                <a:schemeClr val="bg1">
                  <a:lumMod val="50000"/>
                </a:schemeClr>
              </a:solidFill>
              <a:latin typeface="Comic Sans MS" panose="030F0702030302020204" pitchFamily="66" charset="0"/>
            </a:endParaRPr>
          </a:p>
          <a:p>
            <a:endParaRPr lang="en-AU" sz="1200" dirty="0">
              <a:solidFill>
                <a:schemeClr val="bg1">
                  <a:lumMod val="50000"/>
                </a:schemeClr>
              </a:solidFill>
              <a:latin typeface="Comic Sans MS" panose="030F0702030302020204" pitchFamily="66" charset="0"/>
            </a:endParaRPr>
          </a:p>
        </p:txBody>
      </p:sp>
      <p:cxnSp>
        <p:nvCxnSpPr>
          <p:cNvPr id="108" name="Straight Connector 107"/>
          <p:cNvCxnSpPr>
            <a:stCxn id="24" idx="2"/>
            <a:endCxn id="116" idx="0"/>
          </p:cNvCxnSpPr>
          <p:nvPr/>
        </p:nvCxnSpPr>
        <p:spPr>
          <a:xfrm>
            <a:off x="1419723" y="5561714"/>
            <a:ext cx="491820" cy="3035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25" idx="2"/>
            <a:endCxn id="106" idx="0"/>
          </p:cNvCxnSpPr>
          <p:nvPr/>
        </p:nvCxnSpPr>
        <p:spPr>
          <a:xfrm>
            <a:off x="2389486" y="5561714"/>
            <a:ext cx="2483862" cy="307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478745" y="5865231"/>
            <a:ext cx="2865596" cy="274432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Write examples of Direct Values </a:t>
            </a: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p:txBody>
      </p:sp>
      <p:sp>
        <p:nvSpPr>
          <p:cNvPr id="117" name="Rectangle 116"/>
          <p:cNvSpPr/>
          <p:nvPr/>
        </p:nvSpPr>
        <p:spPr>
          <a:xfrm>
            <a:off x="531065" y="6109844"/>
            <a:ext cx="2732578" cy="161017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00" b="1" dirty="0">
              <a:solidFill>
                <a:schemeClr val="bg1">
                  <a:lumMod val="50000"/>
                </a:schemeClr>
              </a:solidFill>
              <a:latin typeface="Comic Sans MS" panose="030F0702030302020204" pitchFamily="66" charset="0"/>
            </a:endParaRPr>
          </a:p>
        </p:txBody>
      </p:sp>
      <p:sp>
        <p:nvSpPr>
          <p:cNvPr id="123" name="Freeform 122"/>
          <p:cNvSpPr/>
          <p:nvPr/>
        </p:nvSpPr>
        <p:spPr>
          <a:xfrm>
            <a:off x="5276001" y="7824475"/>
            <a:ext cx="914400" cy="516193"/>
          </a:xfrm>
          <a:custGeom>
            <a:avLst/>
            <a:gdLst>
              <a:gd name="connsiteX0" fmla="*/ 0 w 914400"/>
              <a:gd name="connsiteY0" fmla="*/ 516193 h 516193"/>
              <a:gd name="connsiteX1" fmla="*/ 95864 w 914400"/>
              <a:gd name="connsiteY1" fmla="*/ 501445 h 516193"/>
              <a:gd name="connsiteX2" fmla="*/ 132735 w 914400"/>
              <a:gd name="connsiteY2" fmla="*/ 479322 h 516193"/>
              <a:gd name="connsiteX3" fmla="*/ 162232 w 914400"/>
              <a:gd name="connsiteY3" fmla="*/ 449825 h 516193"/>
              <a:gd name="connsiteX4" fmla="*/ 176980 w 914400"/>
              <a:gd name="connsiteY4" fmla="*/ 405580 h 516193"/>
              <a:gd name="connsiteX5" fmla="*/ 184354 w 914400"/>
              <a:gd name="connsiteY5" fmla="*/ 383458 h 516193"/>
              <a:gd name="connsiteX6" fmla="*/ 191729 w 914400"/>
              <a:gd name="connsiteY6" fmla="*/ 353961 h 516193"/>
              <a:gd name="connsiteX7" fmla="*/ 199103 w 914400"/>
              <a:gd name="connsiteY7" fmla="*/ 317090 h 516193"/>
              <a:gd name="connsiteX8" fmla="*/ 213851 w 914400"/>
              <a:gd name="connsiteY8" fmla="*/ 294967 h 516193"/>
              <a:gd name="connsiteX9" fmla="*/ 235974 w 914400"/>
              <a:gd name="connsiteY9" fmla="*/ 221225 h 516193"/>
              <a:gd name="connsiteX10" fmla="*/ 243348 w 914400"/>
              <a:gd name="connsiteY10" fmla="*/ 199103 h 516193"/>
              <a:gd name="connsiteX11" fmla="*/ 250722 w 914400"/>
              <a:gd name="connsiteY11" fmla="*/ 162232 h 516193"/>
              <a:gd name="connsiteX12" fmla="*/ 258096 w 914400"/>
              <a:gd name="connsiteY12" fmla="*/ 140109 h 516193"/>
              <a:gd name="connsiteX13" fmla="*/ 265471 w 914400"/>
              <a:gd name="connsiteY13" fmla="*/ 103238 h 516193"/>
              <a:gd name="connsiteX14" fmla="*/ 294967 w 914400"/>
              <a:gd name="connsiteY14" fmla="*/ 81116 h 516193"/>
              <a:gd name="connsiteX15" fmla="*/ 331838 w 914400"/>
              <a:gd name="connsiteY15" fmla="*/ 44245 h 516193"/>
              <a:gd name="connsiteX16" fmla="*/ 346587 w 914400"/>
              <a:gd name="connsiteY16" fmla="*/ 22122 h 516193"/>
              <a:gd name="connsiteX17" fmla="*/ 427703 w 914400"/>
              <a:gd name="connsiteY17" fmla="*/ 0 h 516193"/>
              <a:gd name="connsiteX18" fmla="*/ 604684 w 914400"/>
              <a:gd name="connsiteY18" fmla="*/ 7374 h 516193"/>
              <a:gd name="connsiteX19" fmla="*/ 648929 w 914400"/>
              <a:gd name="connsiteY19" fmla="*/ 22122 h 516193"/>
              <a:gd name="connsiteX20" fmla="*/ 685800 w 914400"/>
              <a:gd name="connsiteY20" fmla="*/ 51619 h 516193"/>
              <a:gd name="connsiteX21" fmla="*/ 693174 w 914400"/>
              <a:gd name="connsiteY21" fmla="*/ 73742 h 516193"/>
              <a:gd name="connsiteX22" fmla="*/ 707922 w 914400"/>
              <a:gd name="connsiteY22" fmla="*/ 95864 h 516193"/>
              <a:gd name="connsiteX23" fmla="*/ 722671 w 914400"/>
              <a:gd name="connsiteY23" fmla="*/ 140109 h 516193"/>
              <a:gd name="connsiteX24" fmla="*/ 707922 w 914400"/>
              <a:gd name="connsiteY24" fmla="*/ 154858 h 516193"/>
              <a:gd name="connsiteX25" fmla="*/ 693174 w 914400"/>
              <a:gd name="connsiteY25" fmla="*/ 140109 h 516193"/>
              <a:gd name="connsiteX26" fmla="*/ 612058 w 914400"/>
              <a:gd name="connsiteY26" fmla="*/ 125361 h 516193"/>
              <a:gd name="connsiteX27" fmla="*/ 589935 w 914400"/>
              <a:gd name="connsiteY27" fmla="*/ 117987 h 516193"/>
              <a:gd name="connsiteX28" fmla="*/ 516193 w 914400"/>
              <a:gd name="connsiteY28" fmla="*/ 132735 h 516193"/>
              <a:gd name="connsiteX29" fmla="*/ 494071 w 914400"/>
              <a:gd name="connsiteY29" fmla="*/ 147484 h 516193"/>
              <a:gd name="connsiteX30" fmla="*/ 449825 w 914400"/>
              <a:gd name="connsiteY30" fmla="*/ 169606 h 516193"/>
              <a:gd name="connsiteX31" fmla="*/ 420329 w 914400"/>
              <a:gd name="connsiteY31" fmla="*/ 213851 h 516193"/>
              <a:gd name="connsiteX32" fmla="*/ 405580 w 914400"/>
              <a:gd name="connsiteY32" fmla="*/ 228600 h 516193"/>
              <a:gd name="connsiteX33" fmla="*/ 390832 w 914400"/>
              <a:gd name="connsiteY33" fmla="*/ 250722 h 516193"/>
              <a:gd name="connsiteX34" fmla="*/ 383458 w 914400"/>
              <a:gd name="connsiteY34" fmla="*/ 398206 h 516193"/>
              <a:gd name="connsiteX35" fmla="*/ 398206 w 914400"/>
              <a:gd name="connsiteY35" fmla="*/ 420329 h 516193"/>
              <a:gd name="connsiteX36" fmla="*/ 442451 w 914400"/>
              <a:gd name="connsiteY36" fmla="*/ 442451 h 516193"/>
              <a:gd name="connsiteX37" fmla="*/ 486696 w 914400"/>
              <a:gd name="connsiteY37" fmla="*/ 464574 h 516193"/>
              <a:gd name="connsiteX38" fmla="*/ 501445 w 914400"/>
              <a:gd name="connsiteY38" fmla="*/ 479322 h 516193"/>
              <a:gd name="connsiteX39" fmla="*/ 663677 w 914400"/>
              <a:gd name="connsiteY39" fmla="*/ 501445 h 516193"/>
              <a:gd name="connsiteX40" fmla="*/ 862780 w 914400"/>
              <a:gd name="connsiteY40" fmla="*/ 501445 h 516193"/>
              <a:gd name="connsiteX41" fmla="*/ 914400 w 914400"/>
              <a:gd name="connsiteY41" fmla="*/ 501445 h 51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14400" h="516193">
                <a:moveTo>
                  <a:pt x="0" y="516193"/>
                </a:moveTo>
                <a:cubicBezTo>
                  <a:pt x="4255" y="515768"/>
                  <a:pt x="74604" y="514201"/>
                  <a:pt x="95864" y="501445"/>
                </a:cubicBezTo>
                <a:cubicBezTo>
                  <a:pt x="146475" y="471078"/>
                  <a:pt x="70069" y="500211"/>
                  <a:pt x="132735" y="479322"/>
                </a:cubicBezTo>
                <a:cubicBezTo>
                  <a:pt x="142567" y="469490"/>
                  <a:pt x="157835" y="463016"/>
                  <a:pt x="162232" y="449825"/>
                </a:cubicBezTo>
                <a:lnTo>
                  <a:pt x="176980" y="405580"/>
                </a:lnTo>
                <a:cubicBezTo>
                  <a:pt x="179438" y="398206"/>
                  <a:pt x="182469" y="390999"/>
                  <a:pt x="184354" y="383458"/>
                </a:cubicBezTo>
                <a:cubicBezTo>
                  <a:pt x="186812" y="373626"/>
                  <a:pt x="189530" y="363855"/>
                  <a:pt x="191729" y="353961"/>
                </a:cubicBezTo>
                <a:cubicBezTo>
                  <a:pt x="194448" y="341726"/>
                  <a:pt x="194702" y="328826"/>
                  <a:pt x="199103" y="317090"/>
                </a:cubicBezTo>
                <a:cubicBezTo>
                  <a:pt x="202215" y="308792"/>
                  <a:pt x="208935" y="302341"/>
                  <a:pt x="213851" y="294967"/>
                </a:cubicBezTo>
                <a:cubicBezTo>
                  <a:pt x="224996" y="250388"/>
                  <a:pt x="218020" y="275087"/>
                  <a:pt x="235974" y="221225"/>
                </a:cubicBezTo>
                <a:cubicBezTo>
                  <a:pt x="238432" y="213851"/>
                  <a:pt x="241824" y="206725"/>
                  <a:pt x="243348" y="199103"/>
                </a:cubicBezTo>
                <a:cubicBezTo>
                  <a:pt x="245806" y="186813"/>
                  <a:pt x="247682" y="174392"/>
                  <a:pt x="250722" y="162232"/>
                </a:cubicBezTo>
                <a:cubicBezTo>
                  <a:pt x="252607" y="154691"/>
                  <a:pt x="256211" y="147650"/>
                  <a:pt x="258096" y="140109"/>
                </a:cubicBezTo>
                <a:cubicBezTo>
                  <a:pt x="261136" y="127949"/>
                  <a:pt x="258828" y="113867"/>
                  <a:pt x="265471" y="103238"/>
                </a:cubicBezTo>
                <a:cubicBezTo>
                  <a:pt x="271985" y="92816"/>
                  <a:pt x="286277" y="89806"/>
                  <a:pt x="294967" y="81116"/>
                </a:cubicBezTo>
                <a:cubicBezTo>
                  <a:pt x="344128" y="31955"/>
                  <a:pt x="272848" y="83572"/>
                  <a:pt x="331838" y="44245"/>
                </a:cubicBezTo>
                <a:cubicBezTo>
                  <a:pt x="336754" y="36871"/>
                  <a:pt x="339071" y="26819"/>
                  <a:pt x="346587" y="22122"/>
                </a:cubicBezTo>
                <a:cubicBezTo>
                  <a:pt x="364198" y="11115"/>
                  <a:pt x="406648" y="4211"/>
                  <a:pt x="427703" y="0"/>
                </a:cubicBezTo>
                <a:cubicBezTo>
                  <a:pt x="486697" y="2458"/>
                  <a:pt x="545932" y="1499"/>
                  <a:pt x="604684" y="7374"/>
                </a:cubicBezTo>
                <a:cubicBezTo>
                  <a:pt x="620153" y="8921"/>
                  <a:pt x="648929" y="22122"/>
                  <a:pt x="648929" y="22122"/>
                </a:cubicBezTo>
                <a:cubicBezTo>
                  <a:pt x="658973" y="28819"/>
                  <a:pt x="678797" y="39947"/>
                  <a:pt x="685800" y="51619"/>
                </a:cubicBezTo>
                <a:cubicBezTo>
                  <a:pt x="689799" y="58284"/>
                  <a:pt x="689698" y="66789"/>
                  <a:pt x="693174" y="73742"/>
                </a:cubicBezTo>
                <a:cubicBezTo>
                  <a:pt x="697137" y="81669"/>
                  <a:pt x="703006" y="88490"/>
                  <a:pt x="707922" y="95864"/>
                </a:cubicBezTo>
                <a:lnTo>
                  <a:pt x="722671" y="140109"/>
                </a:lnTo>
                <a:cubicBezTo>
                  <a:pt x="732504" y="169607"/>
                  <a:pt x="737419" y="164690"/>
                  <a:pt x="707922" y="154858"/>
                </a:cubicBezTo>
                <a:cubicBezTo>
                  <a:pt x="703006" y="149942"/>
                  <a:pt x="699392" y="143218"/>
                  <a:pt x="693174" y="140109"/>
                </a:cubicBezTo>
                <a:cubicBezTo>
                  <a:pt x="679268" y="133156"/>
                  <a:pt x="618055" y="126218"/>
                  <a:pt x="612058" y="125361"/>
                </a:cubicBezTo>
                <a:cubicBezTo>
                  <a:pt x="604684" y="122903"/>
                  <a:pt x="597708" y="117987"/>
                  <a:pt x="589935" y="117987"/>
                </a:cubicBezTo>
                <a:cubicBezTo>
                  <a:pt x="556042" y="117987"/>
                  <a:pt x="543436" y="123654"/>
                  <a:pt x="516193" y="132735"/>
                </a:cubicBezTo>
                <a:cubicBezTo>
                  <a:pt x="508819" y="137651"/>
                  <a:pt x="501998" y="143520"/>
                  <a:pt x="494071" y="147484"/>
                </a:cubicBezTo>
                <a:cubicBezTo>
                  <a:pt x="457723" y="165658"/>
                  <a:pt x="485048" y="141428"/>
                  <a:pt x="449825" y="169606"/>
                </a:cubicBezTo>
                <a:cubicBezTo>
                  <a:pt x="425673" y="188928"/>
                  <a:pt x="440765" y="183197"/>
                  <a:pt x="420329" y="213851"/>
                </a:cubicBezTo>
                <a:cubicBezTo>
                  <a:pt x="416472" y="219636"/>
                  <a:pt x="409923" y="223171"/>
                  <a:pt x="405580" y="228600"/>
                </a:cubicBezTo>
                <a:cubicBezTo>
                  <a:pt x="400044" y="235520"/>
                  <a:pt x="395748" y="243348"/>
                  <a:pt x="390832" y="250722"/>
                </a:cubicBezTo>
                <a:cubicBezTo>
                  <a:pt x="368849" y="316673"/>
                  <a:pt x="366821" y="303927"/>
                  <a:pt x="383458" y="398206"/>
                </a:cubicBezTo>
                <a:cubicBezTo>
                  <a:pt x="384998" y="406934"/>
                  <a:pt x="391939" y="414062"/>
                  <a:pt x="398206" y="420329"/>
                </a:cubicBezTo>
                <a:cubicBezTo>
                  <a:pt x="412500" y="434623"/>
                  <a:pt x="424460" y="436454"/>
                  <a:pt x="442451" y="442451"/>
                </a:cubicBezTo>
                <a:cubicBezTo>
                  <a:pt x="476797" y="476797"/>
                  <a:pt x="432335" y="437394"/>
                  <a:pt x="486696" y="464574"/>
                </a:cubicBezTo>
                <a:cubicBezTo>
                  <a:pt x="492915" y="467683"/>
                  <a:pt x="495226" y="476213"/>
                  <a:pt x="501445" y="479322"/>
                </a:cubicBezTo>
                <a:cubicBezTo>
                  <a:pt x="551980" y="504589"/>
                  <a:pt x="608989" y="498027"/>
                  <a:pt x="663677" y="501445"/>
                </a:cubicBezTo>
                <a:cubicBezTo>
                  <a:pt x="742441" y="527698"/>
                  <a:pt x="673279" y="507558"/>
                  <a:pt x="862780" y="501445"/>
                </a:cubicBezTo>
                <a:cubicBezTo>
                  <a:pt x="879978" y="500890"/>
                  <a:pt x="897193" y="501445"/>
                  <a:pt x="914400" y="50144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4" name="Straight Connector 123"/>
          <p:cNvCxnSpPr>
            <a:stCxn id="123" idx="35"/>
          </p:cNvCxnSpPr>
          <p:nvPr/>
        </p:nvCxnSpPr>
        <p:spPr>
          <a:xfrm>
            <a:off x="5674207" y="8244804"/>
            <a:ext cx="385435" cy="48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5767525" y="8013204"/>
            <a:ext cx="84969" cy="693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26" name="Straight Connector 125"/>
          <p:cNvCxnSpPr>
            <a:stCxn id="125" idx="4"/>
          </p:cNvCxnSpPr>
          <p:nvPr/>
        </p:nvCxnSpPr>
        <p:spPr>
          <a:xfrm>
            <a:off x="5810010" y="8082571"/>
            <a:ext cx="7900" cy="97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5767525" y="8168025"/>
            <a:ext cx="50385" cy="78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817910" y="8168025"/>
            <a:ext cx="103332" cy="81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5743620" y="8109586"/>
            <a:ext cx="148579" cy="457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Freeform 130"/>
          <p:cNvSpPr/>
          <p:nvPr/>
        </p:nvSpPr>
        <p:spPr>
          <a:xfrm>
            <a:off x="5423485" y="8370165"/>
            <a:ext cx="191729" cy="157416"/>
          </a:xfrm>
          <a:custGeom>
            <a:avLst/>
            <a:gdLst>
              <a:gd name="connsiteX0" fmla="*/ 154858 w 191729"/>
              <a:gd name="connsiteY0" fmla="*/ 51619 h 157416"/>
              <a:gd name="connsiteX1" fmla="*/ 117987 w 191729"/>
              <a:gd name="connsiteY1" fmla="*/ 22123 h 157416"/>
              <a:gd name="connsiteX2" fmla="*/ 7374 w 191729"/>
              <a:gd name="connsiteY2" fmla="*/ 51619 h 157416"/>
              <a:gd name="connsiteX3" fmla="*/ 0 w 191729"/>
              <a:gd name="connsiteY3" fmla="*/ 73742 h 157416"/>
              <a:gd name="connsiteX4" fmla="*/ 29496 w 191729"/>
              <a:gd name="connsiteY4" fmla="*/ 110613 h 157416"/>
              <a:gd name="connsiteX5" fmla="*/ 51619 w 191729"/>
              <a:gd name="connsiteY5" fmla="*/ 125361 h 157416"/>
              <a:gd name="connsiteX6" fmla="*/ 110612 w 191729"/>
              <a:gd name="connsiteY6" fmla="*/ 117987 h 157416"/>
              <a:gd name="connsiteX7" fmla="*/ 140109 w 191729"/>
              <a:gd name="connsiteY7" fmla="*/ 81116 h 157416"/>
              <a:gd name="connsiteX8" fmla="*/ 162232 w 191729"/>
              <a:gd name="connsiteY8" fmla="*/ 66368 h 157416"/>
              <a:gd name="connsiteX9" fmla="*/ 176980 w 191729"/>
              <a:gd name="connsiteY9" fmla="*/ 22123 h 157416"/>
              <a:gd name="connsiteX10" fmla="*/ 184354 w 191729"/>
              <a:gd name="connsiteY10" fmla="*/ 0 h 157416"/>
              <a:gd name="connsiteX11" fmla="*/ 191729 w 191729"/>
              <a:gd name="connsiteY11" fmla="*/ 22123 h 157416"/>
              <a:gd name="connsiteX12" fmla="*/ 169606 w 191729"/>
              <a:gd name="connsiteY12" fmla="*/ 66368 h 157416"/>
              <a:gd name="connsiteX13" fmla="*/ 162232 w 191729"/>
              <a:gd name="connsiteY13" fmla="*/ 88490 h 157416"/>
              <a:gd name="connsiteX14" fmla="*/ 169606 w 191729"/>
              <a:gd name="connsiteY14" fmla="*/ 154858 h 157416"/>
              <a:gd name="connsiteX15" fmla="*/ 162232 w 191729"/>
              <a:gd name="connsiteY15" fmla="*/ 117987 h 157416"/>
              <a:gd name="connsiteX16" fmla="*/ 154858 w 191729"/>
              <a:gd name="connsiteY16" fmla="*/ 51619 h 1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 h="157416">
                <a:moveTo>
                  <a:pt x="154858" y="51619"/>
                </a:moveTo>
                <a:cubicBezTo>
                  <a:pt x="147484" y="35642"/>
                  <a:pt x="133512" y="24710"/>
                  <a:pt x="117987" y="22123"/>
                </a:cubicBezTo>
                <a:cubicBezTo>
                  <a:pt x="28588" y="7224"/>
                  <a:pt x="35668" y="9177"/>
                  <a:pt x="7374" y="51619"/>
                </a:cubicBezTo>
                <a:cubicBezTo>
                  <a:pt x="4916" y="58993"/>
                  <a:pt x="0" y="65969"/>
                  <a:pt x="0" y="73742"/>
                </a:cubicBezTo>
                <a:cubicBezTo>
                  <a:pt x="0" y="113047"/>
                  <a:pt x="4860" y="98295"/>
                  <a:pt x="29496" y="110613"/>
                </a:cubicBezTo>
                <a:cubicBezTo>
                  <a:pt x="37423" y="114576"/>
                  <a:pt x="44245" y="120445"/>
                  <a:pt x="51619" y="125361"/>
                </a:cubicBezTo>
                <a:cubicBezTo>
                  <a:pt x="71283" y="122903"/>
                  <a:pt x="91493" y="123201"/>
                  <a:pt x="110612" y="117987"/>
                </a:cubicBezTo>
                <a:cubicBezTo>
                  <a:pt x="148458" y="107666"/>
                  <a:pt x="121815" y="103983"/>
                  <a:pt x="140109" y="81116"/>
                </a:cubicBezTo>
                <a:cubicBezTo>
                  <a:pt x="145646" y="74195"/>
                  <a:pt x="154858" y="71284"/>
                  <a:pt x="162232" y="66368"/>
                </a:cubicBezTo>
                <a:lnTo>
                  <a:pt x="176980" y="22123"/>
                </a:lnTo>
                <a:lnTo>
                  <a:pt x="184354" y="0"/>
                </a:lnTo>
                <a:cubicBezTo>
                  <a:pt x="186812" y="7374"/>
                  <a:pt x="191729" y="14350"/>
                  <a:pt x="191729" y="22123"/>
                </a:cubicBezTo>
                <a:cubicBezTo>
                  <a:pt x="191729" y="40654"/>
                  <a:pt x="177061" y="51458"/>
                  <a:pt x="169606" y="66368"/>
                </a:cubicBezTo>
                <a:cubicBezTo>
                  <a:pt x="166130" y="73320"/>
                  <a:pt x="164690" y="81116"/>
                  <a:pt x="162232" y="88490"/>
                </a:cubicBezTo>
                <a:cubicBezTo>
                  <a:pt x="164690" y="110613"/>
                  <a:pt x="169606" y="132599"/>
                  <a:pt x="169606" y="154858"/>
                </a:cubicBezTo>
                <a:cubicBezTo>
                  <a:pt x="169606" y="167392"/>
                  <a:pt x="163616" y="130444"/>
                  <a:pt x="162232" y="117987"/>
                </a:cubicBezTo>
                <a:cubicBezTo>
                  <a:pt x="161146" y="108215"/>
                  <a:pt x="162232" y="67596"/>
                  <a:pt x="154858" y="5161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2" name="Freeform 131"/>
          <p:cNvSpPr/>
          <p:nvPr/>
        </p:nvSpPr>
        <p:spPr>
          <a:xfrm>
            <a:off x="5631970" y="8450725"/>
            <a:ext cx="152400" cy="104349"/>
          </a:xfrm>
          <a:custGeom>
            <a:avLst/>
            <a:gdLst>
              <a:gd name="connsiteX0" fmla="*/ 154858 w 191729"/>
              <a:gd name="connsiteY0" fmla="*/ 51619 h 157416"/>
              <a:gd name="connsiteX1" fmla="*/ 117987 w 191729"/>
              <a:gd name="connsiteY1" fmla="*/ 22123 h 157416"/>
              <a:gd name="connsiteX2" fmla="*/ 7374 w 191729"/>
              <a:gd name="connsiteY2" fmla="*/ 51619 h 157416"/>
              <a:gd name="connsiteX3" fmla="*/ 0 w 191729"/>
              <a:gd name="connsiteY3" fmla="*/ 73742 h 157416"/>
              <a:gd name="connsiteX4" fmla="*/ 29496 w 191729"/>
              <a:gd name="connsiteY4" fmla="*/ 110613 h 157416"/>
              <a:gd name="connsiteX5" fmla="*/ 51619 w 191729"/>
              <a:gd name="connsiteY5" fmla="*/ 125361 h 157416"/>
              <a:gd name="connsiteX6" fmla="*/ 110612 w 191729"/>
              <a:gd name="connsiteY6" fmla="*/ 117987 h 157416"/>
              <a:gd name="connsiteX7" fmla="*/ 140109 w 191729"/>
              <a:gd name="connsiteY7" fmla="*/ 81116 h 157416"/>
              <a:gd name="connsiteX8" fmla="*/ 162232 w 191729"/>
              <a:gd name="connsiteY8" fmla="*/ 66368 h 157416"/>
              <a:gd name="connsiteX9" fmla="*/ 176980 w 191729"/>
              <a:gd name="connsiteY9" fmla="*/ 22123 h 157416"/>
              <a:gd name="connsiteX10" fmla="*/ 184354 w 191729"/>
              <a:gd name="connsiteY10" fmla="*/ 0 h 157416"/>
              <a:gd name="connsiteX11" fmla="*/ 191729 w 191729"/>
              <a:gd name="connsiteY11" fmla="*/ 22123 h 157416"/>
              <a:gd name="connsiteX12" fmla="*/ 169606 w 191729"/>
              <a:gd name="connsiteY12" fmla="*/ 66368 h 157416"/>
              <a:gd name="connsiteX13" fmla="*/ 162232 w 191729"/>
              <a:gd name="connsiteY13" fmla="*/ 88490 h 157416"/>
              <a:gd name="connsiteX14" fmla="*/ 169606 w 191729"/>
              <a:gd name="connsiteY14" fmla="*/ 154858 h 157416"/>
              <a:gd name="connsiteX15" fmla="*/ 162232 w 191729"/>
              <a:gd name="connsiteY15" fmla="*/ 117987 h 157416"/>
              <a:gd name="connsiteX16" fmla="*/ 154858 w 191729"/>
              <a:gd name="connsiteY16" fmla="*/ 51619 h 1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 h="157416">
                <a:moveTo>
                  <a:pt x="154858" y="51619"/>
                </a:moveTo>
                <a:cubicBezTo>
                  <a:pt x="147484" y="35642"/>
                  <a:pt x="133512" y="24710"/>
                  <a:pt x="117987" y="22123"/>
                </a:cubicBezTo>
                <a:cubicBezTo>
                  <a:pt x="28588" y="7224"/>
                  <a:pt x="35668" y="9177"/>
                  <a:pt x="7374" y="51619"/>
                </a:cubicBezTo>
                <a:cubicBezTo>
                  <a:pt x="4916" y="58993"/>
                  <a:pt x="0" y="65969"/>
                  <a:pt x="0" y="73742"/>
                </a:cubicBezTo>
                <a:cubicBezTo>
                  <a:pt x="0" y="113047"/>
                  <a:pt x="4860" y="98295"/>
                  <a:pt x="29496" y="110613"/>
                </a:cubicBezTo>
                <a:cubicBezTo>
                  <a:pt x="37423" y="114576"/>
                  <a:pt x="44245" y="120445"/>
                  <a:pt x="51619" y="125361"/>
                </a:cubicBezTo>
                <a:cubicBezTo>
                  <a:pt x="71283" y="122903"/>
                  <a:pt x="91493" y="123201"/>
                  <a:pt x="110612" y="117987"/>
                </a:cubicBezTo>
                <a:cubicBezTo>
                  <a:pt x="148458" y="107666"/>
                  <a:pt x="121815" y="103983"/>
                  <a:pt x="140109" y="81116"/>
                </a:cubicBezTo>
                <a:cubicBezTo>
                  <a:pt x="145646" y="74195"/>
                  <a:pt x="154858" y="71284"/>
                  <a:pt x="162232" y="66368"/>
                </a:cubicBezTo>
                <a:lnTo>
                  <a:pt x="176980" y="22123"/>
                </a:lnTo>
                <a:lnTo>
                  <a:pt x="184354" y="0"/>
                </a:lnTo>
                <a:cubicBezTo>
                  <a:pt x="186812" y="7374"/>
                  <a:pt x="191729" y="14350"/>
                  <a:pt x="191729" y="22123"/>
                </a:cubicBezTo>
                <a:cubicBezTo>
                  <a:pt x="191729" y="40654"/>
                  <a:pt x="177061" y="51458"/>
                  <a:pt x="169606" y="66368"/>
                </a:cubicBezTo>
                <a:cubicBezTo>
                  <a:pt x="166130" y="73320"/>
                  <a:pt x="164690" y="81116"/>
                  <a:pt x="162232" y="88490"/>
                </a:cubicBezTo>
                <a:cubicBezTo>
                  <a:pt x="164690" y="110613"/>
                  <a:pt x="169606" y="132599"/>
                  <a:pt x="169606" y="154858"/>
                </a:cubicBezTo>
                <a:cubicBezTo>
                  <a:pt x="169606" y="167392"/>
                  <a:pt x="163616" y="130444"/>
                  <a:pt x="162232" y="117987"/>
                </a:cubicBezTo>
                <a:cubicBezTo>
                  <a:pt x="161146" y="108215"/>
                  <a:pt x="162232" y="67596"/>
                  <a:pt x="154858" y="5161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4" name="Freeform 143"/>
          <p:cNvSpPr/>
          <p:nvPr/>
        </p:nvSpPr>
        <p:spPr>
          <a:xfrm>
            <a:off x="3584264" y="8241933"/>
            <a:ext cx="673919" cy="61405"/>
          </a:xfrm>
          <a:custGeom>
            <a:avLst/>
            <a:gdLst>
              <a:gd name="connsiteX0" fmla="*/ 0 w 1424763"/>
              <a:gd name="connsiteY0" fmla="*/ 63795 h 85060"/>
              <a:gd name="connsiteX1" fmla="*/ 106326 w 1424763"/>
              <a:gd name="connsiteY1" fmla="*/ 42530 h 85060"/>
              <a:gd name="connsiteX2" fmla="*/ 170121 w 1424763"/>
              <a:gd name="connsiteY2" fmla="*/ 0 h 85060"/>
              <a:gd name="connsiteX3" fmla="*/ 202019 w 1424763"/>
              <a:gd name="connsiteY3" fmla="*/ 10632 h 85060"/>
              <a:gd name="connsiteX4" fmla="*/ 255182 w 1424763"/>
              <a:gd name="connsiteY4" fmla="*/ 53163 h 85060"/>
              <a:gd name="connsiteX5" fmla="*/ 318977 w 1424763"/>
              <a:gd name="connsiteY5" fmla="*/ 42530 h 85060"/>
              <a:gd name="connsiteX6" fmla="*/ 350875 w 1424763"/>
              <a:gd name="connsiteY6" fmla="*/ 21265 h 85060"/>
              <a:gd name="connsiteX7" fmla="*/ 414670 w 1424763"/>
              <a:gd name="connsiteY7" fmla="*/ 10632 h 85060"/>
              <a:gd name="connsiteX8" fmla="*/ 467833 w 1424763"/>
              <a:gd name="connsiteY8" fmla="*/ 63795 h 85060"/>
              <a:gd name="connsiteX9" fmla="*/ 510363 w 1424763"/>
              <a:gd name="connsiteY9" fmla="*/ 53163 h 85060"/>
              <a:gd name="connsiteX10" fmla="*/ 531628 w 1424763"/>
              <a:gd name="connsiteY10" fmla="*/ 21265 h 85060"/>
              <a:gd name="connsiteX11" fmla="*/ 616689 w 1424763"/>
              <a:gd name="connsiteY11" fmla="*/ 21265 h 85060"/>
              <a:gd name="connsiteX12" fmla="*/ 723014 w 1424763"/>
              <a:gd name="connsiteY12" fmla="*/ 31897 h 85060"/>
              <a:gd name="connsiteX13" fmla="*/ 786810 w 1424763"/>
              <a:gd name="connsiteY13" fmla="*/ 10632 h 85060"/>
              <a:gd name="connsiteX14" fmla="*/ 882503 w 1424763"/>
              <a:gd name="connsiteY14" fmla="*/ 74428 h 85060"/>
              <a:gd name="connsiteX15" fmla="*/ 914400 w 1424763"/>
              <a:gd name="connsiteY15" fmla="*/ 53163 h 85060"/>
              <a:gd name="connsiteX16" fmla="*/ 978196 w 1424763"/>
              <a:gd name="connsiteY16" fmla="*/ 21265 h 85060"/>
              <a:gd name="connsiteX17" fmla="*/ 1095154 w 1424763"/>
              <a:gd name="connsiteY17" fmla="*/ 31897 h 85060"/>
              <a:gd name="connsiteX18" fmla="*/ 1127052 w 1424763"/>
              <a:gd name="connsiteY18" fmla="*/ 42530 h 85060"/>
              <a:gd name="connsiteX19" fmla="*/ 1158949 w 1424763"/>
              <a:gd name="connsiteY19" fmla="*/ 21265 h 85060"/>
              <a:gd name="connsiteX20" fmla="*/ 1201480 w 1424763"/>
              <a:gd name="connsiteY20" fmla="*/ 31897 h 85060"/>
              <a:gd name="connsiteX21" fmla="*/ 1212112 w 1424763"/>
              <a:gd name="connsiteY21" fmla="*/ 63795 h 85060"/>
              <a:gd name="connsiteX22" fmla="*/ 1244010 w 1424763"/>
              <a:gd name="connsiteY22" fmla="*/ 85060 h 85060"/>
              <a:gd name="connsiteX23" fmla="*/ 1286540 w 1424763"/>
              <a:gd name="connsiteY23" fmla="*/ 74428 h 85060"/>
              <a:gd name="connsiteX24" fmla="*/ 1350335 w 1424763"/>
              <a:gd name="connsiteY24" fmla="*/ 53163 h 85060"/>
              <a:gd name="connsiteX25" fmla="*/ 1424763 w 1424763"/>
              <a:gd name="connsiteY25" fmla="*/ 63795 h 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4763" h="85060">
                <a:moveTo>
                  <a:pt x="0" y="63795"/>
                </a:moveTo>
                <a:cubicBezTo>
                  <a:pt x="8015" y="62459"/>
                  <a:pt x="90461" y="50462"/>
                  <a:pt x="106326" y="42530"/>
                </a:cubicBezTo>
                <a:cubicBezTo>
                  <a:pt x="129185" y="31100"/>
                  <a:pt x="170121" y="0"/>
                  <a:pt x="170121" y="0"/>
                </a:cubicBezTo>
                <a:cubicBezTo>
                  <a:pt x="180754" y="3544"/>
                  <a:pt x="193267" y="3631"/>
                  <a:pt x="202019" y="10632"/>
                </a:cubicBezTo>
                <a:cubicBezTo>
                  <a:pt x="270727" y="65598"/>
                  <a:pt x="175003" y="26436"/>
                  <a:pt x="255182" y="53163"/>
                </a:cubicBezTo>
                <a:cubicBezTo>
                  <a:pt x="276447" y="49619"/>
                  <a:pt x="298525" y="49347"/>
                  <a:pt x="318977" y="42530"/>
                </a:cubicBezTo>
                <a:cubicBezTo>
                  <a:pt x="331100" y="38489"/>
                  <a:pt x="338752" y="25306"/>
                  <a:pt x="350875" y="21265"/>
                </a:cubicBezTo>
                <a:cubicBezTo>
                  <a:pt x="371327" y="14448"/>
                  <a:pt x="393405" y="14176"/>
                  <a:pt x="414670" y="10632"/>
                </a:cubicBezTo>
                <a:cubicBezTo>
                  <a:pt x="426609" y="28540"/>
                  <a:pt x="441717" y="60064"/>
                  <a:pt x="467833" y="63795"/>
                </a:cubicBezTo>
                <a:cubicBezTo>
                  <a:pt x="482299" y="65862"/>
                  <a:pt x="496186" y="56707"/>
                  <a:pt x="510363" y="53163"/>
                </a:cubicBezTo>
                <a:cubicBezTo>
                  <a:pt x="517451" y="42530"/>
                  <a:pt x="521649" y="29248"/>
                  <a:pt x="531628" y="21265"/>
                </a:cubicBezTo>
                <a:cubicBezTo>
                  <a:pt x="557784" y="340"/>
                  <a:pt x="589438" y="15815"/>
                  <a:pt x="616689" y="21265"/>
                </a:cubicBezTo>
                <a:cubicBezTo>
                  <a:pt x="665089" y="53532"/>
                  <a:pt x="644465" y="50024"/>
                  <a:pt x="723014" y="31897"/>
                </a:cubicBezTo>
                <a:cubicBezTo>
                  <a:pt x="744856" y="26857"/>
                  <a:pt x="786810" y="10632"/>
                  <a:pt x="786810" y="10632"/>
                </a:cubicBezTo>
                <a:cubicBezTo>
                  <a:pt x="850306" y="74128"/>
                  <a:pt x="815660" y="57716"/>
                  <a:pt x="882503" y="74428"/>
                </a:cubicBezTo>
                <a:cubicBezTo>
                  <a:pt x="893135" y="67340"/>
                  <a:pt x="902971" y="58878"/>
                  <a:pt x="914400" y="53163"/>
                </a:cubicBezTo>
                <a:cubicBezTo>
                  <a:pt x="1002446" y="9139"/>
                  <a:pt x="886776" y="82210"/>
                  <a:pt x="978196" y="21265"/>
                </a:cubicBezTo>
                <a:cubicBezTo>
                  <a:pt x="1017182" y="24809"/>
                  <a:pt x="1056401" y="26361"/>
                  <a:pt x="1095154" y="31897"/>
                </a:cubicBezTo>
                <a:cubicBezTo>
                  <a:pt x="1106249" y="33482"/>
                  <a:pt x="1115997" y="44372"/>
                  <a:pt x="1127052" y="42530"/>
                </a:cubicBezTo>
                <a:cubicBezTo>
                  <a:pt x="1139657" y="40429"/>
                  <a:pt x="1148317" y="28353"/>
                  <a:pt x="1158949" y="21265"/>
                </a:cubicBezTo>
                <a:cubicBezTo>
                  <a:pt x="1173126" y="24809"/>
                  <a:pt x="1190069" y="22768"/>
                  <a:pt x="1201480" y="31897"/>
                </a:cubicBezTo>
                <a:cubicBezTo>
                  <a:pt x="1210232" y="38898"/>
                  <a:pt x="1205111" y="55043"/>
                  <a:pt x="1212112" y="63795"/>
                </a:cubicBezTo>
                <a:cubicBezTo>
                  <a:pt x="1220095" y="73774"/>
                  <a:pt x="1233377" y="77972"/>
                  <a:pt x="1244010" y="85060"/>
                </a:cubicBezTo>
                <a:cubicBezTo>
                  <a:pt x="1258187" y="81516"/>
                  <a:pt x="1272543" y="78627"/>
                  <a:pt x="1286540" y="74428"/>
                </a:cubicBezTo>
                <a:cubicBezTo>
                  <a:pt x="1308010" y="67987"/>
                  <a:pt x="1350335" y="53163"/>
                  <a:pt x="1350335" y="53163"/>
                </a:cubicBezTo>
                <a:lnTo>
                  <a:pt x="1424763" y="6379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5" name="Freeform 144"/>
          <p:cNvSpPr/>
          <p:nvPr/>
        </p:nvSpPr>
        <p:spPr>
          <a:xfrm>
            <a:off x="3878930" y="8183708"/>
            <a:ext cx="244724" cy="85751"/>
          </a:xfrm>
          <a:custGeom>
            <a:avLst/>
            <a:gdLst>
              <a:gd name="connsiteX0" fmla="*/ 175 w 244724"/>
              <a:gd name="connsiteY0" fmla="*/ 691 h 85751"/>
              <a:gd name="connsiteX1" fmla="*/ 21440 w 244724"/>
              <a:gd name="connsiteY1" fmla="*/ 53854 h 85751"/>
              <a:gd name="connsiteX2" fmla="*/ 85236 w 244724"/>
              <a:gd name="connsiteY2" fmla="*/ 85751 h 85751"/>
              <a:gd name="connsiteX3" fmla="*/ 234091 w 244724"/>
              <a:gd name="connsiteY3" fmla="*/ 53854 h 85751"/>
              <a:gd name="connsiteX4" fmla="*/ 244724 w 244724"/>
              <a:gd name="connsiteY4" fmla="*/ 21956 h 85751"/>
              <a:gd name="connsiteX5" fmla="*/ 212826 w 244724"/>
              <a:gd name="connsiteY5" fmla="*/ 11324 h 85751"/>
              <a:gd name="connsiteX6" fmla="*/ 32073 w 244724"/>
              <a:gd name="connsiteY6" fmla="*/ 21956 h 85751"/>
              <a:gd name="connsiteX7" fmla="*/ 175 w 244724"/>
              <a:gd name="connsiteY7" fmla="*/ 691 h 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724" h="85751">
                <a:moveTo>
                  <a:pt x="175" y="691"/>
                </a:moveTo>
                <a:cubicBezTo>
                  <a:pt x="-1597" y="6007"/>
                  <a:pt x="10346" y="38323"/>
                  <a:pt x="21440" y="53854"/>
                </a:cubicBezTo>
                <a:cubicBezTo>
                  <a:pt x="34323" y="71889"/>
                  <a:pt x="66071" y="79363"/>
                  <a:pt x="85236" y="85751"/>
                </a:cubicBezTo>
                <a:cubicBezTo>
                  <a:pt x="115526" y="82997"/>
                  <a:pt x="202067" y="93885"/>
                  <a:pt x="234091" y="53854"/>
                </a:cubicBezTo>
                <a:cubicBezTo>
                  <a:pt x="241092" y="45102"/>
                  <a:pt x="241180" y="32589"/>
                  <a:pt x="244724" y="21956"/>
                </a:cubicBezTo>
                <a:cubicBezTo>
                  <a:pt x="234091" y="18412"/>
                  <a:pt x="224034" y="11324"/>
                  <a:pt x="212826" y="11324"/>
                </a:cubicBezTo>
                <a:cubicBezTo>
                  <a:pt x="152471" y="11324"/>
                  <a:pt x="92353" y="18942"/>
                  <a:pt x="32073" y="21956"/>
                </a:cubicBezTo>
                <a:cubicBezTo>
                  <a:pt x="21454" y="22487"/>
                  <a:pt x="1947" y="-4625"/>
                  <a:pt x="175" y="69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47" name="Straight Connector 146"/>
          <p:cNvCxnSpPr/>
          <p:nvPr/>
        </p:nvCxnSpPr>
        <p:spPr>
          <a:xfrm flipV="1">
            <a:off x="3996031" y="8029181"/>
            <a:ext cx="5261" cy="165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Freeform 148"/>
          <p:cNvSpPr/>
          <p:nvPr/>
        </p:nvSpPr>
        <p:spPr>
          <a:xfrm>
            <a:off x="3950248" y="8046108"/>
            <a:ext cx="56448" cy="87467"/>
          </a:xfrm>
          <a:custGeom>
            <a:avLst/>
            <a:gdLst>
              <a:gd name="connsiteX0" fmla="*/ 45815 w 56448"/>
              <a:gd name="connsiteY0" fmla="*/ 68 h 87467"/>
              <a:gd name="connsiteX1" fmla="*/ 13918 w 56448"/>
              <a:gd name="connsiteY1" fmla="*/ 53231 h 87467"/>
              <a:gd name="connsiteX2" fmla="*/ 3285 w 56448"/>
              <a:gd name="connsiteY2" fmla="*/ 85128 h 87467"/>
              <a:gd name="connsiteX3" fmla="*/ 56448 w 56448"/>
              <a:gd name="connsiteY3" fmla="*/ 74496 h 87467"/>
              <a:gd name="connsiteX4" fmla="*/ 45815 w 56448"/>
              <a:gd name="connsiteY4" fmla="*/ 42598 h 87467"/>
              <a:gd name="connsiteX5" fmla="*/ 45815 w 56448"/>
              <a:gd name="connsiteY5" fmla="*/ 68 h 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48" h="87467">
                <a:moveTo>
                  <a:pt x="45815" y="68"/>
                </a:moveTo>
                <a:cubicBezTo>
                  <a:pt x="40499" y="1840"/>
                  <a:pt x="23160" y="34747"/>
                  <a:pt x="13918" y="53231"/>
                </a:cubicBezTo>
                <a:cubicBezTo>
                  <a:pt x="8906" y="63255"/>
                  <a:pt x="-6739" y="80116"/>
                  <a:pt x="3285" y="85128"/>
                </a:cubicBezTo>
                <a:cubicBezTo>
                  <a:pt x="19449" y="93210"/>
                  <a:pt x="38727" y="78040"/>
                  <a:pt x="56448" y="74496"/>
                </a:cubicBezTo>
                <a:cubicBezTo>
                  <a:pt x="52904" y="63863"/>
                  <a:pt x="45815" y="53806"/>
                  <a:pt x="45815" y="42598"/>
                </a:cubicBezTo>
                <a:cubicBezTo>
                  <a:pt x="45815" y="31390"/>
                  <a:pt x="51131" y="-1704"/>
                  <a:pt x="45815" y="6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0" name="Freeform 149"/>
          <p:cNvSpPr/>
          <p:nvPr/>
        </p:nvSpPr>
        <p:spPr>
          <a:xfrm>
            <a:off x="3545689" y="7824851"/>
            <a:ext cx="469371" cy="191386"/>
          </a:xfrm>
          <a:custGeom>
            <a:avLst/>
            <a:gdLst>
              <a:gd name="connsiteX0" fmla="*/ 42657 w 469371"/>
              <a:gd name="connsiteY0" fmla="*/ 85060 h 191386"/>
              <a:gd name="connsiteX1" fmla="*/ 53290 w 469371"/>
              <a:gd name="connsiteY1" fmla="*/ 31897 h 191386"/>
              <a:gd name="connsiteX2" fmla="*/ 148983 w 469371"/>
              <a:gd name="connsiteY2" fmla="*/ 74428 h 191386"/>
              <a:gd name="connsiteX3" fmla="*/ 170248 w 469371"/>
              <a:gd name="connsiteY3" fmla="*/ 42530 h 191386"/>
              <a:gd name="connsiteX4" fmla="*/ 234044 w 469371"/>
              <a:gd name="connsiteY4" fmla="*/ 10632 h 191386"/>
              <a:gd name="connsiteX5" fmla="*/ 265941 w 469371"/>
              <a:gd name="connsiteY5" fmla="*/ 31897 h 191386"/>
              <a:gd name="connsiteX6" fmla="*/ 297839 w 469371"/>
              <a:gd name="connsiteY6" fmla="*/ 10632 h 191386"/>
              <a:gd name="connsiteX7" fmla="*/ 329737 w 469371"/>
              <a:gd name="connsiteY7" fmla="*/ 0 h 191386"/>
              <a:gd name="connsiteX8" fmla="*/ 361634 w 469371"/>
              <a:gd name="connsiteY8" fmla="*/ 21265 h 191386"/>
              <a:gd name="connsiteX9" fmla="*/ 404164 w 469371"/>
              <a:gd name="connsiteY9" fmla="*/ 31897 h 191386"/>
              <a:gd name="connsiteX10" fmla="*/ 457327 w 469371"/>
              <a:gd name="connsiteY10" fmla="*/ 42530 h 191386"/>
              <a:gd name="connsiteX11" fmla="*/ 446695 w 469371"/>
              <a:gd name="connsiteY11" fmla="*/ 116958 h 191386"/>
              <a:gd name="connsiteX12" fmla="*/ 436062 w 469371"/>
              <a:gd name="connsiteY12" fmla="*/ 148856 h 191386"/>
              <a:gd name="connsiteX13" fmla="*/ 393532 w 469371"/>
              <a:gd name="connsiteY13" fmla="*/ 170121 h 191386"/>
              <a:gd name="connsiteX14" fmla="*/ 361634 w 469371"/>
              <a:gd name="connsiteY14" fmla="*/ 191386 h 191386"/>
              <a:gd name="connsiteX15" fmla="*/ 319104 w 469371"/>
              <a:gd name="connsiteY15" fmla="*/ 180753 h 191386"/>
              <a:gd name="connsiteX16" fmla="*/ 297839 w 469371"/>
              <a:gd name="connsiteY16" fmla="*/ 148856 h 191386"/>
              <a:gd name="connsiteX17" fmla="*/ 234044 w 469371"/>
              <a:gd name="connsiteY17" fmla="*/ 191386 h 191386"/>
              <a:gd name="connsiteX18" fmla="*/ 202146 w 469371"/>
              <a:gd name="connsiteY18" fmla="*/ 180753 h 191386"/>
              <a:gd name="connsiteX19" fmla="*/ 180881 w 469371"/>
              <a:gd name="connsiteY19" fmla="*/ 148856 h 191386"/>
              <a:gd name="connsiteX20" fmla="*/ 159616 w 469371"/>
              <a:gd name="connsiteY20" fmla="*/ 127590 h 191386"/>
              <a:gd name="connsiteX21" fmla="*/ 148983 w 469371"/>
              <a:gd name="connsiteY21" fmla="*/ 170121 h 191386"/>
              <a:gd name="connsiteX22" fmla="*/ 63923 w 469371"/>
              <a:gd name="connsiteY22" fmla="*/ 170121 h 191386"/>
              <a:gd name="connsiteX23" fmla="*/ 32025 w 469371"/>
              <a:gd name="connsiteY23" fmla="*/ 180753 h 191386"/>
              <a:gd name="connsiteX24" fmla="*/ 127 w 469371"/>
              <a:gd name="connsiteY24" fmla="*/ 116958 h 191386"/>
              <a:gd name="connsiteX25" fmla="*/ 42657 w 469371"/>
              <a:gd name="connsiteY25" fmla="*/ 85060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9371" h="191386">
                <a:moveTo>
                  <a:pt x="42657" y="85060"/>
                </a:moveTo>
                <a:cubicBezTo>
                  <a:pt x="51517" y="70883"/>
                  <a:pt x="37126" y="39979"/>
                  <a:pt x="53290" y="31897"/>
                </a:cubicBezTo>
                <a:cubicBezTo>
                  <a:pt x="112379" y="2353"/>
                  <a:pt x="128088" y="43086"/>
                  <a:pt x="148983" y="74428"/>
                </a:cubicBezTo>
                <a:cubicBezTo>
                  <a:pt x="156071" y="63795"/>
                  <a:pt x="161212" y="51566"/>
                  <a:pt x="170248" y="42530"/>
                </a:cubicBezTo>
                <a:cubicBezTo>
                  <a:pt x="190859" y="21919"/>
                  <a:pt x="208102" y="19280"/>
                  <a:pt x="234044" y="10632"/>
                </a:cubicBezTo>
                <a:cubicBezTo>
                  <a:pt x="244676" y="17720"/>
                  <a:pt x="253162" y="31897"/>
                  <a:pt x="265941" y="31897"/>
                </a:cubicBezTo>
                <a:cubicBezTo>
                  <a:pt x="278720" y="31897"/>
                  <a:pt x="286409" y="16347"/>
                  <a:pt x="297839" y="10632"/>
                </a:cubicBezTo>
                <a:cubicBezTo>
                  <a:pt x="307864" y="5620"/>
                  <a:pt x="319104" y="3544"/>
                  <a:pt x="329737" y="0"/>
                </a:cubicBezTo>
                <a:cubicBezTo>
                  <a:pt x="340369" y="7088"/>
                  <a:pt x="353651" y="11287"/>
                  <a:pt x="361634" y="21265"/>
                </a:cubicBezTo>
                <a:cubicBezTo>
                  <a:pt x="389705" y="56353"/>
                  <a:pt x="347667" y="69562"/>
                  <a:pt x="404164" y="31897"/>
                </a:cubicBezTo>
                <a:cubicBezTo>
                  <a:pt x="421885" y="35441"/>
                  <a:pt x="442290" y="32505"/>
                  <a:pt x="457327" y="42530"/>
                </a:cubicBezTo>
                <a:cubicBezTo>
                  <a:pt x="487205" y="62449"/>
                  <a:pt x="452845" y="102609"/>
                  <a:pt x="446695" y="116958"/>
                </a:cubicBezTo>
                <a:cubicBezTo>
                  <a:pt x="442280" y="127260"/>
                  <a:pt x="443987" y="140931"/>
                  <a:pt x="436062" y="148856"/>
                </a:cubicBezTo>
                <a:cubicBezTo>
                  <a:pt x="424854" y="160064"/>
                  <a:pt x="407294" y="162257"/>
                  <a:pt x="393532" y="170121"/>
                </a:cubicBezTo>
                <a:cubicBezTo>
                  <a:pt x="382437" y="176461"/>
                  <a:pt x="372267" y="184298"/>
                  <a:pt x="361634" y="191386"/>
                </a:cubicBezTo>
                <a:cubicBezTo>
                  <a:pt x="347457" y="187842"/>
                  <a:pt x="331263" y="188859"/>
                  <a:pt x="319104" y="180753"/>
                </a:cubicBezTo>
                <a:cubicBezTo>
                  <a:pt x="308472" y="173665"/>
                  <a:pt x="310519" y="147271"/>
                  <a:pt x="297839" y="148856"/>
                </a:cubicBezTo>
                <a:cubicBezTo>
                  <a:pt x="272479" y="152026"/>
                  <a:pt x="234044" y="191386"/>
                  <a:pt x="234044" y="191386"/>
                </a:cubicBezTo>
                <a:cubicBezTo>
                  <a:pt x="223411" y="187842"/>
                  <a:pt x="210898" y="187754"/>
                  <a:pt x="202146" y="180753"/>
                </a:cubicBezTo>
                <a:cubicBezTo>
                  <a:pt x="192168" y="172770"/>
                  <a:pt x="188864" y="158834"/>
                  <a:pt x="180881" y="148856"/>
                </a:cubicBezTo>
                <a:cubicBezTo>
                  <a:pt x="174619" y="141028"/>
                  <a:pt x="166704" y="134679"/>
                  <a:pt x="159616" y="127590"/>
                </a:cubicBezTo>
                <a:cubicBezTo>
                  <a:pt x="156072" y="141767"/>
                  <a:pt x="158112" y="158710"/>
                  <a:pt x="148983" y="170121"/>
                </a:cubicBezTo>
                <a:cubicBezTo>
                  <a:pt x="130945" y="192668"/>
                  <a:pt x="78083" y="172953"/>
                  <a:pt x="63923" y="170121"/>
                </a:cubicBezTo>
                <a:cubicBezTo>
                  <a:pt x="53290" y="173665"/>
                  <a:pt x="42431" y="184915"/>
                  <a:pt x="32025" y="180753"/>
                </a:cubicBezTo>
                <a:cubicBezTo>
                  <a:pt x="23730" y="177435"/>
                  <a:pt x="-2028" y="127733"/>
                  <a:pt x="127" y="116958"/>
                </a:cubicBezTo>
                <a:cubicBezTo>
                  <a:pt x="2093" y="107128"/>
                  <a:pt x="33797" y="99237"/>
                  <a:pt x="42657" y="8506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3" name="Freeform 152"/>
          <p:cNvSpPr/>
          <p:nvPr/>
        </p:nvSpPr>
        <p:spPr>
          <a:xfrm>
            <a:off x="3545690" y="8211854"/>
            <a:ext cx="703790" cy="83510"/>
          </a:xfrm>
          <a:custGeom>
            <a:avLst/>
            <a:gdLst>
              <a:gd name="connsiteX0" fmla="*/ 0 w 1424763"/>
              <a:gd name="connsiteY0" fmla="*/ 63795 h 85060"/>
              <a:gd name="connsiteX1" fmla="*/ 106326 w 1424763"/>
              <a:gd name="connsiteY1" fmla="*/ 42530 h 85060"/>
              <a:gd name="connsiteX2" fmla="*/ 170121 w 1424763"/>
              <a:gd name="connsiteY2" fmla="*/ 0 h 85060"/>
              <a:gd name="connsiteX3" fmla="*/ 202019 w 1424763"/>
              <a:gd name="connsiteY3" fmla="*/ 10632 h 85060"/>
              <a:gd name="connsiteX4" fmla="*/ 255182 w 1424763"/>
              <a:gd name="connsiteY4" fmla="*/ 53163 h 85060"/>
              <a:gd name="connsiteX5" fmla="*/ 318977 w 1424763"/>
              <a:gd name="connsiteY5" fmla="*/ 42530 h 85060"/>
              <a:gd name="connsiteX6" fmla="*/ 350875 w 1424763"/>
              <a:gd name="connsiteY6" fmla="*/ 21265 h 85060"/>
              <a:gd name="connsiteX7" fmla="*/ 414670 w 1424763"/>
              <a:gd name="connsiteY7" fmla="*/ 10632 h 85060"/>
              <a:gd name="connsiteX8" fmla="*/ 467833 w 1424763"/>
              <a:gd name="connsiteY8" fmla="*/ 63795 h 85060"/>
              <a:gd name="connsiteX9" fmla="*/ 510363 w 1424763"/>
              <a:gd name="connsiteY9" fmla="*/ 53163 h 85060"/>
              <a:gd name="connsiteX10" fmla="*/ 531628 w 1424763"/>
              <a:gd name="connsiteY10" fmla="*/ 21265 h 85060"/>
              <a:gd name="connsiteX11" fmla="*/ 616689 w 1424763"/>
              <a:gd name="connsiteY11" fmla="*/ 21265 h 85060"/>
              <a:gd name="connsiteX12" fmla="*/ 723014 w 1424763"/>
              <a:gd name="connsiteY12" fmla="*/ 31897 h 85060"/>
              <a:gd name="connsiteX13" fmla="*/ 786810 w 1424763"/>
              <a:gd name="connsiteY13" fmla="*/ 10632 h 85060"/>
              <a:gd name="connsiteX14" fmla="*/ 882503 w 1424763"/>
              <a:gd name="connsiteY14" fmla="*/ 74428 h 85060"/>
              <a:gd name="connsiteX15" fmla="*/ 914400 w 1424763"/>
              <a:gd name="connsiteY15" fmla="*/ 53163 h 85060"/>
              <a:gd name="connsiteX16" fmla="*/ 978196 w 1424763"/>
              <a:gd name="connsiteY16" fmla="*/ 21265 h 85060"/>
              <a:gd name="connsiteX17" fmla="*/ 1095154 w 1424763"/>
              <a:gd name="connsiteY17" fmla="*/ 31897 h 85060"/>
              <a:gd name="connsiteX18" fmla="*/ 1127052 w 1424763"/>
              <a:gd name="connsiteY18" fmla="*/ 42530 h 85060"/>
              <a:gd name="connsiteX19" fmla="*/ 1158949 w 1424763"/>
              <a:gd name="connsiteY19" fmla="*/ 21265 h 85060"/>
              <a:gd name="connsiteX20" fmla="*/ 1201480 w 1424763"/>
              <a:gd name="connsiteY20" fmla="*/ 31897 h 85060"/>
              <a:gd name="connsiteX21" fmla="*/ 1212112 w 1424763"/>
              <a:gd name="connsiteY21" fmla="*/ 63795 h 85060"/>
              <a:gd name="connsiteX22" fmla="*/ 1244010 w 1424763"/>
              <a:gd name="connsiteY22" fmla="*/ 85060 h 85060"/>
              <a:gd name="connsiteX23" fmla="*/ 1286540 w 1424763"/>
              <a:gd name="connsiteY23" fmla="*/ 74428 h 85060"/>
              <a:gd name="connsiteX24" fmla="*/ 1350335 w 1424763"/>
              <a:gd name="connsiteY24" fmla="*/ 53163 h 85060"/>
              <a:gd name="connsiteX25" fmla="*/ 1424763 w 1424763"/>
              <a:gd name="connsiteY25" fmla="*/ 63795 h 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4763" h="85060">
                <a:moveTo>
                  <a:pt x="0" y="63795"/>
                </a:moveTo>
                <a:cubicBezTo>
                  <a:pt x="8015" y="62459"/>
                  <a:pt x="90461" y="50462"/>
                  <a:pt x="106326" y="42530"/>
                </a:cubicBezTo>
                <a:cubicBezTo>
                  <a:pt x="129185" y="31100"/>
                  <a:pt x="170121" y="0"/>
                  <a:pt x="170121" y="0"/>
                </a:cubicBezTo>
                <a:cubicBezTo>
                  <a:pt x="180754" y="3544"/>
                  <a:pt x="193267" y="3631"/>
                  <a:pt x="202019" y="10632"/>
                </a:cubicBezTo>
                <a:cubicBezTo>
                  <a:pt x="270727" y="65598"/>
                  <a:pt x="175003" y="26436"/>
                  <a:pt x="255182" y="53163"/>
                </a:cubicBezTo>
                <a:cubicBezTo>
                  <a:pt x="276447" y="49619"/>
                  <a:pt x="298525" y="49347"/>
                  <a:pt x="318977" y="42530"/>
                </a:cubicBezTo>
                <a:cubicBezTo>
                  <a:pt x="331100" y="38489"/>
                  <a:pt x="338752" y="25306"/>
                  <a:pt x="350875" y="21265"/>
                </a:cubicBezTo>
                <a:cubicBezTo>
                  <a:pt x="371327" y="14448"/>
                  <a:pt x="393405" y="14176"/>
                  <a:pt x="414670" y="10632"/>
                </a:cubicBezTo>
                <a:cubicBezTo>
                  <a:pt x="426609" y="28540"/>
                  <a:pt x="441717" y="60064"/>
                  <a:pt x="467833" y="63795"/>
                </a:cubicBezTo>
                <a:cubicBezTo>
                  <a:pt x="482299" y="65862"/>
                  <a:pt x="496186" y="56707"/>
                  <a:pt x="510363" y="53163"/>
                </a:cubicBezTo>
                <a:cubicBezTo>
                  <a:pt x="517451" y="42530"/>
                  <a:pt x="521649" y="29248"/>
                  <a:pt x="531628" y="21265"/>
                </a:cubicBezTo>
                <a:cubicBezTo>
                  <a:pt x="557784" y="340"/>
                  <a:pt x="589438" y="15815"/>
                  <a:pt x="616689" y="21265"/>
                </a:cubicBezTo>
                <a:cubicBezTo>
                  <a:pt x="665089" y="53532"/>
                  <a:pt x="644465" y="50024"/>
                  <a:pt x="723014" y="31897"/>
                </a:cubicBezTo>
                <a:cubicBezTo>
                  <a:pt x="744856" y="26857"/>
                  <a:pt x="786810" y="10632"/>
                  <a:pt x="786810" y="10632"/>
                </a:cubicBezTo>
                <a:cubicBezTo>
                  <a:pt x="850306" y="74128"/>
                  <a:pt x="815660" y="57716"/>
                  <a:pt x="882503" y="74428"/>
                </a:cubicBezTo>
                <a:cubicBezTo>
                  <a:pt x="893135" y="67340"/>
                  <a:pt x="902971" y="58878"/>
                  <a:pt x="914400" y="53163"/>
                </a:cubicBezTo>
                <a:cubicBezTo>
                  <a:pt x="1002446" y="9139"/>
                  <a:pt x="886776" y="82210"/>
                  <a:pt x="978196" y="21265"/>
                </a:cubicBezTo>
                <a:cubicBezTo>
                  <a:pt x="1017182" y="24809"/>
                  <a:pt x="1056401" y="26361"/>
                  <a:pt x="1095154" y="31897"/>
                </a:cubicBezTo>
                <a:cubicBezTo>
                  <a:pt x="1106249" y="33482"/>
                  <a:pt x="1115997" y="44372"/>
                  <a:pt x="1127052" y="42530"/>
                </a:cubicBezTo>
                <a:cubicBezTo>
                  <a:pt x="1139657" y="40429"/>
                  <a:pt x="1148317" y="28353"/>
                  <a:pt x="1158949" y="21265"/>
                </a:cubicBezTo>
                <a:cubicBezTo>
                  <a:pt x="1173126" y="24809"/>
                  <a:pt x="1190069" y="22768"/>
                  <a:pt x="1201480" y="31897"/>
                </a:cubicBezTo>
                <a:cubicBezTo>
                  <a:pt x="1210232" y="38898"/>
                  <a:pt x="1205111" y="55043"/>
                  <a:pt x="1212112" y="63795"/>
                </a:cubicBezTo>
                <a:cubicBezTo>
                  <a:pt x="1220095" y="73774"/>
                  <a:pt x="1233377" y="77972"/>
                  <a:pt x="1244010" y="85060"/>
                </a:cubicBezTo>
                <a:cubicBezTo>
                  <a:pt x="1258187" y="81516"/>
                  <a:pt x="1272543" y="78627"/>
                  <a:pt x="1286540" y="74428"/>
                </a:cubicBezTo>
                <a:cubicBezTo>
                  <a:pt x="1308010" y="67987"/>
                  <a:pt x="1350335" y="53163"/>
                  <a:pt x="1350335" y="53163"/>
                </a:cubicBezTo>
                <a:lnTo>
                  <a:pt x="1424763" y="6379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Freeform 155"/>
          <p:cNvSpPr/>
          <p:nvPr/>
        </p:nvSpPr>
        <p:spPr>
          <a:xfrm>
            <a:off x="3687201" y="8353018"/>
            <a:ext cx="191729" cy="157416"/>
          </a:xfrm>
          <a:custGeom>
            <a:avLst/>
            <a:gdLst>
              <a:gd name="connsiteX0" fmla="*/ 154858 w 191729"/>
              <a:gd name="connsiteY0" fmla="*/ 51619 h 157416"/>
              <a:gd name="connsiteX1" fmla="*/ 117987 w 191729"/>
              <a:gd name="connsiteY1" fmla="*/ 22123 h 157416"/>
              <a:gd name="connsiteX2" fmla="*/ 7374 w 191729"/>
              <a:gd name="connsiteY2" fmla="*/ 51619 h 157416"/>
              <a:gd name="connsiteX3" fmla="*/ 0 w 191729"/>
              <a:gd name="connsiteY3" fmla="*/ 73742 h 157416"/>
              <a:gd name="connsiteX4" fmla="*/ 29496 w 191729"/>
              <a:gd name="connsiteY4" fmla="*/ 110613 h 157416"/>
              <a:gd name="connsiteX5" fmla="*/ 51619 w 191729"/>
              <a:gd name="connsiteY5" fmla="*/ 125361 h 157416"/>
              <a:gd name="connsiteX6" fmla="*/ 110612 w 191729"/>
              <a:gd name="connsiteY6" fmla="*/ 117987 h 157416"/>
              <a:gd name="connsiteX7" fmla="*/ 140109 w 191729"/>
              <a:gd name="connsiteY7" fmla="*/ 81116 h 157416"/>
              <a:gd name="connsiteX8" fmla="*/ 162232 w 191729"/>
              <a:gd name="connsiteY8" fmla="*/ 66368 h 157416"/>
              <a:gd name="connsiteX9" fmla="*/ 176980 w 191729"/>
              <a:gd name="connsiteY9" fmla="*/ 22123 h 157416"/>
              <a:gd name="connsiteX10" fmla="*/ 184354 w 191729"/>
              <a:gd name="connsiteY10" fmla="*/ 0 h 157416"/>
              <a:gd name="connsiteX11" fmla="*/ 191729 w 191729"/>
              <a:gd name="connsiteY11" fmla="*/ 22123 h 157416"/>
              <a:gd name="connsiteX12" fmla="*/ 169606 w 191729"/>
              <a:gd name="connsiteY12" fmla="*/ 66368 h 157416"/>
              <a:gd name="connsiteX13" fmla="*/ 162232 w 191729"/>
              <a:gd name="connsiteY13" fmla="*/ 88490 h 157416"/>
              <a:gd name="connsiteX14" fmla="*/ 169606 w 191729"/>
              <a:gd name="connsiteY14" fmla="*/ 154858 h 157416"/>
              <a:gd name="connsiteX15" fmla="*/ 162232 w 191729"/>
              <a:gd name="connsiteY15" fmla="*/ 117987 h 157416"/>
              <a:gd name="connsiteX16" fmla="*/ 154858 w 191729"/>
              <a:gd name="connsiteY16" fmla="*/ 51619 h 1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 h="157416">
                <a:moveTo>
                  <a:pt x="154858" y="51619"/>
                </a:moveTo>
                <a:cubicBezTo>
                  <a:pt x="147484" y="35642"/>
                  <a:pt x="133512" y="24710"/>
                  <a:pt x="117987" y="22123"/>
                </a:cubicBezTo>
                <a:cubicBezTo>
                  <a:pt x="28588" y="7224"/>
                  <a:pt x="35668" y="9177"/>
                  <a:pt x="7374" y="51619"/>
                </a:cubicBezTo>
                <a:cubicBezTo>
                  <a:pt x="4916" y="58993"/>
                  <a:pt x="0" y="65969"/>
                  <a:pt x="0" y="73742"/>
                </a:cubicBezTo>
                <a:cubicBezTo>
                  <a:pt x="0" y="113047"/>
                  <a:pt x="4860" y="98295"/>
                  <a:pt x="29496" y="110613"/>
                </a:cubicBezTo>
                <a:cubicBezTo>
                  <a:pt x="37423" y="114576"/>
                  <a:pt x="44245" y="120445"/>
                  <a:pt x="51619" y="125361"/>
                </a:cubicBezTo>
                <a:cubicBezTo>
                  <a:pt x="71283" y="122903"/>
                  <a:pt x="91493" y="123201"/>
                  <a:pt x="110612" y="117987"/>
                </a:cubicBezTo>
                <a:cubicBezTo>
                  <a:pt x="148458" y="107666"/>
                  <a:pt x="121815" y="103983"/>
                  <a:pt x="140109" y="81116"/>
                </a:cubicBezTo>
                <a:cubicBezTo>
                  <a:pt x="145646" y="74195"/>
                  <a:pt x="154858" y="71284"/>
                  <a:pt x="162232" y="66368"/>
                </a:cubicBezTo>
                <a:lnTo>
                  <a:pt x="176980" y="22123"/>
                </a:lnTo>
                <a:lnTo>
                  <a:pt x="184354" y="0"/>
                </a:lnTo>
                <a:cubicBezTo>
                  <a:pt x="186812" y="7374"/>
                  <a:pt x="191729" y="14350"/>
                  <a:pt x="191729" y="22123"/>
                </a:cubicBezTo>
                <a:cubicBezTo>
                  <a:pt x="191729" y="40654"/>
                  <a:pt x="177061" y="51458"/>
                  <a:pt x="169606" y="66368"/>
                </a:cubicBezTo>
                <a:cubicBezTo>
                  <a:pt x="166130" y="73320"/>
                  <a:pt x="164690" y="81116"/>
                  <a:pt x="162232" y="88490"/>
                </a:cubicBezTo>
                <a:cubicBezTo>
                  <a:pt x="164690" y="110613"/>
                  <a:pt x="169606" y="132599"/>
                  <a:pt x="169606" y="154858"/>
                </a:cubicBezTo>
                <a:cubicBezTo>
                  <a:pt x="169606" y="167392"/>
                  <a:pt x="163616" y="130444"/>
                  <a:pt x="162232" y="117987"/>
                </a:cubicBezTo>
                <a:cubicBezTo>
                  <a:pt x="161146" y="108215"/>
                  <a:pt x="162232" y="67596"/>
                  <a:pt x="154858" y="5161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7" name="Freeform 156"/>
          <p:cNvSpPr/>
          <p:nvPr/>
        </p:nvSpPr>
        <p:spPr>
          <a:xfrm>
            <a:off x="3919831" y="8424114"/>
            <a:ext cx="152400" cy="104349"/>
          </a:xfrm>
          <a:custGeom>
            <a:avLst/>
            <a:gdLst>
              <a:gd name="connsiteX0" fmla="*/ 154858 w 191729"/>
              <a:gd name="connsiteY0" fmla="*/ 51619 h 157416"/>
              <a:gd name="connsiteX1" fmla="*/ 117987 w 191729"/>
              <a:gd name="connsiteY1" fmla="*/ 22123 h 157416"/>
              <a:gd name="connsiteX2" fmla="*/ 7374 w 191729"/>
              <a:gd name="connsiteY2" fmla="*/ 51619 h 157416"/>
              <a:gd name="connsiteX3" fmla="*/ 0 w 191729"/>
              <a:gd name="connsiteY3" fmla="*/ 73742 h 157416"/>
              <a:gd name="connsiteX4" fmla="*/ 29496 w 191729"/>
              <a:gd name="connsiteY4" fmla="*/ 110613 h 157416"/>
              <a:gd name="connsiteX5" fmla="*/ 51619 w 191729"/>
              <a:gd name="connsiteY5" fmla="*/ 125361 h 157416"/>
              <a:gd name="connsiteX6" fmla="*/ 110612 w 191729"/>
              <a:gd name="connsiteY6" fmla="*/ 117987 h 157416"/>
              <a:gd name="connsiteX7" fmla="*/ 140109 w 191729"/>
              <a:gd name="connsiteY7" fmla="*/ 81116 h 157416"/>
              <a:gd name="connsiteX8" fmla="*/ 162232 w 191729"/>
              <a:gd name="connsiteY8" fmla="*/ 66368 h 157416"/>
              <a:gd name="connsiteX9" fmla="*/ 176980 w 191729"/>
              <a:gd name="connsiteY9" fmla="*/ 22123 h 157416"/>
              <a:gd name="connsiteX10" fmla="*/ 184354 w 191729"/>
              <a:gd name="connsiteY10" fmla="*/ 0 h 157416"/>
              <a:gd name="connsiteX11" fmla="*/ 191729 w 191729"/>
              <a:gd name="connsiteY11" fmla="*/ 22123 h 157416"/>
              <a:gd name="connsiteX12" fmla="*/ 169606 w 191729"/>
              <a:gd name="connsiteY12" fmla="*/ 66368 h 157416"/>
              <a:gd name="connsiteX13" fmla="*/ 162232 w 191729"/>
              <a:gd name="connsiteY13" fmla="*/ 88490 h 157416"/>
              <a:gd name="connsiteX14" fmla="*/ 169606 w 191729"/>
              <a:gd name="connsiteY14" fmla="*/ 154858 h 157416"/>
              <a:gd name="connsiteX15" fmla="*/ 162232 w 191729"/>
              <a:gd name="connsiteY15" fmla="*/ 117987 h 157416"/>
              <a:gd name="connsiteX16" fmla="*/ 154858 w 191729"/>
              <a:gd name="connsiteY16" fmla="*/ 51619 h 1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 h="157416">
                <a:moveTo>
                  <a:pt x="154858" y="51619"/>
                </a:moveTo>
                <a:cubicBezTo>
                  <a:pt x="147484" y="35642"/>
                  <a:pt x="133512" y="24710"/>
                  <a:pt x="117987" y="22123"/>
                </a:cubicBezTo>
                <a:cubicBezTo>
                  <a:pt x="28588" y="7224"/>
                  <a:pt x="35668" y="9177"/>
                  <a:pt x="7374" y="51619"/>
                </a:cubicBezTo>
                <a:cubicBezTo>
                  <a:pt x="4916" y="58993"/>
                  <a:pt x="0" y="65969"/>
                  <a:pt x="0" y="73742"/>
                </a:cubicBezTo>
                <a:cubicBezTo>
                  <a:pt x="0" y="113047"/>
                  <a:pt x="4860" y="98295"/>
                  <a:pt x="29496" y="110613"/>
                </a:cubicBezTo>
                <a:cubicBezTo>
                  <a:pt x="37423" y="114576"/>
                  <a:pt x="44245" y="120445"/>
                  <a:pt x="51619" y="125361"/>
                </a:cubicBezTo>
                <a:cubicBezTo>
                  <a:pt x="71283" y="122903"/>
                  <a:pt x="91493" y="123201"/>
                  <a:pt x="110612" y="117987"/>
                </a:cubicBezTo>
                <a:cubicBezTo>
                  <a:pt x="148458" y="107666"/>
                  <a:pt x="121815" y="103983"/>
                  <a:pt x="140109" y="81116"/>
                </a:cubicBezTo>
                <a:cubicBezTo>
                  <a:pt x="145646" y="74195"/>
                  <a:pt x="154858" y="71284"/>
                  <a:pt x="162232" y="66368"/>
                </a:cubicBezTo>
                <a:lnTo>
                  <a:pt x="176980" y="22123"/>
                </a:lnTo>
                <a:lnTo>
                  <a:pt x="184354" y="0"/>
                </a:lnTo>
                <a:cubicBezTo>
                  <a:pt x="186812" y="7374"/>
                  <a:pt x="191729" y="14350"/>
                  <a:pt x="191729" y="22123"/>
                </a:cubicBezTo>
                <a:cubicBezTo>
                  <a:pt x="191729" y="40654"/>
                  <a:pt x="177061" y="51458"/>
                  <a:pt x="169606" y="66368"/>
                </a:cubicBezTo>
                <a:cubicBezTo>
                  <a:pt x="166130" y="73320"/>
                  <a:pt x="164690" y="81116"/>
                  <a:pt x="162232" y="88490"/>
                </a:cubicBezTo>
                <a:cubicBezTo>
                  <a:pt x="164690" y="110613"/>
                  <a:pt x="169606" y="132599"/>
                  <a:pt x="169606" y="154858"/>
                </a:cubicBezTo>
                <a:cubicBezTo>
                  <a:pt x="169606" y="167392"/>
                  <a:pt x="163616" y="130444"/>
                  <a:pt x="162232" y="117987"/>
                </a:cubicBezTo>
                <a:cubicBezTo>
                  <a:pt x="161146" y="108215"/>
                  <a:pt x="162232" y="67596"/>
                  <a:pt x="154858" y="5161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5" name="Rectangle 164"/>
          <p:cNvSpPr/>
          <p:nvPr/>
        </p:nvSpPr>
        <p:spPr>
          <a:xfrm>
            <a:off x="571806" y="7957370"/>
            <a:ext cx="879406" cy="4868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Fish Market Open</a:t>
            </a:r>
          </a:p>
        </p:txBody>
      </p:sp>
      <p:cxnSp>
        <p:nvCxnSpPr>
          <p:cNvPr id="167" name="Straight Connector 166"/>
          <p:cNvCxnSpPr/>
          <p:nvPr/>
        </p:nvCxnSpPr>
        <p:spPr>
          <a:xfrm flipH="1">
            <a:off x="667436" y="8410563"/>
            <a:ext cx="144016" cy="1715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243543" y="8426098"/>
            <a:ext cx="102171" cy="137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Rounded Rectangle 171"/>
          <p:cNvSpPr/>
          <p:nvPr/>
        </p:nvSpPr>
        <p:spPr>
          <a:xfrm>
            <a:off x="1573441" y="7985992"/>
            <a:ext cx="364734" cy="46027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3" name="Rectangle 172"/>
          <p:cNvSpPr/>
          <p:nvPr/>
        </p:nvSpPr>
        <p:spPr>
          <a:xfrm>
            <a:off x="1554315" y="7936401"/>
            <a:ext cx="410491" cy="111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4" name="TextBox 173"/>
          <p:cNvSpPr txBox="1"/>
          <p:nvPr/>
        </p:nvSpPr>
        <p:spPr>
          <a:xfrm>
            <a:off x="1529895" y="8048191"/>
            <a:ext cx="471187" cy="33855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Krill Oil Tablets</a:t>
            </a:r>
          </a:p>
        </p:txBody>
      </p:sp>
      <p:sp>
        <p:nvSpPr>
          <p:cNvPr id="176" name="Rectangle 175"/>
          <p:cNvSpPr/>
          <p:nvPr/>
        </p:nvSpPr>
        <p:spPr>
          <a:xfrm>
            <a:off x="2034455" y="7812832"/>
            <a:ext cx="571370" cy="3256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dirty="0"/>
              <a:t>BP</a:t>
            </a:r>
          </a:p>
        </p:txBody>
      </p:sp>
      <p:sp>
        <p:nvSpPr>
          <p:cNvPr id="177" name="Rectangle 176"/>
          <p:cNvSpPr/>
          <p:nvPr/>
        </p:nvSpPr>
        <p:spPr>
          <a:xfrm>
            <a:off x="2692273" y="7943537"/>
            <a:ext cx="571370" cy="4425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400" dirty="0"/>
              <a:t>****</a:t>
            </a:r>
            <a:r>
              <a:rPr lang="en-AU" sz="1050" dirty="0"/>
              <a:t>Resort</a:t>
            </a:r>
          </a:p>
        </p:txBody>
      </p:sp>
      <p:sp>
        <p:nvSpPr>
          <p:cNvPr id="178" name="Rectangle 177"/>
          <p:cNvSpPr/>
          <p:nvPr/>
        </p:nvSpPr>
        <p:spPr>
          <a:xfrm>
            <a:off x="2036013" y="8199416"/>
            <a:ext cx="571370" cy="3256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400" dirty="0"/>
              <a:t>Shell</a:t>
            </a:r>
            <a:r>
              <a:rPr lang="en-AU" dirty="0"/>
              <a:t> </a:t>
            </a:r>
          </a:p>
        </p:txBody>
      </p:sp>
      <p:sp>
        <p:nvSpPr>
          <p:cNvPr id="7" name="TextBox 6"/>
          <p:cNvSpPr txBox="1"/>
          <p:nvPr/>
        </p:nvSpPr>
        <p:spPr>
          <a:xfrm rot="20954460">
            <a:off x="4469597" y="7832010"/>
            <a:ext cx="612993" cy="369332"/>
          </a:xfrm>
          <a:prstGeom prst="rect">
            <a:avLst/>
          </a:prstGeom>
          <a:noFill/>
        </p:spPr>
        <p:txBody>
          <a:bodyPr wrap="square" rtlCol="0">
            <a:spAutoFit/>
          </a:bodyPr>
          <a:lstStyle/>
          <a:p>
            <a:r>
              <a:rPr lang="en-AU" dirty="0"/>
              <a:t>O</a:t>
            </a:r>
            <a:r>
              <a:rPr lang="en-AU" sz="1000" dirty="0"/>
              <a:t>2</a:t>
            </a:r>
          </a:p>
        </p:txBody>
      </p:sp>
      <p:sp>
        <p:nvSpPr>
          <p:cNvPr id="73" name="TextBox 72"/>
          <p:cNvSpPr txBox="1"/>
          <p:nvPr/>
        </p:nvSpPr>
        <p:spPr>
          <a:xfrm rot="1060157">
            <a:off x="4737146" y="7841715"/>
            <a:ext cx="612993" cy="369332"/>
          </a:xfrm>
          <a:prstGeom prst="rect">
            <a:avLst/>
          </a:prstGeom>
          <a:noFill/>
        </p:spPr>
        <p:txBody>
          <a:bodyPr wrap="square" rtlCol="0">
            <a:spAutoFit/>
          </a:bodyPr>
          <a:lstStyle/>
          <a:p>
            <a:r>
              <a:rPr lang="en-AU" dirty="0"/>
              <a:t>O</a:t>
            </a:r>
            <a:r>
              <a:rPr lang="en-AU" sz="1000" dirty="0"/>
              <a:t>2</a:t>
            </a:r>
          </a:p>
        </p:txBody>
      </p:sp>
      <p:sp>
        <p:nvSpPr>
          <p:cNvPr id="75" name="TextBox 74"/>
          <p:cNvSpPr txBox="1"/>
          <p:nvPr/>
        </p:nvSpPr>
        <p:spPr>
          <a:xfrm rot="19562959">
            <a:off x="4640595" y="7937687"/>
            <a:ext cx="612993" cy="369332"/>
          </a:xfrm>
          <a:prstGeom prst="rect">
            <a:avLst/>
          </a:prstGeom>
          <a:noFill/>
        </p:spPr>
        <p:txBody>
          <a:bodyPr wrap="square" rtlCol="0">
            <a:spAutoFit/>
          </a:bodyPr>
          <a:lstStyle/>
          <a:p>
            <a:r>
              <a:rPr lang="en-AU" dirty="0"/>
              <a:t>O</a:t>
            </a:r>
            <a:r>
              <a:rPr lang="en-AU" sz="1000" dirty="0"/>
              <a:t>2</a:t>
            </a:r>
          </a:p>
        </p:txBody>
      </p:sp>
      <p:sp>
        <p:nvSpPr>
          <p:cNvPr id="77" name="TextBox 76"/>
          <p:cNvSpPr txBox="1"/>
          <p:nvPr/>
        </p:nvSpPr>
        <p:spPr>
          <a:xfrm rot="4497209">
            <a:off x="4755144" y="8223554"/>
            <a:ext cx="457025" cy="369332"/>
          </a:xfrm>
          <a:prstGeom prst="rect">
            <a:avLst/>
          </a:prstGeom>
          <a:noFill/>
        </p:spPr>
        <p:txBody>
          <a:bodyPr wrap="square" rtlCol="0">
            <a:spAutoFit/>
          </a:bodyPr>
          <a:lstStyle/>
          <a:p>
            <a:r>
              <a:rPr lang="en-AU" dirty="0"/>
              <a:t>O</a:t>
            </a:r>
            <a:r>
              <a:rPr lang="en-AU" sz="1000" dirty="0"/>
              <a:t>2</a:t>
            </a:r>
          </a:p>
        </p:txBody>
      </p:sp>
      <p:sp>
        <p:nvSpPr>
          <p:cNvPr id="78" name="TextBox 77"/>
          <p:cNvSpPr txBox="1"/>
          <p:nvPr/>
        </p:nvSpPr>
        <p:spPr>
          <a:xfrm rot="21011432">
            <a:off x="4527436" y="8156556"/>
            <a:ext cx="612993" cy="369332"/>
          </a:xfrm>
          <a:prstGeom prst="rect">
            <a:avLst/>
          </a:prstGeom>
          <a:noFill/>
        </p:spPr>
        <p:txBody>
          <a:bodyPr wrap="square" rtlCol="0">
            <a:spAutoFit/>
          </a:bodyPr>
          <a:lstStyle/>
          <a:p>
            <a:r>
              <a:rPr lang="en-AU" dirty="0"/>
              <a:t>O</a:t>
            </a:r>
            <a:r>
              <a:rPr lang="en-AU" sz="1000" dirty="0"/>
              <a:t>2</a:t>
            </a:r>
          </a:p>
        </p:txBody>
      </p:sp>
      <p:sp>
        <p:nvSpPr>
          <p:cNvPr id="79" name="Rectangle 78"/>
          <p:cNvSpPr/>
          <p:nvPr/>
        </p:nvSpPr>
        <p:spPr>
          <a:xfrm>
            <a:off x="383895" y="8594385"/>
            <a:ext cx="6173727" cy="180049"/>
          </a:xfrm>
          <a:prstGeom prst="rect">
            <a:avLst/>
          </a:prstGeom>
        </p:spPr>
        <p:txBody>
          <a:bodyPr wrap="square">
            <a:spAutoFit/>
          </a:bodyPr>
          <a:lstStyle/>
          <a:p>
            <a:r>
              <a:rPr lang="en-AU" sz="570" baseline="30000" dirty="0">
                <a:latin typeface="Arial Narrow" panose="020B0606020202030204" pitchFamily="34" charset="0"/>
              </a:rPr>
              <a:t>[1] </a:t>
            </a:r>
            <a:r>
              <a:rPr lang="en-AU" sz="570" dirty="0">
                <a:latin typeface="Arial Narrow" panose="020B0606020202030204" pitchFamily="34" charset="0"/>
              </a:rPr>
              <a:t>TEEB (2010). </a:t>
            </a:r>
            <a:r>
              <a:rPr lang="en-AU" sz="570" i="1" dirty="0">
                <a:latin typeface="Arial Narrow" panose="020B0606020202030204" pitchFamily="34" charset="0"/>
              </a:rPr>
              <a:t>The Economics of Ecosystems and Biodiversity: Mainstreaming the Economics of Nature: A synthesis of the Approach, Conclusions and Recommendations of TEEB</a:t>
            </a:r>
            <a:r>
              <a:rPr lang="en-AU" sz="570" dirty="0">
                <a:latin typeface="Arial Narrow" panose="020B0606020202030204" pitchFamily="34" charset="0"/>
              </a:rPr>
              <a:t>. Accessed 2018 from: www.teebweb.org</a:t>
            </a:r>
          </a:p>
        </p:txBody>
      </p:sp>
      <p:sp>
        <p:nvSpPr>
          <p:cNvPr id="84" name="TextBox 83">
            <a:extLst>
              <a:ext uri="{FF2B5EF4-FFF2-40B4-BE49-F238E27FC236}">
                <a16:creationId xmlns:a16="http://schemas.microsoft.com/office/drawing/2014/main" id="{92A353FC-91B7-40C5-A52F-487F67AB220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5" name="TextBox 17">
            <a:extLst>
              <a:ext uri="{FF2B5EF4-FFF2-40B4-BE49-F238E27FC236}">
                <a16:creationId xmlns:a16="http://schemas.microsoft.com/office/drawing/2014/main" id="{0C67CBAC-FB0B-4E37-AEEA-2B1C4695AD4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86" name="Straight Connector 85">
            <a:extLst>
              <a:ext uri="{FF2B5EF4-FFF2-40B4-BE49-F238E27FC236}">
                <a16:creationId xmlns:a16="http://schemas.microsoft.com/office/drawing/2014/main" id="{8C35460E-B2D3-4204-AD0C-360C4B515E98}"/>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1B29FB1B-0328-4FEA-A8DD-ED6D5AFB5FD4}"/>
              </a:ext>
            </a:extLst>
          </p:cNvPr>
          <p:cNvSpPr txBox="1"/>
          <p:nvPr/>
        </p:nvSpPr>
        <p:spPr>
          <a:xfrm>
            <a:off x="1419723" y="188534"/>
            <a:ext cx="4141055" cy="553998"/>
          </a:xfrm>
          <a:prstGeom prst="rect">
            <a:avLst/>
          </a:prstGeom>
          <a:noFill/>
        </p:spPr>
        <p:txBody>
          <a:bodyPr wrap="square" rtlCol="0">
            <a:spAutoFit/>
          </a:bodyPr>
          <a:lstStyle/>
          <a:p>
            <a:r>
              <a:rPr lang="en-US" b="1" dirty="0">
                <a:latin typeface="Arial Narrow" pitchFamily="34" charset="0"/>
              </a:rPr>
              <a:t>2. Valuing nature – </a:t>
            </a:r>
            <a:r>
              <a:rPr lang="en-US" sz="1200" dirty="0">
                <a:latin typeface="Arial Narrow" pitchFamily="34" charset="0"/>
              </a:rPr>
              <a:t>Describe the direct and indirect values of marine ecosystems of Australia.</a:t>
            </a:r>
          </a:p>
        </p:txBody>
      </p:sp>
      <p:sp>
        <p:nvSpPr>
          <p:cNvPr id="88" name="TextBox 87">
            <a:extLst>
              <a:ext uri="{FF2B5EF4-FFF2-40B4-BE49-F238E27FC236}">
                <a16:creationId xmlns:a16="http://schemas.microsoft.com/office/drawing/2014/main" id="{6841FE48-F285-41A1-A0BB-54FEC0B853E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AC321624-5FF7-51B8-1D4A-70E125E72FCE}"/>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629E6080-C99A-18C6-AFB6-5B115453D003}"/>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6" name="TextBox 36">
            <a:extLst>
              <a:ext uri="{FF2B5EF4-FFF2-40B4-BE49-F238E27FC236}">
                <a16:creationId xmlns:a16="http://schemas.microsoft.com/office/drawing/2014/main" id="{564BCF1F-E43B-D948-15AB-09921DF3A6A1}"/>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D7ED9B30-4979-2311-CA43-AEB67BFF27C9}"/>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a:t>
            </a:r>
          </a:p>
        </p:txBody>
      </p:sp>
    </p:spTree>
    <p:extLst>
      <p:ext uri="{BB962C8B-B14F-4D97-AF65-F5344CB8AC3E}">
        <p14:creationId xmlns:p14="http://schemas.microsoft.com/office/powerpoint/2010/main" val="1292270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54904</TotalTime>
  <Words>8471</Words>
  <Application>Microsoft Macintosh PowerPoint</Application>
  <PresentationFormat>On-screen Show (4:3)</PresentationFormat>
  <Paragraphs>832</Paragraphs>
  <Slides>30</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Narrow</vt:lpstr>
      <vt:lpstr>Bradley Hand</vt:lpstr>
      <vt:lpstr>Calibri</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daniellem</dc:creator>
  <cp:lastModifiedBy>Gail Riches</cp:lastModifiedBy>
  <cp:revision>6110</cp:revision>
  <dcterms:created xsi:type="dcterms:W3CDTF">2011-04-13T05:15:36Z</dcterms:created>
  <dcterms:modified xsi:type="dcterms:W3CDTF">2025-02-07T18:39:36Z</dcterms:modified>
</cp:coreProperties>
</file>