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56" r:id="rId2"/>
    <p:sldId id="651" r:id="rId3"/>
    <p:sldId id="866" r:id="rId4"/>
    <p:sldId id="652" r:id="rId5"/>
    <p:sldId id="871" r:id="rId6"/>
    <p:sldId id="653" r:id="rId7"/>
    <p:sldId id="872" r:id="rId8"/>
    <p:sldId id="654" r:id="rId9"/>
    <p:sldId id="873" r:id="rId10"/>
    <p:sldId id="656" r:id="rId11"/>
    <p:sldId id="874" r:id="rId12"/>
    <p:sldId id="720" r:id="rId13"/>
    <p:sldId id="875" r:id="rId14"/>
    <p:sldId id="735" r:id="rId15"/>
    <p:sldId id="876" r:id="rId16"/>
    <p:sldId id="660" r:id="rId17"/>
    <p:sldId id="877" r:id="rId18"/>
    <p:sldId id="661" r:id="rId19"/>
    <p:sldId id="878" r:id="rId20"/>
    <p:sldId id="663" r:id="rId21"/>
    <p:sldId id="879" r:id="rId22"/>
    <p:sldId id="867" r:id="rId23"/>
    <p:sldId id="868" r:id="rId24"/>
    <p:sldId id="869" r:id="rId25"/>
    <p:sldId id="870" r:id="rId26"/>
  </p:sldIdLst>
  <p:sldSz cx="6858000" cy="9144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95242" autoAdjust="0"/>
  </p:normalViewPr>
  <p:slideViewPr>
    <p:cSldViewPr>
      <p:cViewPr>
        <p:scale>
          <a:sx n="182" d="100"/>
          <a:sy n="182" d="100"/>
        </p:scale>
        <p:origin x="800" y="32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74188-9835-4F13-BF1B-B0A5E2D23FCA}"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AU"/>
        </a:p>
      </dgm:t>
    </dgm:pt>
    <dgm:pt modelId="{21C89DE9-D717-420F-8E78-085C74D87087}">
      <dgm:prSet phldrT="[Text]"/>
      <dgm:spPr>
        <a:solidFill>
          <a:schemeClr val="bg1">
            <a:lumMod val="85000"/>
          </a:schemeClr>
        </a:solidFill>
      </dgm:spPr>
      <dgm:t>
        <a:bodyPr/>
        <a:lstStyle/>
        <a:p>
          <a:r>
            <a:rPr lang="en-AU" dirty="0"/>
            <a:t> </a:t>
          </a:r>
        </a:p>
      </dgm:t>
    </dgm:pt>
    <dgm:pt modelId="{0C3C3E69-D4A6-4DB9-97E8-D8F2F82E53C2}" type="parTrans" cxnId="{D4AAF1E7-366F-49D9-9838-8BECC4588839}">
      <dgm:prSet/>
      <dgm:spPr/>
      <dgm:t>
        <a:bodyPr/>
        <a:lstStyle/>
        <a:p>
          <a:endParaRPr lang="en-AU"/>
        </a:p>
      </dgm:t>
    </dgm:pt>
    <dgm:pt modelId="{E52833ED-BE93-4F64-95FB-D949D4E9DFBE}" type="sibTrans" cxnId="{D4AAF1E7-366F-49D9-9838-8BECC4588839}">
      <dgm:prSet/>
      <dgm:spPr/>
      <dgm:t>
        <a:bodyPr/>
        <a:lstStyle/>
        <a:p>
          <a:endParaRPr lang="en-AU"/>
        </a:p>
      </dgm:t>
    </dgm:pt>
    <dgm:pt modelId="{4E4E73FC-1FF6-4E27-AB67-53C75FDE8BE8}">
      <dgm:prSet phldrT="[Text]"/>
      <dgm:spPr>
        <a:solidFill>
          <a:schemeClr val="bg1"/>
        </a:solidFill>
      </dgm:spPr>
      <dgm:t>
        <a:bodyPr/>
        <a:lstStyle/>
        <a:p>
          <a:r>
            <a:rPr lang="en-AU" dirty="0"/>
            <a:t> </a:t>
          </a:r>
        </a:p>
      </dgm:t>
    </dgm:pt>
    <dgm:pt modelId="{9D118F11-00FF-4E53-A064-FA5D8FD91C46}" type="parTrans" cxnId="{6EF00192-BE0B-4512-866B-D63E3AB5AF89}">
      <dgm:prSet/>
      <dgm:spPr/>
      <dgm:t>
        <a:bodyPr/>
        <a:lstStyle/>
        <a:p>
          <a:endParaRPr lang="en-AU"/>
        </a:p>
      </dgm:t>
    </dgm:pt>
    <dgm:pt modelId="{60FD9B24-0BFD-4E7F-BEF4-335FC0FD2034}" type="sibTrans" cxnId="{6EF00192-BE0B-4512-866B-D63E3AB5AF89}">
      <dgm:prSet/>
      <dgm:spPr/>
      <dgm:t>
        <a:bodyPr/>
        <a:lstStyle/>
        <a:p>
          <a:endParaRPr lang="en-AU"/>
        </a:p>
      </dgm:t>
    </dgm:pt>
    <dgm:pt modelId="{686BC392-9A0E-4B3B-B8B9-863C68BBE898}">
      <dgm:prSet phldrT="[Text]"/>
      <dgm:spPr>
        <a:solidFill>
          <a:schemeClr val="bg1"/>
        </a:solidFill>
      </dgm:spPr>
      <dgm:t>
        <a:bodyPr/>
        <a:lstStyle/>
        <a:p>
          <a:r>
            <a:rPr lang="en-AU" dirty="0"/>
            <a:t> </a:t>
          </a:r>
        </a:p>
      </dgm:t>
    </dgm:pt>
    <dgm:pt modelId="{71D42D62-82D3-4743-BC98-D5A85CC3286F}" type="parTrans" cxnId="{4DD5342A-9E97-46E7-85B9-FA49B5273286}">
      <dgm:prSet/>
      <dgm:spPr/>
      <dgm:t>
        <a:bodyPr/>
        <a:lstStyle/>
        <a:p>
          <a:endParaRPr lang="en-AU"/>
        </a:p>
      </dgm:t>
    </dgm:pt>
    <dgm:pt modelId="{CD07A4F2-3431-411C-A1E5-C979AFB3968B}" type="sibTrans" cxnId="{4DD5342A-9E97-46E7-85B9-FA49B5273286}">
      <dgm:prSet/>
      <dgm:spPr/>
      <dgm:t>
        <a:bodyPr/>
        <a:lstStyle/>
        <a:p>
          <a:endParaRPr lang="en-AU"/>
        </a:p>
      </dgm:t>
    </dgm:pt>
    <dgm:pt modelId="{C99990C2-24E0-40ED-9111-5BFB9F56E931}">
      <dgm:prSet phldrT="[Text]"/>
      <dgm:spPr/>
      <dgm:t>
        <a:bodyPr/>
        <a:lstStyle/>
        <a:p>
          <a:r>
            <a:rPr lang="en-AU" dirty="0"/>
            <a:t> </a:t>
          </a:r>
        </a:p>
      </dgm:t>
    </dgm:pt>
    <dgm:pt modelId="{3BA8CB2A-66CC-4AE7-AA1D-13743CA8D768}" type="parTrans" cxnId="{E01C6853-CE63-4B1A-9738-EF40BBF8720A}">
      <dgm:prSet/>
      <dgm:spPr/>
      <dgm:t>
        <a:bodyPr/>
        <a:lstStyle/>
        <a:p>
          <a:endParaRPr lang="en-AU"/>
        </a:p>
      </dgm:t>
    </dgm:pt>
    <dgm:pt modelId="{AF001E13-8D2A-4858-A000-F066D0D8C738}" type="sibTrans" cxnId="{E01C6853-CE63-4B1A-9738-EF40BBF8720A}">
      <dgm:prSet/>
      <dgm:spPr/>
      <dgm:t>
        <a:bodyPr/>
        <a:lstStyle/>
        <a:p>
          <a:endParaRPr lang="en-AU"/>
        </a:p>
      </dgm:t>
    </dgm:pt>
    <dgm:pt modelId="{79491014-8786-427F-B6E8-51B6A77B0CC8}">
      <dgm:prSet phldrT="[Text]"/>
      <dgm:spPr/>
      <dgm:t>
        <a:bodyPr/>
        <a:lstStyle/>
        <a:p>
          <a:r>
            <a:rPr lang="en-AU" dirty="0"/>
            <a:t> </a:t>
          </a:r>
        </a:p>
      </dgm:t>
    </dgm:pt>
    <dgm:pt modelId="{F89560EC-9013-4E12-97F8-94FA24056884}" type="parTrans" cxnId="{F8619156-38FC-4E8F-A021-CDE72593E7A7}">
      <dgm:prSet/>
      <dgm:spPr/>
      <dgm:t>
        <a:bodyPr/>
        <a:lstStyle/>
        <a:p>
          <a:endParaRPr lang="en-AU"/>
        </a:p>
      </dgm:t>
    </dgm:pt>
    <dgm:pt modelId="{B5D9FB33-A5CD-422E-8525-3FE6C2850247}" type="sibTrans" cxnId="{F8619156-38FC-4E8F-A021-CDE72593E7A7}">
      <dgm:prSet/>
      <dgm:spPr/>
      <dgm:t>
        <a:bodyPr/>
        <a:lstStyle/>
        <a:p>
          <a:endParaRPr lang="en-AU"/>
        </a:p>
      </dgm:t>
    </dgm:pt>
    <dgm:pt modelId="{5D0301D2-E895-40B3-818B-378834FD9613}">
      <dgm:prSet phldrT="[Text]"/>
      <dgm:spPr/>
      <dgm:t>
        <a:bodyPr/>
        <a:lstStyle/>
        <a:p>
          <a:endParaRPr lang="en-AU" dirty="0"/>
        </a:p>
      </dgm:t>
    </dgm:pt>
    <dgm:pt modelId="{38FB9392-4A7C-4AE4-B425-7D2309F5B571}" type="parTrans" cxnId="{67B6A526-A5E1-4BBC-B325-4DCA1176F104}">
      <dgm:prSet/>
      <dgm:spPr/>
      <dgm:t>
        <a:bodyPr/>
        <a:lstStyle/>
        <a:p>
          <a:endParaRPr lang="en-AU"/>
        </a:p>
      </dgm:t>
    </dgm:pt>
    <dgm:pt modelId="{F0BAD7CF-09D6-4338-B60A-5A7FC72CAB2F}" type="sibTrans" cxnId="{67B6A526-A5E1-4BBC-B325-4DCA1176F104}">
      <dgm:prSet/>
      <dgm:spPr/>
      <dgm:t>
        <a:bodyPr/>
        <a:lstStyle/>
        <a:p>
          <a:endParaRPr lang="en-AU"/>
        </a:p>
      </dgm:t>
    </dgm:pt>
    <dgm:pt modelId="{C86DEAFC-C637-47D5-A025-99CC45CC80D0}" type="pres">
      <dgm:prSet presAssocID="{43774188-9835-4F13-BF1B-B0A5E2D23FCA}" presName="cycle" presStyleCnt="0">
        <dgm:presLayoutVars>
          <dgm:chMax val="1"/>
          <dgm:dir/>
          <dgm:animLvl val="ctr"/>
          <dgm:resizeHandles val="exact"/>
        </dgm:presLayoutVars>
      </dgm:prSet>
      <dgm:spPr/>
    </dgm:pt>
    <dgm:pt modelId="{019D21B4-5B71-49BF-90D4-D6F4FD097EAF}" type="pres">
      <dgm:prSet presAssocID="{21C89DE9-D717-420F-8E78-085C74D87087}" presName="centerShape" presStyleLbl="node0" presStyleIdx="0" presStyleCnt="1"/>
      <dgm:spPr/>
    </dgm:pt>
    <dgm:pt modelId="{7834D21C-0CF2-4FCF-A3DF-461AD3B888CF}" type="pres">
      <dgm:prSet presAssocID="{9D118F11-00FF-4E53-A064-FA5D8FD91C46}" presName="Name9" presStyleLbl="parChTrans1D2" presStyleIdx="0" presStyleCnt="5"/>
      <dgm:spPr/>
    </dgm:pt>
    <dgm:pt modelId="{B2DDC5D0-7CFB-4205-BA11-6FB132E3C505}" type="pres">
      <dgm:prSet presAssocID="{9D118F11-00FF-4E53-A064-FA5D8FD91C46}" presName="connTx" presStyleLbl="parChTrans1D2" presStyleIdx="0" presStyleCnt="5"/>
      <dgm:spPr/>
    </dgm:pt>
    <dgm:pt modelId="{479C456D-FE02-48EC-82E5-A5CBEE370B70}" type="pres">
      <dgm:prSet presAssocID="{4E4E73FC-1FF6-4E27-AB67-53C75FDE8BE8}" presName="node" presStyleLbl="node1" presStyleIdx="0" presStyleCnt="5">
        <dgm:presLayoutVars>
          <dgm:bulletEnabled val="1"/>
        </dgm:presLayoutVars>
      </dgm:prSet>
      <dgm:spPr/>
    </dgm:pt>
    <dgm:pt modelId="{8BEF966A-F20C-4A21-937D-1BCC9BC5B420}" type="pres">
      <dgm:prSet presAssocID="{71D42D62-82D3-4743-BC98-D5A85CC3286F}" presName="Name9" presStyleLbl="parChTrans1D2" presStyleIdx="1" presStyleCnt="5"/>
      <dgm:spPr/>
    </dgm:pt>
    <dgm:pt modelId="{20B1801E-301E-4D6F-8A9E-1748B9887EA8}" type="pres">
      <dgm:prSet presAssocID="{71D42D62-82D3-4743-BC98-D5A85CC3286F}" presName="connTx" presStyleLbl="parChTrans1D2" presStyleIdx="1" presStyleCnt="5"/>
      <dgm:spPr/>
    </dgm:pt>
    <dgm:pt modelId="{2343DAAB-69F2-490F-82AF-40F761C47593}" type="pres">
      <dgm:prSet presAssocID="{686BC392-9A0E-4B3B-B8B9-863C68BBE898}" presName="node" presStyleLbl="node1" presStyleIdx="1" presStyleCnt="5">
        <dgm:presLayoutVars>
          <dgm:bulletEnabled val="1"/>
        </dgm:presLayoutVars>
      </dgm:prSet>
      <dgm:spPr/>
    </dgm:pt>
    <dgm:pt modelId="{EF24B9FA-420C-4C0F-A840-2CACA5C79CCA}" type="pres">
      <dgm:prSet presAssocID="{3BA8CB2A-66CC-4AE7-AA1D-13743CA8D768}" presName="Name9" presStyleLbl="parChTrans1D2" presStyleIdx="2" presStyleCnt="5"/>
      <dgm:spPr/>
    </dgm:pt>
    <dgm:pt modelId="{DAEA0A0B-AEA6-4108-ADB4-3CB33E8E2E26}" type="pres">
      <dgm:prSet presAssocID="{3BA8CB2A-66CC-4AE7-AA1D-13743CA8D768}" presName="connTx" presStyleLbl="parChTrans1D2" presStyleIdx="2" presStyleCnt="5"/>
      <dgm:spPr/>
    </dgm:pt>
    <dgm:pt modelId="{5B687595-C4CC-43D4-874A-BD2E03007141}" type="pres">
      <dgm:prSet presAssocID="{C99990C2-24E0-40ED-9111-5BFB9F56E931}" presName="node" presStyleLbl="node1" presStyleIdx="2" presStyleCnt="5">
        <dgm:presLayoutVars>
          <dgm:bulletEnabled val="1"/>
        </dgm:presLayoutVars>
      </dgm:prSet>
      <dgm:spPr/>
    </dgm:pt>
    <dgm:pt modelId="{F0337CCA-12DA-4A91-81EF-5235F7D7FBEB}" type="pres">
      <dgm:prSet presAssocID="{F89560EC-9013-4E12-97F8-94FA24056884}" presName="Name9" presStyleLbl="parChTrans1D2" presStyleIdx="3" presStyleCnt="5"/>
      <dgm:spPr/>
    </dgm:pt>
    <dgm:pt modelId="{3A7F2FEF-177E-4A94-B915-C3538CB904A6}" type="pres">
      <dgm:prSet presAssocID="{F89560EC-9013-4E12-97F8-94FA24056884}" presName="connTx" presStyleLbl="parChTrans1D2" presStyleIdx="3" presStyleCnt="5"/>
      <dgm:spPr/>
    </dgm:pt>
    <dgm:pt modelId="{721E40FC-4738-43EE-8C2F-51B470E5E1FC}" type="pres">
      <dgm:prSet presAssocID="{79491014-8786-427F-B6E8-51B6A77B0CC8}" presName="node" presStyleLbl="node1" presStyleIdx="3" presStyleCnt="5">
        <dgm:presLayoutVars>
          <dgm:bulletEnabled val="1"/>
        </dgm:presLayoutVars>
      </dgm:prSet>
      <dgm:spPr/>
    </dgm:pt>
    <dgm:pt modelId="{E29321B1-A9BC-4D55-96F5-2755489B0E05}" type="pres">
      <dgm:prSet presAssocID="{38FB9392-4A7C-4AE4-B425-7D2309F5B571}" presName="Name9" presStyleLbl="parChTrans1D2" presStyleIdx="4" presStyleCnt="5"/>
      <dgm:spPr/>
    </dgm:pt>
    <dgm:pt modelId="{EDDDF6E5-C460-4148-B5A1-9757C6D56849}" type="pres">
      <dgm:prSet presAssocID="{38FB9392-4A7C-4AE4-B425-7D2309F5B571}" presName="connTx" presStyleLbl="parChTrans1D2" presStyleIdx="4" presStyleCnt="5"/>
      <dgm:spPr/>
    </dgm:pt>
    <dgm:pt modelId="{33B745A4-3399-4A70-81D0-4F41BFA33A83}" type="pres">
      <dgm:prSet presAssocID="{5D0301D2-E895-40B3-818B-378834FD9613}" presName="node" presStyleLbl="node1" presStyleIdx="4" presStyleCnt="5">
        <dgm:presLayoutVars>
          <dgm:bulletEnabled val="1"/>
        </dgm:presLayoutVars>
      </dgm:prSet>
      <dgm:spPr/>
    </dgm:pt>
  </dgm:ptLst>
  <dgm:cxnLst>
    <dgm:cxn modelId="{4FAFBD1D-856A-47A3-B4A8-0CB4901B509D}" type="presOf" srcId="{43774188-9835-4F13-BF1B-B0A5E2D23FCA}" destId="{C86DEAFC-C637-47D5-A025-99CC45CC80D0}" srcOrd="0" destOrd="0" presId="urn:microsoft.com/office/officeart/2005/8/layout/radial1"/>
    <dgm:cxn modelId="{570AC91E-93BC-462C-8011-499FC0FC990C}" type="presOf" srcId="{F89560EC-9013-4E12-97F8-94FA24056884}" destId="{3A7F2FEF-177E-4A94-B915-C3538CB904A6}" srcOrd="1" destOrd="0" presId="urn:microsoft.com/office/officeart/2005/8/layout/radial1"/>
    <dgm:cxn modelId="{5D686120-7026-4A48-8F24-C9575B8964CC}" type="presOf" srcId="{686BC392-9A0E-4B3B-B8B9-863C68BBE898}" destId="{2343DAAB-69F2-490F-82AF-40F761C47593}" srcOrd="0" destOrd="0" presId="urn:microsoft.com/office/officeart/2005/8/layout/radial1"/>
    <dgm:cxn modelId="{67B6A526-A5E1-4BBC-B325-4DCA1176F104}" srcId="{21C89DE9-D717-420F-8E78-085C74D87087}" destId="{5D0301D2-E895-40B3-818B-378834FD9613}" srcOrd="4" destOrd="0" parTransId="{38FB9392-4A7C-4AE4-B425-7D2309F5B571}" sibTransId="{F0BAD7CF-09D6-4338-B60A-5A7FC72CAB2F}"/>
    <dgm:cxn modelId="{4DD5342A-9E97-46E7-85B9-FA49B5273286}" srcId="{21C89DE9-D717-420F-8E78-085C74D87087}" destId="{686BC392-9A0E-4B3B-B8B9-863C68BBE898}" srcOrd="1" destOrd="0" parTransId="{71D42D62-82D3-4743-BC98-D5A85CC3286F}" sibTransId="{CD07A4F2-3431-411C-A1E5-C979AFB3968B}"/>
    <dgm:cxn modelId="{0EE81C31-4A41-459C-95B6-BB04522841BF}" type="presOf" srcId="{3BA8CB2A-66CC-4AE7-AA1D-13743CA8D768}" destId="{DAEA0A0B-AEA6-4108-ADB4-3CB33E8E2E26}" srcOrd="1" destOrd="0" presId="urn:microsoft.com/office/officeart/2005/8/layout/radial1"/>
    <dgm:cxn modelId="{E01C6853-CE63-4B1A-9738-EF40BBF8720A}" srcId="{21C89DE9-D717-420F-8E78-085C74D87087}" destId="{C99990C2-24E0-40ED-9111-5BFB9F56E931}" srcOrd="2" destOrd="0" parTransId="{3BA8CB2A-66CC-4AE7-AA1D-13743CA8D768}" sibTransId="{AF001E13-8D2A-4858-A000-F066D0D8C738}"/>
    <dgm:cxn modelId="{F8619156-38FC-4E8F-A021-CDE72593E7A7}" srcId="{21C89DE9-D717-420F-8E78-085C74D87087}" destId="{79491014-8786-427F-B6E8-51B6A77B0CC8}" srcOrd="3" destOrd="0" parTransId="{F89560EC-9013-4E12-97F8-94FA24056884}" sibTransId="{B5D9FB33-A5CD-422E-8525-3FE6C2850247}"/>
    <dgm:cxn modelId="{8F00C15E-B932-453D-8AD5-B319140F2DAC}" type="presOf" srcId="{4E4E73FC-1FF6-4E27-AB67-53C75FDE8BE8}" destId="{479C456D-FE02-48EC-82E5-A5CBEE370B70}" srcOrd="0" destOrd="0" presId="urn:microsoft.com/office/officeart/2005/8/layout/radial1"/>
    <dgm:cxn modelId="{25C07761-A37C-4DB3-8D99-08EFD8411AD8}" type="presOf" srcId="{71D42D62-82D3-4743-BC98-D5A85CC3286F}" destId="{8BEF966A-F20C-4A21-937D-1BCC9BC5B420}" srcOrd="0" destOrd="0" presId="urn:microsoft.com/office/officeart/2005/8/layout/radial1"/>
    <dgm:cxn modelId="{B34A6E79-518B-4975-85F8-B176DBEA8E00}" type="presOf" srcId="{38FB9392-4A7C-4AE4-B425-7D2309F5B571}" destId="{EDDDF6E5-C460-4148-B5A1-9757C6D56849}" srcOrd="1" destOrd="0" presId="urn:microsoft.com/office/officeart/2005/8/layout/radial1"/>
    <dgm:cxn modelId="{5676E97F-FAEB-4467-81E8-AE3400765CBE}" type="presOf" srcId="{79491014-8786-427F-B6E8-51B6A77B0CC8}" destId="{721E40FC-4738-43EE-8C2F-51B470E5E1FC}" srcOrd="0" destOrd="0" presId="urn:microsoft.com/office/officeart/2005/8/layout/radial1"/>
    <dgm:cxn modelId="{DB275F8C-9C0F-424E-8B50-D723DF587C29}" type="presOf" srcId="{3BA8CB2A-66CC-4AE7-AA1D-13743CA8D768}" destId="{EF24B9FA-420C-4C0F-A840-2CACA5C79CCA}" srcOrd="0" destOrd="0" presId="urn:microsoft.com/office/officeart/2005/8/layout/radial1"/>
    <dgm:cxn modelId="{FD28A48D-A485-4E4F-9429-0686E314FC9F}" type="presOf" srcId="{F89560EC-9013-4E12-97F8-94FA24056884}" destId="{F0337CCA-12DA-4A91-81EF-5235F7D7FBEB}" srcOrd="0" destOrd="0" presId="urn:microsoft.com/office/officeart/2005/8/layout/radial1"/>
    <dgm:cxn modelId="{6EF00192-BE0B-4512-866B-D63E3AB5AF89}" srcId="{21C89DE9-D717-420F-8E78-085C74D87087}" destId="{4E4E73FC-1FF6-4E27-AB67-53C75FDE8BE8}" srcOrd="0" destOrd="0" parTransId="{9D118F11-00FF-4E53-A064-FA5D8FD91C46}" sibTransId="{60FD9B24-0BFD-4E7F-BEF4-335FC0FD2034}"/>
    <dgm:cxn modelId="{500B2196-8091-48FD-97F5-0232DF9E3F1E}" type="presOf" srcId="{21C89DE9-D717-420F-8E78-085C74D87087}" destId="{019D21B4-5B71-49BF-90D4-D6F4FD097EAF}" srcOrd="0" destOrd="0" presId="urn:microsoft.com/office/officeart/2005/8/layout/radial1"/>
    <dgm:cxn modelId="{75F8AE97-586E-4677-B84F-045502BE8242}" type="presOf" srcId="{C99990C2-24E0-40ED-9111-5BFB9F56E931}" destId="{5B687595-C4CC-43D4-874A-BD2E03007141}" srcOrd="0" destOrd="0" presId="urn:microsoft.com/office/officeart/2005/8/layout/radial1"/>
    <dgm:cxn modelId="{9D40C09F-B060-4C38-AA23-D93E1E4E8756}" type="presOf" srcId="{5D0301D2-E895-40B3-818B-378834FD9613}" destId="{33B745A4-3399-4A70-81D0-4F41BFA33A83}" srcOrd="0" destOrd="0" presId="urn:microsoft.com/office/officeart/2005/8/layout/radial1"/>
    <dgm:cxn modelId="{9F22B2A9-AD4D-4CB9-B3BB-197B8097DD3D}" type="presOf" srcId="{38FB9392-4A7C-4AE4-B425-7D2309F5B571}" destId="{E29321B1-A9BC-4D55-96F5-2755489B0E05}" srcOrd="0" destOrd="0" presId="urn:microsoft.com/office/officeart/2005/8/layout/radial1"/>
    <dgm:cxn modelId="{0D870EB4-165A-44F3-9F99-14A798194795}" type="presOf" srcId="{71D42D62-82D3-4743-BC98-D5A85CC3286F}" destId="{20B1801E-301E-4D6F-8A9E-1748B9887EA8}" srcOrd="1" destOrd="0" presId="urn:microsoft.com/office/officeart/2005/8/layout/radial1"/>
    <dgm:cxn modelId="{C782CEE2-3821-49F6-B974-4D9194A261DD}" type="presOf" srcId="{9D118F11-00FF-4E53-A064-FA5D8FD91C46}" destId="{7834D21C-0CF2-4FCF-A3DF-461AD3B888CF}" srcOrd="0" destOrd="0" presId="urn:microsoft.com/office/officeart/2005/8/layout/radial1"/>
    <dgm:cxn modelId="{D4AAF1E7-366F-49D9-9838-8BECC4588839}" srcId="{43774188-9835-4F13-BF1B-B0A5E2D23FCA}" destId="{21C89DE9-D717-420F-8E78-085C74D87087}" srcOrd="0" destOrd="0" parTransId="{0C3C3E69-D4A6-4DB9-97E8-D8F2F82E53C2}" sibTransId="{E52833ED-BE93-4F64-95FB-D949D4E9DFBE}"/>
    <dgm:cxn modelId="{17DDCEEE-D58B-476E-A0A6-31C32BC74159}" type="presOf" srcId="{9D118F11-00FF-4E53-A064-FA5D8FD91C46}" destId="{B2DDC5D0-7CFB-4205-BA11-6FB132E3C505}" srcOrd="1" destOrd="0" presId="urn:microsoft.com/office/officeart/2005/8/layout/radial1"/>
    <dgm:cxn modelId="{7C755900-983C-439E-AEF2-EEAA23FBF70E}" type="presParOf" srcId="{C86DEAFC-C637-47D5-A025-99CC45CC80D0}" destId="{019D21B4-5B71-49BF-90D4-D6F4FD097EAF}" srcOrd="0" destOrd="0" presId="urn:microsoft.com/office/officeart/2005/8/layout/radial1"/>
    <dgm:cxn modelId="{4D834588-756F-4D95-9B9D-E1B9AD609836}" type="presParOf" srcId="{C86DEAFC-C637-47D5-A025-99CC45CC80D0}" destId="{7834D21C-0CF2-4FCF-A3DF-461AD3B888CF}" srcOrd="1" destOrd="0" presId="urn:microsoft.com/office/officeart/2005/8/layout/radial1"/>
    <dgm:cxn modelId="{B12BCEB0-F204-4D50-A687-26BD6E7D02C4}" type="presParOf" srcId="{7834D21C-0CF2-4FCF-A3DF-461AD3B888CF}" destId="{B2DDC5D0-7CFB-4205-BA11-6FB132E3C505}" srcOrd="0" destOrd="0" presId="urn:microsoft.com/office/officeart/2005/8/layout/radial1"/>
    <dgm:cxn modelId="{8BDB6164-B65A-4044-A2C0-3082374AE31F}" type="presParOf" srcId="{C86DEAFC-C637-47D5-A025-99CC45CC80D0}" destId="{479C456D-FE02-48EC-82E5-A5CBEE370B70}" srcOrd="2" destOrd="0" presId="urn:microsoft.com/office/officeart/2005/8/layout/radial1"/>
    <dgm:cxn modelId="{BBFF72EF-DC11-4BD5-90C6-64AF72726513}" type="presParOf" srcId="{C86DEAFC-C637-47D5-A025-99CC45CC80D0}" destId="{8BEF966A-F20C-4A21-937D-1BCC9BC5B420}" srcOrd="3" destOrd="0" presId="urn:microsoft.com/office/officeart/2005/8/layout/radial1"/>
    <dgm:cxn modelId="{ECCE1A7F-5AF7-4FF0-A926-2870C274E0C8}" type="presParOf" srcId="{8BEF966A-F20C-4A21-937D-1BCC9BC5B420}" destId="{20B1801E-301E-4D6F-8A9E-1748B9887EA8}" srcOrd="0" destOrd="0" presId="urn:microsoft.com/office/officeart/2005/8/layout/radial1"/>
    <dgm:cxn modelId="{C16D772C-4439-4C68-9BCB-8BD15D544C0D}" type="presParOf" srcId="{C86DEAFC-C637-47D5-A025-99CC45CC80D0}" destId="{2343DAAB-69F2-490F-82AF-40F761C47593}" srcOrd="4" destOrd="0" presId="urn:microsoft.com/office/officeart/2005/8/layout/radial1"/>
    <dgm:cxn modelId="{5498E834-F2E6-4373-A3AF-B98DB9113D43}" type="presParOf" srcId="{C86DEAFC-C637-47D5-A025-99CC45CC80D0}" destId="{EF24B9FA-420C-4C0F-A840-2CACA5C79CCA}" srcOrd="5" destOrd="0" presId="urn:microsoft.com/office/officeart/2005/8/layout/radial1"/>
    <dgm:cxn modelId="{47241B07-499A-4C32-BD4A-C68030F4F6F2}" type="presParOf" srcId="{EF24B9FA-420C-4C0F-A840-2CACA5C79CCA}" destId="{DAEA0A0B-AEA6-4108-ADB4-3CB33E8E2E26}" srcOrd="0" destOrd="0" presId="urn:microsoft.com/office/officeart/2005/8/layout/radial1"/>
    <dgm:cxn modelId="{767B1E41-099C-44ED-AEB0-ED97E0409361}" type="presParOf" srcId="{C86DEAFC-C637-47D5-A025-99CC45CC80D0}" destId="{5B687595-C4CC-43D4-874A-BD2E03007141}" srcOrd="6" destOrd="0" presId="urn:microsoft.com/office/officeart/2005/8/layout/radial1"/>
    <dgm:cxn modelId="{50168BF9-9F6A-46F0-B487-90691C5A82C8}" type="presParOf" srcId="{C86DEAFC-C637-47D5-A025-99CC45CC80D0}" destId="{F0337CCA-12DA-4A91-81EF-5235F7D7FBEB}" srcOrd="7" destOrd="0" presId="urn:microsoft.com/office/officeart/2005/8/layout/radial1"/>
    <dgm:cxn modelId="{2ED2A962-FB1E-4685-9C92-1E9578FADAE9}" type="presParOf" srcId="{F0337CCA-12DA-4A91-81EF-5235F7D7FBEB}" destId="{3A7F2FEF-177E-4A94-B915-C3538CB904A6}" srcOrd="0" destOrd="0" presId="urn:microsoft.com/office/officeart/2005/8/layout/radial1"/>
    <dgm:cxn modelId="{726DC804-4A2C-47AA-8D1F-5B454CF90718}" type="presParOf" srcId="{C86DEAFC-C637-47D5-A025-99CC45CC80D0}" destId="{721E40FC-4738-43EE-8C2F-51B470E5E1FC}" srcOrd="8" destOrd="0" presId="urn:microsoft.com/office/officeart/2005/8/layout/radial1"/>
    <dgm:cxn modelId="{01725FB8-D63D-4A21-B83C-545CA20FDE6E}" type="presParOf" srcId="{C86DEAFC-C637-47D5-A025-99CC45CC80D0}" destId="{E29321B1-A9BC-4D55-96F5-2755489B0E05}" srcOrd="9" destOrd="0" presId="urn:microsoft.com/office/officeart/2005/8/layout/radial1"/>
    <dgm:cxn modelId="{5DB7E5C8-225B-4B87-9ACB-95D145046422}" type="presParOf" srcId="{E29321B1-A9BC-4D55-96F5-2755489B0E05}" destId="{EDDDF6E5-C460-4148-B5A1-9757C6D56849}" srcOrd="0" destOrd="0" presId="urn:microsoft.com/office/officeart/2005/8/layout/radial1"/>
    <dgm:cxn modelId="{F0DC4890-7BC6-4A5C-9B2C-73955DA20A23}" type="presParOf" srcId="{C86DEAFC-C637-47D5-A025-99CC45CC80D0}" destId="{33B745A4-3399-4A70-81D0-4F41BFA33A83}"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774188-9835-4F13-BF1B-B0A5E2D23FCA}"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AU"/>
        </a:p>
      </dgm:t>
    </dgm:pt>
    <dgm:pt modelId="{21C89DE9-D717-420F-8E78-085C74D87087}">
      <dgm:prSet phldrT="[Text]"/>
      <dgm:spPr>
        <a:solidFill>
          <a:schemeClr val="bg1">
            <a:lumMod val="85000"/>
          </a:schemeClr>
        </a:solidFill>
      </dgm:spPr>
      <dgm:t>
        <a:bodyPr/>
        <a:lstStyle/>
        <a:p>
          <a:r>
            <a:rPr lang="en-AU"/>
            <a:t> </a:t>
          </a:r>
        </a:p>
      </dgm:t>
    </dgm:pt>
    <dgm:pt modelId="{0C3C3E69-D4A6-4DB9-97E8-D8F2F82E53C2}" type="parTrans" cxnId="{D4AAF1E7-366F-49D9-9838-8BECC4588839}">
      <dgm:prSet/>
      <dgm:spPr/>
      <dgm:t>
        <a:bodyPr/>
        <a:lstStyle/>
        <a:p>
          <a:endParaRPr lang="en-AU"/>
        </a:p>
      </dgm:t>
    </dgm:pt>
    <dgm:pt modelId="{E52833ED-BE93-4F64-95FB-D949D4E9DFBE}" type="sibTrans" cxnId="{D4AAF1E7-366F-49D9-9838-8BECC4588839}">
      <dgm:prSet/>
      <dgm:spPr/>
      <dgm:t>
        <a:bodyPr/>
        <a:lstStyle/>
        <a:p>
          <a:endParaRPr lang="en-AU"/>
        </a:p>
      </dgm:t>
    </dgm:pt>
    <dgm:pt modelId="{4E4E73FC-1FF6-4E27-AB67-53C75FDE8BE8}">
      <dgm:prSet phldrT="[Text]"/>
      <dgm:spPr>
        <a:solidFill>
          <a:schemeClr val="bg1"/>
        </a:solidFill>
      </dgm:spPr>
      <dgm:t>
        <a:bodyPr/>
        <a:lstStyle/>
        <a:p>
          <a:r>
            <a:rPr lang="en-AU" dirty="0"/>
            <a:t> </a:t>
          </a:r>
        </a:p>
      </dgm:t>
    </dgm:pt>
    <dgm:pt modelId="{9D118F11-00FF-4E53-A064-FA5D8FD91C46}" type="parTrans" cxnId="{6EF00192-BE0B-4512-866B-D63E3AB5AF89}">
      <dgm:prSet/>
      <dgm:spPr/>
      <dgm:t>
        <a:bodyPr/>
        <a:lstStyle/>
        <a:p>
          <a:endParaRPr lang="en-AU"/>
        </a:p>
      </dgm:t>
    </dgm:pt>
    <dgm:pt modelId="{60FD9B24-0BFD-4E7F-BEF4-335FC0FD2034}" type="sibTrans" cxnId="{6EF00192-BE0B-4512-866B-D63E3AB5AF89}">
      <dgm:prSet/>
      <dgm:spPr/>
      <dgm:t>
        <a:bodyPr/>
        <a:lstStyle/>
        <a:p>
          <a:endParaRPr lang="en-AU"/>
        </a:p>
      </dgm:t>
    </dgm:pt>
    <dgm:pt modelId="{686BC392-9A0E-4B3B-B8B9-863C68BBE898}">
      <dgm:prSet phldrT="[Text]"/>
      <dgm:spPr/>
      <dgm:t>
        <a:bodyPr/>
        <a:lstStyle/>
        <a:p>
          <a:r>
            <a:rPr lang="en-AU" dirty="0"/>
            <a:t> </a:t>
          </a:r>
        </a:p>
      </dgm:t>
    </dgm:pt>
    <dgm:pt modelId="{71D42D62-82D3-4743-BC98-D5A85CC3286F}" type="parTrans" cxnId="{4DD5342A-9E97-46E7-85B9-FA49B5273286}">
      <dgm:prSet/>
      <dgm:spPr/>
      <dgm:t>
        <a:bodyPr/>
        <a:lstStyle/>
        <a:p>
          <a:endParaRPr lang="en-AU"/>
        </a:p>
      </dgm:t>
    </dgm:pt>
    <dgm:pt modelId="{CD07A4F2-3431-411C-A1E5-C979AFB3968B}" type="sibTrans" cxnId="{4DD5342A-9E97-46E7-85B9-FA49B5273286}">
      <dgm:prSet/>
      <dgm:spPr/>
      <dgm:t>
        <a:bodyPr/>
        <a:lstStyle/>
        <a:p>
          <a:endParaRPr lang="en-AU"/>
        </a:p>
      </dgm:t>
    </dgm:pt>
    <dgm:pt modelId="{C99990C2-24E0-40ED-9111-5BFB9F56E931}">
      <dgm:prSet phldrT="[Text]"/>
      <dgm:spPr/>
      <dgm:t>
        <a:bodyPr/>
        <a:lstStyle/>
        <a:p>
          <a:r>
            <a:rPr lang="en-AU" dirty="0"/>
            <a:t> </a:t>
          </a:r>
        </a:p>
      </dgm:t>
    </dgm:pt>
    <dgm:pt modelId="{3BA8CB2A-66CC-4AE7-AA1D-13743CA8D768}" type="parTrans" cxnId="{E01C6853-CE63-4B1A-9738-EF40BBF8720A}">
      <dgm:prSet/>
      <dgm:spPr/>
      <dgm:t>
        <a:bodyPr/>
        <a:lstStyle/>
        <a:p>
          <a:endParaRPr lang="en-AU"/>
        </a:p>
      </dgm:t>
    </dgm:pt>
    <dgm:pt modelId="{AF001E13-8D2A-4858-A000-F066D0D8C738}" type="sibTrans" cxnId="{E01C6853-CE63-4B1A-9738-EF40BBF8720A}">
      <dgm:prSet/>
      <dgm:spPr/>
      <dgm:t>
        <a:bodyPr/>
        <a:lstStyle/>
        <a:p>
          <a:endParaRPr lang="en-AU"/>
        </a:p>
      </dgm:t>
    </dgm:pt>
    <dgm:pt modelId="{79491014-8786-427F-B6E8-51B6A77B0CC8}">
      <dgm:prSet phldrT="[Text]"/>
      <dgm:spPr/>
      <dgm:t>
        <a:bodyPr/>
        <a:lstStyle/>
        <a:p>
          <a:r>
            <a:rPr lang="en-AU" dirty="0"/>
            <a:t> </a:t>
          </a:r>
        </a:p>
      </dgm:t>
    </dgm:pt>
    <dgm:pt modelId="{F89560EC-9013-4E12-97F8-94FA24056884}" type="parTrans" cxnId="{F8619156-38FC-4E8F-A021-CDE72593E7A7}">
      <dgm:prSet/>
      <dgm:spPr/>
      <dgm:t>
        <a:bodyPr/>
        <a:lstStyle/>
        <a:p>
          <a:endParaRPr lang="en-AU"/>
        </a:p>
      </dgm:t>
    </dgm:pt>
    <dgm:pt modelId="{B5D9FB33-A5CD-422E-8525-3FE6C2850247}" type="sibTrans" cxnId="{F8619156-38FC-4E8F-A021-CDE72593E7A7}">
      <dgm:prSet/>
      <dgm:spPr/>
      <dgm:t>
        <a:bodyPr/>
        <a:lstStyle/>
        <a:p>
          <a:endParaRPr lang="en-AU"/>
        </a:p>
      </dgm:t>
    </dgm:pt>
    <dgm:pt modelId="{5D0301D2-E895-40B3-818B-378834FD9613}">
      <dgm:prSet phldrT="[Text]"/>
      <dgm:spPr/>
      <dgm:t>
        <a:bodyPr/>
        <a:lstStyle/>
        <a:p>
          <a:endParaRPr lang="en-AU" dirty="0"/>
        </a:p>
      </dgm:t>
    </dgm:pt>
    <dgm:pt modelId="{38FB9392-4A7C-4AE4-B425-7D2309F5B571}" type="parTrans" cxnId="{67B6A526-A5E1-4BBC-B325-4DCA1176F104}">
      <dgm:prSet/>
      <dgm:spPr/>
      <dgm:t>
        <a:bodyPr/>
        <a:lstStyle/>
        <a:p>
          <a:endParaRPr lang="en-AU"/>
        </a:p>
      </dgm:t>
    </dgm:pt>
    <dgm:pt modelId="{F0BAD7CF-09D6-4338-B60A-5A7FC72CAB2F}" type="sibTrans" cxnId="{67B6A526-A5E1-4BBC-B325-4DCA1176F104}">
      <dgm:prSet/>
      <dgm:spPr/>
      <dgm:t>
        <a:bodyPr/>
        <a:lstStyle/>
        <a:p>
          <a:endParaRPr lang="en-AU"/>
        </a:p>
      </dgm:t>
    </dgm:pt>
    <dgm:pt modelId="{C86DEAFC-C637-47D5-A025-99CC45CC80D0}" type="pres">
      <dgm:prSet presAssocID="{43774188-9835-4F13-BF1B-B0A5E2D23FCA}" presName="cycle" presStyleCnt="0">
        <dgm:presLayoutVars>
          <dgm:chMax val="1"/>
          <dgm:dir/>
          <dgm:animLvl val="ctr"/>
          <dgm:resizeHandles val="exact"/>
        </dgm:presLayoutVars>
      </dgm:prSet>
      <dgm:spPr/>
    </dgm:pt>
    <dgm:pt modelId="{019D21B4-5B71-49BF-90D4-D6F4FD097EAF}" type="pres">
      <dgm:prSet presAssocID="{21C89DE9-D717-420F-8E78-085C74D87087}" presName="centerShape" presStyleLbl="node0" presStyleIdx="0" presStyleCnt="1"/>
      <dgm:spPr/>
    </dgm:pt>
    <dgm:pt modelId="{7834D21C-0CF2-4FCF-A3DF-461AD3B888CF}" type="pres">
      <dgm:prSet presAssocID="{9D118F11-00FF-4E53-A064-FA5D8FD91C46}" presName="Name9" presStyleLbl="parChTrans1D2" presStyleIdx="0" presStyleCnt="5"/>
      <dgm:spPr/>
    </dgm:pt>
    <dgm:pt modelId="{B2DDC5D0-7CFB-4205-BA11-6FB132E3C505}" type="pres">
      <dgm:prSet presAssocID="{9D118F11-00FF-4E53-A064-FA5D8FD91C46}" presName="connTx" presStyleLbl="parChTrans1D2" presStyleIdx="0" presStyleCnt="5"/>
      <dgm:spPr/>
    </dgm:pt>
    <dgm:pt modelId="{479C456D-FE02-48EC-82E5-A5CBEE370B70}" type="pres">
      <dgm:prSet presAssocID="{4E4E73FC-1FF6-4E27-AB67-53C75FDE8BE8}" presName="node" presStyleLbl="node1" presStyleIdx="0" presStyleCnt="5">
        <dgm:presLayoutVars>
          <dgm:bulletEnabled val="1"/>
        </dgm:presLayoutVars>
      </dgm:prSet>
      <dgm:spPr/>
    </dgm:pt>
    <dgm:pt modelId="{8BEF966A-F20C-4A21-937D-1BCC9BC5B420}" type="pres">
      <dgm:prSet presAssocID="{71D42D62-82D3-4743-BC98-D5A85CC3286F}" presName="Name9" presStyleLbl="parChTrans1D2" presStyleIdx="1" presStyleCnt="5"/>
      <dgm:spPr/>
    </dgm:pt>
    <dgm:pt modelId="{20B1801E-301E-4D6F-8A9E-1748B9887EA8}" type="pres">
      <dgm:prSet presAssocID="{71D42D62-82D3-4743-BC98-D5A85CC3286F}" presName="connTx" presStyleLbl="parChTrans1D2" presStyleIdx="1" presStyleCnt="5"/>
      <dgm:spPr/>
    </dgm:pt>
    <dgm:pt modelId="{2343DAAB-69F2-490F-82AF-40F761C47593}" type="pres">
      <dgm:prSet presAssocID="{686BC392-9A0E-4B3B-B8B9-863C68BBE898}" presName="node" presStyleLbl="node1" presStyleIdx="1" presStyleCnt="5">
        <dgm:presLayoutVars>
          <dgm:bulletEnabled val="1"/>
        </dgm:presLayoutVars>
      </dgm:prSet>
      <dgm:spPr/>
    </dgm:pt>
    <dgm:pt modelId="{EF24B9FA-420C-4C0F-A840-2CACA5C79CCA}" type="pres">
      <dgm:prSet presAssocID="{3BA8CB2A-66CC-4AE7-AA1D-13743CA8D768}" presName="Name9" presStyleLbl="parChTrans1D2" presStyleIdx="2" presStyleCnt="5"/>
      <dgm:spPr/>
    </dgm:pt>
    <dgm:pt modelId="{DAEA0A0B-AEA6-4108-ADB4-3CB33E8E2E26}" type="pres">
      <dgm:prSet presAssocID="{3BA8CB2A-66CC-4AE7-AA1D-13743CA8D768}" presName="connTx" presStyleLbl="parChTrans1D2" presStyleIdx="2" presStyleCnt="5"/>
      <dgm:spPr/>
    </dgm:pt>
    <dgm:pt modelId="{5B687595-C4CC-43D4-874A-BD2E03007141}" type="pres">
      <dgm:prSet presAssocID="{C99990C2-24E0-40ED-9111-5BFB9F56E931}" presName="node" presStyleLbl="node1" presStyleIdx="2" presStyleCnt="5">
        <dgm:presLayoutVars>
          <dgm:bulletEnabled val="1"/>
        </dgm:presLayoutVars>
      </dgm:prSet>
      <dgm:spPr/>
    </dgm:pt>
    <dgm:pt modelId="{F0337CCA-12DA-4A91-81EF-5235F7D7FBEB}" type="pres">
      <dgm:prSet presAssocID="{F89560EC-9013-4E12-97F8-94FA24056884}" presName="Name9" presStyleLbl="parChTrans1D2" presStyleIdx="3" presStyleCnt="5"/>
      <dgm:spPr/>
    </dgm:pt>
    <dgm:pt modelId="{3A7F2FEF-177E-4A94-B915-C3538CB904A6}" type="pres">
      <dgm:prSet presAssocID="{F89560EC-9013-4E12-97F8-94FA24056884}" presName="connTx" presStyleLbl="parChTrans1D2" presStyleIdx="3" presStyleCnt="5"/>
      <dgm:spPr/>
    </dgm:pt>
    <dgm:pt modelId="{721E40FC-4738-43EE-8C2F-51B470E5E1FC}" type="pres">
      <dgm:prSet presAssocID="{79491014-8786-427F-B6E8-51B6A77B0CC8}" presName="node" presStyleLbl="node1" presStyleIdx="3" presStyleCnt="5">
        <dgm:presLayoutVars>
          <dgm:bulletEnabled val="1"/>
        </dgm:presLayoutVars>
      </dgm:prSet>
      <dgm:spPr/>
    </dgm:pt>
    <dgm:pt modelId="{E29321B1-A9BC-4D55-96F5-2755489B0E05}" type="pres">
      <dgm:prSet presAssocID="{38FB9392-4A7C-4AE4-B425-7D2309F5B571}" presName="Name9" presStyleLbl="parChTrans1D2" presStyleIdx="4" presStyleCnt="5"/>
      <dgm:spPr/>
    </dgm:pt>
    <dgm:pt modelId="{EDDDF6E5-C460-4148-B5A1-9757C6D56849}" type="pres">
      <dgm:prSet presAssocID="{38FB9392-4A7C-4AE4-B425-7D2309F5B571}" presName="connTx" presStyleLbl="parChTrans1D2" presStyleIdx="4" presStyleCnt="5"/>
      <dgm:spPr/>
    </dgm:pt>
    <dgm:pt modelId="{33B745A4-3399-4A70-81D0-4F41BFA33A83}" type="pres">
      <dgm:prSet presAssocID="{5D0301D2-E895-40B3-818B-378834FD9613}" presName="node" presStyleLbl="node1" presStyleIdx="4" presStyleCnt="5">
        <dgm:presLayoutVars>
          <dgm:bulletEnabled val="1"/>
        </dgm:presLayoutVars>
      </dgm:prSet>
      <dgm:spPr/>
    </dgm:pt>
  </dgm:ptLst>
  <dgm:cxnLst>
    <dgm:cxn modelId="{4FAFBD1D-856A-47A3-B4A8-0CB4901B509D}" type="presOf" srcId="{43774188-9835-4F13-BF1B-B0A5E2D23FCA}" destId="{C86DEAFC-C637-47D5-A025-99CC45CC80D0}" srcOrd="0" destOrd="0" presId="urn:microsoft.com/office/officeart/2005/8/layout/radial1"/>
    <dgm:cxn modelId="{570AC91E-93BC-462C-8011-499FC0FC990C}" type="presOf" srcId="{F89560EC-9013-4E12-97F8-94FA24056884}" destId="{3A7F2FEF-177E-4A94-B915-C3538CB904A6}" srcOrd="1" destOrd="0" presId="urn:microsoft.com/office/officeart/2005/8/layout/radial1"/>
    <dgm:cxn modelId="{5D686120-7026-4A48-8F24-C9575B8964CC}" type="presOf" srcId="{686BC392-9A0E-4B3B-B8B9-863C68BBE898}" destId="{2343DAAB-69F2-490F-82AF-40F761C47593}" srcOrd="0" destOrd="0" presId="urn:microsoft.com/office/officeart/2005/8/layout/radial1"/>
    <dgm:cxn modelId="{67B6A526-A5E1-4BBC-B325-4DCA1176F104}" srcId="{21C89DE9-D717-420F-8E78-085C74D87087}" destId="{5D0301D2-E895-40B3-818B-378834FD9613}" srcOrd="4" destOrd="0" parTransId="{38FB9392-4A7C-4AE4-B425-7D2309F5B571}" sibTransId="{F0BAD7CF-09D6-4338-B60A-5A7FC72CAB2F}"/>
    <dgm:cxn modelId="{4DD5342A-9E97-46E7-85B9-FA49B5273286}" srcId="{21C89DE9-D717-420F-8E78-085C74D87087}" destId="{686BC392-9A0E-4B3B-B8B9-863C68BBE898}" srcOrd="1" destOrd="0" parTransId="{71D42D62-82D3-4743-BC98-D5A85CC3286F}" sibTransId="{CD07A4F2-3431-411C-A1E5-C979AFB3968B}"/>
    <dgm:cxn modelId="{0EE81C31-4A41-459C-95B6-BB04522841BF}" type="presOf" srcId="{3BA8CB2A-66CC-4AE7-AA1D-13743CA8D768}" destId="{DAEA0A0B-AEA6-4108-ADB4-3CB33E8E2E26}" srcOrd="1" destOrd="0" presId="urn:microsoft.com/office/officeart/2005/8/layout/radial1"/>
    <dgm:cxn modelId="{E01C6853-CE63-4B1A-9738-EF40BBF8720A}" srcId="{21C89DE9-D717-420F-8E78-085C74D87087}" destId="{C99990C2-24E0-40ED-9111-5BFB9F56E931}" srcOrd="2" destOrd="0" parTransId="{3BA8CB2A-66CC-4AE7-AA1D-13743CA8D768}" sibTransId="{AF001E13-8D2A-4858-A000-F066D0D8C738}"/>
    <dgm:cxn modelId="{F8619156-38FC-4E8F-A021-CDE72593E7A7}" srcId="{21C89DE9-D717-420F-8E78-085C74D87087}" destId="{79491014-8786-427F-B6E8-51B6A77B0CC8}" srcOrd="3" destOrd="0" parTransId="{F89560EC-9013-4E12-97F8-94FA24056884}" sibTransId="{B5D9FB33-A5CD-422E-8525-3FE6C2850247}"/>
    <dgm:cxn modelId="{8F00C15E-B932-453D-8AD5-B319140F2DAC}" type="presOf" srcId="{4E4E73FC-1FF6-4E27-AB67-53C75FDE8BE8}" destId="{479C456D-FE02-48EC-82E5-A5CBEE370B70}" srcOrd="0" destOrd="0" presId="urn:microsoft.com/office/officeart/2005/8/layout/radial1"/>
    <dgm:cxn modelId="{25C07761-A37C-4DB3-8D99-08EFD8411AD8}" type="presOf" srcId="{71D42D62-82D3-4743-BC98-D5A85CC3286F}" destId="{8BEF966A-F20C-4A21-937D-1BCC9BC5B420}" srcOrd="0" destOrd="0" presId="urn:microsoft.com/office/officeart/2005/8/layout/radial1"/>
    <dgm:cxn modelId="{B34A6E79-518B-4975-85F8-B176DBEA8E00}" type="presOf" srcId="{38FB9392-4A7C-4AE4-B425-7D2309F5B571}" destId="{EDDDF6E5-C460-4148-B5A1-9757C6D56849}" srcOrd="1" destOrd="0" presId="urn:microsoft.com/office/officeart/2005/8/layout/radial1"/>
    <dgm:cxn modelId="{5676E97F-FAEB-4467-81E8-AE3400765CBE}" type="presOf" srcId="{79491014-8786-427F-B6E8-51B6A77B0CC8}" destId="{721E40FC-4738-43EE-8C2F-51B470E5E1FC}" srcOrd="0" destOrd="0" presId="urn:microsoft.com/office/officeart/2005/8/layout/radial1"/>
    <dgm:cxn modelId="{DB275F8C-9C0F-424E-8B50-D723DF587C29}" type="presOf" srcId="{3BA8CB2A-66CC-4AE7-AA1D-13743CA8D768}" destId="{EF24B9FA-420C-4C0F-A840-2CACA5C79CCA}" srcOrd="0" destOrd="0" presId="urn:microsoft.com/office/officeart/2005/8/layout/radial1"/>
    <dgm:cxn modelId="{FD28A48D-A485-4E4F-9429-0686E314FC9F}" type="presOf" srcId="{F89560EC-9013-4E12-97F8-94FA24056884}" destId="{F0337CCA-12DA-4A91-81EF-5235F7D7FBEB}" srcOrd="0" destOrd="0" presId="urn:microsoft.com/office/officeart/2005/8/layout/radial1"/>
    <dgm:cxn modelId="{6EF00192-BE0B-4512-866B-D63E3AB5AF89}" srcId="{21C89DE9-D717-420F-8E78-085C74D87087}" destId="{4E4E73FC-1FF6-4E27-AB67-53C75FDE8BE8}" srcOrd="0" destOrd="0" parTransId="{9D118F11-00FF-4E53-A064-FA5D8FD91C46}" sibTransId="{60FD9B24-0BFD-4E7F-BEF4-335FC0FD2034}"/>
    <dgm:cxn modelId="{500B2196-8091-48FD-97F5-0232DF9E3F1E}" type="presOf" srcId="{21C89DE9-D717-420F-8E78-085C74D87087}" destId="{019D21B4-5B71-49BF-90D4-D6F4FD097EAF}" srcOrd="0" destOrd="0" presId="urn:microsoft.com/office/officeart/2005/8/layout/radial1"/>
    <dgm:cxn modelId="{75F8AE97-586E-4677-B84F-045502BE8242}" type="presOf" srcId="{C99990C2-24E0-40ED-9111-5BFB9F56E931}" destId="{5B687595-C4CC-43D4-874A-BD2E03007141}" srcOrd="0" destOrd="0" presId="urn:microsoft.com/office/officeart/2005/8/layout/radial1"/>
    <dgm:cxn modelId="{9D40C09F-B060-4C38-AA23-D93E1E4E8756}" type="presOf" srcId="{5D0301D2-E895-40B3-818B-378834FD9613}" destId="{33B745A4-3399-4A70-81D0-4F41BFA33A83}" srcOrd="0" destOrd="0" presId="urn:microsoft.com/office/officeart/2005/8/layout/radial1"/>
    <dgm:cxn modelId="{9F22B2A9-AD4D-4CB9-B3BB-197B8097DD3D}" type="presOf" srcId="{38FB9392-4A7C-4AE4-B425-7D2309F5B571}" destId="{E29321B1-A9BC-4D55-96F5-2755489B0E05}" srcOrd="0" destOrd="0" presId="urn:microsoft.com/office/officeart/2005/8/layout/radial1"/>
    <dgm:cxn modelId="{0D870EB4-165A-44F3-9F99-14A798194795}" type="presOf" srcId="{71D42D62-82D3-4743-BC98-D5A85CC3286F}" destId="{20B1801E-301E-4D6F-8A9E-1748B9887EA8}" srcOrd="1" destOrd="0" presId="urn:microsoft.com/office/officeart/2005/8/layout/radial1"/>
    <dgm:cxn modelId="{C782CEE2-3821-49F6-B974-4D9194A261DD}" type="presOf" srcId="{9D118F11-00FF-4E53-A064-FA5D8FD91C46}" destId="{7834D21C-0CF2-4FCF-A3DF-461AD3B888CF}" srcOrd="0" destOrd="0" presId="urn:microsoft.com/office/officeart/2005/8/layout/radial1"/>
    <dgm:cxn modelId="{D4AAF1E7-366F-49D9-9838-8BECC4588839}" srcId="{43774188-9835-4F13-BF1B-B0A5E2D23FCA}" destId="{21C89DE9-D717-420F-8E78-085C74D87087}" srcOrd="0" destOrd="0" parTransId="{0C3C3E69-D4A6-4DB9-97E8-D8F2F82E53C2}" sibTransId="{E52833ED-BE93-4F64-95FB-D949D4E9DFBE}"/>
    <dgm:cxn modelId="{17DDCEEE-D58B-476E-A0A6-31C32BC74159}" type="presOf" srcId="{9D118F11-00FF-4E53-A064-FA5D8FD91C46}" destId="{B2DDC5D0-7CFB-4205-BA11-6FB132E3C505}" srcOrd="1" destOrd="0" presId="urn:microsoft.com/office/officeart/2005/8/layout/radial1"/>
    <dgm:cxn modelId="{7C755900-983C-439E-AEF2-EEAA23FBF70E}" type="presParOf" srcId="{C86DEAFC-C637-47D5-A025-99CC45CC80D0}" destId="{019D21B4-5B71-49BF-90D4-D6F4FD097EAF}" srcOrd="0" destOrd="0" presId="urn:microsoft.com/office/officeart/2005/8/layout/radial1"/>
    <dgm:cxn modelId="{4D834588-756F-4D95-9B9D-E1B9AD609836}" type="presParOf" srcId="{C86DEAFC-C637-47D5-A025-99CC45CC80D0}" destId="{7834D21C-0CF2-4FCF-A3DF-461AD3B888CF}" srcOrd="1" destOrd="0" presId="urn:microsoft.com/office/officeart/2005/8/layout/radial1"/>
    <dgm:cxn modelId="{B12BCEB0-F204-4D50-A687-26BD6E7D02C4}" type="presParOf" srcId="{7834D21C-0CF2-4FCF-A3DF-461AD3B888CF}" destId="{B2DDC5D0-7CFB-4205-BA11-6FB132E3C505}" srcOrd="0" destOrd="0" presId="urn:microsoft.com/office/officeart/2005/8/layout/radial1"/>
    <dgm:cxn modelId="{8BDB6164-B65A-4044-A2C0-3082374AE31F}" type="presParOf" srcId="{C86DEAFC-C637-47D5-A025-99CC45CC80D0}" destId="{479C456D-FE02-48EC-82E5-A5CBEE370B70}" srcOrd="2" destOrd="0" presId="urn:microsoft.com/office/officeart/2005/8/layout/radial1"/>
    <dgm:cxn modelId="{BBFF72EF-DC11-4BD5-90C6-64AF72726513}" type="presParOf" srcId="{C86DEAFC-C637-47D5-A025-99CC45CC80D0}" destId="{8BEF966A-F20C-4A21-937D-1BCC9BC5B420}" srcOrd="3" destOrd="0" presId="urn:microsoft.com/office/officeart/2005/8/layout/radial1"/>
    <dgm:cxn modelId="{ECCE1A7F-5AF7-4FF0-A926-2870C274E0C8}" type="presParOf" srcId="{8BEF966A-F20C-4A21-937D-1BCC9BC5B420}" destId="{20B1801E-301E-4D6F-8A9E-1748B9887EA8}" srcOrd="0" destOrd="0" presId="urn:microsoft.com/office/officeart/2005/8/layout/radial1"/>
    <dgm:cxn modelId="{C16D772C-4439-4C68-9BCB-8BD15D544C0D}" type="presParOf" srcId="{C86DEAFC-C637-47D5-A025-99CC45CC80D0}" destId="{2343DAAB-69F2-490F-82AF-40F761C47593}" srcOrd="4" destOrd="0" presId="urn:microsoft.com/office/officeart/2005/8/layout/radial1"/>
    <dgm:cxn modelId="{5498E834-F2E6-4373-A3AF-B98DB9113D43}" type="presParOf" srcId="{C86DEAFC-C637-47D5-A025-99CC45CC80D0}" destId="{EF24B9FA-420C-4C0F-A840-2CACA5C79CCA}" srcOrd="5" destOrd="0" presId="urn:microsoft.com/office/officeart/2005/8/layout/radial1"/>
    <dgm:cxn modelId="{47241B07-499A-4C32-BD4A-C68030F4F6F2}" type="presParOf" srcId="{EF24B9FA-420C-4C0F-A840-2CACA5C79CCA}" destId="{DAEA0A0B-AEA6-4108-ADB4-3CB33E8E2E26}" srcOrd="0" destOrd="0" presId="urn:microsoft.com/office/officeart/2005/8/layout/radial1"/>
    <dgm:cxn modelId="{767B1E41-099C-44ED-AEB0-ED97E0409361}" type="presParOf" srcId="{C86DEAFC-C637-47D5-A025-99CC45CC80D0}" destId="{5B687595-C4CC-43D4-874A-BD2E03007141}" srcOrd="6" destOrd="0" presId="urn:microsoft.com/office/officeart/2005/8/layout/radial1"/>
    <dgm:cxn modelId="{50168BF9-9F6A-46F0-B487-90691C5A82C8}" type="presParOf" srcId="{C86DEAFC-C637-47D5-A025-99CC45CC80D0}" destId="{F0337CCA-12DA-4A91-81EF-5235F7D7FBEB}" srcOrd="7" destOrd="0" presId="urn:microsoft.com/office/officeart/2005/8/layout/radial1"/>
    <dgm:cxn modelId="{2ED2A962-FB1E-4685-9C92-1E9578FADAE9}" type="presParOf" srcId="{F0337CCA-12DA-4A91-81EF-5235F7D7FBEB}" destId="{3A7F2FEF-177E-4A94-B915-C3538CB904A6}" srcOrd="0" destOrd="0" presId="urn:microsoft.com/office/officeart/2005/8/layout/radial1"/>
    <dgm:cxn modelId="{726DC804-4A2C-47AA-8D1F-5B454CF90718}" type="presParOf" srcId="{C86DEAFC-C637-47D5-A025-99CC45CC80D0}" destId="{721E40FC-4738-43EE-8C2F-51B470E5E1FC}" srcOrd="8" destOrd="0" presId="urn:microsoft.com/office/officeart/2005/8/layout/radial1"/>
    <dgm:cxn modelId="{01725FB8-D63D-4A21-B83C-545CA20FDE6E}" type="presParOf" srcId="{C86DEAFC-C637-47D5-A025-99CC45CC80D0}" destId="{E29321B1-A9BC-4D55-96F5-2755489B0E05}" srcOrd="9" destOrd="0" presId="urn:microsoft.com/office/officeart/2005/8/layout/radial1"/>
    <dgm:cxn modelId="{5DB7E5C8-225B-4B87-9ACB-95D145046422}" type="presParOf" srcId="{E29321B1-A9BC-4D55-96F5-2755489B0E05}" destId="{EDDDF6E5-C460-4148-B5A1-9757C6D56849}" srcOrd="0" destOrd="0" presId="urn:microsoft.com/office/officeart/2005/8/layout/radial1"/>
    <dgm:cxn modelId="{F0DC4890-7BC6-4A5C-9B2C-73955DA20A23}" type="presParOf" srcId="{C86DEAFC-C637-47D5-A025-99CC45CC80D0}" destId="{33B745A4-3399-4A70-81D0-4F41BFA33A83}" srcOrd="10"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D21B4-5B71-49BF-90D4-D6F4FD097EAF}">
      <dsp:nvSpPr>
        <dsp:cNvPr id="0" name=""/>
        <dsp:cNvSpPr/>
      </dsp:nvSpPr>
      <dsp:spPr>
        <a:xfrm>
          <a:off x="1493083" y="937110"/>
          <a:ext cx="713328" cy="713328"/>
        </a:xfrm>
        <a:prstGeom prst="ellipse">
          <a:avLst/>
        </a:prstGeom>
        <a:solidFill>
          <a:schemeClr val="bg1">
            <a:lumMod val="8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1597547" y="1041574"/>
        <a:ext cx="504400" cy="504400"/>
      </dsp:txXfrm>
    </dsp:sp>
    <dsp:sp modelId="{7834D21C-0CF2-4FCF-A3DF-461AD3B888CF}">
      <dsp:nvSpPr>
        <dsp:cNvPr id="0" name=""/>
        <dsp:cNvSpPr/>
      </dsp:nvSpPr>
      <dsp:spPr>
        <a:xfrm rot="16200000">
          <a:off x="1742235" y="812244"/>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1844372" y="824222"/>
        <a:ext cx="10751" cy="10751"/>
      </dsp:txXfrm>
    </dsp:sp>
    <dsp:sp modelId="{479C456D-FE02-48EC-82E5-A5CBEE370B70}">
      <dsp:nvSpPr>
        <dsp:cNvPr id="0" name=""/>
        <dsp:cNvSpPr/>
      </dsp:nvSpPr>
      <dsp:spPr>
        <a:xfrm>
          <a:off x="1493083" y="8757"/>
          <a:ext cx="713328" cy="713328"/>
        </a:xfrm>
        <a:prstGeom prst="ellipse">
          <a:avLst/>
        </a:prstGeom>
        <a:solidFill>
          <a:schemeClr val="bg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1597547" y="113221"/>
        <a:ext cx="504400" cy="504400"/>
      </dsp:txXfrm>
    </dsp:sp>
    <dsp:sp modelId="{8BEF966A-F20C-4A21-937D-1BCC9BC5B420}">
      <dsp:nvSpPr>
        <dsp:cNvPr id="0" name=""/>
        <dsp:cNvSpPr/>
      </dsp:nvSpPr>
      <dsp:spPr>
        <a:xfrm rot="20520000">
          <a:off x="2183693" y="1132982"/>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285830" y="1144960"/>
        <a:ext cx="10751" cy="10751"/>
      </dsp:txXfrm>
    </dsp:sp>
    <dsp:sp modelId="{2343DAAB-69F2-490F-82AF-40F761C47593}">
      <dsp:nvSpPr>
        <dsp:cNvPr id="0" name=""/>
        <dsp:cNvSpPr/>
      </dsp:nvSpPr>
      <dsp:spPr>
        <a:xfrm>
          <a:off x="2375999" y="650233"/>
          <a:ext cx="713328" cy="713328"/>
        </a:xfrm>
        <a:prstGeom prst="ellipse">
          <a:avLst/>
        </a:prstGeom>
        <a:solidFill>
          <a:schemeClr val="bg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2480463" y="754697"/>
        <a:ext cx="504400" cy="504400"/>
      </dsp:txXfrm>
    </dsp:sp>
    <dsp:sp modelId="{EF24B9FA-420C-4C0F-A840-2CACA5C79CCA}">
      <dsp:nvSpPr>
        <dsp:cNvPr id="0" name=""/>
        <dsp:cNvSpPr/>
      </dsp:nvSpPr>
      <dsp:spPr>
        <a:xfrm rot="3240000">
          <a:off x="2015071" y="1651947"/>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117208" y="1663925"/>
        <a:ext cx="10751" cy="10751"/>
      </dsp:txXfrm>
    </dsp:sp>
    <dsp:sp modelId="{5B687595-C4CC-43D4-874A-BD2E03007141}">
      <dsp:nvSpPr>
        <dsp:cNvPr id="0" name=""/>
        <dsp:cNvSpPr/>
      </dsp:nvSpPr>
      <dsp:spPr>
        <a:xfrm>
          <a:off x="2038755" y="168816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2143219" y="1792627"/>
        <a:ext cx="504400" cy="504400"/>
      </dsp:txXfrm>
    </dsp:sp>
    <dsp:sp modelId="{F0337CCA-12DA-4A91-81EF-5235F7D7FBEB}">
      <dsp:nvSpPr>
        <dsp:cNvPr id="0" name=""/>
        <dsp:cNvSpPr/>
      </dsp:nvSpPr>
      <dsp:spPr>
        <a:xfrm rot="7560000">
          <a:off x="1469399" y="1651947"/>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571536" y="1663925"/>
        <a:ext cx="10751" cy="10751"/>
      </dsp:txXfrm>
    </dsp:sp>
    <dsp:sp modelId="{721E40FC-4738-43EE-8C2F-51B470E5E1FC}">
      <dsp:nvSpPr>
        <dsp:cNvPr id="0" name=""/>
        <dsp:cNvSpPr/>
      </dsp:nvSpPr>
      <dsp:spPr>
        <a:xfrm>
          <a:off x="947411" y="168816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1051875" y="1792627"/>
        <a:ext cx="504400" cy="504400"/>
      </dsp:txXfrm>
    </dsp:sp>
    <dsp:sp modelId="{E29321B1-A9BC-4D55-96F5-2755489B0E05}">
      <dsp:nvSpPr>
        <dsp:cNvPr id="0" name=""/>
        <dsp:cNvSpPr/>
      </dsp:nvSpPr>
      <dsp:spPr>
        <a:xfrm rot="11880000">
          <a:off x="1300778" y="1132982"/>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402914" y="1144960"/>
        <a:ext cx="10751" cy="10751"/>
      </dsp:txXfrm>
    </dsp:sp>
    <dsp:sp modelId="{33B745A4-3399-4A70-81D0-4F41BFA33A83}">
      <dsp:nvSpPr>
        <dsp:cNvPr id="0" name=""/>
        <dsp:cNvSpPr/>
      </dsp:nvSpPr>
      <dsp:spPr>
        <a:xfrm>
          <a:off x="610168" y="65023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n-AU" sz="3300" kern="1200" dirty="0"/>
        </a:p>
      </dsp:txBody>
      <dsp:txXfrm>
        <a:off x="714632" y="754697"/>
        <a:ext cx="504400" cy="50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D21B4-5B71-49BF-90D4-D6F4FD097EAF}">
      <dsp:nvSpPr>
        <dsp:cNvPr id="0" name=""/>
        <dsp:cNvSpPr/>
      </dsp:nvSpPr>
      <dsp:spPr>
        <a:xfrm>
          <a:off x="1493083" y="937110"/>
          <a:ext cx="713328" cy="713328"/>
        </a:xfrm>
        <a:prstGeom prst="ellipse">
          <a:avLst/>
        </a:prstGeom>
        <a:solidFill>
          <a:schemeClr val="bg1">
            <a:lumMod val="8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a:t> </a:t>
          </a:r>
        </a:p>
      </dsp:txBody>
      <dsp:txXfrm>
        <a:off x="1597547" y="1041574"/>
        <a:ext cx="504400" cy="504400"/>
      </dsp:txXfrm>
    </dsp:sp>
    <dsp:sp modelId="{7834D21C-0CF2-4FCF-A3DF-461AD3B888CF}">
      <dsp:nvSpPr>
        <dsp:cNvPr id="0" name=""/>
        <dsp:cNvSpPr/>
      </dsp:nvSpPr>
      <dsp:spPr>
        <a:xfrm rot="16200000">
          <a:off x="1742235" y="812244"/>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1844372" y="824222"/>
        <a:ext cx="10751" cy="10751"/>
      </dsp:txXfrm>
    </dsp:sp>
    <dsp:sp modelId="{479C456D-FE02-48EC-82E5-A5CBEE370B70}">
      <dsp:nvSpPr>
        <dsp:cNvPr id="0" name=""/>
        <dsp:cNvSpPr/>
      </dsp:nvSpPr>
      <dsp:spPr>
        <a:xfrm>
          <a:off x="1493083" y="8757"/>
          <a:ext cx="713328" cy="713328"/>
        </a:xfrm>
        <a:prstGeom prst="ellipse">
          <a:avLst/>
        </a:prstGeom>
        <a:solidFill>
          <a:schemeClr val="bg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1597547" y="113221"/>
        <a:ext cx="504400" cy="504400"/>
      </dsp:txXfrm>
    </dsp:sp>
    <dsp:sp modelId="{8BEF966A-F20C-4A21-937D-1BCC9BC5B420}">
      <dsp:nvSpPr>
        <dsp:cNvPr id="0" name=""/>
        <dsp:cNvSpPr/>
      </dsp:nvSpPr>
      <dsp:spPr>
        <a:xfrm rot="20520000">
          <a:off x="2183693" y="1132982"/>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285830" y="1144960"/>
        <a:ext cx="10751" cy="10751"/>
      </dsp:txXfrm>
    </dsp:sp>
    <dsp:sp modelId="{2343DAAB-69F2-490F-82AF-40F761C47593}">
      <dsp:nvSpPr>
        <dsp:cNvPr id="0" name=""/>
        <dsp:cNvSpPr/>
      </dsp:nvSpPr>
      <dsp:spPr>
        <a:xfrm>
          <a:off x="2375999" y="65023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2480463" y="754697"/>
        <a:ext cx="504400" cy="504400"/>
      </dsp:txXfrm>
    </dsp:sp>
    <dsp:sp modelId="{EF24B9FA-420C-4C0F-A840-2CACA5C79CCA}">
      <dsp:nvSpPr>
        <dsp:cNvPr id="0" name=""/>
        <dsp:cNvSpPr/>
      </dsp:nvSpPr>
      <dsp:spPr>
        <a:xfrm rot="3240000">
          <a:off x="2015071" y="1651947"/>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117208" y="1663925"/>
        <a:ext cx="10751" cy="10751"/>
      </dsp:txXfrm>
    </dsp:sp>
    <dsp:sp modelId="{5B687595-C4CC-43D4-874A-BD2E03007141}">
      <dsp:nvSpPr>
        <dsp:cNvPr id="0" name=""/>
        <dsp:cNvSpPr/>
      </dsp:nvSpPr>
      <dsp:spPr>
        <a:xfrm>
          <a:off x="2038755" y="168816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2143219" y="1792627"/>
        <a:ext cx="504400" cy="504400"/>
      </dsp:txXfrm>
    </dsp:sp>
    <dsp:sp modelId="{F0337CCA-12DA-4A91-81EF-5235F7D7FBEB}">
      <dsp:nvSpPr>
        <dsp:cNvPr id="0" name=""/>
        <dsp:cNvSpPr/>
      </dsp:nvSpPr>
      <dsp:spPr>
        <a:xfrm rot="7560000">
          <a:off x="1469399" y="1651947"/>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571536" y="1663925"/>
        <a:ext cx="10751" cy="10751"/>
      </dsp:txXfrm>
    </dsp:sp>
    <dsp:sp modelId="{721E40FC-4738-43EE-8C2F-51B470E5E1FC}">
      <dsp:nvSpPr>
        <dsp:cNvPr id="0" name=""/>
        <dsp:cNvSpPr/>
      </dsp:nvSpPr>
      <dsp:spPr>
        <a:xfrm>
          <a:off x="947411" y="168816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AU" sz="3300" kern="1200" dirty="0"/>
            <a:t> </a:t>
          </a:r>
        </a:p>
      </dsp:txBody>
      <dsp:txXfrm>
        <a:off x="1051875" y="1792627"/>
        <a:ext cx="504400" cy="504400"/>
      </dsp:txXfrm>
    </dsp:sp>
    <dsp:sp modelId="{E29321B1-A9BC-4D55-96F5-2755489B0E05}">
      <dsp:nvSpPr>
        <dsp:cNvPr id="0" name=""/>
        <dsp:cNvSpPr/>
      </dsp:nvSpPr>
      <dsp:spPr>
        <a:xfrm rot="11880000">
          <a:off x="1300778" y="1132982"/>
          <a:ext cx="215024" cy="34707"/>
        </a:xfrm>
        <a:custGeom>
          <a:avLst/>
          <a:gdLst/>
          <a:ahLst/>
          <a:cxnLst/>
          <a:rect l="0" t="0" r="0" b="0"/>
          <a:pathLst>
            <a:path>
              <a:moveTo>
                <a:pt x="0" y="17353"/>
              </a:moveTo>
              <a:lnTo>
                <a:pt x="2150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rot="10800000">
        <a:off x="1402914" y="1144960"/>
        <a:ext cx="10751" cy="10751"/>
      </dsp:txXfrm>
    </dsp:sp>
    <dsp:sp modelId="{33B745A4-3399-4A70-81D0-4F41BFA33A83}">
      <dsp:nvSpPr>
        <dsp:cNvPr id="0" name=""/>
        <dsp:cNvSpPr/>
      </dsp:nvSpPr>
      <dsp:spPr>
        <a:xfrm>
          <a:off x="610168" y="650233"/>
          <a:ext cx="713328" cy="71332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en-AU" sz="3300" kern="1200" dirty="0"/>
        </a:p>
      </dsp:txBody>
      <dsp:txXfrm>
        <a:off x="714632" y="754697"/>
        <a:ext cx="504400" cy="5044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406" cy="501257"/>
          </a:xfrm>
          <a:prstGeom prst="rect">
            <a:avLst/>
          </a:prstGeom>
        </p:spPr>
        <p:txBody>
          <a:bodyPr vert="horz" lIns="91420" tIns="45710" rIns="91420" bIns="45710" rtlCol="0"/>
          <a:lstStyle>
            <a:lvl1pPr algn="l">
              <a:defRPr sz="1200"/>
            </a:lvl1pPr>
          </a:lstStyle>
          <a:p>
            <a:endParaRPr lang="en-AU" dirty="0"/>
          </a:p>
        </p:txBody>
      </p:sp>
      <p:sp>
        <p:nvSpPr>
          <p:cNvPr id="3" name="Date Placeholder 2"/>
          <p:cNvSpPr>
            <a:spLocks noGrp="1"/>
          </p:cNvSpPr>
          <p:nvPr>
            <p:ph type="dt" idx="1"/>
          </p:nvPr>
        </p:nvSpPr>
        <p:spPr>
          <a:xfrm>
            <a:off x="3901148" y="0"/>
            <a:ext cx="2985406" cy="501257"/>
          </a:xfrm>
          <a:prstGeom prst="rect">
            <a:avLst/>
          </a:prstGeom>
        </p:spPr>
        <p:txBody>
          <a:bodyPr vert="horz" lIns="91420" tIns="45710" rIns="91420" bIns="45710" rtlCol="0"/>
          <a:lstStyle>
            <a:lvl1pPr algn="r">
              <a:defRPr sz="1200"/>
            </a:lvl1pPr>
          </a:lstStyle>
          <a:p>
            <a:fld id="{B311833B-65A7-4B04-9E13-7DEB37ED3333}" type="datetimeFigureOut">
              <a:rPr lang="en-AU" smtClean="0"/>
              <a:pPr/>
              <a:t>8/2/2025</a:t>
            </a:fld>
            <a:endParaRPr lang="en-AU" dirty="0"/>
          </a:p>
        </p:txBody>
      </p:sp>
      <p:sp>
        <p:nvSpPr>
          <p:cNvPr id="4" name="Slide Image Placeholder 3"/>
          <p:cNvSpPr>
            <a:spLocks noGrp="1" noRot="1" noChangeAspect="1"/>
          </p:cNvSpPr>
          <p:nvPr>
            <p:ph type="sldImg" idx="2"/>
          </p:nvPr>
        </p:nvSpPr>
        <p:spPr>
          <a:xfrm>
            <a:off x="2033588" y="749300"/>
            <a:ext cx="2820987" cy="3759200"/>
          </a:xfrm>
          <a:prstGeom prst="rect">
            <a:avLst/>
          </a:prstGeom>
          <a:noFill/>
          <a:ln w="12700">
            <a:solidFill>
              <a:prstClr val="black"/>
            </a:solidFill>
          </a:ln>
        </p:spPr>
        <p:txBody>
          <a:bodyPr vert="horz" lIns="91420" tIns="45710" rIns="91420" bIns="45710" rtlCol="0" anchor="ctr"/>
          <a:lstStyle/>
          <a:p>
            <a:endParaRPr lang="en-AU" dirty="0"/>
          </a:p>
        </p:txBody>
      </p:sp>
      <p:sp>
        <p:nvSpPr>
          <p:cNvPr id="5" name="Notes Placeholder 4"/>
          <p:cNvSpPr>
            <a:spLocks noGrp="1"/>
          </p:cNvSpPr>
          <p:nvPr>
            <p:ph type="body" sz="quarter" idx="3"/>
          </p:nvPr>
        </p:nvSpPr>
        <p:spPr>
          <a:xfrm>
            <a:off x="688817" y="4759532"/>
            <a:ext cx="5510530" cy="4508101"/>
          </a:xfrm>
          <a:prstGeom prst="rect">
            <a:avLst/>
          </a:prstGeom>
        </p:spPr>
        <p:txBody>
          <a:bodyPr vert="horz" lIns="91420" tIns="45710" rIns="91420" bIns="457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515854"/>
            <a:ext cx="2985406" cy="501257"/>
          </a:xfrm>
          <a:prstGeom prst="rect">
            <a:avLst/>
          </a:prstGeom>
        </p:spPr>
        <p:txBody>
          <a:bodyPr vert="horz" lIns="91420" tIns="45710" rIns="91420" bIns="4571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01148" y="9515854"/>
            <a:ext cx="2985406" cy="501257"/>
          </a:xfrm>
          <a:prstGeom prst="rect">
            <a:avLst/>
          </a:prstGeom>
        </p:spPr>
        <p:txBody>
          <a:bodyPr vert="horz" lIns="91420" tIns="45710" rIns="91420" bIns="45710"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a:t>
            </a:fld>
            <a:endParaRPr lang="en-AU"/>
          </a:p>
        </p:txBody>
      </p:sp>
    </p:spTree>
    <p:extLst>
      <p:ext uri="{BB962C8B-B14F-4D97-AF65-F5344CB8AC3E}">
        <p14:creationId xmlns:p14="http://schemas.microsoft.com/office/powerpoint/2010/main" val="1784255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47ABC-6520-E7DB-6311-DEAB369E5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989C5-DE5A-EC3D-AE4D-7C7CFDE26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6C356-0A0A-ECC7-DBF0-E61431E7AADC}"/>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072A680-15B9-53BA-3565-D06A019082C7}"/>
              </a:ext>
            </a:extLst>
          </p:cNvPr>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66988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571470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E552-8AF4-CE09-882D-567B6B0C3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FE49D-6EDC-935B-C0DD-51598EC90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2E745-1DB3-4B2E-976F-9FE1C1AF003E}"/>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A113A32-5CD9-C596-52C6-2105B51AB71D}"/>
              </a:ext>
            </a:extLst>
          </p:cNvPr>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3882259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415913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5932-A68F-A66B-489A-1F51E6C06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45B89-273B-6C1E-E70C-E3B2C89C6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A9957-4C21-0138-9F5B-08689A165059}"/>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8B01DC97-1BB3-6E08-9EF3-8F76CD97B06D}"/>
              </a:ext>
            </a:extLst>
          </p:cNvPr>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3863754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11674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186B-6AB0-62EE-05FA-B49CAFC98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16A7F-8A72-61B4-0300-73AA6CC24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D3FA6-8CDB-67CC-0EDA-00A2AE9559DC}"/>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B1615234-C4CD-C85D-2C37-3AE9CAB50CC0}"/>
              </a:ext>
            </a:extLst>
          </p:cNvPr>
          <p:cNvSpPr>
            <a:spLocks noGrp="1"/>
          </p:cNvSpPr>
          <p:nvPr>
            <p:ph type="sldNum" sz="quarter" idx="10"/>
          </p:nvPr>
        </p:nvSpPr>
        <p:spPr/>
        <p:txBody>
          <a:bodyPr/>
          <a:lstStyle/>
          <a:p>
            <a:fld id="{E17E4790-4B88-4B3E-89CD-9E8426F404CC}" type="slidenum">
              <a:rPr lang="en-AU" smtClean="0"/>
              <a:pPr/>
              <a:t>17</a:t>
            </a:fld>
            <a:endParaRPr lang="en-AU"/>
          </a:p>
        </p:txBody>
      </p:sp>
    </p:spTree>
    <p:extLst>
      <p:ext uri="{BB962C8B-B14F-4D97-AF65-F5344CB8AC3E}">
        <p14:creationId xmlns:p14="http://schemas.microsoft.com/office/powerpoint/2010/main" val="83734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a:p>
        </p:txBody>
      </p:sp>
    </p:spTree>
    <p:extLst>
      <p:ext uri="{BB962C8B-B14F-4D97-AF65-F5344CB8AC3E}">
        <p14:creationId xmlns:p14="http://schemas.microsoft.com/office/powerpoint/2010/main" val="417785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83AAB-C3E0-DD5F-6E2C-527BD712E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C0871-91D1-15EE-DD4E-EAA039CD3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EB9058-03A3-6615-4432-2E3FA2CE4C5D}"/>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FBB85BEB-BA25-DA12-3B82-58E7E35424BC}"/>
              </a:ext>
            </a:extLst>
          </p:cNvPr>
          <p:cNvSpPr>
            <a:spLocks noGrp="1"/>
          </p:cNvSpPr>
          <p:nvPr>
            <p:ph type="sldNum" sz="quarter" idx="10"/>
          </p:nvPr>
        </p:nvSpPr>
        <p:spPr/>
        <p:txBody>
          <a:bodyPr/>
          <a:lstStyle/>
          <a:p>
            <a:fld id="{E17E4790-4B88-4B3E-89CD-9E8426F404CC}" type="slidenum">
              <a:rPr lang="en-AU" smtClean="0"/>
              <a:pPr/>
              <a:t>19</a:t>
            </a:fld>
            <a:endParaRPr lang="en-AU"/>
          </a:p>
        </p:txBody>
      </p:sp>
    </p:spTree>
    <p:extLst>
      <p:ext uri="{BB962C8B-B14F-4D97-AF65-F5344CB8AC3E}">
        <p14:creationId xmlns:p14="http://schemas.microsoft.com/office/powerpoint/2010/main" val="1566071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133230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E3B0B-6C97-7E58-EBB7-FB5760B4F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D54C8-6B4A-3BDD-1D00-C5BC6C9F3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CCA76-5C2C-80BD-A678-1DB1ADAC2BC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EB17ECD-4A32-36D0-5309-C82173ADB52E}"/>
              </a:ext>
            </a:extLst>
          </p:cNvPr>
          <p:cNvSpPr>
            <a:spLocks noGrp="1"/>
          </p:cNvSpPr>
          <p:nvPr>
            <p:ph type="sldNum" sz="quarter" idx="10"/>
          </p:nvPr>
        </p:nvSpPr>
        <p:spPr/>
        <p:txBody>
          <a:bodyPr/>
          <a:lstStyle/>
          <a:p>
            <a:fld id="{E17E4790-4B88-4B3E-89CD-9E8426F404CC}" type="slidenum">
              <a:rPr lang="en-AU" smtClean="0"/>
              <a:pPr/>
              <a:t>3</a:t>
            </a:fld>
            <a:endParaRPr lang="en-AU"/>
          </a:p>
        </p:txBody>
      </p:sp>
    </p:spTree>
    <p:extLst>
      <p:ext uri="{BB962C8B-B14F-4D97-AF65-F5344CB8AC3E}">
        <p14:creationId xmlns:p14="http://schemas.microsoft.com/office/powerpoint/2010/main" val="134747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6B3B7-BDD0-26EF-CB8E-F9E597BDD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04097-F24B-CC39-33B9-C7DE321B07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56751F-15A6-B769-370C-817F4F5082C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40F47267-E409-11CE-64B1-16B38265B36E}"/>
              </a:ext>
            </a:extLst>
          </p:cNvPr>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34816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D5E0B-B18D-BECB-01A0-09FFC1FB2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9224D-2159-408B-F9A2-4E0A64C6C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E1444-2356-8B01-56EF-D5E251C38103}"/>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699BC34-A072-0698-5576-E1F2E9E34A13}"/>
              </a:ext>
            </a:extLst>
          </p:cNvPr>
          <p:cNvSpPr>
            <a:spLocks noGrp="1"/>
          </p:cNvSpPr>
          <p:nvPr>
            <p:ph type="sldNum" sz="quarter" idx="10"/>
          </p:nvPr>
        </p:nvSpPr>
        <p:spPr/>
        <p:txBody>
          <a:bodyPr/>
          <a:lstStyle/>
          <a:p>
            <a:fld id="{E17E4790-4B88-4B3E-89CD-9E8426F404CC}" type="slidenum">
              <a:rPr lang="en-AU" smtClean="0"/>
              <a:pPr/>
              <a:t>22</a:t>
            </a:fld>
            <a:endParaRPr lang="en-AU"/>
          </a:p>
        </p:txBody>
      </p:sp>
    </p:spTree>
    <p:extLst>
      <p:ext uri="{BB962C8B-B14F-4D97-AF65-F5344CB8AC3E}">
        <p14:creationId xmlns:p14="http://schemas.microsoft.com/office/powerpoint/2010/main" val="1754971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A7015-FD14-B083-CA48-A69792229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3ECCA-D8C9-EF69-934A-1F9D857A1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F7F63-4457-304E-F743-EEB465A887A9}"/>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2B290598-5CF4-AA1F-A60B-DAED757587A7}"/>
              </a:ext>
            </a:extLst>
          </p:cNvPr>
          <p:cNvSpPr>
            <a:spLocks noGrp="1"/>
          </p:cNvSpPr>
          <p:nvPr>
            <p:ph type="sldNum" sz="quarter" idx="10"/>
          </p:nvPr>
        </p:nvSpPr>
        <p:spPr/>
        <p:txBody>
          <a:bodyPr/>
          <a:lstStyle/>
          <a:p>
            <a:fld id="{E17E4790-4B88-4B3E-89CD-9E8426F404CC}" type="slidenum">
              <a:rPr lang="en-AU" smtClean="0"/>
              <a:pPr/>
              <a:t>23</a:t>
            </a:fld>
            <a:endParaRPr lang="en-AU"/>
          </a:p>
        </p:txBody>
      </p:sp>
    </p:spTree>
    <p:extLst>
      <p:ext uri="{BB962C8B-B14F-4D97-AF65-F5344CB8AC3E}">
        <p14:creationId xmlns:p14="http://schemas.microsoft.com/office/powerpoint/2010/main" val="225928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EBFE3-4AFD-35A3-4BFA-575C8EC3B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64950-3BB0-DB79-7A47-EEDAA3945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101D3-3B0F-4425-5862-AEB3DD688F5A}"/>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467569A2-51DE-DF39-FA7A-19DCE835B38D}"/>
              </a:ext>
            </a:extLst>
          </p:cNvPr>
          <p:cNvSpPr>
            <a:spLocks noGrp="1"/>
          </p:cNvSpPr>
          <p:nvPr>
            <p:ph type="sldNum" sz="quarter" idx="10"/>
          </p:nvPr>
        </p:nvSpPr>
        <p:spPr/>
        <p:txBody>
          <a:bodyPr/>
          <a:lstStyle/>
          <a:p>
            <a:fld id="{E17E4790-4B88-4B3E-89CD-9E8426F404CC}" type="slidenum">
              <a:rPr lang="en-AU" smtClean="0"/>
              <a:pPr/>
              <a:t>24</a:t>
            </a:fld>
            <a:endParaRPr lang="en-AU"/>
          </a:p>
        </p:txBody>
      </p:sp>
    </p:spTree>
    <p:extLst>
      <p:ext uri="{BB962C8B-B14F-4D97-AF65-F5344CB8AC3E}">
        <p14:creationId xmlns:p14="http://schemas.microsoft.com/office/powerpoint/2010/main" val="1220186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D9BD6-E285-3B0D-FD63-1AB352F5B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CB72E-8FE1-CFF9-484B-8879D037D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37B4F-93FF-79A8-0010-DBA1D16207B0}"/>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BF437EBF-7B8C-1AF0-DC73-E264805CD565}"/>
              </a:ext>
            </a:extLst>
          </p:cNvPr>
          <p:cNvSpPr>
            <a:spLocks noGrp="1"/>
          </p:cNvSpPr>
          <p:nvPr>
            <p:ph type="sldNum" sz="quarter" idx="10"/>
          </p:nvPr>
        </p:nvSpPr>
        <p:spPr/>
        <p:txBody>
          <a:bodyPr/>
          <a:lstStyle/>
          <a:p>
            <a:fld id="{E17E4790-4B88-4B3E-89CD-9E8426F404CC}" type="slidenum">
              <a:rPr lang="en-AU" smtClean="0"/>
              <a:pPr/>
              <a:t>25</a:t>
            </a:fld>
            <a:endParaRPr lang="en-AU"/>
          </a:p>
        </p:txBody>
      </p:sp>
    </p:spTree>
    <p:extLst>
      <p:ext uri="{BB962C8B-B14F-4D97-AF65-F5344CB8AC3E}">
        <p14:creationId xmlns:p14="http://schemas.microsoft.com/office/powerpoint/2010/main" val="255287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a:t>
            </a:fld>
            <a:endParaRPr lang="en-AU"/>
          </a:p>
        </p:txBody>
      </p:sp>
    </p:spTree>
    <p:extLst>
      <p:ext uri="{BB962C8B-B14F-4D97-AF65-F5344CB8AC3E}">
        <p14:creationId xmlns:p14="http://schemas.microsoft.com/office/powerpoint/2010/main" val="42984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D4667-BDBF-6657-F932-521D7AA9C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8EFBF-20FD-E905-E093-C7FB08675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9D5AC-917C-48F3-B4C1-19F9D917036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B95CF3A4-8CC3-5A9D-57DD-9DA430991D04}"/>
              </a:ext>
            </a:extLst>
          </p:cNvPr>
          <p:cNvSpPr>
            <a:spLocks noGrp="1"/>
          </p:cNvSpPr>
          <p:nvPr>
            <p:ph type="sldNum" sz="quarter" idx="10"/>
          </p:nvPr>
        </p:nvSpPr>
        <p:spPr/>
        <p:txBody>
          <a:bodyPr/>
          <a:lstStyle/>
          <a:p>
            <a:fld id="{E17E4790-4B88-4B3E-89CD-9E8426F404CC}" type="slidenum">
              <a:rPr lang="en-AU" smtClean="0"/>
              <a:pPr/>
              <a:t>5</a:t>
            </a:fld>
            <a:endParaRPr lang="en-AU"/>
          </a:p>
        </p:txBody>
      </p:sp>
    </p:spTree>
    <p:extLst>
      <p:ext uri="{BB962C8B-B14F-4D97-AF65-F5344CB8AC3E}">
        <p14:creationId xmlns:p14="http://schemas.microsoft.com/office/powerpoint/2010/main" val="111069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6</a:t>
            </a:fld>
            <a:endParaRPr lang="en-AU"/>
          </a:p>
        </p:txBody>
      </p:sp>
    </p:spTree>
    <p:extLst>
      <p:ext uri="{BB962C8B-B14F-4D97-AF65-F5344CB8AC3E}">
        <p14:creationId xmlns:p14="http://schemas.microsoft.com/office/powerpoint/2010/main" val="154229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82AC-9DA1-2D8F-790C-E88DEA39F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0113D-1BFF-B5C5-C98E-46A3C81B8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9772D-4B80-E6B3-19E9-0DE1788CDE05}"/>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A4B7E52A-EF74-7570-113F-B1CAA5A342F7}"/>
              </a:ext>
            </a:extLst>
          </p:cNvPr>
          <p:cNvSpPr>
            <a:spLocks noGrp="1"/>
          </p:cNvSpPr>
          <p:nvPr>
            <p:ph type="sldNum" sz="quarter" idx="10"/>
          </p:nvPr>
        </p:nvSpPr>
        <p:spPr/>
        <p:txBody>
          <a:bodyPr/>
          <a:lstStyle/>
          <a:p>
            <a:fld id="{E17E4790-4B88-4B3E-89CD-9E8426F404CC}" type="slidenum">
              <a:rPr lang="en-AU" smtClean="0"/>
              <a:pPr/>
              <a:t>7</a:t>
            </a:fld>
            <a:endParaRPr lang="en-AU"/>
          </a:p>
        </p:txBody>
      </p:sp>
    </p:spTree>
    <p:extLst>
      <p:ext uri="{BB962C8B-B14F-4D97-AF65-F5344CB8AC3E}">
        <p14:creationId xmlns:p14="http://schemas.microsoft.com/office/powerpoint/2010/main" val="129119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a:t>
            </a:fld>
            <a:endParaRPr lang="en-AU"/>
          </a:p>
        </p:txBody>
      </p:sp>
    </p:spTree>
    <p:extLst>
      <p:ext uri="{BB962C8B-B14F-4D97-AF65-F5344CB8AC3E}">
        <p14:creationId xmlns:p14="http://schemas.microsoft.com/office/powerpoint/2010/main" val="165139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6C5E0-6204-FDEE-7370-CBA9153C3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63E2A-7969-6725-3DAF-76FE8F4D1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54666-BCA4-1EDE-5F6C-8AB65B306978}"/>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3EA5D932-4548-93C1-C5D1-6F694CEB33E9}"/>
              </a:ext>
            </a:extLst>
          </p:cNvPr>
          <p:cNvSpPr>
            <a:spLocks noGrp="1"/>
          </p:cNvSpPr>
          <p:nvPr>
            <p:ph type="sldNum" sz="quarter" idx="10"/>
          </p:nvPr>
        </p:nvSpPr>
        <p:spPr/>
        <p:txBody>
          <a:bodyPr/>
          <a:lstStyle/>
          <a:p>
            <a:fld id="{E17E4790-4B88-4B3E-89CD-9E8426F404CC}" type="slidenum">
              <a:rPr lang="en-AU" smtClean="0"/>
              <a:pPr/>
              <a:t>9</a:t>
            </a:fld>
            <a:endParaRPr lang="en-AU"/>
          </a:p>
        </p:txBody>
      </p:sp>
    </p:spTree>
    <p:extLst>
      <p:ext uri="{BB962C8B-B14F-4D97-AF65-F5344CB8AC3E}">
        <p14:creationId xmlns:p14="http://schemas.microsoft.com/office/powerpoint/2010/main" val="416962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360581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8/2/2025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8/2/2025</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5.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8.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2816" y="236672"/>
            <a:ext cx="4191130" cy="523220"/>
          </a:xfrm>
          <a:prstGeom prst="rect">
            <a:avLst/>
          </a:prstGeom>
          <a:noFill/>
        </p:spPr>
        <p:txBody>
          <a:bodyPr wrap="square" rtlCol="0">
            <a:spAutoFit/>
          </a:bodyPr>
          <a:lstStyle/>
          <a:p>
            <a:r>
              <a:rPr lang="en-US" sz="2800" b="1" dirty="0">
                <a:latin typeface="Arial Narrow" pitchFamily="34" charset="0"/>
              </a:rPr>
              <a:t>Year 12 Marine Science</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p:cNvSpPr txBox="1"/>
          <p:nvPr/>
        </p:nvSpPr>
        <p:spPr>
          <a:xfrm>
            <a:off x="1388377" y="1396378"/>
            <a:ext cx="4104456" cy="3077766"/>
          </a:xfrm>
          <a:prstGeom prst="rect">
            <a:avLst/>
          </a:prstGeom>
          <a:noFill/>
        </p:spPr>
        <p:txBody>
          <a:bodyPr wrap="square" rtlCol="0">
            <a:spAutoFit/>
          </a:bodyPr>
          <a:lstStyle/>
          <a:p>
            <a:pPr algn="ctr"/>
            <a:r>
              <a:rPr lang="en-AU" sz="2800" b="1" dirty="0">
                <a:latin typeface="Arial Narrow" panose="020B0606020202030204" pitchFamily="34" charset="0"/>
              </a:rPr>
              <a:t>Unit 4 Ocean issues and resource management</a:t>
            </a:r>
          </a:p>
          <a:p>
            <a:pPr algn="ctr"/>
            <a:endParaRPr lang="en-AU" sz="2800" b="1" dirty="0">
              <a:latin typeface="Arial Narrow" panose="020B0606020202030204" pitchFamily="34" charset="0"/>
            </a:endParaRPr>
          </a:p>
          <a:p>
            <a:pPr algn="ctr"/>
            <a:r>
              <a:rPr lang="en-AU" sz="2800" b="1" dirty="0">
                <a:latin typeface="Arial Narrow" panose="020B0606020202030204" pitchFamily="34" charset="0"/>
              </a:rPr>
              <a:t>Topic 1: </a:t>
            </a:r>
          </a:p>
          <a:p>
            <a:pPr algn="ctr"/>
            <a:r>
              <a:rPr lang="en-AU" sz="2800" b="1" dirty="0">
                <a:latin typeface="Arial Narrow" panose="020B0606020202030204" pitchFamily="34" charset="0"/>
              </a:rPr>
              <a:t>Oceans of the future</a:t>
            </a:r>
          </a:p>
          <a:p>
            <a:pPr algn="ctr"/>
            <a:r>
              <a:rPr lang="en-AU" dirty="0">
                <a:latin typeface="Arial Narrow" panose="020B0606020202030204" pitchFamily="34" charset="0"/>
              </a:rPr>
              <a:t>Management and conservation</a:t>
            </a:r>
          </a:p>
          <a:p>
            <a:pPr algn="ctr"/>
            <a:r>
              <a:rPr lang="en-AU" dirty="0">
                <a:latin typeface="Arial Narrow" panose="020B0606020202030204" pitchFamily="34" charset="0"/>
              </a:rPr>
              <a:t>Future Scenarios</a:t>
            </a:r>
          </a:p>
          <a:p>
            <a:pPr algn="ctr"/>
            <a:endParaRPr lang="en-AU" dirty="0">
              <a:latin typeface="Arial Narrow" panose="020B0606020202030204" pitchFamily="34" charset="0"/>
            </a:endParaRPr>
          </a:p>
        </p:txBody>
      </p:sp>
      <p:sp>
        <p:nvSpPr>
          <p:cNvPr id="14" name="TextBox 13"/>
          <p:cNvSpPr txBox="1"/>
          <p:nvPr/>
        </p:nvSpPr>
        <p:spPr>
          <a:xfrm>
            <a:off x="564258" y="8565344"/>
            <a:ext cx="2490482" cy="215444"/>
          </a:xfrm>
          <a:prstGeom prst="rect">
            <a:avLst/>
          </a:prstGeom>
          <a:noFill/>
        </p:spPr>
        <p:txBody>
          <a:bodyPr wrap="square" rtlCol="0">
            <a:spAutoFit/>
          </a:bodyPr>
          <a:lstStyle/>
          <a:p>
            <a:r>
              <a:rPr lang="en-AU" sz="800" dirty="0">
                <a:solidFill>
                  <a:schemeClr val="bg1"/>
                </a:solidFill>
                <a:latin typeface="Gabriola" panose="04040605051002020D02" pitchFamily="82" charset="0"/>
              </a:rPr>
              <a:t>Flinders Reef Moreton Bay Marine Park July 2016</a:t>
            </a:r>
          </a:p>
        </p:txBody>
      </p:sp>
      <p:sp>
        <p:nvSpPr>
          <p:cNvPr id="15" name="TextBox 14">
            <a:extLst>
              <a:ext uri="{FF2B5EF4-FFF2-40B4-BE49-F238E27FC236}">
                <a16:creationId xmlns:a16="http://schemas.microsoft.com/office/drawing/2014/main" id="{F0A10016-BECB-4E57-A0DA-0DF343B8BE8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16" name="Picture 2" descr="Image may contain: 1 person, smiling, outdoor">
            <a:extLst>
              <a:ext uri="{FF2B5EF4-FFF2-40B4-BE49-F238E27FC236}">
                <a16:creationId xmlns:a16="http://schemas.microsoft.com/office/drawing/2014/main" id="{6F15882E-58DE-4D51-8104-06847A7084A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3218" y="4632602"/>
            <a:ext cx="5839937" cy="3881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E1BB216-6363-48E2-8B3C-9530755EF86A}"/>
              </a:ext>
            </a:extLst>
          </p:cNvPr>
          <p:cNvSpPr txBox="1"/>
          <p:nvPr/>
        </p:nvSpPr>
        <p:spPr>
          <a:xfrm>
            <a:off x="427726" y="8494066"/>
            <a:ext cx="4410015" cy="369332"/>
          </a:xfrm>
          <a:prstGeom prst="rect">
            <a:avLst/>
          </a:prstGeom>
          <a:noFill/>
        </p:spPr>
        <p:txBody>
          <a:bodyPr wrap="square" rtlCol="0">
            <a:spAutoFit/>
          </a:bodyPr>
          <a:lstStyle/>
          <a:p>
            <a:r>
              <a:rPr lang="en-AU" sz="800" b="1" dirty="0" err="1">
                <a:latin typeface="Arial Narrow" panose="020B0606020202030204" pitchFamily="34" charset="0"/>
              </a:rPr>
              <a:t>CoralWatch</a:t>
            </a:r>
            <a:r>
              <a:rPr lang="en-AU" sz="800" b="1" dirty="0">
                <a:latin typeface="Arial Narrow" panose="020B0606020202030204" pitchFamily="34" charset="0"/>
              </a:rPr>
              <a:t> Survey, North West Island Lagoon, Capricorn Bunker Group, Great Barrier Reef</a:t>
            </a:r>
            <a:r>
              <a:rPr lang="en-AU" sz="1000" dirty="0">
                <a:latin typeface="Arial Narrow" panose="020B0606020202030204" pitchFamily="34" charset="0"/>
              </a:rPr>
              <a:t>.</a:t>
            </a:r>
          </a:p>
          <a:p>
            <a:r>
              <a:rPr lang="en-AU" sz="800" i="1" dirty="0">
                <a:latin typeface="Arial Narrow" panose="020B0606020202030204" pitchFamily="34" charset="0"/>
              </a:rPr>
              <a:t>Note: </a:t>
            </a:r>
            <a:r>
              <a:rPr lang="en-AU" sz="800" dirty="0">
                <a:latin typeface="Arial Narrow" panose="020B0606020202030204" pitchFamily="34" charset="0"/>
              </a:rPr>
              <a:t>waterproof paper and pencils are available at Officeworks. </a:t>
            </a:r>
          </a:p>
        </p:txBody>
      </p:sp>
      <p:cxnSp>
        <p:nvCxnSpPr>
          <p:cNvPr id="2" name="Straight Connector 1">
            <a:extLst>
              <a:ext uri="{FF2B5EF4-FFF2-40B4-BE49-F238E27FC236}">
                <a16:creationId xmlns:a16="http://schemas.microsoft.com/office/drawing/2014/main" id="{FC42A22B-504A-4B53-36CC-BD1FF446819C}"/>
              </a:ext>
            </a:extLst>
          </p:cNvPr>
          <p:cNvCxnSpPr/>
          <p:nvPr/>
        </p:nvCxnSpPr>
        <p:spPr>
          <a:xfrm flipH="1">
            <a:off x="508863" y="8843736"/>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B4437B57-B337-03BD-EDD8-A29F47A1013D}"/>
              </a:ext>
            </a:extLst>
          </p:cNvPr>
          <p:cNvSpPr txBox="1"/>
          <p:nvPr/>
        </p:nvSpPr>
        <p:spPr>
          <a:xfrm>
            <a:off x="469477" y="884689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99796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61367"/>
            <a:ext cx="4183539" cy="923330"/>
          </a:xfrm>
          <a:prstGeom prst="rect">
            <a:avLst/>
          </a:prstGeom>
          <a:noFill/>
        </p:spPr>
        <p:txBody>
          <a:bodyPr wrap="square" rtlCol="0">
            <a:spAutoFit/>
          </a:bodyPr>
          <a:lstStyle/>
          <a:p>
            <a:r>
              <a:rPr lang="en-US" b="1" dirty="0">
                <a:latin typeface="Arial Narrow" pitchFamily="34" charset="0"/>
              </a:rPr>
              <a:t>5. Government and NGO Roles – </a:t>
            </a:r>
            <a:r>
              <a:rPr lang="en-AU" sz="1200" dirty="0">
                <a:latin typeface="Arial Narrow" panose="020B0606020202030204" pitchFamily="34" charset="0"/>
              </a:rPr>
              <a:t>Compare the roles of government and non-government organisations in the management and restoration of ecosystems and their relative abilities to respond, e.g. speed, diplomatic constraints, political influence, enforceability.</a:t>
            </a: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60280" y="8082336"/>
            <a:ext cx="6076368" cy="738664"/>
          </a:xfrm>
          <a:prstGeom prst="rect">
            <a:avLst/>
          </a:prstGeom>
        </p:spPr>
        <p:txBody>
          <a:bodyPr wrap="square">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Adapted with permission from: </a:t>
            </a:r>
            <a:r>
              <a:rPr lang="en-AU" sz="600" dirty="0" err="1">
                <a:latin typeface="Arial Narrow" panose="020B0606020202030204" pitchFamily="34" charset="0"/>
              </a:rPr>
              <a:t>Giakoumi</a:t>
            </a:r>
            <a:r>
              <a:rPr lang="en-AU" sz="600" dirty="0">
                <a:latin typeface="Arial Narrow" panose="020B0606020202030204" pitchFamily="34" charset="0"/>
              </a:rPr>
              <a:t>, S., McGowen, J., Mills, M., </a:t>
            </a:r>
            <a:r>
              <a:rPr lang="en-AU" sz="600" dirty="0" err="1">
                <a:latin typeface="Arial Narrow" panose="020B0606020202030204" pitchFamily="34" charset="0"/>
              </a:rPr>
              <a:t>Beger</a:t>
            </a:r>
            <a:r>
              <a:rPr lang="en-AU" sz="600" dirty="0">
                <a:latin typeface="Arial Narrow" panose="020B0606020202030204" pitchFamily="34" charset="0"/>
              </a:rPr>
              <a:t>, M., Bustamante, R.H., Charles, A., Christie, P., Fox, M., Garcia-</a:t>
            </a:r>
            <a:r>
              <a:rPr lang="en-AU" sz="600" dirty="0" err="1">
                <a:latin typeface="Arial Narrow" panose="020B0606020202030204" pitchFamily="34" charset="0"/>
              </a:rPr>
              <a:t>Borboroglu</a:t>
            </a:r>
            <a:r>
              <a:rPr lang="en-AU" sz="600" dirty="0">
                <a:latin typeface="Arial Narrow" panose="020B0606020202030204" pitchFamily="34" charset="0"/>
              </a:rPr>
              <a:t>, P., </a:t>
            </a:r>
            <a:r>
              <a:rPr lang="en-AU" sz="600" dirty="0" err="1">
                <a:latin typeface="Arial Narrow" panose="020B0606020202030204" pitchFamily="34" charset="0"/>
              </a:rPr>
              <a:t>Gelcich</a:t>
            </a:r>
            <a:r>
              <a:rPr lang="en-AU" sz="600" dirty="0">
                <a:latin typeface="Arial Narrow" panose="020B0606020202030204" pitchFamily="34" charset="0"/>
              </a:rPr>
              <a:t>, S., </a:t>
            </a:r>
            <a:r>
              <a:rPr lang="en-AU" sz="600" dirty="0" err="1">
                <a:latin typeface="Arial Narrow" panose="020B0606020202030204" pitchFamily="34" charset="0"/>
              </a:rPr>
              <a:t>Guidetti</a:t>
            </a:r>
            <a:r>
              <a:rPr lang="en-AU" sz="600" dirty="0">
                <a:latin typeface="Arial Narrow" panose="020B0606020202030204" pitchFamily="34" charset="0"/>
              </a:rPr>
              <a:t>, P., </a:t>
            </a:r>
            <a:r>
              <a:rPr lang="en-AU" sz="600" dirty="0" err="1">
                <a:latin typeface="Arial Narrow" panose="020B0606020202030204" pitchFamily="34" charset="0"/>
              </a:rPr>
              <a:t>Mackelworth</a:t>
            </a:r>
            <a:r>
              <a:rPr lang="en-AU" sz="600" dirty="0">
                <a:latin typeface="Arial Narrow" panose="020B0606020202030204" pitchFamily="34" charset="0"/>
              </a:rPr>
              <a:t>, P., </a:t>
            </a:r>
            <a:r>
              <a:rPr lang="en-AU" sz="600" dirty="0" err="1">
                <a:latin typeface="Arial Narrow" panose="020B0606020202030204" pitchFamily="34" charset="0"/>
              </a:rPr>
              <a:t>Maina</a:t>
            </a:r>
            <a:r>
              <a:rPr lang="en-AU" sz="600" dirty="0">
                <a:latin typeface="Arial Narrow" panose="020B0606020202030204" pitchFamily="34" charset="0"/>
              </a:rPr>
              <a:t>, J., McCook, L., </a:t>
            </a:r>
            <a:r>
              <a:rPr lang="en-AU" sz="600" dirty="0" err="1">
                <a:latin typeface="Arial Narrow" panose="020B0606020202030204" pitchFamily="34" charset="0"/>
              </a:rPr>
              <a:t>Micheli</a:t>
            </a:r>
            <a:r>
              <a:rPr lang="en-AU" sz="600" dirty="0">
                <a:latin typeface="Arial Narrow" panose="020B0606020202030204" pitchFamily="34" charset="0"/>
              </a:rPr>
              <a:t>, F., Morgan, L.E., </a:t>
            </a:r>
            <a:r>
              <a:rPr lang="en-AU" sz="600" dirty="0" err="1">
                <a:latin typeface="Arial Narrow" panose="020B0606020202030204" pitchFamily="34" charset="0"/>
              </a:rPr>
              <a:t>Mumby</a:t>
            </a:r>
            <a:r>
              <a:rPr lang="en-AU" sz="600" dirty="0">
                <a:latin typeface="Arial Narrow" panose="020B0606020202030204" pitchFamily="34" charset="0"/>
              </a:rPr>
              <a:t>, P., Reyes, L.M., White, A., </a:t>
            </a:r>
            <a:r>
              <a:rPr lang="en-AU" sz="600" dirty="0" err="1">
                <a:latin typeface="Arial Narrow" panose="020B0606020202030204" pitchFamily="34" charset="0"/>
              </a:rPr>
              <a:t>Grorud-Colvert</a:t>
            </a:r>
            <a:r>
              <a:rPr lang="en-AU" sz="600" dirty="0">
                <a:latin typeface="Arial Narrow" panose="020B0606020202030204" pitchFamily="34" charset="0"/>
              </a:rPr>
              <a:t>, K. and </a:t>
            </a:r>
            <a:r>
              <a:rPr lang="en-AU" sz="600" dirty="0" err="1">
                <a:latin typeface="Arial Narrow" panose="020B0606020202030204" pitchFamily="34" charset="0"/>
              </a:rPr>
              <a:t>Possingham</a:t>
            </a:r>
            <a:r>
              <a:rPr lang="en-AU" sz="600" dirty="0">
                <a:latin typeface="Arial Narrow" panose="020B0606020202030204" pitchFamily="34" charset="0"/>
              </a:rPr>
              <a:t>, H.R. (2018). Revisiting “Success” and “Failure” of Marine Protected Areas: A Conservation Scientist Perspective.</a:t>
            </a:r>
            <a:r>
              <a:rPr lang="en-AU" sz="600" i="1" dirty="0">
                <a:latin typeface="Arial Narrow" panose="020B0606020202030204" pitchFamily="34" charset="0"/>
              </a:rPr>
              <a:t> Frontiers in Marine Science. Volume 5. Article 223. DOI: 10.3389/fmars.2018.00223</a:t>
            </a:r>
          </a:p>
          <a:p>
            <a:r>
              <a:rPr lang="en-AU" sz="600" baseline="30000" dirty="0">
                <a:latin typeface="Arial Narrow" panose="020B0606020202030204" pitchFamily="34" charset="0"/>
              </a:rPr>
              <a:t>[2] </a:t>
            </a:r>
            <a:r>
              <a:rPr lang="en-AU" sz="600" dirty="0">
                <a:latin typeface="Arial Narrow" panose="020B0606020202030204" pitchFamily="34" charset="0"/>
              </a:rPr>
              <a:t>Brumbaugh, D. R. (2017). </a:t>
            </a:r>
            <a:r>
              <a:rPr lang="en-AU" sz="600" i="1" dirty="0">
                <a:latin typeface="Arial Narrow" panose="020B0606020202030204" pitchFamily="34" charset="0"/>
              </a:rPr>
              <a:t>Co-Management of Marine Protected Areas: A suggested framework for The Bahamas</a:t>
            </a:r>
            <a:r>
              <a:rPr lang="en-AU" sz="600" dirty="0">
                <a:latin typeface="Arial Narrow" panose="020B0606020202030204" pitchFamily="34" charset="0"/>
              </a:rPr>
              <a:t>. Report to the Nature Conservancy, Northern Caribbean Program, Nassau, Bahamas. 32pp. Accessed 20.04.2019 from: </a:t>
            </a:r>
            <a:r>
              <a:rPr lang="en-US" sz="600" dirty="0">
                <a:latin typeface="Arial Narrow" panose="020B0606020202030204" pitchFamily="34" charset="0"/>
              </a:rPr>
              <a:t>file:///C:/Users/riche/Downloads/Co-Management-Framework-Final2.pdf</a:t>
            </a:r>
          </a:p>
          <a:p>
            <a:r>
              <a:rPr lang="en-US" sz="600" baseline="30000" dirty="0">
                <a:latin typeface="Arial Narrow" panose="020B0606020202030204" pitchFamily="34" charset="0"/>
              </a:rPr>
              <a:t>[3] </a:t>
            </a:r>
            <a:r>
              <a:rPr lang="en-US" sz="600" dirty="0" err="1">
                <a:latin typeface="Arial Narrow" panose="020B0606020202030204" pitchFamily="34" charset="0"/>
              </a:rPr>
              <a:t>Crosman</a:t>
            </a:r>
            <a:r>
              <a:rPr lang="en-US" sz="600" dirty="0">
                <a:latin typeface="Arial Narrow" panose="020B0606020202030204" pitchFamily="34" charset="0"/>
              </a:rPr>
              <a:t>, K. M. (2013). </a:t>
            </a:r>
            <a:r>
              <a:rPr lang="en-US" sz="600" i="1" dirty="0">
                <a:latin typeface="Arial Narrow" panose="020B0606020202030204" pitchFamily="34" charset="0"/>
              </a:rPr>
              <a:t>The roles of non-governmental organizations in marine conservation. </a:t>
            </a:r>
            <a:r>
              <a:rPr lang="en-US" sz="600" dirty="0">
                <a:latin typeface="Arial Narrow" panose="020B0606020202030204" pitchFamily="34" charset="0"/>
              </a:rPr>
              <a:t>Thesis. University of Michigan. Accessed 20.04.2019 from: https://deepblue.lib.umich.edu/bitstream/handle/2027.42/99557/Crosman_Roles_of_NGOs_in_Marine_Conservation_Final.pdf?sequence=1</a:t>
            </a:r>
            <a:endParaRPr lang="en-US" sz="700" dirty="0">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300301"/>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7" name="TextBox 16">
            <a:extLst>
              <a:ext uri="{FF2B5EF4-FFF2-40B4-BE49-F238E27FC236}">
                <a16:creationId xmlns:a16="http://schemas.microsoft.com/office/drawing/2014/main" id="{567DF693-5AC7-48DF-A2A3-7515A804A7D6}"/>
              </a:ext>
            </a:extLst>
          </p:cNvPr>
          <p:cNvSpPr txBox="1"/>
          <p:nvPr/>
        </p:nvSpPr>
        <p:spPr>
          <a:xfrm>
            <a:off x="402313" y="3852018"/>
            <a:ext cx="6134335" cy="300082"/>
          </a:xfrm>
          <a:prstGeom prst="rect">
            <a:avLst/>
          </a:prstGeom>
          <a:noFill/>
        </p:spPr>
        <p:txBody>
          <a:bodyPr wrap="square" rtlCol="0">
            <a:spAutoFit/>
          </a:bodyPr>
          <a:lstStyle/>
          <a:p>
            <a:r>
              <a:rPr lang="en-AU" sz="800" b="1" dirty="0">
                <a:latin typeface="Arial Narrow" panose="020B0606020202030204" pitchFamily="34" charset="0"/>
              </a:rPr>
              <a:t>Figure 1: Top 5 factors determining the success of 16 MPAs (left) and the failure of 11 MPAs (right) around the world, according to expert judgement</a:t>
            </a:r>
            <a:r>
              <a:rPr lang="en-AU" sz="800" b="1" baseline="30000" dirty="0">
                <a:latin typeface="Arial Narrow" panose="020B0606020202030204" pitchFamily="34" charset="0"/>
              </a:rPr>
              <a:t>[1]</a:t>
            </a:r>
            <a:r>
              <a:rPr lang="en-AU" sz="800" b="1" dirty="0">
                <a:latin typeface="Arial Narrow" panose="020B0606020202030204" pitchFamily="34" charset="0"/>
              </a:rPr>
              <a:t>.</a:t>
            </a:r>
          </a:p>
          <a:p>
            <a:r>
              <a:rPr lang="en-AU" sz="550" dirty="0">
                <a:latin typeface="Arial Narrow" panose="020B0606020202030204" pitchFamily="34" charset="0"/>
              </a:rPr>
              <a:t>Copyright © 2018 </a:t>
            </a:r>
            <a:r>
              <a:rPr lang="en-AU" sz="550" dirty="0" err="1">
                <a:latin typeface="Arial Narrow" panose="020B0606020202030204" pitchFamily="34" charset="0"/>
              </a:rPr>
              <a:t>Giakoumi</a:t>
            </a:r>
            <a:r>
              <a:rPr lang="en-AU" sz="550" dirty="0">
                <a:latin typeface="Arial Narrow" panose="020B0606020202030204" pitchFamily="34" charset="0"/>
              </a:rPr>
              <a:t>, McGowan, Mills, </a:t>
            </a:r>
            <a:r>
              <a:rPr lang="en-AU" sz="550" dirty="0" err="1">
                <a:latin typeface="Arial Narrow" panose="020B0606020202030204" pitchFamily="34" charset="0"/>
              </a:rPr>
              <a:t>Beger</a:t>
            </a:r>
            <a:r>
              <a:rPr lang="en-AU" sz="550" dirty="0">
                <a:latin typeface="Arial Narrow" panose="020B0606020202030204" pitchFamily="34" charset="0"/>
              </a:rPr>
              <a:t>, Bustamante, Charles, Christie, Fox, Garcia-</a:t>
            </a:r>
            <a:r>
              <a:rPr lang="en-AU" sz="550" dirty="0" err="1">
                <a:latin typeface="Arial Narrow" panose="020B0606020202030204" pitchFamily="34" charset="0"/>
              </a:rPr>
              <a:t>Borboroglu</a:t>
            </a:r>
            <a:r>
              <a:rPr lang="en-AU" sz="550" dirty="0">
                <a:latin typeface="Arial Narrow" panose="020B0606020202030204" pitchFamily="34" charset="0"/>
              </a:rPr>
              <a:t>, </a:t>
            </a:r>
            <a:r>
              <a:rPr lang="en-AU" sz="550" dirty="0" err="1">
                <a:latin typeface="Arial Narrow" panose="020B0606020202030204" pitchFamily="34" charset="0"/>
              </a:rPr>
              <a:t>Gelcich</a:t>
            </a:r>
            <a:r>
              <a:rPr lang="en-AU" sz="550" dirty="0">
                <a:latin typeface="Arial Narrow" panose="020B0606020202030204" pitchFamily="34" charset="0"/>
              </a:rPr>
              <a:t>, </a:t>
            </a:r>
            <a:r>
              <a:rPr lang="en-AU" sz="550" dirty="0" err="1">
                <a:latin typeface="Arial Narrow" panose="020B0606020202030204" pitchFamily="34" charset="0"/>
              </a:rPr>
              <a:t>Guidetti</a:t>
            </a:r>
            <a:r>
              <a:rPr lang="en-AU" sz="550" dirty="0">
                <a:latin typeface="Arial Narrow" panose="020B0606020202030204" pitchFamily="34" charset="0"/>
              </a:rPr>
              <a:t>, </a:t>
            </a:r>
            <a:r>
              <a:rPr lang="en-AU" sz="550" dirty="0" err="1">
                <a:latin typeface="Arial Narrow" panose="020B0606020202030204" pitchFamily="34" charset="0"/>
              </a:rPr>
              <a:t>Mackelworth</a:t>
            </a:r>
            <a:r>
              <a:rPr lang="en-AU" sz="550" dirty="0">
                <a:latin typeface="Arial Narrow" panose="020B0606020202030204" pitchFamily="34" charset="0"/>
              </a:rPr>
              <a:t>, </a:t>
            </a:r>
            <a:r>
              <a:rPr lang="en-AU" sz="550" dirty="0" err="1">
                <a:latin typeface="Arial Narrow" panose="020B0606020202030204" pitchFamily="34" charset="0"/>
              </a:rPr>
              <a:t>Maina</a:t>
            </a:r>
            <a:r>
              <a:rPr lang="en-AU" sz="550" dirty="0">
                <a:latin typeface="Arial Narrow" panose="020B0606020202030204" pitchFamily="34" charset="0"/>
              </a:rPr>
              <a:t>, McCook, </a:t>
            </a:r>
            <a:r>
              <a:rPr lang="en-AU" sz="550" dirty="0" err="1">
                <a:latin typeface="Arial Narrow" panose="020B0606020202030204" pitchFamily="34" charset="0"/>
              </a:rPr>
              <a:t>Micheli</a:t>
            </a:r>
            <a:r>
              <a:rPr lang="en-AU" sz="550" dirty="0">
                <a:latin typeface="Arial Narrow" panose="020B0606020202030204" pitchFamily="34" charset="0"/>
              </a:rPr>
              <a:t>, Morgan, </a:t>
            </a:r>
            <a:r>
              <a:rPr lang="en-AU" sz="550" dirty="0" err="1">
                <a:latin typeface="Arial Narrow" panose="020B0606020202030204" pitchFamily="34" charset="0"/>
              </a:rPr>
              <a:t>Mumby</a:t>
            </a:r>
            <a:r>
              <a:rPr lang="en-AU" sz="550" dirty="0">
                <a:latin typeface="Arial Narrow" panose="020B0606020202030204" pitchFamily="34" charset="0"/>
              </a:rPr>
              <a:t>, Reyes, White, </a:t>
            </a:r>
            <a:r>
              <a:rPr lang="en-AU" sz="550" dirty="0" err="1">
                <a:latin typeface="Arial Narrow" panose="020B0606020202030204" pitchFamily="34" charset="0"/>
              </a:rPr>
              <a:t>Grorud-Colvert</a:t>
            </a:r>
            <a:r>
              <a:rPr lang="en-AU" sz="550" dirty="0">
                <a:latin typeface="Arial Narrow" panose="020B0606020202030204" pitchFamily="34" charset="0"/>
              </a:rPr>
              <a:t> and </a:t>
            </a:r>
            <a:r>
              <a:rPr lang="en-AU" sz="550" dirty="0" err="1">
                <a:latin typeface="Arial Narrow" panose="020B0606020202030204" pitchFamily="34" charset="0"/>
              </a:rPr>
              <a:t>Possingham</a:t>
            </a:r>
            <a:r>
              <a:rPr lang="en-AU" sz="550" dirty="0">
                <a:latin typeface="Arial Narrow" panose="020B0606020202030204" pitchFamily="34" charset="0"/>
              </a:rPr>
              <a:t>. </a:t>
            </a:r>
          </a:p>
        </p:txBody>
      </p:sp>
      <p:graphicFrame>
        <p:nvGraphicFramePr>
          <p:cNvPr id="2" name="Diagram 1">
            <a:extLst>
              <a:ext uri="{FF2B5EF4-FFF2-40B4-BE49-F238E27FC236}">
                <a16:creationId xmlns:a16="http://schemas.microsoft.com/office/drawing/2014/main" id="{E1EAAFBE-1B17-483C-8352-0E341E1AB362}"/>
              </a:ext>
            </a:extLst>
          </p:cNvPr>
          <p:cNvGraphicFramePr/>
          <p:nvPr>
            <p:extLst>
              <p:ext uri="{D42A27DB-BD31-4B8C-83A1-F6EECF244321}">
                <p14:modId xmlns:p14="http://schemas.microsoft.com/office/powerpoint/2010/main" val="2468702299"/>
              </p:ext>
            </p:extLst>
          </p:nvPr>
        </p:nvGraphicFramePr>
        <p:xfrm>
          <a:off x="68244" y="1354633"/>
          <a:ext cx="3699496" cy="241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6157A5B-F516-472D-AB4F-53EA7DEF9AC7}"/>
              </a:ext>
            </a:extLst>
          </p:cNvPr>
          <p:cNvSpPr txBox="1"/>
          <p:nvPr/>
        </p:nvSpPr>
        <p:spPr>
          <a:xfrm>
            <a:off x="1449940" y="1471064"/>
            <a:ext cx="936104" cy="461665"/>
          </a:xfrm>
          <a:prstGeom prst="rect">
            <a:avLst/>
          </a:prstGeom>
          <a:noFill/>
        </p:spPr>
        <p:txBody>
          <a:bodyPr wrap="square" rtlCol="0">
            <a:spAutoFit/>
          </a:bodyPr>
          <a:lstStyle/>
          <a:p>
            <a:pPr algn="ctr"/>
            <a:r>
              <a:rPr lang="en-AU" sz="800" b="1" dirty="0">
                <a:latin typeface="Arial Narrow" panose="020B0606020202030204" pitchFamily="34" charset="0"/>
              </a:rPr>
              <a:t>High level of stakeholder participation</a:t>
            </a:r>
          </a:p>
        </p:txBody>
      </p:sp>
      <p:sp>
        <p:nvSpPr>
          <p:cNvPr id="20" name="TextBox 19">
            <a:extLst>
              <a:ext uri="{FF2B5EF4-FFF2-40B4-BE49-F238E27FC236}">
                <a16:creationId xmlns:a16="http://schemas.microsoft.com/office/drawing/2014/main" id="{4E592A56-7719-48CA-98C0-41555567E6F8}"/>
              </a:ext>
            </a:extLst>
          </p:cNvPr>
          <p:cNvSpPr txBox="1"/>
          <p:nvPr/>
        </p:nvSpPr>
        <p:spPr>
          <a:xfrm>
            <a:off x="2360520" y="2182776"/>
            <a:ext cx="936104" cy="338554"/>
          </a:xfrm>
          <a:prstGeom prst="rect">
            <a:avLst/>
          </a:prstGeom>
          <a:noFill/>
        </p:spPr>
        <p:txBody>
          <a:bodyPr wrap="square" rtlCol="0">
            <a:spAutoFit/>
          </a:bodyPr>
          <a:lstStyle/>
          <a:p>
            <a:pPr algn="ctr"/>
            <a:r>
              <a:rPr lang="en-AU" sz="800" b="1" dirty="0">
                <a:latin typeface="Arial Narrow" panose="020B0606020202030204" pitchFamily="34" charset="0"/>
              </a:rPr>
              <a:t>Supporting legislation</a:t>
            </a:r>
          </a:p>
        </p:txBody>
      </p:sp>
      <p:sp>
        <p:nvSpPr>
          <p:cNvPr id="21" name="TextBox 20">
            <a:extLst>
              <a:ext uri="{FF2B5EF4-FFF2-40B4-BE49-F238E27FC236}">
                <a16:creationId xmlns:a16="http://schemas.microsoft.com/office/drawing/2014/main" id="{8C09352D-4EC2-4867-B16D-04D56810342B}"/>
              </a:ext>
            </a:extLst>
          </p:cNvPr>
          <p:cNvSpPr txBox="1"/>
          <p:nvPr/>
        </p:nvSpPr>
        <p:spPr>
          <a:xfrm>
            <a:off x="951988" y="3225380"/>
            <a:ext cx="825290" cy="338554"/>
          </a:xfrm>
          <a:prstGeom prst="rect">
            <a:avLst/>
          </a:prstGeom>
          <a:noFill/>
        </p:spPr>
        <p:txBody>
          <a:bodyPr wrap="square" rtlCol="0">
            <a:spAutoFit/>
          </a:bodyPr>
          <a:lstStyle/>
          <a:p>
            <a:pPr algn="ctr"/>
            <a:r>
              <a:rPr lang="en-AU" sz="800" b="1" dirty="0">
                <a:latin typeface="Arial Narrow" panose="020B0606020202030204" pitchFamily="34" charset="0"/>
              </a:rPr>
              <a:t>Explicit Objectives</a:t>
            </a:r>
          </a:p>
        </p:txBody>
      </p:sp>
      <p:sp>
        <p:nvSpPr>
          <p:cNvPr id="22" name="TextBox 21">
            <a:extLst>
              <a:ext uri="{FF2B5EF4-FFF2-40B4-BE49-F238E27FC236}">
                <a16:creationId xmlns:a16="http://schemas.microsoft.com/office/drawing/2014/main" id="{CE79D15B-91F4-4C5E-B93E-DFCF645AFDDA}"/>
              </a:ext>
            </a:extLst>
          </p:cNvPr>
          <p:cNvSpPr txBox="1"/>
          <p:nvPr/>
        </p:nvSpPr>
        <p:spPr>
          <a:xfrm>
            <a:off x="2128831" y="3288314"/>
            <a:ext cx="668498" cy="215444"/>
          </a:xfrm>
          <a:prstGeom prst="rect">
            <a:avLst/>
          </a:prstGeom>
          <a:noFill/>
        </p:spPr>
        <p:txBody>
          <a:bodyPr wrap="square" rtlCol="0">
            <a:spAutoFit/>
          </a:bodyPr>
          <a:lstStyle/>
          <a:p>
            <a:pPr algn="ctr"/>
            <a:r>
              <a:rPr lang="en-AU" sz="800" b="1" dirty="0">
                <a:latin typeface="Arial Narrow" panose="020B0606020202030204" pitchFamily="34" charset="0"/>
              </a:rPr>
              <a:t>Leadership</a:t>
            </a:r>
          </a:p>
        </p:txBody>
      </p:sp>
      <p:sp>
        <p:nvSpPr>
          <p:cNvPr id="23" name="TextBox 22">
            <a:extLst>
              <a:ext uri="{FF2B5EF4-FFF2-40B4-BE49-F238E27FC236}">
                <a16:creationId xmlns:a16="http://schemas.microsoft.com/office/drawing/2014/main" id="{12B642F8-492F-4E03-8F2A-345E275F656E}"/>
              </a:ext>
            </a:extLst>
          </p:cNvPr>
          <p:cNvSpPr txBox="1"/>
          <p:nvPr/>
        </p:nvSpPr>
        <p:spPr>
          <a:xfrm>
            <a:off x="547891" y="2100642"/>
            <a:ext cx="965126" cy="461665"/>
          </a:xfrm>
          <a:prstGeom prst="rect">
            <a:avLst/>
          </a:prstGeom>
          <a:noFill/>
        </p:spPr>
        <p:txBody>
          <a:bodyPr wrap="square" rtlCol="0">
            <a:spAutoFit/>
          </a:bodyPr>
          <a:lstStyle/>
          <a:p>
            <a:pPr algn="ctr"/>
            <a:r>
              <a:rPr lang="en-AU" sz="800" b="1" dirty="0">
                <a:latin typeface="Arial Narrow" panose="020B0606020202030204" pitchFamily="34" charset="0"/>
              </a:rPr>
              <a:t>Strong social networks / communication</a:t>
            </a:r>
          </a:p>
        </p:txBody>
      </p:sp>
      <p:sp>
        <p:nvSpPr>
          <p:cNvPr id="24" name="TextBox 23">
            <a:extLst>
              <a:ext uri="{FF2B5EF4-FFF2-40B4-BE49-F238E27FC236}">
                <a16:creationId xmlns:a16="http://schemas.microsoft.com/office/drawing/2014/main" id="{210D476D-64E7-4ADC-8391-76BF9DEE40F6}"/>
              </a:ext>
            </a:extLst>
          </p:cNvPr>
          <p:cNvSpPr txBox="1"/>
          <p:nvPr/>
        </p:nvSpPr>
        <p:spPr>
          <a:xfrm>
            <a:off x="1449940" y="2480399"/>
            <a:ext cx="965126" cy="307777"/>
          </a:xfrm>
          <a:prstGeom prst="rect">
            <a:avLst/>
          </a:prstGeom>
          <a:noFill/>
        </p:spPr>
        <p:txBody>
          <a:bodyPr wrap="square" rtlCol="0">
            <a:spAutoFit/>
          </a:bodyPr>
          <a:lstStyle/>
          <a:p>
            <a:pPr algn="ctr"/>
            <a:r>
              <a:rPr lang="en-AU" sz="1400" b="1" dirty="0">
                <a:latin typeface="Arial Narrow" panose="020B0606020202030204" pitchFamily="34" charset="0"/>
              </a:rPr>
              <a:t>Success</a:t>
            </a:r>
          </a:p>
        </p:txBody>
      </p:sp>
      <p:graphicFrame>
        <p:nvGraphicFramePr>
          <p:cNvPr id="25" name="Diagram 24">
            <a:extLst>
              <a:ext uri="{FF2B5EF4-FFF2-40B4-BE49-F238E27FC236}">
                <a16:creationId xmlns:a16="http://schemas.microsoft.com/office/drawing/2014/main" id="{A1350CE8-7AD3-4EBB-88E5-37071620027C}"/>
              </a:ext>
            </a:extLst>
          </p:cNvPr>
          <p:cNvGraphicFramePr/>
          <p:nvPr>
            <p:extLst>
              <p:ext uri="{D42A27DB-BD31-4B8C-83A1-F6EECF244321}">
                <p14:modId xmlns:p14="http://schemas.microsoft.com/office/powerpoint/2010/main" val="944192841"/>
              </p:ext>
            </p:extLst>
          </p:nvPr>
        </p:nvGraphicFramePr>
        <p:xfrm>
          <a:off x="2957790" y="1354633"/>
          <a:ext cx="3699496" cy="2410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TextBox 25">
            <a:extLst>
              <a:ext uri="{FF2B5EF4-FFF2-40B4-BE49-F238E27FC236}">
                <a16:creationId xmlns:a16="http://schemas.microsoft.com/office/drawing/2014/main" id="{DA89479B-4E73-4A15-BEA1-CB74CC84F08F}"/>
              </a:ext>
            </a:extLst>
          </p:cNvPr>
          <p:cNvSpPr txBox="1"/>
          <p:nvPr/>
        </p:nvSpPr>
        <p:spPr>
          <a:xfrm>
            <a:off x="4339486" y="1520108"/>
            <a:ext cx="936104" cy="338554"/>
          </a:xfrm>
          <a:prstGeom prst="rect">
            <a:avLst/>
          </a:prstGeom>
          <a:noFill/>
        </p:spPr>
        <p:txBody>
          <a:bodyPr wrap="square" rtlCol="0">
            <a:spAutoFit/>
          </a:bodyPr>
          <a:lstStyle/>
          <a:p>
            <a:pPr algn="ctr"/>
            <a:r>
              <a:rPr lang="en-AU" sz="800" b="1" dirty="0">
                <a:latin typeface="Arial Narrow" panose="020B0606020202030204" pitchFamily="34" charset="0"/>
              </a:rPr>
              <a:t>Lack of surveillance </a:t>
            </a:r>
          </a:p>
        </p:txBody>
      </p:sp>
      <p:sp>
        <p:nvSpPr>
          <p:cNvPr id="27" name="TextBox 26">
            <a:extLst>
              <a:ext uri="{FF2B5EF4-FFF2-40B4-BE49-F238E27FC236}">
                <a16:creationId xmlns:a16="http://schemas.microsoft.com/office/drawing/2014/main" id="{ABD664FC-6D5C-4920-9576-769278AF7C40}"/>
              </a:ext>
            </a:extLst>
          </p:cNvPr>
          <p:cNvSpPr txBox="1"/>
          <p:nvPr/>
        </p:nvSpPr>
        <p:spPr>
          <a:xfrm>
            <a:off x="5231245" y="2027140"/>
            <a:ext cx="936104" cy="584775"/>
          </a:xfrm>
          <a:prstGeom prst="rect">
            <a:avLst/>
          </a:prstGeom>
          <a:noFill/>
        </p:spPr>
        <p:txBody>
          <a:bodyPr wrap="square" rtlCol="0">
            <a:spAutoFit/>
          </a:bodyPr>
          <a:lstStyle/>
          <a:p>
            <a:pPr algn="ctr"/>
            <a:r>
              <a:rPr lang="en-AU" sz="800" b="1" dirty="0">
                <a:latin typeface="Arial Narrow" panose="020B0606020202030204" pitchFamily="34" charset="0"/>
              </a:rPr>
              <a:t>Lack of </a:t>
            </a:r>
            <a:br>
              <a:rPr lang="en-AU" sz="800" b="1" dirty="0">
                <a:latin typeface="Arial Narrow" panose="020B0606020202030204" pitchFamily="34" charset="0"/>
              </a:rPr>
            </a:br>
            <a:r>
              <a:rPr lang="en-AU" sz="800" b="1" dirty="0">
                <a:latin typeface="Arial Narrow" panose="020B0606020202030204" pitchFamily="34" charset="0"/>
              </a:rPr>
              <a:t>(or delayed) stakeholder engagement</a:t>
            </a:r>
          </a:p>
        </p:txBody>
      </p:sp>
      <p:sp>
        <p:nvSpPr>
          <p:cNvPr id="28" name="TextBox 27">
            <a:extLst>
              <a:ext uri="{FF2B5EF4-FFF2-40B4-BE49-F238E27FC236}">
                <a16:creationId xmlns:a16="http://schemas.microsoft.com/office/drawing/2014/main" id="{C5B324AC-4F6F-436C-8519-B7EC29459E86}"/>
              </a:ext>
            </a:extLst>
          </p:cNvPr>
          <p:cNvSpPr txBox="1"/>
          <p:nvPr/>
        </p:nvSpPr>
        <p:spPr>
          <a:xfrm>
            <a:off x="3897787" y="3222919"/>
            <a:ext cx="759396" cy="338554"/>
          </a:xfrm>
          <a:prstGeom prst="rect">
            <a:avLst/>
          </a:prstGeom>
          <a:noFill/>
        </p:spPr>
        <p:txBody>
          <a:bodyPr wrap="square" rtlCol="0">
            <a:spAutoFit/>
          </a:bodyPr>
          <a:lstStyle/>
          <a:p>
            <a:pPr algn="ctr"/>
            <a:r>
              <a:rPr lang="en-AU" sz="800" b="1" dirty="0">
                <a:latin typeface="Arial Narrow" panose="020B0606020202030204" pitchFamily="34" charset="0"/>
              </a:rPr>
              <a:t>Low legal compliance</a:t>
            </a:r>
          </a:p>
        </p:txBody>
      </p:sp>
      <p:sp>
        <p:nvSpPr>
          <p:cNvPr id="29" name="TextBox 28">
            <a:extLst>
              <a:ext uri="{FF2B5EF4-FFF2-40B4-BE49-F238E27FC236}">
                <a16:creationId xmlns:a16="http://schemas.microsoft.com/office/drawing/2014/main" id="{BB23F345-CF6D-42D6-8F39-507F8CDF7ED9}"/>
              </a:ext>
            </a:extLst>
          </p:cNvPr>
          <p:cNvSpPr txBox="1"/>
          <p:nvPr/>
        </p:nvSpPr>
        <p:spPr>
          <a:xfrm>
            <a:off x="5023960" y="3267495"/>
            <a:ext cx="668498" cy="338554"/>
          </a:xfrm>
          <a:prstGeom prst="rect">
            <a:avLst/>
          </a:prstGeom>
          <a:noFill/>
        </p:spPr>
        <p:txBody>
          <a:bodyPr wrap="square" rtlCol="0">
            <a:spAutoFit/>
          </a:bodyPr>
          <a:lstStyle/>
          <a:p>
            <a:pPr algn="ctr"/>
            <a:r>
              <a:rPr lang="en-AU" sz="800" b="1" dirty="0">
                <a:latin typeface="Arial Narrow" panose="020B0606020202030204" pitchFamily="34" charset="0"/>
              </a:rPr>
              <a:t>Institutional rivalry</a:t>
            </a:r>
          </a:p>
        </p:txBody>
      </p:sp>
      <p:sp>
        <p:nvSpPr>
          <p:cNvPr id="30" name="TextBox 29">
            <a:extLst>
              <a:ext uri="{FF2B5EF4-FFF2-40B4-BE49-F238E27FC236}">
                <a16:creationId xmlns:a16="http://schemas.microsoft.com/office/drawing/2014/main" id="{A1870148-5B3D-4BEA-90DE-6CB76A7D541C}"/>
              </a:ext>
            </a:extLst>
          </p:cNvPr>
          <p:cNvSpPr txBox="1"/>
          <p:nvPr/>
        </p:nvSpPr>
        <p:spPr>
          <a:xfrm>
            <a:off x="3527127" y="2041175"/>
            <a:ext cx="791029" cy="584775"/>
          </a:xfrm>
          <a:prstGeom prst="rect">
            <a:avLst/>
          </a:prstGeom>
          <a:noFill/>
        </p:spPr>
        <p:txBody>
          <a:bodyPr wrap="square" rtlCol="0">
            <a:spAutoFit/>
          </a:bodyPr>
          <a:lstStyle/>
          <a:p>
            <a:pPr algn="ctr"/>
            <a:r>
              <a:rPr lang="en-AU" sz="800" b="1" dirty="0">
                <a:latin typeface="Arial Narrow" panose="020B0606020202030204" pitchFamily="34" charset="0"/>
              </a:rPr>
              <a:t>Political interests over ecological needs</a:t>
            </a:r>
          </a:p>
        </p:txBody>
      </p:sp>
      <p:sp>
        <p:nvSpPr>
          <p:cNvPr id="31" name="TextBox 30">
            <a:extLst>
              <a:ext uri="{FF2B5EF4-FFF2-40B4-BE49-F238E27FC236}">
                <a16:creationId xmlns:a16="http://schemas.microsoft.com/office/drawing/2014/main" id="{766555B1-34C3-4FC1-B26E-2426A24F4D62}"/>
              </a:ext>
            </a:extLst>
          </p:cNvPr>
          <p:cNvSpPr txBox="1"/>
          <p:nvPr/>
        </p:nvSpPr>
        <p:spPr>
          <a:xfrm>
            <a:off x="4339486" y="2480399"/>
            <a:ext cx="965126" cy="307777"/>
          </a:xfrm>
          <a:prstGeom prst="rect">
            <a:avLst/>
          </a:prstGeom>
          <a:noFill/>
        </p:spPr>
        <p:txBody>
          <a:bodyPr wrap="square" rtlCol="0">
            <a:spAutoFit/>
          </a:bodyPr>
          <a:lstStyle/>
          <a:p>
            <a:pPr algn="ctr"/>
            <a:r>
              <a:rPr lang="en-AU" sz="1400" b="1" dirty="0">
                <a:latin typeface="Arial Narrow" panose="020B0606020202030204" pitchFamily="34" charset="0"/>
              </a:rPr>
              <a:t>Failure</a:t>
            </a:r>
          </a:p>
        </p:txBody>
      </p:sp>
      <p:sp>
        <p:nvSpPr>
          <p:cNvPr id="6" name="TextBox 5">
            <a:extLst>
              <a:ext uri="{FF2B5EF4-FFF2-40B4-BE49-F238E27FC236}">
                <a16:creationId xmlns:a16="http://schemas.microsoft.com/office/drawing/2014/main" id="{DD71C839-CFA0-4B30-95DA-027E9BF6DC51}"/>
              </a:ext>
            </a:extLst>
          </p:cNvPr>
          <p:cNvSpPr txBox="1"/>
          <p:nvPr/>
        </p:nvSpPr>
        <p:spPr>
          <a:xfrm>
            <a:off x="400602" y="960118"/>
            <a:ext cx="1172600" cy="830997"/>
          </a:xfrm>
          <a:prstGeom prst="rect">
            <a:avLst/>
          </a:prstGeom>
          <a:noFill/>
        </p:spPr>
        <p:txBody>
          <a:bodyPr wrap="square" rtlCol="0">
            <a:spAutoFit/>
          </a:bodyPr>
          <a:lstStyle/>
          <a:p>
            <a:pPr algn="ctr"/>
            <a:r>
              <a:rPr lang="en-AU" sz="1200" b="1" dirty="0">
                <a:latin typeface="Arial Narrow" panose="020B0606020202030204" pitchFamily="34" charset="0"/>
              </a:rPr>
              <a:t>Marine Protected Areas were successful because of…</a:t>
            </a:r>
          </a:p>
        </p:txBody>
      </p:sp>
      <p:sp>
        <p:nvSpPr>
          <p:cNvPr id="51" name="Rectangle 50">
            <a:extLst>
              <a:ext uri="{FF2B5EF4-FFF2-40B4-BE49-F238E27FC236}">
                <a16:creationId xmlns:a16="http://schemas.microsoft.com/office/drawing/2014/main" id="{170DC78A-6DA7-4282-8100-D1563F4B3EE1}"/>
              </a:ext>
            </a:extLst>
          </p:cNvPr>
          <p:cNvSpPr/>
          <p:nvPr/>
        </p:nvSpPr>
        <p:spPr>
          <a:xfrm>
            <a:off x="508863" y="4180048"/>
            <a:ext cx="5884357" cy="185404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can a government organisation help turn a failed MPA into a successful one? Ans. </a:t>
            </a:r>
          </a:p>
        </p:txBody>
      </p:sp>
      <p:sp>
        <p:nvSpPr>
          <p:cNvPr id="52" name="Rectangle 51">
            <a:extLst>
              <a:ext uri="{FF2B5EF4-FFF2-40B4-BE49-F238E27FC236}">
                <a16:creationId xmlns:a16="http://schemas.microsoft.com/office/drawing/2014/main" id="{BAB4B35D-430A-4353-A138-A401E8E8B2EF}"/>
              </a:ext>
            </a:extLst>
          </p:cNvPr>
          <p:cNvSpPr/>
          <p:nvPr/>
        </p:nvSpPr>
        <p:spPr>
          <a:xfrm>
            <a:off x="594273" y="4582899"/>
            <a:ext cx="5715046" cy="13636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tx1">
                    <a:lumMod val="65000"/>
                    <a:lumOff val="35000"/>
                  </a:schemeClr>
                </a:solidFill>
                <a:latin typeface="Comic Sans MS" panose="030F0702030302020204" pitchFamily="66" charset="0"/>
              </a:rPr>
              <a:t>Increase stakeholder engagement and participation (e.g. outreach to forge relationships with key individuals), demonstrate leadership, provide supporting legislation with explicit objectives, put ecological needs before political interests, actively work towards eliminating any institutional rivalry, and increase funding for surveillance. </a:t>
            </a:r>
          </a:p>
          <a:p>
            <a:pPr marL="171450" indent="-171450">
              <a:buFont typeface="Arial" panose="020B0604020202020204" pitchFamily="34" charset="0"/>
              <a:buChar char="•"/>
            </a:pPr>
            <a:r>
              <a:rPr lang="en-AU" sz="1100" dirty="0">
                <a:solidFill>
                  <a:schemeClr val="tx1">
                    <a:lumMod val="65000"/>
                    <a:lumOff val="35000"/>
                  </a:schemeClr>
                </a:solidFill>
                <a:latin typeface="Comic Sans MS" panose="030F0702030302020204" pitchFamily="66" charset="0"/>
              </a:rPr>
              <a:t>Speed can be slow (must follow a process) with diplomatic constraints. </a:t>
            </a:r>
          </a:p>
          <a:p>
            <a:pPr marL="171450" indent="-171450">
              <a:buFont typeface="Arial" panose="020B0604020202020204" pitchFamily="34" charset="0"/>
              <a:buChar char="•"/>
            </a:pPr>
            <a:r>
              <a:rPr lang="en-AU" sz="1100" dirty="0">
                <a:solidFill>
                  <a:schemeClr val="tx1">
                    <a:lumMod val="65000"/>
                    <a:lumOff val="35000"/>
                  </a:schemeClr>
                </a:solidFill>
                <a:latin typeface="Comic Sans MS" panose="030F0702030302020204" pitchFamily="66" charset="0"/>
              </a:rPr>
              <a:t>Governments generally have lots of political influence and enforceability. </a:t>
            </a:r>
          </a:p>
          <a:p>
            <a:endParaRPr lang="en-AU" sz="1200" dirty="0">
              <a:solidFill>
                <a:schemeClr val="tx1">
                  <a:lumMod val="65000"/>
                  <a:lumOff val="35000"/>
                </a:schemeClr>
              </a:solidFill>
              <a:latin typeface="Comic Sans MS" panose="030F0702030302020204" pitchFamily="66" charset="0"/>
            </a:endParaRPr>
          </a:p>
        </p:txBody>
      </p:sp>
      <p:sp>
        <p:nvSpPr>
          <p:cNvPr id="53" name="Rectangle 52">
            <a:extLst>
              <a:ext uri="{FF2B5EF4-FFF2-40B4-BE49-F238E27FC236}">
                <a16:creationId xmlns:a16="http://schemas.microsoft.com/office/drawing/2014/main" id="{E3E6B872-D6B8-48A3-9625-9C8C036BDBFE}"/>
              </a:ext>
            </a:extLst>
          </p:cNvPr>
          <p:cNvSpPr/>
          <p:nvPr/>
        </p:nvSpPr>
        <p:spPr>
          <a:xfrm>
            <a:off x="508863" y="6095067"/>
            <a:ext cx="5884357" cy="19701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b="1" dirty="0">
              <a:solidFill>
                <a:schemeClr val="tx1"/>
              </a:solidFill>
              <a:latin typeface="Arial Narrow" panose="020B0606020202030204" pitchFamily="34" charset="0"/>
            </a:endParaRPr>
          </a:p>
        </p:txBody>
      </p:sp>
      <p:sp>
        <p:nvSpPr>
          <p:cNvPr id="54" name="Rectangle 53">
            <a:extLst>
              <a:ext uri="{FF2B5EF4-FFF2-40B4-BE49-F238E27FC236}">
                <a16:creationId xmlns:a16="http://schemas.microsoft.com/office/drawing/2014/main" id="{3FCDBDEA-A935-4D2C-AB54-2BF47CD01081}"/>
              </a:ext>
            </a:extLst>
          </p:cNvPr>
          <p:cNvSpPr/>
          <p:nvPr/>
        </p:nvSpPr>
        <p:spPr>
          <a:xfrm>
            <a:off x="588451" y="6557448"/>
            <a:ext cx="5715048" cy="14056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tx1">
                    <a:lumMod val="65000"/>
                    <a:lumOff val="35000"/>
                  </a:schemeClr>
                </a:solidFill>
                <a:latin typeface="Comic Sans MS" panose="030F0702030302020204" pitchFamily="66" charset="0"/>
              </a:rPr>
              <a:t>Through advocacy (by drawing attention to it, lobbying, rallying support, etc.); </a:t>
            </a:r>
            <a:br>
              <a:rPr lang="en-AU" sz="1100" dirty="0">
                <a:solidFill>
                  <a:schemeClr val="tx1">
                    <a:lumMod val="65000"/>
                    <a:lumOff val="35000"/>
                  </a:schemeClr>
                </a:solidFill>
                <a:latin typeface="Comic Sans MS" panose="030F0702030302020204" pitchFamily="66" charset="0"/>
              </a:rPr>
            </a:br>
            <a:r>
              <a:rPr lang="en-AU" sz="1100" dirty="0">
                <a:solidFill>
                  <a:schemeClr val="tx1">
                    <a:lumMod val="65000"/>
                    <a:lumOff val="35000"/>
                  </a:schemeClr>
                </a:solidFill>
                <a:latin typeface="Comic Sans MS" panose="030F0702030302020204" pitchFamily="66" charset="0"/>
              </a:rPr>
              <a:t>By providing scientific data and expertise (e.g. citizen science initiatives increasing stakeholder engagement and participation); By taking on a management role (habitat restoration, co-management</a:t>
            </a:r>
            <a:r>
              <a:rPr lang="en-AU" sz="1100" baseline="30000" dirty="0">
                <a:solidFill>
                  <a:schemeClr val="tx1">
                    <a:lumMod val="65000"/>
                    <a:lumOff val="35000"/>
                  </a:schemeClr>
                </a:solidFill>
                <a:latin typeface="Comic Sans MS" panose="030F0702030302020204" pitchFamily="66" charset="0"/>
              </a:rPr>
              <a:t> </a:t>
            </a:r>
            <a:r>
              <a:rPr lang="en-AU" sz="1100" dirty="0">
                <a:solidFill>
                  <a:schemeClr val="tx1">
                    <a:lumMod val="65000"/>
                    <a:lumOff val="35000"/>
                  </a:schemeClr>
                </a:solidFill>
                <a:latin typeface="Comic Sans MS" panose="030F0702030302020204" pitchFamily="66" charset="0"/>
              </a:rPr>
              <a:t>with government); By being a watchdog (monitoring for compliance and publicizing infractions), and; By being an enabler (fundraising, networking, stakeholder engagement)</a:t>
            </a:r>
            <a:r>
              <a:rPr lang="en-AU" sz="1100" baseline="30000" dirty="0">
                <a:solidFill>
                  <a:schemeClr val="tx1">
                    <a:lumMod val="65000"/>
                    <a:lumOff val="35000"/>
                  </a:schemeClr>
                </a:solidFill>
                <a:latin typeface="Comic Sans MS" panose="030F0702030302020204" pitchFamily="66" charset="0"/>
              </a:rPr>
              <a:t>[2][3]</a:t>
            </a:r>
            <a:r>
              <a:rPr lang="en-AU" sz="1100" dirty="0">
                <a:solidFill>
                  <a:schemeClr val="tx1">
                    <a:lumMod val="65000"/>
                    <a:lumOff val="35000"/>
                  </a:schemeClr>
                </a:solidFill>
                <a:latin typeface="Comic Sans MS" panose="030F0702030302020204" pitchFamily="66" charset="0"/>
              </a:rPr>
              <a:t>. </a:t>
            </a:r>
          </a:p>
          <a:p>
            <a:pPr marL="171450" indent="-171450">
              <a:buFont typeface="Arial" panose="020B0604020202020204" pitchFamily="34" charset="0"/>
              <a:buChar char="•"/>
            </a:pPr>
            <a:r>
              <a:rPr lang="en-AU" sz="1100" dirty="0">
                <a:solidFill>
                  <a:schemeClr val="tx1">
                    <a:lumMod val="65000"/>
                    <a:lumOff val="35000"/>
                  </a:schemeClr>
                </a:solidFill>
                <a:latin typeface="Comic Sans MS" panose="030F0702030302020204" pitchFamily="66" charset="0"/>
              </a:rPr>
              <a:t>Speed, diplomatic constraints and political influence largely depend on existing community beliefs and values. Enforceability can be limited to shaming.</a:t>
            </a:r>
          </a:p>
          <a:p>
            <a:endParaRPr lang="en-AU" sz="1200" dirty="0">
              <a:solidFill>
                <a:schemeClr val="tx1">
                  <a:lumMod val="65000"/>
                  <a:lumOff val="35000"/>
                </a:schemeClr>
              </a:solidFill>
              <a:latin typeface="Comic Sans MS" panose="030F0702030302020204" pitchFamily="66" charset="0"/>
            </a:endParaRPr>
          </a:p>
        </p:txBody>
      </p:sp>
      <p:sp>
        <p:nvSpPr>
          <p:cNvPr id="33" name="TextBox 32">
            <a:extLst>
              <a:ext uri="{FF2B5EF4-FFF2-40B4-BE49-F238E27FC236}">
                <a16:creationId xmlns:a16="http://schemas.microsoft.com/office/drawing/2014/main" id="{0500E16B-4F9E-461E-BCEA-983AB5B334E4}"/>
              </a:ext>
            </a:extLst>
          </p:cNvPr>
          <p:cNvSpPr txBox="1"/>
          <p:nvPr/>
        </p:nvSpPr>
        <p:spPr>
          <a:xfrm>
            <a:off x="3336520" y="944281"/>
            <a:ext cx="1172600" cy="830997"/>
          </a:xfrm>
          <a:prstGeom prst="rect">
            <a:avLst/>
          </a:prstGeom>
          <a:noFill/>
        </p:spPr>
        <p:txBody>
          <a:bodyPr wrap="square" rtlCol="0">
            <a:spAutoFit/>
          </a:bodyPr>
          <a:lstStyle/>
          <a:p>
            <a:pPr algn="ctr"/>
            <a:r>
              <a:rPr lang="en-AU" sz="1200" b="1" dirty="0">
                <a:latin typeface="Arial Narrow" panose="020B0606020202030204" pitchFamily="34" charset="0"/>
              </a:rPr>
              <a:t>Marine Protected Areas failed </a:t>
            </a:r>
          </a:p>
          <a:p>
            <a:pPr algn="ctr"/>
            <a:r>
              <a:rPr lang="en-AU" sz="1200" b="1" dirty="0">
                <a:latin typeface="Arial Narrow" panose="020B0606020202030204" pitchFamily="34" charset="0"/>
              </a:rPr>
              <a:t>because of…</a:t>
            </a:r>
          </a:p>
        </p:txBody>
      </p:sp>
      <p:sp>
        <p:nvSpPr>
          <p:cNvPr id="35" name="TextBox 34">
            <a:extLst>
              <a:ext uri="{FF2B5EF4-FFF2-40B4-BE49-F238E27FC236}">
                <a16:creationId xmlns:a16="http://schemas.microsoft.com/office/drawing/2014/main" id="{3AA21AE1-8B78-46FA-BA1C-1BB3724976A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 name="Rectangle 6">
            <a:extLst>
              <a:ext uri="{FF2B5EF4-FFF2-40B4-BE49-F238E27FC236}">
                <a16:creationId xmlns:a16="http://schemas.microsoft.com/office/drawing/2014/main" id="{7C27986B-BDD5-4C5D-A4F7-8B425D9AEC5C}"/>
              </a:ext>
            </a:extLst>
          </p:cNvPr>
          <p:cNvSpPr/>
          <p:nvPr/>
        </p:nvSpPr>
        <p:spPr>
          <a:xfrm>
            <a:off x="496117" y="6108752"/>
            <a:ext cx="6076368" cy="276999"/>
          </a:xfrm>
          <a:prstGeom prst="rect">
            <a:avLst/>
          </a:prstGeom>
        </p:spPr>
        <p:txBody>
          <a:bodyPr wrap="square">
            <a:spAutoFit/>
          </a:bodyPr>
          <a:lstStyle/>
          <a:p>
            <a:r>
              <a:rPr lang="en-AU" sz="1200" b="1" dirty="0">
                <a:latin typeface="Arial Narrow" panose="020B0606020202030204" pitchFamily="34" charset="0"/>
              </a:rPr>
              <a:t>Q. How can a non-government organisation (NGO) help turn a failed MPA into a successful one? </a:t>
            </a:r>
          </a:p>
        </p:txBody>
      </p:sp>
      <p:sp>
        <p:nvSpPr>
          <p:cNvPr id="8" name="TextBox 7">
            <a:extLst>
              <a:ext uri="{FF2B5EF4-FFF2-40B4-BE49-F238E27FC236}">
                <a16:creationId xmlns:a16="http://schemas.microsoft.com/office/drawing/2014/main" id="{1E16B279-44B6-4E60-9361-42ABAF4FCC1B}"/>
              </a:ext>
            </a:extLst>
          </p:cNvPr>
          <p:cNvSpPr txBox="1"/>
          <p:nvPr/>
        </p:nvSpPr>
        <p:spPr>
          <a:xfrm>
            <a:off x="692696" y="4381304"/>
            <a:ext cx="5843952" cy="215444"/>
          </a:xfrm>
          <a:prstGeom prst="rect">
            <a:avLst/>
          </a:prstGeom>
          <a:noFill/>
        </p:spPr>
        <p:txBody>
          <a:bodyPr wrap="square" rtlCol="0">
            <a:spAutoFit/>
          </a:bodyPr>
          <a:lstStyle/>
          <a:p>
            <a:r>
              <a:rPr lang="en-AU" sz="800" dirty="0">
                <a:latin typeface="Arial Narrow" panose="020B0606020202030204" pitchFamily="34" charset="0"/>
              </a:rPr>
              <a:t>Include in your answer a comment on the </a:t>
            </a:r>
            <a:r>
              <a:rPr lang="en-AU" sz="800" b="1" dirty="0">
                <a:latin typeface="Arial Narrow" panose="020B0606020202030204" pitchFamily="34" charset="0"/>
              </a:rPr>
              <a:t>speed </a:t>
            </a:r>
            <a:r>
              <a:rPr lang="en-AU" sz="800" dirty="0">
                <a:latin typeface="Arial Narrow" panose="020B0606020202030204" pitchFamily="34" charset="0"/>
              </a:rPr>
              <a:t>of their ability to respond, </a:t>
            </a:r>
            <a:r>
              <a:rPr lang="en-AU" sz="800" b="1" dirty="0">
                <a:latin typeface="Arial Narrow" panose="020B0606020202030204" pitchFamily="34" charset="0"/>
              </a:rPr>
              <a:t>diplomatic constraints</a:t>
            </a:r>
            <a:r>
              <a:rPr lang="en-AU" sz="800" dirty="0">
                <a:latin typeface="Arial Narrow" panose="020B0606020202030204" pitchFamily="34" charset="0"/>
              </a:rPr>
              <a:t>, </a:t>
            </a:r>
            <a:r>
              <a:rPr lang="en-AU" sz="800" b="1" dirty="0">
                <a:latin typeface="Arial Narrow" panose="020B0606020202030204" pitchFamily="34" charset="0"/>
              </a:rPr>
              <a:t>political influence </a:t>
            </a:r>
            <a:r>
              <a:rPr lang="en-AU" sz="800" dirty="0">
                <a:latin typeface="Arial Narrow" panose="020B0606020202030204" pitchFamily="34" charset="0"/>
              </a:rPr>
              <a:t>and</a:t>
            </a:r>
            <a:r>
              <a:rPr lang="en-AU" sz="800" b="1" dirty="0">
                <a:latin typeface="Arial Narrow" panose="020B0606020202030204" pitchFamily="34" charset="0"/>
              </a:rPr>
              <a:t> enforceability</a:t>
            </a:r>
            <a:r>
              <a:rPr lang="en-AU" sz="800" dirty="0">
                <a:latin typeface="Arial Narrow" panose="020B0606020202030204" pitchFamily="34" charset="0"/>
              </a:rPr>
              <a:t>.</a:t>
            </a:r>
          </a:p>
        </p:txBody>
      </p:sp>
      <p:sp>
        <p:nvSpPr>
          <p:cNvPr id="37" name="TextBox 36">
            <a:extLst>
              <a:ext uri="{FF2B5EF4-FFF2-40B4-BE49-F238E27FC236}">
                <a16:creationId xmlns:a16="http://schemas.microsoft.com/office/drawing/2014/main" id="{2D4CFB28-60F4-4BFE-BCE5-D8CB1F04B329}"/>
              </a:ext>
            </a:extLst>
          </p:cNvPr>
          <p:cNvSpPr txBox="1"/>
          <p:nvPr/>
        </p:nvSpPr>
        <p:spPr>
          <a:xfrm>
            <a:off x="698517" y="6318558"/>
            <a:ext cx="6165305" cy="215444"/>
          </a:xfrm>
          <a:prstGeom prst="rect">
            <a:avLst/>
          </a:prstGeom>
          <a:noFill/>
        </p:spPr>
        <p:txBody>
          <a:bodyPr wrap="square" rtlCol="0">
            <a:spAutoFit/>
          </a:bodyPr>
          <a:lstStyle/>
          <a:p>
            <a:r>
              <a:rPr lang="en-AU" sz="800" dirty="0">
                <a:latin typeface="Arial Narrow" panose="020B0606020202030204" pitchFamily="34" charset="0"/>
              </a:rPr>
              <a:t>Include in your answer a comment on the </a:t>
            </a:r>
            <a:r>
              <a:rPr lang="en-AU" sz="800" b="1" dirty="0">
                <a:latin typeface="Arial Narrow" panose="020B0606020202030204" pitchFamily="34" charset="0"/>
              </a:rPr>
              <a:t>speed</a:t>
            </a:r>
            <a:r>
              <a:rPr lang="en-AU" sz="800" dirty="0">
                <a:latin typeface="Arial Narrow" panose="020B0606020202030204" pitchFamily="34" charset="0"/>
              </a:rPr>
              <a:t> of their ability to respond, </a:t>
            </a:r>
            <a:r>
              <a:rPr lang="en-AU" sz="800" b="1" dirty="0">
                <a:latin typeface="Arial Narrow" panose="020B0606020202030204" pitchFamily="34" charset="0"/>
              </a:rPr>
              <a:t>diplomatic constraints</a:t>
            </a:r>
            <a:r>
              <a:rPr lang="en-AU" sz="800" dirty="0">
                <a:latin typeface="Arial Narrow" panose="020B0606020202030204" pitchFamily="34" charset="0"/>
              </a:rPr>
              <a:t>, </a:t>
            </a:r>
            <a:r>
              <a:rPr lang="en-AU" sz="800" b="1" dirty="0">
                <a:latin typeface="Arial Narrow" panose="020B0606020202030204" pitchFamily="34" charset="0"/>
              </a:rPr>
              <a:t>political influence</a:t>
            </a:r>
            <a:r>
              <a:rPr lang="en-AU" sz="800" dirty="0">
                <a:latin typeface="Arial Narrow" panose="020B0606020202030204" pitchFamily="34" charset="0"/>
              </a:rPr>
              <a:t> and </a:t>
            </a:r>
            <a:r>
              <a:rPr lang="en-AU" sz="800" b="1" dirty="0">
                <a:latin typeface="Arial Narrow" panose="020B0606020202030204" pitchFamily="34" charset="0"/>
              </a:rPr>
              <a:t>enforceability</a:t>
            </a:r>
            <a:r>
              <a:rPr lang="en-AU" sz="800" dirty="0">
                <a:latin typeface="Arial Narrow" panose="020B0606020202030204" pitchFamily="34" charset="0"/>
              </a:rPr>
              <a:t>.</a:t>
            </a:r>
          </a:p>
        </p:txBody>
      </p:sp>
      <p:sp>
        <p:nvSpPr>
          <p:cNvPr id="5" name="TextBox 4">
            <a:extLst>
              <a:ext uri="{FF2B5EF4-FFF2-40B4-BE49-F238E27FC236}">
                <a16:creationId xmlns:a16="http://schemas.microsoft.com/office/drawing/2014/main" id="{D71894C9-CADC-4858-9B53-84181F019386}"/>
              </a:ext>
            </a:extLst>
          </p:cNvPr>
          <p:cNvSpPr txBox="1"/>
          <p:nvPr/>
        </p:nvSpPr>
        <p:spPr>
          <a:xfrm>
            <a:off x="1725894" y="1832683"/>
            <a:ext cx="402938" cy="215444"/>
          </a:xfrm>
          <a:prstGeom prst="rect">
            <a:avLst/>
          </a:prstGeom>
          <a:noFill/>
        </p:spPr>
        <p:txBody>
          <a:bodyPr wrap="square" rtlCol="0">
            <a:spAutoFit/>
          </a:bodyPr>
          <a:lstStyle/>
          <a:p>
            <a:r>
              <a:rPr lang="en-AU" sz="800" dirty="0"/>
              <a:t>N=12</a:t>
            </a:r>
          </a:p>
        </p:txBody>
      </p:sp>
      <p:sp>
        <p:nvSpPr>
          <p:cNvPr id="40" name="TextBox 39">
            <a:extLst>
              <a:ext uri="{FF2B5EF4-FFF2-40B4-BE49-F238E27FC236}">
                <a16:creationId xmlns:a16="http://schemas.microsoft.com/office/drawing/2014/main" id="{206CFE60-63C5-4387-A778-E0C2A4D5A20D}"/>
              </a:ext>
            </a:extLst>
          </p:cNvPr>
          <p:cNvSpPr txBox="1"/>
          <p:nvPr/>
        </p:nvSpPr>
        <p:spPr>
          <a:xfrm>
            <a:off x="2625176" y="2442402"/>
            <a:ext cx="402938" cy="215444"/>
          </a:xfrm>
          <a:prstGeom prst="rect">
            <a:avLst/>
          </a:prstGeom>
          <a:noFill/>
        </p:spPr>
        <p:txBody>
          <a:bodyPr wrap="square" rtlCol="0">
            <a:spAutoFit/>
          </a:bodyPr>
          <a:lstStyle/>
          <a:p>
            <a:r>
              <a:rPr lang="en-AU" sz="800" dirty="0"/>
              <a:t>N=11</a:t>
            </a:r>
          </a:p>
        </p:txBody>
      </p:sp>
      <p:sp>
        <p:nvSpPr>
          <p:cNvPr id="41" name="TextBox 40">
            <a:extLst>
              <a:ext uri="{FF2B5EF4-FFF2-40B4-BE49-F238E27FC236}">
                <a16:creationId xmlns:a16="http://schemas.microsoft.com/office/drawing/2014/main" id="{3D9E2BC9-716C-4CC9-9CB9-195841F4A8BA}"/>
              </a:ext>
            </a:extLst>
          </p:cNvPr>
          <p:cNvSpPr txBox="1"/>
          <p:nvPr/>
        </p:nvSpPr>
        <p:spPr>
          <a:xfrm>
            <a:off x="2304142" y="3435431"/>
            <a:ext cx="402938" cy="215444"/>
          </a:xfrm>
          <a:prstGeom prst="rect">
            <a:avLst/>
          </a:prstGeom>
          <a:noFill/>
        </p:spPr>
        <p:txBody>
          <a:bodyPr wrap="square" rtlCol="0">
            <a:spAutoFit/>
          </a:bodyPr>
          <a:lstStyle/>
          <a:p>
            <a:r>
              <a:rPr lang="en-AU" sz="800" dirty="0"/>
              <a:t>N=8</a:t>
            </a:r>
          </a:p>
        </p:txBody>
      </p:sp>
      <p:sp>
        <p:nvSpPr>
          <p:cNvPr id="42" name="TextBox 41">
            <a:extLst>
              <a:ext uri="{FF2B5EF4-FFF2-40B4-BE49-F238E27FC236}">
                <a16:creationId xmlns:a16="http://schemas.microsoft.com/office/drawing/2014/main" id="{1F457554-E375-4E92-BEF0-DB8F405D7D67}"/>
              </a:ext>
            </a:extLst>
          </p:cNvPr>
          <p:cNvSpPr txBox="1"/>
          <p:nvPr/>
        </p:nvSpPr>
        <p:spPr>
          <a:xfrm>
            <a:off x="1208910" y="3478115"/>
            <a:ext cx="402938" cy="215444"/>
          </a:xfrm>
          <a:prstGeom prst="rect">
            <a:avLst/>
          </a:prstGeom>
          <a:noFill/>
        </p:spPr>
        <p:txBody>
          <a:bodyPr wrap="square" rtlCol="0">
            <a:spAutoFit/>
          </a:bodyPr>
          <a:lstStyle/>
          <a:p>
            <a:r>
              <a:rPr lang="en-AU" sz="800" dirty="0"/>
              <a:t>N=7</a:t>
            </a:r>
          </a:p>
        </p:txBody>
      </p:sp>
      <p:sp>
        <p:nvSpPr>
          <p:cNvPr id="43" name="TextBox 42">
            <a:extLst>
              <a:ext uri="{FF2B5EF4-FFF2-40B4-BE49-F238E27FC236}">
                <a16:creationId xmlns:a16="http://schemas.microsoft.com/office/drawing/2014/main" id="{40677344-47A9-40B7-AE68-5C4919A79C62}"/>
              </a:ext>
            </a:extLst>
          </p:cNvPr>
          <p:cNvSpPr txBox="1"/>
          <p:nvPr/>
        </p:nvSpPr>
        <p:spPr>
          <a:xfrm>
            <a:off x="869564" y="2474694"/>
            <a:ext cx="402938" cy="215444"/>
          </a:xfrm>
          <a:prstGeom prst="rect">
            <a:avLst/>
          </a:prstGeom>
          <a:noFill/>
        </p:spPr>
        <p:txBody>
          <a:bodyPr wrap="square" rtlCol="0">
            <a:spAutoFit/>
          </a:bodyPr>
          <a:lstStyle/>
          <a:p>
            <a:r>
              <a:rPr lang="en-AU" sz="800" dirty="0"/>
              <a:t>N=7</a:t>
            </a:r>
          </a:p>
        </p:txBody>
      </p:sp>
      <p:sp>
        <p:nvSpPr>
          <p:cNvPr id="44" name="TextBox 43">
            <a:extLst>
              <a:ext uri="{FF2B5EF4-FFF2-40B4-BE49-F238E27FC236}">
                <a16:creationId xmlns:a16="http://schemas.microsoft.com/office/drawing/2014/main" id="{D3AA03B9-8AF1-43E5-85F6-42DA0D13AC75}"/>
              </a:ext>
            </a:extLst>
          </p:cNvPr>
          <p:cNvSpPr txBox="1"/>
          <p:nvPr/>
        </p:nvSpPr>
        <p:spPr>
          <a:xfrm>
            <a:off x="4657183" y="1793232"/>
            <a:ext cx="402938" cy="215444"/>
          </a:xfrm>
          <a:prstGeom prst="rect">
            <a:avLst/>
          </a:prstGeom>
          <a:noFill/>
        </p:spPr>
        <p:txBody>
          <a:bodyPr wrap="square" rtlCol="0">
            <a:spAutoFit/>
          </a:bodyPr>
          <a:lstStyle/>
          <a:p>
            <a:r>
              <a:rPr lang="en-AU" sz="800" dirty="0"/>
              <a:t>N=6</a:t>
            </a:r>
          </a:p>
        </p:txBody>
      </p:sp>
      <p:sp>
        <p:nvSpPr>
          <p:cNvPr id="45" name="TextBox 44">
            <a:extLst>
              <a:ext uri="{FF2B5EF4-FFF2-40B4-BE49-F238E27FC236}">
                <a16:creationId xmlns:a16="http://schemas.microsoft.com/office/drawing/2014/main" id="{1186EF19-AA7B-4AF8-BB49-B7161E656DE0}"/>
              </a:ext>
            </a:extLst>
          </p:cNvPr>
          <p:cNvSpPr txBox="1"/>
          <p:nvPr/>
        </p:nvSpPr>
        <p:spPr>
          <a:xfrm>
            <a:off x="5534511" y="2524937"/>
            <a:ext cx="402938" cy="215444"/>
          </a:xfrm>
          <a:prstGeom prst="rect">
            <a:avLst/>
          </a:prstGeom>
          <a:noFill/>
        </p:spPr>
        <p:txBody>
          <a:bodyPr wrap="square" rtlCol="0">
            <a:spAutoFit/>
          </a:bodyPr>
          <a:lstStyle/>
          <a:p>
            <a:r>
              <a:rPr lang="en-AU" sz="800" dirty="0"/>
              <a:t>N=5</a:t>
            </a:r>
          </a:p>
        </p:txBody>
      </p:sp>
      <p:sp>
        <p:nvSpPr>
          <p:cNvPr id="46" name="TextBox 45">
            <a:extLst>
              <a:ext uri="{FF2B5EF4-FFF2-40B4-BE49-F238E27FC236}">
                <a16:creationId xmlns:a16="http://schemas.microsoft.com/office/drawing/2014/main" id="{FF4C9623-BB00-4157-AD0B-018C1A3B99E0}"/>
              </a:ext>
            </a:extLst>
          </p:cNvPr>
          <p:cNvSpPr txBox="1"/>
          <p:nvPr/>
        </p:nvSpPr>
        <p:spPr>
          <a:xfrm>
            <a:off x="5193688" y="3540254"/>
            <a:ext cx="402938" cy="215444"/>
          </a:xfrm>
          <a:prstGeom prst="rect">
            <a:avLst/>
          </a:prstGeom>
          <a:noFill/>
        </p:spPr>
        <p:txBody>
          <a:bodyPr wrap="square" rtlCol="0">
            <a:spAutoFit/>
          </a:bodyPr>
          <a:lstStyle/>
          <a:p>
            <a:r>
              <a:rPr lang="en-AU" sz="800" dirty="0"/>
              <a:t>N=5</a:t>
            </a:r>
          </a:p>
        </p:txBody>
      </p:sp>
      <p:sp>
        <p:nvSpPr>
          <p:cNvPr id="47" name="TextBox 46">
            <a:extLst>
              <a:ext uri="{FF2B5EF4-FFF2-40B4-BE49-F238E27FC236}">
                <a16:creationId xmlns:a16="http://schemas.microsoft.com/office/drawing/2014/main" id="{B63F76FC-154C-4B36-9557-CE5CCA52A21A}"/>
              </a:ext>
            </a:extLst>
          </p:cNvPr>
          <p:cNvSpPr txBox="1"/>
          <p:nvPr/>
        </p:nvSpPr>
        <p:spPr>
          <a:xfrm>
            <a:off x="4106182" y="3507656"/>
            <a:ext cx="402938" cy="215444"/>
          </a:xfrm>
          <a:prstGeom prst="rect">
            <a:avLst/>
          </a:prstGeom>
          <a:noFill/>
        </p:spPr>
        <p:txBody>
          <a:bodyPr wrap="square" rtlCol="0">
            <a:spAutoFit/>
          </a:bodyPr>
          <a:lstStyle/>
          <a:p>
            <a:r>
              <a:rPr lang="en-AU" sz="800" dirty="0"/>
              <a:t>N=5</a:t>
            </a:r>
          </a:p>
        </p:txBody>
      </p:sp>
      <p:sp>
        <p:nvSpPr>
          <p:cNvPr id="48" name="TextBox 47">
            <a:extLst>
              <a:ext uri="{FF2B5EF4-FFF2-40B4-BE49-F238E27FC236}">
                <a16:creationId xmlns:a16="http://schemas.microsoft.com/office/drawing/2014/main" id="{69D15AC6-7486-41EF-9B93-F4544697E958}"/>
              </a:ext>
            </a:extLst>
          </p:cNvPr>
          <p:cNvSpPr txBox="1"/>
          <p:nvPr/>
        </p:nvSpPr>
        <p:spPr>
          <a:xfrm>
            <a:off x="3759110" y="2531704"/>
            <a:ext cx="402938" cy="215444"/>
          </a:xfrm>
          <a:prstGeom prst="rect">
            <a:avLst/>
          </a:prstGeom>
          <a:noFill/>
        </p:spPr>
        <p:txBody>
          <a:bodyPr wrap="square" rtlCol="0">
            <a:spAutoFit/>
          </a:bodyPr>
          <a:lstStyle/>
          <a:p>
            <a:r>
              <a:rPr lang="en-AU" sz="800" dirty="0"/>
              <a:t>N=4</a:t>
            </a:r>
          </a:p>
        </p:txBody>
      </p:sp>
      <p:cxnSp>
        <p:nvCxnSpPr>
          <p:cNvPr id="9" name="Straight Connector 8">
            <a:extLst>
              <a:ext uri="{FF2B5EF4-FFF2-40B4-BE49-F238E27FC236}">
                <a16:creationId xmlns:a16="http://schemas.microsoft.com/office/drawing/2014/main" id="{D6E381C3-DBE7-5405-3E3E-B4CE4BBFF946}"/>
              </a:ext>
            </a:extLst>
          </p:cNvPr>
          <p:cNvCxnSpPr>
            <a:cxnSpLocks/>
          </p:cNvCxnSpPr>
          <p:nvPr/>
        </p:nvCxnSpPr>
        <p:spPr>
          <a:xfrm flipH="1">
            <a:off x="499132" y="88022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E624CC96-D015-2918-92FB-F19C26C77A8A}"/>
              </a:ext>
            </a:extLst>
          </p:cNvPr>
          <p:cNvSpPr txBox="1"/>
          <p:nvPr/>
        </p:nvSpPr>
        <p:spPr>
          <a:xfrm>
            <a:off x="2597116" y="8798994"/>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Understanding – Management and Conservation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57AD7D13-A006-9514-16CC-4097AA3E2A9A}"/>
              </a:ext>
            </a:extLst>
          </p:cNvPr>
          <p:cNvSpPr txBox="1"/>
          <p:nvPr/>
        </p:nvSpPr>
        <p:spPr>
          <a:xfrm>
            <a:off x="440884" y="87989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421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D930A-C2F5-A022-ED51-9B61E48999E6}"/>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D058A822-C510-EEBD-FF79-00E5A884BDA1}"/>
              </a:ext>
            </a:extLst>
          </p:cNvPr>
          <p:cNvSpPr txBox="1"/>
          <p:nvPr/>
        </p:nvSpPr>
        <p:spPr>
          <a:xfrm>
            <a:off x="1368312" y="51315"/>
            <a:ext cx="4395990" cy="954107"/>
          </a:xfrm>
          <a:prstGeom prst="rect">
            <a:avLst/>
          </a:prstGeom>
          <a:noFill/>
        </p:spPr>
        <p:txBody>
          <a:bodyPr wrap="square" rtlCol="0">
            <a:spAutoFit/>
          </a:bodyPr>
          <a:lstStyle/>
          <a:p>
            <a:r>
              <a:rPr lang="en-US" sz="2000" b="1" dirty="0">
                <a:latin typeface="Arial Narrow" pitchFamily="34" charset="0"/>
              </a:rPr>
              <a:t>Compare</a:t>
            </a:r>
            <a:r>
              <a:rPr lang="en-US" sz="1200" dirty="0">
                <a:latin typeface="Arial Narrow" pitchFamily="34" charset="0"/>
              </a:rPr>
              <a:t> </a:t>
            </a:r>
            <a:r>
              <a:rPr lang="en-AU" sz="1200" dirty="0">
                <a:latin typeface="Arial Narrow" panose="020B0606020202030204" pitchFamily="34" charset="0"/>
              </a:rPr>
              <a:t>the roles of government and non-government organisations in the management and restoration of ecosystems and their relative abilities to respond, e.g. speed, diplomatic constraints, political influence, enforceability.</a:t>
            </a:r>
            <a:endParaRPr lang="en-US" sz="1200" b="1" dirty="0">
              <a:latin typeface="Arial Narrow" pitchFamily="34" charset="0"/>
            </a:endParaRPr>
          </a:p>
        </p:txBody>
      </p:sp>
      <p:sp>
        <p:nvSpPr>
          <p:cNvPr id="31" name="TextBox 30">
            <a:extLst>
              <a:ext uri="{FF2B5EF4-FFF2-40B4-BE49-F238E27FC236}">
                <a16:creationId xmlns:a16="http://schemas.microsoft.com/office/drawing/2014/main" id="{BE2A012A-E3ED-A3E1-B06F-9EBE53D3759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C404993A-43E3-F117-3A5C-38F22FA2C9F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DF88F823-1F5F-5E96-E8B2-6C3C61271A56}"/>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107AC018-F1EC-D1E9-2FCE-B4A9B9AA1DC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BCA36F8C-92FC-63D4-8CF6-E812B28AE668}"/>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9143226F-9B75-8AE5-1DFA-3C19888AB483}"/>
              </a:ext>
            </a:extLst>
          </p:cNvPr>
          <p:cNvSpPr txBox="1"/>
          <p:nvPr/>
        </p:nvSpPr>
        <p:spPr>
          <a:xfrm>
            <a:off x="5693106" y="2308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59766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78007" y="155689"/>
            <a:ext cx="3909668" cy="738664"/>
          </a:xfrm>
          <a:prstGeom prst="rect">
            <a:avLst/>
          </a:prstGeom>
          <a:noFill/>
        </p:spPr>
        <p:txBody>
          <a:bodyPr wrap="square" rtlCol="0">
            <a:spAutoFit/>
          </a:bodyPr>
          <a:lstStyle/>
          <a:p>
            <a:r>
              <a:rPr lang="en-US" b="1" dirty="0">
                <a:latin typeface="Arial Narrow" pitchFamily="34" charset="0"/>
              </a:rPr>
              <a:t>6. Future Scenarios – </a:t>
            </a:r>
            <a:r>
              <a:rPr lang="en-US" sz="1200" dirty="0">
                <a:latin typeface="Arial Narrow" panose="020B0606020202030204" pitchFamily="34" charset="0"/>
              </a:rPr>
              <a:t>Interpret datasets about atmospheric conditions to predict future scenarios for a given marine system.</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5" name="Rectangle 24">
            <a:extLst>
              <a:ext uri="{FF2B5EF4-FFF2-40B4-BE49-F238E27FC236}">
                <a16:creationId xmlns:a16="http://schemas.microsoft.com/office/drawing/2014/main" id="{89E87335-53A6-442A-A19F-98E4A5D314AF}"/>
              </a:ext>
            </a:extLst>
          </p:cNvPr>
          <p:cNvSpPr/>
          <p:nvPr/>
        </p:nvSpPr>
        <p:spPr>
          <a:xfrm>
            <a:off x="500122" y="1026316"/>
            <a:ext cx="5859847" cy="45915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Activity: Describe the atmospheric conditions </a:t>
            </a:r>
            <a:r>
              <a:rPr lang="en-AU" sz="1200" dirty="0">
                <a:solidFill>
                  <a:schemeClr val="bg1"/>
                </a:solidFill>
                <a:latin typeface="Arial Narrow" panose="020B0606020202030204" pitchFamily="34" charset="0"/>
              </a:rPr>
              <a:t>(</a:t>
            </a:r>
            <a:r>
              <a:rPr lang="en-AU" sz="1200" dirty="0" err="1">
                <a:solidFill>
                  <a:schemeClr val="bg1"/>
                </a:solidFill>
                <a:latin typeface="Arial Narrow" panose="020B0606020202030204" pitchFamily="34" charset="0"/>
              </a:rPr>
              <a:t>e.g.W</a:t>
            </a:r>
            <a:r>
              <a:rPr lang="en-AU" sz="1200" dirty="0">
                <a:solidFill>
                  <a:schemeClr val="bg1"/>
                </a:solidFill>
                <a:latin typeface="Arial Narrow" panose="020B0606020202030204" pitchFamily="34" charset="0"/>
              </a:rPr>
              <a:t>/m</a:t>
            </a:r>
            <a:r>
              <a:rPr lang="en-AU" sz="1200" baseline="30000" dirty="0">
                <a:solidFill>
                  <a:schemeClr val="bg1"/>
                </a:solidFill>
                <a:latin typeface="Arial Narrow" panose="020B0606020202030204" pitchFamily="34" charset="0"/>
              </a:rPr>
              <a:t>2</a:t>
            </a:r>
            <a:r>
              <a:rPr lang="en-AU" sz="1200" dirty="0">
                <a:solidFill>
                  <a:schemeClr val="bg1"/>
                </a:solidFill>
                <a:latin typeface="Arial Narrow" panose="020B0606020202030204" pitchFamily="34" charset="0"/>
              </a:rPr>
              <a:t>, CO</a:t>
            </a:r>
            <a:r>
              <a:rPr lang="en-AU" sz="1000" dirty="0">
                <a:solidFill>
                  <a:schemeClr val="bg1"/>
                </a:solidFill>
                <a:latin typeface="Arial Narrow" panose="020B0606020202030204" pitchFamily="34" charset="0"/>
              </a:rPr>
              <a:t>2</a:t>
            </a:r>
            <a:r>
              <a:rPr lang="en-AU" sz="1200" dirty="0">
                <a:solidFill>
                  <a:schemeClr val="bg1"/>
                </a:solidFill>
                <a:latin typeface="Arial Narrow" panose="020B0606020202030204" pitchFamily="34" charset="0"/>
              </a:rPr>
              <a:t>, °C) </a:t>
            </a:r>
            <a:r>
              <a:rPr lang="en-AU" sz="1200" b="1" dirty="0">
                <a:solidFill>
                  <a:schemeClr val="bg1"/>
                </a:solidFill>
                <a:latin typeface="Arial Narrow" panose="020B0606020202030204" pitchFamily="34" charset="0"/>
              </a:rPr>
              <a:t>in </a:t>
            </a:r>
            <a:r>
              <a:rPr lang="en-AU" sz="1200" b="1" u="sng" dirty="0">
                <a:solidFill>
                  <a:schemeClr val="bg1"/>
                </a:solidFill>
                <a:latin typeface="Arial Narrow" panose="020B0606020202030204" pitchFamily="34" charset="0"/>
              </a:rPr>
              <a:t>2100</a:t>
            </a:r>
            <a:r>
              <a:rPr lang="en-AU" sz="1200" b="1" dirty="0">
                <a:solidFill>
                  <a:schemeClr val="bg1"/>
                </a:solidFill>
                <a:latin typeface="Arial Narrow" panose="020B0606020202030204" pitchFamily="34" charset="0"/>
              </a:rPr>
              <a:t> for each of the RCPs.</a:t>
            </a:r>
            <a:br>
              <a:rPr lang="en-AU" sz="1200" b="1" dirty="0">
                <a:solidFill>
                  <a:schemeClr val="bg1"/>
                </a:solidFill>
                <a:latin typeface="Arial Narrow" panose="020B0606020202030204" pitchFamily="34" charset="0"/>
              </a:rPr>
            </a:br>
            <a:r>
              <a:rPr lang="en-AU" sz="1200" b="1" dirty="0">
                <a:solidFill>
                  <a:schemeClr val="bg1"/>
                </a:solidFill>
                <a:latin typeface="Arial Narrow" panose="020B0606020202030204" pitchFamily="34" charset="0"/>
              </a:rPr>
              <a:t>Then, evaluate the future of a named marine system for each of the RCPs. </a:t>
            </a:r>
            <a:r>
              <a:rPr lang="en-AU" sz="1050" i="1" dirty="0">
                <a:solidFill>
                  <a:schemeClr val="bg1"/>
                </a:solidFill>
                <a:latin typeface="Arial Narrow" panose="020B0606020202030204" pitchFamily="34" charset="0"/>
              </a:rPr>
              <a:t>Hint</a:t>
            </a:r>
            <a:r>
              <a:rPr lang="en-AU" sz="1050" dirty="0">
                <a:solidFill>
                  <a:schemeClr val="bg1"/>
                </a:solidFill>
                <a:latin typeface="Arial Narrow" panose="020B0606020202030204" pitchFamily="34" charset="0"/>
              </a:rPr>
              <a:t>: see pages 89 &amp; 27. </a:t>
            </a:r>
            <a:endParaRPr lang="en-AU" sz="1200" dirty="0">
              <a:solidFill>
                <a:schemeClr val="bg1"/>
              </a:solidFill>
              <a:latin typeface="Arial Narrow" panose="020B0606020202030204" pitchFamily="34" charset="0"/>
            </a:endParaRPr>
          </a:p>
        </p:txBody>
      </p:sp>
      <p:sp>
        <p:nvSpPr>
          <p:cNvPr id="21" name="TextBox 20">
            <a:extLst>
              <a:ext uri="{FF2B5EF4-FFF2-40B4-BE49-F238E27FC236}">
                <a16:creationId xmlns:a16="http://schemas.microsoft.com/office/drawing/2014/main" id="{3A22D52F-1618-4045-B840-2ABA2A7495D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Rectangle 4">
            <a:extLst>
              <a:ext uri="{FF2B5EF4-FFF2-40B4-BE49-F238E27FC236}">
                <a16:creationId xmlns:a16="http://schemas.microsoft.com/office/drawing/2014/main" id="{7F98F240-4BE6-4770-85D3-05424267B6A2}"/>
              </a:ext>
            </a:extLst>
          </p:cNvPr>
          <p:cNvSpPr/>
          <p:nvPr/>
        </p:nvSpPr>
        <p:spPr>
          <a:xfrm>
            <a:off x="497006" y="1965319"/>
            <a:ext cx="5856058" cy="161086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5C5B81C-551A-4903-BF36-622CFA10DF00}"/>
              </a:ext>
            </a:extLst>
          </p:cNvPr>
          <p:cNvSpPr txBox="1"/>
          <p:nvPr/>
        </p:nvSpPr>
        <p:spPr>
          <a:xfrm rot="16200000">
            <a:off x="17256" y="2596627"/>
            <a:ext cx="1336794" cy="369332"/>
          </a:xfrm>
          <a:prstGeom prst="rect">
            <a:avLst/>
          </a:prstGeom>
          <a:noFill/>
        </p:spPr>
        <p:txBody>
          <a:bodyPr wrap="square" rtlCol="0">
            <a:spAutoFit/>
          </a:bodyPr>
          <a:lstStyle/>
          <a:p>
            <a:pPr algn="ctr"/>
            <a:r>
              <a:rPr lang="en-AU" b="1" dirty="0">
                <a:latin typeface="Arial Narrow" panose="020B0606020202030204" pitchFamily="34" charset="0"/>
              </a:rPr>
              <a:t>RCP8.5</a:t>
            </a:r>
          </a:p>
        </p:txBody>
      </p:sp>
      <p:sp>
        <p:nvSpPr>
          <p:cNvPr id="30" name="Rectangle 29">
            <a:extLst>
              <a:ext uri="{FF2B5EF4-FFF2-40B4-BE49-F238E27FC236}">
                <a16:creationId xmlns:a16="http://schemas.microsoft.com/office/drawing/2014/main" id="{C0BFB1C2-E25D-49AA-BA31-41A5AFC9B9E4}"/>
              </a:ext>
            </a:extLst>
          </p:cNvPr>
          <p:cNvSpPr/>
          <p:nvPr/>
        </p:nvSpPr>
        <p:spPr>
          <a:xfrm>
            <a:off x="505516" y="3690778"/>
            <a:ext cx="5856058" cy="161086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163242B4-4119-4BD5-A771-73A919BB8895}"/>
              </a:ext>
            </a:extLst>
          </p:cNvPr>
          <p:cNvSpPr/>
          <p:nvPr/>
        </p:nvSpPr>
        <p:spPr>
          <a:xfrm>
            <a:off x="864294" y="3751789"/>
            <a:ext cx="5400781" cy="146716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84DF1CE2-3947-4250-BD1E-6EE7EAE339C0}"/>
              </a:ext>
            </a:extLst>
          </p:cNvPr>
          <p:cNvSpPr txBox="1"/>
          <p:nvPr/>
        </p:nvSpPr>
        <p:spPr>
          <a:xfrm rot="16200000">
            <a:off x="19787" y="4312340"/>
            <a:ext cx="1336794" cy="369332"/>
          </a:xfrm>
          <a:prstGeom prst="rect">
            <a:avLst/>
          </a:prstGeom>
          <a:noFill/>
        </p:spPr>
        <p:txBody>
          <a:bodyPr wrap="square" rtlCol="0">
            <a:spAutoFit/>
          </a:bodyPr>
          <a:lstStyle/>
          <a:p>
            <a:pPr algn="ctr"/>
            <a:r>
              <a:rPr lang="en-AU" b="1" dirty="0">
                <a:latin typeface="Arial Narrow" panose="020B0606020202030204" pitchFamily="34" charset="0"/>
              </a:rPr>
              <a:t>RCP6.0</a:t>
            </a:r>
          </a:p>
        </p:txBody>
      </p:sp>
      <p:sp>
        <p:nvSpPr>
          <p:cNvPr id="33" name="Rectangle 32">
            <a:extLst>
              <a:ext uri="{FF2B5EF4-FFF2-40B4-BE49-F238E27FC236}">
                <a16:creationId xmlns:a16="http://schemas.microsoft.com/office/drawing/2014/main" id="{EF8C3559-3B47-43CC-82F3-A75CE6F02482}"/>
              </a:ext>
            </a:extLst>
          </p:cNvPr>
          <p:cNvSpPr/>
          <p:nvPr/>
        </p:nvSpPr>
        <p:spPr>
          <a:xfrm>
            <a:off x="503912" y="5412968"/>
            <a:ext cx="5856058" cy="16215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067AD9D7-D752-4FC0-A005-88A91A1000ED}"/>
              </a:ext>
            </a:extLst>
          </p:cNvPr>
          <p:cNvSpPr/>
          <p:nvPr/>
        </p:nvSpPr>
        <p:spPr>
          <a:xfrm>
            <a:off x="862690" y="5473979"/>
            <a:ext cx="5400781" cy="147751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FE43D551-8A6D-4A9F-83E0-C59724A28C3B}"/>
              </a:ext>
            </a:extLst>
          </p:cNvPr>
          <p:cNvSpPr txBox="1"/>
          <p:nvPr/>
        </p:nvSpPr>
        <p:spPr>
          <a:xfrm rot="16200000">
            <a:off x="27416" y="6088453"/>
            <a:ext cx="1336794" cy="369332"/>
          </a:xfrm>
          <a:prstGeom prst="rect">
            <a:avLst/>
          </a:prstGeom>
          <a:noFill/>
        </p:spPr>
        <p:txBody>
          <a:bodyPr wrap="square" rtlCol="0">
            <a:spAutoFit/>
          </a:bodyPr>
          <a:lstStyle/>
          <a:p>
            <a:pPr algn="ctr"/>
            <a:r>
              <a:rPr lang="en-AU" b="1" dirty="0">
                <a:latin typeface="Arial Narrow" panose="020B0606020202030204" pitchFamily="34" charset="0"/>
              </a:rPr>
              <a:t>RCP4.5</a:t>
            </a:r>
          </a:p>
        </p:txBody>
      </p:sp>
      <p:sp>
        <p:nvSpPr>
          <p:cNvPr id="45" name="Rectangle 44">
            <a:extLst>
              <a:ext uri="{FF2B5EF4-FFF2-40B4-BE49-F238E27FC236}">
                <a16:creationId xmlns:a16="http://schemas.microsoft.com/office/drawing/2014/main" id="{C67BB056-3AD7-460B-80DA-00747B683265}"/>
              </a:ext>
            </a:extLst>
          </p:cNvPr>
          <p:cNvSpPr/>
          <p:nvPr/>
        </p:nvSpPr>
        <p:spPr>
          <a:xfrm>
            <a:off x="514985" y="7149854"/>
            <a:ext cx="5856058" cy="156046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23A2C29A-EC69-4AF5-A32D-CCEC547BBB52}"/>
              </a:ext>
            </a:extLst>
          </p:cNvPr>
          <p:cNvSpPr/>
          <p:nvPr/>
        </p:nvSpPr>
        <p:spPr>
          <a:xfrm>
            <a:off x="873763" y="7210864"/>
            <a:ext cx="5400781" cy="142963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8DFD849C-62F2-4379-BE37-CDC2BCDCDDE7}"/>
              </a:ext>
            </a:extLst>
          </p:cNvPr>
          <p:cNvSpPr txBox="1"/>
          <p:nvPr/>
        </p:nvSpPr>
        <p:spPr>
          <a:xfrm rot="16200000">
            <a:off x="40138" y="7788332"/>
            <a:ext cx="1336794" cy="369332"/>
          </a:xfrm>
          <a:prstGeom prst="rect">
            <a:avLst/>
          </a:prstGeom>
          <a:noFill/>
        </p:spPr>
        <p:txBody>
          <a:bodyPr wrap="square" rtlCol="0">
            <a:spAutoFit/>
          </a:bodyPr>
          <a:lstStyle/>
          <a:p>
            <a:pPr algn="ctr"/>
            <a:r>
              <a:rPr lang="en-AU" b="1" dirty="0">
                <a:latin typeface="Arial Narrow" panose="020B0606020202030204" pitchFamily="34" charset="0"/>
              </a:rPr>
              <a:t>RCP2.6</a:t>
            </a:r>
          </a:p>
        </p:txBody>
      </p:sp>
      <p:sp>
        <p:nvSpPr>
          <p:cNvPr id="27" name="Rectangle 26">
            <a:extLst>
              <a:ext uri="{FF2B5EF4-FFF2-40B4-BE49-F238E27FC236}">
                <a16:creationId xmlns:a16="http://schemas.microsoft.com/office/drawing/2014/main" id="{C3DF0FC5-9AB6-4A33-8DC7-7D5731BF9510}"/>
              </a:ext>
            </a:extLst>
          </p:cNvPr>
          <p:cNvSpPr/>
          <p:nvPr/>
        </p:nvSpPr>
        <p:spPr>
          <a:xfrm>
            <a:off x="873354" y="2050322"/>
            <a:ext cx="5400781" cy="14465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3799C4BE-8580-4F80-A900-5E5B952E8F98}"/>
              </a:ext>
            </a:extLst>
          </p:cNvPr>
          <p:cNvSpPr txBox="1"/>
          <p:nvPr/>
        </p:nvSpPr>
        <p:spPr>
          <a:xfrm>
            <a:off x="862690" y="2050322"/>
            <a:ext cx="5656913" cy="1446550"/>
          </a:xfrm>
          <a:prstGeom prst="rect">
            <a:avLst/>
          </a:prstGeom>
          <a:noFill/>
        </p:spPr>
        <p:txBody>
          <a:bodyPr wrap="square" rtlCol="0">
            <a:spAutoFit/>
          </a:bodyPr>
          <a:lstStyle/>
          <a:p>
            <a:r>
              <a:rPr lang="en-AU" sz="1200" u="sng" dirty="0">
                <a:solidFill>
                  <a:schemeClr val="tx1">
                    <a:lumMod val="50000"/>
                    <a:lumOff val="50000"/>
                  </a:schemeClr>
                </a:solidFill>
                <a:latin typeface="Comic Sans MS" panose="030F0702030302020204" pitchFamily="66" charset="0"/>
              </a:rPr>
              <a:t>Atmospheric Conditions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Radiative Forcing </a:t>
            </a:r>
            <a:r>
              <a:rPr lang="en-AU" sz="1200" u="sng" dirty="0">
                <a:solidFill>
                  <a:schemeClr val="tx1">
                    <a:lumMod val="50000"/>
                    <a:lumOff val="50000"/>
                  </a:schemeClr>
                </a:solidFill>
                <a:latin typeface="Comic Sans MS" panose="030F0702030302020204" pitchFamily="66" charset="0"/>
              </a:rPr>
              <a:t>8.5</a:t>
            </a:r>
            <a:r>
              <a:rPr lang="en-AU" sz="1200" dirty="0">
                <a:solidFill>
                  <a:schemeClr val="tx1">
                    <a:lumMod val="50000"/>
                    <a:lumOff val="50000"/>
                  </a:schemeClr>
                </a:solidFill>
                <a:latin typeface="Comic Sans MS" panose="030F0702030302020204" pitchFamily="66" charset="0"/>
              </a:rPr>
              <a:t>W/m</a:t>
            </a:r>
            <a:r>
              <a:rPr lang="en-AU" sz="1200" baseline="30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e </a:t>
            </a:r>
            <a:r>
              <a:rPr lang="en-AU" sz="1200" u="sng" dirty="0">
                <a:solidFill>
                  <a:schemeClr val="tx1">
                    <a:lumMod val="50000"/>
                    <a:lumOff val="50000"/>
                  </a:schemeClr>
                </a:solidFill>
                <a:latin typeface="Comic Sans MS" panose="030F0702030302020204" pitchFamily="66" charset="0"/>
              </a:rPr>
              <a:t>1370</a:t>
            </a:r>
            <a:r>
              <a:rPr lang="en-AU" sz="1200" dirty="0">
                <a:solidFill>
                  <a:schemeClr val="tx1">
                    <a:lumMod val="50000"/>
                    <a:lumOff val="50000"/>
                  </a:schemeClr>
                </a:solidFill>
                <a:latin typeface="Comic Sans MS" panose="030F0702030302020204" pitchFamily="66" charset="0"/>
              </a:rPr>
              <a:t>ppm.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a:t>
            </a:r>
            <a:r>
              <a:rPr lang="en-AU" sz="1200" i="1" dirty="0">
                <a:solidFill>
                  <a:schemeClr val="tx1">
                    <a:lumMod val="50000"/>
                    <a:lumOff val="50000"/>
                  </a:schemeClr>
                </a:solidFill>
                <a:latin typeface="Comic Sans MS" panose="030F0702030302020204" pitchFamily="66" charset="0"/>
              </a:rPr>
              <a:t>936</a:t>
            </a:r>
            <a:r>
              <a:rPr lang="en-AU" sz="1200" dirty="0">
                <a:solidFill>
                  <a:schemeClr val="tx1">
                    <a:lumMod val="50000"/>
                    <a:lumOff val="50000"/>
                  </a:schemeClr>
                </a:solidFill>
                <a:latin typeface="Comic Sans MS" panose="030F0702030302020204" pitchFamily="66" charset="0"/>
              </a:rPr>
              <a:t>ppm (p.89).</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More unlikely than likely the temperature will stay below </a:t>
            </a:r>
            <a:r>
              <a:rPr lang="en-AU" sz="1200" u="sng" dirty="0">
                <a:solidFill>
                  <a:schemeClr val="tx1">
                    <a:lumMod val="50000"/>
                    <a:lumOff val="50000"/>
                  </a:schemeClr>
                </a:solidFill>
                <a:latin typeface="Comic Sans MS" panose="030F0702030302020204" pitchFamily="66" charset="0"/>
              </a:rPr>
              <a:t>4°C</a:t>
            </a:r>
            <a:r>
              <a:rPr lang="en-AU" sz="1200" dirty="0">
                <a:solidFill>
                  <a:schemeClr val="tx1">
                    <a:lumMod val="50000"/>
                    <a:lumOff val="50000"/>
                  </a:schemeClr>
                </a:solidFill>
                <a:latin typeface="Comic Sans MS" panose="030F0702030302020204" pitchFamily="66" charset="0"/>
              </a:rPr>
              <a:t> (p.89). </a:t>
            </a:r>
          </a:p>
          <a:p>
            <a:endParaRPr lang="en-AU" sz="400" dirty="0">
              <a:solidFill>
                <a:schemeClr val="tx1">
                  <a:lumMod val="50000"/>
                  <a:lumOff val="50000"/>
                </a:schemeClr>
              </a:solidFill>
              <a:latin typeface="Comic Sans MS" panose="030F0702030302020204" pitchFamily="66" charset="0"/>
            </a:endParaRPr>
          </a:p>
          <a:p>
            <a:r>
              <a:rPr lang="en-AU" sz="1200" u="sng" dirty="0">
                <a:solidFill>
                  <a:schemeClr val="tx1">
                    <a:lumMod val="50000"/>
                    <a:lumOff val="50000"/>
                  </a:schemeClr>
                </a:solidFill>
                <a:latin typeface="Comic Sans MS" panose="030F0702030302020204" pitchFamily="66" charset="0"/>
              </a:rPr>
              <a:t>Future of Coral Reefs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Not dominated by coral (p.27).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Annual bleaching (p.89).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Global sea level rise will be ~</a:t>
            </a:r>
            <a:r>
              <a:rPr lang="en-AU" sz="1200" u="sng" dirty="0">
                <a:solidFill>
                  <a:schemeClr val="tx1">
                    <a:lumMod val="50000"/>
                    <a:lumOff val="50000"/>
                  </a:schemeClr>
                </a:solidFill>
                <a:latin typeface="Comic Sans MS" panose="030F0702030302020204" pitchFamily="66" charset="0"/>
              </a:rPr>
              <a:t>0.75</a:t>
            </a:r>
            <a:r>
              <a:rPr lang="en-AU" sz="1200" dirty="0">
                <a:solidFill>
                  <a:schemeClr val="tx1">
                    <a:lumMod val="50000"/>
                    <a:lumOff val="50000"/>
                  </a:schemeClr>
                </a:solidFill>
                <a:latin typeface="Comic Sans MS" panose="030F0702030302020204" pitchFamily="66" charset="0"/>
              </a:rPr>
              <a:t>m </a:t>
            </a:r>
            <a:r>
              <a:rPr lang="en-AU" sz="1100" dirty="0">
                <a:solidFill>
                  <a:schemeClr val="tx1">
                    <a:lumMod val="50000"/>
                    <a:lumOff val="50000"/>
                  </a:schemeClr>
                </a:solidFill>
                <a:latin typeface="Comic Sans MS" panose="030F0702030302020204" pitchFamily="66" charset="0"/>
              </a:rPr>
              <a:t>(IPCC WG1 AR5 Chapter 13. p.1181).</a:t>
            </a:r>
          </a:p>
        </p:txBody>
      </p:sp>
      <p:sp>
        <p:nvSpPr>
          <p:cNvPr id="28" name="TextBox 27">
            <a:extLst>
              <a:ext uri="{FF2B5EF4-FFF2-40B4-BE49-F238E27FC236}">
                <a16:creationId xmlns:a16="http://schemas.microsoft.com/office/drawing/2014/main" id="{A95663B3-0F3A-4245-BC4B-51F8038F60D8}"/>
              </a:ext>
            </a:extLst>
          </p:cNvPr>
          <p:cNvSpPr txBox="1"/>
          <p:nvPr/>
        </p:nvSpPr>
        <p:spPr>
          <a:xfrm>
            <a:off x="855707" y="3747871"/>
            <a:ext cx="5656913" cy="1446550"/>
          </a:xfrm>
          <a:prstGeom prst="rect">
            <a:avLst/>
          </a:prstGeom>
          <a:noFill/>
        </p:spPr>
        <p:txBody>
          <a:bodyPr wrap="square" rtlCol="0">
            <a:spAutoFit/>
          </a:bodyPr>
          <a:lstStyle/>
          <a:p>
            <a:r>
              <a:rPr lang="en-AU" sz="1200" u="sng" dirty="0">
                <a:solidFill>
                  <a:schemeClr val="tx1">
                    <a:lumMod val="50000"/>
                    <a:lumOff val="50000"/>
                  </a:schemeClr>
                </a:solidFill>
                <a:latin typeface="Comic Sans MS" panose="030F0702030302020204" pitchFamily="66" charset="0"/>
              </a:rPr>
              <a:t>Atmospheric Conditions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Radiative Forcing </a:t>
            </a:r>
            <a:r>
              <a:rPr lang="en-AU" sz="1200" u="sng" dirty="0">
                <a:solidFill>
                  <a:schemeClr val="tx1">
                    <a:lumMod val="50000"/>
                    <a:lumOff val="50000"/>
                  </a:schemeClr>
                </a:solidFill>
                <a:latin typeface="Comic Sans MS" panose="030F0702030302020204" pitchFamily="66" charset="0"/>
              </a:rPr>
              <a:t>6.0</a:t>
            </a:r>
            <a:r>
              <a:rPr lang="en-AU" sz="1200" dirty="0">
                <a:solidFill>
                  <a:schemeClr val="tx1">
                    <a:lumMod val="50000"/>
                    <a:lumOff val="50000"/>
                  </a:schemeClr>
                </a:solidFill>
                <a:latin typeface="Comic Sans MS" panose="030F0702030302020204" pitchFamily="66" charset="0"/>
              </a:rPr>
              <a:t>W/m</a:t>
            </a:r>
            <a:r>
              <a:rPr lang="en-AU" sz="1200" baseline="30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e </a:t>
            </a:r>
            <a:r>
              <a:rPr lang="en-AU" sz="1200" u="sng" dirty="0">
                <a:solidFill>
                  <a:schemeClr val="tx1">
                    <a:lumMod val="50000"/>
                    <a:lumOff val="50000"/>
                  </a:schemeClr>
                </a:solidFill>
                <a:latin typeface="Comic Sans MS" panose="030F0702030302020204" pitchFamily="66" charset="0"/>
              </a:rPr>
              <a:t>850</a:t>
            </a:r>
            <a:r>
              <a:rPr lang="en-AU" sz="1200" dirty="0">
                <a:solidFill>
                  <a:schemeClr val="tx1">
                    <a:lumMod val="50000"/>
                    <a:lumOff val="50000"/>
                  </a:schemeClr>
                </a:solidFill>
                <a:latin typeface="Comic Sans MS" panose="030F0702030302020204" pitchFamily="66" charset="0"/>
              </a:rPr>
              <a:t>ppm.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a:t>
            </a:r>
            <a:r>
              <a:rPr lang="en-AU" sz="1200" u="sng" dirty="0">
                <a:solidFill>
                  <a:schemeClr val="tx1">
                    <a:lumMod val="50000"/>
                    <a:lumOff val="50000"/>
                  </a:schemeClr>
                </a:solidFill>
                <a:latin typeface="Comic Sans MS" panose="030F0702030302020204" pitchFamily="66" charset="0"/>
              </a:rPr>
              <a:t>670</a:t>
            </a:r>
            <a:r>
              <a:rPr lang="en-AU" sz="1200" dirty="0">
                <a:solidFill>
                  <a:schemeClr val="tx1">
                    <a:lumMod val="50000"/>
                    <a:lumOff val="50000"/>
                  </a:schemeClr>
                </a:solidFill>
                <a:latin typeface="Comic Sans MS" panose="030F0702030302020204" pitchFamily="66" charset="0"/>
              </a:rPr>
              <a:t>ppm (p.89).</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More unlikely than likely the temperature will stay below </a:t>
            </a:r>
            <a:r>
              <a:rPr lang="en-AU" sz="1200" u="sng" dirty="0">
                <a:solidFill>
                  <a:schemeClr val="tx1">
                    <a:lumMod val="50000"/>
                    <a:lumOff val="50000"/>
                  </a:schemeClr>
                </a:solidFill>
                <a:latin typeface="Comic Sans MS" panose="030F0702030302020204" pitchFamily="66" charset="0"/>
              </a:rPr>
              <a:t>3°C</a:t>
            </a:r>
            <a:r>
              <a:rPr lang="en-AU" sz="1200" dirty="0">
                <a:solidFill>
                  <a:schemeClr val="tx1">
                    <a:lumMod val="50000"/>
                    <a:lumOff val="50000"/>
                  </a:schemeClr>
                </a:solidFill>
                <a:latin typeface="Comic Sans MS" panose="030F0702030302020204" pitchFamily="66" charset="0"/>
              </a:rPr>
              <a:t> (p.89). </a:t>
            </a:r>
          </a:p>
          <a:p>
            <a:r>
              <a:rPr lang="en-AU" sz="400" dirty="0">
                <a:solidFill>
                  <a:schemeClr val="tx1">
                    <a:lumMod val="50000"/>
                    <a:lumOff val="50000"/>
                  </a:schemeClr>
                </a:solidFill>
                <a:latin typeface="Comic Sans MS" panose="030F0702030302020204" pitchFamily="66" charset="0"/>
              </a:rPr>
              <a:t> </a:t>
            </a:r>
          </a:p>
          <a:p>
            <a:r>
              <a:rPr lang="en-AU" sz="1200" u="sng" dirty="0">
                <a:solidFill>
                  <a:schemeClr val="tx1">
                    <a:lumMod val="50000"/>
                    <a:lumOff val="50000"/>
                  </a:schemeClr>
                </a:solidFill>
                <a:latin typeface="Comic Sans MS" panose="030F0702030302020204" pitchFamily="66" charset="0"/>
              </a:rPr>
              <a:t>Future of Coral Reefs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Not dominated by coral (p.27).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Annual bleaching (p.89).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Global sea level rise will be ~</a:t>
            </a:r>
            <a:r>
              <a:rPr lang="en-AU" sz="1200" u="sng" dirty="0">
                <a:solidFill>
                  <a:schemeClr val="tx1">
                    <a:lumMod val="50000"/>
                    <a:lumOff val="50000"/>
                  </a:schemeClr>
                </a:solidFill>
                <a:latin typeface="Comic Sans MS" panose="030F0702030302020204" pitchFamily="66" charset="0"/>
              </a:rPr>
              <a:t>0.55</a:t>
            </a:r>
            <a:r>
              <a:rPr lang="en-AU" sz="1200" dirty="0">
                <a:solidFill>
                  <a:schemeClr val="tx1">
                    <a:lumMod val="50000"/>
                    <a:lumOff val="50000"/>
                  </a:schemeClr>
                </a:solidFill>
                <a:latin typeface="Comic Sans MS" panose="030F0702030302020204" pitchFamily="66" charset="0"/>
              </a:rPr>
              <a:t>m </a:t>
            </a:r>
            <a:r>
              <a:rPr lang="en-AU" sz="1100" dirty="0">
                <a:solidFill>
                  <a:schemeClr val="tx1">
                    <a:lumMod val="50000"/>
                    <a:lumOff val="50000"/>
                  </a:schemeClr>
                </a:solidFill>
                <a:latin typeface="Comic Sans MS" panose="030F0702030302020204" pitchFamily="66" charset="0"/>
              </a:rPr>
              <a:t>(IPCC WG1 AR5 Chapter 13, p.1181).</a:t>
            </a:r>
            <a:endParaRPr lang="en-AU" sz="1200" dirty="0">
              <a:solidFill>
                <a:schemeClr val="tx1">
                  <a:lumMod val="50000"/>
                  <a:lumOff val="50000"/>
                </a:schemeClr>
              </a:solidFill>
              <a:latin typeface="Comic Sans MS" panose="030F0702030302020204" pitchFamily="66" charset="0"/>
            </a:endParaRPr>
          </a:p>
        </p:txBody>
      </p:sp>
      <p:sp>
        <p:nvSpPr>
          <p:cNvPr id="29" name="TextBox 28">
            <a:extLst>
              <a:ext uri="{FF2B5EF4-FFF2-40B4-BE49-F238E27FC236}">
                <a16:creationId xmlns:a16="http://schemas.microsoft.com/office/drawing/2014/main" id="{3EF0031A-261F-42C7-AA18-F661EAF5AA18}"/>
              </a:ext>
            </a:extLst>
          </p:cNvPr>
          <p:cNvSpPr txBox="1"/>
          <p:nvPr/>
        </p:nvSpPr>
        <p:spPr>
          <a:xfrm>
            <a:off x="855707" y="5468468"/>
            <a:ext cx="5656913" cy="1446550"/>
          </a:xfrm>
          <a:prstGeom prst="rect">
            <a:avLst/>
          </a:prstGeom>
          <a:noFill/>
        </p:spPr>
        <p:txBody>
          <a:bodyPr wrap="square" rtlCol="0">
            <a:spAutoFit/>
          </a:bodyPr>
          <a:lstStyle/>
          <a:p>
            <a:r>
              <a:rPr lang="en-AU" sz="1200" u="sng" dirty="0">
                <a:solidFill>
                  <a:schemeClr val="tx1">
                    <a:lumMod val="50000"/>
                    <a:lumOff val="50000"/>
                  </a:schemeClr>
                </a:solidFill>
                <a:latin typeface="Comic Sans MS" panose="030F0702030302020204" pitchFamily="66" charset="0"/>
              </a:rPr>
              <a:t>Atmospheric Conditions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Radiative Forcing </a:t>
            </a:r>
            <a:r>
              <a:rPr lang="en-AU" sz="1200" u="sng" dirty="0">
                <a:solidFill>
                  <a:schemeClr val="tx1">
                    <a:lumMod val="50000"/>
                    <a:lumOff val="50000"/>
                  </a:schemeClr>
                </a:solidFill>
                <a:latin typeface="Comic Sans MS" panose="030F0702030302020204" pitchFamily="66" charset="0"/>
              </a:rPr>
              <a:t>4.5</a:t>
            </a:r>
            <a:r>
              <a:rPr lang="en-AU" sz="1200" dirty="0">
                <a:solidFill>
                  <a:schemeClr val="tx1">
                    <a:lumMod val="50000"/>
                    <a:lumOff val="50000"/>
                  </a:schemeClr>
                </a:solidFill>
                <a:latin typeface="Comic Sans MS" panose="030F0702030302020204" pitchFamily="66" charset="0"/>
              </a:rPr>
              <a:t>W/m</a:t>
            </a:r>
            <a:r>
              <a:rPr lang="en-AU" sz="1200" baseline="30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e </a:t>
            </a:r>
            <a:r>
              <a:rPr lang="en-AU" sz="1200" u="sng" dirty="0">
                <a:solidFill>
                  <a:schemeClr val="tx1">
                    <a:lumMod val="50000"/>
                    <a:lumOff val="50000"/>
                  </a:schemeClr>
                </a:solidFill>
                <a:latin typeface="Comic Sans MS" panose="030F0702030302020204" pitchFamily="66" charset="0"/>
              </a:rPr>
              <a:t>650</a:t>
            </a:r>
            <a:r>
              <a:rPr lang="en-AU" sz="1200" dirty="0">
                <a:solidFill>
                  <a:schemeClr val="tx1">
                    <a:lumMod val="50000"/>
                    <a:lumOff val="50000"/>
                  </a:schemeClr>
                </a:solidFill>
                <a:latin typeface="Comic Sans MS" panose="030F0702030302020204" pitchFamily="66" charset="0"/>
              </a:rPr>
              <a:t>ppm.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a:t>
            </a:r>
            <a:r>
              <a:rPr lang="en-AU" sz="1200" u="sng" dirty="0">
                <a:solidFill>
                  <a:schemeClr val="tx1">
                    <a:lumMod val="50000"/>
                    <a:lumOff val="50000"/>
                  </a:schemeClr>
                </a:solidFill>
                <a:latin typeface="Comic Sans MS" panose="030F0702030302020204" pitchFamily="66" charset="0"/>
              </a:rPr>
              <a:t>538</a:t>
            </a:r>
            <a:r>
              <a:rPr lang="en-AU" sz="1200" dirty="0">
                <a:solidFill>
                  <a:schemeClr val="tx1">
                    <a:lumMod val="50000"/>
                    <a:lumOff val="50000"/>
                  </a:schemeClr>
                </a:solidFill>
                <a:latin typeface="Comic Sans MS" panose="030F0702030302020204" pitchFamily="66" charset="0"/>
              </a:rPr>
              <a:t>ppm (p.89).</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More unlikely than likely the temperature will stay below </a:t>
            </a:r>
            <a:r>
              <a:rPr lang="en-AU" sz="1200" u="sng" dirty="0">
                <a:solidFill>
                  <a:schemeClr val="tx1">
                    <a:lumMod val="50000"/>
                    <a:lumOff val="50000"/>
                  </a:schemeClr>
                </a:solidFill>
                <a:latin typeface="Comic Sans MS" panose="030F0702030302020204" pitchFamily="66" charset="0"/>
              </a:rPr>
              <a:t>2°C</a:t>
            </a:r>
            <a:r>
              <a:rPr lang="en-AU" sz="1200" dirty="0">
                <a:solidFill>
                  <a:schemeClr val="tx1">
                    <a:lumMod val="50000"/>
                    <a:lumOff val="50000"/>
                  </a:schemeClr>
                </a:solidFill>
                <a:latin typeface="Comic Sans MS" panose="030F0702030302020204" pitchFamily="66" charset="0"/>
              </a:rPr>
              <a:t> (p.89). </a:t>
            </a:r>
          </a:p>
          <a:p>
            <a:r>
              <a:rPr lang="en-AU" sz="400" dirty="0">
                <a:solidFill>
                  <a:schemeClr val="tx1">
                    <a:lumMod val="50000"/>
                    <a:lumOff val="50000"/>
                  </a:schemeClr>
                </a:solidFill>
                <a:latin typeface="Comic Sans MS" panose="030F0702030302020204" pitchFamily="66" charset="0"/>
              </a:rPr>
              <a:t> </a:t>
            </a:r>
          </a:p>
          <a:p>
            <a:r>
              <a:rPr lang="en-AU" sz="1200" u="sng" dirty="0">
                <a:solidFill>
                  <a:schemeClr val="tx1">
                    <a:lumMod val="50000"/>
                    <a:lumOff val="50000"/>
                  </a:schemeClr>
                </a:solidFill>
                <a:latin typeface="Comic Sans MS" panose="030F0702030302020204" pitchFamily="66" charset="0"/>
              </a:rPr>
              <a:t>Future of Coral Reefs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Not dominated by coral (p.27).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Annual bleaching (p.89). </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Global sea level rise will be ~</a:t>
            </a:r>
            <a:r>
              <a:rPr lang="en-AU" sz="1200" u="sng" dirty="0">
                <a:solidFill>
                  <a:schemeClr val="tx1">
                    <a:lumMod val="50000"/>
                    <a:lumOff val="50000"/>
                  </a:schemeClr>
                </a:solidFill>
                <a:latin typeface="Comic Sans MS" panose="030F0702030302020204" pitchFamily="66" charset="0"/>
              </a:rPr>
              <a:t>0.525</a:t>
            </a:r>
            <a:r>
              <a:rPr lang="en-AU" sz="1200" dirty="0">
                <a:solidFill>
                  <a:schemeClr val="tx1">
                    <a:lumMod val="50000"/>
                    <a:lumOff val="50000"/>
                  </a:schemeClr>
                </a:solidFill>
                <a:latin typeface="Comic Sans MS" panose="030F0702030302020204" pitchFamily="66" charset="0"/>
              </a:rPr>
              <a:t>m </a:t>
            </a:r>
            <a:r>
              <a:rPr lang="en-AU" sz="1100" dirty="0">
                <a:solidFill>
                  <a:schemeClr val="tx1">
                    <a:lumMod val="50000"/>
                    <a:lumOff val="50000"/>
                  </a:schemeClr>
                </a:solidFill>
                <a:latin typeface="Comic Sans MS" panose="030F0702030302020204" pitchFamily="66" charset="0"/>
              </a:rPr>
              <a:t>(IPCC WG1 AR5 Chapter 13, p.1181).</a:t>
            </a:r>
            <a:endParaRPr lang="en-AU" sz="1200" dirty="0">
              <a:solidFill>
                <a:schemeClr val="tx1">
                  <a:lumMod val="50000"/>
                  <a:lumOff val="50000"/>
                </a:schemeClr>
              </a:solidFill>
              <a:latin typeface="Comic Sans MS" panose="030F0702030302020204" pitchFamily="66" charset="0"/>
            </a:endParaRPr>
          </a:p>
        </p:txBody>
      </p:sp>
      <p:sp>
        <p:nvSpPr>
          <p:cNvPr id="34" name="TextBox 33">
            <a:extLst>
              <a:ext uri="{FF2B5EF4-FFF2-40B4-BE49-F238E27FC236}">
                <a16:creationId xmlns:a16="http://schemas.microsoft.com/office/drawing/2014/main" id="{4A90D0F4-F3D9-48CE-9093-94B9C1D8DE6D}"/>
              </a:ext>
            </a:extLst>
          </p:cNvPr>
          <p:cNvSpPr txBox="1"/>
          <p:nvPr/>
        </p:nvSpPr>
        <p:spPr>
          <a:xfrm>
            <a:off x="868428" y="7174387"/>
            <a:ext cx="5656913" cy="1261884"/>
          </a:xfrm>
          <a:prstGeom prst="rect">
            <a:avLst/>
          </a:prstGeom>
          <a:noFill/>
        </p:spPr>
        <p:txBody>
          <a:bodyPr wrap="square" rtlCol="0">
            <a:spAutoFit/>
          </a:bodyPr>
          <a:lstStyle/>
          <a:p>
            <a:r>
              <a:rPr lang="en-AU" sz="1200" u="sng" dirty="0">
                <a:solidFill>
                  <a:schemeClr val="tx1">
                    <a:lumMod val="50000"/>
                    <a:lumOff val="50000"/>
                  </a:schemeClr>
                </a:solidFill>
                <a:latin typeface="Comic Sans MS" panose="030F0702030302020204" pitchFamily="66" charset="0"/>
              </a:rPr>
              <a:t>Atmospheric Conditions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Radiative Forcing </a:t>
            </a:r>
            <a:r>
              <a:rPr lang="en-AU" sz="1200" u="sng" dirty="0">
                <a:solidFill>
                  <a:schemeClr val="tx1">
                    <a:lumMod val="50000"/>
                    <a:lumOff val="50000"/>
                  </a:schemeClr>
                </a:solidFill>
                <a:latin typeface="Comic Sans MS" panose="030F0702030302020204" pitchFamily="66" charset="0"/>
              </a:rPr>
              <a:t>2.6</a:t>
            </a:r>
            <a:r>
              <a:rPr lang="en-AU" sz="1200" dirty="0">
                <a:solidFill>
                  <a:schemeClr val="tx1">
                    <a:lumMod val="50000"/>
                    <a:lumOff val="50000"/>
                  </a:schemeClr>
                </a:solidFill>
                <a:latin typeface="Comic Sans MS" panose="030F0702030302020204" pitchFamily="66" charset="0"/>
              </a:rPr>
              <a:t>W/m</a:t>
            </a:r>
            <a:r>
              <a:rPr lang="en-AU" sz="1200" baseline="30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e </a:t>
            </a:r>
            <a:r>
              <a:rPr lang="en-AU" sz="1200" u="sng" dirty="0">
                <a:solidFill>
                  <a:schemeClr val="tx1">
                    <a:lumMod val="50000"/>
                    <a:lumOff val="50000"/>
                  </a:schemeClr>
                </a:solidFill>
                <a:latin typeface="Comic Sans MS" panose="030F0702030302020204" pitchFamily="66" charset="0"/>
              </a:rPr>
              <a:t>&lt;490</a:t>
            </a:r>
            <a:r>
              <a:rPr lang="en-AU" sz="1200" dirty="0">
                <a:solidFill>
                  <a:schemeClr val="tx1">
                    <a:lumMod val="50000"/>
                    <a:lumOff val="50000"/>
                  </a:schemeClr>
                </a:solidFill>
                <a:latin typeface="Comic Sans MS" panose="030F0702030302020204" pitchFamily="66" charset="0"/>
              </a:rPr>
              <a:t>ppm. CO</a:t>
            </a:r>
            <a:r>
              <a:rPr lang="en-AU" sz="1000" dirty="0">
                <a:solidFill>
                  <a:schemeClr val="tx1">
                    <a:lumMod val="50000"/>
                    <a:lumOff val="50000"/>
                  </a:schemeClr>
                </a:solidFill>
                <a:latin typeface="Comic Sans MS" panose="030F0702030302020204" pitchFamily="66" charset="0"/>
              </a:rPr>
              <a:t>2</a:t>
            </a:r>
            <a:r>
              <a:rPr lang="en-AU" sz="1200" dirty="0">
                <a:solidFill>
                  <a:schemeClr val="tx1">
                    <a:lumMod val="50000"/>
                    <a:lumOff val="50000"/>
                  </a:schemeClr>
                </a:solidFill>
                <a:latin typeface="Comic Sans MS" panose="030F0702030302020204" pitchFamily="66" charset="0"/>
              </a:rPr>
              <a:t> </a:t>
            </a:r>
            <a:r>
              <a:rPr lang="en-AU" sz="1200" u="sng" dirty="0">
                <a:solidFill>
                  <a:schemeClr val="tx1">
                    <a:lumMod val="50000"/>
                    <a:lumOff val="50000"/>
                  </a:schemeClr>
                </a:solidFill>
                <a:latin typeface="Comic Sans MS" panose="030F0702030302020204" pitchFamily="66" charset="0"/>
              </a:rPr>
              <a:t>421</a:t>
            </a:r>
            <a:r>
              <a:rPr lang="en-AU" sz="1200" dirty="0">
                <a:solidFill>
                  <a:schemeClr val="tx1">
                    <a:lumMod val="50000"/>
                    <a:lumOff val="50000"/>
                  </a:schemeClr>
                </a:solidFill>
                <a:latin typeface="Comic Sans MS" panose="030F0702030302020204" pitchFamily="66" charset="0"/>
              </a:rPr>
              <a:t>ppm (p.89).</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More unlikely than likely the temperature will stay below </a:t>
            </a:r>
            <a:r>
              <a:rPr lang="en-AU" sz="1200" u="sng" dirty="0">
                <a:solidFill>
                  <a:schemeClr val="tx1">
                    <a:lumMod val="50000"/>
                    <a:lumOff val="50000"/>
                  </a:schemeClr>
                </a:solidFill>
                <a:latin typeface="Comic Sans MS" panose="030F0702030302020204" pitchFamily="66" charset="0"/>
              </a:rPr>
              <a:t>1.5°C </a:t>
            </a:r>
            <a:r>
              <a:rPr lang="en-AU" sz="1200" dirty="0">
                <a:solidFill>
                  <a:schemeClr val="tx1">
                    <a:lumMod val="50000"/>
                    <a:lumOff val="50000"/>
                  </a:schemeClr>
                </a:solidFill>
                <a:latin typeface="Comic Sans MS" panose="030F0702030302020204" pitchFamily="66" charset="0"/>
              </a:rPr>
              <a:t>(p.89). </a:t>
            </a:r>
          </a:p>
          <a:p>
            <a:r>
              <a:rPr lang="en-AU" sz="400" dirty="0">
                <a:solidFill>
                  <a:schemeClr val="tx1">
                    <a:lumMod val="50000"/>
                    <a:lumOff val="50000"/>
                  </a:schemeClr>
                </a:solidFill>
                <a:latin typeface="Comic Sans MS" panose="030F0702030302020204" pitchFamily="66" charset="0"/>
              </a:rPr>
              <a:t> </a:t>
            </a:r>
          </a:p>
          <a:p>
            <a:r>
              <a:rPr lang="en-AU" sz="1200" u="sng" dirty="0">
                <a:solidFill>
                  <a:schemeClr val="tx1">
                    <a:lumMod val="50000"/>
                    <a:lumOff val="50000"/>
                  </a:schemeClr>
                </a:solidFill>
                <a:latin typeface="Comic Sans MS" panose="030F0702030302020204" pitchFamily="66" charset="0"/>
              </a:rPr>
              <a:t>Future of Coral Reefs</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10-30% of reefs might be saved (p.89).</a:t>
            </a:r>
          </a:p>
          <a:p>
            <a:pPr marL="171450" indent="-171450">
              <a:buFont typeface="Arial" panose="020B0604020202020204" pitchFamily="34" charset="0"/>
              <a:buChar char="•"/>
            </a:pPr>
            <a:r>
              <a:rPr lang="en-AU" sz="1200" dirty="0">
                <a:solidFill>
                  <a:schemeClr val="tx1">
                    <a:lumMod val="50000"/>
                    <a:lumOff val="50000"/>
                  </a:schemeClr>
                </a:solidFill>
                <a:latin typeface="Comic Sans MS" panose="030F0702030302020204" pitchFamily="66" charset="0"/>
              </a:rPr>
              <a:t>Global sea level rise will be ~</a:t>
            </a:r>
            <a:r>
              <a:rPr lang="en-AU" sz="1200" u="sng" dirty="0">
                <a:solidFill>
                  <a:schemeClr val="tx1">
                    <a:lumMod val="50000"/>
                    <a:lumOff val="50000"/>
                  </a:schemeClr>
                </a:solidFill>
                <a:latin typeface="Comic Sans MS" panose="030F0702030302020204" pitchFamily="66" charset="0"/>
              </a:rPr>
              <a:t>0.45</a:t>
            </a:r>
            <a:r>
              <a:rPr lang="en-AU" sz="1200" dirty="0">
                <a:solidFill>
                  <a:schemeClr val="tx1">
                    <a:lumMod val="50000"/>
                    <a:lumOff val="50000"/>
                  </a:schemeClr>
                </a:solidFill>
                <a:latin typeface="Comic Sans MS" panose="030F0702030302020204" pitchFamily="66" charset="0"/>
              </a:rPr>
              <a:t>m </a:t>
            </a:r>
            <a:r>
              <a:rPr lang="en-AU" sz="1100" dirty="0">
                <a:solidFill>
                  <a:schemeClr val="tx1">
                    <a:lumMod val="50000"/>
                    <a:lumOff val="50000"/>
                  </a:schemeClr>
                </a:solidFill>
                <a:latin typeface="Comic Sans MS" panose="030F0702030302020204" pitchFamily="66" charset="0"/>
              </a:rPr>
              <a:t>(IPCC WG1 AR5 Chapter 13, p.1181).</a:t>
            </a:r>
            <a:endParaRPr lang="en-AU" sz="1200" dirty="0">
              <a:solidFill>
                <a:schemeClr val="tx1">
                  <a:lumMod val="50000"/>
                  <a:lumOff val="50000"/>
                </a:schemeClr>
              </a:solidFill>
              <a:latin typeface="Comic Sans MS" panose="030F0702030302020204" pitchFamily="66" charset="0"/>
            </a:endParaRPr>
          </a:p>
        </p:txBody>
      </p:sp>
      <p:sp>
        <p:nvSpPr>
          <p:cNvPr id="35" name="Rectangle 34">
            <a:extLst>
              <a:ext uri="{FF2B5EF4-FFF2-40B4-BE49-F238E27FC236}">
                <a16:creationId xmlns:a16="http://schemas.microsoft.com/office/drawing/2014/main" id="{BCE2D4B0-823B-4D73-A1FC-0903F64E2867}"/>
              </a:ext>
            </a:extLst>
          </p:cNvPr>
          <p:cNvSpPr/>
          <p:nvPr/>
        </p:nvSpPr>
        <p:spPr>
          <a:xfrm>
            <a:off x="496486" y="1549794"/>
            <a:ext cx="5863484" cy="34734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2FACAB81-B4AF-4D58-91D2-66E3304AF097}"/>
              </a:ext>
            </a:extLst>
          </p:cNvPr>
          <p:cNvSpPr txBox="1"/>
          <p:nvPr/>
        </p:nvSpPr>
        <p:spPr>
          <a:xfrm>
            <a:off x="504230" y="1551472"/>
            <a:ext cx="3656830" cy="276999"/>
          </a:xfrm>
          <a:prstGeom prst="rect">
            <a:avLst/>
          </a:prstGeom>
          <a:noFill/>
        </p:spPr>
        <p:txBody>
          <a:bodyPr wrap="square" rtlCol="0">
            <a:spAutoFit/>
          </a:bodyPr>
          <a:lstStyle/>
          <a:p>
            <a:r>
              <a:rPr lang="en-AU" sz="1200" b="1" dirty="0">
                <a:latin typeface="Arial Narrow" panose="020B0606020202030204" pitchFamily="34" charset="0"/>
              </a:rPr>
              <a:t>Name of Marine System:</a:t>
            </a:r>
          </a:p>
        </p:txBody>
      </p:sp>
      <p:sp>
        <p:nvSpPr>
          <p:cNvPr id="36" name="Rectangle 35">
            <a:extLst>
              <a:ext uri="{FF2B5EF4-FFF2-40B4-BE49-F238E27FC236}">
                <a16:creationId xmlns:a16="http://schemas.microsoft.com/office/drawing/2014/main" id="{1286BB3C-B106-427C-87FF-0884C454F327}"/>
              </a:ext>
            </a:extLst>
          </p:cNvPr>
          <p:cNvSpPr/>
          <p:nvPr/>
        </p:nvSpPr>
        <p:spPr>
          <a:xfrm>
            <a:off x="2117651" y="1578506"/>
            <a:ext cx="4156484" cy="27461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A8EB9E67-B8A3-EFC5-CAEF-9624F41B928D}"/>
              </a:ext>
            </a:extLst>
          </p:cNvPr>
          <p:cNvCxnSpPr>
            <a:cxnSpLocks/>
          </p:cNvCxnSpPr>
          <p:nvPr/>
        </p:nvCxnSpPr>
        <p:spPr>
          <a:xfrm flipH="1">
            <a:off x="499132" y="88022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DD3F6445-2D87-0142-3D46-154E480E2807}"/>
              </a:ext>
            </a:extLst>
          </p:cNvPr>
          <p:cNvSpPr txBox="1"/>
          <p:nvPr/>
        </p:nvSpPr>
        <p:spPr>
          <a:xfrm>
            <a:off x="2597116" y="8798994"/>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Understanding – Future Scenarios</a:t>
            </a:r>
            <a:endParaRPr lang="en-AU" sz="1100" b="1" dirty="0">
              <a:latin typeface="Arial Narrow" pitchFamily="34" charset="0"/>
            </a:endParaRPr>
          </a:p>
        </p:txBody>
      </p:sp>
      <p:sp>
        <p:nvSpPr>
          <p:cNvPr id="9" name="TextBox 36">
            <a:extLst>
              <a:ext uri="{FF2B5EF4-FFF2-40B4-BE49-F238E27FC236}">
                <a16:creationId xmlns:a16="http://schemas.microsoft.com/office/drawing/2014/main" id="{5C425D28-55A5-9FD3-F492-B3EAE310DB8A}"/>
              </a:ext>
            </a:extLst>
          </p:cNvPr>
          <p:cNvSpPr txBox="1"/>
          <p:nvPr/>
        </p:nvSpPr>
        <p:spPr>
          <a:xfrm>
            <a:off x="440884" y="87989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3307442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90D0E-B366-A355-F28E-D7988485AB2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E40C9967-BD7E-5E39-4D38-EA91D0326309}"/>
              </a:ext>
            </a:extLst>
          </p:cNvPr>
          <p:cNvSpPr txBox="1"/>
          <p:nvPr/>
        </p:nvSpPr>
        <p:spPr>
          <a:xfrm>
            <a:off x="1383847" y="211508"/>
            <a:ext cx="4395990" cy="584775"/>
          </a:xfrm>
          <a:prstGeom prst="rect">
            <a:avLst/>
          </a:prstGeom>
          <a:noFill/>
        </p:spPr>
        <p:txBody>
          <a:bodyPr wrap="square" rtlCol="0">
            <a:spAutoFit/>
          </a:bodyPr>
          <a:lstStyle/>
          <a:p>
            <a:r>
              <a:rPr lang="en-US" sz="2000" b="1" dirty="0">
                <a:latin typeface="Arial Narrow" pitchFamily="34" charset="0"/>
              </a:rPr>
              <a:t>Interpret</a:t>
            </a:r>
            <a:r>
              <a:rPr lang="en-US" sz="1200" dirty="0">
                <a:latin typeface="Arial Narrow" pitchFamily="34" charset="0"/>
              </a:rPr>
              <a:t> datasets about atmospheric conditions to predict future scenarios for a given marine system.</a:t>
            </a:r>
            <a:endParaRPr lang="en-US" sz="1200" b="1" dirty="0">
              <a:latin typeface="Arial Narrow" pitchFamily="34" charset="0"/>
            </a:endParaRPr>
          </a:p>
        </p:txBody>
      </p:sp>
      <p:sp>
        <p:nvSpPr>
          <p:cNvPr id="31" name="TextBox 30">
            <a:extLst>
              <a:ext uri="{FF2B5EF4-FFF2-40B4-BE49-F238E27FC236}">
                <a16:creationId xmlns:a16="http://schemas.microsoft.com/office/drawing/2014/main" id="{47A17A83-9875-16AF-141E-3247452E0CF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5A07F4F9-64F2-8A1E-7F2E-60F50401D79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F01FA5AD-F47C-4AF8-C8BF-2AED63106E07}"/>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B14F8605-2387-618F-8ACA-7B9FD214EA5C}"/>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36916A1D-2D9B-42C1-5DBD-AE9D54A02EE7}"/>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0257F574-3E62-3CA5-8B66-12B38206F4D3}"/>
              </a:ext>
            </a:extLst>
          </p:cNvPr>
          <p:cNvSpPr txBox="1"/>
          <p:nvPr/>
        </p:nvSpPr>
        <p:spPr>
          <a:xfrm>
            <a:off x="5693106" y="2308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21270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91540" y="166643"/>
            <a:ext cx="4183539" cy="738664"/>
          </a:xfrm>
          <a:prstGeom prst="rect">
            <a:avLst/>
          </a:prstGeom>
          <a:noFill/>
        </p:spPr>
        <p:txBody>
          <a:bodyPr wrap="square" rtlCol="0">
            <a:spAutoFit/>
          </a:bodyPr>
          <a:lstStyle/>
          <a:p>
            <a:r>
              <a:rPr lang="en-US" b="1" dirty="0">
                <a:latin typeface="Arial Narrow" pitchFamily="34" charset="0"/>
              </a:rPr>
              <a:t>7. Trends through Time – </a:t>
            </a:r>
            <a:r>
              <a:rPr lang="en-US" sz="1200" dirty="0">
                <a:latin typeface="Arial Narrow" panose="020B0606020202030204" pitchFamily="34" charset="0"/>
              </a:rPr>
              <a:t>Compare historical geological evidence (e.g. of coral cores) with changes in land use practices</a:t>
            </a:r>
          </a:p>
          <a:p>
            <a:r>
              <a:rPr lang="en-US" sz="1200" dirty="0">
                <a:latin typeface="Arial Narrow" panose="020B0606020202030204" pitchFamily="34" charset="0"/>
              </a:rPr>
              <a:t>and global carbon dioxide and temperature levels.</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45740" y="8084580"/>
            <a:ext cx="6066090" cy="738664"/>
          </a:xfrm>
          <a:prstGeom prst="rect">
            <a:avLst/>
          </a:prstGeom>
        </p:spPr>
        <p:txBody>
          <a:bodyPr wrap="square">
            <a:spAutoFit/>
          </a:bodyPr>
          <a:lstStyle/>
          <a:p>
            <a:br>
              <a:rPr lang="en-AU" sz="600" dirty="0">
                <a:latin typeface="Arial Narrow" panose="020B0606020202030204" pitchFamily="34" charset="0"/>
              </a:rPr>
            </a:br>
            <a:r>
              <a:rPr lang="en-AU" sz="600" baseline="30000" dirty="0">
                <a:latin typeface="Arial Narrow" panose="020B0606020202030204" pitchFamily="34" charset="0"/>
              </a:rPr>
              <a:t>[1] </a:t>
            </a:r>
            <a:r>
              <a:rPr lang="en-AU" sz="600" dirty="0">
                <a:latin typeface="Arial Narrow" panose="020B0606020202030204" pitchFamily="34" charset="0"/>
              </a:rPr>
              <a:t>Adapted with permission from: De Carlo, T.M., Harrison, H.B., </a:t>
            </a:r>
            <a:r>
              <a:rPr lang="en-AU" sz="600" dirty="0" err="1">
                <a:latin typeface="Arial Narrow" panose="020B0606020202030204" pitchFamily="34" charset="0"/>
              </a:rPr>
              <a:t>Gajdzik</a:t>
            </a:r>
            <a:r>
              <a:rPr lang="en-AU" sz="600" dirty="0">
                <a:latin typeface="Arial Narrow" panose="020B0606020202030204" pitchFamily="34" charset="0"/>
              </a:rPr>
              <a:t>, L., </a:t>
            </a:r>
            <a:r>
              <a:rPr lang="en-AU" sz="600" dirty="0" err="1">
                <a:latin typeface="Arial Narrow" panose="020B0606020202030204" pitchFamily="34" charset="0"/>
              </a:rPr>
              <a:t>Alaguarda</a:t>
            </a:r>
            <a:r>
              <a:rPr lang="en-AU" sz="600" dirty="0">
                <a:latin typeface="Arial Narrow" panose="020B0606020202030204" pitchFamily="34" charset="0"/>
              </a:rPr>
              <a:t>, D., Rodolfo-</a:t>
            </a:r>
            <a:r>
              <a:rPr lang="en-AU" sz="600" dirty="0" err="1">
                <a:latin typeface="Arial Narrow" panose="020B0606020202030204" pitchFamily="34" charset="0"/>
              </a:rPr>
              <a:t>Metalpa</a:t>
            </a:r>
            <a:r>
              <a:rPr lang="en-AU" sz="600" dirty="0">
                <a:latin typeface="Arial Narrow" panose="020B0606020202030204" pitchFamily="34" charset="0"/>
              </a:rPr>
              <a:t>, R., </a:t>
            </a:r>
            <a:r>
              <a:rPr lang="en-AU" sz="600" dirty="0" err="1">
                <a:latin typeface="Arial Narrow" panose="020B0606020202030204" pitchFamily="34" charset="0"/>
              </a:rPr>
              <a:t>D’Olivo</a:t>
            </a:r>
            <a:r>
              <a:rPr lang="en-AU" sz="600" dirty="0">
                <a:latin typeface="Arial Narrow" panose="020B0606020202030204" pitchFamily="34" charset="0"/>
              </a:rPr>
              <a:t>, J., Liu, G., </a:t>
            </a:r>
            <a:r>
              <a:rPr lang="en-AU" sz="600" dirty="0" err="1">
                <a:latin typeface="Arial Narrow" panose="020B0606020202030204" pitchFamily="34" charset="0"/>
              </a:rPr>
              <a:t>Patalwala</a:t>
            </a:r>
            <a:r>
              <a:rPr lang="en-AU" sz="600" dirty="0">
                <a:latin typeface="Arial Narrow" panose="020B0606020202030204" pitchFamily="34" charset="0"/>
              </a:rPr>
              <a:t>, D. and McCulloch, M.T. (2019). Acclimatization of massive reef-building corals to consecutive heatwaves. </a:t>
            </a:r>
            <a:r>
              <a:rPr lang="en-AU" sz="600" i="1" dirty="0">
                <a:latin typeface="Arial Narrow" panose="020B0606020202030204" pitchFamily="34" charset="0"/>
              </a:rPr>
              <a:t>Proc. R. Soc. B. 286. DOI: 10.1098/rspb.2019.0235</a:t>
            </a:r>
          </a:p>
          <a:p>
            <a:r>
              <a:rPr lang="en-AU" sz="600" baseline="30000" dirty="0">
                <a:latin typeface="Arial Narrow" panose="020B0606020202030204" pitchFamily="34" charset="0"/>
              </a:rPr>
              <a:t>[2] </a:t>
            </a:r>
            <a:r>
              <a:rPr lang="en-AU" sz="600" dirty="0">
                <a:latin typeface="Arial Narrow" panose="020B0606020202030204" pitchFamily="34" charset="0"/>
              </a:rPr>
              <a:t>Adapted with permission from: </a:t>
            </a:r>
            <a:r>
              <a:rPr lang="en-AU" sz="600" dirty="0" err="1">
                <a:latin typeface="Arial Narrow" panose="020B0606020202030204" pitchFamily="34" charset="0"/>
              </a:rPr>
              <a:t>Skirving</a:t>
            </a:r>
            <a:r>
              <a:rPr lang="en-AU" sz="600" dirty="0">
                <a:latin typeface="Arial Narrow" panose="020B0606020202030204" pitchFamily="34" charset="0"/>
              </a:rPr>
              <a:t>, W.J., Heron, S.F., Marsh, B.L., Liu, G., De La </a:t>
            </a:r>
            <a:r>
              <a:rPr lang="en-AU" sz="600" dirty="0" err="1">
                <a:latin typeface="Arial Narrow" panose="020B0606020202030204" pitchFamily="34" charset="0"/>
              </a:rPr>
              <a:t>Cour</a:t>
            </a:r>
            <a:r>
              <a:rPr lang="en-AU" sz="600" dirty="0">
                <a:latin typeface="Arial Narrow" panose="020B0606020202030204" pitchFamily="34" charset="0"/>
              </a:rPr>
              <a:t>, J.L., Geiger, E.F. and Eakin, C.M.</a:t>
            </a:r>
            <a:r>
              <a:rPr lang="en-AU" sz="600" i="1" dirty="0">
                <a:latin typeface="Arial Narrow" panose="020B0606020202030204" pitchFamily="34" charset="0"/>
              </a:rPr>
              <a:t> </a:t>
            </a:r>
            <a:r>
              <a:rPr lang="en-AU" sz="600" dirty="0">
                <a:latin typeface="Arial Narrow" panose="020B0606020202030204" pitchFamily="34" charset="0"/>
              </a:rPr>
              <a:t>(2019). The relentless march of mass coral bleaching: a global perspective of changing heat stress. </a:t>
            </a:r>
            <a:r>
              <a:rPr lang="en-AU" sz="600" i="1" dirty="0">
                <a:latin typeface="Arial Narrow" panose="020B0606020202030204" pitchFamily="34" charset="0"/>
              </a:rPr>
              <a:t>Coral Reefs. Report. DOI: 10.1007/s00338-019-01799-4</a:t>
            </a:r>
          </a:p>
          <a:p>
            <a:r>
              <a:rPr lang="en-AU" sz="600" baseline="30000" dirty="0">
                <a:latin typeface="Arial Narrow" panose="020B0606020202030204" pitchFamily="34" charset="0"/>
              </a:rPr>
              <a:t>[3] </a:t>
            </a:r>
            <a:r>
              <a:rPr lang="en-US" sz="600" dirty="0">
                <a:latin typeface="Arial Narrow" panose="020B0606020202030204" pitchFamily="34" charset="0"/>
              </a:rPr>
              <a:t>IPCC, 2014: Climate Change 2014: Synthesis Report. Contribution of Working Groups I, II and III to the Fifth Assessment Report of the Intergovernmental Panel on Climate Change [Core Writing Team, R.K. Pachauri and L.A. Meyer (eds.)]. IPCC, Geneva, Switzerland, 151 pp.</a:t>
            </a:r>
          </a:p>
        </p:txBody>
      </p:sp>
      <p:sp>
        <p:nvSpPr>
          <p:cNvPr id="18" name="Rectangle 17">
            <a:extLst>
              <a:ext uri="{FF2B5EF4-FFF2-40B4-BE49-F238E27FC236}">
                <a16:creationId xmlns:a16="http://schemas.microsoft.com/office/drawing/2014/main" id="{15037A53-A88B-4DDB-9C37-9A93792512F3}"/>
              </a:ext>
            </a:extLst>
          </p:cNvPr>
          <p:cNvSpPr/>
          <p:nvPr/>
        </p:nvSpPr>
        <p:spPr>
          <a:xfrm>
            <a:off x="436336" y="1102328"/>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7" name="TextBox 16">
            <a:extLst>
              <a:ext uri="{FF2B5EF4-FFF2-40B4-BE49-F238E27FC236}">
                <a16:creationId xmlns:a16="http://schemas.microsoft.com/office/drawing/2014/main" id="{AAB2FE15-3C18-4652-ABC8-61E2A58FDBEB}"/>
              </a:ext>
            </a:extLst>
          </p:cNvPr>
          <p:cNvSpPr txBox="1"/>
          <p:nvPr/>
        </p:nvSpPr>
        <p:spPr>
          <a:xfrm>
            <a:off x="497258" y="3788443"/>
            <a:ext cx="3268805" cy="215444"/>
          </a:xfrm>
          <a:prstGeom prst="rect">
            <a:avLst/>
          </a:prstGeom>
          <a:noFill/>
        </p:spPr>
        <p:txBody>
          <a:bodyPr wrap="square" rtlCol="0">
            <a:spAutoFit/>
          </a:bodyPr>
          <a:lstStyle/>
          <a:p>
            <a:r>
              <a:rPr lang="en-AU" sz="800" b="1" dirty="0">
                <a:latin typeface="Arial Narrow" panose="020B0606020202030204" pitchFamily="34" charset="0"/>
              </a:rPr>
              <a:t>Figure 1: </a:t>
            </a:r>
            <a:r>
              <a:rPr lang="en-US" sz="800" b="1" dirty="0">
                <a:latin typeface="Arial Narrow" panose="020B0606020202030204" pitchFamily="34" charset="0"/>
              </a:rPr>
              <a:t>Stress bands on</a:t>
            </a:r>
            <a:r>
              <a:rPr lang="en-US" sz="800" b="1" i="1" dirty="0">
                <a:latin typeface="Arial Narrow" panose="020B0606020202030204" pitchFamily="34" charset="0"/>
              </a:rPr>
              <a:t> Porites </a:t>
            </a:r>
            <a:r>
              <a:rPr lang="en-US" sz="800" b="1" dirty="0">
                <a:latin typeface="Arial Narrow" panose="020B0606020202030204" pitchFamily="34" charset="0"/>
              </a:rPr>
              <a:t>coral cores from the Great Barrier Reef</a:t>
            </a:r>
            <a:r>
              <a:rPr lang="en-US" sz="800" b="1" baseline="30000" dirty="0">
                <a:latin typeface="Arial Narrow" panose="020B0606020202030204" pitchFamily="34" charset="0"/>
              </a:rPr>
              <a:t>[1]</a:t>
            </a:r>
            <a:r>
              <a:rPr lang="en-AU" sz="800" b="1" dirty="0">
                <a:latin typeface="Arial Narrow" panose="020B0606020202030204" pitchFamily="34" charset="0"/>
              </a:rPr>
              <a:t> </a:t>
            </a:r>
            <a:r>
              <a:rPr lang="en-AU" sz="700" b="1" dirty="0">
                <a:latin typeface="Arial Narrow" panose="020B0606020202030204" pitchFamily="34" charset="0"/>
              </a:rPr>
              <a:t> </a:t>
            </a:r>
            <a:r>
              <a:rPr lang="en-AU" sz="800" b="1" dirty="0">
                <a:latin typeface="Arial Narrow" panose="020B0606020202030204" pitchFamily="34" charset="0"/>
              </a:rPr>
              <a:t> </a:t>
            </a:r>
            <a:endParaRPr lang="en-AU" sz="700" b="1" dirty="0">
              <a:latin typeface="Arial Narrow" panose="020B0606020202030204" pitchFamily="34" charset="0"/>
            </a:endParaRPr>
          </a:p>
        </p:txBody>
      </p:sp>
      <p:sp>
        <p:nvSpPr>
          <p:cNvPr id="38" name="Rectangle 37">
            <a:extLst>
              <a:ext uri="{FF2B5EF4-FFF2-40B4-BE49-F238E27FC236}">
                <a16:creationId xmlns:a16="http://schemas.microsoft.com/office/drawing/2014/main" id="{501FF43C-958D-44AA-ABCB-6FC65F3A1C0A}"/>
              </a:ext>
            </a:extLst>
          </p:cNvPr>
          <p:cNvSpPr/>
          <p:nvPr/>
        </p:nvSpPr>
        <p:spPr>
          <a:xfrm>
            <a:off x="518249" y="6828458"/>
            <a:ext cx="5856058" cy="135499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anose="020B0606020202030204" pitchFamily="34" charset="0"/>
              </a:rPr>
              <a:t>Activity: Below, identify any obvious trends, patterns or relationships between Figures 1-3</a:t>
            </a:r>
          </a:p>
        </p:txBody>
      </p:sp>
      <p:sp>
        <p:nvSpPr>
          <p:cNvPr id="39" name="Rectangle 38">
            <a:extLst>
              <a:ext uri="{FF2B5EF4-FFF2-40B4-BE49-F238E27FC236}">
                <a16:creationId xmlns:a16="http://schemas.microsoft.com/office/drawing/2014/main" id="{FF94096F-DBB3-496A-BB1F-8D451D07574E}"/>
              </a:ext>
            </a:extLst>
          </p:cNvPr>
          <p:cNvSpPr/>
          <p:nvPr/>
        </p:nvSpPr>
        <p:spPr>
          <a:xfrm>
            <a:off x="575066" y="7140068"/>
            <a:ext cx="5762424" cy="99570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CO</a:t>
            </a:r>
            <a:r>
              <a:rPr lang="en-AU" sz="105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 emissions, the number of reefs exposed to ≥4DHWs (globally), and coral stress events all increase over time. Figure 3 </a:t>
            </a:r>
            <a:r>
              <a:rPr lang="en-US" sz="1200" dirty="0">
                <a:solidFill>
                  <a:schemeClr val="tx1">
                    <a:lumMod val="65000"/>
                    <a:lumOff val="35000"/>
                  </a:schemeClr>
                </a:solidFill>
                <a:latin typeface="Comic Sans MS" panose="030F0702030302020204" pitchFamily="66" charset="0"/>
              </a:rPr>
              <a:t>clearly shows the steep climb in CO</a:t>
            </a:r>
            <a:r>
              <a:rPr lang="en-US" sz="1000" dirty="0">
                <a:solidFill>
                  <a:schemeClr val="tx1">
                    <a:lumMod val="65000"/>
                    <a:lumOff val="35000"/>
                  </a:schemeClr>
                </a:solidFill>
                <a:latin typeface="Comic Sans MS" panose="030F0702030302020204" pitchFamily="66" charset="0"/>
              </a:rPr>
              <a:t>2</a:t>
            </a:r>
            <a:r>
              <a:rPr lang="en-US" sz="1200" dirty="0">
                <a:solidFill>
                  <a:schemeClr val="tx1">
                    <a:lumMod val="65000"/>
                    <a:lumOff val="35000"/>
                  </a:schemeClr>
                </a:solidFill>
                <a:latin typeface="Comic Sans MS" panose="030F0702030302020204" pitchFamily="66" charset="0"/>
              </a:rPr>
              <a:t> emissions since 1950 (compared to the relatively slow increases prior to 1950). </a:t>
            </a:r>
            <a:r>
              <a:rPr lang="en-AU" sz="1200" dirty="0">
                <a:solidFill>
                  <a:schemeClr val="tx1">
                    <a:lumMod val="65000"/>
                    <a:lumOff val="35000"/>
                  </a:schemeClr>
                </a:solidFill>
                <a:latin typeface="Comic Sans MS" panose="030F0702030302020204" pitchFamily="66" charset="0"/>
              </a:rPr>
              <a:t>The temperature spikes in Figure 2 correspond to the coral stress bands in </a:t>
            </a:r>
            <a:r>
              <a:rPr lang="en-AU" sz="1200" i="1" dirty="0">
                <a:solidFill>
                  <a:schemeClr val="tx1">
                    <a:lumMod val="65000"/>
                    <a:lumOff val="35000"/>
                  </a:schemeClr>
                </a:solidFill>
                <a:latin typeface="Comic Sans MS" panose="030F0702030302020204" pitchFamily="66" charset="0"/>
              </a:rPr>
              <a:t>Porites</a:t>
            </a:r>
            <a:r>
              <a:rPr lang="en-AU" sz="1200" dirty="0">
                <a:solidFill>
                  <a:schemeClr val="tx1">
                    <a:lumMod val="65000"/>
                    <a:lumOff val="35000"/>
                  </a:schemeClr>
                </a:solidFill>
                <a:latin typeface="Comic Sans MS" panose="030F0702030302020204" pitchFamily="66" charset="0"/>
              </a:rPr>
              <a:t> coral cores in Figure 1.</a:t>
            </a:r>
          </a:p>
        </p:txBody>
      </p:sp>
      <p:sp>
        <p:nvSpPr>
          <p:cNvPr id="29" name="TextBox 28">
            <a:extLst>
              <a:ext uri="{FF2B5EF4-FFF2-40B4-BE49-F238E27FC236}">
                <a16:creationId xmlns:a16="http://schemas.microsoft.com/office/drawing/2014/main" id="{7C9B7660-3215-4A8D-A0F1-5F4C434C775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2" name="Picture 31">
            <a:extLst>
              <a:ext uri="{FF2B5EF4-FFF2-40B4-BE49-F238E27FC236}">
                <a16:creationId xmlns:a16="http://schemas.microsoft.com/office/drawing/2014/main" id="{4D430332-50FF-442A-A519-5928358169C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Lst>
          </a:blip>
          <a:srcRect l="3093" t="5580" r="49944" b="3244"/>
          <a:stretch/>
        </p:blipFill>
        <p:spPr>
          <a:xfrm>
            <a:off x="520098" y="1329289"/>
            <a:ext cx="2958687" cy="2476630"/>
          </a:xfrm>
          <a:prstGeom prst="rect">
            <a:avLst/>
          </a:prstGeom>
        </p:spPr>
      </p:pic>
      <p:sp>
        <p:nvSpPr>
          <p:cNvPr id="42" name="TextBox 41">
            <a:extLst>
              <a:ext uri="{FF2B5EF4-FFF2-40B4-BE49-F238E27FC236}">
                <a16:creationId xmlns:a16="http://schemas.microsoft.com/office/drawing/2014/main" id="{64D8025C-52BD-434B-8D90-6F5EACBE992F}"/>
              </a:ext>
            </a:extLst>
          </p:cNvPr>
          <p:cNvSpPr txBox="1"/>
          <p:nvPr/>
        </p:nvSpPr>
        <p:spPr>
          <a:xfrm>
            <a:off x="3865848" y="3316802"/>
            <a:ext cx="2561535" cy="707886"/>
          </a:xfrm>
          <a:prstGeom prst="rect">
            <a:avLst/>
          </a:prstGeom>
          <a:noFill/>
        </p:spPr>
        <p:txBody>
          <a:bodyPr wrap="square" rtlCol="0">
            <a:spAutoFit/>
          </a:bodyPr>
          <a:lstStyle/>
          <a:p>
            <a:r>
              <a:rPr lang="en-AU" sz="800" b="1" dirty="0">
                <a:latin typeface="Arial Narrow" panose="020B0606020202030204" pitchFamily="34" charset="0"/>
              </a:rPr>
              <a:t>Figure 2: </a:t>
            </a:r>
            <a:r>
              <a:rPr lang="en-US" sz="800" b="1" dirty="0">
                <a:latin typeface="Arial Narrow" panose="020B0606020202030204" pitchFamily="34" charset="0"/>
              </a:rPr>
              <a:t>Percentage of global reefs exposed to bleaching-level heat stress of ≥4 Degree Heating Weeks (DHW). Note the peaks in 1998, 2010, 2015, 2016 and 2017, which were all considered to be global bleaching events in terms of extent</a:t>
            </a:r>
            <a:r>
              <a:rPr lang="en-AU" sz="800" b="1" dirty="0">
                <a:latin typeface="Arial Narrow" panose="020B0606020202030204" pitchFamily="34" charset="0"/>
              </a:rPr>
              <a:t>. Graph courtesy of Dr. William J. </a:t>
            </a:r>
            <a:r>
              <a:rPr lang="en-AU" sz="800" b="1" dirty="0" err="1">
                <a:latin typeface="Arial Narrow" panose="020B0606020202030204" pitchFamily="34" charset="0"/>
              </a:rPr>
              <a:t>Skirving</a:t>
            </a:r>
            <a:r>
              <a:rPr lang="en-AU" sz="800" b="1" baseline="30000" dirty="0">
                <a:latin typeface="Arial Narrow" panose="020B0606020202030204" pitchFamily="34" charset="0"/>
              </a:rPr>
              <a:t>[2]</a:t>
            </a:r>
            <a:r>
              <a:rPr lang="en-AU" sz="800" b="1" dirty="0">
                <a:latin typeface="Arial Narrow" panose="020B0606020202030204" pitchFamily="34" charset="0"/>
              </a:rPr>
              <a:t>.</a:t>
            </a:r>
          </a:p>
        </p:txBody>
      </p:sp>
      <p:pic>
        <p:nvPicPr>
          <p:cNvPr id="5" name="Picture 4" descr="A close up of a logo&#10;&#10;Description automatically generated">
            <a:extLst>
              <a:ext uri="{FF2B5EF4-FFF2-40B4-BE49-F238E27FC236}">
                <a16:creationId xmlns:a16="http://schemas.microsoft.com/office/drawing/2014/main" id="{ACB2A460-5F5F-455B-B9A0-E7EECC444E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66" t="8041" r="8532" b="3414"/>
          <a:stretch/>
        </p:blipFill>
        <p:spPr>
          <a:xfrm>
            <a:off x="3796053" y="1360243"/>
            <a:ext cx="2492624" cy="1966111"/>
          </a:xfrm>
          <a:prstGeom prst="rect">
            <a:avLst/>
          </a:prstGeom>
        </p:spPr>
      </p:pic>
      <p:pic>
        <p:nvPicPr>
          <p:cNvPr id="7" name="Picture 6" descr="A picture containing map, text&#10;&#10;Description automatically generated">
            <a:extLst>
              <a:ext uri="{FF2B5EF4-FFF2-40B4-BE49-F238E27FC236}">
                <a16:creationId xmlns:a16="http://schemas.microsoft.com/office/drawing/2014/main" id="{CE4C043F-8B50-4A8C-9492-C7EF3E1DF37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72992" r="-1424" b="1156"/>
          <a:stretch/>
        </p:blipFill>
        <p:spPr>
          <a:xfrm>
            <a:off x="463269" y="4198530"/>
            <a:ext cx="5998563" cy="2340113"/>
          </a:xfrm>
          <a:prstGeom prst="rect">
            <a:avLst/>
          </a:prstGeom>
        </p:spPr>
      </p:pic>
      <p:sp>
        <p:nvSpPr>
          <p:cNvPr id="2" name="Rectangle 1">
            <a:extLst>
              <a:ext uri="{FF2B5EF4-FFF2-40B4-BE49-F238E27FC236}">
                <a16:creationId xmlns:a16="http://schemas.microsoft.com/office/drawing/2014/main" id="{E9AFCACB-E984-4ABE-960D-EA7496FA4C49}"/>
              </a:ext>
            </a:extLst>
          </p:cNvPr>
          <p:cNvSpPr/>
          <p:nvPr/>
        </p:nvSpPr>
        <p:spPr>
          <a:xfrm>
            <a:off x="322224" y="4150156"/>
            <a:ext cx="576064" cy="375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B12A19B8-A04C-4414-ABE9-0696F483D566}"/>
              </a:ext>
            </a:extLst>
          </p:cNvPr>
          <p:cNvSpPr/>
          <p:nvPr/>
        </p:nvSpPr>
        <p:spPr>
          <a:xfrm>
            <a:off x="1005785" y="4430673"/>
            <a:ext cx="4064261" cy="119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68315816-2755-4270-8267-C23E70C7F071}"/>
              </a:ext>
            </a:extLst>
          </p:cNvPr>
          <p:cNvSpPr txBox="1"/>
          <p:nvPr/>
        </p:nvSpPr>
        <p:spPr>
          <a:xfrm>
            <a:off x="4075419" y="1008231"/>
            <a:ext cx="2340761" cy="276999"/>
          </a:xfrm>
          <a:prstGeom prst="rect">
            <a:avLst/>
          </a:prstGeom>
          <a:noFill/>
        </p:spPr>
        <p:txBody>
          <a:bodyPr wrap="square" rtlCol="0">
            <a:spAutoFit/>
          </a:bodyPr>
          <a:lstStyle/>
          <a:p>
            <a:r>
              <a:rPr lang="en-AU" sz="1200" b="1" dirty="0">
                <a:latin typeface="Arial Narrow" panose="020B0606020202030204" pitchFamily="34" charset="0"/>
              </a:rPr>
              <a:t>Global reefs exposed to ≥4DHW</a:t>
            </a:r>
          </a:p>
        </p:txBody>
      </p:sp>
      <p:sp>
        <p:nvSpPr>
          <p:cNvPr id="6" name="Rectangle 5">
            <a:extLst>
              <a:ext uri="{FF2B5EF4-FFF2-40B4-BE49-F238E27FC236}">
                <a16:creationId xmlns:a16="http://schemas.microsoft.com/office/drawing/2014/main" id="{DFD4C043-45E7-4848-BB93-AC3A04AC0FDF}"/>
              </a:ext>
            </a:extLst>
          </p:cNvPr>
          <p:cNvSpPr/>
          <p:nvPr/>
        </p:nvSpPr>
        <p:spPr>
          <a:xfrm>
            <a:off x="445740" y="6483131"/>
            <a:ext cx="4855468" cy="338554"/>
          </a:xfrm>
          <a:prstGeom prst="rect">
            <a:avLst/>
          </a:prstGeom>
        </p:spPr>
        <p:txBody>
          <a:bodyPr wrap="square">
            <a:spAutoFit/>
          </a:bodyPr>
          <a:lstStyle/>
          <a:p>
            <a:r>
              <a:rPr lang="en-US" sz="800" b="1" dirty="0">
                <a:latin typeface="Arial Narrow" panose="020B0606020202030204" pitchFamily="34" charset="0"/>
              </a:rPr>
              <a:t>Figure 3: (a) Global anthropogenic CO</a:t>
            </a:r>
            <a:r>
              <a:rPr lang="en-US" sz="700" b="1" dirty="0">
                <a:latin typeface="Arial Narrow" panose="020B0606020202030204" pitchFamily="34" charset="0"/>
              </a:rPr>
              <a:t>2</a:t>
            </a:r>
            <a:r>
              <a:rPr lang="en-US" sz="800" b="1" dirty="0">
                <a:latin typeface="Arial Narrow" panose="020B0606020202030204" pitchFamily="34" charset="0"/>
              </a:rPr>
              <a:t> emissions from burning fossil fuels, cement production and flaring, as well as from forestry and other land uses; (b) </a:t>
            </a:r>
            <a:r>
              <a:rPr lang="en-US" sz="800" b="1" i="1" dirty="0">
                <a:latin typeface="Arial Narrow" panose="020B0606020202030204" pitchFamily="34" charset="0"/>
              </a:rPr>
              <a:t>Cumulative </a:t>
            </a:r>
            <a:r>
              <a:rPr lang="en-US" sz="800" b="1" dirty="0">
                <a:latin typeface="Arial Narrow" panose="020B0606020202030204" pitchFamily="34" charset="0"/>
              </a:rPr>
              <a:t>emissions of CO</a:t>
            </a:r>
            <a:r>
              <a:rPr lang="en-US" sz="700" b="1" dirty="0">
                <a:latin typeface="Arial Narrow" panose="020B0606020202030204" pitchFamily="34" charset="0"/>
              </a:rPr>
              <a:t>2</a:t>
            </a:r>
            <a:r>
              <a:rPr lang="en-US" sz="800" b="1" dirty="0">
                <a:latin typeface="Arial Narrow" panose="020B0606020202030204" pitchFamily="34" charset="0"/>
              </a:rPr>
              <a:t> from these sources, and their uncertainties</a:t>
            </a:r>
            <a:r>
              <a:rPr lang="en-US" sz="800" b="1" baseline="30000" dirty="0">
                <a:latin typeface="Arial Narrow" panose="020B0606020202030204" pitchFamily="34" charset="0"/>
              </a:rPr>
              <a:t>[3]</a:t>
            </a:r>
            <a:r>
              <a:rPr lang="en-US" sz="800" b="1" dirty="0">
                <a:latin typeface="Arial Narrow" panose="020B0606020202030204" pitchFamily="34" charset="0"/>
              </a:rPr>
              <a:t>.</a:t>
            </a:r>
            <a:endParaRPr lang="en-AU" sz="800" b="1" dirty="0">
              <a:latin typeface="Arial Narrow" panose="020B0606020202030204" pitchFamily="34" charset="0"/>
            </a:endParaRPr>
          </a:p>
        </p:txBody>
      </p:sp>
      <p:sp>
        <p:nvSpPr>
          <p:cNvPr id="8" name="TextBox 7">
            <a:extLst>
              <a:ext uri="{FF2B5EF4-FFF2-40B4-BE49-F238E27FC236}">
                <a16:creationId xmlns:a16="http://schemas.microsoft.com/office/drawing/2014/main" id="{4D76A87B-5639-44B4-A6DE-AB982F2EDB44}"/>
              </a:ext>
            </a:extLst>
          </p:cNvPr>
          <p:cNvSpPr txBox="1"/>
          <p:nvPr/>
        </p:nvSpPr>
        <p:spPr>
          <a:xfrm>
            <a:off x="501939" y="4155210"/>
            <a:ext cx="478248" cy="276999"/>
          </a:xfrm>
          <a:prstGeom prst="rect">
            <a:avLst/>
          </a:prstGeom>
          <a:noFill/>
        </p:spPr>
        <p:txBody>
          <a:bodyPr wrap="square" rtlCol="0">
            <a:spAutoFit/>
          </a:bodyPr>
          <a:lstStyle/>
          <a:p>
            <a:r>
              <a:rPr lang="en-AU" sz="1200" b="1" dirty="0">
                <a:latin typeface="Arial Narrow" panose="020B0606020202030204" pitchFamily="34" charset="0"/>
              </a:rPr>
              <a:t>(a)</a:t>
            </a:r>
          </a:p>
        </p:txBody>
      </p:sp>
      <p:sp>
        <p:nvSpPr>
          <p:cNvPr id="28" name="TextBox 27">
            <a:extLst>
              <a:ext uri="{FF2B5EF4-FFF2-40B4-BE49-F238E27FC236}">
                <a16:creationId xmlns:a16="http://schemas.microsoft.com/office/drawing/2014/main" id="{335C0854-BBA6-4A75-9595-8AC3041A6146}"/>
              </a:ext>
            </a:extLst>
          </p:cNvPr>
          <p:cNvSpPr txBox="1"/>
          <p:nvPr/>
        </p:nvSpPr>
        <p:spPr>
          <a:xfrm>
            <a:off x="5046413" y="4155211"/>
            <a:ext cx="478248" cy="276999"/>
          </a:xfrm>
          <a:prstGeom prst="rect">
            <a:avLst/>
          </a:prstGeom>
          <a:noFill/>
        </p:spPr>
        <p:txBody>
          <a:bodyPr wrap="square" rtlCol="0">
            <a:spAutoFit/>
          </a:bodyPr>
          <a:lstStyle/>
          <a:p>
            <a:r>
              <a:rPr lang="en-AU" sz="1200" b="1" dirty="0">
                <a:latin typeface="Arial Narrow" panose="020B0606020202030204" pitchFamily="34" charset="0"/>
              </a:rPr>
              <a:t>(b)</a:t>
            </a:r>
          </a:p>
        </p:txBody>
      </p:sp>
      <p:sp>
        <p:nvSpPr>
          <p:cNvPr id="33" name="TextBox 32">
            <a:extLst>
              <a:ext uri="{FF2B5EF4-FFF2-40B4-BE49-F238E27FC236}">
                <a16:creationId xmlns:a16="http://schemas.microsoft.com/office/drawing/2014/main" id="{E3785CBB-C1FA-4096-9AD3-A21E62CEBCA4}"/>
              </a:ext>
            </a:extLst>
          </p:cNvPr>
          <p:cNvSpPr txBox="1"/>
          <p:nvPr/>
        </p:nvSpPr>
        <p:spPr>
          <a:xfrm>
            <a:off x="1352985" y="1001406"/>
            <a:ext cx="2340761" cy="276999"/>
          </a:xfrm>
          <a:prstGeom prst="rect">
            <a:avLst/>
          </a:prstGeom>
          <a:noFill/>
        </p:spPr>
        <p:txBody>
          <a:bodyPr wrap="square" rtlCol="0">
            <a:spAutoFit/>
          </a:bodyPr>
          <a:lstStyle/>
          <a:p>
            <a:r>
              <a:rPr lang="en-AU" sz="1200" b="1" i="1" dirty="0">
                <a:latin typeface="Arial Narrow" panose="020B0606020202030204" pitchFamily="34" charset="0"/>
              </a:rPr>
              <a:t>Porites c</a:t>
            </a:r>
            <a:r>
              <a:rPr lang="en-AU" sz="1200" b="1" dirty="0">
                <a:latin typeface="Arial Narrow" panose="020B0606020202030204" pitchFamily="34" charset="0"/>
              </a:rPr>
              <a:t>oral cores</a:t>
            </a:r>
          </a:p>
        </p:txBody>
      </p:sp>
      <p:cxnSp>
        <p:nvCxnSpPr>
          <p:cNvPr id="34" name="Straight Connector 33">
            <a:extLst>
              <a:ext uri="{FF2B5EF4-FFF2-40B4-BE49-F238E27FC236}">
                <a16:creationId xmlns:a16="http://schemas.microsoft.com/office/drawing/2014/main" id="{ECB7E8CC-2B39-4DBE-98B7-A2AA7B08FB08}"/>
              </a:ext>
            </a:extLst>
          </p:cNvPr>
          <p:cNvCxnSpPr/>
          <p:nvPr/>
        </p:nvCxnSpPr>
        <p:spPr>
          <a:xfrm flipH="1">
            <a:off x="497258" y="407904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151F9D0-F243-4B9E-BF58-FEDCBCDD884F}"/>
              </a:ext>
            </a:extLst>
          </p:cNvPr>
          <p:cNvSpPr/>
          <p:nvPr/>
        </p:nvSpPr>
        <p:spPr>
          <a:xfrm>
            <a:off x="523032" y="1359558"/>
            <a:ext cx="174447" cy="2467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 name="Straight Connector 9">
            <a:extLst>
              <a:ext uri="{FF2B5EF4-FFF2-40B4-BE49-F238E27FC236}">
                <a16:creationId xmlns:a16="http://schemas.microsoft.com/office/drawing/2014/main" id="{D160E14D-5206-CA0C-493B-7FEA791E7E5F}"/>
              </a:ext>
            </a:extLst>
          </p:cNvPr>
          <p:cNvCxnSpPr>
            <a:cxnSpLocks/>
          </p:cNvCxnSpPr>
          <p:nvPr/>
        </p:nvCxnSpPr>
        <p:spPr>
          <a:xfrm flipH="1">
            <a:off x="499132" y="88022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a:extLst>
              <a:ext uri="{FF2B5EF4-FFF2-40B4-BE49-F238E27FC236}">
                <a16:creationId xmlns:a16="http://schemas.microsoft.com/office/drawing/2014/main" id="{A9E9012A-4193-49C9-FBD0-62197FCDA07A}"/>
              </a:ext>
            </a:extLst>
          </p:cNvPr>
          <p:cNvSpPr txBox="1"/>
          <p:nvPr/>
        </p:nvSpPr>
        <p:spPr>
          <a:xfrm>
            <a:off x="2597116" y="8798994"/>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Understanding – Future Scenarios</a:t>
            </a:r>
            <a:endParaRPr lang="en-AU" sz="1100" b="1" dirty="0">
              <a:latin typeface="Arial Narrow" pitchFamily="34" charset="0"/>
            </a:endParaRPr>
          </a:p>
        </p:txBody>
      </p:sp>
      <p:sp>
        <p:nvSpPr>
          <p:cNvPr id="20" name="TextBox 36">
            <a:extLst>
              <a:ext uri="{FF2B5EF4-FFF2-40B4-BE49-F238E27FC236}">
                <a16:creationId xmlns:a16="http://schemas.microsoft.com/office/drawing/2014/main" id="{21EB9E99-878B-D2A1-8F08-F2252C12E73B}"/>
              </a:ext>
            </a:extLst>
          </p:cNvPr>
          <p:cNvSpPr txBox="1"/>
          <p:nvPr/>
        </p:nvSpPr>
        <p:spPr>
          <a:xfrm>
            <a:off x="440884" y="87989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74522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79D18-A407-326F-182E-7B27C9DB9CFA}"/>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7A9CD977-6C5D-61EB-A432-2BC9E76E922C}"/>
              </a:ext>
            </a:extLst>
          </p:cNvPr>
          <p:cNvSpPr txBox="1"/>
          <p:nvPr/>
        </p:nvSpPr>
        <p:spPr>
          <a:xfrm>
            <a:off x="1401426" y="123053"/>
            <a:ext cx="4395990" cy="954107"/>
          </a:xfrm>
          <a:prstGeom prst="rect">
            <a:avLst/>
          </a:prstGeom>
          <a:noFill/>
        </p:spPr>
        <p:txBody>
          <a:bodyPr wrap="square" rtlCol="0">
            <a:spAutoFit/>
          </a:bodyPr>
          <a:lstStyle/>
          <a:p>
            <a:r>
              <a:rPr lang="en-US" sz="2000" b="1" dirty="0">
                <a:latin typeface="Arial Narrow" pitchFamily="34" charset="0"/>
              </a:rPr>
              <a:t>Compare</a:t>
            </a:r>
            <a:r>
              <a:rPr lang="en-US" sz="1200" dirty="0">
                <a:latin typeface="Arial Narrow" pitchFamily="34" charset="0"/>
              </a:rPr>
              <a:t> historical geological evidence (e.g. of coral cores) with changes in land use practices and global carbon dioxide and temperature levels.</a:t>
            </a:r>
            <a:endParaRPr lang="en-US" sz="1200" i="1" dirty="0">
              <a:latin typeface="Arial Narrow" pitchFamily="34" charset="0"/>
            </a:endParaRP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575F4C95-7851-F85A-36DC-D6ABE3292D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B50CF0CA-862C-DA70-8C4C-575ECB97B77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92F34EF2-D613-CE29-9F9A-76DFF16E0B5D}"/>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A7114ED2-F460-66D5-5D85-C9FFFCFA328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54CE3DA-00BC-67A2-C4AC-C1185628F8F2}"/>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8E157B7F-D98D-02CE-5899-59DD8BA315A4}"/>
              </a:ext>
            </a:extLst>
          </p:cNvPr>
          <p:cNvSpPr txBox="1"/>
          <p:nvPr/>
        </p:nvSpPr>
        <p:spPr>
          <a:xfrm>
            <a:off x="5693106" y="2308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4110681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04215" y="53970"/>
            <a:ext cx="4183539" cy="877163"/>
          </a:xfrm>
          <a:prstGeom prst="rect">
            <a:avLst/>
          </a:prstGeom>
          <a:noFill/>
        </p:spPr>
        <p:txBody>
          <a:bodyPr wrap="square" rtlCol="0">
            <a:spAutoFit/>
          </a:bodyPr>
          <a:lstStyle/>
          <a:p>
            <a:r>
              <a:rPr lang="en-US" b="1" dirty="0">
                <a:latin typeface="Arial Narrow" pitchFamily="34" charset="0"/>
              </a:rPr>
              <a:t>8. Shell Shock – </a:t>
            </a:r>
            <a:r>
              <a:rPr lang="en-US" sz="1100" dirty="0">
                <a:latin typeface="Arial Narrow" panose="020B0606020202030204" pitchFamily="34" charset="0"/>
              </a:rPr>
              <a:t>Explain the indirect consequences that ocean acidification has on the ocean and its uses, including: changes in food webs, lowering of coral bleaching temperature thresholds, habitat destruction,  coastal protection and, effects on fisheries, medicine, tourism and recreation.</a:t>
            </a:r>
            <a:endParaRPr lang="en-US" sz="1200" i="1" dirty="0">
              <a:latin typeface="Arial Narrow" pitchFamily="34" charset="0"/>
            </a:endParaRPr>
          </a:p>
        </p:txBody>
      </p:sp>
      <p:sp>
        <p:nvSpPr>
          <p:cNvPr id="16" name="TextBox 17"/>
          <p:cNvSpPr txBox="1"/>
          <p:nvPr/>
        </p:nvSpPr>
        <p:spPr>
          <a:xfrm>
            <a:off x="5752254" y="14656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 name="Rectangle 17">
            <a:extLst>
              <a:ext uri="{FF2B5EF4-FFF2-40B4-BE49-F238E27FC236}">
                <a16:creationId xmlns:a16="http://schemas.microsoft.com/office/drawing/2014/main" id="{15037A53-A88B-4DDB-9C37-9A93792512F3}"/>
              </a:ext>
            </a:extLst>
          </p:cNvPr>
          <p:cNvSpPr/>
          <p:nvPr/>
        </p:nvSpPr>
        <p:spPr>
          <a:xfrm>
            <a:off x="451446" y="2088361"/>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3" name="TextBox 12">
            <a:extLst>
              <a:ext uri="{FF2B5EF4-FFF2-40B4-BE49-F238E27FC236}">
                <a16:creationId xmlns:a16="http://schemas.microsoft.com/office/drawing/2014/main" id="{1C94FF19-7E06-4EAA-85C7-E7321204F776}"/>
              </a:ext>
            </a:extLst>
          </p:cNvPr>
          <p:cNvSpPr txBox="1"/>
          <p:nvPr/>
        </p:nvSpPr>
        <p:spPr>
          <a:xfrm>
            <a:off x="407197" y="3726173"/>
            <a:ext cx="2808026" cy="584775"/>
          </a:xfrm>
          <a:prstGeom prst="rect">
            <a:avLst/>
          </a:prstGeom>
          <a:noFill/>
        </p:spPr>
        <p:txBody>
          <a:bodyPr wrap="square" rtlCol="0">
            <a:spAutoFit/>
          </a:bodyPr>
          <a:lstStyle/>
          <a:p>
            <a:r>
              <a:rPr lang="en-AU" sz="800" b="1" dirty="0">
                <a:latin typeface="Arial Narrow" panose="020B0606020202030204" pitchFamily="34" charset="0"/>
              </a:rPr>
              <a:t>Figure 3: In the ocean, all creatures depend on the supply of plankton (tiny plants and animals) at the bottom of the food chain</a:t>
            </a:r>
            <a:r>
              <a:rPr lang="en-AU" sz="800" b="1" baseline="30000" dirty="0">
                <a:latin typeface="Arial Narrow" panose="020B0606020202030204" pitchFamily="34" charset="0"/>
              </a:rPr>
              <a:t>[2]</a:t>
            </a:r>
            <a:r>
              <a:rPr lang="en-AU" sz="800" b="1" dirty="0">
                <a:latin typeface="Arial Narrow" panose="020B0606020202030204" pitchFamily="34" charset="0"/>
              </a:rPr>
              <a:t>. Many of which are made of calcium carbonate (CaCO</a:t>
            </a:r>
            <a:r>
              <a:rPr lang="en-AU" sz="600" b="1" dirty="0">
                <a:latin typeface="Arial Narrow" panose="020B0606020202030204" pitchFamily="34" charset="0"/>
              </a:rPr>
              <a:t>3</a:t>
            </a:r>
            <a:r>
              <a:rPr lang="en-AU" sz="800" b="1" dirty="0">
                <a:latin typeface="Arial Narrow" panose="020B0606020202030204" pitchFamily="34" charset="0"/>
              </a:rPr>
              <a:t>). E.g. coccolithophores and pteropods are both made of CaCO</a:t>
            </a:r>
            <a:r>
              <a:rPr lang="en-AU" sz="600" b="1" dirty="0">
                <a:latin typeface="Arial Narrow" panose="020B0606020202030204" pitchFamily="34" charset="0"/>
              </a:rPr>
              <a:t>3</a:t>
            </a:r>
            <a:r>
              <a:rPr lang="en-AU" sz="800" b="1" dirty="0">
                <a:latin typeface="Arial Narrow" panose="020B0606020202030204" pitchFamily="34" charset="0"/>
              </a:rPr>
              <a:t>.</a:t>
            </a:r>
            <a:endParaRPr lang="en-AU" sz="700" b="1" dirty="0">
              <a:latin typeface="Arial Narrow" panose="020B0606020202030204" pitchFamily="34" charset="0"/>
            </a:endParaRPr>
          </a:p>
        </p:txBody>
      </p:sp>
      <p:sp>
        <p:nvSpPr>
          <p:cNvPr id="20" name="Rectangle 19">
            <a:extLst>
              <a:ext uri="{FF2B5EF4-FFF2-40B4-BE49-F238E27FC236}">
                <a16:creationId xmlns:a16="http://schemas.microsoft.com/office/drawing/2014/main" id="{B92FD4F1-707E-4DB9-BAED-F2A1F9D6C4FA}"/>
              </a:ext>
            </a:extLst>
          </p:cNvPr>
          <p:cNvSpPr/>
          <p:nvPr/>
        </p:nvSpPr>
        <p:spPr>
          <a:xfrm>
            <a:off x="3063820" y="2104954"/>
            <a:ext cx="3303387" cy="212606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21" name="TextBox 20">
            <a:extLst>
              <a:ext uri="{FF2B5EF4-FFF2-40B4-BE49-F238E27FC236}">
                <a16:creationId xmlns:a16="http://schemas.microsoft.com/office/drawing/2014/main" id="{164DFBE1-8AA8-43F3-A0DB-A0AF8C9E44CC}"/>
              </a:ext>
            </a:extLst>
          </p:cNvPr>
          <p:cNvSpPr txBox="1"/>
          <p:nvPr/>
        </p:nvSpPr>
        <p:spPr>
          <a:xfrm>
            <a:off x="3116532" y="3753202"/>
            <a:ext cx="3323991" cy="461665"/>
          </a:xfrm>
          <a:prstGeom prst="rect">
            <a:avLst/>
          </a:prstGeom>
          <a:noFill/>
        </p:spPr>
        <p:txBody>
          <a:bodyPr wrap="square" rtlCol="0">
            <a:spAutoFit/>
          </a:bodyPr>
          <a:lstStyle/>
          <a:p>
            <a:r>
              <a:rPr lang="en-AU" sz="1200" b="1" dirty="0">
                <a:latin typeface="Arial Narrow" panose="020B0606020202030204" pitchFamily="34" charset="0"/>
              </a:rPr>
              <a:t>Activity: Draw a food </a:t>
            </a:r>
            <a:r>
              <a:rPr lang="en-AU" sz="1200" b="1" i="1" dirty="0">
                <a:latin typeface="Arial Narrow" panose="020B0606020202030204" pitchFamily="34" charset="0"/>
              </a:rPr>
              <a:t>chain</a:t>
            </a:r>
            <a:r>
              <a:rPr lang="en-AU" sz="1200" b="1" dirty="0">
                <a:latin typeface="Arial Narrow" panose="020B0606020202030204" pitchFamily="34" charset="0"/>
              </a:rPr>
              <a:t> featuring a Pteropod </a:t>
            </a:r>
            <a:r>
              <a:rPr lang="en-AU" sz="1200" dirty="0">
                <a:latin typeface="Arial Narrow" panose="020B0606020202030204" pitchFamily="34" charset="0"/>
              </a:rPr>
              <a:t>(</a:t>
            </a:r>
            <a:r>
              <a:rPr lang="en-AU" sz="1200" i="1" dirty="0">
                <a:latin typeface="Arial Narrow" panose="020B0606020202030204" pitchFamily="34" charset="0"/>
              </a:rPr>
              <a:t>hint: </a:t>
            </a:r>
            <a:r>
              <a:rPr lang="en-AU" sz="1200" dirty="0">
                <a:latin typeface="Arial Narrow" panose="020B0606020202030204" pitchFamily="34" charset="0"/>
              </a:rPr>
              <a:t>Juvenile Alaskan Pink Salmon eat Pteropods)</a:t>
            </a:r>
            <a:endParaRPr lang="en-AU" sz="1100" dirty="0">
              <a:latin typeface="Arial Narrow" panose="020B0606020202030204" pitchFamily="34" charset="0"/>
            </a:endParaRPr>
          </a:p>
        </p:txBody>
      </p:sp>
      <p:sp>
        <p:nvSpPr>
          <p:cNvPr id="2" name="Rectangle 1">
            <a:extLst>
              <a:ext uri="{FF2B5EF4-FFF2-40B4-BE49-F238E27FC236}">
                <a16:creationId xmlns:a16="http://schemas.microsoft.com/office/drawing/2014/main" id="{CA36690C-5124-4410-BBA1-D12FD9E90689}"/>
              </a:ext>
            </a:extLst>
          </p:cNvPr>
          <p:cNvSpPr/>
          <p:nvPr/>
        </p:nvSpPr>
        <p:spPr>
          <a:xfrm>
            <a:off x="3147126" y="2177781"/>
            <a:ext cx="3136774" cy="15624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2" descr="Figure 3.">
            <a:extLst>
              <a:ext uri="{FF2B5EF4-FFF2-40B4-BE49-F238E27FC236}">
                <a16:creationId xmlns:a16="http://schemas.microsoft.com/office/drawing/2014/main" id="{C9168038-4399-4C52-A3BB-B7AA08F0C526}"/>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5863"/>
          <a:stretch/>
        </p:blipFill>
        <p:spPr bwMode="auto">
          <a:xfrm>
            <a:off x="590919" y="4884281"/>
            <a:ext cx="5720958" cy="328989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5CCD420-4C74-4D49-A0AE-70278F68B0C9}"/>
              </a:ext>
            </a:extLst>
          </p:cNvPr>
          <p:cNvSpPr txBox="1"/>
          <p:nvPr/>
        </p:nvSpPr>
        <p:spPr>
          <a:xfrm>
            <a:off x="533327" y="8152249"/>
            <a:ext cx="6185162" cy="192360"/>
          </a:xfrm>
          <a:prstGeom prst="rect">
            <a:avLst/>
          </a:prstGeom>
          <a:noFill/>
        </p:spPr>
        <p:txBody>
          <a:bodyPr wrap="square" rtlCol="0">
            <a:spAutoFit/>
          </a:bodyPr>
          <a:lstStyle/>
          <a:p>
            <a:r>
              <a:rPr lang="en-AU" sz="650" b="1" dirty="0">
                <a:latin typeface="Arial Narrow" panose="020B0606020202030204" pitchFamily="34" charset="0"/>
              </a:rPr>
              <a:t>Figure 4: Conceptual representation of possible future ocean acidification direct effects on organisms and chemistry, and indirect effects on ecosystems and ecosystem services</a:t>
            </a:r>
            <a:r>
              <a:rPr lang="en-AU" sz="650" b="1" baseline="30000" dirty="0">
                <a:latin typeface="Arial Narrow" panose="020B0606020202030204" pitchFamily="34" charset="0"/>
              </a:rPr>
              <a:t>[3]</a:t>
            </a:r>
            <a:r>
              <a:rPr lang="en-AU" sz="650" b="1" dirty="0">
                <a:latin typeface="Arial Narrow" panose="020B0606020202030204" pitchFamily="34" charset="0"/>
              </a:rPr>
              <a:t>.</a:t>
            </a:r>
          </a:p>
        </p:txBody>
      </p:sp>
      <p:sp>
        <p:nvSpPr>
          <p:cNvPr id="7" name="TextBox 6">
            <a:extLst>
              <a:ext uri="{FF2B5EF4-FFF2-40B4-BE49-F238E27FC236}">
                <a16:creationId xmlns:a16="http://schemas.microsoft.com/office/drawing/2014/main" id="{8D1456CD-E1F9-4E61-AD7B-157DAA74556A}"/>
              </a:ext>
            </a:extLst>
          </p:cNvPr>
          <p:cNvSpPr txBox="1"/>
          <p:nvPr/>
        </p:nvSpPr>
        <p:spPr>
          <a:xfrm>
            <a:off x="348050" y="5958622"/>
            <a:ext cx="307777" cy="1501949"/>
          </a:xfrm>
          <a:prstGeom prst="rect">
            <a:avLst/>
          </a:prstGeom>
          <a:noFill/>
        </p:spPr>
        <p:txBody>
          <a:bodyPr vert="vert270" wrap="square" rtlCol="0">
            <a:spAutoFit/>
          </a:bodyPr>
          <a:lstStyle/>
          <a:p>
            <a:r>
              <a:rPr lang="en-AU" sz="800" b="1" dirty="0">
                <a:latin typeface="Arial Narrow" panose="020B0606020202030204" pitchFamily="34" charset="0"/>
              </a:rPr>
              <a:t>Animals, plants and microbes</a:t>
            </a:r>
          </a:p>
        </p:txBody>
      </p:sp>
      <p:sp>
        <p:nvSpPr>
          <p:cNvPr id="27" name="TextBox 26">
            <a:extLst>
              <a:ext uri="{FF2B5EF4-FFF2-40B4-BE49-F238E27FC236}">
                <a16:creationId xmlns:a16="http://schemas.microsoft.com/office/drawing/2014/main" id="{0C7629D7-2765-4D18-8B1D-C6500362D695}"/>
              </a:ext>
            </a:extLst>
          </p:cNvPr>
          <p:cNvSpPr txBox="1"/>
          <p:nvPr/>
        </p:nvSpPr>
        <p:spPr>
          <a:xfrm rot="10800000">
            <a:off x="6249477" y="6316010"/>
            <a:ext cx="307777" cy="1501949"/>
          </a:xfrm>
          <a:prstGeom prst="rect">
            <a:avLst/>
          </a:prstGeom>
          <a:noFill/>
        </p:spPr>
        <p:txBody>
          <a:bodyPr vert="vert270" wrap="square" rtlCol="0">
            <a:spAutoFit/>
          </a:bodyPr>
          <a:lstStyle/>
          <a:p>
            <a:r>
              <a:rPr lang="en-AU" sz="800" b="1" dirty="0">
                <a:latin typeface="Arial Narrow" panose="020B0606020202030204" pitchFamily="34" charset="0"/>
              </a:rPr>
              <a:t>People (costs and values)</a:t>
            </a:r>
          </a:p>
        </p:txBody>
      </p:sp>
      <p:sp>
        <p:nvSpPr>
          <p:cNvPr id="28" name="Rectangle 27">
            <a:extLst>
              <a:ext uri="{FF2B5EF4-FFF2-40B4-BE49-F238E27FC236}">
                <a16:creationId xmlns:a16="http://schemas.microsoft.com/office/drawing/2014/main" id="{E274B8B6-04A4-4A88-A7B4-9F1323B8D311}"/>
              </a:ext>
            </a:extLst>
          </p:cNvPr>
          <p:cNvSpPr/>
          <p:nvPr/>
        </p:nvSpPr>
        <p:spPr>
          <a:xfrm>
            <a:off x="490928" y="4331259"/>
            <a:ext cx="5869614" cy="30805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bg1"/>
              </a:solidFill>
              <a:latin typeface="Arial Narrow" panose="020B0606020202030204" pitchFamily="34" charset="0"/>
            </a:endParaRPr>
          </a:p>
        </p:txBody>
      </p:sp>
      <p:sp>
        <p:nvSpPr>
          <p:cNvPr id="36" name="Rectangle 35">
            <a:extLst>
              <a:ext uri="{FF2B5EF4-FFF2-40B4-BE49-F238E27FC236}">
                <a16:creationId xmlns:a16="http://schemas.microsoft.com/office/drawing/2014/main" id="{8D9F87A2-99AD-4727-BD0E-84854103CE0C}"/>
              </a:ext>
            </a:extLst>
          </p:cNvPr>
          <p:cNvSpPr/>
          <p:nvPr/>
        </p:nvSpPr>
        <p:spPr>
          <a:xfrm>
            <a:off x="451446" y="4338871"/>
            <a:ext cx="6406554" cy="276999"/>
          </a:xfrm>
          <a:prstGeom prst="rect">
            <a:avLst/>
          </a:prstGeom>
        </p:spPr>
        <p:txBody>
          <a:bodyPr wrap="square">
            <a:spAutoFit/>
          </a:bodyPr>
          <a:lstStyle/>
          <a:p>
            <a:r>
              <a:rPr lang="en-AU" sz="1200" b="1" dirty="0">
                <a:solidFill>
                  <a:schemeClr val="bg1"/>
                </a:solidFill>
                <a:latin typeface="Arial Narrow" panose="020B0606020202030204" pitchFamily="34" charset="0"/>
              </a:rPr>
              <a:t>Activity: Find Figure 3 in Williamson &amp; Turley (2012)</a:t>
            </a:r>
            <a:r>
              <a:rPr lang="en-AU" sz="1200" b="1" baseline="30000" dirty="0">
                <a:solidFill>
                  <a:schemeClr val="bg1"/>
                </a:solidFill>
                <a:latin typeface="Arial Narrow" panose="020B0606020202030204" pitchFamily="34" charset="0"/>
              </a:rPr>
              <a:t>[3]</a:t>
            </a:r>
            <a:r>
              <a:rPr lang="en-AU" sz="1200" b="1" dirty="0">
                <a:solidFill>
                  <a:schemeClr val="bg1"/>
                </a:solidFill>
                <a:latin typeface="Arial Narrow" panose="020B0606020202030204" pitchFamily="34" charset="0"/>
              </a:rPr>
              <a:t>.  Fill in the blanks below. </a:t>
            </a:r>
          </a:p>
        </p:txBody>
      </p:sp>
      <p:sp>
        <p:nvSpPr>
          <p:cNvPr id="37" name="Rectangle 36">
            <a:extLst>
              <a:ext uri="{FF2B5EF4-FFF2-40B4-BE49-F238E27FC236}">
                <a16:creationId xmlns:a16="http://schemas.microsoft.com/office/drawing/2014/main" id="{9032BFCF-F6DE-4174-8A69-E32B81909B91}"/>
              </a:ext>
            </a:extLst>
          </p:cNvPr>
          <p:cNvSpPr/>
          <p:nvPr/>
        </p:nvSpPr>
        <p:spPr>
          <a:xfrm>
            <a:off x="2857248" y="5172215"/>
            <a:ext cx="1232403" cy="861099"/>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dirty="0">
              <a:solidFill>
                <a:schemeClr val="tx1"/>
              </a:solidFill>
              <a:latin typeface="Arial Narrow" panose="020B0606020202030204" pitchFamily="34" charset="0"/>
            </a:endParaRPr>
          </a:p>
        </p:txBody>
      </p:sp>
      <p:sp>
        <p:nvSpPr>
          <p:cNvPr id="39" name="Rectangle 38">
            <a:extLst>
              <a:ext uri="{FF2B5EF4-FFF2-40B4-BE49-F238E27FC236}">
                <a16:creationId xmlns:a16="http://schemas.microsoft.com/office/drawing/2014/main" id="{414A7F9F-8F85-4185-A386-F79EC87FF740}"/>
              </a:ext>
            </a:extLst>
          </p:cNvPr>
          <p:cNvSpPr/>
          <p:nvPr/>
        </p:nvSpPr>
        <p:spPr>
          <a:xfrm>
            <a:off x="761889" y="6135500"/>
            <a:ext cx="1177349" cy="26161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dirty="0">
              <a:solidFill>
                <a:schemeClr val="tx1"/>
              </a:solidFill>
              <a:latin typeface="Arial Narrow" panose="020B0606020202030204" pitchFamily="34" charset="0"/>
            </a:endParaRPr>
          </a:p>
        </p:txBody>
      </p:sp>
      <p:sp>
        <p:nvSpPr>
          <p:cNvPr id="42" name="Rectangle 41">
            <a:extLst>
              <a:ext uri="{FF2B5EF4-FFF2-40B4-BE49-F238E27FC236}">
                <a16:creationId xmlns:a16="http://schemas.microsoft.com/office/drawing/2014/main" id="{2225A9B6-C408-46C7-A571-1523EFA1DEDC}"/>
              </a:ext>
            </a:extLst>
          </p:cNvPr>
          <p:cNvSpPr/>
          <p:nvPr/>
        </p:nvSpPr>
        <p:spPr>
          <a:xfrm>
            <a:off x="4902223" y="6066046"/>
            <a:ext cx="1279999" cy="239802"/>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dirty="0">
              <a:solidFill>
                <a:schemeClr val="tx1"/>
              </a:solidFill>
              <a:latin typeface="Arial Narrow" panose="020B0606020202030204" pitchFamily="34" charset="0"/>
            </a:endParaRPr>
          </a:p>
        </p:txBody>
      </p:sp>
      <p:sp>
        <p:nvSpPr>
          <p:cNvPr id="43" name="Rectangle 42">
            <a:extLst>
              <a:ext uri="{FF2B5EF4-FFF2-40B4-BE49-F238E27FC236}">
                <a16:creationId xmlns:a16="http://schemas.microsoft.com/office/drawing/2014/main" id="{FA5308D1-517B-4BD0-BA88-C8D60FAC4C49}"/>
              </a:ext>
            </a:extLst>
          </p:cNvPr>
          <p:cNvSpPr/>
          <p:nvPr/>
        </p:nvSpPr>
        <p:spPr>
          <a:xfrm>
            <a:off x="4909247" y="7305581"/>
            <a:ext cx="1268916" cy="316327"/>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dirty="0">
              <a:solidFill>
                <a:schemeClr val="tx1"/>
              </a:solidFill>
              <a:latin typeface="Arial Narrow" panose="020B0606020202030204" pitchFamily="34" charset="0"/>
            </a:endParaRPr>
          </a:p>
        </p:txBody>
      </p:sp>
      <p:sp>
        <p:nvSpPr>
          <p:cNvPr id="44" name="Rectangle 43">
            <a:extLst>
              <a:ext uri="{FF2B5EF4-FFF2-40B4-BE49-F238E27FC236}">
                <a16:creationId xmlns:a16="http://schemas.microsoft.com/office/drawing/2014/main" id="{B599BE88-DF3D-497D-B324-DCDFE69512D1}"/>
              </a:ext>
            </a:extLst>
          </p:cNvPr>
          <p:cNvSpPr/>
          <p:nvPr/>
        </p:nvSpPr>
        <p:spPr>
          <a:xfrm>
            <a:off x="2863973" y="5264362"/>
            <a:ext cx="1268234" cy="630942"/>
          </a:xfrm>
          <a:prstGeom prst="rect">
            <a:avLst/>
          </a:prstGeom>
          <a:ln>
            <a:noFill/>
          </a:ln>
        </p:spPr>
        <p:txBody>
          <a:bodyPr wrap="square">
            <a:spAutoFit/>
          </a:bodyPr>
          <a:lstStyle/>
          <a:p>
            <a:r>
              <a:rPr lang="en-AU" sz="700" dirty="0">
                <a:solidFill>
                  <a:schemeClr val="tx1">
                    <a:lumMod val="65000"/>
                    <a:lumOff val="35000"/>
                  </a:schemeClr>
                </a:solidFill>
                <a:latin typeface="Comic Sans MS" panose="030F0702030302020204" pitchFamily="66" charset="0"/>
              </a:rPr>
              <a:t>Change in abundance of:</a:t>
            </a:r>
          </a:p>
          <a:p>
            <a:pPr marL="171450" indent="-171450">
              <a:buFont typeface="Arial" panose="020B0604020202020204" pitchFamily="34" charset="0"/>
              <a:buChar char="•"/>
            </a:pPr>
            <a:r>
              <a:rPr lang="en-AU" sz="700" dirty="0">
                <a:solidFill>
                  <a:schemeClr val="tx1">
                    <a:lumMod val="65000"/>
                    <a:lumOff val="35000"/>
                  </a:schemeClr>
                </a:solidFill>
                <a:latin typeface="Comic Sans MS" panose="030F0702030302020204" pitchFamily="66" charset="0"/>
              </a:rPr>
              <a:t>Primary producers</a:t>
            </a:r>
          </a:p>
          <a:p>
            <a:pPr marL="171450" indent="-171450">
              <a:buFont typeface="Arial" panose="020B0604020202020204" pitchFamily="34" charset="0"/>
              <a:buChar char="•"/>
            </a:pPr>
            <a:r>
              <a:rPr lang="en-AU" sz="700" dirty="0">
                <a:solidFill>
                  <a:schemeClr val="tx1">
                    <a:lumMod val="65000"/>
                    <a:lumOff val="35000"/>
                  </a:schemeClr>
                </a:solidFill>
                <a:latin typeface="Comic Sans MS" panose="030F0702030302020204" pitchFamily="66" charset="0"/>
              </a:rPr>
              <a:t>Secondary producers</a:t>
            </a:r>
          </a:p>
          <a:p>
            <a:pPr marL="171450" indent="-171450">
              <a:buFont typeface="Arial" panose="020B0604020202020204" pitchFamily="34" charset="0"/>
              <a:buChar char="•"/>
            </a:pPr>
            <a:r>
              <a:rPr lang="en-AU" sz="700" dirty="0">
                <a:solidFill>
                  <a:schemeClr val="tx1">
                    <a:lumMod val="65000"/>
                    <a:lumOff val="35000"/>
                  </a:schemeClr>
                </a:solidFill>
                <a:latin typeface="Comic Sans MS" panose="030F0702030302020204" pitchFamily="66" charset="0"/>
              </a:rPr>
              <a:t>Decomposers</a:t>
            </a:r>
          </a:p>
          <a:p>
            <a:pPr marL="171450" indent="-171450">
              <a:buFont typeface="Arial" panose="020B0604020202020204" pitchFamily="34" charset="0"/>
              <a:buChar char="•"/>
            </a:pPr>
            <a:r>
              <a:rPr lang="en-AU" sz="700" dirty="0">
                <a:solidFill>
                  <a:schemeClr val="tx1">
                    <a:lumMod val="65000"/>
                    <a:lumOff val="35000"/>
                  </a:schemeClr>
                </a:solidFill>
                <a:latin typeface="Comic Sans MS" panose="030F0702030302020204" pitchFamily="66" charset="0"/>
              </a:rPr>
              <a:t>Habitat-formers</a:t>
            </a:r>
          </a:p>
        </p:txBody>
      </p:sp>
      <p:sp>
        <p:nvSpPr>
          <p:cNvPr id="45" name="Rectangle 44">
            <a:extLst>
              <a:ext uri="{FF2B5EF4-FFF2-40B4-BE49-F238E27FC236}">
                <a16:creationId xmlns:a16="http://schemas.microsoft.com/office/drawing/2014/main" id="{526F4608-9DE6-471A-85E0-B2AA13DAC6CF}"/>
              </a:ext>
            </a:extLst>
          </p:cNvPr>
          <p:cNvSpPr/>
          <p:nvPr/>
        </p:nvSpPr>
        <p:spPr>
          <a:xfrm>
            <a:off x="785974" y="6116788"/>
            <a:ext cx="1179892" cy="307777"/>
          </a:xfrm>
          <a:prstGeom prst="rect">
            <a:avLst/>
          </a:prstGeom>
          <a:ln>
            <a:noFill/>
          </a:ln>
        </p:spPr>
        <p:txBody>
          <a:bodyPr wrap="square">
            <a:spAutoFit/>
          </a:bodyPr>
          <a:lstStyle/>
          <a:p>
            <a:pPr algn="ctr"/>
            <a:r>
              <a:rPr lang="en-AU" sz="700" dirty="0">
                <a:solidFill>
                  <a:schemeClr val="tx1">
                    <a:lumMod val="65000"/>
                    <a:lumOff val="35000"/>
                  </a:schemeClr>
                </a:solidFill>
                <a:latin typeface="Comic Sans MS" panose="030F0702030302020204" pitchFamily="66" charset="0"/>
              </a:rPr>
              <a:t>Reduced calcification by most species</a:t>
            </a:r>
          </a:p>
        </p:txBody>
      </p:sp>
      <p:sp>
        <p:nvSpPr>
          <p:cNvPr id="47" name="Rectangle 46">
            <a:extLst>
              <a:ext uri="{FF2B5EF4-FFF2-40B4-BE49-F238E27FC236}">
                <a16:creationId xmlns:a16="http://schemas.microsoft.com/office/drawing/2014/main" id="{52239908-EEC7-4F35-9C63-8B536FCF218F}"/>
              </a:ext>
            </a:extLst>
          </p:cNvPr>
          <p:cNvSpPr/>
          <p:nvPr/>
        </p:nvSpPr>
        <p:spPr>
          <a:xfrm>
            <a:off x="5061733" y="6081097"/>
            <a:ext cx="992027" cy="200055"/>
          </a:xfrm>
          <a:prstGeom prst="rect">
            <a:avLst/>
          </a:prstGeom>
          <a:ln>
            <a:noFill/>
          </a:ln>
        </p:spPr>
        <p:txBody>
          <a:bodyPr wrap="square">
            <a:spAutoFit/>
          </a:bodyPr>
          <a:lstStyle/>
          <a:p>
            <a:pPr algn="ctr"/>
            <a:r>
              <a:rPr lang="en-AU" sz="700" dirty="0">
                <a:solidFill>
                  <a:schemeClr val="tx1">
                    <a:lumMod val="65000"/>
                    <a:lumOff val="35000"/>
                  </a:schemeClr>
                </a:solidFill>
                <a:latin typeface="Comic Sans MS" panose="030F0702030302020204" pitchFamily="66" charset="0"/>
              </a:rPr>
              <a:t>Biodiversity loss</a:t>
            </a:r>
          </a:p>
        </p:txBody>
      </p:sp>
      <p:sp>
        <p:nvSpPr>
          <p:cNvPr id="48" name="Rectangle 47">
            <a:extLst>
              <a:ext uri="{FF2B5EF4-FFF2-40B4-BE49-F238E27FC236}">
                <a16:creationId xmlns:a16="http://schemas.microsoft.com/office/drawing/2014/main" id="{B756690E-2389-42A7-AC19-1913289867A5}"/>
              </a:ext>
            </a:extLst>
          </p:cNvPr>
          <p:cNvSpPr/>
          <p:nvPr/>
        </p:nvSpPr>
        <p:spPr>
          <a:xfrm>
            <a:off x="5043268" y="7314131"/>
            <a:ext cx="1049328" cy="307777"/>
          </a:xfrm>
          <a:prstGeom prst="rect">
            <a:avLst/>
          </a:prstGeom>
          <a:ln>
            <a:noFill/>
          </a:ln>
        </p:spPr>
        <p:txBody>
          <a:bodyPr wrap="square">
            <a:spAutoFit/>
          </a:bodyPr>
          <a:lstStyle/>
          <a:p>
            <a:pPr algn="ctr"/>
            <a:r>
              <a:rPr lang="en-AU" sz="700" dirty="0">
                <a:solidFill>
                  <a:schemeClr val="tx1">
                    <a:lumMod val="65000"/>
                    <a:lumOff val="35000"/>
                  </a:schemeClr>
                </a:solidFill>
                <a:latin typeface="Comic Sans MS" panose="030F0702030302020204" pitchFamily="66" charset="0"/>
              </a:rPr>
              <a:t>Reduced strength of biological pump</a:t>
            </a:r>
          </a:p>
        </p:txBody>
      </p:sp>
      <p:sp>
        <p:nvSpPr>
          <p:cNvPr id="9" name="Rectangle 8">
            <a:extLst>
              <a:ext uri="{FF2B5EF4-FFF2-40B4-BE49-F238E27FC236}">
                <a16:creationId xmlns:a16="http://schemas.microsoft.com/office/drawing/2014/main" id="{5EE9F901-7A6B-4492-BFFD-795C39D530F4}"/>
              </a:ext>
            </a:extLst>
          </p:cNvPr>
          <p:cNvSpPr/>
          <p:nvPr/>
        </p:nvSpPr>
        <p:spPr>
          <a:xfrm>
            <a:off x="520367" y="8338682"/>
            <a:ext cx="5899281" cy="446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21D3A315-2061-4CA3-A7B9-33FA22B7410A}"/>
              </a:ext>
            </a:extLst>
          </p:cNvPr>
          <p:cNvSpPr/>
          <p:nvPr/>
        </p:nvSpPr>
        <p:spPr>
          <a:xfrm>
            <a:off x="444123" y="8371555"/>
            <a:ext cx="6033326" cy="461665"/>
          </a:xfrm>
          <a:prstGeom prst="rect">
            <a:avLst/>
          </a:prstGeom>
        </p:spPr>
        <p:txBody>
          <a:bodyPr wrap="square">
            <a:spAutoFit/>
          </a:bodyPr>
          <a:lstStyle/>
          <a:p>
            <a:r>
              <a:rPr lang="en-AU" sz="580" baseline="30000" dirty="0">
                <a:latin typeface="Arial Narrow" panose="020B0606020202030204" pitchFamily="34" charset="0"/>
              </a:rPr>
              <a:t>[1] </a:t>
            </a:r>
            <a:r>
              <a:rPr lang="en-AU" sz="580" dirty="0">
                <a:latin typeface="Arial Narrow" panose="020B0606020202030204" pitchFamily="34" charset="0"/>
              </a:rPr>
              <a:t>Adapted with permission from: </a:t>
            </a:r>
            <a:r>
              <a:rPr lang="en-AU" sz="580" dirty="0" err="1">
                <a:latin typeface="Arial Narrow" panose="020B0606020202030204" pitchFamily="34" charset="0"/>
              </a:rPr>
              <a:t>Bednarsek</a:t>
            </a:r>
            <a:r>
              <a:rPr lang="en-AU" sz="580" dirty="0">
                <a:latin typeface="Arial Narrow" panose="020B0606020202030204" pitchFamily="34" charset="0"/>
              </a:rPr>
              <a:t>, N., Tarling, G.A., Bakker, D.C.E., Fielding, S., Cohen, A., </a:t>
            </a:r>
            <a:r>
              <a:rPr lang="en-AU" sz="580" dirty="0" err="1">
                <a:latin typeface="Arial Narrow" panose="020B0606020202030204" pitchFamily="34" charset="0"/>
              </a:rPr>
              <a:t>Kuzirian</a:t>
            </a:r>
            <a:r>
              <a:rPr lang="en-AU" sz="580" dirty="0">
                <a:latin typeface="Arial Narrow" panose="020B0606020202030204" pitchFamily="34" charset="0"/>
              </a:rPr>
              <a:t>, A., McCorkle, D., </a:t>
            </a:r>
            <a:r>
              <a:rPr lang="en-AU" sz="580" dirty="0" err="1">
                <a:latin typeface="Arial Narrow" panose="020B0606020202030204" pitchFamily="34" charset="0"/>
              </a:rPr>
              <a:t>Leze</a:t>
            </a:r>
            <a:r>
              <a:rPr lang="en-AU" sz="580" dirty="0">
                <a:latin typeface="Arial Narrow" panose="020B0606020202030204" pitchFamily="34" charset="0"/>
              </a:rPr>
              <a:t>, B. and </a:t>
            </a:r>
            <a:r>
              <a:rPr lang="en-AU" sz="580" dirty="0" err="1">
                <a:latin typeface="Arial Narrow" panose="020B0606020202030204" pitchFamily="34" charset="0"/>
              </a:rPr>
              <a:t>Montagna</a:t>
            </a:r>
            <a:r>
              <a:rPr lang="en-AU" sz="580" dirty="0">
                <a:latin typeface="Arial Narrow" panose="020B0606020202030204" pitchFamily="34" charset="0"/>
              </a:rPr>
              <a:t>, R.(2012). Description and quantification of pteropod shell dissolution: a sensitive bioindicator of ocean acidification. </a:t>
            </a:r>
            <a:r>
              <a:rPr lang="en-AU" sz="580" i="1" dirty="0">
                <a:latin typeface="Arial Narrow" panose="020B0606020202030204" pitchFamily="34" charset="0"/>
              </a:rPr>
              <a:t>Global Change Biology. Volume 18. Issue 7. Pages 2378-2388. DOI: 10.1111/j.1365-2486.2012.02668.x</a:t>
            </a:r>
          </a:p>
          <a:p>
            <a:r>
              <a:rPr lang="en-AU" sz="580" baseline="30000" dirty="0">
                <a:latin typeface="Arial Narrow" panose="020B0606020202030204" pitchFamily="34" charset="0"/>
              </a:rPr>
              <a:t>[2] </a:t>
            </a:r>
            <a:r>
              <a:rPr lang="en-AU" sz="580" dirty="0">
                <a:latin typeface="Arial Narrow" panose="020B0606020202030204" pitchFamily="34" charset="0"/>
              </a:rPr>
              <a:t>Adapted with permission from: Climate Kids (2019). </a:t>
            </a:r>
            <a:r>
              <a:rPr lang="en-AU" sz="580" i="1" dirty="0">
                <a:latin typeface="Arial Narrow" panose="020B0606020202030204" pitchFamily="34" charset="0"/>
              </a:rPr>
              <a:t>What is happening in the ocean? </a:t>
            </a:r>
            <a:r>
              <a:rPr lang="en-AU" sz="580" dirty="0">
                <a:latin typeface="Arial Narrow" panose="020B0606020202030204" pitchFamily="34" charset="0"/>
              </a:rPr>
              <a:t>NASA. Accessed 20.04.2019 from: https://climatekids.nasa.gov/ocean/. Courtesy NASA/JPL-Caltech.</a:t>
            </a:r>
            <a:endParaRPr lang="en-AU" sz="580" i="1" baseline="30000" dirty="0">
              <a:latin typeface="Arial Narrow" panose="020B0606020202030204" pitchFamily="34" charset="0"/>
            </a:endParaRPr>
          </a:p>
          <a:p>
            <a:r>
              <a:rPr lang="en-AU" sz="580" baseline="30000" dirty="0">
                <a:latin typeface="Arial Narrow" panose="020B0606020202030204" pitchFamily="34" charset="0"/>
              </a:rPr>
              <a:t>[3] </a:t>
            </a:r>
            <a:r>
              <a:rPr lang="en-AU" sz="580" dirty="0">
                <a:latin typeface="Arial Narrow" panose="020B0606020202030204" pitchFamily="34" charset="0"/>
              </a:rPr>
              <a:t>Adapted with permission from: Williamson, P. and Turley, C. (2012). Ocean acidification in a geoengineering context. </a:t>
            </a:r>
            <a:r>
              <a:rPr lang="en-AU" sz="580" i="1" dirty="0">
                <a:latin typeface="Arial Narrow" panose="020B0606020202030204" pitchFamily="34" charset="0"/>
              </a:rPr>
              <a:t>Philosophical Transactions of the Royal Society. 370, 4317-4342. DOI:10.1098/rsta.2012.0167</a:t>
            </a:r>
            <a:endParaRPr lang="en-US" sz="580" i="1" dirty="0">
              <a:latin typeface="Arial Narrow" panose="020B0606020202030204" pitchFamily="34" charset="0"/>
            </a:endParaRPr>
          </a:p>
        </p:txBody>
      </p:sp>
      <p:sp>
        <p:nvSpPr>
          <p:cNvPr id="14" name="TextBox 13">
            <a:extLst>
              <a:ext uri="{FF2B5EF4-FFF2-40B4-BE49-F238E27FC236}">
                <a16:creationId xmlns:a16="http://schemas.microsoft.com/office/drawing/2014/main" id="{8C7FCCE6-B77E-484D-B4A1-82EBCC92B440}"/>
              </a:ext>
            </a:extLst>
          </p:cNvPr>
          <p:cNvSpPr txBox="1"/>
          <p:nvPr/>
        </p:nvSpPr>
        <p:spPr>
          <a:xfrm>
            <a:off x="731329" y="4699019"/>
            <a:ext cx="1207909" cy="261610"/>
          </a:xfrm>
          <a:prstGeom prst="rect">
            <a:avLst/>
          </a:prstGeom>
          <a:noFill/>
        </p:spPr>
        <p:txBody>
          <a:bodyPr wrap="square" rtlCol="0">
            <a:spAutoFit/>
          </a:bodyPr>
          <a:lstStyle/>
          <a:p>
            <a:r>
              <a:rPr lang="en-AU" sz="1100" b="1" dirty="0">
                <a:latin typeface="Arial Narrow" panose="020B0606020202030204" pitchFamily="34" charset="0"/>
                <a:cs typeface="Arial" panose="020B0604020202020204" pitchFamily="34" charset="0"/>
              </a:rPr>
              <a:t>DIRECT EFFECTS</a:t>
            </a:r>
          </a:p>
        </p:txBody>
      </p:sp>
      <p:sp>
        <p:nvSpPr>
          <p:cNvPr id="67" name="TextBox 66">
            <a:extLst>
              <a:ext uri="{FF2B5EF4-FFF2-40B4-BE49-F238E27FC236}">
                <a16:creationId xmlns:a16="http://schemas.microsoft.com/office/drawing/2014/main" id="{BCA85C6E-8AD4-4ADC-9F97-EC2D85FCA75E}"/>
              </a:ext>
            </a:extLst>
          </p:cNvPr>
          <p:cNvSpPr txBox="1"/>
          <p:nvPr/>
        </p:nvSpPr>
        <p:spPr>
          <a:xfrm>
            <a:off x="3844869" y="4691746"/>
            <a:ext cx="1877595" cy="261610"/>
          </a:xfrm>
          <a:prstGeom prst="rect">
            <a:avLst/>
          </a:prstGeom>
          <a:noFill/>
        </p:spPr>
        <p:txBody>
          <a:bodyPr wrap="square" rtlCol="0">
            <a:spAutoFit/>
          </a:bodyPr>
          <a:lstStyle/>
          <a:p>
            <a:r>
              <a:rPr lang="en-AU" sz="1100" b="1" dirty="0">
                <a:latin typeface="Arial Narrow" panose="020B0606020202030204" pitchFamily="34" charset="0"/>
                <a:cs typeface="Arial" panose="020B0604020202020204" pitchFamily="34" charset="0"/>
              </a:rPr>
              <a:t>INDIRECT EFFECTS</a:t>
            </a:r>
          </a:p>
        </p:txBody>
      </p:sp>
      <p:sp>
        <p:nvSpPr>
          <p:cNvPr id="73" name="Rectangle 72">
            <a:extLst>
              <a:ext uri="{FF2B5EF4-FFF2-40B4-BE49-F238E27FC236}">
                <a16:creationId xmlns:a16="http://schemas.microsoft.com/office/drawing/2014/main" id="{CDCEA633-116D-404F-93E4-FDC57929DEC2}"/>
              </a:ext>
            </a:extLst>
          </p:cNvPr>
          <p:cNvSpPr/>
          <p:nvPr/>
        </p:nvSpPr>
        <p:spPr>
          <a:xfrm>
            <a:off x="2837782" y="7791172"/>
            <a:ext cx="1339283" cy="270062"/>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800" b="1" dirty="0">
              <a:solidFill>
                <a:schemeClr val="tx1"/>
              </a:solidFill>
              <a:latin typeface="Arial Narrow" panose="020B0606020202030204" pitchFamily="34" charset="0"/>
            </a:endParaRPr>
          </a:p>
        </p:txBody>
      </p:sp>
      <p:sp>
        <p:nvSpPr>
          <p:cNvPr id="74" name="Rectangle 73">
            <a:extLst>
              <a:ext uri="{FF2B5EF4-FFF2-40B4-BE49-F238E27FC236}">
                <a16:creationId xmlns:a16="http://schemas.microsoft.com/office/drawing/2014/main" id="{1D2C6936-0A0D-493D-9BC0-E2D64DD2F027}"/>
              </a:ext>
            </a:extLst>
          </p:cNvPr>
          <p:cNvSpPr/>
          <p:nvPr/>
        </p:nvSpPr>
        <p:spPr>
          <a:xfrm>
            <a:off x="2768684" y="7833606"/>
            <a:ext cx="1454602" cy="200055"/>
          </a:xfrm>
          <a:prstGeom prst="rect">
            <a:avLst/>
          </a:prstGeom>
          <a:ln w="38100">
            <a:noFill/>
          </a:ln>
        </p:spPr>
        <p:txBody>
          <a:bodyPr wrap="square">
            <a:spAutoFit/>
          </a:bodyPr>
          <a:lstStyle/>
          <a:p>
            <a:pPr algn="ctr"/>
            <a:r>
              <a:rPr lang="en-AU" sz="700" dirty="0">
                <a:solidFill>
                  <a:schemeClr val="tx1">
                    <a:lumMod val="65000"/>
                    <a:lumOff val="35000"/>
                  </a:schemeClr>
                </a:solidFill>
                <a:latin typeface="Comic Sans MS" panose="030F0702030302020204" pitchFamily="66" charset="0"/>
              </a:rPr>
              <a:t>Increased CaCO</a:t>
            </a:r>
            <a:r>
              <a:rPr lang="en-AU" sz="600" dirty="0">
                <a:solidFill>
                  <a:schemeClr val="tx1">
                    <a:lumMod val="65000"/>
                    <a:lumOff val="35000"/>
                  </a:schemeClr>
                </a:solidFill>
                <a:latin typeface="Comic Sans MS" panose="030F0702030302020204" pitchFamily="66" charset="0"/>
              </a:rPr>
              <a:t>3</a:t>
            </a:r>
            <a:r>
              <a:rPr lang="en-AU" sz="700" dirty="0">
                <a:solidFill>
                  <a:schemeClr val="tx1">
                    <a:lumMod val="65000"/>
                    <a:lumOff val="35000"/>
                  </a:schemeClr>
                </a:solidFill>
                <a:latin typeface="Comic Sans MS" panose="030F0702030302020204" pitchFamily="66" charset="0"/>
              </a:rPr>
              <a:t> dissolution</a:t>
            </a:r>
          </a:p>
        </p:txBody>
      </p:sp>
      <p:pic>
        <p:nvPicPr>
          <p:cNvPr id="5" name="Picture 4">
            <a:extLst>
              <a:ext uri="{FF2B5EF4-FFF2-40B4-BE49-F238E27FC236}">
                <a16:creationId xmlns:a16="http://schemas.microsoft.com/office/drawing/2014/main" id="{BADF9703-B261-4297-BF4C-7639B09AD44E}"/>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2269" t="3551" r="1750" b="2777"/>
          <a:stretch/>
        </p:blipFill>
        <p:spPr>
          <a:xfrm>
            <a:off x="528897" y="2130517"/>
            <a:ext cx="2346090" cy="1605158"/>
          </a:xfrm>
          <a:prstGeom prst="rect">
            <a:avLst/>
          </a:prstGeom>
          <a:ln w="28575">
            <a:solidFill>
              <a:schemeClr val="tx1"/>
            </a:solidFill>
          </a:ln>
        </p:spPr>
      </p:pic>
      <p:sp>
        <p:nvSpPr>
          <p:cNvPr id="93" name="TextBox 92">
            <a:extLst>
              <a:ext uri="{FF2B5EF4-FFF2-40B4-BE49-F238E27FC236}">
                <a16:creationId xmlns:a16="http://schemas.microsoft.com/office/drawing/2014/main" id="{5A5B869A-7516-4BDB-B604-464ACFA1E69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2" name="Arrow: Curved Left 21">
            <a:extLst>
              <a:ext uri="{FF2B5EF4-FFF2-40B4-BE49-F238E27FC236}">
                <a16:creationId xmlns:a16="http://schemas.microsoft.com/office/drawing/2014/main" id="{94FBFC69-7441-4732-ACF8-810C85587632}"/>
              </a:ext>
            </a:extLst>
          </p:cNvPr>
          <p:cNvSpPr/>
          <p:nvPr/>
        </p:nvSpPr>
        <p:spPr>
          <a:xfrm>
            <a:off x="4390533" y="2390511"/>
            <a:ext cx="1317144" cy="1206842"/>
          </a:xfrm>
          <a:prstGeom prst="curvedLeft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0" name="Oval 109">
            <a:extLst>
              <a:ext uri="{FF2B5EF4-FFF2-40B4-BE49-F238E27FC236}">
                <a16:creationId xmlns:a16="http://schemas.microsoft.com/office/drawing/2014/main" id="{E28FBA33-0E9E-4ABD-AEC5-D6DD0496C0F9}"/>
              </a:ext>
            </a:extLst>
          </p:cNvPr>
          <p:cNvSpPr/>
          <p:nvPr/>
        </p:nvSpPr>
        <p:spPr>
          <a:xfrm>
            <a:off x="3271741" y="2242836"/>
            <a:ext cx="1190450" cy="641065"/>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65000"/>
                  <a:lumOff val="35000"/>
                </a:schemeClr>
              </a:solidFill>
            </a:endParaRPr>
          </a:p>
        </p:txBody>
      </p:sp>
      <p:sp>
        <p:nvSpPr>
          <p:cNvPr id="111" name="Oval 110">
            <a:extLst>
              <a:ext uri="{FF2B5EF4-FFF2-40B4-BE49-F238E27FC236}">
                <a16:creationId xmlns:a16="http://schemas.microsoft.com/office/drawing/2014/main" id="{D27BDAF6-1CC3-43CD-908A-8523C4A5BB15}"/>
              </a:ext>
            </a:extLst>
          </p:cNvPr>
          <p:cNvSpPr/>
          <p:nvPr/>
        </p:nvSpPr>
        <p:spPr>
          <a:xfrm>
            <a:off x="3370161" y="3081169"/>
            <a:ext cx="994343" cy="49709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65000"/>
                  <a:lumOff val="35000"/>
                </a:schemeClr>
              </a:solidFill>
            </a:endParaRPr>
          </a:p>
        </p:txBody>
      </p:sp>
      <p:sp>
        <p:nvSpPr>
          <p:cNvPr id="113" name="Oval 112">
            <a:extLst>
              <a:ext uri="{FF2B5EF4-FFF2-40B4-BE49-F238E27FC236}">
                <a16:creationId xmlns:a16="http://schemas.microsoft.com/office/drawing/2014/main" id="{B03DED0F-5A60-4A2B-B341-0FE08D10E929}"/>
              </a:ext>
            </a:extLst>
          </p:cNvPr>
          <p:cNvSpPr/>
          <p:nvPr/>
        </p:nvSpPr>
        <p:spPr>
          <a:xfrm>
            <a:off x="4944688" y="2903467"/>
            <a:ext cx="1230534" cy="67479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65000"/>
                  <a:lumOff val="35000"/>
                </a:schemeClr>
              </a:solidFill>
            </a:endParaRPr>
          </a:p>
        </p:txBody>
      </p:sp>
      <p:sp>
        <p:nvSpPr>
          <p:cNvPr id="115" name="Oval 114">
            <a:extLst>
              <a:ext uri="{FF2B5EF4-FFF2-40B4-BE49-F238E27FC236}">
                <a16:creationId xmlns:a16="http://schemas.microsoft.com/office/drawing/2014/main" id="{E646D6F7-6E5F-4CB7-AE03-344BDAA6D13D}"/>
              </a:ext>
            </a:extLst>
          </p:cNvPr>
          <p:cNvSpPr/>
          <p:nvPr/>
        </p:nvSpPr>
        <p:spPr>
          <a:xfrm>
            <a:off x="4586640" y="2298155"/>
            <a:ext cx="994343" cy="49709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65000"/>
                  <a:lumOff val="35000"/>
                </a:schemeClr>
              </a:solidFill>
            </a:endParaRPr>
          </a:p>
        </p:txBody>
      </p:sp>
      <p:sp>
        <p:nvSpPr>
          <p:cNvPr id="116" name="TextBox 115">
            <a:extLst>
              <a:ext uri="{FF2B5EF4-FFF2-40B4-BE49-F238E27FC236}">
                <a16:creationId xmlns:a16="http://schemas.microsoft.com/office/drawing/2014/main" id="{079C6660-150A-4BC7-B539-716A9DF4803A}"/>
              </a:ext>
            </a:extLst>
          </p:cNvPr>
          <p:cNvSpPr txBox="1"/>
          <p:nvPr/>
        </p:nvSpPr>
        <p:spPr>
          <a:xfrm>
            <a:off x="4662203" y="2392988"/>
            <a:ext cx="994343" cy="276999"/>
          </a:xfrm>
          <a:prstGeom prst="rect">
            <a:avLst/>
          </a:prstGeom>
          <a:noFill/>
          <a:ln>
            <a:noFill/>
          </a:ln>
        </p:spPr>
        <p:txBody>
          <a:bodyPr wrap="square" rtlCol="0">
            <a:spAutoFit/>
          </a:bodyPr>
          <a:lstStyle/>
          <a:p>
            <a:r>
              <a:rPr lang="en-AU" sz="1200" dirty="0">
                <a:solidFill>
                  <a:schemeClr val="tx1">
                    <a:lumMod val="65000"/>
                    <a:lumOff val="35000"/>
                  </a:schemeClr>
                </a:solidFill>
                <a:latin typeface="Comic Sans MS" panose="030F0702030302020204" pitchFamily="66" charset="0"/>
              </a:rPr>
              <a:t>Pteropods</a:t>
            </a:r>
          </a:p>
        </p:txBody>
      </p:sp>
      <p:sp>
        <p:nvSpPr>
          <p:cNvPr id="117" name="TextBox 116">
            <a:extLst>
              <a:ext uri="{FF2B5EF4-FFF2-40B4-BE49-F238E27FC236}">
                <a16:creationId xmlns:a16="http://schemas.microsoft.com/office/drawing/2014/main" id="{EC4F4D1B-BC4A-4153-BEB8-5B7EACAE487F}"/>
              </a:ext>
            </a:extLst>
          </p:cNvPr>
          <p:cNvSpPr txBox="1"/>
          <p:nvPr/>
        </p:nvSpPr>
        <p:spPr>
          <a:xfrm>
            <a:off x="3496489" y="2392001"/>
            <a:ext cx="905944" cy="276999"/>
          </a:xfrm>
          <a:prstGeom prst="rect">
            <a:avLst/>
          </a:prstGeom>
          <a:noFill/>
          <a:ln>
            <a:noFill/>
          </a:ln>
        </p:spPr>
        <p:txBody>
          <a:bodyPr wrap="square" rtlCol="0">
            <a:spAutoFit/>
          </a:bodyPr>
          <a:lstStyle/>
          <a:p>
            <a:r>
              <a:rPr lang="en-AU" sz="1200" dirty="0">
                <a:solidFill>
                  <a:schemeClr val="tx1">
                    <a:lumMod val="65000"/>
                    <a:lumOff val="35000"/>
                  </a:schemeClr>
                </a:solidFill>
                <a:latin typeface="Comic Sans MS" panose="030F0702030302020204" pitchFamily="66" charset="0"/>
              </a:rPr>
              <a:t>Diatoms</a:t>
            </a:r>
          </a:p>
        </p:txBody>
      </p:sp>
      <p:sp>
        <p:nvSpPr>
          <p:cNvPr id="118" name="TextBox 117">
            <a:extLst>
              <a:ext uri="{FF2B5EF4-FFF2-40B4-BE49-F238E27FC236}">
                <a16:creationId xmlns:a16="http://schemas.microsoft.com/office/drawing/2014/main" id="{909B4655-B3F0-48FE-8240-0E02FBB92B5A}"/>
              </a:ext>
            </a:extLst>
          </p:cNvPr>
          <p:cNvSpPr txBox="1"/>
          <p:nvPr/>
        </p:nvSpPr>
        <p:spPr>
          <a:xfrm>
            <a:off x="3517357" y="3181628"/>
            <a:ext cx="783204" cy="276999"/>
          </a:xfrm>
          <a:prstGeom prst="rect">
            <a:avLst/>
          </a:prstGeom>
          <a:noFill/>
          <a:ln>
            <a:noFill/>
          </a:ln>
        </p:spPr>
        <p:txBody>
          <a:bodyPr wrap="square" rtlCol="0">
            <a:spAutoFit/>
          </a:bodyPr>
          <a:lstStyle/>
          <a:p>
            <a:r>
              <a:rPr lang="en-AU" sz="1200" dirty="0">
                <a:solidFill>
                  <a:schemeClr val="tx1">
                    <a:lumMod val="65000"/>
                    <a:lumOff val="35000"/>
                  </a:schemeClr>
                </a:solidFill>
                <a:latin typeface="Comic Sans MS" panose="030F0702030302020204" pitchFamily="66" charset="0"/>
              </a:rPr>
              <a:t>Humans</a:t>
            </a:r>
          </a:p>
        </p:txBody>
      </p:sp>
      <p:sp>
        <p:nvSpPr>
          <p:cNvPr id="119" name="TextBox 118">
            <a:extLst>
              <a:ext uri="{FF2B5EF4-FFF2-40B4-BE49-F238E27FC236}">
                <a16:creationId xmlns:a16="http://schemas.microsoft.com/office/drawing/2014/main" id="{A7013939-32AB-482F-92B1-4A2F0EF630A9}"/>
              </a:ext>
            </a:extLst>
          </p:cNvPr>
          <p:cNvSpPr txBox="1"/>
          <p:nvPr/>
        </p:nvSpPr>
        <p:spPr>
          <a:xfrm>
            <a:off x="4976381" y="2912717"/>
            <a:ext cx="1194363" cy="646331"/>
          </a:xfrm>
          <a:prstGeom prst="rect">
            <a:avLst/>
          </a:prstGeom>
          <a:noFill/>
          <a:ln>
            <a:noFill/>
          </a:ln>
        </p:spPr>
        <p:txBody>
          <a:bodyPr wrap="square" rtlCol="0">
            <a:spAutoFit/>
          </a:bodyPr>
          <a:lstStyle/>
          <a:p>
            <a:pPr algn="ctr"/>
            <a:r>
              <a:rPr lang="en-AU" sz="1200" dirty="0">
                <a:solidFill>
                  <a:schemeClr val="tx1">
                    <a:lumMod val="65000"/>
                    <a:lumOff val="35000"/>
                  </a:schemeClr>
                </a:solidFill>
                <a:latin typeface="Comic Sans MS" panose="030F0702030302020204" pitchFamily="66" charset="0"/>
              </a:rPr>
              <a:t>Juvenile Alaskan Pink Salmon</a:t>
            </a:r>
          </a:p>
        </p:txBody>
      </p:sp>
      <p:sp>
        <p:nvSpPr>
          <p:cNvPr id="53" name="Rectangle 52">
            <a:extLst>
              <a:ext uri="{FF2B5EF4-FFF2-40B4-BE49-F238E27FC236}">
                <a16:creationId xmlns:a16="http://schemas.microsoft.com/office/drawing/2014/main" id="{0A92E15F-5C60-4AC2-91BC-FF9F88C042D5}"/>
              </a:ext>
            </a:extLst>
          </p:cNvPr>
          <p:cNvSpPr/>
          <p:nvPr/>
        </p:nvSpPr>
        <p:spPr>
          <a:xfrm>
            <a:off x="496907" y="1017758"/>
            <a:ext cx="5857657" cy="10205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54" name="Picture 53">
            <a:extLst>
              <a:ext uri="{FF2B5EF4-FFF2-40B4-BE49-F238E27FC236}">
                <a16:creationId xmlns:a16="http://schemas.microsoft.com/office/drawing/2014/main" id="{C6917576-0F4E-4E73-9E69-42149C8F99A8}"/>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tretch>
            <a:fillRect/>
          </a:stretch>
        </p:blipFill>
        <p:spPr>
          <a:xfrm>
            <a:off x="551217" y="1075528"/>
            <a:ext cx="1207910" cy="913098"/>
          </a:xfrm>
          <a:prstGeom prst="rect">
            <a:avLst/>
          </a:prstGeom>
        </p:spPr>
      </p:pic>
      <p:pic>
        <p:nvPicPr>
          <p:cNvPr id="55" name="Picture 54">
            <a:extLst>
              <a:ext uri="{FF2B5EF4-FFF2-40B4-BE49-F238E27FC236}">
                <a16:creationId xmlns:a16="http://schemas.microsoft.com/office/drawing/2014/main" id="{C12C624A-D8E3-49A4-B59C-525994C6A28F}"/>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a14:imgEffect>
                  </a14:imgLayer>
                </a14:imgProps>
              </a:ext>
            </a:extLst>
          </a:blip>
          <a:srcRect t="2367"/>
          <a:stretch/>
        </p:blipFill>
        <p:spPr>
          <a:xfrm>
            <a:off x="5073228" y="1073904"/>
            <a:ext cx="1249571" cy="939342"/>
          </a:xfrm>
          <a:prstGeom prst="rect">
            <a:avLst/>
          </a:prstGeom>
        </p:spPr>
      </p:pic>
      <p:sp>
        <p:nvSpPr>
          <p:cNvPr id="56" name="TextBox 55">
            <a:extLst>
              <a:ext uri="{FF2B5EF4-FFF2-40B4-BE49-F238E27FC236}">
                <a16:creationId xmlns:a16="http://schemas.microsoft.com/office/drawing/2014/main" id="{93EBBBC5-641E-474F-BE6C-34E2FD1AF0CB}"/>
              </a:ext>
            </a:extLst>
          </p:cNvPr>
          <p:cNvSpPr txBox="1"/>
          <p:nvPr/>
        </p:nvSpPr>
        <p:spPr>
          <a:xfrm>
            <a:off x="1761565" y="1023378"/>
            <a:ext cx="2381151" cy="461665"/>
          </a:xfrm>
          <a:prstGeom prst="rect">
            <a:avLst/>
          </a:prstGeom>
          <a:noFill/>
        </p:spPr>
        <p:txBody>
          <a:bodyPr wrap="square" rtlCol="0">
            <a:spAutoFit/>
          </a:bodyPr>
          <a:lstStyle/>
          <a:p>
            <a:r>
              <a:rPr lang="en-AU" sz="800" b="1" dirty="0">
                <a:solidFill>
                  <a:schemeClr val="bg1"/>
                </a:solidFill>
                <a:latin typeface="Arial Narrow" panose="020B0606020202030204" pitchFamily="34" charset="0"/>
              </a:rPr>
              <a:t>Figure 1 (left): A pteropod shell taken from ambient seawater with supersaturated conditions for omega typically has a smooth, sleek shell surface</a:t>
            </a:r>
            <a:r>
              <a:rPr lang="en-AU" sz="800" b="1" baseline="30000" dirty="0">
                <a:solidFill>
                  <a:schemeClr val="bg1"/>
                </a:solidFill>
                <a:latin typeface="Arial Narrow" panose="020B0606020202030204" pitchFamily="34" charset="0"/>
              </a:rPr>
              <a:t>[1]</a:t>
            </a:r>
            <a:r>
              <a:rPr lang="en-AU" sz="800" b="1" dirty="0">
                <a:solidFill>
                  <a:schemeClr val="bg1"/>
                </a:solidFill>
                <a:latin typeface="Arial Narrow" panose="020B0606020202030204" pitchFamily="34" charset="0"/>
              </a:rPr>
              <a:t>.</a:t>
            </a:r>
          </a:p>
        </p:txBody>
      </p:sp>
      <p:sp>
        <p:nvSpPr>
          <p:cNvPr id="58" name="TextBox 57">
            <a:extLst>
              <a:ext uri="{FF2B5EF4-FFF2-40B4-BE49-F238E27FC236}">
                <a16:creationId xmlns:a16="http://schemas.microsoft.com/office/drawing/2014/main" id="{38242A00-2A6D-4A3B-B0C8-8BC575EA0BF4}"/>
              </a:ext>
            </a:extLst>
          </p:cNvPr>
          <p:cNvSpPr txBox="1"/>
          <p:nvPr/>
        </p:nvSpPr>
        <p:spPr>
          <a:xfrm>
            <a:off x="2708752" y="1575635"/>
            <a:ext cx="2381151" cy="461665"/>
          </a:xfrm>
          <a:prstGeom prst="rect">
            <a:avLst/>
          </a:prstGeom>
          <a:noFill/>
        </p:spPr>
        <p:txBody>
          <a:bodyPr wrap="square" rtlCol="0">
            <a:spAutoFit/>
          </a:bodyPr>
          <a:lstStyle/>
          <a:p>
            <a:pPr algn="r"/>
            <a:r>
              <a:rPr lang="en-AU" sz="800" b="1" dirty="0">
                <a:solidFill>
                  <a:schemeClr val="bg1"/>
                </a:solidFill>
                <a:latin typeface="Arial Narrow" panose="020B0606020202030204" pitchFamily="34" charset="0"/>
              </a:rPr>
              <a:t>Figure 2 (right): Progressive roughening of the shell surface induced by dissolution. Shell integrity is lost and prone to fragmentation and increased frailness</a:t>
            </a:r>
            <a:r>
              <a:rPr lang="en-AU" sz="800" b="1" baseline="30000" dirty="0">
                <a:solidFill>
                  <a:schemeClr val="bg1"/>
                </a:solidFill>
                <a:latin typeface="Arial Narrow" panose="020B0606020202030204" pitchFamily="34" charset="0"/>
              </a:rPr>
              <a:t>[1]</a:t>
            </a:r>
            <a:r>
              <a:rPr lang="en-AU" sz="800" b="1" dirty="0">
                <a:solidFill>
                  <a:schemeClr val="bg1"/>
                </a:solidFill>
                <a:latin typeface="Arial Narrow" panose="020B0606020202030204" pitchFamily="34" charset="0"/>
              </a:rPr>
              <a:t>. </a:t>
            </a:r>
            <a:endParaRPr lang="en-AU" sz="700" b="1" dirty="0">
              <a:solidFill>
                <a:schemeClr val="bg1"/>
              </a:solidFill>
              <a:latin typeface="Arial Narrow" panose="020B0606020202030204" pitchFamily="34" charset="0"/>
            </a:endParaRPr>
          </a:p>
        </p:txBody>
      </p:sp>
      <p:cxnSp>
        <p:nvCxnSpPr>
          <p:cNvPr id="4" name="Straight Connector 3">
            <a:extLst>
              <a:ext uri="{FF2B5EF4-FFF2-40B4-BE49-F238E27FC236}">
                <a16:creationId xmlns:a16="http://schemas.microsoft.com/office/drawing/2014/main" id="{643A4408-9256-F6F8-2B50-0D4159DA1534}"/>
              </a:ext>
            </a:extLst>
          </p:cNvPr>
          <p:cNvCxnSpPr>
            <a:cxnSpLocks/>
          </p:cNvCxnSpPr>
          <p:nvPr/>
        </p:nvCxnSpPr>
        <p:spPr>
          <a:xfrm flipH="1">
            <a:off x="499132" y="88022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D0E11A6-613A-9F3B-A4A8-390524C5BEB0}"/>
              </a:ext>
            </a:extLst>
          </p:cNvPr>
          <p:cNvSpPr txBox="1"/>
          <p:nvPr/>
        </p:nvSpPr>
        <p:spPr>
          <a:xfrm>
            <a:off x="2597116" y="8798994"/>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Understanding – Future Scenarios</a:t>
            </a:r>
            <a:endParaRPr lang="en-AU" sz="1100" b="1" dirty="0">
              <a:latin typeface="Arial Narrow" pitchFamily="34" charset="0"/>
            </a:endParaRPr>
          </a:p>
        </p:txBody>
      </p:sp>
      <p:sp>
        <p:nvSpPr>
          <p:cNvPr id="10" name="TextBox 36">
            <a:extLst>
              <a:ext uri="{FF2B5EF4-FFF2-40B4-BE49-F238E27FC236}">
                <a16:creationId xmlns:a16="http://schemas.microsoft.com/office/drawing/2014/main" id="{09ABECEB-517A-3204-3390-4ECBCAF4DB0D}"/>
              </a:ext>
            </a:extLst>
          </p:cNvPr>
          <p:cNvSpPr txBox="1"/>
          <p:nvPr/>
        </p:nvSpPr>
        <p:spPr>
          <a:xfrm>
            <a:off x="440884" y="87989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191972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31C5D-6C6C-4975-F991-9E28BF7995E9}"/>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8F3D228C-AF91-E52D-FB6E-ADE0E3EEC3A7}"/>
              </a:ext>
            </a:extLst>
          </p:cNvPr>
          <p:cNvSpPr txBox="1"/>
          <p:nvPr/>
        </p:nvSpPr>
        <p:spPr>
          <a:xfrm>
            <a:off x="1401426" y="60312"/>
            <a:ext cx="4395990" cy="954107"/>
          </a:xfrm>
          <a:prstGeom prst="rect">
            <a:avLst/>
          </a:prstGeom>
          <a:noFill/>
        </p:spPr>
        <p:txBody>
          <a:bodyPr wrap="square" rtlCol="0">
            <a:spAutoFit/>
          </a:bodyPr>
          <a:lstStyle/>
          <a:p>
            <a:r>
              <a:rPr lang="en-US" sz="2000" b="1" dirty="0">
                <a:latin typeface="Arial Narrow" pitchFamily="34" charset="0"/>
              </a:rPr>
              <a:t>Explain </a:t>
            </a:r>
            <a:r>
              <a:rPr lang="en-US" sz="1200" dirty="0">
                <a:latin typeface="Arial Narrow" pitchFamily="34" charset="0"/>
              </a:rPr>
              <a:t>the indirect consequences that ocean acidification has on the ocean and its uses, including: changes in food webs, lowering of coral bleaching temperature thresholds, habitat destruction,  coastal protection and, effects on fisheries, medicine, tourism and recreation.</a:t>
            </a:r>
            <a:endParaRPr lang="en-US" sz="1200" b="1" dirty="0">
              <a:latin typeface="Arial Narrow" pitchFamily="34" charset="0"/>
            </a:endParaRPr>
          </a:p>
        </p:txBody>
      </p:sp>
      <p:sp>
        <p:nvSpPr>
          <p:cNvPr id="31" name="TextBox 30">
            <a:extLst>
              <a:ext uri="{FF2B5EF4-FFF2-40B4-BE49-F238E27FC236}">
                <a16:creationId xmlns:a16="http://schemas.microsoft.com/office/drawing/2014/main" id="{8C8A4374-BD04-5B5A-C5F3-8E9ECC72D3B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32E15674-5E74-C547-CDDF-947FB61AB9E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87C5F097-91EE-4CDE-D8D0-B200FB3C5409}"/>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A425D6C5-0522-A5FC-E472-6F601354DC8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416FA576-4E25-E4F0-3EE0-07421E2AFE89}"/>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994C7B35-E767-CA79-F120-6F706AB004E3}"/>
              </a:ext>
            </a:extLst>
          </p:cNvPr>
          <p:cNvSpPr txBox="1"/>
          <p:nvPr/>
        </p:nvSpPr>
        <p:spPr>
          <a:xfrm>
            <a:off x="5693106" y="2308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652324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72166" y="73497"/>
            <a:ext cx="4183539" cy="923330"/>
          </a:xfrm>
          <a:prstGeom prst="rect">
            <a:avLst/>
          </a:prstGeom>
          <a:noFill/>
        </p:spPr>
        <p:txBody>
          <a:bodyPr wrap="square" rtlCol="0">
            <a:spAutoFit/>
          </a:bodyPr>
          <a:lstStyle/>
          <a:p>
            <a:r>
              <a:rPr lang="en-US" b="1" dirty="0">
                <a:latin typeface="Arial Narrow" pitchFamily="34" charset="0"/>
              </a:rPr>
              <a:t>9. The Way the Wind Blows – </a:t>
            </a:r>
            <a:r>
              <a:rPr lang="en-US" sz="1200" dirty="0">
                <a:latin typeface="Arial Narrow" panose="020B0606020202030204" pitchFamily="34" charset="0"/>
              </a:rPr>
              <a:t>Identify the interactions between the atmosphere and the oceans that drive weather patterns</a:t>
            </a:r>
          </a:p>
          <a:p>
            <a:r>
              <a:rPr lang="en-US" sz="1200" dirty="0">
                <a:latin typeface="Arial Narrow" panose="020B0606020202030204" pitchFamily="34" charset="0"/>
              </a:rPr>
              <a:t>and climate, e.g. temperature, wind speed and direction, rainfall, breezes and barometric pressure.</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01509" y="2240310"/>
            <a:ext cx="6141643" cy="203133"/>
          </a:xfrm>
          <a:prstGeom prst="rect">
            <a:avLst/>
          </a:prstGeom>
        </p:spPr>
        <p:txBody>
          <a:bodyPr wrap="square">
            <a:spAutoFit/>
          </a:bodyPr>
          <a:lstStyle/>
          <a:p>
            <a:r>
              <a:rPr lang="en-AU" sz="730" baseline="30000" dirty="0">
                <a:latin typeface="Arial Narrow" panose="020B0606020202030204" pitchFamily="34" charset="0"/>
              </a:rPr>
              <a:t>[1]   </a:t>
            </a:r>
            <a:r>
              <a:rPr lang="en-AU" sz="730" dirty="0">
                <a:latin typeface="Arial Narrow" panose="020B0606020202030204" pitchFamily="34" charset="0"/>
              </a:rPr>
              <a:t>Shepherd, J. M. (2019). </a:t>
            </a:r>
            <a:r>
              <a:rPr lang="en-AU" sz="730" i="1" dirty="0">
                <a:latin typeface="Arial Narrow" panose="020B0606020202030204" pitchFamily="34" charset="0"/>
              </a:rPr>
              <a:t>3 kinds of bias that shapes your worldview. </a:t>
            </a:r>
            <a:r>
              <a:rPr lang="en-AU" sz="730" dirty="0" err="1">
                <a:latin typeface="Arial Narrow" panose="020B0606020202030204" pitchFamily="34" charset="0"/>
              </a:rPr>
              <a:t>TedxUGA</a:t>
            </a:r>
            <a:r>
              <a:rPr lang="en-AU" sz="730" dirty="0">
                <a:latin typeface="Arial Narrow" panose="020B0606020202030204" pitchFamily="34" charset="0"/>
              </a:rPr>
              <a:t> on YouTube. Accessed 21.04.2019 from: https://www.youtube.com/watch?v=LcNvkhS4UYg</a:t>
            </a:r>
            <a:r>
              <a:rPr lang="en-AU" sz="730" baseline="30000" dirty="0">
                <a:latin typeface="Arial Narrow" panose="020B0606020202030204" pitchFamily="34" charset="0"/>
              </a:rPr>
              <a:t> </a:t>
            </a: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pic>
        <p:nvPicPr>
          <p:cNvPr id="7" name="Picture 6">
            <a:extLst>
              <a:ext uri="{FF2B5EF4-FFF2-40B4-BE49-F238E27FC236}">
                <a16:creationId xmlns:a16="http://schemas.microsoft.com/office/drawing/2014/main" id="{690B9E2D-447D-4138-8455-33FE7681F6F1}"/>
              </a:ext>
            </a:extLst>
          </p:cNvPr>
          <p:cNvPicPr>
            <a:picLocks noChangeAspect="1"/>
          </p:cNvPicPr>
          <p:nvPr/>
        </p:nvPicPr>
        <p:blipFill>
          <a:blip r:embed="rId3"/>
          <a:stretch>
            <a:fillRect/>
          </a:stretch>
        </p:blipFill>
        <p:spPr>
          <a:xfrm>
            <a:off x="4285673" y="6523147"/>
            <a:ext cx="2093713" cy="2030676"/>
          </a:xfrm>
          <a:prstGeom prst="rect">
            <a:avLst/>
          </a:prstGeom>
        </p:spPr>
      </p:pic>
      <p:sp>
        <p:nvSpPr>
          <p:cNvPr id="8" name="Rectangle 7">
            <a:extLst>
              <a:ext uri="{FF2B5EF4-FFF2-40B4-BE49-F238E27FC236}">
                <a16:creationId xmlns:a16="http://schemas.microsoft.com/office/drawing/2014/main" id="{0520FDC2-DD34-4BFB-B584-CC51CA69002D}"/>
              </a:ext>
            </a:extLst>
          </p:cNvPr>
          <p:cNvSpPr/>
          <p:nvPr/>
        </p:nvSpPr>
        <p:spPr>
          <a:xfrm>
            <a:off x="4339145" y="8547265"/>
            <a:ext cx="2254046" cy="276999"/>
          </a:xfrm>
          <a:prstGeom prst="rect">
            <a:avLst/>
          </a:prstGeom>
        </p:spPr>
        <p:txBody>
          <a:bodyPr wrap="square">
            <a:spAutoFit/>
          </a:bodyPr>
          <a:lstStyle/>
          <a:p>
            <a:r>
              <a:rPr lang="en-AU" sz="600" b="1" dirty="0">
                <a:latin typeface="Arial Narrow" panose="020B0606020202030204" pitchFamily="34" charset="0"/>
              </a:rPr>
              <a:t>Figure 1: Prevailing wind directions influenced by Earth’s rotation. </a:t>
            </a:r>
            <a:r>
              <a:rPr lang="en-AU" sz="600" dirty="0">
                <a:latin typeface="Arial Narrow" panose="020B0606020202030204" pitchFamily="34" charset="0"/>
              </a:rPr>
              <a:t>https://dumielauxepices.net/drawn-ocean/drawn-ocean-southern</a:t>
            </a:r>
          </a:p>
        </p:txBody>
      </p:sp>
      <p:sp>
        <p:nvSpPr>
          <p:cNvPr id="27" name="TextBox 26">
            <a:extLst>
              <a:ext uri="{FF2B5EF4-FFF2-40B4-BE49-F238E27FC236}">
                <a16:creationId xmlns:a16="http://schemas.microsoft.com/office/drawing/2014/main" id="{5AF943D5-8920-49A3-994C-E99B496C60FE}"/>
              </a:ext>
            </a:extLst>
          </p:cNvPr>
          <p:cNvSpPr txBox="1"/>
          <p:nvPr/>
        </p:nvSpPr>
        <p:spPr>
          <a:xfrm>
            <a:off x="418743" y="976374"/>
            <a:ext cx="6176765" cy="892552"/>
          </a:xfrm>
          <a:prstGeom prst="rect">
            <a:avLst/>
          </a:prstGeom>
          <a:noFill/>
        </p:spPr>
        <p:txBody>
          <a:bodyPr wrap="square" rtlCol="0">
            <a:spAutoFit/>
          </a:bodyPr>
          <a:lstStyle/>
          <a:p>
            <a:r>
              <a:rPr lang="en-AU" sz="1600" b="1" dirty="0">
                <a:latin typeface="Arial Narrow" panose="020B0606020202030204" pitchFamily="34" charset="0"/>
              </a:rPr>
              <a:t>Weather or Climate?</a:t>
            </a:r>
          </a:p>
          <a:p>
            <a:r>
              <a:rPr lang="en-AU" sz="1200" dirty="0">
                <a:latin typeface="Arial Narrow" panose="020B0606020202030204" pitchFamily="34" charset="0"/>
              </a:rPr>
              <a:t>Weather and climate are not the same thing. Weather is short-term. Climate is long-term. </a:t>
            </a:r>
          </a:p>
          <a:p>
            <a:r>
              <a:rPr lang="en-AU" sz="1200" dirty="0">
                <a:latin typeface="Arial Narrow" panose="020B0606020202030204" pitchFamily="34" charset="0"/>
              </a:rPr>
              <a:t>Weather is what you see outside. Climate is the pattern of many weather events over a long period of time.</a:t>
            </a:r>
          </a:p>
          <a:p>
            <a:r>
              <a:rPr lang="en-AU" sz="1200" dirty="0">
                <a:latin typeface="Arial Narrow" panose="020B0606020202030204" pitchFamily="34" charset="0"/>
              </a:rPr>
              <a:t>As Dr. J. Marshall Shepherd</a:t>
            </a:r>
            <a:r>
              <a:rPr lang="en-AU" sz="1200" baseline="30000" dirty="0">
                <a:latin typeface="Arial Narrow" panose="020B0606020202030204" pitchFamily="34" charset="0"/>
              </a:rPr>
              <a:t>[1] </a:t>
            </a:r>
            <a:r>
              <a:rPr lang="en-AU" sz="1200" dirty="0">
                <a:latin typeface="Arial Narrow" panose="020B0606020202030204" pitchFamily="34" charset="0"/>
              </a:rPr>
              <a:t>explains, ‘</a:t>
            </a:r>
            <a:r>
              <a:rPr lang="en-AU" sz="1200" i="1" dirty="0">
                <a:latin typeface="Arial Narrow" panose="020B0606020202030204" pitchFamily="34" charset="0"/>
              </a:rPr>
              <a:t>weather is your mood and climate is your personality</a:t>
            </a:r>
            <a:r>
              <a:rPr lang="en-AU" sz="1200" dirty="0">
                <a:latin typeface="Arial Narrow" panose="020B0606020202030204" pitchFamily="34" charset="0"/>
              </a:rPr>
              <a:t>’. </a:t>
            </a:r>
          </a:p>
        </p:txBody>
      </p:sp>
      <p:sp>
        <p:nvSpPr>
          <p:cNvPr id="28" name="Rectangle 27">
            <a:extLst>
              <a:ext uri="{FF2B5EF4-FFF2-40B4-BE49-F238E27FC236}">
                <a16:creationId xmlns:a16="http://schemas.microsoft.com/office/drawing/2014/main" id="{42E6783F-B08B-489C-A869-51A9651DEF63}"/>
              </a:ext>
            </a:extLst>
          </p:cNvPr>
          <p:cNvSpPr/>
          <p:nvPr/>
        </p:nvSpPr>
        <p:spPr>
          <a:xfrm>
            <a:off x="508863" y="1881486"/>
            <a:ext cx="5883888" cy="358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tx1"/>
                </a:solidFill>
                <a:latin typeface="Arial Narrow" panose="020B0606020202030204" pitchFamily="34" charset="0"/>
              </a:rPr>
              <a:t>Q. What is climate? Ans.</a:t>
            </a:r>
          </a:p>
        </p:txBody>
      </p:sp>
      <p:sp>
        <p:nvSpPr>
          <p:cNvPr id="29" name="Rectangle 28">
            <a:extLst>
              <a:ext uri="{FF2B5EF4-FFF2-40B4-BE49-F238E27FC236}">
                <a16:creationId xmlns:a16="http://schemas.microsoft.com/office/drawing/2014/main" id="{FFA6E66E-5432-41EF-8CC7-7399A3B97989}"/>
              </a:ext>
            </a:extLst>
          </p:cNvPr>
          <p:cNvSpPr/>
          <p:nvPr/>
        </p:nvSpPr>
        <p:spPr>
          <a:xfrm>
            <a:off x="2060848" y="1937126"/>
            <a:ext cx="4240093" cy="24298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30" name="TextBox 29">
            <a:extLst>
              <a:ext uri="{FF2B5EF4-FFF2-40B4-BE49-F238E27FC236}">
                <a16:creationId xmlns:a16="http://schemas.microsoft.com/office/drawing/2014/main" id="{95A4A60B-636B-401F-9898-97F19A697A1A}"/>
              </a:ext>
            </a:extLst>
          </p:cNvPr>
          <p:cNvSpPr txBox="1"/>
          <p:nvPr/>
        </p:nvSpPr>
        <p:spPr>
          <a:xfrm>
            <a:off x="2080042" y="1907743"/>
            <a:ext cx="4370620"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Long term average of weather events in one location</a:t>
            </a:r>
          </a:p>
        </p:txBody>
      </p:sp>
      <p:sp>
        <p:nvSpPr>
          <p:cNvPr id="9" name="Rectangle 8">
            <a:extLst>
              <a:ext uri="{FF2B5EF4-FFF2-40B4-BE49-F238E27FC236}">
                <a16:creationId xmlns:a16="http://schemas.microsoft.com/office/drawing/2014/main" id="{C7EFD040-43EA-4C01-BFF7-10BB839B6C29}"/>
              </a:ext>
            </a:extLst>
          </p:cNvPr>
          <p:cNvSpPr/>
          <p:nvPr/>
        </p:nvSpPr>
        <p:spPr>
          <a:xfrm>
            <a:off x="3522654" y="2771203"/>
            <a:ext cx="2857668" cy="1233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32322CD8-6D30-485D-8ACF-239BBC63E77B}"/>
              </a:ext>
            </a:extLst>
          </p:cNvPr>
          <p:cNvSpPr/>
          <p:nvPr/>
        </p:nvSpPr>
        <p:spPr>
          <a:xfrm>
            <a:off x="3522654" y="3659582"/>
            <a:ext cx="45719" cy="1820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629F7473-A660-44CE-BCDD-0AD9B1AAF1D4}"/>
              </a:ext>
            </a:extLst>
          </p:cNvPr>
          <p:cNvSpPr/>
          <p:nvPr/>
        </p:nvSpPr>
        <p:spPr>
          <a:xfrm>
            <a:off x="3976218" y="3649903"/>
            <a:ext cx="2385384" cy="31381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Shape 38">
            <a:extLst>
              <a:ext uri="{FF2B5EF4-FFF2-40B4-BE49-F238E27FC236}">
                <a16:creationId xmlns:a16="http://schemas.microsoft.com/office/drawing/2014/main" id="{849D6BF1-BC0C-4AAC-A636-40E354AFA90B}"/>
              </a:ext>
            </a:extLst>
          </p:cNvPr>
          <p:cNvSpPr/>
          <p:nvPr/>
        </p:nvSpPr>
        <p:spPr>
          <a:xfrm>
            <a:off x="3526099" y="3536537"/>
            <a:ext cx="1107831" cy="469721"/>
          </a:xfrm>
          <a:custGeom>
            <a:avLst/>
            <a:gdLst>
              <a:gd name="connsiteX0" fmla="*/ 0 w 1107831"/>
              <a:gd name="connsiteY0" fmla="*/ 0 h 469721"/>
              <a:gd name="connsiteX1" fmla="*/ 29308 w 1107831"/>
              <a:gd name="connsiteY1" fmla="*/ 11723 h 469721"/>
              <a:gd name="connsiteX2" fmla="*/ 123093 w 1107831"/>
              <a:gd name="connsiteY2" fmla="*/ 0 h 469721"/>
              <a:gd name="connsiteX3" fmla="*/ 316523 w 1107831"/>
              <a:gd name="connsiteY3" fmla="*/ 5861 h 469721"/>
              <a:gd name="connsiteX4" fmla="*/ 369277 w 1107831"/>
              <a:gd name="connsiteY4" fmla="*/ 11723 h 469721"/>
              <a:gd name="connsiteX5" fmla="*/ 433754 w 1107831"/>
              <a:gd name="connsiteY5" fmla="*/ 17584 h 469721"/>
              <a:gd name="connsiteX6" fmla="*/ 474785 w 1107831"/>
              <a:gd name="connsiteY6" fmla="*/ 29307 h 469721"/>
              <a:gd name="connsiteX7" fmla="*/ 498231 w 1107831"/>
              <a:gd name="connsiteY7" fmla="*/ 35169 h 469721"/>
              <a:gd name="connsiteX8" fmla="*/ 545123 w 1107831"/>
              <a:gd name="connsiteY8" fmla="*/ 58615 h 469721"/>
              <a:gd name="connsiteX9" fmla="*/ 603739 w 1107831"/>
              <a:gd name="connsiteY9" fmla="*/ 105507 h 469721"/>
              <a:gd name="connsiteX10" fmla="*/ 621323 w 1107831"/>
              <a:gd name="connsiteY10" fmla="*/ 117231 h 469721"/>
              <a:gd name="connsiteX11" fmla="*/ 638908 w 1107831"/>
              <a:gd name="connsiteY11" fmla="*/ 123092 h 469721"/>
              <a:gd name="connsiteX12" fmla="*/ 703385 w 1107831"/>
              <a:gd name="connsiteY12" fmla="*/ 169984 h 469721"/>
              <a:gd name="connsiteX13" fmla="*/ 726831 w 1107831"/>
              <a:gd name="connsiteY13" fmla="*/ 187569 h 469721"/>
              <a:gd name="connsiteX14" fmla="*/ 756139 w 1107831"/>
              <a:gd name="connsiteY14" fmla="*/ 199292 h 469721"/>
              <a:gd name="connsiteX15" fmla="*/ 773723 w 1107831"/>
              <a:gd name="connsiteY15" fmla="*/ 205154 h 469721"/>
              <a:gd name="connsiteX16" fmla="*/ 791308 w 1107831"/>
              <a:gd name="connsiteY16" fmla="*/ 216877 h 469721"/>
              <a:gd name="connsiteX17" fmla="*/ 861646 w 1107831"/>
              <a:gd name="connsiteY17" fmla="*/ 269631 h 469721"/>
              <a:gd name="connsiteX18" fmla="*/ 890954 w 1107831"/>
              <a:gd name="connsiteY18" fmla="*/ 293077 h 469721"/>
              <a:gd name="connsiteX19" fmla="*/ 908539 w 1107831"/>
              <a:gd name="connsiteY19" fmla="*/ 310661 h 469721"/>
              <a:gd name="connsiteX20" fmla="*/ 931985 w 1107831"/>
              <a:gd name="connsiteY20" fmla="*/ 328246 h 469721"/>
              <a:gd name="connsiteX21" fmla="*/ 949570 w 1107831"/>
              <a:gd name="connsiteY21" fmla="*/ 345831 h 469721"/>
              <a:gd name="connsiteX22" fmla="*/ 967154 w 1107831"/>
              <a:gd name="connsiteY22" fmla="*/ 357554 h 469721"/>
              <a:gd name="connsiteX23" fmla="*/ 984739 w 1107831"/>
              <a:gd name="connsiteY23" fmla="*/ 375138 h 469721"/>
              <a:gd name="connsiteX24" fmla="*/ 1043354 w 1107831"/>
              <a:gd name="connsiteY24" fmla="*/ 392723 h 469721"/>
              <a:gd name="connsiteX25" fmla="*/ 1060939 w 1107831"/>
              <a:gd name="connsiteY25" fmla="*/ 404446 h 469721"/>
              <a:gd name="connsiteX26" fmla="*/ 1107831 w 1107831"/>
              <a:gd name="connsiteY26" fmla="*/ 451338 h 469721"/>
              <a:gd name="connsiteX27" fmla="*/ 1090246 w 1107831"/>
              <a:gd name="connsiteY27" fmla="*/ 463061 h 469721"/>
              <a:gd name="connsiteX28" fmla="*/ 433754 w 1107831"/>
              <a:gd name="connsiteY28" fmla="*/ 457200 h 469721"/>
              <a:gd name="connsiteX29" fmla="*/ 52754 w 1107831"/>
              <a:gd name="connsiteY29" fmla="*/ 463061 h 469721"/>
              <a:gd name="connsiteX30" fmla="*/ 23446 w 1107831"/>
              <a:gd name="connsiteY30" fmla="*/ 468923 h 469721"/>
              <a:gd name="connsiteX31" fmla="*/ 17585 w 1107831"/>
              <a:gd name="connsiteY31" fmla="*/ 451338 h 469721"/>
              <a:gd name="connsiteX32" fmla="*/ 29308 w 1107831"/>
              <a:gd name="connsiteY32" fmla="*/ 169984 h 469721"/>
              <a:gd name="connsiteX33" fmla="*/ 0 w 1107831"/>
              <a:gd name="connsiteY33" fmla="*/ 0 h 46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07831" h="469721">
                <a:moveTo>
                  <a:pt x="0" y="0"/>
                </a:moveTo>
                <a:cubicBezTo>
                  <a:pt x="9769" y="3908"/>
                  <a:pt x="18786" y="11723"/>
                  <a:pt x="29308" y="11723"/>
                </a:cubicBezTo>
                <a:cubicBezTo>
                  <a:pt x="60813" y="11723"/>
                  <a:pt x="123093" y="0"/>
                  <a:pt x="123093" y="0"/>
                </a:cubicBezTo>
                <a:lnTo>
                  <a:pt x="316523" y="5861"/>
                </a:lnTo>
                <a:cubicBezTo>
                  <a:pt x="334196" y="6703"/>
                  <a:pt x="351672" y="9963"/>
                  <a:pt x="369277" y="11723"/>
                </a:cubicBezTo>
                <a:lnTo>
                  <a:pt x="433754" y="17584"/>
                </a:lnTo>
                <a:lnTo>
                  <a:pt x="474785" y="29307"/>
                </a:lnTo>
                <a:cubicBezTo>
                  <a:pt x="482557" y="31427"/>
                  <a:pt x="490795" y="32071"/>
                  <a:pt x="498231" y="35169"/>
                </a:cubicBezTo>
                <a:cubicBezTo>
                  <a:pt x="514362" y="41890"/>
                  <a:pt x="529781" y="50247"/>
                  <a:pt x="545123" y="58615"/>
                </a:cubicBezTo>
                <a:cubicBezTo>
                  <a:pt x="566258" y="70143"/>
                  <a:pt x="586607" y="91801"/>
                  <a:pt x="603739" y="105507"/>
                </a:cubicBezTo>
                <a:cubicBezTo>
                  <a:pt x="609240" y="109908"/>
                  <a:pt x="615022" y="114080"/>
                  <a:pt x="621323" y="117231"/>
                </a:cubicBezTo>
                <a:cubicBezTo>
                  <a:pt x="626849" y="119994"/>
                  <a:pt x="633046" y="121138"/>
                  <a:pt x="638908" y="123092"/>
                </a:cubicBezTo>
                <a:cubicBezTo>
                  <a:pt x="672748" y="145652"/>
                  <a:pt x="650862" y="130591"/>
                  <a:pt x="703385" y="169984"/>
                </a:cubicBezTo>
                <a:cubicBezTo>
                  <a:pt x="711200" y="175846"/>
                  <a:pt x="717760" y="183941"/>
                  <a:pt x="726831" y="187569"/>
                </a:cubicBezTo>
                <a:cubicBezTo>
                  <a:pt x="736600" y="191477"/>
                  <a:pt x="746287" y="195597"/>
                  <a:pt x="756139" y="199292"/>
                </a:cubicBezTo>
                <a:cubicBezTo>
                  <a:pt x="761924" y="201461"/>
                  <a:pt x="768197" y="202391"/>
                  <a:pt x="773723" y="205154"/>
                </a:cubicBezTo>
                <a:cubicBezTo>
                  <a:pt x="780024" y="208305"/>
                  <a:pt x="785672" y="212650"/>
                  <a:pt x="791308" y="216877"/>
                </a:cubicBezTo>
                <a:cubicBezTo>
                  <a:pt x="869084" y="275207"/>
                  <a:pt x="819373" y="241446"/>
                  <a:pt x="861646" y="269631"/>
                </a:cubicBezTo>
                <a:cubicBezTo>
                  <a:pt x="887866" y="308957"/>
                  <a:pt x="856979" y="270427"/>
                  <a:pt x="890954" y="293077"/>
                </a:cubicBezTo>
                <a:cubicBezTo>
                  <a:pt x="897851" y="297675"/>
                  <a:pt x="902245" y="305266"/>
                  <a:pt x="908539" y="310661"/>
                </a:cubicBezTo>
                <a:cubicBezTo>
                  <a:pt x="915956" y="317019"/>
                  <a:pt x="924568" y="321888"/>
                  <a:pt x="931985" y="328246"/>
                </a:cubicBezTo>
                <a:cubicBezTo>
                  <a:pt x="938279" y="333641"/>
                  <a:pt x="943202" y="340524"/>
                  <a:pt x="949570" y="345831"/>
                </a:cubicBezTo>
                <a:cubicBezTo>
                  <a:pt x="954982" y="350341"/>
                  <a:pt x="961742" y="353044"/>
                  <a:pt x="967154" y="357554"/>
                </a:cubicBezTo>
                <a:cubicBezTo>
                  <a:pt x="973522" y="362861"/>
                  <a:pt x="977493" y="371112"/>
                  <a:pt x="984739" y="375138"/>
                </a:cubicBezTo>
                <a:cubicBezTo>
                  <a:pt x="996413" y="381624"/>
                  <a:pt x="1028219" y="388939"/>
                  <a:pt x="1043354" y="392723"/>
                </a:cubicBezTo>
                <a:cubicBezTo>
                  <a:pt x="1049216" y="396631"/>
                  <a:pt x="1055726" y="399707"/>
                  <a:pt x="1060939" y="404446"/>
                </a:cubicBezTo>
                <a:cubicBezTo>
                  <a:pt x="1077296" y="419315"/>
                  <a:pt x="1107831" y="451338"/>
                  <a:pt x="1107831" y="451338"/>
                </a:cubicBezTo>
                <a:cubicBezTo>
                  <a:pt x="1101969" y="455246"/>
                  <a:pt x="1097291" y="463000"/>
                  <a:pt x="1090246" y="463061"/>
                </a:cubicBezTo>
                <a:lnTo>
                  <a:pt x="433754" y="457200"/>
                </a:lnTo>
                <a:cubicBezTo>
                  <a:pt x="306739" y="457200"/>
                  <a:pt x="179754" y="461107"/>
                  <a:pt x="52754" y="463061"/>
                </a:cubicBezTo>
                <a:cubicBezTo>
                  <a:pt x="42985" y="465015"/>
                  <a:pt x="32898" y="472074"/>
                  <a:pt x="23446" y="468923"/>
                </a:cubicBezTo>
                <a:cubicBezTo>
                  <a:pt x="17584" y="466969"/>
                  <a:pt x="17464" y="457515"/>
                  <a:pt x="17585" y="451338"/>
                </a:cubicBezTo>
                <a:cubicBezTo>
                  <a:pt x="19425" y="357490"/>
                  <a:pt x="29308" y="263850"/>
                  <a:pt x="29308" y="169984"/>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497C6794-4AED-4FB9-9AC1-71EECE9085C8}"/>
              </a:ext>
            </a:extLst>
          </p:cNvPr>
          <p:cNvSpPr txBox="1"/>
          <p:nvPr/>
        </p:nvSpPr>
        <p:spPr>
          <a:xfrm>
            <a:off x="3499045" y="3694097"/>
            <a:ext cx="1296144" cy="230832"/>
          </a:xfrm>
          <a:prstGeom prst="rect">
            <a:avLst/>
          </a:prstGeom>
          <a:noFill/>
        </p:spPr>
        <p:txBody>
          <a:bodyPr wrap="square" rtlCol="0">
            <a:spAutoFit/>
          </a:bodyPr>
          <a:lstStyle/>
          <a:p>
            <a:r>
              <a:rPr lang="en-AU" sz="900" b="1" dirty="0">
                <a:solidFill>
                  <a:schemeClr val="bg1"/>
                </a:solidFill>
                <a:latin typeface="Arial Narrow" panose="020B0606020202030204" pitchFamily="34" charset="0"/>
              </a:rPr>
              <a:t>Land cools down</a:t>
            </a:r>
          </a:p>
        </p:txBody>
      </p:sp>
      <p:sp>
        <p:nvSpPr>
          <p:cNvPr id="41" name="Freeform: Shape 40">
            <a:extLst>
              <a:ext uri="{FF2B5EF4-FFF2-40B4-BE49-F238E27FC236}">
                <a16:creationId xmlns:a16="http://schemas.microsoft.com/office/drawing/2014/main" id="{B70922CA-9528-469F-AAC2-81FCA9998089}"/>
              </a:ext>
            </a:extLst>
          </p:cNvPr>
          <p:cNvSpPr/>
          <p:nvPr/>
        </p:nvSpPr>
        <p:spPr>
          <a:xfrm>
            <a:off x="3887164" y="3598778"/>
            <a:ext cx="2493156" cy="80501"/>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TextBox 61">
            <a:extLst>
              <a:ext uri="{FF2B5EF4-FFF2-40B4-BE49-F238E27FC236}">
                <a16:creationId xmlns:a16="http://schemas.microsoft.com/office/drawing/2014/main" id="{C3E6CCA3-E65A-41E3-BABB-85A6EF453774}"/>
              </a:ext>
            </a:extLst>
          </p:cNvPr>
          <p:cNvSpPr txBox="1"/>
          <p:nvPr/>
        </p:nvSpPr>
        <p:spPr>
          <a:xfrm>
            <a:off x="3473346" y="2782444"/>
            <a:ext cx="642765" cy="369332"/>
          </a:xfrm>
          <a:prstGeom prst="rect">
            <a:avLst/>
          </a:prstGeom>
          <a:noFill/>
        </p:spPr>
        <p:txBody>
          <a:bodyPr wrap="square" rtlCol="0">
            <a:spAutoFit/>
          </a:bodyPr>
          <a:lstStyle/>
          <a:p>
            <a:pPr algn="ctr"/>
            <a:r>
              <a:rPr lang="en-AU" sz="900" b="1" dirty="0">
                <a:solidFill>
                  <a:schemeClr val="bg1"/>
                </a:solidFill>
                <a:latin typeface="Arial Narrow" panose="020B0606020202030204" pitchFamily="34" charset="0"/>
              </a:rPr>
              <a:t>Cold air sinks</a:t>
            </a:r>
          </a:p>
        </p:txBody>
      </p:sp>
      <p:sp>
        <p:nvSpPr>
          <p:cNvPr id="63" name="TextBox 62">
            <a:extLst>
              <a:ext uri="{FF2B5EF4-FFF2-40B4-BE49-F238E27FC236}">
                <a16:creationId xmlns:a16="http://schemas.microsoft.com/office/drawing/2014/main" id="{70CD8C74-1865-4920-8C35-1A36C0B06876}"/>
              </a:ext>
            </a:extLst>
          </p:cNvPr>
          <p:cNvSpPr txBox="1"/>
          <p:nvPr/>
        </p:nvSpPr>
        <p:spPr>
          <a:xfrm>
            <a:off x="5416478" y="2792850"/>
            <a:ext cx="642762" cy="369332"/>
          </a:xfrm>
          <a:prstGeom prst="rect">
            <a:avLst/>
          </a:prstGeom>
          <a:noFill/>
        </p:spPr>
        <p:txBody>
          <a:bodyPr wrap="square" rtlCol="0">
            <a:spAutoFit/>
          </a:bodyPr>
          <a:lstStyle/>
          <a:p>
            <a:pPr algn="ctr"/>
            <a:r>
              <a:rPr lang="en-AU" sz="900" b="1" dirty="0">
                <a:solidFill>
                  <a:schemeClr val="bg1"/>
                </a:solidFill>
                <a:latin typeface="Arial Narrow" panose="020B0606020202030204" pitchFamily="34" charset="0"/>
              </a:rPr>
              <a:t>Warm air rises</a:t>
            </a:r>
          </a:p>
        </p:txBody>
      </p:sp>
      <p:sp>
        <p:nvSpPr>
          <p:cNvPr id="59" name="Arrow: Right 58">
            <a:extLst>
              <a:ext uri="{FF2B5EF4-FFF2-40B4-BE49-F238E27FC236}">
                <a16:creationId xmlns:a16="http://schemas.microsoft.com/office/drawing/2014/main" id="{17A6FB27-19CC-4741-A6F7-BB57AF36FBFC}"/>
              </a:ext>
            </a:extLst>
          </p:cNvPr>
          <p:cNvSpPr/>
          <p:nvPr/>
        </p:nvSpPr>
        <p:spPr>
          <a:xfrm>
            <a:off x="4215013" y="3219302"/>
            <a:ext cx="1218061" cy="3340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7" name="TextBox 66">
            <a:extLst>
              <a:ext uri="{FF2B5EF4-FFF2-40B4-BE49-F238E27FC236}">
                <a16:creationId xmlns:a16="http://schemas.microsoft.com/office/drawing/2014/main" id="{F15BDA35-9E51-4160-9BB2-8B9455089E76}"/>
              </a:ext>
            </a:extLst>
          </p:cNvPr>
          <p:cNvSpPr txBox="1"/>
          <p:nvPr/>
        </p:nvSpPr>
        <p:spPr>
          <a:xfrm>
            <a:off x="4382997" y="3272109"/>
            <a:ext cx="1009842" cy="230832"/>
          </a:xfrm>
          <a:prstGeom prst="rect">
            <a:avLst/>
          </a:prstGeom>
          <a:noFill/>
        </p:spPr>
        <p:txBody>
          <a:bodyPr wrap="square" rtlCol="0">
            <a:spAutoFit/>
          </a:bodyPr>
          <a:lstStyle/>
          <a:p>
            <a:r>
              <a:rPr lang="en-AU" sz="900" b="1" dirty="0">
                <a:solidFill>
                  <a:schemeClr val="bg1"/>
                </a:solidFill>
                <a:latin typeface="Arial Narrow" panose="020B0606020202030204" pitchFamily="34" charset="0"/>
              </a:rPr>
              <a:t>LAND BREEZE</a:t>
            </a:r>
          </a:p>
        </p:txBody>
      </p:sp>
      <p:sp>
        <p:nvSpPr>
          <p:cNvPr id="68" name="Rectangle 67">
            <a:extLst>
              <a:ext uri="{FF2B5EF4-FFF2-40B4-BE49-F238E27FC236}">
                <a16:creationId xmlns:a16="http://schemas.microsoft.com/office/drawing/2014/main" id="{4313C472-7560-4685-98CC-7AD71C8FA0D7}"/>
              </a:ext>
            </a:extLst>
          </p:cNvPr>
          <p:cNvSpPr/>
          <p:nvPr/>
        </p:nvSpPr>
        <p:spPr>
          <a:xfrm>
            <a:off x="499736" y="2768105"/>
            <a:ext cx="2844614" cy="1233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832FF9F4-CCE1-49CC-A7FA-19228D99B588}"/>
              </a:ext>
            </a:extLst>
          </p:cNvPr>
          <p:cNvSpPr/>
          <p:nvPr/>
        </p:nvSpPr>
        <p:spPr>
          <a:xfrm>
            <a:off x="504796" y="3603664"/>
            <a:ext cx="45719" cy="1820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5F386FBB-183B-4360-81D6-154977A9E83F}"/>
              </a:ext>
            </a:extLst>
          </p:cNvPr>
          <p:cNvSpPr/>
          <p:nvPr/>
        </p:nvSpPr>
        <p:spPr>
          <a:xfrm>
            <a:off x="972016" y="3625053"/>
            <a:ext cx="2348725" cy="35534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Freeform: Shape 70">
            <a:extLst>
              <a:ext uri="{FF2B5EF4-FFF2-40B4-BE49-F238E27FC236}">
                <a16:creationId xmlns:a16="http://schemas.microsoft.com/office/drawing/2014/main" id="{04F8A860-22F0-4B70-B486-C7CB3B151C25}"/>
              </a:ext>
            </a:extLst>
          </p:cNvPr>
          <p:cNvSpPr/>
          <p:nvPr/>
        </p:nvSpPr>
        <p:spPr>
          <a:xfrm>
            <a:off x="504622" y="3527568"/>
            <a:ext cx="1107831" cy="469721"/>
          </a:xfrm>
          <a:custGeom>
            <a:avLst/>
            <a:gdLst>
              <a:gd name="connsiteX0" fmla="*/ 0 w 1107831"/>
              <a:gd name="connsiteY0" fmla="*/ 0 h 469721"/>
              <a:gd name="connsiteX1" fmla="*/ 29308 w 1107831"/>
              <a:gd name="connsiteY1" fmla="*/ 11723 h 469721"/>
              <a:gd name="connsiteX2" fmla="*/ 123093 w 1107831"/>
              <a:gd name="connsiteY2" fmla="*/ 0 h 469721"/>
              <a:gd name="connsiteX3" fmla="*/ 316523 w 1107831"/>
              <a:gd name="connsiteY3" fmla="*/ 5861 h 469721"/>
              <a:gd name="connsiteX4" fmla="*/ 369277 w 1107831"/>
              <a:gd name="connsiteY4" fmla="*/ 11723 h 469721"/>
              <a:gd name="connsiteX5" fmla="*/ 433754 w 1107831"/>
              <a:gd name="connsiteY5" fmla="*/ 17584 h 469721"/>
              <a:gd name="connsiteX6" fmla="*/ 474785 w 1107831"/>
              <a:gd name="connsiteY6" fmla="*/ 29307 h 469721"/>
              <a:gd name="connsiteX7" fmla="*/ 498231 w 1107831"/>
              <a:gd name="connsiteY7" fmla="*/ 35169 h 469721"/>
              <a:gd name="connsiteX8" fmla="*/ 545123 w 1107831"/>
              <a:gd name="connsiteY8" fmla="*/ 58615 h 469721"/>
              <a:gd name="connsiteX9" fmla="*/ 603739 w 1107831"/>
              <a:gd name="connsiteY9" fmla="*/ 105507 h 469721"/>
              <a:gd name="connsiteX10" fmla="*/ 621323 w 1107831"/>
              <a:gd name="connsiteY10" fmla="*/ 117231 h 469721"/>
              <a:gd name="connsiteX11" fmla="*/ 638908 w 1107831"/>
              <a:gd name="connsiteY11" fmla="*/ 123092 h 469721"/>
              <a:gd name="connsiteX12" fmla="*/ 703385 w 1107831"/>
              <a:gd name="connsiteY12" fmla="*/ 169984 h 469721"/>
              <a:gd name="connsiteX13" fmla="*/ 726831 w 1107831"/>
              <a:gd name="connsiteY13" fmla="*/ 187569 h 469721"/>
              <a:gd name="connsiteX14" fmla="*/ 756139 w 1107831"/>
              <a:gd name="connsiteY14" fmla="*/ 199292 h 469721"/>
              <a:gd name="connsiteX15" fmla="*/ 773723 w 1107831"/>
              <a:gd name="connsiteY15" fmla="*/ 205154 h 469721"/>
              <a:gd name="connsiteX16" fmla="*/ 791308 w 1107831"/>
              <a:gd name="connsiteY16" fmla="*/ 216877 h 469721"/>
              <a:gd name="connsiteX17" fmla="*/ 861646 w 1107831"/>
              <a:gd name="connsiteY17" fmla="*/ 269631 h 469721"/>
              <a:gd name="connsiteX18" fmla="*/ 890954 w 1107831"/>
              <a:gd name="connsiteY18" fmla="*/ 293077 h 469721"/>
              <a:gd name="connsiteX19" fmla="*/ 908539 w 1107831"/>
              <a:gd name="connsiteY19" fmla="*/ 310661 h 469721"/>
              <a:gd name="connsiteX20" fmla="*/ 931985 w 1107831"/>
              <a:gd name="connsiteY20" fmla="*/ 328246 h 469721"/>
              <a:gd name="connsiteX21" fmla="*/ 949570 w 1107831"/>
              <a:gd name="connsiteY21" fmla="*/ 345831 h 469721"/>
              <a:gd name="connsiteX22" fmla="*/ 967154 w 1107831"/>
              <a:gd name="connsiteY22" fmla="*/ 357554 h 469721"/>
              <a:gd name="connsiteX23" fmla="*/ 984739 w 1107831"/>
              <a:gd name="connsiteY23" fmla="*/ 375138 h 469721"/>
              <a:gd name="connsiteX24" fmla="*/ 1043354 w 1107831"/>
              <a:gd name="connsiteY24" fmla="*/ 392723 h 469721"/>
              <a:gd name="connsiteX25" fmla="*/ 1060939 w 1107831"/>
              <a:gd name="connsiteY25" fmla="*/ 404446 h 469721"/>
              <a:gd name="connsiteX26" fmla="*/ 1107831 w 1107831"/>
              <a:gd name="connsiteY26" fmla="*/ 451338 h 469721"/>
              <a:gd name="connsiteX27" fmla="*/ 1090246 w 1107831"/>
              <a:gd name="connsiteY27" fmla="*/ 463061 h 469721"/>
              <a:gd name="connsiteX28" fmla="*/ 433754 w 1107831"/>
              <a:gd name="connsiteY28" fmla="*/ 457200 h 469721"/>
              <a:gd name="connsiteX29" fmla="*/ 52754 w 1107831"/>
              <a:gd name="connsiteY29" fmla="*/ 463061 h 469721"/>
              <a:gd name="connsiteX30" fmla="*/ 23446 w 1107831"/>
              <a:gd name="connsiteY30" fmla="*/ 468923 h 469721"/>
              <a:gd name="connsiteX31" fmla="*/ 17585 w 1107831"/>
              <a:gd name="connsiteY31" fmla="*/ 451338 h 469721"/>
              <a:gd name="connsiteX32" fmla="*/ 29308 w 1107831"/>
              <a:gd name="connsiteY32" fmla="*/ 169984 h 469721"/>
              <a:gd name="connsiteX33" fmla="*/ 0 w 1107831"/>
              <a:gd name="connsiteY33" fmla="*/ 0 h 46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07831" h="469721">
                <a:moveTo>
                  <a:pt x="0" y="0"/>
                </a:moveTo>
                <a:cubicBezTo>
                  <a:pt x="9769" y="3908"/>
                  <a:pt x="18786" y="11723"/>
                  <a:pt x="29308" y="11723"/>
                </a:cubicBezTo>
                <a:cubicBezTo>
                  <a:pt x="60813" y="11723"/>
                  <a:pt x="123093" y="0"/>
                  <a:pt x="123093" y="0"/>
                </a:cubicBezTo>
                <a:lnTo>
                  <a:pt x="316523" y="5861"/>
                </a:lnTo>
                <a:cubicBezTo>
                  <a:pt x="334196" y="6703"/>
                  <a:pt x="351672" y="9963"/>
                  <a:pt x="369277" y="11723"/>
                </a:cubicBezTo>
                <a:lnTo>
                  <a:pt x="433754" y="17584"/>
                </a:lnTo>
                <a:lnTo>
                  <a:pt x="474785" y="29307"/>
                </a:lnTo>
                <a:cubicBezTo>
                  <a:pt x="482557" y="31427"/>
                  <a:pt x="490795" y="32071"/>
                  <a:pt x="498231" y="35169"/>
                </a:cubicBezTo>
                <a:cubicBezTo>
                  <a:pt x="514362" y="41890"/>
                  <a:pt x="529781" y="50247"/>
                  <a:pt x="545123" y="58615"/>
                </a:cubicBezTo>
                <a:cubicBezTo>
                  <a:pt x="566258" y="70143"/>
                  <a:pt x="586607" y="91801"/>
                  <a:pt x="603739" y="105507"/>
                </a:cubicBezTo>
                <a:cubicBezTo>
                  <a:pt x="609240" y="109908"/>
                  <a:pt x="615022" y="114080"/>
                  <a:pt x="621323" y="117231"/>
                </a:cubicBezTo>
                <a:cubicBezTo>
                  <a:pt x="626849" y="119994"/>
                  <a:pt x="633046" y="121138"/>
                  <a:pt x="638908" y="123092"/>
                </a:cubicBezTo>
                <a:cubicBezTo>
                  <a:pt x="672748" y="145652"/>
                  <a:pt x="650862" y="130591"/>
                  <a:pt x="703385" y="169984"/>
                </a:cubicBezTo>
                <a:cubicBezTo>
                  <a:pt x="711200" y="175846"/>
                  <a:pt x="717760" y="183941"/>
                  <a:pt x="726831" y="187569"/>
                </a:cubicBezTo>
                <a:cubicBezTo>
                  <a:pt x="736600" y="191477"/>
                  <a:pt x="746287" y="195597"/>
                  <a:pt x="756139" y="199292"/>
                </a:cubicBezTo>
                <a:cubicBezTo>
                  <a:pt x="761924" y="201461"/>
                  <a:pt x="768197" y="202391"/>
                  <a:pt x="773723" y="205154"/>
                </a:cubicBezTo>
                <a:cubicBezTo>
                  <a:pt x="780024" y="208305"/>
                  <a:pt x="785672" y="212650"/>
                  <a:pt x="791308" y="216877"/>
                </a:cubicBezTo>
                <a:cubicBezTo>
                  <a:pt x="869084" y="275207"/>
                  <a:pt x="819373" y="241446"/>
                  <a:pt x="861646" y="269631"/>
                </a:cubicBezTo>
                <a:cubicBezTo>
                  <a:pt x="887866" y="308957"/>
                  <a:pt x="856979" y="270427"/>
                  <a:pt x="890954" y="293077"/>
                </a:cubicBezTo>
                <a:cubicBezTo>
                  <a:pt x="897851" y="297675"/>
                  <a:pt x="902245" y="305266"/>
                  <a:pt x="908539" y="310661"/>
                </a:cubicBezTo>
                <a:cubicBezTo>
                  <a:pt x="915956" y="317019"/>
                  <a:pt x="924568" y="321888"/>
                  <a:pt x="931985" y="328246"/>
                </a:cubicBezTo>
                <a:cubicBezTo>
                  <a:pt x="938279" y="333641"/>
                  <a:pt x="943202" y="340524"/>
                  <a:pt x="949570" y="345831"/>
                </a:cubicBezTo>
                <a:cubicBezTo>
                  <a:pt x="954982" y="350341"/>
                  <a:pt x="961742" y="353044"/>
                  <a:pt x="967154" y="357554"/>
                </a:cubicBezTo>
                <a:cubicBezTo>
                  <a:pt x="973522" y="362861"/>
                  <a:pt x="977493" y="371112"/>
                  <a:pt x="984739" y="375138"/>
                </a:cubicBezTo>
                <a:cubicBezTo>
                  <a:pt x="996413" y="381624"/>
                  <a:pt x="1028219" y="388939"/>
                  <a:pt x="1043354" y="392723"/>
                </a:cubicBezTo>
                <a:cubicBezTo>
                  <a:pt x="1049216" y="396631"/>
                  <a:pt x="1055726" y="399707"/>
                  <a:pt x="1060939" y="404446"/>
                </a:cubicBezTo>
                <a:cubicBezTo>
                  <a:pt x="1077296" y="419315"/>
                  <a:pt x="1107831" y="451338"/>
                  <a:pt x="1107831" y="451338"/>
                </a:cubicBezTo>
                <a:cubicBezTo>
                  <a:pt x="1101969" y="455246"/>
                  <a:pt x="1097291" y="463000"/>
                  <a:pt x="1090246" y="463061"/>
                </a:cubicBezTo>
                <a:lnTo>
                  <a:pt x="433754" y="457200"/>
                </a:lnTo>
                <a:cubicBezTo>
                  <a:pt x="306739" y="457200"/>
                  <a:pt x="179754" y="461107"/>
                  <a:pt x="52754" y="463061"/>
                </a:cubicBezTo>
                <a:cubicBezTo>
                  <a:pt x="42985" y="465015"/>
                  <a:pt x="32898" y="472074"/>
                  <a:pt x="23446" y="468923"/>
                </a:cubicBezTo>
                <a:cubicBezTo>
                  <a:pt x="17584" y="466969"/>
                  <a:pt x="17464" y="457515"/>
                  <a:pt x="17585" y="451338"/>
                </a:cubicBezTo>
                <a:cubicBezTo>
                  <a:pt x="19425" y="357490"/>
                  <a:pt x="29308" y="263850"/>
                  <a:pt x="29308" y="169984"/>
                </a:cubicBez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TextBox 71">
            <a:extLst>
              <a:ext uri="{FF2B5EF4-FFF2-40B4-BE49-F238E27FC236}">
                <a16:creationId xmlns:a16="http://schemas.microsoft.com/office/drawing/2014/main" id="{DE057506-E193-4D72-942B-B9381BAF31D0}"/>
              </a:ext>
            </a:extLst>
          </p:cNvPr>
          <p:cNvSpPr txBox="1"/>
          <p:nvPr/>
        </p:nvSpPr>
        <p:spPr>
          <a:xfrm>
            <a:off x="511157" y="3705828"/>
            <a:ext cx="840623" cy="230832"/>
          </a:xfrm>
          <a:prstGeom prst="rect">
            <a:avLst/>
          </a:prstGeom>
          <a:noFill/>
        </p:spPr>
        <p:txBody>
          <a:bodyPr wrap="square" rtlCol="0">
            <a:spAutoFit/>
          </a:bodyPr>
          <a:lstStyle/>
          <a:p>
            <a:r>
              <a:rPr lang="en-AU" sz="900" b="1" dirty="0">
                <a:solidFill>
                  <a:schemeClr val="bg1"/>
                </a:solidFill>
                <a:latin typeface="Arial Narrow" panose="020B0606020202030204" pitchFamily="34" charset="0"/>
              </a:rPr>
              <a:t>Land heats up</a:t>
            </a:r>
          </a:p>
        </p:txBody>
      </p:sp>
      <p:sp>
        <p:nvSpPr>
          <p:cNvPr id="73" name="Freeform: Shape 72">
            <a:extLst>
              <a:ext uri="{FF2B5EF4-FFF2-40B4-BE49-F238E27FC236}">
                <a16:creationId xmlns:a16="http://schemas.microsoft.com/office/drawing/2014/main" id="{CCCD6653-57F1-43DF-8DE9-56ADDA5B9C52}"/>
              </a:ext>
            </a:extLst>
          </p:cNvPr>
          <p:cNvSpPr/>
          <p:nvPr/>
        </p:nvSpPr>
        <p:spPr>
          <a:xfrm>
            <a:off x="910674" y="3595680"/>
            <a:ext cx="2433669" cy="45719"/>
          </a:xfrm>
          <a:custGeom>
            <a:avLst/>
            <a:gdLst>
              <a:gd name="connsiteX0" fmla="*/ 0 w 2209800"/>
              <a:gd name="connsiteY0" fmla="*/ 55418 h 103909"/>
              <a:gd name="connsiteX1" fmla="*/ 41564 w 2209800"/>
              <a:gd name="connsiteY1" fmla="*/ 62346 h 103909"/>
              <a:gd name="connsiteX2" fmla="*/ 103909 w 2209800"/>
              <a:gd name="connsiteY2" fmla="*/ 69273 h 103909"/>
              <a:gd name="connsiteX3" fmla="*/ 173182 w 2209800"/>
              <a:gd name="connsiteY3" fmla="*/ 90055 h 103909"/>
              <a:gd name="connsiteX4" fmla="*/ 193964 w 2209800"/>
              <a:gd name="connsiteY4" fmla="*/ 103909 h 103909"/>
              <a:gd name="connsiteX5" fmla="*/ 249382 w 2209800"/>
              <a:gd name="connsiteY5" fmla="*/ 96982 h 103909"/>
              <a:gd name="connsiteX6" fmla="*/ 277091 w 2209800"/>
              <a:gd name="connsiteY6" fmla="*/ 90055 h 103909"/>
              <a:gd name="connsiteX7" fmla="*/ 408709 w 2209800"/>
              <a:gd name="connsiteY7" fmla="*/ 83127 h 103909"/>
              <a:gd name="connsiteX8" fmla="*/ 443345 w 2209800"/>
              <a:gd name="connsiteY8" fmla="*/ 76200 h 103909"/>
              <a:gd name="connsiteX9" fmla="*/ 491836 w 2209800"/>
              <a:gd name="connsiteY9" fmla="*/ 34636 h 103909"/>
              <a:gd name="connsiteX10" fmla="*/ 512618 w 2209800"/>
              <a:gd name="connsiteY10" fmla="*/ 27709 h 103909"/>
              <a:gd name="connsiteX11" fmla="*/ 574964 w 2209800"/>
              <a:gd name="connsiteY11" fmla="*/ 13855 h 103909"/>
              <a:gd name="connsiteX12" fmla="*/ 651164 w 2209800"/>
              <a:gd name="connsiteY12" fmla="*/ 20782 h 103909"/>
              <a:gd name="connsiteX13" fmla="*/ 685800 w 2209800"/>
              <a:gd name="connsiteY13" fmla="*/ 34636 h 103909"/>
              <a:gd name="connsiteX14" fmla="*/ 713509 w 2209800"/>
              <a:gd name="connsiteY14" fmla="*/ 41564 h 103909"/>
              <a:gd name="connsiteX15" fmla="*/ 817418 w 2209800"/>
              <a:gd name="connsiteY15" fmla="*/ 62346 h 103909"/>
              <a:gd name="connsiteX16" fmla="*/ 838200 w 2209800"/>
              <a:gd name="connsiteY16" fmla="*/ 48491 h 103909"/>
              <a:gd name="connsiteX17" fmla="*/ 865909 w 2209800"/>
              <a:gd name="connsiteY17" fmla="*/ 27709 h 103909"/>
              <a:gd name="connsiteX18" fmla="*/ 914400 w 2209800"/>
              <a:gd name="connsiteY18" fmla="*/ 6927 h 103909"/>
              <a:gd name="connsiteX19" fmla="*/ 942109 w 2209800"/>
              <a:gd name="connsiteY19" fmla="*/ 0 h 103909"/>
              <a:gd name="connsiteX20" fmla="*/ 1177636 w 2209800"/>
              <a:gd name="connsiteY20" fmla="*/ 6927 h 103909"/>
              <a:gd name="connsiteX21" fmla="*/ 1198418 w 2209800"/>
              <a:gd name="connsiteY21" fmla="*/ 13855 h 103909"/>
              <a:gd name="connsiteX22" fmla="*/ 1260764 w 2209800"/>
              <a:gd name="connsiteY22" fmla="*/ 20782 h 103909"/>
              <a:gd name="connsiteX23" fmla="*/ 1406236 w 2209800"/>
              <a:gd name="connsiteY23" fmla="*/ 20782 h 103909"/>
              <a:gd name="connsiteX24" fmla="*/ 1461654 w 2209800"/>
              <a:gd name="connsiteY24" fmla="*/ 27709 h 103909"/>
              <a:gd name="connsiteX25" fmla="*/ 1475509 w 2209800"/>
              <a:gd name="connsiteY25" fmla="*/ 48491 h 103909"/>
              <a:gd name="connsiteX26" fmla="*/ 1496291 w 2209800"/>
              <a:gd name="connsiteY26" fmla="*/ 83127 h 103909"/>
              <a:gd name="connsiteX27" fmla="*/ 1717964 w 2209800"/>
              <a:gd name="connsiteY27" fmla="*/ 69273 h 103909"/>
              <a:gd name="connsiteX28" fmla="*/ 1752600 w 2209800"/>
              <a:gd name="connsiteY28" fmla="*/ 62346 h 103909"/>
              <a:gd name="connsiteX29" fmla="*/ 1773382 w 2209800"/>
              <a:gd name="connsiteY29" fmla="*/ 48491 h 103909"/>
              <a:gd name="connsiteX30" fmla="*/ 1891145 w 2209800"/>
              <a:gd name="connsiteY30" fmla="*/ 55418 h 103909"/>
              <a:gd name="connsiteX31" fmla="*/ 1974273 w 2209800"/>
              <a:gd name="connsiteY31" fmla="*/ 62346 h 103909"/>
              <a:gd name="connsiteX32" fmla="*/ 2001982 w 2209800"/>
              <a:gd name="connsiteY32" fmla="*/ 41564 h 103909"/>
              <a:gd name="connsiteX33" fmla="*/ 2022764 w 2209800"/>
              <a:gd name="connsiteY33" fmla="*/ 27709 h 103909"/>
              <a:gd name="connsiteX34" fmla="*/ 2078182 w 2209800"/>
              <a:gd name="connsiteY34" fmla="*/ 20782 h 103909"/>
              <a:gd name="connsiteX35" fmla="*/ 2119745 w 2209800"/>
              <a:gd name="connsiteY35" fmla="*/ 13855 h 103909"/>
              <a:gd name="connsiteX36" fmla="*/ 2189018 w 2209800"/>
              <a:gd name="connsiteY36" fmla="*/ 34636 h 103909"/>
              <a:gd name="connsiteX37" fmla="*/ 2209800 w 2209800"/>
              <a:gd name="connsiteY37" fmla="*/ 41564 h 10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9800" h="103909">
                <a:moveTo>
                  <a:pt x="0" y="55418"/>
                </a:moveTo>
                <a:cubicBezTo>
                  <a:pt x="13855" y="57727"/>
                  <a:pt x="27641" y="60490"/>
                  <a:pt x="41564" y="62346"/>
                </a:cubicBezTo>
                <a:cubicBezTo>
                  <a:pt x="62290" y="65110"/>
                  <a:pt x="83243" y="66094"/>
                  <a:pt x="103909" y="69273"/>
                </a:cubicBezTo>
                <a:cubicBezTo>
                  <a:pt x="119320" y="71644"/>
                  <a:pt x="163183" y="85611"/>
                  <a:pt x="173182" y="90055"/>
                </a:cubicBezTo>
                <a:cubicBezTo>
                  <a:pt x="180790" y="93436"/>
                  <a:pt x="187037" y="99291"/>
                  <a:pt x="193964" y="103909"/>
                </a:cubicBezTo>
                <a:cubicBezTo>
                  <a:pt x="212437" y="101600"/>
                  <a:pt x="231019" y="100042"/>
                  <a:pt x="249382" y="96982"/>
                </a:cubicBezTo>
                <a:cubicBezTo>
                  <a:pt x="258773" y="95417"/>
                  <a:pt x="267606" y="90880"/>
                  <a:pt x="277091" y="90055"/>
                </a:cubicBezTo>
                <a:cubicBezTo>
                  <a:pt x="320859" y="86249"/>
                  <a:pt x="364836" y="85436"/>
                  <a:pt x="408709" y="83127"/>
                </a:cubicBezTo>
                <a:cubicBezTo>
                  <a:pt x="420254" y="80818"/>
                  <a:pt x="432586" y="80982"/>
                  <a:pt x="443345" y="76200"/>
                </a:cubicBezTo>
                <a:cubicBezTo>
                  <a:pt x="481184" y="59382"/>
                  <a:pt x="460944" y="55230"/>
                  <a:pt x="491836" y="34636"/>
                </a:cubicBezTo>
                <a:cubicBezTo>
                  <a:pt x="497912" y="30586"/>
                  <a:pt x="505597" y="29715"/>
                  <a:pt x="512618" y="27709"/>
                </a:cubicBezTo>
                <a:cubicBezTo>
                  <a:pt x="535446" y="21187"/>
                  <a:pt x="551154" y="18617"/>
                  <a:pt x="574964" y="13855"/>
                </a:cubicBezTo>
                <a:cubicBezTo>
                  <a:pt x="600364" y="16164"/>
                  <a:pt x="626096" y="16082"/>
                  <a:pt x="651164" y="20782"/>
                </a:cubicBezTo>
                <a:cubicBezTo>
                  <a:pt x="663386" y="23073"/>
                  <a:pt x="674003" y="30704"/>
                  <a:pt x="685800" y="34636"/>
                </a:cubicBezTo>
                <a:cubicBezTo>
                  <a:pt x="694832" y="37647"/>
                  <a:pt x="704273" y="39255"/>
                  <a:pt x="713509" y="41564"/>
                </a:cubicBezTo>
                <a:cubicBezTo>
                  <a:pt x="772471" y="80871"/>
                  <a:pt x="738524" y="71112"/>
                  <a:pt x="817418" y="62346"/>
                </a:cubicBezTo>
                <a:cubicBezTo>
                  <a:pt x="824345" y="57728"/>
                  <a:pt x="831425" y="53330"/>
                  <a:pt x="838200" y="48491"/>
                </a:cubicBezTo>
                <a:cubicBezTo>
                  <a:pt x="847595" y="41780"/>
                  <a:pt x="856118" y="33828"/>
                  <a:pt x="865909" y="27709"/>
                </a:cubicBezTo>
                <a:cubicBezTo>
                  <a:pt x="881460" y="17990"/>
                  <a:pt x="897037" y="11888"/>
                  <a:pt x="914400" y="6927"/>
                </a:cubicBezTo>
                <a:cubicBezTo>
                  <a:pt x="923554" y="4311"/>
                  <a:pt x="932873" y="2309"/>
                  <a:pt x="942109" y="0"/>
                </a:cubicBezTo>
                <a:cubicBezTo>
                  <a:pt x="1020618" y="2309"/>
                  <a:pt x="1099208" y="2687"/>
                  <a:pt x="1177636" y="6927"/>
                </a:cubicBezTo>
                <a:cubicBezTo>
                  <a:pt x="1184927" y="7321"/>
                  <a:pt x="1191215" y="12655"/>
                  <a:pt x="1198418" y="13855"/>
                </a:cubicBezTo>
                <a:cubicBezTo>
                  <a:pt x="1219043" y="17293"/>
                  <a:pt x="1239982" y="18473"/>
                  <a:pt x="1260764" y="20782"/>
                </a:cubicBezTo>
                <a:cubicBezTo>
                  <a:pt x="1324895" y="42159"/>
                  <a:pt x="1252259" y="20782"/>
                  <a:pt x="1406236" y="20782"/>
                </a:cubicBezTo>
                <a:cubicBezTo>
                  <a:pt x="1424852" y="20782"/>
                  <a:pt x="1443181" y="25400"/>
                  <a:pt x="1461654" y="27709"/>
                </a:cubicBezTo>
                <a:cubicBezTo>
                  <a:pt x="1466272" y="34636"/>
                  <a:pt x="1471096" y="41431"/>
                  <a:pt x="1475509" y="48491"/>
                </a:cubicBezTo>
                <a:cubicBezTo>
                  <a:pt x="1482645" y="59908"/>
                  <a:pt x="1483044" y="80718"/>
                  <a:pt x="1496291" y="83127"/>
                </a:cubicBezTo>
                <a:cubicBezTo>
                  <a:pt x="1511470" y="85887"/>
                  <a:pt x="1684503" y="71847"/>
                  <a:pt x="1717964" y="69273"/>
                </a:cubicBezTo>
                <a:cubicBezTo>
                  <a:pt x="1729509" y="66964"/>
                  <a:pt x="1741576" y="66480"/>
                  <a:pt x="1752600" y="62346"/>
                </a:cubicBezTo>
                <a:cubicBezTo>
                  <a:pt x="1760396" y="59423"/>
                  <a:pt x="1765067" y="48907"/>
                  <a:pt x="1773382" y="48491"/>
                </a:cubicBezTo>
                <a:lnTo>
                  <a:pt x="1891145" y="55418"/>
                </a:lnTo>
                <a:cubicBezTo>
                  <a:pt x="1923652" y="77090"/>
                  <a:pt x="1917900" y="79691"/>
                  <a:pt x="1974273" y="62346"/>
                </a:cubicBezTo>
                <a:cubicBezTo>
                  <a:pt x="1985308" y="58951"/>
                  <a:pt x="1992587" y="48275"/>
                  <a:pt x="2001982" y="41564"/>
                </a:cubicBezTo>
                <a:cubicBezTo>
                  <a:pt x="2008757" y="36725"/>
                  <a:pt x="2014732" y="29900"/>
                  <a:pt x="2022764" y="27709"/>
                </a:cubicBezTo>
                <a:cubicBezTo>
                  <a:pt x="2040724" y="22811"/>
                  <a:pt x="2059753" y="23415"/>
                  <a:pt x="2078182" y="20782"/>
                </a:cubicBezTo>
                <a:cubicBezTo>
                  <a:pt x="2092086" y="18796"/>
                  <a:pt x="2105891" y="16164"/>
                  <a:pt x="2119745" y="13855"/>
                </a:cubicBezTo>
                <a:cubicBezTo>
                  <a:pt x="2207925" y="26452"/>
                  <a:pt x="2138615" y="9435"/>
                  <a:pt x="2189018" y="34636"/>
                </a:cubicBezTo>
                <a:cubicBezTo>
                  <a:pt x="2195549" y="37902"/>
                  <a:pt x="2209800" y="41564"/>
                  <a:pt x="2209800" y="41564"/>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6" name="Straight Arrow Connector 75">
            <a:extLst>
              <a:ext uri="{FF2B5EF4-FFF2-40B4-BE49-F238E27FC236}">
                <a16:creationId xmlns:a16="http://schemas.microsoft.com/office/drawing/2014/main" id="{3ED82C05-1906-429F-A0ED-C4BC3818478D}"/>
              </a:ext>
            </a:extLst>
          </p:cNvPr>
          <p:cNvCxnSpPr>
            <a:cxnSpLocks/>
          </p:cNvCxnSpPr>
          <p:nvPr/>
        </p:nvCxnSpPr>
        <p:spPr>
          <a:xfrm flipV="1">
            <a:off x="809143" y="3130964"/>
            <a:ext cx="0" cy="20102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32E22483-4038-42E8-AEB4-7763423C0BEF}"/>
              </a:ext>
            </a:extLst>
          </p:cNvPr>
          <p:cNvSpPr txBox="1"/>
          <p:nvPr/>
        </p:nvSpPr>
        <p:spPr>
          <a:xfrm>
            <a:off x="2394550" y="2815383"/>
            <a:ext cx="642765" cy="369332"/>
          </a:xfrm>
          <a:prstGeom prst="rect">
            <a:avLst/>
          </a:prstGeom>
          <a:noFill/>
        </p:spPr>
        <p:txBody>
          <a:bodyPr wrap="square" rtlCol="0">
            <a:spAutoFit/>
          </a:bodyPr>
          <a:lstStyle/>
          <a:p>
            <a:pPr algn="ctr"/>
            <a:r>
              <a:rPr lang="en-AU" sz="900" b="1" dirty="0">
                <a:latin typeface="Arial Narrow" panose="020B0606020202030204" pitchFamily="34" charset="0"/>
              </a:rPr>
              <a:t>Cold air sinks</a:t>
            </a:r>
          </a:p>
        </p:txBody>
      </p:sp>
      <p:sp>
        <p:nvSpPr>
          <p:cNvPr id="78" name="TextBox 77">
            <a:extLst>
              <a:ext uri="{FF2B5EF4-FFF2-40B4-BE49-F238E27FC236}">
                <a16:creationId xmlns:a16="http://schemas.microsoft.com/office/drawing/2014/main" id="{3D5389B5-EE81-4CB5-926C-FB171FFD550B}"/>
              </a:ext>
            </a:extLst>
          </p:cNvPr>
          <p:cNvSpPr txBox="1"/>
          <p:nvPr/>
        </p:nvSpPr>
        <p:spPr>
          <a:xfrm>
            <a:off x="487762" y="2762482"/>
            <a:ext cx="642762" cy="369332"/>
          </a:xfrm>
          <a:prstGeom prst="rect">
            <a:avLst/>
          </a:prstGeom>
          <a:noFill/>
        </p:spPr>
        <p:txBody>
          <a:bodyPr wrap="square" rtlCol="0">
            <a:spAutoFit/>
          </a:bodyPr>
          <a:lstStyle/>
          <a:p>
            <a:pPr algn="ctr"/>
            <a:r>
              <a:rPr lang="en-AU" sz="900" b="1" dirty="0">
                <a:latin typeface="Arial Narrow" panose="020B0606020202030204" pitchFamily="34" charset="0"/>
              </a:rPr>
              <a:t>Warm air rises </a:t>
            </a:r>
          </a:p>
        </p:txBody>
      </p:sp>
      <p:sp>
        <p:nvSpPr>
          <p:cNvPr id="79" name="Arrow: Right 78">
            <a:extLst>
              <a:ext uri="{FF2B5EF4-FFF2-40B4-BE49-F238E27FC236}">
                <a16:creationId xmlns:a16="http://schemas.microsoft.com/office/drawing/2014/main" id="{92169F66-5B8F-478D-B6CE-847D4920C35D}"/>
              </a:ext>
            </a:extLst>
          </p:cNvPr>
          <p:cNvSpPr/>
          <p:nvPr/>
        </p:nvSpPr>
        <p:spPr>
          <a:xfrm rot="10800000">
            <a:off x="1255337" y="3198463"/>
            <a:ext cx="1130962" cy="3340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0" name="TextBox 79">
            <a:extLst>
              <a:ext uri="{FF2B5EF4-FFF2-40B4-BE49-F238E27FC236}">
                <a16:creationId xmlns:a16="http://schemas.microsoft.com/office/drawing/2014/main" id="{B4130AB8-3779-486B-BD1B-FB8A6B017493}"/>
              </a:ext>
            </a:extLst>
          </p:cNvPr>
          <p:cNvSpPr txBox="1"/>
          <p:nvPr/>
        </p:nvSpPr>
        <p:spPr>
          <a:xfrm>
            <a:off x="1512461" y="3250817"/>
            <a:ext cx="1009842" cy="230832"/>
          </a:xfrm>
          <a:prstGeom prst="rect">
            <a:avLst/>
          </a:prstGeom>
          <a:noFill/>
        </p:spPr>
        <p:txBody>
          <a:bodyPr wrap="square" rtlCol="0">
            <a:spAutoFit/>
          </a:bodyPr>
          <a:lstStyle/>
          <a:p>
            <a:r>
              <a:rPr lang="en-AU" sz="900" b="1" dirty="0">
                <a:solidFill>
                  <a:schemeClr val="bg1"/>
                </a:solidFill>
                <a:latin typeface="Arial Narrow" panose="020B0606020202030204" pitchFamily="34" charset="0"/>
              </a:rPr>
              <a:t>SEA BREEZE</a:t>
            </a:r>
          </a:p>
        </p:txBody>
      </p:sp>
      <p:cxnSp>
        <p:nvCxnSpPr>
          <p:cNvPr id="82" name="Straight Arrow Connector 81">
            <a:extLst>
              <a:ext uri="{FF2B5EF4-FFF2-40B4-BE49-F238E27FC236}">
                <a16:creationId xmlns:a16="http://schemas.microsoft.com/office/drawing/2014/main" id="{D19FE906-0C70-41C2-8CF9-A34BD1F48EAB}"/>
              </a:ext>
            </a:extLst>
          </p:cNvPr>
          <p:cNvCxnSpPr>
            <a:cxnSpLocks/>
          </p:cNvCxnSpPr>
          <p:nvPr/>
        </p:nvCxnSpPr>
        <p:spPr>
          <a:xfrm>
            <a:off x="3808870" y="3131509"/>
            <a:ext cx="0" cy="190623"/>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DD7F30CE-3251-41CB-8386-06E6B5700815}"/>
              </a:ext>
            </a:extLst>
          </p:cNvPr>
          <p:cNvSpPr txBox="1"/>
          <p:nvPr/>
        </p:nvSpPr>
        <p:spPr>
          <a:xfrm>
            <a:off x="3487488" y="3313237"/>
            <a:ext cx="642765" cy="230832"/>
          </a:xfrm>
          <a:prstGeom prst="rect">
            <a:avLst/>
          </a:prstGeom>
          <a:noFill/>
        </p:spPr>
        <p:txBody>
          <a:bodyPr wrap="square" rtlCol="0">
            <a:spAutoFit/>
          </a:bodyPr>
          <a:lstStyle/>
          <a:p>
            <a:pPr algn="ctr"/>
            <a:r>
              <a:rPr lang="en-AU" sz="900" b="1" dirty="0">
                <a:solidFill>
                  <a:schemeClr val="bg1"/>
                </a:solidFill>
                <a:latin typeface="Arial Narrow" panose="020B0606020202030204" pitchFamily="34" charset="0"/>
              </a:rPr>
              <a:t>15°C</a:t>
            </a:r>
          </a:p>
        </p:txBody>
      </p:sp>
      <p:sp>
        <p:nvSpPr>
          <p:cNvPr id="85" name="TextBox 84">
            <a:extLst>
              <a:ext uri="{FF2B5EF4-FFF2-40B4-BE49-F238E27FC236}">
                <a16:creationId xmlns:a16="http://schemas.microsoft.com/office/drawing/2014/main" id="{91050D62-B292-4413-9231-B7E12CA9456F}"/>
              </a:ext>
            </a:extLst>
          </p:cNvPr>
          <p:cNvSpPr txBox="1"/>
          <p:nvPr/>
        </p:nvSpPr>
        <p:spPr>
          <a:xfrm>
            <a:off x="5436706" y="3662514"/>
            <a:ext cx="642765" cy="230832"/>
          </a:xfrm>
          <a:prstGeom prst="rect">
            <a:avLst/>
          </a:prstGeom>
          <a:noFill/>
        </p:spPr>
        <p:txBody>
          <a:bodyPr wrap="square" rtlCol="0">
            <a:spAutoFit/>
          </a:bodyPr>
          <a:lstStyle/>
          <a:p>
            <a:pPr algn="ctr"/>
            <a:r>
              <a:rPr lang="en-AU" sz="900" b="1" dirty="0">
                <a:latin typeface="Arial Narrow" panose="020B0606020202030204" pitchFamily="34" charset="0"/>
              </a:rPr>
              <a:t>24°C</a:t>
            </a:r>
          </a:p>
        </p:txBody>
      </p:sp>
      <p:sp>
        <p:nvSpPr>
          <p:cNvPr id="86" name="TextBox 85">
            <a:extLst>
              <a:ext uri="{FF2B5EF4-FFF2-40B4-BE49-F238E27FC236}">
                <a16:creationId xmlns:a16="http://schemas.microsoft.com/office/drawing/2014/main" id="{F93E685F-A454-49A8-AC26-4D25F5AB8F8F}"/>
              </a:ext>
            </a:extLst>
          </p:cNvPr>
          <p:cNvSpPr txBox="1"/>
          <p:nvPr/>
        </p:nvSpPr>
        <p:spPr>
          <a:xfrm>
            <a:off x="2430888" y="3652883"/>
            <a:ext cx="642765" cy="230832"/>
          </a:xfrm>
          <a:prstGeom prst="rect">
            <a:avLst/>
          </a:prstGeom>
          <a:noFill/>
        </p:spPr>
        <p:txBody>
          <a:bodyPr wrap="square" rtlCol="0">
            <a:spAutoFit/>
          </a:bodyPr>
          <a:lstStyle/>
          <a:p>
            <a:pPr algn="ctr"/>
            <a:r>
              <a:rPr lang="en-AU" sz="900" b="1" dirty="0">
                <a:latin typeface="Arial Narrow" panose="020B0606020202030204" pitchFamily="34" charset="0"/>
              </a:rPr>
              <a:t>24°C</a:t>
            </a:r>
          </a:p>
        </p:txBody>
      </p:sp>
      <p:cxnSp>
        <p:nvCxnSpPr>
          <p:cNvPr id="87" name="Straight Arrow Connector 86">
            <a:extLst>
              <a:ext uri="{FF2B5EF4-FFF2-40B4-BE49-F238E27FC236}">
                <a16:creationId xmlns:a16="http://schemas.microsoft.com/office/drawing/2014/main" id="{F7A02152-153E-495A-A9EB-1A48BB0CA7E9}"/>
              </a:ext>
            </a:extLst>
          </p:cNvPr>
          <p:cNvCxnSpPr>
            <a:cxnSpLocks/>
          </p:cNvCxnSpPr>
          <p:nvPr/>
        </p:nvCxnSpPr>
        <p:spPr>
          <a:xfrm>
            <a:off x="2735952" y="3193485"/>
            <a:ext cx="0" cy="22894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7B386C8-0CD6-4CC9-936D-ECFF763186A4}"/>
              </a:ext>
            </a:extLst>
          </p:cNvPr>
          <p:cNvSpPr txBox="1"/>
          <p:nvPr/>
        </p:nvSpPr>
        <p:spPr>
          <a:xfrm>
            <a:off x="518059" y="3307224"/>
            <a:ext cx="642765" cy="230832"/>
          </a:xfrm>
          <a:prstGeom prst="rect">
            <a:avLst/>
          </a:prstGeom>
          <a:noFill/>
        </p:spPr>
        <p:txBody>
          <a:bodyPr wrap="square" rtlCol="0">
            <a:spAutoFit/>
          </a:bodyPr>
          <a:lstStyle/>
          <a:p>
            <a:pPr algn="ctr"/>
            <a:r>
              <a:rPr lang="en-AU" sz="900" b="1" dirty="0">
                <a:latin typeface="Arial Narrow" panose="020B0606020202030204" pitchFamily="34" charset="0"/>
              </a:rPr>
              <a:t>30°C</a:t>
            </a:r>
          </a:p>
        </p:txBody>
      </p:sp>
      <p:cxnSp>
        <p:nvCxnSpPr>
          <p:cNvPr id="89" name="Straight Arrow Connector 88">
            <a:extLst>
              <a:ext uri="{FF2B5EF4-FFF2-40B4-BE49-F238E27FC236}">
                <a16:creationId xmlns:a16="http://schemas.microsoft.com/office/drawing/2014/main" id="{127B3DA4-0334-468D-926C-35BBEC1ABB90}"/>
              </a:ext>
            </a:extLst>
          </p:cNvPr>
          <p:cNvCxnSpPr>
            <a:cxnSpLocks/>
          </p:cNvCxnSpPr>
          <p:nvPr/>
        </p:nvCxnSpPr>
        <p:spPr>
          <a:xfrm>
            <a:off x="1255337" y="2940946"/>
            <a:ext cx="113096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0CC6937F-34FA-434F-A8C5-F3E5852C0F23}"/>
              </a:ext>
            </a:extLst>
          </p:cNvPr>
          <p:cNvCxnSpPr>
            <a:cxnSpLocks/>
          </p:cNvCxnSpPr>
          <p:nvPr/>
        </p:nvCxnSpPr>
        <p:spPr>
          <a:xfrm flipH="1">
            <a:off x="4222658" y="2980317"/>
            <a:ext cx="1192066"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 name="Moon 94">
            <a:extLst>
              <a:ext uri="{FF2B5EF4-FFF2-40B4-BE49-F238E27FC236}">
                <a16:creationId xmlns:a16="http://schemas.microsoft.com/office/drawing/2014/main" id="{76A2DD91-087E-45CB-A051-493C6993EB03}"/>
              </a:ext>
            </a:extLst>
          </p:cNvPr>
          <p:cNvSpPr/>
          <p:nvPr/>
        </p:nvSpPr>
        <p:spPr>
          <a:xfrm rot="12545564">
            <a:off x="6244547" y="2809099"/>
            <a:ext cx="88007" cy="156920"/>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Sun 95">
            <a:extLst>
              <a:ext uri="{FF2B5EF4-FFF2-40B4-BE49-F238E27FC236}">
                <a16:creationId xmlns:a16="http://schemas.microsoft.com/office/drawing/2014/main" id="{1A8492EB-5DE2-41D5-9C0C-D0E8E6B64576}"/>
              </a:ext>
            </a:extLst>
          </p:cNvPr>
          <p:cNvSpPr/>
          <p:nvPr/>
        </p:nvSpPr>
        <p:spPr>
          <a:xfrm>
            <a:off x="3137526" y="2802416"/>
            <a:ext cx="159497" cy="142445"/>
          </a:xfrm>
          <a:prstGeom prst="su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5" name="Straight Arrow Connector 104">
            <a:extLst>
              <a:ext uri="{FF2B5EF4-FFF2-40B4-BE49-F238E27FC236}">
                <a16:creationId xmlns:a16="http://schemas.microsoft.com/office/drawing/2014/main" id="{35C01864-CAE6-434F-9384-509EFC496E8A}"/>
              </a:ext>
            </a:extLst>
          </p:cNvPr>
          <p:cNvCxnSpPr>
            <a:cxnSpLocks/>
          </p:cNvCxnSpPr>
          <p:nvPr/>
        </p:nvCxnSpPr>
        <p:spPr>
          <a:xfrm flipV="1">
            <a:off x="5732414" y="3194220"/>
            <a:ext cx="0" cy="200154"/>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5E3FE391-E9AB-479E-8EBC-71A2451E733F}"/>
              </a:ext>
            </a:extLst>
          </p:cNvPr>
          <p:cNvSpPr/>
          <p:nvPr/>
        </p:nvSpPr>
        <p:spPr>
          <a:xfrm>
            <a:off x="500704" y="3747016"/>
            <a:ext cx="45719" cy="1820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ectangle 113">
            <a:extLst>
              <a:ext uri="{FF2B5EF4-FFF2-40B4-BE49-F238E27FC236}">
                <a16:creationId xmlns:a16="http://schemas.microsoft.com/office/drawing/2014/main" id="{0E06E275-75F0-492A-8C40-48385D9750EC}"/>
              </a:ext>
            </a:extLst>
          </p:cNvPr>
          <p:cNvSpPr/>
          <p:nvPr/>
        </p:nvSpPr>
        <p:spPr>
          <a:xfrm>
            <a:off x="487763" y="4060077"/>
            <a:ext cx="5895493" cy="358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tx1"/>
                </a:solidFill>
                <a:latin typeface="Arial Narrow" panose="020B0606020202030204" pitchFamily="34" charset="0"/>
              </a:rPr>
              <a:t>Q. What time of day is a sea breeze usually at its strongest? Ans. </a:t>
            </a:r>
          </a:p>
        </p:txBody>
      </p:sp>
      <p:sp>
        <p:nvSpPr>
          <p:cNvPr id="115" name="Rectangle 114">
            <a:extLst>
              <a:ext uri="{FF2B5EF4-FFF2-40B4-BE49-F238E27FC236}">
                <a16:creationId xmlns:a16="http://schemas.microsoft.com/office/drawing/2014/main" id="{3291EEF4-A50A-414A-8776-F34915426BEA}"/>
              </a:ext>
            </a:extLst>
          </p:cNvPr>
          <p:cNvSpPr/>
          <p:nvPr/>
        </p:nvSpPr>
        <p:spPr>
          <a:xfrm>
            <a:off x="487762" y="4465448"/>
            <a:ext cx="5895493" cy="358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tx1"/>
                </a:solidFill>
                <a:latin typeface="Arial Narrow" panose="020B0606020202030204" pitchFamily="34" charset="0"/>
              </a:rPr>
              <a:t>Q. Which one has the highest </a:t>
            </a:r>
            <a:r>
              <a:rPr lang="en-AU" sz="1120" b="1" i="1" dirty="0">
                <a:solidFill>
                  <a:schemeClr val="tx1"/>
                </a:solidFill>
                <a:latin typeface="Arial Narrow" panose="020B0606020202030204" pitchFamily="34" charset="0"/>
              </a:rPr>
              <a:t>heat capacity</a:t>
            </a:r>
            <a:r>
              <a:rPr lang="en-AU" sz="1120" b="1" dirty="0">
                <a:solidFill>
                  <a:schemeClr val="tx1"/>
                </a:solidFill>
                <a:latin typeface="Arial Narrow" panose="020B0606020202030204" pitchFamily="34" charset="0"/>
              </a:rPr>
              <a:t>….the ocean or the land? Ans. </a:t>
            </a:r>
          </a:p>
        </p:txBody>
      </p:sp>
      <p:sp>
        <p:nvSpPr>
          <p:cNvPr id="116" name="Rectangle 115">
            <a:extLst>
              <a:ext uri="{FF2B5EF4-FFF2-40B4-BE49-F238E27FC236}">
                <a16:creationId xmlns:a16="http://schemas.microsoft.com/office/drawing/2014/main" id="{8777DE38-59CC-42C9-AC50-038FCFAE0D14}"/>
              </a:ext>
            </a:extLst>
          </p:cNvPr>
          <p:cNvSpPr/>
          <p:nvPr/>
        </p:nvSpPr>
        <p:spPr>
          <a:xfrm>
            <a:off x="487762" y="4877697"/>
            <a:ext cx="5895493" cy="50020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tx1"/>
                </a:solidFill>
                <a:latin typeface="Arial Narrow" panose="020B0606020202030204" pitchFamily="34" charset="0"/>
              </a:rPr>
              <a:t>Q. If you are in a boat, far away from land, and your barometer is reading 2008 </a:t>
            </a:r>
            <a:r>
              <a:rPr lang="en-AU" sz="1120" b="1" dirty="0" err="1">
                <a:solidFill>
                  <a:schemeClr val="tx1"/>
                </a:solidFill>
                <a:latin typeface="Arial Narrow" panose="020B0606020202030204" pitchFamily="34" charset="0"/>
              </a:rPr>
              <a:t>hPa</a:t>
            </a:r>
            <a:r>
              <a:rPr lang="en-AU" sz="1120" b="1" dirty="0">
                <a:solidFill>
                  <a:schemeClr val="tx1"/>
                </a:solidFill>
                <a:latin typeface="Arial Narrow" panose="020B0606020202030204" pitchFamily="34" charset="0"/>
              </a:rPr>
              <a:t> and falling fast,</a:t>
            </a:r>
            <a:br>
              <a:rPr lang="en-AU" sz="1120" b="1" dirty="0">
                <a:solidFill>
                  <a:schemeClr val="tx1"/>
                </a:solidFill>
                <a:latin typeface="Arial Narrow" panose="020B0606020202030204" pitchFamily="34" charset="0"/>
              </a:rPr>
            </a:br>
            <a:r>
              <a:rPr lang="en-AU" sz="300" b="1" dirty="0">
                <a:solidFill>
                  <a:schemeClr val="tx1"/>
                </a:solidFill>
                <a:latin typeface="Arial Narrow" panose="020B0606020202030204" pitchFamily="34" charset="0"/>
              </a:rPr>
              <a:t> </a:t>
            </a:r>
          </a:p>
          <a:p>
            <a:r>
              <a:rPr lang="en-AU" sz="1120" b="1" dirty="0">
                <a:solidFill>
                  <a:schemeClr val="tx1"/>
                </a:solidFill>
                <a:latin typeface="Arial Narrow" panose="020B0606020202030204" pitchFamily="34" charset="0"/>
              </a:rPr>
              <a:t>what sort of weather is headed your way? Ans.  </a:t>
            </a:r>
          </a:p>
        </p:txBody>
      </p:sp>
      <p:sp>
        <p:nvSpPr>
          <p:cNvPr id="111" name="Rectangle 110">
            <a:extLst>
              <a:ext uri="{FF2B5EF4-FFF2-40B4-BE49-F238E27FC236}">
                <a16:creationId xmlns:a16="http://schemas.microsoft.com/office/drawing/2014/main" id="{779D90B1-1F6A-4F79-B51F-B53FE21AF56C}"/>
              </a:ext>
            </a:extLst>
          </p:cNvPr>
          <p:cNvSpPr/>
          <p:nvPr/>
        </p:nvSpPr>
        <p:spPr>
          <a:xfrm>
            <a:off x="3228092" y="5124251"/>
            <a:ext cx="3097723" cy="18901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Bad weather!!!! </a:t>
            </a:r>
          </a:p>
        </p:txBody>
      </p:sp>
      <p:sp>
        <p:nvSpPr>
          <p:cNvPr id="118" name="Rectangle 117">
            <a:extLst>
              <a:ext uri="{FF2B5EF4-FFF2-40B4-BE49-F238E27FC236}">
                <a16:creationId xmlns:a16="http://schemas.microsoft.com/office/drawing/2014/main" id="{EC7E42A9-0F67-48B4-A3DB-11E31F31166A}"/>
              </a:ext>
            </a:extLst>
          </p:cNvPr>
          <p:cNvSpPr/>
          <p:nvPr/>
        </p:nvSpPr>
        <p:spPr>
          <a:xfrm>
            <a:off x="4804695" y="4510600"/>
            <a:ext cx="1514491" cy="25923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the ocean </a:t>
            </a:r>
          </a:p>
        </p:txBody>
      </p:sp>
      <p:sp>
        <p:nvSpPr>
          <p:cNvPr id="119" name="Rectangle 118">
            <a:extLst>
              <a:ext uri="{FF2B5EF4-FFF2-40B4-BE49-F238E27FC236}">
                <a16:creationId xmlns:a16="http://schemas.microsoft.com/office/drawing/2014/main" id="{3F7C13CA-E57B-4B5D-A8B3-6091CCD32A53}"/>
              </a:ext>
            </a:extLst>
          </p:cNvPr>
          <p:cNvSpPr/>
          <p:nvPr/>
        </p:nvSpPr>
        <p:spPr>
          <a:xfrm>
            <a:off x="4248392" y="4109798"/>
            <a:ext cx="2075562" cy="25923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Midday </a:t>
            </a:r>
            <a:r>
              <a:rPr lang="en-AU" sz="1200" dirty="0">
                <a:solidFill>
                  <a:schemeClr val="tx1">
                    <a:lumMod val="65000"/>
                    <a:lumOff val="35000"/>
                  </a:schemeClr>
                </a:solidFill>
                <a:latin typeface="Comic Sans MS" panose="030F0702030302020204" pitchFamily="66" charset="0"/>
                <a:sym typeface="Wingdings" panose="05000000000000000000" pitchFamily="2" charset="2"/>
              </a:rPr>
              <a:t> mid afternoon</a:t>
            </a:r>
            <a:r>
              <a:rPr lang="en-AU" sz="1200" dirty="0">
                <a:solidFill>
                  <a:schemeClr val="tx1">
                    <a:lumMod val="65000"/>
                    <a:lumOff val="35000"/>
                  </a:schemeClr>
                </a:solidFill>
                <a:latin typeface="Comic Sans MS" panose="030F0702030302020204" pitchFamily="66" charset="0"/>
              </a:rPr>
              <a:t> </a:t>
            </a:r>
          </a:p>
        </p:txBody>
      </p:sp>
      <p:sp>
        <p:nvSpPr>
          <p:cNvPr id="64" name="Rectangle 63">
            <a:extLst>
              <a:ext uri="{FF2B5EF4-FFF2-40B4-BE49-F238E27FC236}">
                <a16:creationId xmlns:a16="http://schemas.microsoft.com/office/drawing/2014/main" id="{77C0D94B-C8C1-41E3-B093-2B0683C1820B}"/>
              </a:ext>
            </a:extLst>
          </p:cNvPr>
          <p:cNvSpPr/>
          <p:nvPr/>
        </p:nvSpPr>
        <p:spPr>
          <a:xfrm>
            <a:off x="504410" y="2418738"/>
            <a:ext cx="5888341" cy="2744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Sea Breeze</a:t>
            </a:r>
          </a:p>
        </p:txBody>
      </p:sp>
      <p:sp>
        <p:nvSpPr>
          <p:cNvPr id="74" name="Rectangle 73">
            <a:extLst>
              <a:ext uri="{FF2B5EF4-FFF2-40B4-BE49-F238E27FC236}">
                <a16:creationId xmlns:a16="http://schemas.microsoft.com/office/drawing/2014/main" id="{3D9D2C7D-596D-43D7-AC38-265E2FFAB7B4}"/>
              </a:ext>
            </a:extLst>
          </p:cNvPr>
          <p:cNvSpPr/>
          <p:nvPr/>
        </p:nvSpPr>
        <p:spPr>
          <a:xfrm>
            <a:off x="484829" y="5449045"/>
            <a:ext cx="5888341" cy="27526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Global Atmospheric Circulation Patterns</a:t>
            </a:r>
          </a:p>
        </p:txBody>
      </p:sp>
      <p:sp>
        <p:nvSpPr>
          <p:cNvPr id="21" name="Oval 20">
            <a:extLst>
              <a:ext uri="{FF2B5EF4-FFF2-40B4-BE49-F238E27FC236}">
                <a16:creationId xmlns:a16="http://schemas.microsoft.com/office/drawing/2014/main" id="{8F914496-C124-4038-B942-7926A0059AC7}"/>
              </a:ext>
            </a:extLst>
          </p:cNvPr>
          <p:cNvSpPr/>
          <p:nvPr/>
        </p:nvSpPr>
        <p:spPr>
          <a:xfrm>
            <a:off x="730635" y="6738182"/>
            <a:ext cx="1972755" cy="18072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EBA4E0A6-330B-4997-8F95-1D08A082F0A1}"/>
              </a:ext>
            </a:extLst>
          </p:cNvPr>
          <p:cNvCxnSpPr>
            <a:stCxn id="21" idx="2"/>
            <a:endCxn id="21" idx="6"/>
          </p:cNvCxnSpPr>
          <p:nvPr/>
        </p:nvCxnSpPr>
        <p:spPr>
          <a:xfrm>
            <a:off x="730635" y="7641831"/>
            <a:ext cx="19727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867CB11-F64C-46D4-9C87-8D718C114413}"/>
              </a:ext>
            </a:extLst>
          </p:cNvPr>
          <p:cNvCxnSpPr>
            <a:cxnSpLocks/>
          </p:cNvCxnSpPr>
          <p:nvPr/>
        </p:nvCxnSpPr>
        <p:spPr>
          <a:xfrm>
            <a:off x="822707" y="7291333"/>
            <a:ext cx="18041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7E0AADB-CCA0-4644-8A0B-663E384C504F}"/>
              </a:ext>
            </a:extLst>
          </p:cNvPr>
          <p:cNvCxnSpPr>
            <a:cxnSpLocks/>
          </p:cNvCxnSpPr>
          <p:nvPr/>
        </p:nvCxnSpPr>
        <p:spPr>
          <a:xfrm>
            <a:off x="1014292" y="7012196"/>
            <a:ext cx="13949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73168A2-E6FF-4C1C-9BAB-7EBAA1EA8CC1}"/>
              </a:ext>
            </a:extLst>
          </p:cNvPr>
          <p:cNvCxnSpPr>
            <a:cxnSpLocks/>
          </p:cNvCxnSpPr>
          <p:nvPr/>
        </p:nvCxnSpPr>
        <p:spPr>
          <a:xfrm>
            <a:off x="814952" y="8012720"/>
            <a:ext cx="18048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8B6CFB6-F35A-43A5-833C-882541E572FC}"/>
              </a:ext>
            </a:extLst>
          </p:cNvPr>
          <p:cNvCxnSpPr>
            <a:cxnSpLocks/>
            <a:stCxn id="21" idx="3"/>
            <a:endCxn id="21" idx="5"/>
          </p:cNvCxnSpPr>
          <p:nvPr/>
        </p:nvCxnSpPr>
        <p:spPr>
          <a:xfrm>
            <a:off x="1019538" y="8280806"/>
            <a:ext cx="13949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DC95D52-F9D9-484E-A239-B33C72366966}"/>
              </a:ext>
            </a:extLst>
          </p:cNvPr>
          <p:cNvSpPr txBox="1"/>
          <p:nvPr/>
        </p:nvSpPr>
        <p:spPr>
          <a:xfrm>
            <a:off x="481102" y="7512602"/>
            <a:ext cx="409241" cy="246221"/>
          </a:xfrm>
          <a:prstGeom prst="rect">
            <a:avLst/>
          </a:prstGeom>
          <a:noFill/>
        </p:spPr>
        <p:txBody>
          <a:bodyPr wrap="square" rtlCol="0">
            <a:spAutoFit/>
          </a:bodyPr>
          <a:lstStyle/>
          <a:p>
            <a:r>
              <a:rPr lang="en-AU" sz="1000" dirty="0">
                <a:latin typeface="Arial Narrow" panose="020B0606020202030204" pitchFamily="34" charset="0"/>
              </a:rPr>
              <a:t>0°</a:t>
            </a:r>
          </a:p>
        </p:txBody>
      </p:sp>
      <p:sp>
        <p:nvSpPr>
          <p:cNvPr id="91" name="TextBox 90">
            <a:extLst>
              <a:ext uri="{FF2B5EF4-FFF2-40B4-BE49-F238E27FC236}">
                <a16:creationId xmlns:a16="http://schemas.microsoft.com/office/drawing/2014/main" id="{5DC58698-83D3-4671-B2A5-D54E19A8FC6D}"/>
              </a:ext>
            </a:extLst>
          </p:cNvPr>
          <p:cNvSpPr txBox="1"/>
          <p:nvPr/>
        </p:nvSpPr>
        <p:spPr>
          <a:xfrm>
            <a:off x="424999" y="7152439"/>
            <a:ext cx="589293" cy="246221"/>
          </a:xfrm>
          <a:prstGeom prst="rect">
            <a:avLst/>
          </a:prstGeom>
          <a:noFill/>
        </p:spPr>
        <p:txBody>
          <a:bodyPr wrap="square" rtlCol="0">
            <a:spAutoFit/>
          </a:bodyPr>
          <a:lstStyle/>
          <a:p>
            <a:r>
              <a:rPr lang="en-AU" sz="1000" dirty="0">
                <a:latin typeface="Arial Narrow" panose="020B0606020202030204" pitchFamily="34" charset="0"/>
              </a:rPr>
              <a:t>30°N</a:t>
            </a:r>
          </a:p>
        </p:txBody>
      </p:sp>
      <p:sp>
        <p:nvSpPr>
          <p:cNvPr id="92" name="TextBox 91">
            <a:extLst>
              <a:ext uri="{FF2B5EF4-FFF2-40B4-BE49-F238E27FC236}">
                <a16:creationId xmlns:a16="http://schemas.microsoft.com/office/drawing/2014/main" id="{F9CE01E7-CE32-499A-967B-DB281DCFD267}"/>
              </a:ext>
            </a:extLst>
          </p:cNvPr>
          <p:cNvSpPr txBox="1"/>
          <p:nvPr/>
        </p:nvSpPr>
        <p:spPr>
          <a:xfrm>
            <a:off x="592322" y="6859276"/>
            <a:ext cx="589293" cy="246221"/>
          </a:xfrm>
          <a:prstGeom prst="rect">
            <a:avLst/>
          </a:prstGeom>
          <a:noFill/>
        </p:spPr>
        <p:txBody>
          <a:bodyPr wrap="square" rtlCol="0">
            <a:spAutoFit/>
          </a:bodyPr>
          <a:lstStyle/>
          <a:p>
            <a:r>
              <a:rPr lang="en-AU" sz="1000" dirty="0">
                <a:latin typeface="Arial Narrow" panose="020B0606020202030204" pitchFamily="34" charset="0"/>
              </a:rPr>
              <a:t>60°N</a:t>
            </a:r>
          </a:p>
        </p:txBody>
      </p:sp>
      <p:sp>
        <p:nvSpPr>
          <p:cNvPr id="94" name="TextBox 93">
            <a:extLst>
              <a:ext uri="{FF2B5EF4-FFF2-40B4-BE49-F238E27FC236}">
                <a16:creationId xmlns:a16="http://schemas.microsoft.com/office/drawing/2014/main" id="{6E5E4E26-BFF8-4A05-BACA-B1222469F5C6}"/>
              </a:ext>
            </a:extLst>
          </p:cNvPr>
          <p:cNvSpPr txBox="1"/>
          <p:nvPr/>
        </p:nvSpPr>
        <p:spPr>
          <a:xfrm>
            <a:off x="1525470" y="6468892"/>
            <a:ext cx="589293" cy="246221"/>
          </a:xfrm>
          <a:prstGeom prst="rect">
            <a:avLst/>
          </a:prstGeom>
          <a:noFill/>
        </p:spPr>
        <p:txBody>
          <a:bodyPr wrap="square" rtlCol="0">
            <a:spAutoFit/>
          </a:bodyPr>
          <a:lstStyle/>
          <a:p>
            <a:r>
              <a:rPr lang="en-AU" sz="1000" dirty="0">
                <a:latin typeface="Arial Narrow" panose="020B0606020202030204" pitchFamily="34" charset="0"/>
              </a:rPr>
              <a:t>90°N</a:t>
            </a:r>
          </a:p>
        </p:txBody>
      </p:sp>
      <p:sp>
        <p:nvSpPr>
          <p:cNvPr id="97" name="TextBox 96">
            <a:extLst>
              <a:ext uri="{FF2B5EF4-FFF2-40B4-BE49-F238E27FC236}">
                <a16:creationId xmlns:a16="http://schemas.microsoft.com/office/drawing/2014/main" id="{F437EC17-CB4A-4952-93D3-7308929ED305}"/>
              </a:ext>
            </a:extLst>
          </p:cNvPr>
          <p:cNvSpPr txBox="1"/>
          <p:nvPr/>
        </p:nvSpPr>
        <p:spPr>
          <a:xfrm>
            <a:off x="454636" y="7896432"/>
            <a:ext cx="589293" cy="246221"/>
          </a:xfrm>
          <a:prstGeom prst="rect">
            <a:avLst/>
          </a:prstGeom>
          <a:noFill/>
        </p:spPr>
        <p:txBody>
          <a:bodyPr wrap="square" rtlCol="0">
            <a:spAutoFit/>
          </a:bodyPr>
          <a:lstStyle/>
          <a:p>
            <a:r>
              <a:rPr lang="en-AU" sz="1000" dirty="0">
                <a:latin typeface="Arial Narrow" panose="020B0606020202030204" pitchFamily="34" charset="0"/>
              </a:rPr>
              <a:t>30°S</a:t>
            </a:r>
          </a:p>
        </p:txBody>
      </p:sp>
      <p:sp>
        <p:nvSpPr>
          <p:cNvPr id="98" name="TextBox 97">
            <a:extLst>
              <a:ext uri="{FF2B5EF4-FFF2-40B4-BE49-F238E27FC236}">
                <a16:creationId xmlns:a16="http://schemas.microsoft.com/office/drawing/2014/main" id="{D6CB07A7-6C19-41F2-A758-85A0C984E052}"/>
              </a:ext>
            </a:extLst>
          </p:cNvPr>
          <p:cNvSpPr txBox="1"/>
          <p:nvPr/>
        </p:nvSpPr>
        <p:spPr>
          <a:xfrm>
            <a:off x="645791" y="8171969"/>
            <a:ext cx="589293" cy="246221"/>
          </a:xfrm>
          <a:prstGeom prst="rect">
            <a:avLst/>
          </a:prstGeom>
          <a:noFill/>
        </p:spPr>
        <p:txBody>
          <a:bodyPr wrap="square" rtlCol="0">
            <a:spAutoFit/>
          </a:bodyPr>
          <a:lstStyle/>
          <a:p>
            <a:r>
              <a:rPr lang="en-AU" sz="1000" dirty="0">
                <a:latin typeface="Arial Narrow" panose="020B0606020202030204" pitchFamily="34" charset="0"/>
              </a:rPr>
              <a:t>60°S</a:t>
            </a:r>
          </a:p>
        </p:txBody>
      </p:sp>
      <p:sp>
        <p:nvSpPr>
          <p:cNvPr id="99" name="TextBox 98">
            <a:extLst>
              <a:ext uri="{FF2B5EF4-FFF2-40B4-BE49-F238E27FC236}">
                <a16:creationId xmlns:a16="http://schemas.microsoft.com/office/drawing/2014/main" id="{67692CEA-40FC-4925-902A-E3E8AFD1D201}"/>
              </a:ext>
            </a:extLst>
          </p:cNvPr>
          <p:cNvSpPr txBox="1"/>
          <p:nvPr/>
        </p:nvSpPr>
        <p:spPr>
          <a:xfrm>
            <a:off x="1518796" y="8539032"/>
            <a:ext cx="589293" cy="246221"/>
          </a:xfrm>
          <a:prstGeom prst="rect">
            <a:avLst/>
          </a:prstGeom>
          <a:noFill/>
        </p:spPr>
        <p:txBody>
          <a:bodyPr wrap="square" rtlCol="0">
            <a:spAutoFit/>
          </a:bodyPr>
          <a:lstStyle/>
          <a:p>
            <a:r>
              <a:rPr lang="en-AU" sz="1000" dirty="0">
                <a:latin typeface="Arial Narrow" panose="020B0606020202030204" pitchFamily="34" charset="0"/>
              </a:rPr>
              <a:t>90°S</a:t>
            </a:r>
          </a:p>
        </p:txBody>
      </p:sp>
      <p:sp>
        <p:nvSpPr>
          <p:cNvPr id="101" name="Rectangle 100">
            <a:extLst>
              <a:ext uri="{FF2B5EF4-FFF2-40B4-BE49-F238E27FC236}">
                <a16:creationId xmlns:a16="http://schemas.microsoft.com/office/drawing/2014/main" id="{435A171F-FA1F-41E6-B1D8-00BF2597B377}"/>
              </a:ext>
            </a:extLst>
          </p:cNvPr>
          <p:cNvSpPr/>
          <p:nvPr/>
        </p:nvSpPr>
        <p:spPr>
          <a:xfrm>
            <a:off x="477678" y="5790580"/>
            <a:ext cx="5904793" cy="50704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20" dirty="0">
              <a:solidFill>
                <a:schemeClr val="tx1"/>
              </a:solidFill>
              <a:latin typeface="Arial Narrow" panose="020B0606020202030204" pitchFamily="34" charset="0"/>
            </a:endParaRPr>
          </a:p>
        </p:txBody>
      </p:sp>
      <p:sp>
        <p:nvSpPr>
          <p:cNvPr id="46" name="Rectangle 45">
            <a:extLst>
              <a:ext uri="{FF2B5EF4-FFF2-40B4-BE49-F238E27FC236}">
                <a16:creationId xmlns:a16="http://schemas.microsoft.com/office/drawing/2014/main" id="{5E4D7869-1779-4DA3-A2BD-3AB06BACC070}"/>
              </a:ext>
            </a:extLst>
          </p:cNvPr>
          <p:cNvSpPr/>
          <p:nvPr/>
        </p:nvSpPr>
        <p:spPr>
          <a:xfrm>
            <a:off x="478109" y="5787456"/>
            <a:ext cx="5941539" cy="507831"/>
          </a:xfrm>
          <a:prstGeom prst="rect">
            <a:avLst/>
          </a:prstGeom>
        </p:spPr>
        <p:txBody>
          <a:bodyPr wrap="square" anchor="ctr">
            <a:spAutoFit/>
          </a:bodyPr>
          <a:lstStyle/>
          <a:p>
            <a:r>
              <a:rPr lang="en-AU" sz="1200" b="1" dirty="0">
                <a:latin typeface="Arial Narrow" panose="020B0606020202030204" pitchFamily="34" charset="0"/>
              </a:rPr>
              <a:t>Activity: Draw and label the following on the diagram below left: Hadley Cell, Ferrel Cell, Polar</a:t>
            </a:r>
          </a:p>
          <a:p>
            <a:endParaRPr lang="en-AU" sz="200" b="1" dirty="0">
              <a:latin typeface="Arial Narrow" panose="020B0606020202030204" pitchFamily="34" charset="0"/>
            </a:endParaRPr>
          </a:p>
          <a:p>
            <a:r>
              <a:rPr lang="en-AU" sz="1200" b="1" dirty="0">
                <a:latin typeface="Arial Narrow" panose="020B0606020202030204" pitchFamily="34" charset="0"/>
              </a:rPr>
              <a:t>Cell, South-east Trade Winds, North-east Trade Winds, Westerlies, Polar Easterlies (incl. arrows)</a:t>
            </a:r>
            <a:endParaRPr lang="en-AU" sz="1050" b="1" dirty="0">
              <a:latin typeface="Arial Narrow" panose="020B0606020202030204" pitchFamily="34" charset="0"/>
            </a:endParaRPr>
          </a:p>
        </p:txBody>
      </p:sp>
      <p:sp>
        <p:nvSpPr>
          <p:cNvPr id="47" name="Freeform: Shape 46">
            <a:extLst>
              <a:ext uri="{FF2B5EF4-FFF2-40B4-BE49-F238E27FC236}">
                <a16:creationId xmlns:a16="http://schemas.microsoft.com/office/drawing/2014/main" id="{09D62EE9-AA31-403A-BBF6-1DA6241BB345}"/>
              </a:ext>
            </a:extLst>
          </p:cNvPr>
          <p:cNvSpPr/>
          <p:nvPr/>
        </p:nvSpPr>
        <p:spPr>
          <a:xfrm>
            <a:off x="2740627" y="7254390"/>
            <a:ext cx="333450" cy="367145"/>
          </a:xfrm>
          <a:custGeom>
            <a:avLst/>
            <a:gdLst>
              <a:gd name="connsiteX0" fmla="*/ 54935 w 366663"/>
              <a:gd name="connsiteY0" fmla="*/ 367145 h 367145"/>
              <a:gd name="connsiteX1" fmla="*/ 221190 w 366663"/>
              <a:gd name="connsiteY1" fmla="*/ 360218 h 367145"/>
              <a:gd name="connsiteX2" fmla="*/ 241972 w 366663"/>
              <a:gd name="connsiteY2" fmla="*/ 346363 h 367145"/>
              <a:gd name="connsiteX3" fmla="*/ 269681 w 366663"/>
              <a:gd name="connsiteY3" fmla="*/ 339436 h 367145"/>
              <a:gd name="connsiteX4" fmla="*/ 290463 w 366663"/>
              <a:gd name="connsiteY4" fmla="*/ 325582 h 367145"/>
              <a:gd name="connsiteX5" fmla="*/ 311244 w 366663"/>
              <a:gd name="connsiteY5" fmla="*/ 318654 h 367145"/>
              <a:gd name="connsiteX6" fmla="*/ 338954 w 366663"/>
              <a:gd name="connsiteY6" fmla="*/ 277091 h 367145"/>
              <a:gd name="connsiteX7" fmla="*/ 366663 w 366663"/>
              <a:gd name="connsiteY7" fmla="*/ 242454 h 367145"/>
              <a:gd name="connsiteX8" fmla="*/ 359735 w 366663"/>
              <a:gd name="connsiteY8" fmla="*/ 110836 h 367145"/>
              <a:gd name="connsiteX9" fmla="*/ 338954 w 366663"/>
              <a:gd name="connsiteY9" fmla="*/ 90054 h 367145"/>
              <a:gd name="connsiteX10" fmla="*/ 318172 w 366663"/>
              <a:gd name="connsiteY10" fmla="*/ 62345 h 367145"/>
              <a:gd name="connsiteX11" fmla="*/ 283535 w 366663"/>
              <a:gd name="connsiteY11" fmla="*/ 20782 h 367145"/>
              <a:gd name="connsiteX12" fmla="*/ 262754 w 366663"/>
              <a:gd name="connsiteY12" fmla="*/ 13854 h 367145"/>
              <a:gd name="connsiteX13" fmla="*/ 151917 w 366663"/>
              <a:gd name="connsiteY13" fmla="*/ 6927 h 367145"/>
              <a:gd name="connsiteX14" fmla="*/ 82644 w 366663"/>
              <a:gd name="connsiteY14" fmla="*/ 0 h 367145"/>
              <a:gd name="connsiteX15" fmla="*/ 20299 w 366663"/>
              <a:gd name="connsiteY15" fmla="*/ 13854 h 367145"/>
              <a:gd name="connsiteX16" fmla="*/ 34154 w 366663"/>
              <a:gd name="connsiteY16" fmla="*/ 235527 h 367145"/>
              <a:gd name="connsiteX17" fmla="*/ 54935 w 366663"/>
              <a:gd name="connsiteY17" fmla="*/ 284018 h 367145"/>
              <a:gd name="connsiteX18" fmla="*/ 61863 w 366663"/>
              <a:gd name="connsiteY18" fmla="*/ 304800 h 367145"/>
              <a:gd name="connsiteX19" fmla="*/ 41081 w 366663"/>
              <a:gd name="connsiteY19" fmla="*/ 297873 h 367145"/>
              <a:gd name="connsiteX20" fmla="*/ 6444 w 366663"/>
              <a:gd name="connsiteY20" fmla="*/ 290945 h 367145"/>
              <a:gd name="connsiteX21" fmla="*/ 20299 w 366663"/>
              <a:gd name="connsiteY21" fmla="*/ 311727 h 367145"/>
              <a:gd name="connsiteX22" fmla="*/ 68790 w 366663"/>
              <a:gd name="connsiteY22" fmla="*/ 332509 h 367145"/>
              <a:gd name="connsiteX23" fmla="*/ 89572 w 366663"/>
              <a:gd name="connsiteY23" fmla="*/ 318654 h 367145"/>
              <a:gd name="connsiteX24" fmla="*/ 103426 w 366663"/>
              <a:gd name="connsiteY24" fmla="*/ 270163 h 367145"/>
              <a:gd name="connsiteX25" fmla="*/ 117281 w 366663"/>
              <a:gd name="connsiteY25" fmla="*/ 256309 h 36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6663" h="367145">
                <a:moveTo>
                  <a:pt x="54935" y="367145"/>
                </a:moveTo>
                <a:cubicBezTo>
                  <a:pt x="110353" y="364836"/>
                  <a:pt x="166063" y="366343"/>
                  <a:pt x="221190" y="360218"/>
                </a:cubicBezTo>
                <a:cubicBezTo>
                  <a:pt x="229465" y="359299"/>
                  <a:pt x="234320" y="349643"/>
                  <a:pt x="241972" y="346363"/>
                </a:cubicBezTo>
                <a:cubicBezTo>
                  <a:pt x="250723" y="342613"/>
                  <a:pt x="260445" y="341745"/>
                  <a:pt x="269681" y="339436"/>
                </a:cubicBezTo>
                <a:cubicBezTo>
                  <a:pt x="276608" y="334818"/>
                  <a:pt x="283016" y="329305"/>
                  <a:pt x="290463" y="325582"/>
                </a:cubicBezTo>
                <a:cubicBezTo>
                  <a:pt x="296994" y="322316"/>
                  <a:pt x="306081" y="323817"/>
                  <a:pt x="311244" y="318654"/>
                </a:cubicBezTo>
                <a:cubicBezTo>
                  <a:pt x="323018" y="306880"/>
                  <a:pt x="328552" y="290093"/>
                  <a:pt x="338954" y="277091"/>
                </a:cubicBezTo>
                <a:lnTo>
                  <a:pt x="366663" y="242454"/>
                </a:lnTo>
                <a:cubicBezTo>
                  <a:pt x="364354" y="198581"/>
                  <a:pt x="367594" y="154061"/>
                  <a:pt x="359735" y="110836"/>
                </a:cubicBezTo>
                <a:cubicBezTo>
                  <a:pt x="357983" y="101198"/>
                  <a:pt x="345329" y="97492"/>
                  <a:pt x="338954" y="90054"/>
                </a:cubicBezTo>
                <a:cubicBezTo>
                  <a:pt x="331440" y="81288"/>
                  <a:pt x="324883" y="71740"/>
                  <a:pt x="318172" y="62345"/>
                </a:cubicBezTo>
                <a:cubicBezTo>
                  <a:pt x="306554" y="46080"/>
                  <a:pt x="301178" y="32544"/>
                  <a:pt x="283535" y="20782"/>
                </a:cubicBezTo>
                <a:cubicBezTo>
                  <a:pt x="277460" y="16732"/>
                  <a:pt x="270016" y="14618"/>
                  <a:pt x="262754" y="13854"/>
                </a:cubicBezTo>
                <a:cubicBezTo>
                  <a:pt x="225940" y="9979"/>
                  <a:pt x="188826" y="9766"/>
                  <a:pt x="151917" y="6927"/>
                </a:cubicBezTo>
                <a:cubicBezTo>
                  <a:pt x="128779" y="5147"/>
                  <a:pt x="105735" y="2309"/>
                  <a:pt x="82644" y="0"/>
                </a:cubicBezTo>
                <a:cubicBezTo>
                  <a:pt x="61862" y="4618"/>
                  <a:pt x="25619" y="-6759"/>
                  <a:pt x="20299" y="13854"/>
                </a:cubicBezTo>
                <a:cubicBezTo>
                  <a:pt x="-22022" y="177849"/>
                  <a:pt x="11430" y="155997"/>
                  <a:pt x="34154" y="235527"/>
                </a:cubicBezTo>
                <a:cubicBezTo>
                  <a:pt x="53377" y="302806"/>
                  <a:pt x="26813" y="227774"/>
                  <a:pt x="54935" y="284018"/>
                </a:cubicBezTo>
                <a:cubicBezTo>
                  <a:pt x="58201" y="290549"/>
                  <a:pt x="67026" y="299636"/>
                  <a:pt x="61863" y="304800"/>
                </a:cubicBezTo>
                <a:cubicBezTo>
                  <a:pt x="56700" y="309963"/>
                  <a:pt x="48165" y="299644"/>
                  <a:pt x="41081" y="297873"/>
                </a:cubicBezTo>
                <a:cubicBezTo>
                  <a:pt x="29658" y="295017"/>
                  <a:pt x="17990" y="293254"/>
                  <a:pt x="6444" y="290945"/>
                </a:cubicBezTo>
                <a:cubicBezTo>
                  <a:pt x="11062" y="297872"/>
                  <a:pt x="13903" y="306397"/>
                  <a:pt x="20299" y="311727"/>
                </a:cubicBezTo>
                <a:cubicBezTo>
                  <a:pt x="31714" y="321240"/>
                  <a:pt x="54351" y="327696"/>
                  <a:pt x="68790" y="332509"/>
                </a:cubicBezTo>
                <a:cubicBezTo>
                  <a:pt x="75717" y="327891"/>
                  <a:pt x="84371" y="325155"/>
                  <a:pt x="89572" y="318654"/>
                </a:cubicBezTo>
                <a:cubicBezTo>
                  <a:pt x="94112" y="312979"/>
                  <a:pt x="101766" y="273482"/>
                  <a:pt x="103426" y="270163"/>
                </a:cubicBezTo>
                <a:cubicBezTo>
                  <a:pt x="106347" y="264321"/>
                  <a:pt x="112663" y="260927"/>
                  <a:pt x="117281" y="256309"/>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Freeform: Shape 47">
            <a:extLst>
              <a:ext uri="{FF2B5EF4-FFF2-40B4-BE49-F238E27FC236}">
                <a16:creationId xmlns:a16="http://schemas.microsoft.com/office/drawing/2014/main" id="{D6102705-F838-40D9-9BF6-945195691C24}"/>
              </a:ext>
            </a:extLst>
          </p:cNvPr>
          <p:cNvSpPr/>
          <p:nvPr/>
        </p:nvSpPr>
        <p:spPr>
          <a:xfrm>
            <a:off x="2713145" y="7656223"/>
            <a:ext cx="355199" cy="381000"/>
          </a:xfrm>
          <a:custGeom>
            <a:avLst/>
            <a:gdLst>
              <a:gd name="connsiteX0" fmla="*/ 64185 w 355199"/>
              <a:gd name="connsiteY0" fmla="*/ 0 h 381000"/>
              <a:gd name="connsiteX1" fmla="*/ 258149 w 355199"/>
              <a:gd name="connsiteY1" fmla="*/ 6928 h 381000"/>
              <a:gd name="connsiteX2" fmla="*/ 327422 w 355199"/>
              <a:gd name="connsiteY2" fmla="*/ 34637 h 381000"/>
              <a:gd name="connsiteX3" fmla="*/ 355131 w 355199"/>
              <a:gd name="connsiteY3" fmla="*/ 76200 h 381000"/>
              <a:gd name="connsiteX4" fmla="*/ 348204 w 355199"/>
              <a:gd name="connsiteY4" fmla="*/ 159328 h 381000"/>
              <a:gd name="connsiteX5" fmla="*/ 327422 w 355199"/>
              <a:gd name="connsiteY5" fmla="*/ 235528 h 381000"/>
              <a:gd name="connsiteX6" fmla="*/ 306640 w 355199"/>
              <a:gd name="connsiteY6" fmla="*/ 284019 h 381000"/>
              <a:gd name="connsiteX7" fmla="*/ 251222 w 355199"/>
              <a:gd name="connsiteY7" fmla="*/ 332509 h 381000"/>
              <a:gd name="connsiteX8" fmla="*/ 223513 w 355199"/>
              <a:gd name="connsiteY8" fmla="*/ 360219 h 381000"/>
              <a:gd name="connsiteX9" fmla="*/ 168094 w 355199"/>
              <a:gd name="connsiteY9" fmla="*/ 381000 h 381000"/>
              <a:gd name="connsiteX10" fmla="*/ 29549 w 355199"/>
              <a:gd name="connsiteY10" fmla="*/ 374073 h 381000"/>
              <a:gd name="connsiteX11" fmla="*/ 22622 w 355199"/>
              <a:gd name="connsiteY11" fmla="*/ 353291 h 381000"/>
              <a:gd name="connsiteX12" fmla="*/ 29549 w 355199"/>
              <a:gd name="connsiteY12" fmla="*/ 200891 h 381000"/>
              <a:gd name="connsiteX13" fmla="*/ 36476 w 355199"/>
              <a:gd name="connsiteY13" fmla="*/ 173182 h 381000"/>
              <a:gd name="connsiteX14" fmla="*/ 43404 w 355199"/>
              <a:gd name="connsiteY14" fmla="*/ 124691 h 381000"/>
              <a:gd name="connsiteX15" fmla="*/ 50331 w 355199"/>
              <a:gd name="connsiteY15" fmla="*/ 96982 h 381000"/>
              <a:gd name="connsiteX16" fmla="*/ 71113 w 355199"/>
              <a:gd name="connsiteY16" fmla="*/ 83128 h 381000"/>
              <a:gd name="connsiteX17" fmla="*/ 78040 w 355199"/>
              <a:gd name="connsiteY17" fmla="*/ 103909 h 381000"/>
              <a:gd name="connsiteX18" fmla="*/ 91894 w 355199"/>
              <a:gd name="connsiteY18" fmla="*/ 124691 h 381000"/>
              <a:gd name="connsiteX19" fmla="*/ 57258 w 355199"/>
              <a:gd name="connsiteY19" fmla="*/ 83128 h 381000"/>
              <a:gd name="connsiteX20" fmla="*/ 22622 w 355199"/>
              <a:gd name="connsiteY20" fmla="*/ 103909 h 381000"/>
              <a:gd name="connsiteX21" fmla="*/ 1840 w 355199"/>
              <a:gd name="connsiteY21" fmla="*/ 124691 h 381000"/>
              <a:gd name="connsiteX22" fmla="*/ 22622 w 355199"/>
              <a:gd name="connsiteY22" fmla="*/ 110837 h 381000"/>
              <a:gd name="connsiteX23" fmla="*/ 84967 w 355199"/>
              <a:gd name="connsiteY23" fmla="*/ 138546 h 381000"/>
              <a:gd name="connsiteX24" fmla="*/ 98822 w 355199"/>
              <a:gd name="connsiteY24" fmla="*/ 159328 h 381000"/>
              <a:gd name="connsiteX25" fmla="*/ 126531 w 355199"/>
              <a:gd name="connsiteY25" fmla="*/ 180109 h 381000"/>
              <a:gd name="connsiteX26" fmla="*/ 105749 w 355199"/>
              <a:gd name="connsiteY26" fmla="*/ 138546 h 381000"/>
              <a:gd name="connsiteX27" fmla="*/ 91894 w 355199"/>
              <a:gd name="connsiteY27" fmla="*/ 117764 h 381000"/>
              <a:gd name="connsiteX28" fmla="*/ 84967 w 355199"/>
              <a:gd name="connsiteY28" fmla="*/ 96982 h 381000"/>
              <a:gd name="connsiteX29" fmla="*/ 78040 w 355199"/>
              <a:gd name="connsiteY29" fmla="*/ 10390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5199" h="381000">
                <a:moveTo>
                  <a:pt x="64185" y="0"/>
                </a:moveTo>
                <a:cubicBezTo>
                  <a:pt x="128840" y="2309"/>
                  <a:pt x="193703" y="1242"/>
                  <a:pt x="258149" y="6928"/>
                </a:cubicBezTo>
                <a:cubicBezTo>
                  <a:pt x="278941" y="8763"/>
                  <a:pt x="308266" y="25059"/>
                  <a:pt x="327422" y="34637"/>
                </a:cubicBezTo>
                <a:cubicBezTo>
                  <a:pt x="336658" y="48491"/>
                  <a:pt x="356514" y="59607"/>
                  <a:pt x="355131" y="76200"/>
                </a:cubicBezTo>
                <a:cubicBezTo>
                  <a:pt x="352822" y="103909"/>
                  <a:pt x="352329" y="131830"/>
                  <a:pt x="348204" y="159328"/>
                </a:cubicBezTo>
                <a:cubicBezTo>
                  <a:pt x="340409" y="211297"/>
                  <a:pt x="337367" y="200721"/>
                  <a:pt x="327422" y="235528"/>
                </a:cubicBezTo>
                <a:cubicBezTo>
                  <a:pt x="319685" y="262607"/>
                  <a:pt x="324716" y="262929"/>
                  <a:pt x="306640" y="284019"/>
                </a:cubicBezTo>
                <a:cubicBezTo>
                  <a:pt x="272761" y="323545"/>
                  <a:pt x="287618" y="300662"/>
                  <a:pt x="251222" y="332509"/>
                </a:cubicBezTo>
                <a:cubicBezTo>
                  <a:pt x="241392" y="341111"/>
                  <a:pt x="233963" y="352382"/>
                  <a:pt x="223513" y="360219"/>
                </a:cubicBezTo>
                <a:cubicBezTo>
                  <a:pt x="205402" y="373803"/>
                  <a:pt x="189122" y="375743"/>
                  <a:pt x="168094" y="381000"/>
                </a:cubicBezTo>
                <a:cubicBezTo>
                  <a:pt x="121912" y="378691"/>
                  <a:pt x="74972" y="382725"/>
                  <a:pt x="29549" y="374073"/>
                </a:cubicBezTo>
                <a:cubicBezTo>
                  <a:pt x="22376" y="372707"/>
                  <a:pt x="22622" y="360593"/>
                  <a:pt x="22622" y="353291"/>
                </a:cubicBezTo>
                <a:cubicBezTo>
                  <a:pt x="22622" y="302439"/>
                  <a:pt x="25649" y="251594"/>
                  <a:pt x="29549" y="200891"/>
                </a:cubicBezTo>
                <a:cubicBezTo>
                  <a:pt x="30279" y="191398"/>
                  <a:pt x="34773" y="182549"/>
                  <a:pt x="36476" y="173182"/>
                </a:cubicBezTo>
                <a:cubicBezTo>
                  <a:pt x="39397" y="157118"/>
                  <a:pt x="40483" y="140755"/>
                  <a:pt x="43404" y="124691"/>
                </a:cubicBezTo>
                <a:cubicBezTo>
                  <a:pt x="45107" y="115324"/>
                  <a:pt x="45050" y="104904"/>
                  <a:pt x="50331" y="96982"/>
                </a:cubicBezTo>
                <a:cubicBezTo>
                  <a:pt x="54949" y="90055"/>
                  <a:pt x="64186" y="87746"/>
                  <a:pt x="71113" y="83128"/>
                </a:cubicBezTo>
                <a:cubicBezTo>
                  <a:pt x="73422" y="90055"/>
                  <a:pt x="74775" y="97378"/>
                  <a:pt x="78040" y="103909"/>
                </a:cubicBezTo>
                <a:cubicBezTo>
                  <a:pt x="81763" y="111356"/>
                  <a:pt x="100219" y="124691"/>
                  <a:pt x="91894" y="124691"/>
                </a:cubicBezTo>
                <a:cubicBezTo>
                  <a:pt x="83007" y="124691"/>
                  <a:pt x="61437" y="89396"/>
                  <a:pt x="57258" y="83128"/>
                </a:cubicBezTo>
                <a:cubicBezTo>
                  <a:pt x="45713" y="90055"/>
                  <a:pt x="33393" y="95831"/>
                  <a:pt x="22622" y="103909"/>
                </a:cubicBezTo>
                <a:cubicBezTo>
                  <a:pt x="14785" y="109787"/>
                  <a:pt x="-6311" y="130125"/>
                  <a:pt x="1840" y="124691"/>
                </a:cubicBezTo>
                <a:lnTo>
                  <a:pt x="22622" y="110837"/>
                </a:lnTo>
                <a:cubicBezTo>
                  <a:pt x="43404" y="120073"/>
                  <a:pt x="65781" y="126336"/>
                  <a:pt x="84967" y="138546"/>
                </a:cubicBezTo>
                <a:cubicBezTo>
                  <a:pt x="91991" y="143016"/>
                  <a:pt x="92935" y="153441"/>
                  <a:pt x="98822" y="159328"/>
                </a:cubicBezTo>
                <a:cubicBezTo>
                  <a:pt x="106986" y="167492"/>
                  <a:pt x="117295" y="173182"/>
                  <a:pt x="126531" y="180109"/>
                </a:cubicBezTo>
                <a:cubicBezTo>
                  <a:pt x="119604" y="166255"/>
                  <a:pt x="113272" y="152086"/>
                  <a:pt x="105749" y="138546"/>
                </a:cubicBezTo>
                <a:cubicBezTo>
                  <a:pt x="101706" y="131268"/>
                  <a:pt x="95617" y="125211"/>
                  <a:pt x="91894" y="117764"/>
                </a:cubicBezTo>
                <a:cubicBezTo>
                  <a:pt x="88628" y="111233"/>
                  <a:pt x="90130" y="102145"/>
                  <a:pt x="84967" y="96982"/>
                </a:cubicBezTo>
                <a:lnTo>
                  <a:pt x="78040" y="103909"/>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Freeform: Shape 105">
            <a:extLst>
              <a:ext uri="{FF2B5EF4-FFF2-40B4-BE49-F238E27FC236}">
                <a16:creationId xmlns:a16="http://schemas.microsoft.com/office/drawing/2014/main" id="{88ECC7FD-33C1-4188-A85E-F712A755BDDA}"/>
              </a:ext>
            </a:extLst>
          </p:cNvPr>
          <p:cNvSpPr/>
          <p:nvPr/>
        </p:nvSpPr>
        <p:spPr>
          <a:xfrm rot="20177770">
            <a:off x="2585212" y="6926074"/>
            <a:ext cx="268611" cy="285984"/>
          </a:xfrm>
          <a:custGeom>
            <a:avLst/>
            <a:gdLst>
              <a:gd name="connsiteX0" fmla="*/ 64185 w 355199"/>
              <a:gd name="connsiteY0" fmla="*/ 0 h 381000"/>
              <a:gd name="connsiteX1" fmla="*/ 258149 w 355199"/>
              <a:gd name="connsiteY1" fmla="*/ 6928 h 381000"/>
              <a:gd name="connsiteX2" fmla="*/ 327422 w 355199"/>
              <a:gd name="connsiteY2" fmla="*/ 34637 h 381000"/>
              <a:gd name="connsiteX3" fmla="*/ 355131 w 355199"/>
              <a:gd name="connsiteY3" fmla="*/ 76200 h 381000"/>
              <a:gd name="connsiteX4" fmla="*/ 348204 w 355199"/>
              <a:gd name="connsiteY4" fmla="*/ 159328 h 381000"/>
              <a:gd name="connsiteX5" fmla="*/ 327422 w 355199"/>
              <a:gd name="connsiteY5" fmla="*/ 235528 h 381000"/>
              <a:gd name="connsiteX6" fmla="*/ 306640 w 355199"/>
              <a:gd name="connsiteY6" fmla="*/ 284019 h 381000"/>
              <a:gd name="connsiteX7" fmla="*/ 251222 w 355199"/>
              <a:gd name="connsiteY7" fmla="*/ 332509 h 381000"/>
              <a:gd name="connsiteX8" fmla="*/ 223513 w 355199"/>
              <a:gd name="connsiteY8" fmla="*/ 360219 h 381000"/>
              <a:gd name="connsiteX9" fmla="*/ 168094 w 355199"/>
              <a:gd name="connsiteY9" fmla="*/ 381000 h 381000"/>
              <a:gd name="connsiteX10" fmla="*/ 29549 w 355199"/>
              <a:gd name="connsiteY10" fmla="*/ 374073 h 381000"/>
              <a:gd name="connsiteX11" fmla="*/ 22622 w 355199"/>
              <a:gd name="connsiteY11" fmla="*/ 353291 h 381000"/>
              <a:gd name="connsiteX12" fmla="*/ 29549 w 355199"/>
              <a:gd name="connsiteY12" fmla="*/ 200891 h 381000"/>
              <a:gd name="connsiteX13" fmla="*/ 36476 w 355199"/>
              <a:gd name="connsiteY13" fmla="*/ 173182 h 381000"/>
              <a:gd name="connsiteX14" fmla="*/ 43404 w 355199"/>
              <a:gd name="connsiteY14" fmla="*/ 124691 h 381000"/>
              <a:gd name="connsiteX15" fmla="*/ 50331 w 355199"/>
              <a:gd name="connsiteY15" fmla="*/ 96982 h 381000"/>
              <a:gd name="connsiteX16" fmla="*/ 71113 w 355199"/>
              <a:gd name="connsiteY16" fmla="*/ 83128 h 381000"/>
              <a:gd name="connsiteX17" fmla="*/ 78040 w 355199"/>
              <a:gd name="connsiteY17" fmla="*/ 103909 h 381000"/>
              <a:gd name="connsiteX18" fmla="*/ 91894 w 355199"/>
              <a:gd name="connsiteY18" fmla="*/ 124691 h 381000"/>
              <a:gd name="connsiteX19" fmla="*/ 57258 w 355199"/>
              <a:gd name="connsiteY19" fmla="*/ 83128 h 381000"/>
              <a:gd name="connsiteX20" fmla="*/ 22622 w 355199"/>
              <a:gd name="connsiteY20" fmla="*/ 103909 h 381000"/>
              <a:gd name="connsiteX21" fmla="*/ 1840 w 355199"/>
              <a:gd name="connsiteY21" fmla="*/ 124691 h 381000"/>
              <a:gd name="connsiteX22" fmla="*/ 22622 w 355199"/>
              <a:gd name="connsiteY22" fmla="*/ 110837 h 381000"/>
              <a:gd name="connsiteX23" fmla="*/ 84967 w 355199"/>
              <a:gd name="connsiteY23" fmla="*/ 138546 h 381000"/>
              <a:gd name="connsiteX24" fmla="*/ 98822 w 355199"/>
              <a:gd name="connsiteY24" fmla="*/ 159328 h 381000"/>
              <a:gd name="connsiteX25" fmla="*/ 126531 w 355199"/>
              <a:gd name="connsiteY25" fmla="*/ 180109 h 381000"/>
              <a:gd name="connsiteX26" fmla="*/ 105749 w 355199"/>
              <a:gd name="connsiteY26" fmla="*/ 138546 h 381000"/>
              <a:gd name="connsiteX27" fmla="*/ 91894 w 355199"/>
              <a:gd name="connsiteY27" fmla="*/ 117764 h 381000"/>
              <a:gd name="connsiteX28" fmla="*/ 84967 w 355199"/>
              <a:gd name="connsiteY28" fmla="*/ 96982 h 381000"/>
              <a:gd name="connsiteX29" fmla="*/ 78040 w 355199"/>
              <a:gd name="connsiteY29" fmla="*/ 10390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5199" h="381000">
                <a:moveTo>
                  <a:pt x="64185" y="0"/>
                </a:moveTo>
                <a:cubicBezTo>
                  <a:pt x="128840" y="2309"/>
                  <a:pt x="193703" y="1242"/>
                  <a:pt x="258149" y="6928"/>
                </a:cubicBezTo>
                <a:cubicBezTo>
                  <a:pt x="278941" y="8763"/>
                  <a:pt x="308266" y="25059"/>
                  <a:pt x="327422" y="34637"/>
                </a:cubicBezTo>
                <a:cubicBezTo>
                  <a:pt x="336658" y="48491"/>
                  <a:pt x="356514" y="59607"/>
                  <a:pt x="355131" y="76200"/>
                </a:cubicBezTo>
                <a:cubicBezTo>
                  <a:pt x="352822" y="103909"/>
                  <a:pt x="352329" y="131830"/>
                  <a:pt x="348204" y="159328"/>
                </a:cubicBezTo>
                <a:cubicBezTo>
                  <a:pt x="340409" y="211297"/>
                  <a:pt x="337367" y="200721"/>
                  <a:pt x="327422" y="235528"/>
                </a:cubicBezTo>
                <a:cubicBezTo>
                  <a:pt x="319685" y="262607"/>
                  <a:pt x="324716" y="262929"/>
                  <a:pt x="306640" y="284019"/>
                </a:cubicBezTo>
                <a:cubicBezTo>
                  <a:pt x="272761" y="323545"/>
                  <a:pt x="287618" y="300662"/>
                  <a:pt x="251222" y="332509"/>
                </a:cubicBezTo>
                <a:cubicBezTo>
                  <a:pt x="241392" y="341111"/>
                  <a:pt x="233963" y="352382"/>
                  <a:pt x="223513" y="360219"/>
                </a:cubicBezTo>
                <a:cubicBezTo>
                  <a:pt x="205402" y="373803"/>
                  <a:pt x="189122" y="375743"/>
                  <a:pt x="168094" y="381000"/>
                </a:cubicBezTo>
                <a:cubicBezTo>
                  <a:pt x="121912" y="378691"/>
                  <a:pt x="74972" y="382725"/>
                  <a:pt x="29549" y="374073"/>
                </a:cubicBezTo>
                <a:cubicBezTo>
                  <a:pt x="22376" y="372707"/>
                  <a:pt x="22622" y="360593"/>
                  <a:pt x="22622" y="353291"/>
                </a:cubicBezTo>
                <a:cubicBezTo>
                  <a:pt x="22622" y="302439"/>
                  <a:pt x="25649" y="251594"/>
                  <a:pt x="29549" y="200891"/>
                </a:cubicBezTo>
                <a:cubicBezTo>
                  <a:pt x="30279" y="191398"/>
                  <a:pt x="34773" y="182549"/>
                  <a:pt x="36476" y="173182"/>
                </a:cubicBezTo>
                <a:cubicBezTo>
                  <a:pt x="39397" y="157118"/>
                  <a:pt x="40483" y="140755"/>
                  <a:pt x="43404" y="124691"/>
                </a:cubicBezTo>
                <a:cubicBezTo>
                  <a:pt x="45107" y="115324"/>
                  <a:pt x="45050" y="104904"/>
                  <a:pt x="50331" y="96982"/>
                </a:cubicBezTo>
                <a:cubicBezTo>
                  <a:pt x="54949" y="90055"/>
                  <a:pt x="64186" y="87746"/>
                  <a:pt x="71113" y="83128"/>
                </a:cubicBezTo>
                <a:cubicBezTo>
                  <a:pt x="73422" y="90055"/>
                  <a:pt x="74775" y="97378"/>
                  <a:pt x="78040" y="103909"/>
                </a:cubicBezTo>
                <a:cubicBezTo>
                  <a:pt x="81763" y="111356"/>
                  <a:pt x="100219" y="124691"/>
                  <a:pt x="91894" y="124691"/>
                </a:cubicBezTo>
                <a:cubicBezTo>
                  <a:pt x="83007" y="124691"/>
                  <a:pt x="61437" y="89396"/>
                  <a:pt x="57258" y="83128"/>
                </a:cubicBezTo>
                <a:cubicBezTo>
                  <a:pt x="45713" y="90055"/>
                  <a:pt x="33393" y="95831"/>
                  <a:pt x="22622" y="103909"/>
                </a:cubicBezTo>
                <a:cubicBezTo>
                  <a:pt x="14785" y="109787"/>
                  <a:pt x="-6311" y="130125"/>
                  <a:pt x="1840" y="124691"/>
                </a:cubicBezTo>
                <a:lnTo>
                  <a:pt x="22622" y="110837"/>
                </a:lnTo>
                <a:cubicBezTo>
                  <a:pt x="43404" y="120073"/>
                  <a:pt x="65781" y="126336"/>
                  <a:pt x="84967" y="138546"/>
                </a:cubicBezTo>
                <a:cubicBezTo>
                  <a:pt x="91991" y="143016"/>
                  <a:pt x="92935" y="153441"/>
                  <a:pt x="98822" y="159328"/>
                </a:cubicBezTo>
                <a:cubicBezTo>
                  <a:pt x="106986" y="167492"/>
                  <a:pt x="117295" y="173182"/>
                  <a:pt x="126531" y="180109"/>
                </a:cubicBezTo>
                <a:cubicBezTo>
                  <a:pt x="119604" y="166255"/>
                  <a:pt x="113272" y="152086"/>
                  <a:pt x="105749" y="138546"/>
                </a:cubicBezTo>
                <a:cubicBezTo>
                  <a:pt x="101706" y="131268"/>
                  <a:pt x="95617" y="125211"/>
                  <a:pt x="91894" y="117764"/>
                </a:cubicBezTo>
                <a:cubicBezTo>
                  <a:pt x="88628" y="111233"/>
                  <a:pt x="90130" y="102145"/>
                  <a:pt x="84967" y="96982"/>
                </a:cubicBezTo>
                <a:lnTo>
                  <a:pt x="78040" y="103909"/>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Freeform: Shape 50">
            <a:extLst>
              <a:ext uri="{FF2B5EF4-FFF2-40B4-BE49-F238E27FC236}">
                <a16:creationId xmlns:a16="http://schemas.microsoft.com/office/drawing/2014/main" id="{F26391DB-330B-4241-9323-DFC463AE5927}"/>
              </a:ext>
            </a:extLst>
          </p:cNvPr>
          <p:cNvSpPr/>
          <p:nvPr/>
        </p:nvSpPr>
        <p:spPr>
          <a:xfrm>
            <a:off x="1882643" y="6638266"/>
            <a:ext cx="715210" cy="298780"/>
          </a:xfrm>
          <a:custGeom>
            <a:avLst/>
            <a:gdLst>
              <a:gd name="connsiteX0" fmla="*/ 643364 w 715210"/>
              <a:gd name="connsiteY0" fmla="*/ 277095 h 298780"/>
              <a:gd name="connsiteX1" fmla="*/ 652329 w 715210"/>
              <a:gd name="connsiteY1" fmla="*/ 254683 h 298780"/>
              <a:gd name="connsiteX2" fmla="*/ 665776 w 715210"/>
              <a:gd name="connsiteY2" fmla="*/ 245718 h 298780"/>
              <a:gd name="connsiteX3" fmla="*/ 692670 w 715210"/>
              <a:gd name="connsiteY3" fmla="*/ 218824 h 298780"/>
              <a:gd name="connsiteX4" fmla="*/ 706117 w 715210"/>
              <a:gd name="connsiteY4" fmla="*/ 205377 h 298780"/>
              <a:gd name="connsiteX5" fmla="*/ 715082 w 715210"/>
              <a:gd name="connsiteY5" fmla="*/ 178483 h 298780"/>
              <a:gd name="connsiteX6" fmla="*/ 710599 w 715210"/>
              <a:gd name="connsiteY6" fmla="*/ 142624 h 298780"/>
              <a:gd name="connsiteX7" fmla="*/ 701635 w 715210"/>
              <a:gd name="connsiteY7" fmla="*/ 129177 h 298780"/>
              <a:gd name="connsiteX8" fmla="*/ 656811 w 715210"/>
              <a:gd name="connsiteY8" fmla="*/ 93318 h 298780"/>
              <a:gd name="connsiteX9" fmla="*/ 620952 w 715210"/>
              <a:gd name="connsiteY9" fmla="*/ 70907 h 298780"/>
              <a:gd name="connsiteX10" fmla="*/ 603023 w 715210"/>
              <a:gd name="connsiteY10" fmla="*/ 52977 h 298780"/>
              <a:gd name="connsiteX11" fmla="*/ 580611 w 715210"/>
              <a:gd name="connsiteY11" fmla="*/ 48495 h 298780"/>
              <a:gd name="connsiteX12" fmla="*/ 508894 w 715210"/>
              <a:gd name="connsiteY12" fmla="*/ 35048 h 298780"/>
              <a:gd name="connsiteX13" fmla="*/ 477517 w 715210"/>
              <a:gd name="connsiteY13" fmla="*/ 26083 h 298780"/>
              <a:gd name="connsiteX14" fmla="*/ 464070 w 715210"/>
              <a:gd name="connsiteY14" fmla="*/ 21601 h 298780"/>
              <a:gd name="connsiteX15" fmla="*/ 320635 w 715210"/>
              <a:gd name="connsiteY15" fmla="*/ 12636 h 298780"/>
              <a:gd name="connsiteX16" fmla="*/ 262364 w 715210"/>
              <a:gd name="connsiteY16" fmla="*/ 8154 h 298780"/>
              <a:gd name="connsiteX17" fmla="*/ 190646 w 715210"/>
              <a:gd name="connsiteY17" fmla="*/ 3671 h 298780"/>
              <a:gd name="connsiteX18" fmla="*/ 15835 w 715210"/>
              <a:gd name="connsiteY18" fmla="*/ 8154 h 298780"/>
              <a:gd name="connsiteX19" fmla="*/ 33764 w 715210"/>
              <a:gd name="connsiteY19" fmla="*/ 61942 h 298780"/>
              <a:gd name="connsiteX20" fmla="*/ 145823 w 715210"/>
              <a:gd name="connsiteY20" fmla="*/ 75389 h 298780"/>
              <a:gd name="connsiteX21" fmla="*/ 172717 w 715210"/>
              <a:gd name="connsiteY21" fmla="*/ 79871 h 298780"/>
              <a:gd name="connsiteX22" fmla="*/ 199611 w 715210"/>
              <a:gd name="connsiteY22" fmla="*/ 88836 h 298780"/>
              <a:gd name="connsiteX23" fmla="*/ 213058 w 715210"/>
              <a:gd name="connsiteY23" fmla="*/ 102283 h 298780"/>
              <a:gd name="connsiteX24" fmla="*/ 244435 w 715210"/>
              <a:gd name="connsiteY24" fmla="*/ 111248 h 298780"/>
              <a:gd name="connsiteX25" fmla="*/ 289258 w 715210"/>
              <a:gd name="connsiteY25" fmla="*/ 133660 h 298780"/>
              <a:gd name="connsiteX26" fmla="*/ 329599 w 715210"/>
              <a:gd name="connsiteY26" fmla="*/ 142624 h 298780"/>
              <a:gd name="connsiteX27" fmla="*/ 343046 w 715210"/>
              <a:gd name="connsiteY27" fmla="*/ 151589 h 298780"/>
              <a:gd name="connsiteX28" fmla="*/ 374423 w 715210"/>
              <a:gd name="connsiteY28" fmla="*/ 165036 h 298780"/>
              <a:gd name="connsiteX29" fmla="*/ 387870 w 715210"/>
              <a:gd name="connsiteY29" fmla="*/ 174001 h 298780"/>
              <a:gd name="connsiteX30" fmla="*/ 405799 w 715210"/>
              <a:gd name="connsiteY30" fmla="*/ 187448 h 298780"/>
              <a:gd name="connsiteX31" fmla="*/ 432694 w 715210"/>
              <a:gd name="connsiteY31" fmla="*/ 196413 h 298780"/>
              <a:gd name="connsiteX32" fmla="*/ 450623 w 715210"/>
              <a:gd name="connsiteY32" fmla="*/ 205377 h 298780"/>
              <a:gd name="connsiteX33" fmla="*/ 473035 w 715210"/>
              <a:gd name="connsiteY33" fmla="*/ 214342 h 298780"/>
              <a:gd name="connsiteX34" fmla="*/ 517858 w 715210"/>
              <a:gd name="connsiteY34" fmla="*/ 236754 h 298780"/>
              <a:gd name="connsiteX35" fmla="*/ 535788 w 715210"/>
              <a:gd name="connsiteY35" fmla="*/ 245718 h 298780"/>
              <a:gd name="connsiteX36" fmla="*/ 549235 w 715210"/>
              <a:gd name="connsiteY36" fmla="*/ 250201 h 298780"/>
              <a:gd name="connsiteX37" fmla="*/ 580611 w 715210"/>
              <a:gd name="connsiteY37" fmla="*/ 286060 h 298780"/>
              <a:gd name="connsiteX38" fmla="*/ 585094 w 715210"/>
              <a:gd name="connsiteY38" fmla="*/ 241236 h 298780"/>
              <a:gd name="connsiteX39" fmla="*/ 580611 w 715210"/>
              <a:gd name="connsiteY39" fmla="*/ 295024 h 298780"/>
              <a:gd name="connsiteX40" fmla="*/ 540270 w 715210"/>
              <a:gd name="connsiteY40" fmla="*/ 290542 h 298780"/>
              <a:gd name="connsiteX41" fmla="*/ 508894 w 715210"/>
              <a:gd name="connsiteY41" fmla="*/ 281577 h 298780"/>
              <a:gd name="connsiteX42" fmla="*/ 481999 w 715210"/>
              <a:gd name="connsiteY42" fmla="*/ 286060 h 29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15210" h="298780">
                <a:moveTo>
                  <a:pt x="643364" y="277095"/>
                </a:moveTo>
                <a:cubicBezTo>
                  <a:pt x="646352" y="269624"/>
                  <a:pt x="647652" y="261230"/>
                  <a:pt x="652329" y="254683"/>
                </a:cubicBezTo>
                <a:cubicBezTo>
                  <a:pt x="655460" y="250299"/>
                  <a:pt x="661750" y="249297"/>
                  <a:pt x="665776" y="245718"/>
                </a:cubicBezTo>
                <a:cubicBezTo>
                  <a:pt x="675252" y="237295"/>
                  <a:pt x="683705" y="227789"/>
                  <a:pt x="692670" y="218824"/>
                </a:cubicBezTo>
                <a:lnTo>
                  <a:pt x="706117" y="205377"/>
                </a:lnTo>
                <a:cubicBezTo>
                  <a:pt x="709105" y="196412"/>
                  <a:pt x="716254" y="187860"/>
                  <a:pt x="715082" y="178483"/>
                </a:cubicBezTo>
                <a:cubicBezTo>
                  <a:pt x="713588" y="166530"/>
                  <a:pt x="713769" y="154246"/>
                  <a:pt x="710599" y="142624"/>
                </a:cubicBezTo>
                <a:cubicBezTo>
                  <a:pt x="709182" y="137427"/>
                  <a:pt x="705141" y="133267"/>
                  <a:pt x="701635" y="129177"/>
                </a:cubicBezTo>
                <a:cubicBezTo>
                  <a:pt x="685429" y="110270"/>
                  <a:pt x="678828" y="107472"/>
                  <a:pt x="656811" y="93318"/>
                </a:cubicBezTo>
                <a:cubicBezTo>
                  <a:pt x="644954" y="85696"/>
                  <a:pt x="630919" y="80874"/>
                  <a:pt x="620952" y="70907"/>
                </a:cubicBezTo>
                <a:cubicBezTo>
                  <a:pt x="614976" y="64930"/>
                  <a:pt x="610411" y="57082"/>
                  <a:pt x="603023" y="52977"/>
                </a:cubicBezTo>
                <a:cubicBezTo>
                  <a:pt x="596363" y="49277"/>
                  <a:pt x="588034" y="50208"/>
                  <a:pt x="580611" y="48495"/>
                </a:cubicBezTo>
                <a:cubicBezTo>
                  <a:pt x="524417" y="35527"/>
                  <a:pt x="565433" y="42115"/>
                  <a:pt x="508894" y="35048"/>
                </a:cubicBezTo>
                <a:cubicBezTo>
                  <a:pt x="476644" y="24300"/>
                  <a:pt x="516924" y="37343"/>
                  <a:pt x="477517" y="26083"/>
                </a:cubicBezTo>
                <a:cubicBezTo>
                  <a:pt x="472974" y="24785"/>
                  <a:pt x="468719" y="22446"/>
                  <a:pt x="464070" y="21601"/>
                </a:cubicBezTo>
                <a:cubicBezTo>
                  <a:pt x="420482" y="13676"/>
                  <a:pt x="357171" y="14611"/>
                  <a:pt x="320635" y="12636"/>
                </a:cubicBezTo>
                <a:cubicBezTo>
                  <a:pt x="301182" y="11585"/>
                  <a:pt x="281799" y="9494"/>
                  <a:pt x="262364" y="8154"/>
                </a:cubicBezTo>
                <a:lnTo>
                  <a:pt x="190646" y="3671"/>
                </a:lnTo>
                <a:cubicBezTo>
                  <a:pt x="132376" y="5165"/>
                  <a:pt x="71826" y="-8054"/>
                  <a:pt x="15835" y="8154"/>
                </a:cubicBezTo>
                <a:cubicBezTo>
                  <a:pt x="-24659" y="19876"/>
                  <a:pt x="24152" y="58447"/>
                  <a:pt x="33764" y="61942"/>
                </a:cubicBezTo>
                <a:cubicBezTo>
                  <a:pt x="71737" y="75751"/>
                  <a:pt x="103934" y="72925"/>
                  <a:pt x="145823" y="75389"/>
                </a:cubicBezTo>
                <a:cubicBezTo>
                  <a:pt x="154788" y="76883"/>
                  <a:pt x="163900" y="77667"/>
                  <a:pt x="172717" y="79871"/>
                </a:cubicBezTo>
                <a:cubicBezTo>
                  <a:pt x="181884" y="82163"/>
                  <a:pt x="199611" y="88836"/>
                  <a:pt x="199611" y="88836"/>
                </a:cubicBezTo>
                <a:cubicBezTo>
                  <a:pt x="204093" y="93318"/>
                  <a:pt x="207784" y="98767"/>
                  <a:pt x="213058" y="102283"/>
                </a:cubicBezTo>
                <a:cubicBezTo>
                  <a:pt x="216919" y="104857"/>
                  <a:pt x="242040" y="110649"/>
                  <a:pt x="244435" y="111248"/>
                </a:cubicBezTo>
                <a:cubicBezTo>
                  <a:pt x="259376" y="118719"/>
                  <a:pt x="272878" y="130384"/>
                  <a:pt x="289258" y="133660"/>
                </a:cubicBezTo>
                <a:cubicBezTo>
                  <a:pt x="317711" y="139350"/>
                  <a:pt x="304279" y="136294"/>
                  <a:pt x="329599" y="142624"/>
                </a:cubicBezTo>
                <a:cubicBezTo>
                  <a:pt x="334081" y="145612"/>
                  <a:pt x="338228" y="149180"/>
                  <a:pt x="343046" y="151589"/>
                </a:cubicBezTo>
                <a:cubicBezTo>
                  <a:pt x="393325" y="176727"/>
                  <a:pt x="309149" y="127735"/>
                  <a:pt x="374423" y="165036"/>
                </a:cubicBezTo>
                <a:cubicBezTo>
                  <a:pt x="379100" y="167709"/>
                  <a:pt x="383486" y="170870"/>
                  <a:pt x="387870" y="174001"/>
                </a:cubicBezTo>
                <a:cubicBezTo>
                  <a:pt x="393949" y="178343"/>
                  <a:pt x="399117" y="184107"/>
                  <a:pt x="405799" y="187448"/>
                </a:cubicBezTo>
                <a:cubicBezTo>
                  <a:pt x="414251" y="191674"/>
                  <a:pt x="424242" y="192187"/>
                  <a:pt x="432694" y="196413"/>
                </a:cubicBezTo>
                <a:cubicBezTo>
                  <a:pt x="438670" y="199401"/>
                  <a:pt x="444517" y="202663"/>
                  <a:pt x="450623" y="205377"/>
                </a:cubicBezTo>
                <a:cubicBezTo>
                  <a:pt x="457976" y="208645"/>
                  <a:pt x="466135" y="210202"/>
                  <a:pt x="473035" y="214342"/>
                </a:cubicBezTo>
                <a:cubicBezTo>
                  <a:pt x="515576" y="239867"/>
                  <a:pt x="474772" y="228136"/>
                  <a:pt x="517858" y="236754"/>
                </a:cubicBezTo>
                <a:cubicBezTo>
                  <a:pt x="523835" y="239742"/>
                  <a:pt x="529646" y="243086"/>
                  <a:pt x="535788" y="245718"/>
                </a:cubicBezTo>
                <a:cubicBezTo>
                  <a:pt x="540131" y="247579"/>
                  <a:pt x="545304" y="247580"/>
                  <a:pt x="549235" y="250201"/>
                </a:cubicBezTo>
                <a:cubicBezTo>
                  <a:pt x="557898" y="255977"/>
                  <a:pt x="576151" y="280485"/>
                  <a:pt x="580611" y="286060"/>
                </a:cubicBezTo>
                <a:cubicBezTo>
                  <a:pt x="582105" y="271119"/>
                  <a:pt x="585094" y="226220"/>
                  <a:pt x="585094" y="241236"/>
                </a:cubicBezTo>
                <a:cubicBezTo>
                  <a:pt x="585094" y="259227"/>
                  <a:pt x="592713" y="281711"/>
                  <a:pt x="580611" y="295024"/>
                </a:cubicBezTo>
                <a:cubicBezTo>
                  <a:pt x="571510" y="305035"/>
                  <a:pt x="553717" y="292036"/>
                  <a:pt x="540270" y="290542"/>
                </a:cubicBezTo>
                <a:cubicBezTo>
                  <a:pt x="533932" y="288429"/>
                  <a:pt x="514518" y="281577"/>
                  <a:pt x="508894" y="281577"/>
                </a:cubicBezTo>
                <a:cubicBezTo>
                  <a:pt x="499805" y="281577"/>
                  <a:pt x="481999" y="286060"/>
                  <a:pt x="481999" y="28606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Shape 51">
            <a:extLst>
              <a:ext uri="{FF2B5EF4-FFF2-40B4-BE49-F238E27FC236}">
                <a16:creationId xmlns:a16="http://schemas.microsoft.com/office/drawing/2014/main" id="{F3DB1E8A-F730-470A-A394-A8DD0D289CD3}"/>
              </a:ext>
            </a:extLst>
          </p:cNvPr>
          <p:cNvSpPr/>
          <p:nvPr/>
        </p:nvSpPr>
        <p:spPr>
          <a:xfrm>
            <a:off x="2539058" y="8073777"/>
            <a:ext cx="353901" cy="269090"/>
          </a:xfrm>
          <a:custGeom>
            <a:avLst/>
            <a:gdLst>
              <a:gd name="connsiteX0" fmla="*/ 18867 w 308307"/>
              <a:gd name="connsiteY0" fmla="*/ 242499 h 250023"/>
              <a:gd name="connsiteX1" fmla="*/ 202643 w 308307"/>
              <a:gd name="connsiteY1" fmla="*/ 242499 h 250023"/>
              <a:gd name="connsiteX2" fmla="*/ 216090 w 308307"/>
              <a:gd name="connsiteY2" fmla="*/ 233534 h 250023"/>
              <a:gd name="connsiteX3" fmla="*/ 247467 w 308307"/>
              <a:gd name="connsiteY3" fmla="*/ 202158 h 250023"/>
              <a:gd name="connsiteX4" fmla="*/ 274361 w 308307"/>
              <a:gd name="connsiteY4" fmla="*/ 175263 h 250023"/>
              <a:gd name="connsiteX5" fmla="*/ 292290 w 308307"/>
              <a:gd name="connsiteY5" fmla="*/ 157334 h 250023"/>
              <a:gd name="connsiteX6" fmla="*/ 301255 w 308307"/>
              <a:gd name="connsiteY6" fmla="*/ 143887 h 250023"/>
              <a:gd name="connsiteX7" fmla="*/ 301255 w 308307"/>
              <a:gd name="connsiteY7" fmla="*/ 67687 h 250023"/>
              <a:gd name="connsiteX8" fmla="*/ 292290 w 308307"/>
              <a:gd name="connsiteY8" fmla="*/ 40793 h 250023"/>
              <a:gd name="connsiteX9" fmla="*/ 274361 w 308307"/>
              <a:gd name="connsiteY9" fmla="*/ 22863 h 250023"/>
              <a:gd name="connsiteX10" fmla="*/ 251949 w 308307"/>
              <a:gd name="connsiteY10" fmla="*/ 452 h 250023"/>
              <a:gd name="connsiteX11" fmla="*/ 148855 w 308307"/>
              <a:gd name="connsiteY11" fmla="*/ 4934 h 250023"/>
              <a:gd name="connsiteX12" fmla="*/ 130925 w 308307"/>
              <a:gd name="connsiteY12" fmla="*/ 31828 h 250023"/>
              <a:gd name="connsiteX13" fmla="*/ 90584 w 308307"/>
              <a:gd name="connsiteY13" fmla="*/ 72169 h 250023"/>
              <a:gd name="connsiteX14" fmla="*/ 59208 w 308307"/>
              <a:gd name="connsiteY14" fmla="*/ 103546 h 250023"/>
              <a:gd name="connsiteX15" fmla="*/ 41278 w 308307"/>
              <a:gd name="connsiteY15" fmla="*/ 130440 h 250023"/>
              <a:gd name="connsiteX16" fmla="*/ 32314 w 308307"/>
              <a:gd name="connsiteY16" fmla="*/ 166299 h 250023"/>
              <a:gd name="connsiteX17" fmla="*/ 23349 w 308307"/>
              <a:gd name="connsiteY17" fmla="*/ 215605 h 250023"/>
              <a:gd name="connsiteX18" fmla="*/ 18867 w 308307"/>
              <a:gd name="connsiteY18" fmla="*/ 139405 h 250023"/>
              <a:gd name="connsiteX19" fmla="*/ 937 w 308307"/>
              <a:gd name="connsiteY19" fmla="*/ 112510 h 250023"/>
              <a:gd name="connsiteX20" fmla="*/ 5420 w 308307"/>
              <a:gd name="connsiteY20" fmla="*/ 161816 h 250023"/>
              <a:gd name="connsiteX21" fmla="*/ 23349 w 308307"/>
              <a:gd name="connsiteY21" fmla="*/ 188710 h 250023"/>
              <a:gd name="connsiteX22" fmla="*/ 32314 w 308307"/>
              <a:gd name="connsiteY22" fmla="*/ 202158 h 250023"/>
              <a:gd name="connsiteX23" fmla="*/ 36796 w 308307"/>
              <a:gd name="connsiteY23" fmla="*/ 161816 h 250023"/>
              <a:gd name="connsiteX24" fmla="*/ 54725 w 308307"/>
              <a:gd name="connsiteY24" fmla="*/ 157334 h 250023"/>
              <a:gd name="connsiteX25" fmla="*/ 81620 w 308307"/>
              <a:gd name="connsiteY25" fmla="*/ 152852 h 250023"/>
              <a:gd name="connsiteX26" fmla="*/ 54725 w 308307"/>
              <a:gd name="connsiteY26" fmla="*/ 175263 h 250023"/>
              <a:gd name="connsiteX27" fmla="*/ 50243 w 308307"/>
              <a:gd name="connsiteY27" fmla="*/ 188710 h 250023"/>
              <a:gd name="connsiteX28" fmla="*/ 27831 w 308307"/>
              <a:gd name="connsiteY28" fmla="*/ 206640 h 250023"/>
              <a:gd name="connsiteX29" fmla="*/ 9902 w 308307"/>
              <a:gd name="connsiteY29" fmla="*/ 229052 h 250023"/>
              <a:gd name="connsiteX30" fmla="*/ 18867 w 308307"/>
              <a:gd name="connsiteY30" fmla="*/ 242499 h 25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307" h="250023">
                <a:moveTo>
                  <a:pt x="18867" y="242499"/>
                </a:moveTo>
                <a:cubicBezTo>
                  <a:pt x="50990" y="244740"/>
                  <a:pt x="49091" y="258248"/>
                  <a:pt x="202643" y="242499"/>
                </a:cubicBezTo>
                <a:cubicBezTo>
                  <a:pt x="208002" y="241949"/>
                  <a:pt x="212086" y="237138"/>
                  <a:pt x="216090" y="233534"/>
                </a:cubicBezTo>
                <a:cubicBezTo>
                  <a:pt x="227084" y="223639"/>
                  <a:pt x="237008" y="212617"/>
                  <a:pt x="247467" y="202158"/>
                </a:cubicBezTo>
                <a:lnTo>
                  <a:pt x="274361" y="175263"/>
                </a:lnTo>
                <a:cubicBezTo>
                  <a:pt x="280337" y="169287"/>
                  <a:pt x="287602" y="164366"/>
                  <a:pt x="292290" y="157334"/>
                </a:cubicBezTo>
                <a:lnTo>
                  <a:pt x="301255" y="143887"/>
                </a:lnTo>
                <a:cubicBezTo>
                  <a:pt x="311544" y="113016"/>
                  <a:pt x="309730" y="124184"/>
                  <a:pt x="301255" y="67687"/>
                </a:cubicBezTo>
                <a:cubicBezTo>
                  <a:pt x="299853" y="58342"/>
                  <a:pt x="298972" y="47475"/>
                  <a:pt x="292290" y="40793"/>
                </a:cubicBezTo>
                <a:cubicBezTo>
                  <a:pt x="286314" y="34816"/>
                  <a:pt x="279861" y="29280"/>
                  <a:pt x="274361" y="22863"/>
                </a:cubicBezTo>
                <a:cubicBezTo>
                  <a:pt x="254442" y="-376"/>
                  <a:pt x="277844" y="17714"/>
                  <a:pt x="251949" y="452"/>
                </a:cubicBezTo>
                <a:cubicBezTo>
                  <a:pt x="217584" y="1946"/>
                  <a:pt x="182151" y="-3698"/>
                  <a:pt x="148855" y="4934"/>
                </a:cubicBezTo>
                <a:cubicBezTo>
                  <a:pt x="138425" y="7638"/>
                  <a:pt x="138544" y="24209"/>
                  <a:pt x="130925" y="31828"/>
                </a:cubicBezTo>
                <a:cubicBezTo>
                  <a:pt x="117478" y="45275"/>
                  <a:pt x="101994" y="56955"/>
                  <a:pt x="90584" y="72169"/>
                </a:cubicBezTo>
                <a:cubicBezTo>
                  <a:pt x="29639" y="153433"/>
                  <a:pt x="126128" y="28261"/>
                  <a:pt x="59208" y="103546"/>
                </a:cubicBezTo>
                <a:cubicBezTo>
                  <a:pt x="52050" y="111599"/>
                  <a:pt x="41278" y="130440"/>
                  <a:pt x="41278" y="130440"/>
                </a:cubicBezTo>
                <a:cubicBezTo>
                  <a:pt x="35824" y="146803"/>
                  <a:pt x="35405" y="146206"/>
                  <a:pt x="32314" y="166299"/>
                </a:cubicBezTo>
                <a:cubicBezTo>
                  <a:pt x="25074" y="213361"/>
                  <a:pt x="32492" y="188175"/>
                  <a:pt x="23349" y="215605"/>
                </a:cubicBezTo>
                <a:cubicBezTo>
                  <a:pt x="21855" y="190205"/>
                  <a:pt x="24272" y="164268"/>
                  <a:pt x="18867" y="139405"/>
                </a:cubicBezTo>
                <a:cubicBezTo>
                  <a:pt x="16578" y="128876"/>
                  <a:pt x="937" y="112510"/>
                  <a:pt x="937" y="112510"/>
                </a:cubicBezTo>
                <a:cubicBezTo>
                  <a:pt x="2431" y="128945"/>
                  <a:pt x="763" y="145983"/>
                  <a:pt x="5420" y="161816"/>
                </a:cubicBezTo>
                <a:cubicBezTo>
                  <a:pt x="8460" y="172152"/>
                  <a:pt x="17373" y="179745"/>
                  <a:pt x="23349" y="188710"/>
                </a:cubicBezTo>
                <a:lnTo>
                  <a:pt x="32314" y="202158"/>
                </a:lnTo>
                <a:cubicBezTo>
                  <a:pt x="33808" y="188711"/>
                  <a:pt x="30745" y="173918"/>
                  <a:pt x="36796" y="161816"/>
                </a:cubicBezTo>
                <a:cubicBezTo>
                  <a:pt x="39551" y="156306"/>
                  <a:pt x="48684" y="158542"/>
                  <a:pt x="54725" y="157334"/>
                </a:cubicBezTo>
                <a:cubicBezTo>
                  <a:pt x="63637" y="155552"/>
                  <a:pt x="72655" y="154346"/>
                  <a:pt x="81620" y="152852"/>
                </a:cubicBezTo>
                <a:cubicBezTo>
                  <a:pt x="64111" y="161606"/>
                  <a:pt x="63172" y="158368"/>
                  <a:pt x="54725" y="175263"/>
                </a:cubicBezTo>
                <a:cubicBezTo>
                  <a:pt x="52612" y="179489"/>
                  <a:pt x="53318" y="185123"/>
                  <a:pt x="50243" y="188710"/>
                </a:cubicBezTo>
                <a:cubicBezTo>
                  <a:pt x="44017" y="195974"/>
                  <a:pt x="34596" y="199875"/>
                  <a:pt x="27831" y="206640"/>
                </a:cubicBezTo>
                <a:cubicBezTo>
                  <a:pt x="21066" y="213405"/>
                  <a:pt x="19183" y="226732"/>
                  <a:pt x="9902" y="229052"/>
                </a:cubicBezTo>
                <a:cubicBezTo>
                  <a:pt x="4104" y="230501"/>
                  <a:pt x="-13256" y="240258"/>
                  <a:pt x="18867" y="242499"/>
                </a:cubicBezTo>
                <a:close/>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Shape 52">
            <a:extLst>
              <a:ext uri="{FF2B5EF4-FFF2-40B4-BE49-F238E27FC236}">
                <a16:creationId xmlns:a16="http://schemas.microsoft.com/office/drawing/2014/main" id="{90A29C32-5728-4F5A-BB25-6BD4BA7EB3A5}"/>
              </a:ext>
            </a:extLst>
          </p:cNvPr>
          <p:cNvSpPr/>
          <p:nvPr/>
        </p:nvSpPr>
        <p:spPr>
          <a:xfrm>
            <a:off x="1892201" y="8354929"/>
            <a:ext cx="717199" cy="340659"/>
          </a:xfrm>
          <a:custGeom>
            <a:avLst/>
            <a:gdLst>
              <a:gd name="connsiteX0" fmla="*/ 551330 w 717199"/>
              <a:gd name="connsiteY0" fmla="*/ 0 h 340659"/>
              <a:gd name="connsiteX1" fmla="*/ 618565 w 717199"/>
              <a:gd name="connsiteY1" fmla="*/ 4483 h 340659"/>
              <a:gd name="connsiteX2" fmla="*/ 645460 w 717199"/>
              <a:gd name="connsiteY2" fmla="*/ 13447 h 340659"/>
              <a:gd name="connsiteX3" fmla="*/ 676836 w 717199"/>
              <a:gd name="connsiteY3" fmla="*/ 40341 h 340659"/>
              <a:gd name="connsiteX4" fmla="*/ 690283 w 717199"/>
              <a:gd name="connsiteY4" fmla="*/ 53788 h 340659"/>
              <a:gd name="connsiteX5" fmla="*/ 703730 w 717199"/>
              <a:gd name="connsiteY5" fmla="*/ 58271 h 340659"/>
              <a:gd name="connsiteX6" fmla="*/ 708213 w 717199"/>
              <a:gd name="connsiteY6" fmla="*/ 71718 h 340659"/>
              <a:gd name="connsiteX7" fmla="*/ 717177 w 717199"/>
              <a:gd name="connsiteY7" fmla="*/ 85165 h 340659"/>
              <a:gd name="connsiteX8" fmla="*/ 699248 w 717199"/>
              <a:gd name="connsiteY8" fmla="*/ 174812 h 340659"/>
              <a:gd name="connsiteX9" fmla="*/ 658907 w 717199"/>
              <a:gd name="connsiteY9" fmla="*/ 215153 h 340659"/>
              <a:gd name="connsiteX10" fmla="*/ 640977 w 717199"/>
              <a:gd name="connsiteY10" fmla="*/ 233083 h 340659"/>
              <a:gd name="connsiteX11" fmla="*/ 623048 w 717199"/>
              <a:gd name="connsiteY11" fmla="*/ 242047 h 340659"/>
              <a:gd name="connsiteX12" fmla="*/ 600636 w 717199"/>
              <a:gd name="connsiteY12" fmla="*/ 255494 h 340659"/>
              <a:gd name="connsiteX13" fmla="*/ 555813 w 717199"/>
              <a:gd name="connsiteY13" fmla="*/ 268941 h 340659"/>
              <a:gd name="connsiteX14" fmla="*/ 533401 w 717199"/>
              <a:gd name="connsiteY14" fmla="*/ 282388 h 340659"/>
              <a:gd name="connsiteX15" fmla="*/ 493060 w 717199"/>
              <a:gd name="connsiteY15" fmla="*/ 291353 h 340659"/>
              <a:gd name="connsiteX16" fmla="*/ 470648 w 717199"/>
              <a:gd name="connsiteY16" fmla="*/ 295835 h 340659"/>
              <a:gd name="connsiteX17" fmla="*/ 457201 w 717199"/>
              <a:gd name="connsiteY17" fmla="*/ 300318 h 340659"/>
              <a:gd name="connsiteX18" fmla="*/ 268942 w 717199"/>
              <a:gd name="connsiteY18" fmla="*/ 304800 h 340659"/>
              <a:gd name="connsiteX19" fmla="*/ 215154 w 717199"/>
              <a:gd name="connsiteY19" fmla="*/ 313765 h 340659"/>
              <a:gd name="connsiteX20" fmla="*/ 179295 w 717199"/>
              <a:gd name="connsiteY20" fmla="*/ 331694 h 340659"/>
              <a:gd name="connsiteX21" fmla="*/ 143436 w 717199"/>
              <a:gd name="connsiteY21" fmla="*/ 340659 h 340659"/>
              <a:gd name="connsiteX22" fmla="*/ 4483 w 717199"/>
              <a:gd name="connsiteY22" fmla="*/ 331694 h 340659"/>
              <a:gd name="connsiteX23" fmla="*/ 1 w 717199"/>
              <a:gd name="connsiteY23" fmla="*/ 318247 h 340659"/>
              <a:gd name="connsiteX24" fmla="*/ 13448 w 717199"/>
              <a:gd name="connsiteY24" fmla="*/ 273424 h 340659"/>
              <a:gd name="connsiteX25" fmla="*/ 26895 w 717199"/>
              <a:gd name="connsiteY25" fmla="*/ 259977 h 340659"/>
              <a:gd name="connsiteX26" fmla="*/ 98613 w 717199"/>
              <a:gd name="connsiteY26" fmla="*/ 237565 h 340659"/>
              <a:gd name="connsiteX27" fmla="*/ 161365 w 717199"/>
              <a:gd name="connsiteY27" fmla="*/ 233083 h 340659"/>
              <a:gd name="connsiteX28" fmla="*/ 183777 w 717199"/>
              <a:gd name="connsiteY28" fmla="*/ 228600 h 340659"/>
              <a:gd name="connsiteX29" fmla="*/ 206189 w 717199"/>
              <a:gd name="connsiteY29" fmla="*/ 215153 h 340659"/>
              <a:gd name="connsiteX30" fmla="*/ 242048 w 717199"/>
              <a:gd name="connsiteY30" fmla="*/ 201706 h 340659"/>
              <a:gd name="connsiteX31" fmla="*/ 291354 w 717199"/>
              <a:gd name="connsiteY31" fmla="*/ 179294 h 340659"/>
              <a:gd name="connsiteX32" fmla="*/ 318248 w 717199"/>
              <a:gd name="connsiteY32" fmla="*/ 170330 h 340659"/>
              <a:gd name="connsiteX33" fmla="*/ 354107 w 717199"/>
              <a:gd name="connsiteY33" fmla="*/ 143435 h 340659"/>
              <a:gd name="connsiteX34" fmla="*/ 372036 w 717199"/>
              <a:gd name="connsiteY34" fmla="*/ 129988 h 340659"/>
              <a:gd name="connsiteX35" fmla="*/ 398930 w 717199"/>
              <a:gd name="connsiteY35" fmla="*/ 112059 h 340659"/>
              <a:gd name="connsiteX36" fmla="*/ 416860 w 717199"/>
              <a:gd name="connsiteY36" fmla="*/ 98612 h 340659"/>
              <a:gd name="connsiteX37" fmla="*/ 430307 w 717199"/>
              <a:gd name="connsiteY37" fmla="*/ 85165 h 340659"/>
              <a:gd name="connsiteX38" fmla="*/ 443754 w 717199"/>
              <a:gd name="connsiteY38" fmla="*/ 80683 h 340659"/>
              <a:gd name="connsiteX39" fmla="*/ 470648 w 717199"/>
              <a:gd name="connsiteY39" fmla="*/ 67235 h 340659"/>
              <a:gd name="connsiteX40" fmla="*/ 497542 w 717199"/>
              <a:gd name="connsiteY40" fmla="*/ 58271 h 340659"/>
              <a:gd name="connsiteX41" fmla="*/ 506507 w 717199"/>
              <a:gd name="connsiteY41" fmla="*/ 44824 h 340659"/>
              <a:gd name="connsiteX42" fmla="*/ 484095 w 717199"/>
              <a:gd name="connsiteY42" fmla="*/ 40341 h 340659"/>
              <a:gd name="connsiteX43" fmla="*/ 452718 w 717199"/>
              <a:gd name="connsiteY43" fmla="*/ 35859 h 340659"/>
              <a:gd name="connsiteX44" fmla="*/ 452718 w 717199"/>
              <a:gd name="connsiteY44" fmla="*/ 17930 h 340659"/>
              <a:gd name="connsiteX45" fmla="*/ 479613 w 717199"/>
              <a:gd name="connsiteY45" fmla="*/ 26894 h 340659"/>
              <a:gd name="connsiteX46" fmla="*/ 519954 w 717199"/>
              <a:gd name="connsiteY46" fmla="*/ 49306 h 340659"/>
              <a:gd name="connsiteX47" fmla="*/ 515471 w 717199"/>
              <a:gd name="connsiteY47" fmla="*/ 89647 h 340659"/>
              <a:gd name="connsiteX48" fmla="*/ 497542 w 717199"/>
              <a:gd name="connsiteY48" fmla="*/ 116541 h 340659"/>
              <a:gd name="connsiteX49" fmla="*/ 502024 w 717199"/>
              <a:gd name="connsiteY49" fmla="*/ 58271 h 34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7199" h="340659">
                <a:moveTo>
                  <a:pt x="551330" y="0"/>
                </a:moveTo>
                <a:cubicBezTo>
                  <a:pt x="573742" y="1494"/>
                  <a:pt x="596329" y="1307"/>
                  <a:pt x="618565" y="4483"/>
                </a:cubicBezTo>
                <a:cubicBezTo>
                  <a:pt x="627920" y="5819"/>
                  <a:pt x="645460" y="13447"/>
                  <a:pt x="645460" y="13447"/>
                </a:cubicBezTo>
                <a:cubicBezTo>
                  <a:pt x="655919" y="22412"/>
                  <a:pt x="666597" y="31126"/>
                  <a:pt x="676836" y="40341"/>
                </a:cubicBezTo>
                <a:cubicBezTo>
                  <a:pt x="681548" y="44582"/>
                  <a:pt x="685009" y="50272"/>
                  <a:pt x="690283" y="53788"/>
                </a:cubicBezTo>
                <a:cubicBezTo>
                  <a:pt x="694214" y="56409"/>
                  <a:pt x="699248" y="56777"/>
                  <a:pt x="703730" y="58271"/>
                </a:cubicBezTo>
                <a:cubicBezTo>
                  <a:pt x="705224" y="62753"/>
                  <a:pt x="706100" y="67492"/>
                  <a:pt x="708213" y="71718"/>
                </a:cubicBezTo>
                <a:cubicBezTo>
                  <a:pt x="710622" y="76536"/>
                  <a:pt x="717644" y="79798"/>
                  <a:pt x="717177" y="85165"/>
                </a:cubicBezTo>
                <a:cubicBezTo>
                  <a:pt x="714537" y="115525"/>
                  <a:pt x="708536" y="145788"/>
                  <a:pt x="699248" y="174812"/>
                </a:cubicBezTo>
                <a:cubicBezTo>
                  <a:pt x="694200" y="190588"/>
                  <a:pt x="669931" y="205353"/>
                  <a:pt x="658907" y="215153"/>
                </a:cubicBezTo>
                <a:cubicBezTo>
                  <a:pt x="652590" y="220768"/>
                  <a:pt x="647739" y="228012"/>
                  <a:pt x="640977" y="233083"/>
                </a:cubicBezTo>
                <a:cubicBezTo>
                  <a:pt x="635632" y="237092"/>
                  <a:pt x="628889" y="238802"/>
                  <a:pt x="623048" y="242047"/>
                </a:cubicBezTo>
                <a:cubicBezTo>
                  <a:pt x="615432" y="246278"/>
                  <a:pt x="608567" y="251889"/>
                  <a:pt x="600636" y="255494"/>
                </a:cubicBezTo>
                <a:cubicBezTo>
                  <a:pt x="587295" y="261558"/>
                  <a:pt x="570264" y="265328"/>
                  <a:pt x="555813" y="268941"/>
                </a:cubicBezTo>
                <a:cubicBezTo>
                  <a:pt x="548342" y="273423"/>
                  <a:pt x="541606" y="279458"/>
                  <a:pt x="533401" y="282388"/>
                </a:cubicBezTo>
                <a:cubicBezTo>
                  <a:pt x="520428" y="287021"/>
                  <a:pt x="506529" y="288467"/>
                  <a:pt x="493060" y="291353"/>
                </a:cubicBezTo>
                <a:cubicBezTo>
                  <a:pt x="485611" y="292949"/>
                  <a:pt x="478039" y="293987"/>
                  <a:pt x="470648" y="295835"/>
                </a:cubicBezTo>
                <a:cubicBezTo>
                  <a:pt x="466064" y="296981"/>
                  <a:pt x="461921" y="300108"/>
                  <a:pt x="457201" y="300318"/>
                </a:cubicBezTo>
                <a:cubicBezTo>
                  <a:pt x="394492" y="303105"/>
                  <a:pt x="331695" y="303306"/>
                  <a:pt x="268942" y="304800"/>
                </a:cubicBezTo>
                <a:cubicBezTo>
                  <a:pt x="250473" y="306852"/>
                  <a:pt x="232159" y="306036"/>
                  <a:pt x="215154" y="313765"/>
                </a:cubicBezTo>
                <a:cubicBezTo>
                  <a:pt x="202988" y="319295"/>
                  <a:pt x="192399" y="329073"/>
                  <a:pt x="179295" y="331694"/>
                </a:cubicBezTo>
                <a:cubicBezTo>
                  <a:pt x="152250" y="337104"/>
                  <a:pt x="164111" y="333768"/>
                  <a:pt x="143436" y="340659"/>
                </a:cubicBezTo>
                <a:cubicBezTo>
                  <a:pt x="97118" y="337671"/>
                  <a:pt x="50341" y="338859"/>
                  <a:pt x="4483" y="331694"/>
                </a:cubicBezTo>
                <a:cubicBezTo>
                  <a:pt x="-185" y="330965"/>
                  <a:pt x="1" y="322972"/>
                  <a:pt x="1" y="318247"/>
                </a:cubicBezTo>
                <a:cubicBezTo>
                  <a:pt x="1" y="303206"/>
                  <a:pt x="4521" y="285921"/>
                  <a:pt x="13448" y="273424"/>
                </a:cubicBezTo>
                <a:cubicBezTo>
                  <a:pt x="17133" y="268266"/>
                  <a:pt x="22025" y="264035"/>
                  <a:pt x="26895" y="259977"/>
                </a:cubicBezTo>
                <a:cubicBezTo>
                  <a:pt x="46620" y="243539"/>
                  <a:pt x="74025" y="239906"/>
                  <a:pt x="98613" y="237565"/>
                </a:cubicBezTo>
                <a:cubicBezTo>
                  <a:pt x="119489" y="235577"/>
                  <a:pt x="140448" y="234577"/>
                  <a:pt x="161365" y="233083"/>
                </a:cubicBezTo>
                <a:cubicBezTo>
                  <a:pt x="168836" y="231589"/>
                  <a:pt x="176703" y="231430"/>
                  <a:pt x="183777" y="228600"/>
                </a:cubicBezTo>
                <a:cubicBezTo>
                  <a:pt x="191866" y="225364"/>
                  <a:pt x="198573" y="219384"/>
                  <a:pt x="206189" y="215153"/>
                </a:cubicBezTo>
                <a:cubicBezTo>
                  <a:pt x="225368" y="204498"/>
                  <a:pt x="221563" y="206827"/>
                  <a:pt x="242048" y="201706"/>
                </a:cubicBezTo>
                <a:cubicBezTo>
                  <a:pt x="283888" y="173813"/>
                  <a:pt x="252291" y="189947"/>
                  <a:pt x="291354" y="179294"/>
                </a:cubicBezTo>
                <a:cubicBezTo>
                  <a:pt x="300471" y="176808"/>
                  <a:pt x="318248" y="170330"/>
                  <a:pt x="318248" y="170330"/>
                </a:cubicBezTo>
                <a:cubicBezTo>
                  <a:pt x="365985" y="132140"/>
                  <a:pt x="320808" y="167220"/>
                  <a:pt x="354107" y="143435"/>
                </a:cubicBezTo>
                <a:cubicBezTo>
                  <a:pt x="360186" y="139093"/>
                  <a:pt x="365916" y="134272"/>
                  <a:pt x="372036" y="129988"/>
                </a:cubicBezTo>
                <a:cubicBezTo>
                  <a:pt x="380863" y="123809"/>
                  <a:pt x="390311" y="118523"/>
                  <a:pt x="398930" y="112059"/>
                </a:cubicBezTo>
                <a:cubicBezTo>
                  <a:pt x="404907" y="107577"/>
                  <a:pt x="411188" y="103474"/>
                  <a:pt x="416860" y="98612"/>
                </a:cubicBezTo>
                <a:cubicBezTo>
                  <a:pt x="421673" y="94487"/>
                  <a:pt x="425033" y="88681"/>
                  <a:pt x="430307" y="85165"/>
                </a:cubicBezTo>
                <a:cubicBezTo>
                  <a:pt x="434238" y="82544"/>
                  <a:pt x="439436" y="82602"/>
                  <a:pt x="443754" y="80683"/>
                </a:cubicBezTo>
                <a:cubicBezTo>
                  <a:pt x="452913" y="76612"/>
                  <a:pt x="461396" y="71090"/>
                  <a:pt x="470648" y="67235"/>
                </a:cubicBezTo>
                <a:cubicBezTo>
                  <a:pt x="479371" y="63601"/>
                  <a:pt x="497542" y="58271"/>
                  <a:pt x="497542" y="58271"/>
                </a:cubicBezTo>
                <a:cubicBezTo>
                  <a:pt x="500530" y="53789"/>
                  <a:pt x="509739" y="49134"/>
                  <a:pt x="506507" y="44824"/>
                </a:cubicBezTo>
                <a:cubicBezTo>
                  <a:pt x="501936" y="38729"/>
                  <a:pt x="491610" y="41594"/>
                  <a:pt x="484095" y="40341"/>
                </a:cubicBezTo>
                <a:cubicBezTo>
                  <a:pt x="473674" y="38604"/>
                  <a:pt x="463177" y="37353"/>
                  <a:pt x="452718" y="35859"/>
                </a:cubicBezTo>
                <a:cubicBezTo>
                  <a:pt x="452717" y="35858"/>
                  <a:pt x="416861" y="17930"/>
                  <a:pt x="452718" y="17930"/>
                </a:cubicBezTo>
                <a:cubicBezTo>
                  <a:pt x="462168" y="17930"/>
                  <a:pt x="479613" y="26894"/>
                  <a:pt x="479613" y="26894"/>
                </a:cubicBezTo>
                <a:cubicBezTo>
                  <a:pt x="510438" y="47445"/>
                  <a:pt x="496286" y="41417"/>
                  <a:pt x="519954" y="49306"/>
                </a:cubicBezTo>
                <a:cubicBezTo>
                  <a:pt x="518460" y="62753"/>
                  <a:pt x="519750" y="76812"/>
                  <a:pt x="515471" y="89647"/>
                </a:cubicBezTo>
                <a:cubicBezTo>
                  <a:pt x="512064" y="99868"/>
                  <a:pt x="497542" y="116541"/>
                  <a:pt x="497542" y="116541"/>
                </a:cubicBezTo>
                <a:lnTo>
                  <a:pt x="502024" y="58271"/>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2CC43DC7-6C48-4514-B559-27F407B04D75}"/>
              </a:ext>
            </a:extLst>
          </p:cNvPr>
          <p:cNvSpPr txBox="1"/>
          <p:nvPr/>
        </p:nvSpPr>
        <p:spPr>
          <a:xfrm>
            <a:off x="3024022" y="7723780"/>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Hadley Cell</a:t>
            </a:r>
          </a:p>
        </p:txBody>
      </p:sp>
      <p:sp>
        <p:nvSpPr>
          <p:cNvPr id="113" name="TextBox 112">
            <a:extLst>
              <a:ext uri="{FF2B5EF4-FFF2-40B4-BE49-F238E27FC236}">
                <a16:creationId xmlns:a16="http://schemas.microsoft.com/office/drawing/2014/main" id="{3FF0BBC4-7AF4-4AD7-B5A2-A119F745B797}"/>
              </a:ext>
            </a:extLst>
          </p:cNvPr>
          <p:cNvSpPr txBox="1"/>
          <p:nvPr/>
        </p:nvSpPr>
        <p:spPr>
          <a:xfrm>
            <a:off x="2860237" y="8091517"/>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Ferrel Cell</a:t>
            </a:r>
          </a:p>
        </p:txBody>
      </p:sp>
      <p:sp>
        <p:nvSpPr>
          <p:cNvPr id="117" name="TextBox 116">
            <a:extLst>
              <a:ext uri="{FF2B5EF4-FFF2-40B4-BE49-F238E27FC236}">
                <a16:creationId xmlns:a16="http://schemas.microsoft.com/office/drawing/2014/main" id="{C6DD4BF9-1C76-44A8-90EB-4216F5D63351}"/>
              </a:ext>
            </a:extLst>
          </p:cNvPr>
          <p:cNvSpPr txBox="1"/>
          <p:nvPr/>
        </p:nvSpPr>
        <p:spPr>
          <a:xfrm>
            <a:off x="2483145" y="8502691"/>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Polar Cell</a:t>
            </a:r>
          </a:p>
        </p:txBody>
      </p:sp>
      <p:sp>
        <p:nvSpPr>
          <p:cNvPr id="120" name="TextBox 119">
            <a:extLst>
              <a:ext uri="{FF2B5EF4-FFF2-40B4-BE49-F238E27FC236}">
                <a16:creationId xmlns:a16="http://schemas.microsoft.com/office/drawing/2014/main" id="{ED3A40EE-A1E1-4E5A-A67C-7E588065D3A4}"/>
              </a:ext>
            </a:extLst>
          </p:cNvPr>
          <p:cNvSpPr txBox="1"/>
          <p:nvPr/>
        </p:nvSpPr>
        <p:spPr>
          <a:xfrm>
            <a:off x="2493483" y="6499766"/>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Polar Cell</a:t>
            </a:r>
          </a:p>
        </p:txBody>
      </p:sp>
      <p:sp>
        <p:nvSpPr>
          <p:cNvPr id="123" name="TextBox 122">
            <a:extLst>
              <a:ext uri="{FF2B5EF4-FFF2-40B4-BE49-F238E27FC236}">
                <a16:creationId xmlns:a16="http://schemas.microsoft.com/office/drawing/2014/main" id="{7DB3A250-DDAC-4762-824C-98B3EA105D22}"/>
              </a:ext>
            </a:extLst>
          </p:cNvPr>
          <p:cNvSpPr txBox="1"/>
          <p:nvPr/>
        </p:nvSpPr>
        <p:spPr>
          <a:xfrm>
            <a:off x="2817273" y="6867503"/>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Ferrel Cell</a:t>
            </a:r>
          </a:p>
        </p:txBody>
      </p:sp>
      <p:sp>
        <p:nvSpPr>
          <p:cNvPr id="124" name="TextBox 123">
            <a:extLst>
              <a:ext uri="{FF2B5EF4-FFF2-40B4-BE49-F238E27FC236}">
                <a16:creationId xmlns:a16="http://schemas.microsoft.com/office/drawing/2014/main" id="{E3A13536-2D62-402E-8029-65221FB2EF16}"/>
              </a:ext>
            </a:extLst>
          </p:cNvPr>
          <p:cNvSpPr txBox="1"/>
          <p:nvPr/>
        </p:nvSpPr>
        <p:spPr>
          <a:xfrm>
            <a:off x="3033034" y="7295960"/>
            <a:ext cx="853122" cy="276999"/>
          </a:xfrm>
          <a:prstGeom prst="rect">
            <a:avLst/>
          </a:prstGeom>
          <a:noFill/>
        </p:spPr>
        <p:txBody>
          <a:bodyPr wrap="square" rtlCol="0">
            <a:spAutoFit/>
          </a:bodyPr>
          <a:lstStyle/>
          <a:p>
            <a:r>
              <a:rPr lang="en-AU" sz="1200" dirty="0">
                <a:solidFill>
                  <a:schemeClr val="tx1">
                    <a:lumMod val="65000"/>
                    <a:lumOff val="35000"/>
                  </a:schemeClr>
                </a:solidFill>
                <a:latin typeface="Arial Narrow" panose="020B0606020202030204" pitchFamily="34" charset="0"/>
              </a:rPr>
              <a:t>Hadley Cell</a:t>
            </a:r>
          </a:p>
        </p:txBody>
      </p:sp>
      <p:sp>
        <p:nvSpPr>
          <p:cNvPr id="55" name="TextBox 54">
            <a:extLst>
              <a:ext uri="{FF2B5EF4-FFF2-40B4-BE49-F238E27FC236}">
                <a16:creationId xmlns:a16="http://schemas.microsoft.com/office/drawing/2014/main" id="{C970A81F-5CDC-41F9-971C-BD7A30F86945}"/>
              </a:ext>
            </a:extLst>
          </p:cNvPr>
          <p:cNvSpPr txBox="1"/>
          <p:nvPr/>
        </p:nvSpPr>
        <p:spPr>
          <a:xfrm>
            <a:off x="745812" y="7513260"/>
            <a:ext cx="2071461" cy="169277"/>
          </a:xfrm>
          <a:prstGeom prst="rect">
            <a:avLst/>
          </a:prstGeom>
          <a:noFill/>
        </p:spPr>
        <p:txBody>
          <a:bodyPr wrap="square" rtlCol="0">
            <a:spAutoFit/>
          </a:bodyPr>
          <a:lstStyle/>
          <a:p>
            <a:r>
              <a:rPr lang="en-AU" sz="500" dirty="0">
                <a:latin typeface="Arial Narrow" panose="020B0606020202030204" pitchFamily="34" charset="0"/>
              </a:rPr>
              <a:t>L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p>
        </p:txBody>
      </p:sp>
      <p:sp>
        <p:nvSpPr>
          <p:cNvPr id="125" name="TextBox 124">
            <a:extLst>
              <a:ext uri="{FF2B5EF4-FFF2-40B4-BE49-F238E27FC236}">
                <a16:creationId xmlns:a16="http://schemas.microsoft.com/office/drawing/2014/main" id="{40B48D03-3715-4EBD-96C9-856338782F55}"/>
              </a:ext>
            </a:extLst>
          </p:cNvPr>
          <p:cNvSpPr txBox="1"/>
          <p:nvPr/>
        </p:nvSpPr>
        <p:spPr>
          <a:xfrm>
            <a:off x="821498" y="7168022"/>
            <a:ext cx="2071461" cy="169277"/>
          </a:xfrm>
          <a:prstGeom prst="rect">
            <a:avLst/>
          </a:prstGeom>
          <a:noFill/>
        </p:spPr>
        <p:txBody>
          <a:bodyPr wrap="square" rtlCol="0">
            <a:spAutoFit/>
          </a:bodyPr>
          <a:lstStyle/>
          <a:p>
            <a:r>
              <a:rPr lang="en-AU" sz="500" dirty="0">
                <a:latin typeface="Arial Narrow" panose="020B0606020202030204" pitchFamily="34" charset="0"/>
              </a:rPr>
              <a:t>H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p>
        </p:txBody>
      </p:sp>
      <p:sp>
        <p:nvSpPr>
          <p:cNvPr id="126" name="TextBox 125">
            <a:extLst>
              <a:ext uri="{FF2B5EF4-FFF2-40B4-BE49-F238E27FC236}">
                <a16:creationId xmlns:a16="http://schemas.microsoft.com/office/drawing/2014/main" id="{6FF3CDC9-8D11-48DC-9ED8-52DDEF720342}"/>
              </a:ext>
            </a:extLst>
          </p:cNvPr>
          <p:cNvSpPr txBox="1"/>
          <p:nvPr/>
        </p:nvSpPr>
        <p:spPr>
          <a:xfrm>
            <a:off x="835092" y="7877601"/>
            <a:ext cx="2071461" cy="169277"/>
          </a:xfrm>
          <a:prstGeom prst="rect">
            <a:avLst/>
          </a:prstGeom>
          <a:noFill/>
        </p:spPr>
        <p:txBody>
          <a:bodyPr wrap="square" rtlCol="0">
            <a:spAutoFit/>
          </a:bodyPr>
          <a:lstStyle/>
          <a:p>
            <a:r>
              <a:rPr lang="en-AU" sz="500" dirty="0">
                <a:latin typeface="Arial Narrow" panose="020B0606020202030204" pitchFamily="34" charset="0"/>
              </a:rPr>
              <a:t>H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r>
              <a:rPr lang="en-AU" sz="500" dirty="0" err="1">
                <a:latin typeface="Arial Narrow" panose="020B0606020202030204" pitchFamily="34" charset="0"/>
              </a:rPr>
              <a:t>H</a:t>
            </a:r>
            <a:r>
              <a:rPr lang="en-AU" sz="500" dirty="0">
                <a:latin typeface="Arial Narrow" panose="020B0606020202030204" pitchFamily="34" charset="0"/>
              </a:rPr>
              <a:t> </a:t>
            </a:r>
          </a:p>
        </p:txBody>
      </p:sp>
      <p:sp>
        <p:nvSpPr>
          <p:cNvPr id="127" name="TextBox 126">
            <a:extLst>
              <a:ext uri="{FF2B5EF4-FFF2-40B4-BE49-F238E27FC236}">
                <a16:creationId xmlns:a16="http://schemas.microsoft.com/office/drawing/2014/main" id="{5D76A949-C7AF-49AA-B74F-594A7FF9AE08}"/>
              </a:ext>
            </a:extLst>
          </p:cNvPr>
          <p:cNvSpPr txBox="1"/>
          <p:nvPr/>
        </p:nvSpPr>
        <p:spPr>
          <a:xfrm>
            <a:off x="990697" y="8152890"/>
            <a:ext cx="1601052" cy="169277"/>
          </a:xfrm>
          <a:prstGeom prst="rect">
            <a:avLst/>
          </a:prstGeom>
          <a:noFill/>
        </p:spPr>
        <p:txBody>
          <a:bodyPr wrap="square" rtlCol="0">
            <a:spAutoFit/>
          </a:bodyPr>
          <a:lstStyle/>
          <a:p>
            <a:r>
              <a:rPr lang="en-AU" sz="500" dirty="0">
                <a:latin typeface="Arial Narrow" panose="020B0606020202030204" pitchFamily="34" charset="0"/>
              </a:rPr>
              <a:t>L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endParaRPr lang="en-AU" sz="500" dirty="0">
              <a:latin typeface="Arial Narrow" panose="020B0606020202030204" pitchFamily="34" charset="0"/>
            </a:endParaRPr>
          </a:p>
        </p:txBody>
      </p:sp>
      <p:sp>
        <p:nvSpPr>
          <p:cNvPr id="128" name="TextBox 127">
            <a:extLst>
              <a:ext uri="{FF2B5EF4-FFF2-40B4-BE49-F238E27FC236}">
                <a16:creationId xmlns:a16="http://schemas.microsoft.com/office/drawing/2014/main" id="{E92AE160-2734-4E4C-81C1-F3824ED42C88}"/>
              </a:ext>
            </a:extLst>
          </p:cNvPr>
          <p:cNvSpPr txBox="1"/>
          <p:nvPr/>
        </p:nvSpPr>
        <p:spPr>
          <a:xfrm>
            <a:off x="1043929" y="6877540"/>
            <a:ext cx="1601052" cy="169277"/>
          </a:xfrm>
          <a:prstGeom prst="rect">
            <a:avLst/>
          </a:prstGeom>
          <a:noFill/>
        </p:spPr>
        <p:txBody>
          <a:bodyPr wrap="square" rtlCol="0">
            <a:spAutoFit/>
          </a:bodyPr>
          <a:lstStyle/>
          <a:p>
            <a:r>
              <a:rPr lang="en-AU" sz="500" dirty="0">
                <a:latin typeface="Arial Narrow" panose="020B0606020202030204" pitchFamily="34" charset="0"/>
              </a:rPr>
              <a:t>L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r>
              <a:rPr lang="en-AU" sz="500" dirty="0">
                <a:latin typeface="Arial Narrow" panose="020B0606020202030204" pitchFamily="34" charset="0"/>
              </a:rPr>
              <a:t>  </a:t>
            </a:r>
            <a:r>
              <a:rPr lang="en-AU" sz="500" dirty="0" err="1">
                <a:latin typeface="Arial Narrow" panose="020B0606020202030204" pitchFamily="34" charset="0"/>
              </a:rPr>
              <a:t>L</a:t>
            </a:r>
            <a:endParaRPr lang="en-AU" sz="500" dirty="0">
              <a:latin typeface="Arial Narrow" panose="020B0606020202030204" pitchFamily="34" charset="0"/>
            </a:endParaRPr>
          </a:p>
        </p:txBody>
      </p:sp>
      <p:sp>
        <p:nvSpPr>
          <p:cNvPr id="129" name="TextBox 128">
            <a:extLst>
              <a:ext uri="{FF2B5EF4-FFF2-40B4-BE49-F238E27FC236}">
                <a16:creationId xmlns:a16="http://schemas.microsoft.com/office/drawing/2014/main" id="{81BF6119-9BE4-46BB-B301-52EE6B188679}"/>
              </a:ext>
            </a:extLst>
          </p:cNvPr>
          <p:cNvSpPr txBox="1"/>
          <p:nvPr/>
        </p:nvSpPr>
        <p:spPr>
          <a:xfrm>
            <a:off x="1645583" y="8413233"/>
            <a:ext cx="440250" cy="169277"/>
          </a:xfrm>
          <a:prstGeom prst="rect">
            <a:avLst/>
          </a:prstGeom>
          <a:noFill/>
        </p:spPr>
        <p:txBody>
          <a:bodyPr wrap="square" rtlCol="0">
            <a:spAutoFit/>
          </a:bodyPr>
          <a:lstStyle/>
          <a:p>
            <a:r>
              <a:rPr lang="en-AU" sz="500" dirty="0">
                <a:latin typeface="Arial Narrow" panose="020B0606020202030204" pitchFamily="34" charset="0"/>
              </a:rPr>
              <a:t>H </a:t>
            </a:r>
          </a:p>
        </p:txBody>
      </p:sp>
      <p:sp>
        <p:nvSpPr>
          <p:cNvPr id="130" name="TextBox 129">
            <a:extLst>
              <a:ext uri="{FF2B5EF4-FFF2-40B4-BE49-F238E27FC236}">
                <a16:creationId xmlns:a16="http://schemas.microsoft.com/office/drawing/2014/main" id="{301BEE38-7AA4-4882-A272-0DD8F19B1F63}"/>
              </a:ext>
            </a:extLst>
          </p:cNvPr>
          <p:cNvSpPr txBox="1"/>
          <p:nvPr/>
        </p:nvSpPr>
        <p:spPr>
          <a:xfrm>
            <a:off x="1613707" y="6603453"/>
            <a:ext cx="440250" cy="169277"/>
          </a:xfrm>
          <a:prstGeom prst="rect">
            <a:avLst/>
          </a:prstGeom>
          <a:noFill/>
        </p:spPr>
        <p:txBody>
          <a:bodyPr wrap="square" rtlCol="0">
            <a:spAutoFit/>
          </a:bodyPr>
          <a:lstStyle/>
          <a:p>
            <a:r>
              <a:rPr lang="en-AU" sz="500" dirty="0">
                <a:latin typeface="Arial Narrow" panose="020B0606020202030204" pitchFamily="34" charset="0"/>
              </a:rPr>
              <a:t>H </a:t>
            </a:r>
          </a:p>
        </p:txBody>
      </p:sp>
      <p:sp>
        <p:nvSpPr>
          <p:cNvPr id="131" name="Rectangle 130">
            <a:extLst>
              <a:ext uri="{FF2B5EF4-FFF2-40B4-BE49-F238E27FC236}">
                <a16:creationId xmlns:a16="http://schemas.microsoft.com/office/drawing/2014/main" id="{CC4F322A-F359-40D9-B293-B03AE618A19D}"/>
              </a:ext>
            </a:extLst>
          </p:cNvPr>
          <p:cNvSpPr/>
          <p:nvPr/>
        </p:nvSpPr>
        <p:spPr>
          <a:xfrm>
            <a:off x="401509" y="6309655"/>
            <a:ext cx="6128515" cy="200055"/>
          </a:xfrm>
          <a:prstGeom prst="rect">
            <a:avLst/>
          </a:prstGeom>
        </p:spPr>
        <p:txBody>
          <a:bodyPr wrap="square">
            <a:spAutoFit/>
          </a:bodyPr>
          <a:lstStyle/>
          <a:p>
            <a:r>
              <a:rPr lang="en-AU" sz="700" b="1" dirty="0">
                <a:latin typeface="Arial Narrow" panose="020B0606020202030204" pitchFamily="34" charset="0"/>
              </a:rPr>
              <a:t>Remember: </a:t>
            </a:r>
            <a:r>
              <a:rPr lang="en-AU" sz="700" dirty="0">
                <a:latin typeface="Arial Narrow" panose="020B0606020202030204" pitchFamily="34" charset="0"/>
              </a:rPr>
              <a:t>wind always blows from a high (H) to a low (L). And, the Coriolis Effect steers wind to the left in the southern hemisphere and to the right in the northern hemisphere. </a:t>
            </a:r>
          </a:p>
        </p:txBody>
      </p:sp>
      <p:sp>
        <p:nvSpPr>
          <p:cNvPr id="66" name="Freeform: Shape 65">
            <a:extLst>
              <a:ext uri="{FF2B5EF4-FFF2-40B4-BE49-F238E27FC236}">
                <a16:creationId xmlns:a16="http://schemas.microsoft.com/office/drawing/2014/main" id="{03F9926A-B7A6-4561-8FD7-76EAC0898EBA}"/>
              </a:ext>
            </a:extLst>
          </p:cNvPr>
          <p:cNvSpPr/>
          <p:nvPr/>
        </p:nvSpPr>
        <p:spPr>
          <a:xfrm>
            <a:off x="2126419" y="7675471"/>
            <a:ext cx="215153" cy="251024"/>
          </a:xfrm>
          <a:custGeom>
            <a:avLst/>
            <a:gdLst>
              <a:gd name="connsiteX0" fmla="*/ 215153 w 215153"/>
              <a:gd name="connsiteY0" fmla="*/ 251024 h 251024"/>
              <a:gd name="connsiteX1" fmla="*/ 210671 w 215153"/>
              <a:gd name="connsiteY1" fmla="*/ 174824 h 251024"/>
              <a:gd name="connsiteX2" fmla="*/ 201706 w 215153"/>
              <a:gd name="connsiteY2" fmla="*/ 156894 h 251024"/>
              <a:gd name="connsiteX3" fmla="*/ 197224 w 215153"/>
              <a:gd name="connsiteY3" fmla="*/ 143447 h 251024"/>
              <a:gd name="connsiteX4" fmla="*/ 147918 w 215153"/>
              <a:gd name="connsiteY4" fmla="*/ 89659 h 251024"/>
              <a:gd name="connsiteX5" fmla="*/ 134471 w 215153"/>
              <a:gd name="connsiteY5" fmla="*/ 85176 h 251024"/>
              <a:gd name="connsiteX6" fmla="*/ 103094 w 215153"/>
              <a:gd name="connsiteY6" fmla="*/ 62765 h 251024"/>
              <a:gd name="connsiteX7" fmla="*/ 53789 w 215153"/>
              <a:gd name="connsiteY7" fmla="*/ 49318 h 251024"/>
              <a:gd name="connsiteX8" fmla="*/ 13447 w 215153"/>
              <a:gd name="connsiteY8" fmla="*/ 40353 h 251024"/>
              <a:gd name="connsiteX9" fmla="*/ 0 w 215153"/>
              <a:gd name="connsiteY9" fmla="*/ 44835 h 251024"/>
              <a:gd name="connsiteX10" fmla="*/ 13447 w 215153"/>
              <a:gd name="connsiteY10" fmla="*/ 62765 h 251024"/>
              <a:gd name="connsiteX11" fmla="*/ 17930 w 215153"/>
              <a:gd name="connsiteY11" fmla="*/ 80694 h 251024"/>
              <a:gd name="connsiteX12" fmla="*/ 31377 w 215153"/>
              <a:gd name="connsiteY12" fmla="*/ 94141 h 251024"/>
              <a:gd name="connsiteX13" fmla="*/ 22412 w 215153"/>
              <a:gd name="connsiteY13" fmla="*/ 76212 h 251024"/>
              <a:gd name="connsiteX14" fmla="*/ 17930 w 215153"/>
              <a:gd name="connsiteY14" fmla="*/ 58282 h 251024"/>
              <a:gd name="connsiteX15" fmla="*/ 13447 w 215153"/>
              <a:gd name="connsiteY15" fmla="*/ 35871 h 251024"/>
              <a:gd name="connsiteX16" fmla="*/ 0 w 215153"/>
              <a:gd name="connsiteY16" fmla="*/ 22424 h 251024"/>
              <a:gd name="connsiteX17" fmla="*/ 67236 w 215153"/>
              <a:gd name="connsiteY17" fmla="*/ 4494 h 251024"/>
              <a:gd name="connsiteX18" fmla="*/ 85165 w 215153"/>
              <a:gd name="connsiteY18" fmla="*/ 12 h 25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153" h="251024">
                <a:moveTo>
                  <a:pt x="215153" y="251024"/>
                </a:moveTo>
                <a:cubicBezTo>
                  <a:pt x="213659" y="225624"/>
                  <a:pt x="214269" y="200012"/>
                  <a:pt x="210671" y="174824"/>
                </a:cubicBezTo>
                <a:cubicBezTo>
                  <a:pt x="209726" y="168209"/>
                  <a:pt x="204338" y="163036"/>
                  <a:pt x="201706" y="156894"/>
                </a:cubicBezTo>
                <a:cubicBezTo>
                  <a:pt x="199845" y="152551"/>
                  <a:pt x="199337" y="147673"/>
                  <a:pt x="197224" y="143447"/>
                </a:cubicBezTo>
                <a:cubicBezTo>
                  <a:pt x="188568" y="126134"/>
                  <a:pt x="153740" y="91600"/>
                  <a:pt x="147918" y="89659"/>
                </a:cubicBezTo>
                <a:lnTo>
                  <a:pt x="134471" y="85176"/>
                </a:lnTo>
                <a:cubicBezTo>
                  <a:pt x="132054" y="83363"/>
                  <a:pt x="108464" y="65151"/>
                  <a:pt x="103094" y="62765"/>
                </a:cubicBezTo>
                <a:cubicBezTo>
                  <a:pt x="82098" y="53434"/>
                  <a:pt x="74885" y="54006"/>
                  <a:pt x="53789" y="49318"/>
                </a:cubicBezTo>
                <a:cubicBezTo>
                  <a:pt x="-3169" y="36660"/>
                  <a:pt x="81023" y="53867"/>
                  <a:pt x="13447" y="40353"/>
                </a:cubicBezTo>
                <a:cubicBezTo>
                  <a:pt x="8965" y="41847"/>
                  <a:pt x="0" y="40110"/>
                  <a:pt x="0" y="44835"/>
                </a:cubicBezTo>
                <a:cubicBezTo>
                  <a:pt x="0" y="52306"/>
                  <a:pt x="10106" y="56083"/>
                  <a:pt x="13447" y="62765"/>
                </a:cubicBezTo>
                <a:cubicBezTo>
                  <a:pt x="16202" y="68275"/>
                  <a:pt x="14874" y="75345"/>
                  <a:pt x="17930" y="80694"/>
                </a:cubicBezTo>
                <a:cubicBezTo>
                  <a:pt x="21075" y="86198"/>
                  <a:pt x="26895" y="98623"/>
                  <a:pt x="31377" y="94141"/>
                </a:cubicBezTo>
                <a:cubicBezTo>
                  <a:pt x="36102" y="89416"/>
                  <a:pt x="25400" y="82188"/>
                  <a:pt x="22412" y="76212"/>
                </a:cubicBezTo>
                <a:cubicBezTo>
                  <a:pt x="20918" y="70235"/>
                  <a:pt x="19266" y="64296"/>
                  <a:pt x="17930" y="58282"/>
                </a:cubicBezTo>
                <a:cubicBezTo>
                  <a:pt x="16277" y="50845"/>
                  <a:pt x="16854" y="42685"/>
                  <a:pt x="13447" y="35871"/>
                </a:cubicBezTo>
                <a:cubicBezTo>
                  <a:pt x="10612" y="30201"/>
                  <a:pt x="4482" y="26906"/>
                  <a:pt x="0" y="22424"/>
                </a:cubicBezTo>
                <a:cubicBezTo>
                  <a:pt x="22412" y="16447"/>
                  <a:pt x="45231" y="11828"/>
                  <a:pt x="67236" y="4494"/>
                </a:cubicBezTo>
                <a:cubicBezTo>
                  <a:pt x="82100" y="-460"/>
                  <a:pt x="75958" y="12"/>
                  <a:pt x="85165" y="12"/>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Freeform: Shape 133">
            <a:extLst>
              <a:ext uri="{FF2B5EF4-FFF2-40B4-BE49-F238E27FC236}">
                <a16:creationId xmlns:a16="http://schemas.microsoft.com/office/drawing/2014/main" id="{3CF6A00C-9365-44F0-B81F-C330B031372E}"/>
              </a:ext>
            </a:extLst>
          </p:cNvPr>
          <p:cNvSpPr/>
          <p:nvPr/>
        </p:nvSpPr>
        <p:spPr>
          <a:xfrm>
            <a:off x="1574263" y="7675471"/>
            <a:ext cx="215153" cy="251024"/>
          </a:xfrm>
          <a:custGeom>
            <a:avLst/>
            <a:gdLst>
              <a:gd name="connsiteX0" fmla="*/ 215153 w 215153"/>
              <a:gd name="connsiteY0" fmla="*/ 251024 h 251024"/>
              <a:gd name="connsiteX1" fmla="*/ 210671 w 215153"/>
              <a:gd name="connsiteY1" fmla="*/ 174824 h 251024"/>
              <a:gd name="connsiteX2" fmla="*/ 201706 w 215153"/>
              <a:gd name="connsiteY2" fmla="*/ 156894 h 251024"/>
              <a:gd name="connsiteX3" fmla="*/ 197224 w 215153"/>
              <a:gd name="connsiteY3" fmla="*/ 143447 h 251024"/>
              <a:gd name="connsiteX4" fmla="*/ 147918 w 215153"/>
              <a:gd name="connsiteY4" fmla="*/ 89659 h 251024"/>
              <a:gd name="connsiteX5" fmla="*/ 134471 w 215153"/>
              <a:gd name="connsiteY5" fmla="*/ 85176 h 251024"/>
              <a:gd name="connsiteX6" fmla="*/ 103094 w 215153"/>
              <a:gd name="connsiteY6" fmla="*/ 62765 h 251024"/>
              <a:gd name="connsiteX7" fmla="*/ 53789 w 215153"/>
              <a:gd name="connsiteY7" fmla="*/ 49318 h 251024"/>
              <a:gd name="connsiteX8" fmla="*/ 13447 w 215153"/>
              <a:gd name="connsiteY8" fmla="*/ 40353 h 251024"/>
              <a:gd name="connsiteX9" fmla="*/ 0 w 215153"/>
              <a:gd name="connsiteY9" fmla="*/ 44835 h 251024"/>
              <a:gd name="connsiteX10" fmla="*/ 13447 w 215153"/>
              <a:gd name="connsiteY10" fmla="*/ 62765 h 251024"/>
              <a:gd name="connsiteX11" fmla="*/ 17930 w 215153"/>
              <a:gd name="connsiteY11" fmla="*/ 80694 h 251024"/>
              <a:gd name="connsiteX12" fmla="*/ 31377 w 215153"/>
              <a:gd name="connsiteY12" fmla="*/ 94141 h 251024"/>
              <a:gd name="connsiteX13" fmla="*/ 22412 w 215153"/>
              <a:gd name="connsiteY13" fmla="*/ 76212 h 251024"/>
              <a:gd name="connsiteX14" fmla="*/ 17930 w 215153"/>
              <a:gd name="connsiteY14" fmla="*/ 58282 h 251024"/>
              <a:gd name="connsiteX15" fmla="*/ 13447 w 215153"/>
              <a:gd name="connsiteY15" fmla="*/ 35871 h 251024"/>
              <a:gd name="connsiteX16" fmla="*/ 0 w 215153"/>
              <a:gd name="connsiteY16" fmla="*/ 22424 h 251024"/>
              <a:gd name="connsiteX17" fmla="*/ 67236 w 215153"/>
              <a:gd name="connsiteY17" fmla="*/ 4494 h 251024"/>
              <a:gd name="connsiteX18" fmla="*/ 85165 w 215153"/>
              <a:gd name="connsiteY18" fmla="*/ 12 h 25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153" h="251024">
                <a:moveTo>
                  <a:pt x="215153" y="251024"/>
                </a:moveTo>
                <a:cubicBezTo>
                  <a:pt x="213659" y="225624"/>
                  <a:pt x="214269" y="200012"/>
                  <a:pt x="210671" y="174824"/>
                </a:cubicBezTo>
                <a:cubicBezTo>
                  <a:pt x="209726" y="168209"/>
                  <a:pt x="204338" y="163036"/>
                  <a:pt x="201706" y="156894"/>
                </a:cubicBezTo>
                <a:cubicBezTo>
                  <a:pt x="199845" y="152551"/>
                  <a:pt x="199337" y="147673"/>
                  <a:pt x="197224" y="143447"/>
                </a:cubicBezTo>
                <a:cubicBezTo>
                  <a:pt x="188568" y="126134"/>
                  <a:pt x="153740" y="91600"/>
                  <a:pt x="147918" y="89659"/>
                </a:cubicBezTo>
                <a:lnTo>
                  <a:pt x="134471" y="85176"/>
                </a:lnTo>
                <a:cubicBezTo>
                  <a:pt x="132054" y="83363"/>
                  <a:pt x="108464" y="65151"/>
                  <a:pt x="103094" y="62765"/>
                </a:cubicBezTo>
                <a:cubicBezTo>
                  <a:pt x="82098" y="53434"/>
                  <a:pt x="74885" y="54006"/>
                  <a:pt x="53789" y="49318"/>
                </a:cubicBezTo>
                <a:cubicBezTo>
                  <a:pt x="-3169" y="36660"/>
                  <a:pt x="81023" y="53867"/>
                  <a:pt x="13447" y="40353"/>
                </a:cubicBezTo>
                <a:cubicBezTo>
                  <a:pt x="8965" y="41847"/>
                  <a:pt x="0" y="40110"/>
                  <a:pt x="0" y="44835"/>
                </a:cubicBezTo>
                <a:cubicBezTo>
                  <a:pt x="0" y="52306"/>
                  <a:pt x="10106" y="56083"/>
                  <a:pt x="13447" y="62765"/>
                </a:cubicBezTo>
                <a:cubicBezTo>
                  <a:pt x="16202" y="68275"/>
                  <a:pt x="14874" y="75345"/>
                  <a:pt x="17930" y="80694"/>
                </a:cubicBezTo>
                <a:cubicBezTo>
                  <a:pt x="21075" y="86198"/>
                  <a:pt x="26895" y="98623"/>
                  <a:pt x="31377" y="94141"/>
                </a:cubicBezTo>
                <a:cubicBezTo>
                  <a:pt x="36102" y="89416"/>
                  <a:pt x="25400" y="82188"/>
                  <a:pt x="22412" y="76212"/>
                </a:cubicBezTo>
                <a:cubicBezTo>
                  <a:pt x="20918" y="70235"/>
                  <a:pt x="19266" y="64296"/>
                  <a:pt x="17930" y="58282"/>
                </a:cubicBezTo>
                <a:cubicBezTo>
                  <a:pt x="16277" y="50845"/>
                  <a:pt x="16854" y="42685"/>
                  <a:pt x="13447" y="35871"/>
                </a:cubicBezTo>
                <a:cubicBezTo>
                  <a:pt x="10612" y="30201"/>
                  <a:pt x="4482" y="26906"/>
                  <a:pt x="0" y="22424"/>
                </a:cubicBezTo>
                <a:cubicBezTo>
                  <a:pt x="22412" y="16447"/>
                  <a:pt x="45231" y="11828"/>
                  <a:pt x="67236" y="4494"/>
                </a:cubicBezTo>
                <a:cubicBezTo>
                  <a:pt x="82100" y="-460"/>
                  <a:pt x="75958" y="12"/>
                  <a:pt x="85165" y="12"/>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Freeform: Shape 103">
            <a:extLst>
              <a:ext uri="{FF2B5EF4-FFF2-40B4-BE49-F238E27FC236}">
                <a16:creationId xmlns:a16="http://schemas.microsoft.com/office/drawing/2014/main" id="{A5540055-EA44-4FEA-9444-756F77C39179}"/>
              </a:ext>
            </a:extLst>
          </p:cNvPr>
          <p:cNvSpPr/>
          <p:nvPr/>
        </p:nvSpPr>
        <p:spPr>
          <a:xfrm>
            <a:off x="2148831" y="7334825"/>
            <a:ext cx="233082" cy="244624"/>
          </a:xfrm>
          <a:custGeom>
            <a:avLst/>
            <a:gdLst>
              <a:gd name="connsiteX0" fmla="*/ 233082 w 233082"/>
              <a:gd name="connsiteY0" fmla="*/ 0 h 264459"/>
              <a:gd name="connsiteX1" fmla="*/ 224118 w 233082"/>
              <a:gd name="connsiteY1" fmla="*/ 58271 h 264459"/>
              <a:gd name="connsiteX2" fmla="*/ 215153 w 233082"/>
              <a:gd name="connsiteY2" fmla="*/ 94129 h 264459"/>
              <a:gd name="connsiteX3" fmla="*/ 201706 w 233082"/>
              <a:gd name="connsiteY3" fmla="*/ 107576 h 264459"/>
              <a:gd name="connsiteX4" fmla="*/ 179294 w 233082"/>
              <a:gd name="connsiteY4" fmla="*/ 134471 h 264459"/>
              <a:gd name="connsiteX5" fmla="*/ 156882 w 233082"/>
              <a:gd name="connsiteY5" fmla="*/ 156882 h 264459"/>
              <a:gd name="connsiteX6" fmla="*/ 129988 w 233082"/>
              <a:gd name="connsiteY6" fmla="*/ 183776 h 264459"/>
              <a:gd name="connsiteX7" fmla="*/ 98612 w 233082"/>
              <a:gd name="connsiteY7" fmla="*/ 201706 h 264459"/>
              <a:gd name="connsiteX8" fmla="*/ 22412 w 233082"/>
              <a:gd name="connsiteY8" fmla="*/ 206188 h 264459"/>
              <a:gd name="connsiteX9" fmla="*/ 13447 w 233082"/>
              <a:gd name="connsiteY9" fmla="*/ 174812 h 264459"/>
              <a:gd name="connsiteX10" fmla="*/ 22412 w 233082"/>
              <a:gd name="connsiteY10" fmla="*/ 147918 h 264459"/>
              <a:gd name="connsiteX11" fmla="*/ 35859 w 233082"/>
              <a:gd name="connsiteY11" fmla="*/ 242047 h 264459"/>
              <a:gd name="connsiteX12" fmla="*/ 40341 w 233082"/>
              <a:gd name="connsiteY12" fmla="*/ 255494 h 264459"/>
              <a:gd name="connsiteX13" fmla="*/ 67235 w 233082"/>
              <a:gd name="connsiteY13" fmla="*/ 264459 h 264459"/>
              <a:gd name="connsiteX14" fmla="*/ 22412 w 233082"/>
              <a:gd name="connsiteY14" fmla="*/ 228600 h 264459"/>
              <a:gd name="connsiteX15" fmla="*/ 0 w 233082"/>
              <a:gd name="connsiteY15" fmla="*/ 210671 h 2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082" h="264459">
                <a:moveTo>
                  <a:pt x="233082" y="0"/>
                </a:moveTo>
                <a:cubicBezTo>
                  <a:pt x="222802" y="51406"/>
                  <a:pt x="234978" y="-12315"/>
                  <a:pt x="224118" y="58271"/>
                </a:cubicBezTo>
                <a:cubicBezTo>
                  <a:pt x="223666" y="61209"/>
                  <a:pt x="218969" y="88404"/>
                  <a:pt x="215153" y="94129"/>
                </a:cubicBezTo>
                <a:cubicBezTo>
                  <a:pt x="211637" y="99403"/>
                  <a:pt x="205917" y="102838"/>
                  <a:pt x="201706" y="107576"/>
                </a:cubicBezTo>
                <a:cubicBezTo>
                  <a:pt x="193953" y="116298"/>
                  <a:pt x="185986" y="124911"/>
                  <a:pt x="179294" y="134471"/>
                </a:cubicBezTo>
                <a:cubicBezTo>
                  <a:pt x="162437" y="158553"/>
                  <a:pt x="180756" y="148925"/>
                  <a:pt x="156882" y="156882"/>
                </a:cubicBezTo>
                <a:cubicBezTo>
                  <a:pt x="138104" y="181920"/>
                  <a:pt x="151165" y="168650"/>
                  <a:pt x="129988" y="183776"/>
                </a:cubicBezTo>
                <a:cubicBezTo>
                  <a:pt x="119351" y="191374"/>
                  <a:pt x="112143" y="200353"/>
                  <a:pt x="98612" y="201706"/>
                </a:cubicBezTo>
                <a:cubicBezTo>
                  <a:pt x="73294" y="204238"/>
                  <a:pt x="47812" y="204694"/>
                  <a:pt x="22412" y="206188"/>
                </a:cubicBezTo>
                <a:cubicBezTo>
                  <a:pt x="1605" y="199253"/>
                  <a:pt x="5761" y="205557"/>
                  <a:pt x="13447" y="174812"/>
                </a:cubicBezTo>
                <a:cubicBezTo>
                  <a:pt x="15739" y="165645"/>
                  <a:pt x="22412" y="147918"/>
                  <a:pt x="22412" y="147918"/>
                </a:cubicBezTo>
                <a:cubicBezTo>
                  <a:pt x="16292" y="215245"/>
                  <a:pt x="11978" y="179954"/>
                  <a:pt x="35859" y="242047"/>
                </a:cubicBezTo>
                <a:cubicBezTo>
                  <a:pt x="37555" y="246457"/>
                  <a:pt x="36496" y="252748"/>
                  <a:pt x="40341" y="255494"/>
                </a:cubicBezTo>
                <a:cubicBezTo>
                  <a:pt x="48030" y="260987"/>
                  <a:pt x="67235" y="264459"/>
                  <a:pt x="67235" y="264459"/>
                </a:cubicBezTo>
                <a:cubicBezTo>
                  <a:pt x="32518" y="229741"/>
                  <a:pt x="49891" y="237759"/>
                  <a:pt x="22412" y="228600"/>
                </a:cubicBezTo>
                <a:cubicBezTo>
                  <a:pt x="6603" y="212791"/>
                  <a:pt x="14635" y="217988"/>
                  <a:pt x="0" y="210671"/>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Freeform: Shape 135">
            <a:extLst>
              <a:ext uri="{FF2B5EF4-FFF2-40B4-BE49-F238E27FC236}">
                <a16:creationId xmlns:a16="http://schemas.microsoft.com/office/drawing/2014/main" id="{917DC86A-956F-4301-947C-96B39EE9B1CF}"/>
              </a:ext>
            </a:extLst>
          </p:cNvPr>
          <p:cNvSpPr/>
          <p:nvPr/>
        </p:nvSpPr>
        <p:spPr>
          <a:xfrm>
            <a:off x="1674442" y="7336449"/>
            <a:ext cx="233082" cy="244624"/>
          </a:xfrm>
          <a:custGeom>
            <a:avLst/>
            <a:gdLst>
              <a:gd name="connsiteX0" fmla="*/ 233082 w 233082"/>
              <a:gd name="connsiteY0" fmla="*/ 0 h 264459"/>
              <a:gd name="connsiteX1" fmla="*/ 224118 w 233082"/>
              <a:gd name="connsiteY1" fmla="*/ 58271 h 264459"/>
              <a:gd name="connsiteX2" fmla="*/ 215153 w 233082"/>
              <a:gd name="connsiteY2" fmla="*/ 94129 h 264459"/>
              <a:gd name="connsiteX3" fmla="*/ 201706 w 233082"/>
              <a:gd name="connsiteY3" fmla="*/ 107576 h 264459"/>
              <a:gd name="connsiteX4" fmla="*/ 179294 w 233082"/>
              <a:gd name="connsiteY4" fmla="*/ 134471 h 264459"/>
              <a:gd name="connsiteX5" fmla="*/ 156882 w 233082"/>
              <a:gd name="connsiteY5" fmla="*/ 156882 h 264459"/>
              <a:gd name="connsiteX6" fmla="*/ 129988 w 233082"/>
              <a:gd name="connsiteY6" fmla="*/ 183776 h 264459"/>
              <a:gd name="connsiteX7" fmla="*/ 98612 w 233082"/>
              <a:gd name="connsiteY7" fmla="*/ 201706 h 264459"/>
              <a:gd name="connsiteX8" fmla="*/ 22412 w 233082"/>
              <a:gd name="connsiteY8" fmla="*/ 206188 h 264459"/>
              <a:gd name="connsiteX9" fmla="*/ 13447 w 233082"/>
              <a:gd name="connsiteY9" fmla="*/ 174812 h 264459"/>
              <a:gd name="connsiteX10" fmla="*/ 22412 w 233082"/>
              <a:gd name="connsiteY10" fmla="*/ 147918 h 264459"/>
              <a:gd name="connsiteX11" fmla="*/ 35859 w 233082"/>
              <a:gd name="connsiteY11" fmla="*/ 242047 h 264459"/>
              <a:gd name="connsiteX12" fmla="*/ 40341 w 233082"/>
              <a:gd name="connsiteY12" fmla="*/ 255494 h 264459"/>
              <a:gd name="connsiteX13" fmla="*/ 67235 w 233082"/>
              <a:gd name="connsiteY13" fmla="*/ 264459 h 264459"/>
              <a:gd name="connsiteX14" fmla="*/ 22412 w 233082"/>
              <a:gd name="connsiteY14" fmla="*/ 228600 h 264459"/>
              <a:gd name="connsiteX15" fmla="*/ 0 w 233082"/>
              <a:gd name="connsiteY15" fmla="*/ 210671 h 2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082" h="264459">
                <a:moveTo>
                  <a:pt x="233082" y="0"/>
                </a:moveTo>
                <a:cubicBezTo>
                  <a:pt x="222802" y="51406"/>
                  <a:pt x="234978" y="-12315"/>
                  <a:pt x="224118" y="58271"/>
                </a:cubicBezTo>
                <a:cubicBezTo>
                  <a:pt x="223666" y="61209"/>
                  <a:pt x="218969" y="88404"/>
                  <a:pt x="215153" y="94129"/>
                </a:cubicBezTo>
                <a:cubicBezTo>
                  <a:pt x="211637" y="99403"/>
                  <a:pt x="205917" y="102838"/>
                  <a:pt x="201706" y="107576"/>
                </a:cubicBezTo>
                <a:cubicBezTo>
                  <a:pt x="193953" y="116298"/>
                  <a:pt x="185986" y="124911"/>
                  <a:pt x="179294" y="134471"/>
                </a:cubicBezTo>
                <a:cubicBezTo>
                  <a:pt x="162437" y="158553"/>
                  <a:pt x="180756" y="148925"/>
                  <a:pt x="156882" y="156882"/>
                </a:cubicBezTo>
                <a:cubicBezTo>
                  <a:pt x="138104" y="181920"/>
                  <a:pt x="151165" y="168650"/>
                  <a:pt x="129988" y="183776"/>
                </a:cubicBezTo>
                <a:cubicBezTo>
                  <a:pt x="119351" y="191374"/>
                  <a:pt x="112143" y="200353"/>
                  <a:pt x="98612" y="201706"/>
                </a:cubicBezTo>
                <a:cubicBezTo>
                  <a:pt x="73294" y="204238"/>
                  <a:pt x="47812" y="204694"/>
                  <a:pt x="22412" y="206188"/>
                </a:cubicBezTo>
                <a:cubicBezTo>
                  <a:pt x="1605" y="199253"/>
                  <a:pt x="5761" y="205557"/>
                  <a:pt x="13447" y="174812"/>
                </a:cubicBezTo>
                <a:cubicBezTo>
                  <a:pt x="15739" y="165645"/>
                  <a:pt x="22412" y="147918"/>
                  <a:pt x="22412" y="147918"/>
                </a:cubicBezTo>
                <a:cubicBezTo>
                  <a:pt x="16292" y="215245"/>
                  <a:pt x="11978" y="179954"/>
                  <a:pt x="35859" y="242047"/>
                </a:cubicBezTo>
                <a:cubicBezTo>
                  <a:pt x="37555" y="246457"/>
                  <a:pt x="36496" y="252748"/>
                  <a:pt x="40341" y="255494"/>
                </a:cubicBezTo>
                <a:cubicBezTo>
                  <a:pt x="48030" y="260987"/>
                  <a:pt x="67235" y="264459"/>
                  <a:pt x="67235" y="264459"/>
                </a:cubicBezTo>
                <a:cubicBezTo>
                  <a:pt x="32518" y="229741"/>
                  <a:pt x="49891" y="237759"/>
                  <a:pt x="22412" y="228600"/>
                </a:cubicBezTo>
                <a:cubicBezTo>
                  <a:pt x="6603" y="212791"/>
                  <a:pt x="14635" y="217988"/>
                  <a:pt x="0" y="210671"/>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Freeform: Shape 137">
            <a:extLst>
              <a:ext uri="{FF2B5EF4-FFF2-40B4-BE49-F238E27FC236}">
                <a16:creationId xmlns:a16="http://schemas.microsoft.com/office/drawing/2014/main" id="{9E904FCE-3963-47DB-AD80-F9687E51F85C}"/>
              </a:ext>
            </a:extLst>
          </p:cNvPr>
          <p:cNvSpPr/>
          <p:nvPr/>
        </p:nvSpPr>
        <p:spPr>
          <a:xfrm>
            <a:off x="1942268" y="7045201"/>
            <a:ext cx="259977" cy="192741"/>
          </a:xfrm>
          <a:custGeom>
            <a:avLst/>
            <a:gdLst>
              <a:gd name="connsiteX0" fmla="*/ 0 w 259977"/>
              <a:gd name="connsiteY0" fmla="*/ 192741 h 192741"/>
              <a:gd name="connsiteX1" fmla="*/ 13447 w 259977"/>
              <a:gd name="connsiteY1" fmla="*/ 170329 h 192741"/>
              <a:gd name="connsiteX2" fmla="*/ 26895 w 259977"/>
              <a:gd name="connsiteY2" fmla="*/ 161365 h 192741"/>
              <a:gd name="connsiteX3" fmla="*/ 40342 w 259977"/>
              <a:gd name="connsiteY3" fmla="*/ 116541 h 192741"/>
              <a:gd name="connsiteX4" fmla="*/ 67236 w 259977"/>
              <a:gd name="connsiteY4" fmla="*/ 94129 h 192741"/>
              <a:gd name="connsiteX5" fmla="*/ 94130 w 259977"/>
              <a:gd name="connsiteY5" fmla="*/ 71718 h 192741"/>
              <a:gd name="connsiteX6" fmla="*/ 125506 w 259977"/>
              <a:gd name="connsiteY6" fmla="*/ 58270 h 192741"/>
              <a:gd name="connsiteX7" fmla="*/ 156883 w 259977"/>
              <a:gd name="connsiteY7" fmla="*/ 44823 h 192741"/>
              <a:gd name="connsiteX8" fmla="*/ 255495 w 259977"/>
              <a:gd name="connsiteY8" fmla="*/ 35859 h 192741"/>
              <a:gd name="connsiteX9" fmla="*/ 237565 w 259977"/>
              <a:gd name="connsiteY9" fmla="*/ 22412 h 192741"/>
              <a:gd name="connsiteX10" fmla="*/ 224118 w 259977"/>
              <a:gd name="connsiteY10" fmla="*/ 17929 h 192741"/>
              <a:gd name="connsiteX11" fmla="*/ 197224 w 259977"/>
              <a:gd name="connsiteY11" fmla="*/ 0 h 192741"/>
              <a:gd name="connsiteX12" fmla="*/ 224118 w 259977"/>
              <a:gd name="connsiteY12" fmla="*/ 13447 h 192741"/>
              <a:gd name="connsiteX13" fmla="*/ 237565 w 259977"/>
              <a:gd name="connsiteY13" fmla="*/ 22412 h 192741"/>
              <a:gd name="connsiteX14" fmla="*/ 259977 w 259977"/>
              <a:gd name="connsiteY14" fmla="*/ 26894 h 192741"/>
              <a:gd name="connsiteX15" fmla="*/ 206189 w 259977"/>
              <a:gd name="connsiteY15" fmla="*/ 76200 h 192741"/>
              <a:gd name="connsiteX16" fmla="*/ 201706 w 259977"/>
              <a:gd name="connsiteY16" fmla="*/ 98612 h 192741"/>
              <a:gd name="connsiteX17" fmla="*/ 215153 w 259977"/>
              <a:gd name="connsiteY17" fmla="*/ 76200 h 192741"/>
              <a:gd name="connsiteX18" fmla="*/ 242047 w 259977"/>
              <a:gd name="connsiteY18" fmla="*/ 49306 h 192741"/>
              <a:gd name="connsiteX19" fmla="*/ 255495 w 259977"/>
              <a:gd name="connsiteY19" fmla="*/ 35859 h 19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9977" h="192741">
                <a:moveTo>
                  <a:pt x="0" y="192741"/>
                </a:moveTo>
                <a:cubicBezTo>
                  <a:pt x="4482" y="185270"/>
                  <a:pt x="7777" y="176944"/>
                  <a:pt x="13447" y="170329"/>
                </a:cubicBezTo>
                <a:cubicBezTo>
                  <a:pt x="16953" y="166239"/>
                  <a:pt x="23907" y="165847"/>
                  <a:pt x="26895" y="161365"/>
                </a:cubicBezTo>
                <a:cubicBezTo>
                  <a:pt x="34074" y="150598"/>
                  <a:pt x="28808" y="124231"/>
                  <a:pt x="40342" y="116541"/>
                </a:cubicBezTo>
                <a:cubicBezTo>
                  <a:pt x="54175" y="107319"/>
                  <a:pt x="55732" y="107550"/>
                  <a:pt x="67236" y="94129"/>
                </a:cubicBezTo>
                <a:cubicBezTo>
                  <a:pt x="86774" y="71335"/>
                  <a:pt x="71537" y="79249"/>
                  <a:pt x="94130" y="71718"/>
                </a:cubicBezTo>
                <a:cubicBezTo>
                  <a:pt x="121377" y="53553"/>
                  <a:pt x="92432" y="70673"/>
                  <a:pt x="125506" y="58270"/>
                </a:cubicBezTo>
                <a:cubicBezTo>
                  <a:pt x="142155" y="52027"/>
                  <a:pt x="140991" y="48002"/>
                  <a:pt x="156883" y="44823"/>
                </a:cubicBezTo>
                <a:cubicBezTo>
                  <a:pt x="187514" y="38697"/>
                  <a:pt x="226578" y="37787"/>
                  <a:pt x="255495" y="35859"/>
                </a:cubicBezTo>
                <a:cubicBezTo>
                  <a:pt x="249518" y="31377"/>
                  <a:pt x="244051" y="26119"/>
                  <a:pt x="237565" y="22412"/>
                </a:cubicBezTo>
                <a:cubicBezTo>
                  <a:pt x="233463" y="20068"/>
                  <a:pt x="228248" y="20224"/>
                  <a:pt x="224118" y="17929"/>
                </a:cubicBezTo>
                <a:cubicBezTo>
                  <a:pt x="214700" y="12697"/>
                  <a:pt x="197224" y="0"/>
                  <a:pt x="197224" y="0"/>
                </a:cubicBezTo>
                <a:cubicBezTo>
                  <a:pt x="235762" y="25693"/>
                  <a:pt x="187003" y="-5111"/>
                  <a:pt x="224118" y="13447"/>
                </a:cubicBezTo>
                <a:cubicBezTo>
                  <a:pt x="228936" y="15856"/>
                  <a:pt x="232521" y="20520"/>
                  <a:pt x="237565" y="22412"/>
                </a:cubicBezTo>
                <a:cubicBezTo>
                  <a:pt x="244699" y="25087"/>
                  <a:pt x="252506" y="25400"/>
                  <a:pt x="259977" y="26894"/>
                </a:cubicBezTo>
                <a:cubicBezTo>
                  <a:pt x="215827" y="71044"/>
                  <a:pt x="235459" y="56686"/>
                  <a:pt x="206189" y="76200"/>
                </a:cubicBezTo>
                <a:cubicBezTo>
                  <a:pt x="204695" y="83671"/>
                  <a:pt x="203359" y="91175"/>
                  <a:pt x="201706" y="98612"/>
                </a:cubicBezTo>
                <a:cubicBezTo>
                  <a:pt x="192858" y="138428"/>
                  <a:pt x="196627" y="103989"/>
                  <a:pt x="215153" y="76200"/>
                </a:cubicBezTo>
                <a:cubicBezTo>
                  <a:pt x="222185" y="65651"/>
                  <a:pt x="233624" y="58782"/>
                  <a:pt x="242047" y="49306"/>
                </a:cubicBezTo>
                <a:cubicBezTo>
                  <a:pt x="255105" y="34616"/>
                  <a:pt x="244719" y="35859"/>
                  <a:pt x="255495" y="35859"/>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Freeform: Shape 139">
            <a:extLst>
              <a:ext uri="{FF2B5EF4-FFF2-40B4-BE49-F238E27FC236}">
                <a16:creationId xmlns:a16="http://schemas.microsoft.com/office/drawing/2014/main" id="{22F634BB-71FF-4887-8BAF-266E72585B48}"/>
              </a:ext>
            </a:extLst>
          </p:cNvPr>
          <p:cNvSpPr/>
          <p:nvPr/>
        </p:nvSpPr>
        <p:spPr>
          <a:xfrm>
            <a:off x="1825683" y="8033676"/>
            <a:ext cx="273423" cy="198644"/>
          </a:xfrm>
          <a:custGeom>
            <a:avLst/>
            <a:gdLst>
              <a:gd name="connsiteX0" fmla="*/ 0 w 273423"/>
              <a:gd name="connsiteY0" fmla="*/ 0 h 198644"/>
              <a:gd name="connsiteX1" fmla="*/ 4482 w 273423"/>
              <a:gd name="connsiteY1" fmla="*/ 40341 h 198644"/>
              <a:gd name="connsiteX2" fmla="*/ 17929 w 273423"/>
              <a:gd name="connsiteY2" fmla="*/ 58271 h 198644"/>
              <a:gd name="connsiteX3" fmla="*/ 26894 w 273423"/>
              <a:gd name="connsiteY3" fmla="*/ 71718 h 198644"/>
              <a:gd name="connsiteX4" fmla="*/ 44823 w 273423"/>
              <a:gd name="connsiteY4" fmla="*/ 94129 h 198644"/>
              <a:gd name="connsiteX5" fmla="*/ 53788 w 273423"/>
              <a:gd name="connsiteY5" fmla="*/ 107577 h 198644"/>
              <a:gd name="connsiteX6" fmla="*/ 80682 w 273423"/>
              <a:gd name="connsiteY6" fmla="*/ 121024 h 198644"/>
              <a:gd name="connsiteX7" fmla="*/ 89647 w 273423"/>
              <a:gd name="connsiteY7" fmla="*/ 134471 h 198644"/>
              <a:gd name="connsiteX8" fmla="*/ 170329 w 273423"/>
              <a:gd name="connsiteY8" fmla="*/ 147918 h 198644"/>
              <a:gd name="connsiteX9" fmla="*/ 259976 w 273423"/>
              <a:gd name="connsiteY9" fmla="*/ 156882 h 198644"/>
              <a:gd name="connsiteX10" fmla="*/ 273423 w 273423"/>
              <a:gd name="connsiteY10" fmla="*/ 152400 h 198644"/>
              <a:gd name="connsiteX11" fmla="*/ 264458 w 273423"/>
              <a:gd name="connsiteY11" fmla="*/ 107577 h 198644"/>
              <a:gd name="connsiteX12" fmla="*/ 251011 w 273423"/>
              <a:gd name="connsiteY12" fmla="*/ 94129 h 198644"/>
              <a:gd name="connsiteX13" fmla="*/ 242047 w 273423"/>
              <a:gd name="connsiteY13" fmla="*/ 107577 h 198644"/>
              <a:gd name="connsiteX14" fmla="*/ 259976 w 273423"/>
              <a:gd name="connsiteY14" fmla="*/ 147918 h 198644"/>
              <a:gd name="connsiteX15" fmla="*/ 273423 w 273423"/>
              <a:gd name="connsiteY15" fmla="*/ 152400 h 198644"/>
              <a:gd name="connsiteX16" fmla="*/ 268941 w 273423"/>
              <a:gd name="connsiteY16" fmla="*/ 174812 h 198644"/>
              <a:gd name="connsiteX17" fmla="*/ 251011 w 273423"/>
              <a:gd name="connsiteY17" fmla="*/ 179294 h 198644"/>
              <a:gd name="connsiteX18" fmla="*/ 233082 w 273423"/>
              <a:gd name="connsiteY18" fmla="*/ 188259 h 198644"/>
              <a:gd name="connsiteX19" fmla="*/ 206188 w 273423"/>
              <a:gd name="connsiteY19" fmla="*/ 197224 h 198644"/>
              <a:gd name="connsiteX20" fmla="*/ 233082 w 273423"/>
              <a:gd name="connsiteY20" fmla="*/ 179294 h 198644"/>
              <a:gd name="connsiteX21" fmla="*/ 251011 w 273423"/>
              <a:gd name="connsiteY21" fmla="*/ 165847 h 1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3423" h="198644">
                <a:moveTo>
                  <a:pt x="0" y="0"/>
                </a:moveTo>
                <a:cubicBezTo>
                  <a:pt x="1494" y="13447"/>
                  <a:pt x="503" y="27410"/>
                  <a:pt x="4482" y="40341"/>
                </a:cubicBezTo>
                <a:cubicBezTo>
                  <a:pt x="6679" y="47481"/>
                  <a:pt x="13587" y="52192"/>
                  <a:pt x="17929" y="58271"/>
                </a:cubicBezTo>
                <a:cubicBezTo>
                  <a:pt x="21060" y="62655"/>
                  <a:pt x="23662" y="67408"/>
                  <a:pt x="26894" y="71718"/>
                </a:cubicBezTo>
                <a:cubicBezTo>
                  <a:pt x="32634" y="79371"/>
                  <a:pt x="39083" y="86476"/>
                  <a:pt x="44823" y="94129"/>
                </a:cubicBezTo>
                <a:cubicBezTo>
                  <a:pt x="48055" y="98439"/>
                  <a:pt x="49979" y="103768"/>
                  <a:pt x="53788" y="107577"/>
                </a:cubicBezTo>
                <a:cubicBezTo>
                  <a:pt x="62475" y="116264"/>
                  <a:pt x="69747" y="117379"/>
                  <a:pt x="80682" y="121024"/>
                </a:cubicBezTo>
                <a:cubicBezTo>
                  <a:pt x="83670" y="125506"/>
                  <a:pt x="85079" y="131616"/>
                  <a:pt x="89647" y="134471"/>
                </a:cubicBezTo>
                <a:cubicBezTo>
                  <a:pt x="109936" y="147151"/>
                  <a:pt x="152198" y="146407"/>
                  <a:pt x="170329" y="147918"/>
                </a:cubicBezTo>
                <a:cubicBezTo>
                  <a:pt x="206489" y="156958"/>
                  <a:pt x="201576" y="156882"/>
                  <a:pt x="259976" y="156882"/>
                </a:cubicBezTo>
                <a:cubicBezTo>
                  <a:pt x="264701" y="156882"/>
                  <a:pt x="268941" y="153894"/>
                  <a:pt x="273423" y="152400"/>
                </a:cubicBezTo>
                <a:cubicBezTo>
                  <a:pt x="273042" y="149736"/>
                  <a:pt x="270149" y="116114"/>
                  <a:pt x="264458" y="107577"/>
                </a:cubicBezTo>
                <a:cubicBezTo>
                  <a:pt x="260942" y="102302"/>
                  <a:pt x="255493" y="98612"/>
                  <a:pt x="251011" y="94129"/>
                </a:cubicBezTo>
                <a:cubicBezTo>
                  <a:pt x="248023" y="98612"/>
                  <a:pt x="242047" y="102190"/>
                  <a:pt x="242047" y="107577"/>
                </a:cubicBezTo>
                <a:cubicBezTo>
                  <a:pt x="242047" y="113605"/>
                  <a:pt x="251851" y="141418"/>
                  <a:pt x="259976" y="147918"/>
                </a:cubicBezTo>
                <a:cubicBezTo>
                  <a:pt x="263665" y="150869"/>
                  <a:pt x="268941" y="150906"/>
                  <a:pt x="273423" y="152400"/>
                </a:cubicBezTo>
                <a:cubicBezTo>
                  <a:pt x="271929" y="159871"/>
                  <a:pt x="273818" y="168959"/>
                  <a:pt x="268941" y="174812"/>
                </a:cubicBezTo>
                <a:cubicBezTo>
                  <a:pt x="264997" y="179545"/>
                  <a:pt x="256779" y="177131"/>
                  <a:pt x="251011" y="179294"/>
                </a:cubicBezTo>
                <a:cubicBezTo>
                  <a:pt x="244755" y="181640"/>
                  <a:pt x="239286" y="185777"/>
                  <a:pt x="233082" y="188259"/>
                </a:cubicBezTo>
                <a:cubicBezTo>
                  <a:pt x="224308" y="191769"/>
                  <a:pt x="198326" y="202466"/>
                  <a:pt x="206188" y="197224"/>
                </a:cubicBezTo>
                <a:cubicBezTo>
                  <a:pt x="215153" y="191247"/>
                  <a:pt x="224463" y="185759"/>
                  <a:pt x="233082" y="179294"/>
                </a:cubicBezTo>
                <a:lnTo>
                  <a:pt x="251011" y="165847"/>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Freeform: Shape 140">
            <a:extLst>
              <a:ext uri="{FF2B5EF4-FFF2-40B4-BE49-F238E27FC236}">
                <a16:creationId xmlns:a16="http://schemas.microsoft.com/office/drawing/2014/main" id="{2981A902-D8ED-4756-A3B3-112F76E7FD60}"/>
              </a:ext>
            </a:extLst>
          </p:cNvPr>
          <p:cNvSpPr/>
          <p:nvPr/>
        </p:nvSpPr>
        <p:spPr>
          <a:xfrm>
            <a:off x="1511199" y="8323568"/>
            <a:ext cx="207459" cy="202872"/>
          </a:xfrm>
          <a:custGeom>
            <a:avLst/>
            <a:gdLst>
              <a:gd name="connsiteX0" fmla="*/ 215153 w 215153"/>
              <a:gd name="connsiteY0" fmla="*/ 251024 h 251024"/>
              <a:gd name="connsiteX1" fmla="*/ 210671 w 215153"/>
              <a:gd name="connsiteY1" fmla="*/ 174824 h 251024"/>
              <a:gd name="connsiteX2" fmla="*/ 201706 w 215153"/>
              <a:gd name="connsiteY2" fmla="*/ 156894 h 251024"/>
              <a:gd name="connsiteX3" fmla="*/ 197224 w 215153"/>
              <a:gd name="connsiteY3" fmla="*/ 143447 h 251024"/>
              <a:gd name="connsiteX4" fmla="*/ 147918 w 215153"/>
              <a:gd name="connsiteY4" fmla="*/ 89659 h 251024"/>
              <a:gd name="connsiteX5" fmla="*/ 134471 w 215153"/>
              <a:gd name="connsiteY5" fmla="*/ 85176 h 251024"/>
              <a:gd name="connsiteX6" fmla="*/ 103094 w 215153"/>
              <a:gd name="connsiteY6" fmla="*/ 62765 h 251024"/>
              <a:gd name="connsiteX7" fmla="*/ 53789 w 215153"/>
              <a:gd name="connsiteY7" fmla="*/ 49318 h 251024"/>
              <a:gd name="connsiteX8" fmla="*/ 13447 w 215153"/>
              <a:gd name="connsiteY8" fmla="*/ 40353 h 251024"/>
              <a:gd name="connsiteX9" fmla="*/ 0 w 215153"/>
              <a:gd name="connsiteY9" fmla="*/ 44835 h 251024"/>
              <a:gd name="connsiteX10" fmla="*/ 13447 w 215153"/>
              <a:gd name="connsiteY10" fmla="*/ 62765 h 251024"/>
              <a:gd name="connsiteX11" fmla="*/ 17930 w 215153"/>
              <a:gd name="connsiteY11" fmla="*/ 80694 h 251024"/>
              <a:gd name="connsiteX12" fmla="*/ 31377 w 215153"/>
              <a:gd name="connsiteY12" fmla="*/ 94141 h 251024"/>
              <a:gd name="connsiteX13" fmla="*/ 22412 w 215153"/>
              <a:gd name="connsiteY13" fmla="*/ 76212 h 251024"/>
              <a:gd name="connsiteX14" fmla="*/ 17930 w 215153"/>
              <a:gd name="connsiteY14" fmla="*/ 58282 h 251024"/>
              <a:gd name="connsiteX15" fmla="*/ 13447 w 215153"/>
              <a:gd name="connsiteY15" fmla="*/ 35871 h 251024"/>
              <a:gd name="connsiteX16" fmla="*/ 0 w 215153"/>
              <a:gd name="connsiteY16" fmla="*/ 22424 h 251024"/>
              <a:gd name="connsiteX17" fmla="*/ 67236 w 215153"/>
              <a:gd name="connsiteY17" fmla="*/ 4494 h 251024"/>
              <a:gd name="connsiteX18" fmla="*/ 85165 w 215153"/>
              <a:gd name="connsiteY18" fmla="*/ 12 h 25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153" h="251024">
                <a:moveTo>
                  <a:pt x="215153" y="251024"/>
                </a:moveTo>
                <a:cubicBezTo>
                  <a:pt x="213659" y="225624"/>
                  <a:pt x="214269" y="200012"/>
                  <a:pt x="210671" y="174824"/>
                </a:cubicBezTo>
                <a:cubicBezTo>
                  <a:pt x="209726" y="168209"/>
                  <a:pt x="204338" y="163036"/>
                  <a:pt x="201706" y="156894"/>
                </a:cubicBezTo>
                <a:cubicBezTo>
                  <a:pt x="199845" y="152551"/>
                  <a:pt x="199337" y="147673"/>
                  <a:pt x="197224" y="143447"/>
                </a:cubicBezTo>
                <a:cubicBezTo>
                  <a:pt x="188568" y="126134"/>
                  <a:pt x="153740" y="91600"/>
                  <a:pt x="147918" y="89659"/>
                </a:cubicBezTo>
                <a:lnTo>
                  <a:pt x="134471" y="85176"/>
                </a:lnTo>
                <a:cubicBezTo>
                  <a:pt x="132054" y="83363"/>
                  <a:pt x="108464" y="65151"/>
                  <a:pt x="103094" y="62765"/>
                </a:cubicBezTo>
                <a:cubicBezTo>
                  <a:pt x="82098" y="53434"/>
                  <a:pt x="74885" y="54006"/>
                  <a:pt x="53789" y="49318"/>
                </a:cubicBezTo>
                <a:cubicBezTo>
                  <a:pt x="-3169" y="36660"/>
                  <a:pt x="81023" y="53867"/>
                  <a:pt x="13447" y="40353"/>
                </a:cubicBezTo>
                <a:cubicBezTo>
                  <a:pt x="8965" y="41847"/>
                  <a:pt x="0" y="40110"/>
                  <a:pt x="0" y="44835"/>
                </a:cubicBezTo>
                <a:cubicBezTo>
                  <a:pt x="0" y="52306"/>
                  <a:pt x="10106" y="56083"/>
                  <a:pt x="13447" y="62765"/>
                </a:cubicBezTo>
                <a:cubicBezTo>
                  <a:pt x="16202" y="68275"/>
                  <a:pt x="14874" y="75345"/>
                  <a:pt x="17930" y="80694"/>
                </a:cubicBezTo>
                <a:cubicBezTo>
                  <a:pt x="21075" y="86198"/>
                  <a:pt x="26895" y="98623"/>
                  <a:pt x="31377" y="94141"/>
                </a:cubicBezTo>
                <a:cubicBezTo>
                  <a:pt x="36102" y="89416"/>
                  <a:pt x="25400" y="82188"/>
                  <a:pt x="22412" y="76212"/>
                </a:cubicBezTo>
                <a:cubicBezTo>
                  <a:pt x="20918" y="70235"/>
                  <a:pt x="19266" y="64296"/>
                  <a:pt x="17930" y="58282"/>
                </a:cubicBezTo>
                <a:cubicBezTo>
                  <a:pt x="16277" y="50845"/>
                  <a:pt x="16854" y="42685"/>
                  <a:pt x="13447" y="35871"/>
                </a:cubicBezTo>
                <a:cubicBezTo>
                  <a:pt x="10612" y="30201"/>
                  <a:pt x="4482" y="26906"/>
                  <a:pt x="0" y="22424"/>
                </a:cubicBezTo>
                <a:cubicBezTo>
                  <a:pt x="22412" y="16447"/>
                  <a:pt x="45231" y="11828"/>
                  <a:pt x="67236" y="4494"/>
                </a:cubicBezTo>
                <a:cubicBezTo>
                  <a:pt x="82100" y="-460"/>
                  <a:pt x="75958" y="12"/>
                  <a:pt x="85165" y="12"/>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Freeform: Shape 142">
            <a:extLst>
              <a:ext uri="{FF2B5EF4-FFF2-40B4-BE49-F238E27FC236}">
                <a16:creationId xmlns:a16="http://schemas.microsoft.com/office/drawing/2014/main" id="{53E0D890-8746-4077-8AE9-9A4C8E32E4D1}"/>
              </a:ext>
            </a:extLst>
          </p:cNvPr>
          <p:cNvSpPr/>
          <p:nvPr/>
        </p:nvSpPr>
        <p:spPr>
          <a:xfrm rot="20937185">
            <a:off x="1547421" y="6782286"/>
            <a:ext cx="199343" cy="159008"/>
          </a:xfrm>
          <a:custGeom>
            <a:avLst/>
            <a:gdLst>
              <a:gd name="connsiteX0" fmla="*/ 233082 w 233082"/>
              <a:gd name="connsiteY0" fmla="*/ 0 h 264459"/>
              <a:gd name="connsiteX1" fmla="*/ 224118 w 233082"/>
              <a:gd name="connsiteY1" fmla="*/ 58271 h 264459"/>
              <a:gd name="connsiteX2" fmla="*/ 215153 w 233082"/>
              <a:gd name="connsiteY2" fmla="*/ 94129 h 264459"/>
              <a:gd name="connsiteX3" fmla="*/ 201706 w 233082"/>
              <a:gd name="connsiteY3" fmla="*/ 107576 h 264459"/>
              <a:gd name="connsiteX4" fmla="*/ 179294 w 233082"/>
              <a:gd name="connsiteY4" fmla="*/ 134471 h 264459"/>
              <a:gd name="connsiteX5" fmla="*/ 156882 w 233082"/>
              <a:gd name="connsiteY5" fmla="*/ 156882 h 264459"/>
              <a:gd name="connsiteX6" fmla="*/ 129988 w 233082"/>
              <a:gd name="connsiteY6" fmla="*/ 183776 h 264459"/>
              <a:gd name="connsiteX7" fmla="*/ 98612 w 233082"/>
              <a:gd name="connsiteY7" fmla="*/ 201706 h 264459"/>
              <a:gd name="connsiteX8" fmla="*/ 22412 w 233082"/>
              <a:gd name="connsiteY8" fmla="*/ 206188 h 264459"/>
              <a:gd name="connsiteX9" fmla="*/ 13447 w 233082"/>
              <a:gd name="connsiteY9" fmla="*/ 174812 h 264459"/>
              <a:gd name="connsiteX10" fmla="*/ 22412 w 233082"/>
              <a:gd name="connsiteY10" fmla="*/ 147918 h 264459"/>
              <a:gd name="connsiteX11" fmla="*/ 35859 w 233082"/>
              <a:gd name="connsiteY11" fmla="*/ 242047 h 264459"/>
              <a:gd name="connsiteX12" fmla="*/ 40341 w 233082"/>
              <a:gd name="connsiteY12" fmla="*/ 255494 h 264459"/>
              <a:gd name="connsiteX13" fmla="*/ 67235 w 233082"/>
              <a:gd name="connsiteY13" fmla="*/ 264459 h 264459"/>
              <a:gd name="connsiteX14" fmla="*/ 22412 w 233082"/>
              <a:gd name="connsiteY14" fmla="*/ 228600 h 264459"/>
              <a:gd name="connsiteX15" fmla="*/ 0 w 233082"/>
              <a:gd name="connsiteY15" fmla="*/ 210671 h 2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082" h="264459">
                <a:moveTo>
                  <a:pt x="233082" y="0"/>
                </a:moveTo>
                <a:cubicBezTo>
                  <a:pt x="222802" y="51406"/>
                  <a:pt x="234978" y="-12315"/>
                  <a:pt x="224118" y="58271"/>
                </a:cubicBezTo>
                <a:cubicBezTo>
                  <a:pt x="223666" y="61209"/>
                  <a:pt x="218969" y="88404"/>
                  <a:pt x="215153" y="94129"/>
                </a:cubicBezTo>
                <a:cubicBezTo>
                  <a:pt x="211637" y="99403"/>
                  <a:pt x="205917" y="102838"/>
                  <a:pt x="201706" y="107576"/>
                </a:cubicBezTo>
                <a:cubicBezTo>
                  <a:pt x="193953" y="116298"/>
                  <a:pt x="185986" y="124911"/>
                  <a:pt x="179294" y="134471"/>
                </a:cubicBezTo>
                <a:cubicBezTo>
                  <a:pt x="162437" y="158553"/>
                  <a:pt x="180756" y="148925"/>
                  <a:pt x="156882" y="156882"/>
                </a:cubicBezTo>
                <a:cubicBezTo>
                  <a:pt x="138104" y="181920"/>
                  <a:pt x="151165" y="168650"/>
                  <a:pt x="129988" y="183776"/>
                </a:cubicBezTo>
                <a:cubicBezTo>
                  <a:pt x="119351" y="191374"/>
                  <a:pt x="112143" y="200353"/>
                  <a:pt x="98612" y="201706"/>
                </a:cubicBezTo>
                <a:cubicBezTo>
                  <a:pt x="73294" y="204238"/>
                  <a:pt x="47812" y="204694"/>
                  <a:pt x="22412" y="206188"/>
                </a:cubicBezTo>
                <a:cubicBezTo>
                  <a:pt x="1605" y="199253"/>
                  <a:pt x="5761" y="205557"/>
                  <a:pt x="13447" y="174812"/>
                </a:cubicBezTo>
                <a:cubicBezTo>
                  <a:pt x="15739" y="165645"/>
                  <a:pt x="22412" y="147918"/>
                  <a:pt x="22412" y="147918"/>
                </a:cubicBezTo>
                <a:cubicBezTo>
                  <a:pt x="16292" y="215245"/>
                  <a:pt x="11978" y="179954"/>
                  <a:pt x="35859" y="242047"/>
                </a:cubicBezTo>
                <a:cubicBezTo>
                  <a:pt x="37555" y="246457"/>
                  <a:pt x="36496" y="252748"/>
                  <a:pt x="40341" y="255494"/>
                </a:cubicBezTo>
                <a:cubicBezTo>
                  <a:pt x="48030" y="260987"/>
                  <a:pt x="67235" y="264459"/>
                  <a:pt x="67235" y="264459"/>
                </a:cubicBezTo>
                <a:cubicBezTo>
                  <a:pt x="32518" y="229741"/>
                  <a:pt x="49891" y="237759"/>
                  <a:pt x="22412" y="228600"/>
                </a:cubicBezTo>
                <a:cubicBezTo>
                  <a:pt x="6603" y="212791"/>
                  <a:pt x="14635" y="217988"/>
                  <a:pt x="0" y="210671"/>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TextBox 143">
            <a:extLst>
              <a:ext uri="{FF2B5EF4-FFF2-40B4-BE49-F238E27FC236}">
                <a16:creationId xmlns:a16="http://schemas.microsoft.com/office/drawing/2014/main" id="{8A1A5806-2F53-46C3-A8C4-E22D22EED963}"/>
              </a:ext>
            </a:extLst>
          </p:cNvPr>
          <p:cNvSpPr txBox="1"/>
          <p:nvPr/>
        </p:nvSpPr>
        <p:spPr>
          <a:xfrm>
            <a:off x="711059" y="7703395"/>
            <a:ext cx="1152538"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SE Trade Winds</a:t>
            </a:r>
          </a:p>
        </p:txBody>
      </p:sp>
      <p:sp>
        <p:nvSpPr>
          <p:cNvPr id="145" name="TextBox 144">
            <a:extLst>
              <a:ext uri="{FF2B5EF4-FFF2-40B4-BE49-F238E27FC236}">
                <a16:creationId xmlns:a16="http://schemas.microsoft.com/office/drawing/2014/main" id="{0CCB620B-C78E-4E39-840A-E2BDA881BCD1}"/>
              </a:ext>
            </a:extLst>
          </p:cNvPr>
          <p:cNvSpPr txBox="1"/>
          <p:nvPr/>
        </p:nvSpPr>
        <p:spPr>
          <a:xfrm>
            <a:off x="706534" y="7348919"/>
            <a:ext cx="1020307"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NE Trade Winds</a:t>
            </a:r>
          </a:p>
        </p:txBody>
      </p:sp>
      <p:sp>
        <p:nvSpPr>
          <p:cNvPr id="146" name="TextBox 145">
            <a:extLst>
              <a:ext uri="{FF2B5EF4-FFF2-40B4-BE49-F238E27FC236}">
                <a16:creationId xmlns:a16="http://schemas.microsoft.com/office/drawing/2014/main" id="{839EA558-9571-477F-AEEE-B4FF329BE614}"/>
              </a:ext>
            </a:extLst>
          </p:cNvPr>
          <p:cNvSpPr txBox="1"/>
          <p:nvPr/>
        </p:nvSpPr>
        <p:spPr>
          <a:xfrm>
            <a:off x="878791" y="8022486"/>
            <a:ext cx="1152538"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Westerlies</a:t>
            </a:r>
          </a:p>
        </p:txBody>
      </p:sp>
      <p:sp>
        <p:nvSpPr>
          <p:cNvPr id="147" name="TextBox 146">
            <a:extLst>
              <a:ext uri="{FF2B5EF4-FFF2-40B4-BE49-F238E27FC236}">
                <a16:creationId xmlns:a16="http://schemas.microsoft.com/office/drawing/2014/main" id="{7FED3DE3-E742-42FB-9934-5762DD5168CF}"/>
              </a:ext>
            </a:extLst>
          </p:cNvPr>
          <p:cNvSpPr txBox="1"/>
          <p:nvPr/>
        </p:nvSpPr>
        <p:spPr>
          <a:xfrm>
            <a:off x="1159085" y="8255973"/>
            <a:ext cx="1152538"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Polar       Easterlies</a:t>
            </a:r>
          </a:p>
        </p:txBody>
      </p:sp>
      <p:sp>
        <p:nvSpPr>
          <p:cNvPr id="148" name="TextBox 147">
            <a:extLst>
              <a:ext uri="{FF2B5EF4-FFF2-40B4-BE49-F238E27FC236}">
                <a16:creationId xmlns:a16="http://schemas.microsoft.com/office/drawing/2014/main" id="{758E7B0B-9306-43C1-BC65-879EE63D6558}"/>
              </a:ext>
            </a:extLst>
          </p:cNvPr>
          <p:cNvSpPr txBox="1"/>
          <p:nvPr/>
        </p:nvSpPr>
        <p:spPr>
          <a:xfrm>
            <a:off x="901419" y="7014771"/>
            <a:ext cx="1152538"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Westerlies</a:t>
            </a:r>
          </a:p>
        </p:txBody>
      </p:sp>
      <p:sp>
        <p:nvSpPr>
          <p:cNvPr id="149" name="TextBox 148">
            <a:extLst>
              <a:ext uri="{FF2B5EF4-FFF2-40B4-BE49-F238E27FC236}">
                <a16:creationId xmlns:a16="http://schemas.microsoft.com/office/drawing/2014/main" id="{AF21BD47-A67E-40C3-9712-1C7C3957A802}"/>
              </a:ext>
            </a:extLst>
          </p:cNvPr>
          <p:cNvSpPr txBox="1"/>
          <p:nvPr/>
        </p:nvSpPr>
        <p:spPr>
          <a:xfrm>
            <a:off x="1224703" y="6770975"/>
            <a:ext cx="1296305" cy="215444"/>
          </a:xfrm>
          <a:prstGeom prst="rect">
            <a:avLst/>
          </a:prstGeom>
          <a:noFill/>
        </p:spPr>
        <p:txBody>
          <a:bodyPr wrap="square" rtlCol="0">
            <a:spAutoFit/>
          </a:bodyPr>
          <a:lstStyle/>
          <a:p>
            <a:r>
              <a:rPr lang="en-AU" sz="800" dirty="0">
                <a:solidFill>
                  <a:schemeClr val="tx1">
                    <a:lumMod val="65000"/>
                    <a:lumOff val="35000"/>
                  </a:schemeClr>
                </a:solidFill>
                <a:latin typeface="Comic Sans MS" panose="030F0702030302020204" pitchFamily="66" charset="0"/>
              </a:rPr>
              <a:t>Polar     Easterlies</a:t>
            </a:r>
          </a:p>
        </p:txBody>
      </p:sp>
      <p:sp>
        <p:nvSpPr>
          <p:cNvPr id="109" name="TextBox 108">
            <a:extLst>
              <a:ext uri="{FF2B5EF4-FFF2-40B4-BE49-F238E27FC236}">
                <a16:creationId xmlns:a16="http://schemas.microsoft.com/office/drawing/2014/main" id="{53C3FE7E-AD19-4E46-BA93-0A09EDCF49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TextBox 1">
            <a:extLst>
              <a:ext uri="{FF2B5EF4-FFF2-40B4-BE49-F238E27FC236}">
                <a16:creationId xmlns:a16="http://schemas.microsoft.com/office/drawing/2014/main" id="{ADCF3F0A-62FC-42B8-9D12-C16FBD5D48C1}"/>
              </a:ext>
            </a:extLst>
          </p:cNvPr>
          <p:cNvSpPr txBox="1"/>
          <p:nvPr/>
        </p:nvSpPr>
        <p:spPr>
          <a:xfrm rot="16200000">
            <a:off x="2823739" y="3012502"/>
            <a:ext cx="1210816" cy="261610"/>
          </a:xfrm>
          <a:prstGeom prst="rect">
            <a:avLst/>
          </a:prstGeom>
          <a:noFill/>
        </p:spPr>
        <p:txBody>
          <a:bodyPr wrap="square" rtlCol="0">
            <a:spAutoFit/>
          </a:bodyPr>
          <a:lstStyle/>
          <a:p>
            <a:r>
              <a:rPr lang="en-AU" sz="1050" dirty="0">
                <a:latin typeface="Arial Narrow" panose="020B0606020202030204" pitchFamily="34" charset="0"/>
              </a:rPr>
              <a:t>same day</a:t>
            </a:r>
          </a:p>
        </p:txBody>
      </p:sp>
      <p:cxnSp>
        <p:nvCxnSpPr>
          <p:cNvPr id="4" name="Straight Connector 3">
            <a:extLst>
              <a:ext uri="{FF2B5EF4-FFF2-40B4-BE49-F238E27FC236}">
                <a16:creationId xmlns:a16="http://schemas.microsoft.com/office/drawing/2014/main" id="{CFE0B4C4-BB5F-2B6C-83A8-7E0BE5A2E66B}"/>
              </a:ext>
            </a:extLst>
          </p:cNvPr>
          <p:cNvCxnSpPr>
            <a:cxnSpLocks/>
          </p:cNvCxnSpPr>
          <p:nvPr/>
        </p:nvCxnSpPr>
        <p:spPr>
          <a:xfrm flipH="1">
            <a:off x="499132" y="88022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2C3BCAF5-C6F9-EBF8-A707-18E10DA32A57}"/>
              </a:ext>
            </a:extLst>
          </p:cNvPr>
          <p:cNvSpPr txBox="1"/>
          <p:nvPr/>
        </p:nvSpPr>
        <p:spPr>
          <a:xfrm>
            <a:off x="2597116" y="8798994"/>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Understanding – Future Scenarios</a:t>
            </a:r>
            <a:endParaRPr lang="en-AU" sz="1100" b="1" dirty="0">
              <a:latin typeface="Arial Narrow" pitchFamily="34" charset="0"/>
            </a:endParaRPr>
          </a:p>
        </p:txBody>
      </p:sp>
      <p:sp>
        <p:nvSpPr>
          <p:cNvPr id="6" name="TextBox 36">
            <a:extLst>
              <a:ext uri="{FF2B5EF4-FFF2-40B4-BE49-F238E27FC236}">
                <a16:creationId xmlns:a16="http://schemas.microsoft.com/office/drawing/2014/main" id="{0533A3B8-2BCE-AC9F-2224-C0ED2D072A07}"/>
              </a:ext>
            </a:extLst>
          </p:cNvPr>
          <p:cNvSpPr txBox="1"/>
          <p:nvPr/>
        </p:nvSpPr>
        <p:spPr>
          <a:xfrm>
            <a:off x="440884" y="87989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562076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F7E45-2E52-5D5E-DA88-16B68864E3D5}"/>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957C2898-64DF-BE99-9134-ADF8FA3F8E49}"/>
              </a:ext>
            </a:extLst>
          </p:cNvPr>
          <p:cNvSpPr txBox="1"/>
          <p:nvPr/>
        </p:nvSpPr>
        <p:spPr>
          <a:xfrm>
            <a:off x="1401426" y="118257"/>
            <a:ext cx="4187814" cy="954107"/>
          </a:xfrm>
          <a:prstGeom prst="rect">
            <a:avLst/>
          </a:prstGeom>
          <a:noFill/>
        </p:spPr>
        <p:txBody>
          <a:bodyPr wrap="square" rtlCol="0">
            <a:spAutoFit/>
          </a:bodyPr>
          <a:lstStyle/>
          <a:p>
            <a:r>
              <a:rPr lang="en-US" sz="2000" b="1" dirty="0">
                <a:latin typeface="Arial Narrow" pitchFamily="34" charset="0"/>
              </a:rPr>
              <a:t>Identify </a:t>
            </a:r>
            <a:r>
              <a:rPr lang="en-US" sz="1200" dirty="0">
                <a:latin typeface="Arial Narrow" panose="020B0606020202030204" pitchFamily="34" charset="0"/>
              </a:rPr>
              <a:t>the interactions between the atmosphere and the oceans that drive weather patterns and climate, e.g. temperature, wind speed and direction, rainfall, breezes and barometric pressure.</a:t>
            </a:r>
            <a:endParaRPr lang="en-US" sz="1200" i="1" dirty="0">
              <a:latin typeface="Arial Narrow" pitchFamily="34" charset="0"/>
            </a:endParaRPr>
          </a:p>
          <a:p>
            <a:endParaRPr lang="en-US" sz="1200" b="1" dirty="0">
              <a:latin typeface="Arial Narrow" pitchFamily="34" charset="0"/>
            </a:endParaRPr>
          </a:p>
        </p:txBody>
      </p:sp>
      <p:sp>
        <p:nvSpPr>
          <p:cNvPr id="31" name="TextBox 30">
            <a:extLst>
              <a:ext uri="{FF2B5EF4-FFF2-40B4-BE49-F238E27FC236}">
                <a16:creationId xmlns:a16="http://schemas.microsoft.com/office/drawing/2014/main" id="{3FA217CB-0B69-BD5A-81BB-04C7A4BCAE3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56989D63-B483-10CC-1801-074ED938D4F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647CD8C0-08FD-57F4-2019-951083A6BBF6}"/>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9F821713-820D-6CED-99D4-1474D03E815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00A22DCC-DEF2-2159-8B83-E97B61611AD8}"/>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FE5D172C-E9F3-BBE5-00FE-90353B7248E6}"/>
              </a:ext>
            </a:extLst>
          </p:cNvPr>
          <p:cNvSpPr txBox="1"/>
          <p:nvPr/>
        </p:nvSpPr>
        <p:spPr>
          <a:xfrm>
            <a:off x="5693106" y="2308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86330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356346" y="69665"/>
            <a:ext cx="4176361" cy="923330"/>
          </a:xfrm>
          <a:prstGeom prst="rect">
            <a:avLst/>
          </a:prstGeom>
          <a:noFill/>
        </p:spPr>
        <p:txBody>
          <a:bodyPr wrap="square" rtlCol="0">
            <a:spAutoFit/>
          </a:bodyPr>
          <a:lstStyle/>
          <a:p>
            <a:r>
              <a:rPr lang="en-US" b="1" dirty="0">
                <a:latin typeface="Arial Narrow" pitchFamily="34" charset="0"/>
              </a:rPr>
              <a:t>1. Why Protect our Natural Assets? – </a:t>
            </a:r>
            <a:r>
              <a:rPr lang="en-US" sz="900" dirty="0">
                <a:latin typeface="Arial Narrow" pitchFamily="34" charset="0"/>
              </a:rPr>
              <a:t>Apply the arguments for preserving species and habitats to a given case study by identifying their associated direct and indirect values, including: </a:t>
            </a:r>
            <a:r>
              <a:rPr lang="en-US" sz="900" b="1" dirty="0">
                <a:latin typeface="Arial Narrow" pitchFamily="34" charset="0"/>
              </a:rPr>
              <a:t>ecological </a:t>
            </a:r>
            <a:r>
              <a:rPr lang="en-US" sz="900" dirty="0">
                <a:latin typeface="Arial Narrow" pitchFamily="34" charset="0"/>
              </a:rPr>
              <a:t>(e.g. source of genetic diversity); </a:t>
            </a:r>
            <a:r>
              <a:rPr lang="en-US" sz="900" b="1" dirty="0">
                <a:latin typeface="Arial Narrow" pitchFamily="34" charset="0"/>
              </a:rPr>
              <a:t>economic</a:t>
            </a:r>
            <a:r>
              <a:rPr lang="en-US" sz="900" dirty="0">
                <a:latin typeface="Arial Narrow" pitchFamily="34" charset="0"/>
              </a:rPr>
              <a:t> (e.g. ecotourism, recreation, yield);</a:t>
            </a:r>
            <a:r>
              <a:rPr lang="en-US" sz="900" b="1" dirty="0">
                <a:latin typeface="Arial Narrow" pitchFamily="34" charset="0"/>
              </a:rPr>
              <a:t> ethical </a:t>
            </a:r>
            <a:r>
              <a:rPr lang="en-US" sz="900" dirty="0">
                <a:latin typeface="Arial Narrow" pitchFamily="34" charset="0"/>
              </a:rPr>
              <a:t>(e.g. bio rights and stewardship); and </a:t>
            </a:r>
            <a:r>
              <a:rPr lang="en-US" sz="900" b="1" dirty="0">
                <a:latin typeface="Arial Narrow" pitchFamily="34" charset="0"/>
              </a:rPr>
              <a:t>aesthetic</a:t>
            </a:r>
            <a:r>
              <a:rPr lang="en-US" sz="900" dirty="0">
                <a:latin typeface="Arial Narrow" pitchFamily="34" charset="0"/>
              </a:rPr>
              <a:t> (e.g. source of beauty, spiritual connection.</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62258" y="8371991"/>
            <a:ext cx="5983367" cy="461665"/>
          </a:xfrm>
          <a:prstGeom prst="rect">
            <a:avLst/>
          </a:prstGeom>
        </p:spPr>
        <p:txBody>
          <a:bodyPr wrap="square">
            <a:spAutoFit/>
          </a:bodyPr>
          <a:lstStyle/>
          <a:p>
            <a:r>
              <a:rPr lang="en-AU" sz="500" baseline="30000" dirty="0">
                <a:latin typeface="Arial Narrow" panose="020B0606020202030204" pitchFamily="34" charset="0"/>
              </a:rPr>
              <a:t>[1] </a:t>
            </a:r>
            <a:r>
              <a:rPr lang="en-AU" sz="500" dirty="0">
                <a:latin typeface="Arial Narrow" panose="020B0606020202030204" pitchFamily="34" charset="0"/>
              </a:rPr>
              <a:t>Adapted from: Mohamed, M. (2007). </a:t>
            </a:r>
            <a:r>
              <a:rPr lang="en-US" sz="500" dirty="0">
                <a:latin typeface="Arial Narrow" panose="020B0606020202030204" pitchFamily="34" charset="0"/>
              </a:rPr>
              <a:t>Economic valuation of coral reefs: a case study of the costs and benefits of improved management of </a:t>
            </a:r>
            <a:r>
              <a:rPr lang="en-US" sz="500" dirty="0" err="1">
                <a:latin typeface="Arial Narrow" panose="020B0606020202030204" pitchFamily="34" charset="0"/>
              </a:rPr>
              <a:t>Dhigali</a:t>
            </a:r>
            <a:r>
              <a:rPr lang="en-US" sz="500" dirty="0">
                <a:latin typeface="Arial Narrow" panose="020B0606020202030204" pitchFamily="34" charset="0"/>
              </a:rPr>
              <a:t> </a:t>
            </a:r>
            <a:r>
              <a:rPr lang="en-US" sz="500" dirty="0" err="1">
                <a:latin typeface="Arial Narrow" panose="020B0606020202030204" pitchFamily="34" charset="0"/>
              </a:rPr>
              <a:t>Haa</a:t>
            </a:r>
            <a:r>
              <a:rPr lang="en-US" sz="500" dirty="0">
                <a:latin typeface="Arial Narrow" panose="020B0606020202030204" pitchFamily="34" charset="0"/>
              </a:rPr>
              <a:t>, a marine protected area in Baa atoll, Maldives. Thesis. University of Canterbury NZ. </a:t>
            </a:r>
          </a:p>
          <a:p>
            <a:r>
              <a:rPr lang="en-AU" sz="500" baseline="30000" dirty="0">
                <a:latin typeface="Arial Narrow" panose="020B0606020202030204" pitchFamily="34" charset="0"/>
              </a:rPr>
              <a:t>[2] </a:t>
            </a:r>
            <a:r>
              <a:rPr lang="en-AU" sz="500" dirty="0">
                <a:latin typeface="Arial Narrow" panose="020B0606020202030204" pitchFamily="34" charset="0"/>
              </a:rPr>
              <a:t>Adapted from: TEEB (2010). </a:t>
            </a:r>
            <a:r>
              <a:rPr lang="en-AU" sz="500" i="1" dirty="0">
                <a:latin typeface="Arial Narrow" panose="020B0606020202030204" pitchFamily="34" charset="0"/>
              </a:rPr>
              <a:t>The Economics of Ecosystems and Biodiversity: Mainstreaming the Economics of Nature: A synthesis of the Approach, Conclusions and Recommendations of TEEB</a:t>
            </a:r>
            <a:r>
              <a:rPr lang="en-AU" sz="500" dirty="0">
                <a:latin typeface="Arial Narrow" panose="020B0606020202030204" pitchFamily="34" charset="0"/>
              </a:rPr>
              <a:t>. Accessed 16.04.2019 from: www.teebweb.org</a:t>
            </a:r>
          </a:p>
          <a:p>
            <a:r>
              <a:rPr lang="en-AU" sz="500" baseline="30000" dirty="0">
                <a:latin typeface="Arial Narrow" panose="020B0606020202030204" pitchFamily="34" charset="0"/>
              </a:rPr>
              <a:t>[3] </a:t>
            </a:r>
            <a:r>
              <a:rPr lang="en-AU" sz="500" dirty="0">
                <a:latin typeface="Arial Narrow" panose="020B0606020202030204" pitchFamily="34" charset="0"/>
              </a:rPr>
              <a:t>Bennett, I. (1971). </a:t>
            </a:r>
            <a:r>
              <a:rPr lang="en-AU" sz="500" i="1" dirty="0">
                <a:latin typeface="Arial Narrow" panose="020B0606020202030204" pitchFamily="34" charset="0"/>
              </a:rPr>
              <a:t>The Great Barrier Reef. </a:t>
            </a:r>
            <a:r>
              <a:rPr lang="en-AU" sz="500" dirty="0">
                <a:latin typeface="Arial Narrow" panose="020B0606020202030204" pitchFamily="34" charset="0"/>
              </a:rPr>
              <a:t>Lansdowne Press. Victoria. Australia. Page 176. </a:t>
            </a:r>
          </a:p>
          <a:p>
            <a:r>
              <a:rPr lang="en-AU" sz="500" baseline="30000" dirty="0">
                <a:latin typeface="Arial Narrow" panose="020B0606020202030204" pitchFamily="34" charset="0"/>
              </a:rPr>
              <a:t>[4] </a:t>
            </a:r>
            <a:r>
              <a:rPr lang="en-AU" sz="500" dirty="0">
                <a:latin typeface="Arial Narrow" panose="020B0606020202030204" pitchFamily="34" charset="0"/>
              </a:rPr>
              <a:t>Wright, J. (1977).</a:t>
            </a:r>
            <a:r>
              <a:rPr lang="en-AU" sz="500" i="1" dirty="0">
                <a:latin typeface="Arial Narrow" panose="020B0606020202030204" pitchFamily="34" charset="0"/>
              </a:rPr>
              <a:t> The Coral Battleground. </a:t>
            </a:r>
            <a:r>
              <a:rPr lang="en-AU" sz="500" dirty="0">
                <a:latin typeface="Arial Narrow" panose="020B0606020202030204" pitchFamily="34" charset="0"/>
              </a:rPr>
              <a:t>Thomas Nelson (Australia) Limited. Melbourne, Vic. Aust.</a:t>
            </a:r>
          </a:p>
          <a:p>
            <a:endParaRPr lang="en-AU" sz="600" baseline="30000" dirty="0">
              <a:latin typeface="Arial Narrow" panose="020B0606020202030204" pitchFamily="34" charset="0"/>
            </a:endParaRPr>
          </a:p>
        </p:txBody>
      </p:sp>
      <p:pic>
        <p:nvPicPr>
          <p:cNvPr id="89" name="Picture 2" descr="No photo description available.">
            <a:extLst>
              <a:ext uri="{FF2B5EF4-FFF2-40B4-BE49-F238E27FC236}">
                <a16:creationId xmlns:a16="http://schemas.microsoft.com/office/drawing/2014/main" id="{A197BB65-4F33-401D-ACDB-D8E8C27D515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2842" b="1955"/>
          <a:stretch/>
        </p:blipFill>
        <p:spPr bwMode="auto">
          <a:xfrm>
            <a:off x="508863" y="1615918"/>
            <a:ext cx="3148720" cy="39968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D662931F-E82E-4A5C-A07D-CAFA9ABDADF1}"/>
              </a:ext>
            </a:extLst>
          </p:cNvPr>
          <p:cNvSpPr txBox="1"/>
          <p:nvPr/>
        </p:nvSpPr>
        <p:spPr>
          <a:xfrm>
            <a:off x="423158" y="1033692"/>
            <a:ext cx="5953331" cy="723275"/>
          </a:xfrm>
          <a:prstGeom prst="rect">
            <a:avLst/>
          </a:prstGeom>
          <a:noFill/>
        </p:spPr>
        <p:txBody>
          <a:bodyPr wrap="square" rtlCol="0">
            <a:spAutoFit/>
          </a:bodyPr>
          <a:lstStyle/>
          <a:p>
            <a:r>
              <a:rPr lang="en-AU" sz="1600" b="1" dirty="0">
                <a:latin typeface="Arial Narrow" panose="020B0606020202030204" pitchFamily="34" charset="0"/>
              </a:rPr>
              <a:t>Historical Fight for the Reef</a:t>
            </a:r>
          </a:p>
          <a:p>
            <a:r>
              <a:rPr lang="en-AU" sz="1100" dirty="0">
                <a:latin typeface="Arial Narrow" panose="020B0606020202030204" pitchFamily="34" charset="0"/>
              </a:rPr>
              <a:t>The Great Barrier Reef was not always protected. Figure 2 was published in 1971 by (the legendary) Isabelle Bennett</a:t>
            </a:r>
            <a:r>
              <a:rPr lang="en-AU" sz="1100" baseline="30000" dirty="0">
                <a:latin typeface="Arial Narrow" panose="020B0606020202030204" pitchFamily="34" charset="0"/>
              </a:rPr>
              <a:t>[3]</a:t>
            </a:r>
            <a:r>
              <a:rPr lang="en-AU" sz="1100" dirty="0">
                <a:latin typeface="Arial Narrow" panose="020B0606020202030204" pitchFamily="34" charset="0"/>
              </a:rPr>
              <a:t>. It shows what ‘could have been’. </a:t>
            </a:r>
          </a:p>
          <a:p>
            <a:endParaRPr lang="en-AU" sz="300" dirty="0">
              <a:latin typeface="Arial Narrow" panose="020B0606020202030204" pitchFamily="34" charset="0"/>
            </a:endParaRPr>
          </a:p>
        </p:txBody>
      </p:sp>
      <p:sp>
        <p:nvSpPr>
          <p:cNvPr id="123" name="Rectangle 122">
            <a:extLst>
              <a:ext uri="{FF2B5EF4-FFF2-40B4-BE49-F238E27FC236}">
                <a16:creationId xmlns:a16="http://schemas.microsoft.com/office/drawing/2014/main" id="{D5171007-B520-4C41-BE86-C1C4BA63909C}"/>
              </a:ext>
            </a:extLst>
          </p:cNvPr>
          <p:cNvSpPr/>
          <p:nvPr/>
        </p:nvSpPr>
        <p:spPr>
          <a:xfrm>
            <a:off x="522031" y="6309770"/>
            <a:ext cx="5732450" cy="205480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do you think Judith Wright might have said to the prime minister, politicians and trade unions in the 1970s to convince them to protect (and not mine) the reef? Ans.</a:t>
            </a:r>
          </a:p>
        </p:txBody>
      </p:sp>
      <p:sp>
        <p:nvSpPr>
          <p:cNvPr id="127" name="TextBox 126">
            <a:extLst>
              <a:ext uri="{FF2B5EF4-FFF2-40B4-BE49-F238E27FC236}">
                <a16:creationId xmlns:a16="http://schemas.microsoft.com/office/drawing/2014/main" id="{E0A64ED9-27AD-46A9-94A1-83B87F9E89EE}"/>
              </a:ext>
            </a:extLst>
          </p:cNvPr>
          <p:cNvSpPr txBox="1"/>
          <p:nvPr/>
        </p:nvSpPr>
        <p:spPr>
          <a:xfrm>
            <a:off x="3743288" y="1702105"/>
            <a:ext cx="2389825" cy="400110"/>
          </a:xfrm>
          <a:prstGeom prst="rect">
            <a:avLst/>
          </a:prstGeom>
          <a:noFill/>
        </p:spPr>
        <p:txBody>
          <a:bodyPr wrap="square" rtlCol="0">
            <a:spAutoFit/>
          </a:bodyPr>
          <a:lstStyle/>
          <a:p>
            <a:r>
              <a:rPr lang="en-AU" sz="1000" b="1" dirty="0">
                <a:latin typeface="Arial Narrow" panose="020B0606020202030204" pitchFamily="34" charset="0"/>
              </a:rPr>
              <a:t>Figure 2:  Mining licences (in black) and Oil permits (shaded areas) in 1971</a:t>
            </a:r>
            <a:r>
              <a:rPr lang="en-AU" sz="1000" b="1" baseline="30000" dirty="0">
                <a:latin typeface="Arial Narrow" panose="020B0606020202030204" pitchFamily="34" charset="0"/>
              </a:rPr>
              <a:t>[3]</a:t>
            </a:r>
            <a:endParaRPr lang="en-AU" sz="1000" dirty="0">
              <a:latin typeface="Arial Narrow" panose="020B0606020202030204" pitchFamily="34" charset="0"/>
            </a:endParaRPr>
          </a:p>
        </p:txBody>
      </p:sp>
      <p:sp>
        <p:nvSpPr>
          <p:cNvPr id="124" name="Rectangle 123">
            <a:extLst>
              <a:ext uri="{FF2B5EF4-FFF2-40B4-BE49-F238E27FC236}">
                <a16:creationId xmlns:a16="http://schemas.microsoft.com/office/drawing/2014/main" id="{6AC7052D-8FA2-4BF4-9668-1CE6B1DD7EB0}"/>
              </a:ext>
            </a:extLst>
          </p:cNvPr>
          <p:cNvSpPr/>
          <p:nvPr/>
        </p:nvSpPr>
        <p:spPr>
          <a:xfrm>
            <a:off x="599730" y="6834077"/>
            <a:ext cx="5585234" cy="144361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Ecological: source of genetic diversity</a:t>
            </a:r>
          </a:p>
          <a:p>
            <a:r>
              <a:rPr lang="en-AU" sz="1200" dirty="0">
                <a:solidFill>
                  <a:schemeClr val="tx1">
                    <a:lumMod val="65000"/>
                    <a:lumOff val="35000"/>
                  </a:schemeClr>
                </a:solidFill>
                <a:latin typeface="Comic Sans MS" panose="030F0702030302020204" pitchFamily="66" charset="0"/>
              </a:rPr>
              <a:t>Economic: ecotourism, recreation, yield</a:t>
            </a:r>
          </a:p>
          <a:p>
            <a:r>
              <a:rPr lang="en-AU" sz="1200" dirty="0">
                <a:solidFill>
                  <a:schemeClr val="tx1">
                    <a:lumMod val="65000"/>
                    <a:lumOff val="35000"/>
                  </a:schemeClr>
                </a:solidFill>
                <a:latin typeface="Comic Sans MS" panose="030F0702030302020204" pitchFamily="66" charset="0"/>
              </a:rPr>
              <a:t>Ethical: bio rights and stewardship</a:t>
            </a:r>
          </a:p>
          <a:p>
            <a:r>
              <a:rPr lang="en-AU" sz="1200" dirty="0">
                <a:solidFill>
                  <a:schemeClr val="tx1">
                    <a:lumMod val="65000"/>
                    <a:lumOff val="35000"/>
                  </a:schemeClr>
                </a:solidFill>
                <a:latin typeface="Comic Sans MS" panose="030F0702030302020204" pitchFamily="66" charset="0"/>
              </a:rPr>
              <a:t>Aesthetic: source of beauty, spiritual connection</a:t>
            </a:r>
          </a:p>
          <a:p>
            <a:endParaRPr lang="en-AU" sz="800" dirty="0">
              <a:solidFill>
                <a:schemeClr val="tx1">
                  <a:lumMod val="65000"/>
                  <a:lumOff val="35000"/>
                </a:schemeClr>
              </a:solidFill>
              <a:latin typeface="Comic Sans MS" panose="030F0702030302020204" pitchFamily="66" charset="0"/>
            </a:endParaRPr>
          </a:p>
          <a:p>
            <a:r>
              <a:rPr lang="en-AU" sz="800" i="1" dirty="0">
                <a:solidFill>
                  <a:schemeClr val="tx1">
                    <a:lumMod val="65000"/>
                    <a:lumOff val="35000"/>
                  </a:schemeClr>
                </a:solidFill>
                <a:latin typeface="Comic Sans MS" panose="030F0702030302020204" pitchFamily="66" charset="0"/>
              </a:rPr>
              <a:t>Note: </a:t>
            </a:r>
            <a:r>
              <a:rPr lang="en-AU" sz="800" dirty="0">
                <a:solidFill>
                  <a:schemeClr val="tx1">
                    <a:lumMod val="65000"/>
                    <a:lumOff val="35000"/>
                  </a:schemeClr>
                </a:solidFill>
                <a:latin typeface="Comic Sans MS" panose="030F0702030302020204" pitchFamily="66" charset="0"/>
              </a:rPr>
              <a:t>these answers are straight from the syllabus. Student answers may vary.</a:t>
            </a:r>
          </a:p>
          <a:p>
            <a:endParaRPr lang="en-AU" sz="800" i="1" dirty="0">
              <a:solidFill>
                <a:schemeClr val="tx1">
                  <a:lumMod val="65000"/>
                  <a:lumOff val="35000"/>
                </a:schemeClr>
              </a:solidFill>
              <a:latin typeface="Comic Sans MS" panose="030F0702030302020204" pitchFamily="66" charset="0"/>
            </a:endParaRPr>
          </a:p>
          <a:p>
            <a:r>
              <a:rPr lang="en-AU" sz="800" i="1" dirty="0">
                <a:solidFill>
                  <a:schemeClr val="tx1">
                    <a:lumMod val="65000"/>
                    <a:lumOff val="35000"/>
                  </a:schemeClr>
                </a:solidFill>
                <a:latin typeface="Comic Sans MS" panose="030F0702030302020204" pitchFamily="66" charset="0"/>
              </a:rPr>
              <a:t>Note: </a:t>
            </a:r>
            <a:r>
              <a:rPr lang="en-AU" sz="800" dirty="0">
                <a:solidFill>
                  <a:schemeClr val="tx1">
                    <a:lumMod val="65000"/>
                    <a:lumOff val="35000"/>
                  </a:schemeClr>
                </a:solidFill>
                <a:latin typeface="Comic Sans MS" panose="030F0702030302020204" pitchFamily="66" charset="0"/>
              </a:rPr>
              <a:t>The Great Barrier Reef Marine Park (GBRMP) was established in 1975. In 1981, an area including the GBRMP was inscribed on the World Heritage List as GBRWHA. </a:t>
            </a:r>
          </a:p>
        </p:txBody>
      </p:sp>
      <p:sp>
        <p:nvSpPr>
          <p:cNvPr id="32" name="TextBox 31">
            <a:extLst>
              <a:ext uri="{FF2B5EF4-FFF2-40B4-BE49-F238E27FC236}">
                <a16:creationId xmlns:a16="http://schemas.microsoft.com/office/drawing/2014/main" id="{D6EEB1E8-E1DB-4643-9280-9072C5E0D80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F1361363-5120-E389-0690-D3C32EC5CCF6}"/>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198F9FB-CBE8-2EC5-F9FA-DFC71418E2E2}"/>
              </a:ext>
            </a:extLst>
          </p:cNvPr>
          <p:cNvSpPr/>
          <p:nvPr/>
        </p:nvSpPr>
        <p:spPr>
          <a:xfrm>
            <a:off x="522031" y="5726963"/>
            <a:ext cx="5732450" cy="49913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E0AEF6F-917D-A82E-DE81-5543F4045FC2}"/>
              </a:ext>
            </a:extLst>
          </p:cNvPr>
          <p:cNvSpPr txBox="1"/>
          <p:nvPr/>
        </p:nvSpPr>
        <p:spPr>
          <a:xfrm>
            <a:off x="564258" y="5699673"/>
            <a:ext cx="5568855" cy="523220"/>
          </a:xfrm>
          <a:prstGeom prst="rect">
            <a:avLst/>
          </a:prstGeom>
          <a:noFill/>
        </p:spPr>
        <p:txBody>
          <a:bodyPr wrap="square">
            <a:spAutoFit/>
          </a:bodyPr>
          <a:lstStyle/>
          <a:p>
            <a:r>
              <a:rPr lang="en-AU" sz="1400" dirty="0">
                <a:solidFill>
                  <a:schemeClr val="bg1"/>
                </a:solidFill>
                <a:latin typeface="Arial Narrow" panose="020B0606020202030204" pitchFamily="34" charset="0"/>
              </a:rPr>
              <a:t>Conservationist and poet, Judith Wright, tells of her fight to protect the reef in her book ‘The Coral Battleground’</a:t>
            </a:r>
            <a:r>
              <a:rPr lang="en-AU" sz="1400" baseline="30000" dirty="0">
                <a:solidFill>
                  <a:schemeClr val="bg1"/>
                </a:solidFill>
                <a:latin typeface="Arial Narrow" panose="020B0606020202030204" pitchFamily="34" charset="0"/>
              </a:rPr>
              <a:t> [4]</a:t>
            </a:r>
            <a:r>
              <a:rPr lang="en-AU" sz="1400" dirty="0">
                <a:solidFill>
                  <a:schemeClr val="bg1"/>
                </a:solidFill>
                <a:latin typeface="Arial Narrow" panose="020B0606020202030204" pitchFamily="34" charset="0"/>
              </a:rPr>
              <a:t>.</a:t>
            </a:r>
            <a:endParaRPr lang="en-AU" sz="1400" baseline="30000" dirty="0">
              <a:solidFill>
                <a:schemeClr val="bg1"/>
              </a:solidFill>
              <a:latin typeface="Arial Narrow" panose="020B0606020202030204" pitchFamily="34" charset="0"/>
            </a:endParaRPr>
          </a:p>
        </p:txBody>
      </p:sp>
      <p:sp>
        <p:nvSpPr>
          <p:cNvPr id="20" name="Rectangle 19">
            <a:extLst>
              <a:ext uri="{FF2B5EF4-FFF2-40B4-BE49-F238E27FC236}">
                <a16:creationId xmlns:a16="http://schemas.microsoft.com/office/drawing/2014/main" id="{D391156B-6120-53F8-0198-9FE8C1A444C0}"/>
              </a:ext>
            </a:extLst>
          </p:cNvPr>
          <p:cNvSpPr/>
          <p:nvPr/>
        </p:nvSpPr>
        <p:spPr>
          <a:xfrm>
            <a:off x="3787944" y="2216382"/>
            <a:ext cx="2466537" cy="341710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do you feel about the Great Barrier Reef being mined?  Ans.</a:t>
            </a:r>
          </a:p>
        </p:txBody>
      </p:sp>
      <p:sp>
        <p:nvSpPr>
          <p:cNvPr id="21" name="Rectangle 20">
            <a:extLst>
              <a:ext uri="{FF2B5EF4-FFF2-40B4-BE49-F238E27FC236}">
                <a16:creationId xmlns:a16="http://schemas.microsoft.com/office/drawing/2014/main" id="{28596766-C873-C1F8-4CB5-9384A8FE5A4E}"/>
              </a:ext>
            </a:extLst>
          </p:cNvPr>
          <p:cNvSpPr/>
          <p:nvPr/>
        </p:nvSpPr>
        <p:spPr>
          <a:xfrm>
            <a:off x="3900497" y="2764747"/>
            <a:ext cx="2232616" cy="27320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tx1">
                    <a:lumMod val="65000"/>
                    <a:lumOff val="35000"/>
                  </a:schemeClr>
                </a:solidFill>
                <a:latin typeface="Comic Sans MS" panose="030F0702030302020204" pitchFamily="66" charset="0"/>
              </a:rPr>
              <a:t>Answers will vary</a:t>
            </a:r>
            <a:endParaRPr lang="en-AU" sz="800" dirty="0">
              <a:solidFill>
                <a:schemeClr val="tx1">
                  <a:lumMod val="65000"/>
                  <a:lumOff val="35000"/>
                </a:schemeClr>
              </a:solidFill>
              <a:latin typeface="Comic Sans MS" panose="030F0702030302020204" pitchFamily="66" charset="0"/>
            </a:endParaRPr>
          </a:p>
        </p:txBody>
      </p:sp>
      <p:cxnSp>
        <p:nvCxnSpPr>
          <p:cNvPr id="22" name="Straight Connector 21">
            <a:extLst>
              <a:ext uri="{FF2B5EF4-FFF2-40B4-BE49-F238E27FC236}">
                <a16:creationId xmlns:a16="http://schemas.microsoft.com/office/drawing/2014/main" id="{55A6F685-1009-1CE6-6E17-3B04C0A215A1}"/>
              </a:ext>
            </a:extLst>
          </p:cNvPr>
          <p:cNvCxnSpPr>
            <a:cxnSpLocks/>
          </p:cNvCxnSpPr>
          <p:nvPr/>
        </p:nvCxnSpPr>
        <p:spPr>
          <a:xfrm flipH="1">
            <a:off x="499132" y="88022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36">
            <a:extLst>
              <a:ext uri="{FF2B5EF4-FFF2-40B4-BE49-F238E27FC236}">
                <a16:creationId xmlns:a16="http://schemas.microsoft.com/office/drawing/2014/main" id="{7053E1F9-1244-50E0-306F-2141A3C28517}"/>
              </a:ext>
            </a:extLst>
          </p:cNvPr>
          <p:cNvSpPr txBox="1"/>
          <p:nvPr/>
        </p:nvSpPr>
        <p:spPr>
          <a:xfrm>
            <a:off x="2597116" y="8798994"/>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Understanding – Management and Conservation	                                               </a:t>
            </a:r>
            <a:endParaRPr lang="en-AU" sz="1100" b="1" dirty="0">
              <a:latin typeface="Arial Narrow" pitchFamily="34" charset="0"/>
            </a:endParaRPr>
          </a:p>
        </p:txBody>
      </p:sp>
      <p:sp>
        <p:nvSpPr>
          <p:cNvPr id="26" name="TextBox 36">
            <a:extLst>
              <a:ext uri="{FF2B5EF4-FFF2-40B4-BE49-F238E27FC236}">
                <a16:creationId xmlns:a16="http://schemas.microsoft.com/office/drawing/2014/main" id="{40AD0874-6465-AB7C-7226-09E965C75AA3}"/>
              </a:ext>
            </a:extLst>
          </p:cNvPr>
          <p:cNvSpPr txBox="1"/>
          <p:nvPr/>
        </p:nvSpPr>
        <p:spPr>
          <a:xfrm>
            <a:off x="440884" y="87989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7" name="TextBox 26">
            <a:extLst>
              <a:ext uri="{FF2B5EF4-FFF2-40B4-BE49-F238E27FC236}">
                <a16:creationId xmlns:a16="http://schemas.microsoft.com/office/drawing/2014/main" id="{0FA2D4BE-2AEA-3407-057B-CB67B6CA6F82}"/>
              </a:ext>
            </a:extLst>
          </p:cNvPr>
          <p:cNvSpPr txBox="1"/>
          <p:nvPr/>
        </p:nvSpPr>
        <p:spPr>
          <a:xfrm>
            <a:off x="173872" y="868632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9035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 name="Rectangle 12">
            <a:extLst>
              <a:ext uri="{FF2B5EF4-FFF2-40B4-BE49-F238E27FC236}">
                <a16:creationId xmlns:a16="http://schemas.microsoft.com/office/drawing/2014/main" id="{3B264008-6C7F-4A00-8D97-650DEB67FC62}"/>
              </a:ext>
            </a:extLst>
          </p:cNvPr>
          <p:cNvSpPr/>
          <p:nvPr/>
        </p:nvSpPr>
        <p:spPr>
          <a:xfrm>
            <a:off x="517820" y="1042172"/>
            <a:ext cx="5860437" cy="460258"/>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2" name="Rectangle 1">
            <a:extLst>
              <a:ext uri="{FF2B5EF4-FFF2-40B4-BE49-F238E27FC236}">
                <a16:creationId xmlns:a16="http://schemas.microsoft.com/office/drawing/2014/main" id="{E2CB8118-AC84-45A1-ADF7-0FA3B16A66D5}"/>
              </a:ext>
            </a:extLst>
          </p:cNvPr>
          <p:cNvSpPr/>
          <p:nvPr/>
        </p:nvSpPr>
        <p:spPr>
          <a:xfrm>
            <a:off x="478361" y="1021033"/>
            <a:ext cx="5935696" cy="461665"/>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Activity: In the space below, draw a mind map to consolidate your understanding of the impact of increasing CO</a:t>
            </a:r>
            <a:r>
              <a:rPr lang="en-AU" sz="1000" b="1" dirty="0">
                <a:solidFill>
                  <a:schemeClr val="bg1"/>
                </a:solidFill>
                <a:latin typeface="Arial Narrow" panose="020B0606020202030204" pitchFamily="34" charset="0"/>
              </a:rPr>
              <a:t>2 </a:t>
            </a:r>
            <a:r>
              <a:rPr lang="en-AU" sz="1200" b="1" dirty="0">
                <a:solidFill>
                  <a:schemeClr val="bg1"/>
                </a:solidFill>
                <a:latin typeface="Arial Narrow" panose="020B0606020202030204" pitchFamily="34" charset="0"/>
              </a:rPr>
              <a:t>on the physical, chemical and biological parameters of the ocean</a:t>
            </a:r>
          </a:p>
        </p:txBody>
      </p:sp>
      <p:sp>
        <p:nvSpPr>
          <p:cNvPr id="4" name="Rectangle 3">
            <a:extLst>
              <a:ext uri="{FF2B5EF4-FFF2-40B4-BE49-F238E27FC236}">
                <a16:creationId xmlns:a16="http://schemas.microsoft.com/office/drawing/2014/main" id="{6B307FE6-A914-41F6-B08C-90F548A2B254}"/>
              </a:ext>
            </a:extLst>
          </p:cNvPr>
          <p:cNvSpPr/>
          <p:nvPr/>
        </p:nvSpPr>
        <p:spPr>
          <a:xfrm>
            <a:off x="504824" y="1583153"/>
            <a:ext cx="5877685" cy="715599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3939FD5D-905D-4E69-8296-F1FE44F46C5D}"/>
              </a:ext>
            </a:extLst>
          </p:cNvPr>
          <p:cNvSpPr/>
          <p:nvPr/>
        </p:nvSpPr>
        <p:spPr>
          <a:xfrm>
            <a:off x="592338" y="1653338"/>
            <a:ext cx="5711400" cy="702311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a:t>
            </a:r>
          </a:p>
        </p:txBody>
      </p:sp>
      <p:sp>
        <p:nvSpPr>
          <p:cNvPr id="59" name="TextBox 58">
            <a:extLst>
              <a:ext uri="{FF2B5EF4-FFF2-40B4-BE49-F238E27FC236}">
                <a16:creationId xmlns:a16="http://schemas.microsoft.com/office/drawing/2014/main" id="{B47AF8B6-8FB8-4F6E-8771-2ABC2CA0462D}"/>
              </a:ext>
            </a:extLst>
          </p:cNvPr>
          <p:cNvSpPr txBox="1"/>
          <p:nvPr/>
        </p:nvSpPr>
        <p:spPr>
          <a:xfrm>
            <a:off x="1374209" y="82118"/>
            <a:ext cx="4076422" cy="854080"/>
          </a:xfrm>
          <a:prstGeom prst="rect">
            <a:avLst/>
          </a:prstGeom>
          <a:noFill/>
        </p:spPr>
        <p:txBody>
          <a:bodyPr wrap="square" rtlCol="0">
            <a:spAutoFit/>
          </a:bodyPr>
          <a:lstStyle/>
          <a:p>
            <a:r>
              <a:rPr lang="en-US" b="1" dirty="0">
                <a:latin typeface="Arial Narrow" pitchFamily="34" charset="0"/>
              </a:rPr>
              <a:t>10. Our Changing Climate in a Nutshell – </a:t>
            </a:r>
            <a:r>
              <a:rPr lang="en-AU" sz="1050" dirty="0">
                <a:latin typeface="Arial Narrow" panose="020B0606020202030204" pitchFamily="34" charset="0"/>
              </a:rPr>
              <a:t>Explain the impact of average temperature increases on the marine environment, including: altering thermal regimes, and, changing physical and chemical parameters of the ocean, e.g. aragonite saturation levels and rising sea levels.</a:t>
            </a:r>
            <a:endParaRPr lang="en-US" sz="1200" i="1" dirty="0">
              <a:latin typeface="Arial Narrow" pitchFamily="34" charset="0"/>
            </a:endParaRPr>
          </a:p>
        </p:txBody>
      </p:sp>
      <p:sp>
        <p:nvSpPr>
          <p:cNvPr id="6" name="Arrow: Down 5">
            <a:extLst>
              <a:ext uri="{FF2B5EF4-FFF2-40B4-BE49-F238E27FC236}">
                <a16:creationId xmlns:a16="http://schemas.microsoft.com/office/drawing/2014/main" id="{4CB6DA3E-1C0C-4C3B-ABDB-3B8858DA6552}"/>
              </a:ext>
            </a:extLst>
          </p:cNvPr>
          <p:cNvSpPr/>
          <p:nvPr/>
        </p:nvSpPr>
        <p:spPr>
          <a:xfrm>
            <a:off x="1772816" y="2433803"/>
            <a:ext cx="3319720" cy="6073234"/>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9E527D65-05D8-483E-981C-715DD140266C}"/>
              </a:ext>
            </a:extLst>
          </p:cNvPr>
          <p:cNvSpPr txBox="1"/>
          <p:nvPr/>
        </p:nvSpPr>
        <p:spPr>
          <a:xfrm>
            <a:off x="1433326" y="1875185"/>
            <a:ext cx="4264900" cy="584775"/>
          </a:xfrm>
          <a:prstGeom prst="rect">
            <a:avLst/>
          </a:prstGeom>
          <a:noFill/>
        </p:spPr>
        <p:txBody>
          <a:bodyPr wrap="square" rtlCol="0">
            <a:spAutoFit/>
          </a:bodyPr>
          <a:lstStyle/>
          <a:p>
            <a:pPr algn="ctr"/>
            <a:r>
              <a:rPr lang="en-AU" sz="1600" dirty="0">
                <a:latin typeface="Comic Sans MS" panose="030F0702030302020204" pitchFamily="66" charset="0"/>
              </a:rPr>
              <a:t>CO</a:t>
            </a:r>
            <a:r>
              <a:rPr lang="en-AU" sz="1200" dirty="0">
                <a:latin typeface="Comic Sans MS" panose="030F0702030302020204" pitchFamily="66" charset="0"/>
              </a:rPr>
              <a:t>2</a:t>
            </a:r>
            <a:r>
              <a:rPr lang="en-AU" sz="1600" dirty="0">
                <a:latin typeface="Comic Sans MS" panose="030F0702030302020204" pitchFamily="66" charset="0"/>
              </a:rPr>
              <a:t> increases at an alarming rate, </a:t>
            </a:r>
            <a:br>
              <a:rPr lang="en-AU" sz="1600" dirty="0">
                <a:latin typeface="Comic Sans MS" panose="030F0702030302020204" pitchFamily="66" charset="0"/>
              </a:rPr>
            </a:br>
            <a:r>
              <a:rPr lang="en-AU" sz="1600" dirty="0">
                <a:latin typeface="Comic Sans MS" panose="030F0702030302020204" pitchFamily="66" charset="0"/>
              </a:rPr>
              <a:t>mainly from burning fossil fuels for energy</a:t>
            </a:r>
          </a:p>
        </p:txBody>
      </p:sp>
      <p:sp>
        <p:nvSpPr>
          <p:cNvPr id="39" name="TextBox 38">
            <a:extLst>
              <a:ext uri="{FF2B5EF4-FFF2-40B4-BE49-F238E27FC236}">
                <a16:creationId xmlns:a16="http://schemas.microsoft.com/office/drawing/2014/main" id="{A0F2A614-A9D9-49F4-BE05-AB76C7A52822}"/>
              </a:ext>
            </a:extLst>
          </p:cNvPr>
          <p:cNvSpPr txBox="1"/>
          <p:nvPr/>
        </p:nvSpPr>
        <p:spPr>
          <a:xfrm>
            <a:off x="608711" y="3228528"/>
            <a:ext cx="4059641" cy="338554"/>
          </a:xfrm>
          <a:prstGeom prst="rect">
            <a:avLst/>
          </a:prstGeom>
          <a:noFill/>
        </p:spPr>
        <p:txBody>
          <a:bodyPr wrap="square" rtlCol="0">
            <a:spAutoFit/>
          </a:bodyPr>
          <a:lstStyle/>
          <a:p>
            <a:r>
              <a:rPr lang="en-AU" sz="1600" dirty="0">
                <a:latin typeface="Comic Sans MS" panose="030F0702030302020204" pitchFamily="66" charset="0"/>
              </a:rPr>
              <a:t>Greenhouse Effect intensifies </a:t>
            </a:r>
          </a:p>
        </p:txBody>
      </p:sp>
      <p:sp>
        <p:nvSpPr>
          <p:cNvPr id="40" name="TextBox 39">
            <a:extLst>
              <a:ext uri="{FF2B5EF4-FFF2-40B4-BE49-F238E27FC236}">
                <a16:creationId xmlns:a16="http://schemas.microsoft.com/office/drawing/2014/main" id="{8755D842-D2BC-4ED9-AAA6-4F176799D780}"/>
              </a:ext>
            </a:extLst>
          </p:cNvPr>
          <p:cNvSpPr txBox="1"/>
          <p:nvPr/>
        </p:nvSpPr>
        <p:spPr>
          <a:xfrm>
            <a:off x="595710" y="3597728"/>
            <a:ext cx="2410952" cy="830997"/>
          </a:xfrm>
          <a:prstGeom prst="rect">
            <a:avLst/>
          </a:prstGeom>
          <a:noFill/>
        </p:spPr>
        <p:txBody>
          <a:bodyPr wrap="square" rtlCol="0">
            <a:spAutoFit/>
          </a:bodyPr>
          <a:lstStyle/>
          <a:p>
            <a:r>
              <a:rPr lang="en-AU" sz="1600" dirty="0">
                <a:latin typeface="Comic Sans MS" panose="030F0702030302020204" pitchFamily="66" charset="0"/>
              </a:rPr>
              <a:t>Sea surface temperatures (SSTs) increase</a:t>
            </a:r>
          </a:p>
        </p:txBody>
      </p:sp>
      <p:sp>
        <p:nvSpPr>
          <p:cNvPr id="41" name="TextBox 40">
            <a:extLst>
              <a:ext uri="{FF2B5EF4-FFF2-40B4-BE49-F238E27FC236}">
                <a16:creationId xmlns:a16="http://schemas.microsoft.com/office/drawing/2014/main" id="{C87BC950-3C0E-4FEC-B7E8-A2090B52AEE5}"/>
              </a:ext>
            </a:extLst>
          </p:cNvPr>
          <p:cNvSpPr txBox="1"/>
          <p:nvPr/>
        </p:nvSpPr>
        <p:spPr>
          <a:xfrm>
            <a:off x="1639037" y="4393410"/>
            <a:ext cx="2095584" cy="338554"/>
          </a:xfrm>
          <a:prstGeom prst="rect">
            <a:avLst/>
          </a:prstGeom>
          <a:noFill/>
        </p:spPr>
        <p:txBody>
          <a:bodyPr wrap="square" rtlCol="0">
            <a:spAutoFit/>
          </a:bodyPr>
          <a:lstStyle/>
          <a:p>
            <a:r>
              <a:rPr lang="en-AU" sz="1600" dirty="0">
                <a:latin typeface="Comic Sans MS" panose="030F0702030302020204" pitchFamily="66" charset="0"/>
              </a:rPr>
              <a:t>Bleaching occurs </a:t>
            </a:r>
          </a:p>
        </p:txBody>
      </p:sp>
      <p:sp>
        <p:nvSpPr>
          <p:cNvPr id="42" name="TextBox 41">
            <a:extLst>
              <a:ext uri="{FF2B5EF4-FFF2-40B4-BE49-F238E27FC236}">
                <a16:creationId xmlns:a16="http://schemas.microsoft.com/office/drawing/2014/main" id="{15EACB16-ED50-4D64-9982-0CECB60DDB61}"/>
              </a:ext>
            </a:extLst>
          </p:cNvPr>
          <p:cNvSpPr txBox="1"/>
          <p:nvPr/>
        </p:nvSpPr>
        <p:spPr>
          <a:xfrm>
            <a:off x="571054" y="6994011"/>
            <a:ext cx="5749477" cy="584775"/>
          </a:xfrm>
          <a:prstGeom prst="rect">
            <a:avLst/>
          </a:prstGeom>
          <a:noFill/>
        </p:spPr>
        <p:txBody>
          <a:bodyPr wrap="square" rtlCol="0">
            <a:spAutoFit/>
          </a:bodyPr>
          <a:lstStyle/>
          <a:p>
            <a:pPr algn="ctr"/>
            <a:r>
              <a:rPr lang="en-AU" sz="1600" dirty="0">
                <a:latin typeface="Comic Sans MS" panose="030F0702030302020204" pitchFamily="66" charset="0"/>
              </a:rPr>
              <a:t>Loss of habitat </a:t>
            </a:r>
            <a:br>
              <a:rPr lang="en-AU" sz="1600" dirty="0">
                <a:latin typeface="Comic Sans MS" panose="030F0702030302020204" pitchFamily="66" charset="0"/>
              </a:rPr>
            </a:br>
            <a:r>
              <a:rPr lang="en-AU" sz="1600" dirty="0">
                <a:latin typeface="Comic Sans MS" panose="030F0702030302020204" pitchFamily="66" charset="0"/>
              </a:rPr>
              <a:t>(phase shifts, reef erosion exceeds reef accretion) </a:t>
            </a:r>
          </a:p>
        </p:txBody>
      </p:sp>
      <p:sp>
        <p:nvSpPr>
          <p:cNvPr id="43" name="TextBox 42">
            <a:extLst>
              <a:ext uri="{FF2B5EF4-FFF2-40B4-BE49-F238E27FC236}">
                <a16:creationId xmlns:a16="http://schemas.microsoft.com/office/drawing/2014/main" id="{4B9C24FA-2F01-4A41-8CF3-42C92EC86635}"/>
              </a:ext>
            </a:extLst>
          </p:cNvPr>
          <p:cNvSpPr txBox="1"/>
          <p:nvPr/>
        </p:nvSpPr>
        <p:spPr>
          <a:xfrm>
            <a:off x="3201637" y="2499583"/>
            <a:ext cx="3085603" cy="338554"/>
          </a:xfrm>
          <a:prstGeom prst="rect">
            <a:avLst/>
          </a:prstGeom>
          <a:noFill/>
        </p:spPr>
        <p:txBody>
          <a:bodyPr wrap="square" rtlCol="0">
            <a:spAutoFit/>
          </a:bodyPr>
          <a:lstStyle/>
          <a:p>
            <a:pPr algn="r"/>
            <a:r>
              <a:rPr lang="en-AU" sz="1600" dirty="0">
                <a:latin typeface="Comic Sans MS" panose="030F0702030302020204" pitchFamily="66" charset="0"/>
              </a:rPr>
              <a:t>CO</a:t>
            </a:r>
            <a:r>
              <a:rPr lang="en-AU" sz="1200" dirty="0">
                <a:latin typeface="Comic Sans MS" panose="030F0702030302020204" pitchFamily="66" charset="0"/>
              </a:rPr>
              <a:t>2</a:t>
            </a:r>
            <a:r>
              <a:rPr lang="en-AU" sz="1600" dirty="0">
                <a:latin typeface="Comic Sans MS" panose="030F0702030302020204" pitchFamily="66" charset="0"/>
              </a:rPr>
              <a:t> is absorbed by the ocean</a:t>
            </a:r>
          </a:p>
        </p:txBody>
      </p:sp>
      <p:sp>
        <p:nvSpPr>
          <p:cNvPr id="44" name="TextBox 43">
            <a:extLst>
              <a:ext uri="{FF2B5EF4-FFF2-40B4-BE49-F238E27FC236}">
                <a16:creationId xmlns:a16="http://schemas.microsoft.com/office/drawing/2014/main" id="{F94104A8-F6C1-4ACB-B68C-94FC8F04210D}"/>
              </a:ext>
            </a:extLst>
          </p:cNvPr>
          <p:cNvSpPr txBox="1"/>
          <p:nvPr/>
        </p:nvSpPr>
        <p:spPr>
          <a:xfrm>
            <a:off x="2286712" y="2862245"/>
            <a:ext cx="4014432" cy="584775"/>
          </a:xfrm>
          <a:prstGeom prst="rect">
            <a:avLst/>
          </a:prstGeom>
          <a:noFill/>
        </p:spPr>
        <p:txBody>
          <a:bodyPr wrap="square" rtlCol="0">
            <a:spAutoFit/>
          </a:bodyPr>
          <a:lstStyle/>
          <a:p>
            <a:pPr algn="r"/>
            <a:r>
              <a:rPr lang="en-AU" sz="1600" dirty="0">
                <a:latin typeface="Comic Sans MS" panose="030F0702030302020204" pitchFamily="66" charset="0"/>
              </a:rPr>
              <a:t>Carbonate buffer system overwhelmed by </a:t>
            </a:r>
            <a:r>
              <a:rPr lang="en-AU" sz="1600" i="1" dirty="0">
                <a:latin typeface="Comic Sans MS" panose="030F0702030302020204" pitchFamily="66" charset="0"/>
              </a:rPr>
              <a:t>rate </a:t>
            </a:r>
            <a:r>
              <a:rPr lang="en-AU" sz="1600" dirty="0">
                <a:latin typeface="Comic Sans MS" panose="030F0702030302020204" pitchFamily="66" charset="0"/>
              </a:rPr>
              <a:t>of CO</a:t>
            </a:r>
            <a:r>
              <a:rPr lang="en-AU" sz="1200" dirty="0">
                <a:latin typeface="Comic Sans MS" panose="030F0702030302020204" pitchFamily="66" charset="0"/>
              </a:rPr>
              <a:t>2 </a:t>
            </a:r>
            <a:r>
              <a:rPr lang="en-AU" sz="1600" dirty="0">
                <a:latin typeface="Comic Sans MS" panose="030F0702030302020204" pitchFamily="66" charset="0"/>
              </a:rPr>
              <a:t>input</a:t>
            </a:r>
          </a:p>
        </p:txBody>
      </p:sp>
      <p:sp>
        <p:nvSpPr>
          <p:cNvPr id="45" name="TextBox 44">
            <a:extLst>
              <a:ext uri="{FF2B5EF4-FFF2-40B4-BE49-F238E27FC236}">
                <a16:creationId xmlns:a16="http://schemas.microsoft.com/office/drawing/2014/main" id="{C5BF86D2-297A-4F4E-933D-3552DAB18DA7}"/>
              </a:ext>
            </a:extLst>
          </p:cNvPr>
          <p:cNvSpPr txBox="1"/>
          <p:nvPr/>
        </p:nvSpPr>
        <p:spPr>
          <a:xfrm>
            <a:off x="3276339" y="4694484"/>
            <a:ext cx="3319719" cy="338554"/>
          </a:xfrm>
          <a:prstGeom prst="rect">
            <a:avLst/>
          </a:prstGeom>
          <a:noFill/>
        </p:spPr>
        <p:txBody>
          <a:bodyPr wrap="square" rtlCol="0">
            <a:spAutoFit/>
          </a:bodyPr>
          <a:lstStyle/>
          <a:p>
            <a:r>
              <a:rPr lang="en-AU" sz="1600" dirty="0">
                <a:latin typeface="Comic Sans MS" panose="030F0702030302020204" pitchFamily="66" charset="0"/>
              </a:rPr>
              <a:t>Calcification rates decline</a:t>
            </a:r>
          </a:p>
        </p:txBody>
      </p:sp>
      <p:sp>
        <p:nvSpPr>
          <p:cNvPr id="46" name="TextBox 45">
            <a:extLst>
              <a:ext uri="{FF2B5EF4-FFF2-40B4-BE49-F238E27FC236}">
                <a16:creationId xmlns:a16="http://schemas.microsoft.com/office/drawing/2014/main" id="{1457774C-DD92-4C82-A8CF-CE5D4749C37E}"/>
              </a:ext>
            </a:extLst>
          </p:cNvPr>
          <p:cNvSpPr txBox="1"/>
          <p:nvPr/>
        </p:nvSpPr>
        <p:spPr>
          <a:xfrm>
            <a:off x="648302" y="5109611"/>
            <a:ext cx="3469386" cy="584775"/>
          </a:xfrm>
          <a:prstGeom prst="rect">
            <a:avLst/>
          </a:prstGeom>
          <a:noFill/>
        </p:spPr>
        <p:txBody>
          <a:bodyPr wrap="square" rtlCol="0">
            <a:spAutoFit/>
          </a:bodyPr>
          <a:lstStyle/>
          <a:p>
            <a:r>
              <a:rPr lang="en-AU" sz="1600" dirty="0">
                <a:latin typeface="Comic Sans MS" panose="030F0702030302020204" pitchFamily="66" charset="0"/>
              </a:rPr>
              <a:t>Severe weather events intensify in severity and frequency </a:t>
            </a:r>
          </a:p>
        </p:txBody>
      </p:sp>
      <p:sp>
        <p:nvSpPr>
          <p:cNvPr id="47" name="TextBox 46">
            <a:extLst>
              <a:ext uri="{FF2B5EF4-FFF2-40B4-BE49-F238E27FC236}">
                <a16:creationId xmlns:a16="http://schemas.microsoft.com/office/drawing/2014/main" id="{D564F2B6-8D9C-41F7-8803-1D2D5F459734}"/>
              </a:ext>
            </a:extLst>
          </p:cNvPr>
          <p:cNvSpPr txBox="1"/>
          <p:nvPr/>
        </p:nvSpPr>
        <p:spPr>
          <a:xfrm>
            <a:off x="636683" y="5776048"/>
            <a:ext cx="2980069" cy="584775"/>
          </a:xfrm>
          <a:prstGeom prst="rect">
            <a:avLst/>
          </a:prstGeom>
          <a:noFill/>
        </p:spPr>
        <p:txBody>
          <a:bodyPr wrap="square" rtlCol="0">
            <a:spAutoFit/>
          </a:bodyPr>
          <a:lstStyle/>
          <a:p>
            <a:r>
              <a:rPr lang="en-AU" sz="1600" dirty="0">
                <a:latin typeface="Comic Sans MS" panose="030F0702030302020204" pitchFamily="66" charset="0"/>
              </a:rPr>
              <a:t>Sea levels rise (from melting ice and thermal expansion)</a:t>
            </a:r>
          </a:p>
        </p:txBody>
      </p:sp>
      <p:sp>
        <p:nvSpPr>
          <p:cNvPr id="48" name="TextBox 47">
            <a:extLst>
              <a:ext uri="{FF2B5EF4-FFF2-40B4-BE49-F238E27FC236}">
                <a16:creationId xmlns:a16="http://schemas.microsoft.com/office/drawing/2014/main" id="{27C5D1DD-E976-45C6-88A6-C168B2693BE8}"/>
              </a:ext>
            </a:extLst>
          </p:cNvPr>
          <p:cNvSpPr txBox="1"/>
          <p:nvPr/>
        </p:nvSpPr>
        <p:spPr>
          <a:xfrm>
            <a:off x="1215790" y="7705608"/>
            <a:ext cx="4464496" cy="338554"/>
          </a:xfrm>
          <a:prstGeom prst="rect">
            <a:avLst/>
          </a:prstGeom>
          <a:noFill/>
        </p:spPr>
        <p:txBody>
          <a:bodyPr wrap="square" rtlCol="0">
            <a:spAutoFit/>
          </a:bodyPr>
          <a:lstStyle/>
          <a:p>
            <a:pPr algn="ctr"/>
            <a:r>
              <a:rPr lang="en-AU" sz="1600" dirty="0">
                <a:latin typeface="Comic Sans MS" panose="030F0702030302020204" pitchFamily="66" charset="0"/>
              </a:rPr>
              <a:t>Loss of Biodiversity (nature’s workforce)</a:t>
            </a:r>
          </a:p>
        </p:txBody>
      </p:sp>
      <p:sp>
        <p:nvSpPr>
          <p:cNvPr id="49" name="TextBox 48">
            <a:extLst>
              <a:ext uri="{FF2B5EF4-FFF2-40B4-BE49-F238E27FC236}">
                <a16:creationId xmlns:a16="http://schemas.microsoft.com/office/drawing/2014/main" id="{6FE07E71-9D03-49CC-8DD0-F65389879D5F}"/>
              </a:ext>
            </a:extLst>
          </p:cNvPr>
          <p:cNvSpPr txBox="1"/>
          <p:nvPr/>
        </p:nvSpPr>
        <p:spPr>
          <a:xfrm>
            <a:off x="1233730" y="8151101"/>
            <a:ext cx="4464496" cy="338554"/>
          </a:xfrm>
          <a:prstGeom prst="rect">
            <a:avLst/>
          </a:prstGeom>
          <a:noFill/>
        </p:spPr>
        <p:txBody>
          <a:bodyPr wrap="square" rtlCol="0">
            <a:spAutoFit/>
          </a:bodyPr>
          <a:lstStyle/>
          <a:p>
            <a:pPr algn="ctr"/>
            <a:r>
              <a:rPr lang="en-AU" sz="1600" dirty="0">
                <a:latin typeface="Comic Sans MS" panose="030F0702030302020204" pitchFamily="66" charset="0"/>
              </a:rPr>
              <a:t>Loss of ecosystem services </a:t>
            </a:r>
          </a:p>
        </p:txBody>
      </p:sp>
      <p:sp>
        <p:nvSpPr>
          <p:cNvPr id="50" name="TextBox 49">
            <a:extLst>
              <a:ext uri="{FF2B5EF4-FFF2-40B4-BE49-F238E27FC236}">
                <a16:creationId xmlns:a16="http://schemas.microsoft.com/office/drawing/2014/main" id="{00F7AD84-53DB-4A8D-95B6-271B8D6C5295}"/>
              </a:ext>
            </a:extLst>
          </p:cNvPr>
          <p:cNvSpPr txBox="1"/>
          <p:nvPr/>
        </p:nvSpPr>
        <p:spPr>
          <a:xfrm>
            <a:off x="4286689" y="5310459"/>
            <a:ext cx="1882938" cy="1077218"/>
          </a:xfrm>
          <a:prstGeom prst="rect">
            <a:avLst/>
          </a:prstGeom>
          <a:noFill/>
        </p:spPr>
        <p:txBody>
          <a:bodyPr wrap="square" rtlCol="0">
            <a:spAutoFit/>
          </a:bodyPr>
          <a:lstStyle/>
          <a:p>
            <a:r>
              <a:rPr lang="en-AU" sz="1600" dirty="0">
                <a:latin typeface="Comic Sans MS" panose="030F0702030302020204" pitchFamily="66" charset="0"/>
              </a:rPr>
              <a:t>Loss of Plankton (Pteropods, </a:t>
            </a:r>
            <a:r>
              <a:rPr lang="en-AU" sz="1600" dirty="0" err="1">
                <a:latin typeface="Comic Sans MS" panose="030F0702030302020204" pitchFamily="66" charset="0"/>
              </a:rPr>
              <a:t>Forams</a:t>
            </a:r>
            <a:r>
              <a:rPr lang="en-AU" sz="1600" dirty="0">
                <a:latin typeface="Comic Sans MS" panose="030F0702030302020204" pitchFamily="66" charset="0"/>
              </a:rPr>
              <a:t> and some Coccolithophores)</a:t>
            </a:r>
          </a:p>
        </p:txBody>
      </p:sp>
      <p:sp>
        <p:nvSpPr>
          <p:cNvPr id="52" name="TextBox 51">
            <a:extLst>
              <a:ext uri="{FF2B5EF4-FFF2-40B4-BE49-F238E27FC236}">
                <a16:creationId xmlns:a16="http://schemas.microsoft.com/office/drawing/2014/main" id="{8CB44DD9-B13B-4DDE-8D6F-7B2317153E0A}"/>
              </a:ext>
            </a:extLst>
          </p:cNvPr>
          <p:cNvSpPr txBox="1"/>
          <p:nvPr/>
        </p:nvSpPr>
        <p:spPr>
          <a:xfrm>
            <a:off x="633311" y="6459771"/>
            <a:ext cx="3606249" cy="338554"/>
          </a:xfrm>
          <a:prstGeom prst="rect">
            <a:avLst/>
          </a:prstGeom>
          <a:noFill/>
        </p:spPr>
        <p:txBody>
          <a:bodyPr wrap="square" rtlCol="0">
            <a:spAutoFit/>
          </a:bodyPr>
          <a:lstStyle/>
          <a:p>
            <a:r>
              <a:rPr lang="en-AU" sz="1600" dirty="0">
                <a:latin typeface="Comic Sans MS" panose="030F0702030302020204" pitchFamily="66" charset="0"/>
              </a:rPr>
              <a:t>Thermohaline circulation slows (?)</a:t>
            </a:r>
          </a:p>
        </p:txBody>
      </p:sp>
      <p:sp>
        <p:nvSpPr>
          <p:cNvPr id="53" name="TextBox 52">
            <a:extLst>
              <a:ext uri="{FF2B5EF4-FFF2-40B4-BE49-F238E27FC236}">
                <a16:creationId xmlns:a16="http://schemas.microsoft.com/office/drawing/2014/main" id="{00994F88-2A51-4887-84DB-DC652A730631}"/>
              </a:ext>
            </a:extLst>
          </p:cNvPr>
          <p:cNvSpPr txBox="1"/>
          <p:nvPr/>
        </p:nvSpPr>
        <p:spPr>
          <a:xfrm>
            <a:off x="613336" y="1618709"/>
            <a:ext cx="2095584" cy="338554"/>
          </a:xfrm>
          <a:prstGeom prst="rect">
            <a:avLst/>
          </a:prstGeom>
          <a:noFill/>
        </p:spPr>
        <p:txBody>
          <a:bodyPr wrap="square" rtlCol="0">
            <a:spAutoFit/>
          </a:bodyPr>
          <a:lstStyle/>
          <a:p>
            <a:r>
              <a:rPr lang="en-AU" sz="1600" u="sng" dirty="0">
                <a:latin typeface="Comic Sans MS" panose="030F0702030302020204" pitchFamily="66" charset="0"/>
              </a:rPr>
              <a:t>Physical</a:t>
            </a:r>
          </a:p>
        </p:txBody>
      </p:sp>
      <p:sp>
        <p:nvSpPr>
          <p:cNvPr id="54" name="TextBox 53">
            <a:extLst>
              <a:ext uri="{FF2B5EF4-FFF2-40B4-BE49-F238E27FC236}">
                <a16:creationId xmlns:a16="http://schemas.microsoft.com/office/drawing/2014/main" id="{99FA40C6-EE5E-46A4-96FA-0403C2B4D048}"/>
              </a:ext>
            </a:extLst>
          </p:cNvPr>
          <p:cNvSpPr txBox="1"/>
          <p:nvPr/>
        </p:nvSpPr>
        <p:spPr>
          <a:xfrm>
            <a:off x="2918152" y="3659499"/>
            <a:ext cx="3366218" cy="830997"/>
          </a:xfrm>
          <a:prstGeom prst="rect">
            <a:avLst/>
          </a:prstGeom>
          <a:noFill/>
        </p:spPr>
        <p:txBody>
          <a:bodyPr wrap="square" rtlCol="0">
            <a:spAutoFit/>
          </a:bodyPr>
          <a:lstStyle/>
          <a:p>
            <a:pPr algn="r"/>
            <a:r>
              <a:rPr lang="en-AU" sz="1600" dirty="0">
                <a:latin typeface="Comic Sans MS" panose="030F0702030302020204" pitchFamily="66" charset="0"/>
              </a:rPr>
              <a:t>pH and aragonite and calcite saturation states (</a:t>
            </a:r>
            <a:r>
              <a:rPr lang="el-GR" sz="1600" dirty="0">
                <a:latin typeface="Comic Sans MS" panose="030F0702030302020204" pitchFamily="66" charset="0"/>
              </a:rPr>
              <a:t>Ω</a:t>
            </a:r>
            <a:r>
              <a:rPr lang="en-AU" sz="1600" dirty="0">
                <a:latin typeface="Comic Sans MS" panose="030F0702030302020204" pitchFamily="66" charset="0"/>
              </a:rPr>
              <a:t>) decline (ocean acidification)</a:t>
            </a:r>
          </a:p>
        </p:txBody>
      </p:sp>
      <p:sp>
        <p:nvSpPr>
          <p:cNvPr id="58" name="TextBox 57">
            <a:extLst>
              <a:ext uri="{FF2B5EF4-FFF2-40B4-BE49-F238E27FC236}">
                <a16:creationId xmlns:a16="http://schemas.microsoft.com/office/drawing/2014/main" id="{6BE74A22-DBB9-4E7E-980A-C6620538DCDE}"/>
              </a:ext>
            </a:extLst>
          </p:cNvPr>
          <p:cNvSpPr txBox="1"/>
          <p:nvPr/>
        </p:nvSpPr>
        <p:spPr>
          <a:xfrm>
            <a:off x="4243268" y="6475465"/>
            <a:ext cx="1922987" cy="584775"/>
          </a:xfrm>
          <a:prstGeom prst="rect">
            <a:avLst/>
          </a:prstGeom>
          <a:noFill/>
        </p:spPr>
        <p:txBody>
          <a:bodyPr wrap="square" rtlCol="0">
            <a:spAutoFit/>
          </a:bodyPr>
          <a:lstStyle/>
          <a:p>
            <a:pPr algn="r"/>
            <a:r>
              <a:rPr lang="en-AU" sz="1600" dirty="0">
                <a:latin typeface="Comic Sans MS" panose="030F0702030302020204" pitchFamily="66" charset="0"/>
              </a:rPr>
              <a:t>Shallowing of CCD and ACD</a:t>
            </a:r>
          </a:p>
        </p:txBody>
      </p:sp>
      <p:sp>
        <p:nvSpPr>
          <p:cNvPr id="33" name="TextBox 32">
            <a:extLst>
              <a:ext uri="{FF2B5EF4-FFF2-40B4-BE49-F238E27FC236}">
                <a16:creationId xmlns:a16="http://schemas.microsoft.com/office/drawing/2014/main" id="{E0560DBC-76D4-4783-A423-267B47FE9D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4" name="TextBox 33">
            <a:extLst>
              <a:ext uri="{FF2B5EF4-FFF2-40B4-BE49-F238E27FC236}">
                <a16:creationId xmlns:a16="http://schemas.microsoft.com/office/drawing/2014/main" id="{A8B00F6D-6409-4FB1-974E-32CCF145214A}"/>
              </a:ext>
            </a:extLst>
          </p:cNvPr>
          <p:cNvSpPr txBox="1"/>
          <p:nvPr/>
        </p:nvSpPr>
        <p:spPr>
          <a:xfrm>
            <a:off x="3933056" y="1636320"/>
            <a:ext cx="2585160" cy="338554"/>
          </a:xfrm>
          <a:prstGeom prst="rect">
            <a:avLst/>
          </a:prstGeom>
          <a:noFill/>
        </p:spPr>
        <p:txBody>
          <a:bodyPr wrap="square" rtlCol="0">
            <a:spAutoFit/>
          </a:bodyPr>
          <a:lstStyle/>
          <a:p>
            <a:r>
              <a:rPr lang="en-AU" sz="1600" u="sng" dirty="0">
                <a:latin typeface="Comic Sans MS" panose="030F0702030302020204" pitchFamily="66" charset="0"/>
              </a:rPr>
              <a:t>Chemical and Biological</a:t>
            </a:r>
          </a:p>
        </p:txBody>
      </p:sp>
      <p:cxnSp>
        <p:nvCxnSpPr>
          <p:cNvPr id="5" name="Straight Connector 4">
            <a:extLst>
              <a:ext uri="{FF2B5EF4-FFF2-40B4-BE49-F238E27FC236}">
                <a16:creationId xmlns:a16="http://schemas.microsoft.com/office/drawing/2014/main" id="{52AEB7FA-7588-0942-B0ED-EC67E72C05E4}"/>
              </a:ext>
            </a:extLst>
          </p:cNvPr>
          <p:cNvCxnSpPr>
            <a:cxnSpLocks/>
          </p:cNvCxnSpPr>
          <p:nvPr/>
        </p:nvCxnSpPr>
        <p:spPr>
          <a:xfrm flipH="1">
            <a:off x="499132" y="88022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70970DEF-BA7A-0475-5427-908487AF78BF}"/>
              </a:ext>
            </a:extLst>
          </p:cNvPr>
          <p:cNvSpPr txBox="1"/>
          <p:nvPr/>
        </p:nvSpPr>
        <p:spPr>
          <a:xfrm>
            <a:off x="2597116" y="8798994"/>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Understanding – Future Scenarios</a:t>
            </a:r>
            <a:endParaRPr lang="en-AU" sz="1100" b="1" dirty="0">
              <a:latin typeface="Arial Narrow" pitchFamily="34" charset="0"/>
            </a:endParaRPr>
          </a:p>
        </p:txBody>
      </p:sp>
      <p:sp>
        <p:nvSpPr>
          <p:cNvPr id="8" name="TextBox 36">
            <a:extLst>
              <a:ext uri="{FF2B5EF4-FFF2-40B4-BE49-F238E27FC236}">
                <a16:creationId xmlns:a16="http://schemas.microsoft.com/office/drawing/2014/main" id="{31C29FD2-E9A9-AE9A-7E3A-ECE7849E7520}"/>
              </a:ext>
            </a:extLst>
          </p:cNvPr>
          <p:cNvSpPr txBox="1"/>
          <p:nvPr/>
        </p:nvSpPr>
        <p:spPr>
          <a:xfrm>
            <a:off x="440884" y="87989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477815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9C126-95F2-4F9C-4224-B3E75FF455DB}"/>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05F118D2-6523-F1B9-EA4A-ECD6CABB5773}"/>
              </a:ext>
            </a:extLst>
          </p:cNvPr>
          <p:cNvSpPr txBox="1"/>
          <p:nvPr/>
        </p:nvSpPr>
        <p:spPr>
          <a:xfrm>
            <a:off x="1356346" y="129175"/>
            <a:ext cx="4619862" cy="738664"/>
          </a:xfrm>
          <a:prstGeom prst="rect">
            <a:avLst/>
          </a:prstGeom>
          <a:noFill/>
        </p:spPr>
        <p:txBody>
          <a:bodyPr wrap="square" rtlCol="0">
            <a:spAutoFit/>
          </a:bodyPr>
          <a:lstStyle/>
          <a:p>
            <a:r>
              <a:rPr lang="en-US" sz="2000" b="1" dirty="0">
                <a:latin typeface="Arial Narrow" pitchFamily="34" charset="0"/>
              </a:rPr>
              <a:t>Explain </a:t>
            </a:r>
            <a:r>
              <a:rPr lang="en-AU" sz="1100" dirty="0">
                <a:latin typeface="Arial Narrow" panose="020B0606020202030204" pitchFamily="34" charset="0"/>
              </a:rPr>
              <a:t>the impact of average temperature increases on the marine environment, including: altering thermal regimes, and, changing physical and chemical parameters of the ocean, e.g. aragonite saturation levels and rising sea levels.</a:t>
            </a:r>
            <a:endParaRPr lang="en-US" sz="1200" b="1" dirty="0">
              <a:latin typeface="Arial Narrow" pitchFamily="34" charset="0"/>
            </a:endParaRPr>
          </a:p>
        </p:txBody>
      </p:sp>
      <p:sp>
        <p:nvSpPr>
          <p:cNvPr id="31" name="TextBox 30">
            <a:extLst>
              <a:ext uri="{FF2B5EF4-FFF2-40B4-BE49-F238E27FC236}">
                <a16:creationId xmlns:a16="http://schemas.microsoft.com/office/drawing/2014/main" id="{2B9B4C87-A5E9-A70D-832C-E2E1F9F7882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6923514B-2621-1023-8C9A-2C2D28DEF2F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26C4F5B3-28DC-F942-10CC-3F7EFC55EFE1}"/>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C43436C3-EB5D-F0AD-5F71-B3AED37BE26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7991BC1-3187-3E66-7DB8-34A37D1F4641}"/>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543EE289-CC09-9460-C28F-21F21ED0D250}"/>
              </a:ext>
            </a:extLst>
          </p:cNvPr>
          <p:cNvSpPr txBox="1"/>
          <p:nvPr/>
        </p:nvSpPr>
        <p:spPr>
          <a:xfrm>
            <a:off x="5862967" y="23242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73263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9D62-9D12-7EA9-3511-10A320F15A97}"/>
            </a:ext>
          </a:extLst>
        </p:cNvPr>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1E15394-568D-1A32-1D5F-DDA6358AB296}"/>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C21E9B5-376D-CA83-C94C-828A8C39B502}"/>
              </a:ext>
            </a:extLst>
          </p:cNvPr>
          <p:cNvSpPr txBox="1"/>
          <p:nvPr/>
        </p:nvSpPr>
        <p:spPr>
          <a:xfrm>
            <a:off x="1370940" y="52641"/>
            <a:ext cx="4183539" cy="923330"/>
          </a:xfrm>
          <a:prstGeom prst="rect">
            <a:avLst/>
          </a:prstGeom>
          <a:noFill/>
        </p:spPr>
        <p:txBody>
          <a:bodyPr wrap="square" rtlCol="0">
            <a:spAutoFit/>
          </a:bodyPr>
          <a:lstStyle/>
          <a:p>
            <a:r>
              <a:rPr lang="en-US" b="1" dirty="0">
                <a:latin typeface="Arial Narrow" pitchFamily="34" charset="0"/>
              </a:rPr>
              <a:t>11. Title – </a:t>
            </a:r>
            <a:r>
              <a:rPr lang="en-AU" sz="1200" dirty="0">
                <a:latin typeface="Arial Narrow" panose="020B0606020202030204" pitchFamily="34" charset="0"/>
              </a:rPr>
              <a:t>Evaluate efforts (i.e. global agreements, national frameworks, industry participation, community decisions, and individual actions) to reduce the effects of climate change and consider the complexity of these interactions.</a:t>
            </a:r>
            <a:endParaRPr lang="en-US" sz="1200" i="1" dirty="0">
              <a:latin typeface="Arial Narrow" pitchFamily="34" charset="0"/>
            </a:endParaRPr>
          </a:p>
        </p:txBody>
      </p:sp>
      <p:sp>
        <p:nvSpPr>
          <p:cNvPr id="16" name="TextBox 17">
            <a:extLst>
              <a:ext uri="{FF2B5EF4-FFF2-40B4-BE49-F238E27FC236}">
                <a16:creationId xmlns:a16="http://schemas.microsoft.com/office/drawing/2014/main" id="{4F682920-50C7-EBFA-2395-20A26B1B3178}"/>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2CD40D94-5DB4-8DFF-1E1F-D57EC3C0ED7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 name="Rectangle 17">
            <a:extLst>
              <a:ext uri="{FF2B5EF4-FFF2-40B4-BE49-F238E27FC236}">
                <a16:creationId xmlns:a16="http://schemas.microsoft.com/office/drawing/2014/main" id="{F0C1B35B-18E5-7E7B-3FAE-A68DFEBD767D}"/>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20" name="TextBox 19">
            <a:extLst>
              <a:ext uri="{FF2B5EF4-FFF2-40B4-BE49-F238E27FC236}">
                <a16:creationId xmlns:a16="http://schemas.microsoft.com/office/drawing/2014/main" id="{CABFC404-03F5-ADE0-46D9-291656ACD3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35B2C4C4-36A4-C2A9-0561-C6311D360559}"/>
              </a:ext>
            </a:extLst>
          </p:cNvPr>
          <p:cNvSpPr txBox="1"/>
          <p:nvPr/>
        </p:nvSpPr>
        <p:spPr>
          <a:xfrm>
            <a:off x="2597116" y="8748525"/>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as a Human Endeavour	                                               </a:t>
            </a:r>
            <a:endParaRPr lang="en-AU" sz="1100" b="1" dirty="0">
              <a:latin typeface="Arial Narrow" pitchFamily="34" charset="0"/>
            </a:endParaRPr>
          </a:p>
        </p:txBody>
      </p:sp>
      <p:sp>
        <p:nvSpPr>
          <p:cNvPr id="6" name="TextBox 36">
            <a:extLst>
              <a:ext uri="{FF2B5EF4-FFF2-40B4-BE49-F238E27FC236}">
                <a16:creationId xmlns:a16="http://schemas.microsoft.com/office/drawing/2014/main" id="{BDADEDEE-A19A-CF5A-267D-41558AF52BD3}"/>
              </a:ext>
            </a:extLst>
          </p:cNvPr>
          <p:cNvSpPr txBox="1"/>
          <p:nvPr/>
        </p:nvSpPr>
        <p:spPr>
          <a:xfrm>
            <a:off x="440884" y="8748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[Teacher name] year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Rectangle 6">
            <a:extLst>
              <a:ext uri="{FF2B5EF4-FFF2-40B4-BE49-F238E27FC236}">
                <a16:creationId xmlns:a16="http://schemas.microsoft.com/office/drawing/2014/main" id="{6E04D8E1-8C59-7F5C-A866-95EB682577C6}"/>
              </a:ext>
            </a:extLst>
          </p:cNvPr>
          <p:cNvSpPr/>
          <p:nvPr/>
        </p:nvSpPr>
        <p:spPr>
          <a:xfrm>
            <a:off x="508863" y="975060"/>
            <a:ext cx="5844292" cy="77692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8" name="TextBox 7">
            <a:extLst>
              <a:ext uri="{FF2B5EF4-FFF2-40B4-BE49-F238E27FC236}">
                <a16:creationId xmlns:a16="http://schemas.microsoft.com/office/drawing/2014/main" id="{0103014D-64E8-0AC3-5E0E-310403A7F91A}"/>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Tree>
    <p:extLst>
      <p:ext uri="{BB962C8B-B14F-4D97-AF65-F5344CB8AC3E}">
        <p14:creationId xmlns:p14="http://schemas.microsoft.com/office/powerpoint/2010/main" val="150619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148B7-3F94-9C87-6F37-0C4DEEC988A1}"/>
            </a:ext>
          </a:extLst>
        </p:cNvPr>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3AA98409-7978-6E1E-49C3-77DFB0B1B50D}"/>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47B72C9-40A2-285D-2A7E-DABC57937D0B}"/>
              </a:ext>
            </a:extLst>
          </p:cNvPr>
          <p:cNvSpPr txBox="1"/>
          <p:nvPr/>
        </p:nvSpPr>
        <p:spPr>
          <a:xfrm>
            <a:off x="1370940" y="52641"/>
            <a:ext cx="4183539" cy="923330"/>
          </a:xfrm>
          <a:prstGeom prst="rect">
            <a:avLst/>
          </a:prstGeom>
          <a:noFill/>
        </p:spPr>
        <p:txBody>
          <a:bodyPr wrap="square" rtlCol="0">
            <a:spAutoFit/>
          </a:bodyPr>
          <a:lstStyle/>
          <a:p>
            <a:r>
              <a:rPr lang="en-US" b="1" dirty="0">
                <a:latin typeface="Arial Narrow" pitchFamily="34" charset="0"/>
              </a:rPr>
              <a:t>12. Title – </a:t>
            </a:r>
            <a:r>
              <a:rPr lang="en-AU" sz="1200" dirty="0">
                <a:latin typeface="Arial Narrow" panose="020B0606020202030204" pitchFamily="34" charset="0"/>
              </a:rPr>
              <a:t>Consider how scientific knowledge of the loss of coral reefs can be used to evaluate projected economic (e.g. fisheries, tourism), social (e.g. recreation) and environmental (e.g. food webs,</a:t>
            </a:r>
          </a:p>
          <a:p>
            <a:r>
              <a:rPr lang="en-AU" sz="1200" dirty="0">
                <a:latin typeface="Arial Narrow" panose="020B0606020202030204" pitchFamily="34" charset="0"/>
              </a:rPr>
              <a:t>habitat changes) impacts.</a:t>
            </a:r>
            <a:endParaRPr lang="en-US" sz="1200" i="1" dirty="0">
              <a:latin typeface="Arial Narrow" pitchFamily="34" charset="0"/>
            </a:endParaRPr>
          </a:p>
        </p:txBody>
      </p:sp>
      <p:sp>
        <p:nvSpPr>
          <p:cNvPr id="16" name="TextBox 17">
            <a:extLst>
              <a:ext uri="{FF2B5EF4-FFF2-40B4-BE49-F238E27FC236}">
                <a16:creationId xmlns:a16="http://schemas.microsoft.com/office/drawing/2014/main" id="{761C821E-CBC6-9DBA-281C-26B0B744660B}"/>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AF5286D1-13F6-A466-1063-E4F283DC5F6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 name="Rectangle 17">
            <a:extLst>
              <a:ext uri="{FF2B5EF4-FFF2-40B4-BE49-F238E27FC236}">
                <a16:creationId xmlns:a16="http://schemas.microsoft.com/office/drawing/2014/main" id="{3E65FB6A-0F36-E590-6A0B-7A39A20247FE}"/>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20" name="TextBox 19">
            <a:extLst>
              <a:ext uri="{FF2B5EF4-FFF2-40B4-BE49-F238E27FC236}">
                <a16:creationId xmlns:a16="http://schemas.microsoft.com/office/drawing/2014/main" id="{4546FF4A-23DD-6E63-1205-C510DEB7472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9D9A5016-A0B1-4B4D-6D3F-C7335538056F}"/>
              </a:ext>
            </a:extLst>
          </p:cNvPr>
          <p:cNvSpPr txBox="1"/>
          <p:nvPr/>
        </p:nvSpPr>
        <p:spPr>
          <a:xfrm>
            <a:off x="2597116" y="8748525"/>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as a Human Endeavour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D964BE2-4262-9E7F-E3DA-A00E8EFAA081}"/>
              </a:ext>
            </a:extLst>
          </p:cNvPr>
          <p:cNvSpPr txBox="1"/>
          <p:nvPr/>
        </p:nvSpPr>
        <p:spPr>
          <a:xfrm>
            <a:off x="440884" y="8748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[Teacher name] year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Rectangle 6">
            <a:extLst>
              <a:ext uri="{FF2B5EF4-FFF2-40B4-BE49-F238E27FC236}">
                <a16:creationId xmlns:a16="http://schemas.microsoft.com/office/drawing/2014/main" id="{8E9A532A-6CA1-3EB3-C95F-9683B619DC53}"/>
              </a:ext>
            </a:extLst>
          </p:cNvPr>
          <p:cNvSpPr/>
          <p:nvPr/>
        </p:nvSpPr>
        <p:spPr>
          <a:xfrm>
            <a:off x="508863" y="975060"/>
            <a:ext cx="5844292" cy="77692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8" name="TextBox 7">
            <a:extLst>
              <a:ext uri="{FF2B5EF4-FFF2-40B4-BE49-F238E27FC236}">
                <a16:creationId xmlns:a16="http://schemas.microsoft.com/office/drawing/2014/main" id="{8B30D7A7-0162-18D3-F8F6-F3964D93CCE9}"/>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Tree>
    <p:extLst>
      <p:ext uri="{BB962C8B-B14F-4D97-AF65-F5344CB8AC3E}">
        <p14:creationId xmlns:p14="http://schemas.microsoft.com/office/powerpoint/2010/main" val="3854251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5DA54-C3CA-F13F-43AF-1166A1BB06B6}"/>
            </a:ext>
          </a:extLst>
        </p:cNvPr>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EE5CB5E-8A49-36EF-572C-0B4B90C9DE0A}"/>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1B3133CE-47DD-6F57-8740-9AA80EDD3907}"/>
              </a:ext>
            </a:extLst>
          </p:cNvPr>
          <p:cNvSpPr txBox="1"/>
          <p:nvPr/>
        </p:nvSpPr>
        <p:spPr>
          <a:xfrm>
            <a:off x="1380109" y="160672"/>
            <a:ext cx="4316204" cy="738664"/>
          </a:xfrm>
          <a:prstGeom prst="rect">
            <a:avLst/>
          </a:prstGeom>
          <a:noFill/>
        </p:spPr>
        <p:txBody>
          <a:bodyPr wrap="square" rtlCol="0">
            <a:spAutoFit/>
          </a:bodyPr>
          <a:lstStyle/>
          <a:p>
            <a:r>
              <a:rPr lang="en-US" b="1" dirty="0">
                <a:latin typeface="Arial Narrow" pitchFamily="34" charset="0"/>
              </a:rPr>
              <a:t>13. Title – </a:t>
            </a:r>
            <a:r>
              <a:rPr lang="en-AU" sz="1200" dirty="0">
                <a:latin typeface="Arial Narrow" panose="020B0606020202030204" pitchFamily="34" charset="0"/>
              </a:rPr>
              <a:t>Consider the evidence that enables scientists to predict that when thermoclines and upwellings are disrupted to shut down the ‘global ocean conveyor’ and the effect of this on global ocean productivity.</a:t>
            </a:r>
            <a:endParaRPr lang="en-US" sz="1200" i="1" dirty="0">
              <a:latin typeface="Arial Narrow" pitchFamily="34" charset="0"/>
            </a:endParaRPr>
          </a:p>
        </p:txBody>
      </p:sp>
      <p:sp>
        <p:nvSpPr>
          <p:cNvPr id="16" name="TextBox 17">
            <a:extLst>
              <a:ext uri="{FF2B5EF4-FFF2-40B4-BE49-F238E27FC236}">
                <a16:creationId xmlns:a16="http://schemas.microsoft.com/office/drawing/2014/main" id="{FFB1560C-6EAB-47A9-BD04-122549AFCD3E}"/>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C215D269-F827-01CA-C475-AE0A5481423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 name="Rectangle 17">
            <a:extLst>
              <a:ext uri="{FF2B5EF4-FFF2-40B4-BE49-F238E27FC236}">
                <a16:creationId xmlns:a16="http://schemas.microsoft.com/office/drawing/2014/main" id="{E694977B-B4F4-F172-A115-4D4C6F2BFD8D}"/>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20" name="TextBox 19">
            <a:extLst>
              <a:ext uri="{FF2B5EF4-FFF2-40B4-BE49-F238E27FC236}">
                <a16:creationId xmlns:a16="http://schemas.microsoft.com/office/drawing/2014/main" id="{645610A0-4190-0009-0407-51996078C6F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44F25C86-7A3E-E05D-A9B6-8169551A1C6E}"/>
              </a:ext>
            </a:extLst>
          </p:cNvPr>
          <p:cNvSpPr txBox="1"/>
          <p:nvPr/>
        </p:nvSpPr>
        <p:spPr>
          <a:xfrm>
            <a:off x="2597116" y="8748525"/>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as a Human Endeavour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040F333-FF55-B709-B96F-DE0FFB2C59DF}"/>
              </a:ext>
            </a:extLst>
          </p:cNvPr>
          <p:cNvSpPr txBox="1"/>
          <p:nvPr/>
        </p:nvSpPr>
        <p:spPr>
          <a:xfrm>
            <a:off x="440884" y="8748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[Teacher name] year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Rectangle 6">
            <a:extLst>
              <a:ext uri="{FF2B5EF4-FFF2-40B4-BE49-F238E27FC236}">
                <a16:creationId xmlns:a16="http://schemas.microsoft.com/office/drawing/2014/main" id="{F1338DA5-360B-8592-4BEC-CE4653BA21D1}"/>
              </a:ext>
            </a:extLst>
          </p:cNvPr>
          <p:cNvSpPr/>
          <p:nvPr/>
        </p:nvSpPr>
        <p:spPr>
          <a:xfrm>
            <a:off x="508863" y="975060"/>
            <a:ext cx="5844292" cy="77692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8" name="TextBox 7">
            <a:extLst>
              <a:ext uri="{FF2B5EF4-FFF2-40B4-BE49-F238E27FC236}">
                <a16:creationId xmlns:a16="http://schemas.microsoft.com/office/drawing/2014/main" id="{68720A3C-280D-D62F-15C5-A75BFE8F1CBD}"/>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Tree>
    <p:extLst>
      <p:ext uri="{BB962C8B-B14F-4D97-AF65-F5344CB8AC3E}">
        <p14:creationId xmlns:p14="http://schemas.microsoft.com/office/powerpoint/2010/main" val="2988259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AFD03-42CC-BC21-4ECD-20C4B725939C}"/>
            </a:ext>
          </a:extLst>
        </p:cNvPr>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A4A2146-3C55-126C-822D-008450DA0B8F}"/>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BB2D716E-28F6-4937-FC1E-8738BFA35164}"/>
              </a:ext>
            </a:extLst>
          </p:cNvPr>
          <p:cNvSpPr txBox="1"/>
          <p:nvPr/>
        </p:nvSpPr>
        <p:spPr>
          <a:xfrm>
            <a:off x="1378203" y="341666"/>
            <a:ext cx="4316204" cy="369332"/>
          </a:xfrm>
          <a:prstGeom prst="rect">
            <a:avLst/>
          </a:prstGeom>
          <a:noFill/>
        </p:spPr>
        <p:txBody>
          <a:bodyPr wrap="square" rtlCol="0">
            <a:spAutoFit/>
          </a:bodyPr>
          <a:lstStyle/>
          <a:p>
            <a:r>
              <a:rPr lang="en-US" b="1" dirty="0">
                <a:latin typeface="Arial Narrow" pitchFamily="34" charset="0"/>
              </a:rPr>
              <a:t>14. Title – </a:t>
            </a:r>
            <a:r>
              <a:rPr lang="en-AU" sz="1200" dirty="0">
                <a:latin typeface="Arial Narrow" panose="020B0606020202030204" pitchFamily="34" charset="0"/>
              </a:rPr>
              <a:t>Evaluate the success of a named protected marine area..</a:t>
            </a:r>
            <a:endParaRPr lang="en-US" sz="1200" i="1" dirty="0">
              <a:latin typeface="Arial Narrow" pitchFamily="34" charset="0"/>
            </a:endParaRPr>
          </a:p>
        </p:txBody>
      </p:sp>
      <p:sp>
        <p:nvSpPr>
          <p:cNvPr id="16" name="TextBox 17">
            <a:extLst>
              <a:ext uri="{FF2B5EF4-FFF2-40B4-BE49-F238E27FC236}">
                <a16:creationId xmlns:a16="http://schemas.microsoft.com/office/drawing/2014/main" id="{BA2A6E02-F93E-643D-053D-B2C10B6BF8A2}"/>
              </a:ext>
            </a:extLst>
          </p:cNvPr>
          <p:cNvSpPr txBox="1"/>
          <p:nvPr/>
        </p:nvSpPr>
        <p:spPr>
          <a:xfrm>
            <a:off x="5687144" y="21420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a:extLst>
              <a:ext uri="{FF2B5EF4-FFF2-40B4-BE49-F238E27FC236}">
                <a16:creationId xmlns:a16="http://schemas.microsoft.com/office/drawing/2014/main" id="{9DB14545-6158-1DA5-5BE2-F60D46207E8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 name="Rectangle 17">
            <a:extLst>
              <a:ext uri="{FF2B5EF4-FFF2-40B4-BE49-F238E27FC236}">
                <a16:creationId xmlns:a16="http://schemas.microsoft.com/office/drawing/2014/main" id="{C90CDA51-BBEB-B45D-7B40-0A1A0F7FDEFD}"/>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20" name="TextBox 19">
            <a:extLst>
              <a:ext uri="{FF2B5EF4-FFF2-40B4-BE49-F238E27FC236}">
                <a16:creationId xmlns:a16="http://schemas.microsoft.com/office/drawing/2014/main" id="{A7C92F8B-AAA0-FF79-BE4F-4FFD5F256AE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FD0BAEBF-A3DF-646A-531E-AC8549CFE1B7}"/>
              </a:ext>
            </a:extLst>
          </p:cNvPr>
          <p:cNvSpPr txBox="1"/>
          <p:nvPr/>
        </p:nvSpPr>
        <p:spPr>
          <a:xfrm>
            <a:off x="2597116" y="8748525"/>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Inquiry</a:t>
            </a:r>
            <a:endParaRPr lang="en-AU" sz="1100" b="1" dirty="0">
              <a:latin typeface="Arial Narrow" pitchFamily="34" charset="0"/>
            </a:endParaRPr>
          </a:p>
        </p:txBody>
      </p:sp>
      <p:sp>
        <p:nvSpPr>
          <p:cNvPr id="6" name="TextBox 36">
            <a:extLst>
              <a:ext uri="{FF2B5EF4-FFF2-40B4-BE49-F238E27FC236}">
                <a16:creationId xmlns:a16="http://schemas.microsoft.com/office/drawing/2014/main" id="{4FC8DD6A-C17C-3EE6-438F-31A7F1C73EC4}"/>
              </a:ext>
            </a:extLst>
          </p:cNvPr>
          <p:cNvSpPr txBox="1"/>
          <p:nvPr/>
        </p:nvSpPr>
        <p:spPr>
          <a:xfrm>
            <a:off x="440884" y="8748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[Teacher name] year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Rectangle 6">
            <a:extLst>
              <a:ext uri="{FF2B5EF4-FFF2-40B4-BE49-F238E27FC236}">
                <a16:creationId xmlns:a16="http://schemas.microsoft.com/office/drawing/2014/main" id="{10A4A80F-B461-3F4A-2812-9AEBC902691D}"/>
              </a:ext>
            </a:extLst>
          </p:cNvPr>
          <p:cNvSpPr/>
          <p:nvPr/>
        </p:nvSpPr>
        <p:spPr>
          <a:xfrm>
            <a:off x="508863" y="975060"/>
            <a:ext cx="5844292" cy="77692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8" name="TextBox 7">
            <a:extLst>
              <a:ext uri="{FF2B5EF4-FFF2-40B4-BE49-F238E27FC236}">
                <a16:creationId xmlns:a16="http://schemas.microsoft.com/office/drawing/2014/main" id="{532F67EF-1883-A488-DEDC-1A3A5BE87A3C}"/>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Tree>
    <p:extLst>
      <p:ext uri="{BB962C8B-B14F-4D97-AF65-F5344CB8AC3E}">
        <p14:creationId xmlns:p14="http://schemas.microsoft.com/office/powerpoint/2010/main" val="26532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B75CC-0CA9-566A-A18F-38C204A94722}"/>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1BEA60F6-0819-93D2-6A1F-D796628B8FFD}"/>
              </a:ext>
            </a:extLst>
          </p:cNvPr>
          <p:cNvSpPr txBox="1"/>
          <p:nvPr/>
        </p:nvSpPr>
        <p:spPr>
          <a:xfrm>
            <a:off x="1370410" y="32938"/>
            <a:ext cx="4395990" cy="884858"/>
          </a:xfrm>
          <a:prstGeom prst="rect">
            <a:avLst/>
          </a:prstGeom>
          <a:noFill/>
        </p:spPr>
        <p:txBody>
          <a:bodyPr wrap="square" rtlCol="0">
            <a:spAutoFit/>
          </a:bodyPr>
          <a:lstStyle/>
          <a:p>
            <a:r>
              <a:rPr lang="en-US" sz="2000" b="1" dirty="0">
                <a:latin typeface="Arial Narrow" pitchFamily="34" charset="0"/>
              </a:rPr>
              <a:t>Apply</a:t>
            </a:r>
            <a:r>
              <a:rPr lang="en-US" sz="1200" dirty="0">
                <a:latin typeface="Arial Narrow" pitchFamily="34" charset="0"/>
              </a:rPr>
              <a:t> </a:t>
            </a:r>
            <a:r>
              <a:rPr lang="en-US" sz="1100" dirty="0">
                <a:latin typeface="Arial Narrow" pitchFamily="34" charset="0"/>
              </a:rPr>
              <a:t>t</a:t>
            </a:r>
            <a:r>
              <a:rPr lang="en-US" sz="1050" dirty="0">
                <a:latin typeface="Arial Narrow" pitchFamily="34" charset="0"/>
              </a:rPr>
              <a:t>he arguments for preserving species and habitats to a given case study by identifying their associated direct and indirect values, including: </a:t>
            </a:r>
            <a:r>
              <a:rPr lang="en-US" sz="1050" b="1" dirty="0">
                <a:latin typeface="Arial Narrow" pitchFamily="34" charset="0"/>
              </a:rPr>
              <a:t>ecological </a:t>
            </a:r>
            <a:r>
              <a:rPr lang="en-US" sz="1050" dirty="0">
                <a:latin typeface="Arial Narrow" pitchFamily="34" charset="0"/>
              </a:rPr>
              <a:t>(e.g. source of genetic diversity); </a:t>
            </a:r>
            <a:r>
              <a:rPr lang="en-US" sz="1050" b="1" dirty="0">
                <a:latin typeface="Arial Narrow" pitchFamily="34" charset="0"/>
              </a:rPr>
              <a:t>economic</a:t>
            </a:r>
            <a:r>
              <a:rPr lang="en-US" sz="1050" dirty="0">
                <a:latin typeface="Arial Narrow" pitchFamily="34" charset="0"/>
              </a:rPr>
              <a:t> (e.g. ecotourism, recreation, yield);</a:t>
            </a:r>
            <a:r>
              <a:rPr lang="en-US" sz="1050" b="1" dirty="0">
                <a:latin typeface="Arial Narrow" pitchFamily="34" charset="0"/>
              </a:rPr>
              <a:t> ethical </a:t>
            </a:r>
            <a:r>
              <a:rPr lang="en-US" sz="1050" dirty="0">
                <a:latin typeface="Arial Narrow" pitchFamily="34" charset="0"/>
              </a:rPr>
              <a:t>(e.g. bio rights and stewardship); and </a:t>
            </a:r>
            <a:r>
              <a:rPr lang="en-US" sz="1050" b="1" dirty="0">
                <a:latin typeface="Arial Narrow" pitchFamily="34" charset="0"/>
              </a:rPr>
              <a:t>aesthetic</a:t>
            </a:r>
            <a:r>
              <a:rPr lang="en-US" sz="1050" dirty="0">
                <a:latin typeface="Arial Narrow" pitchFamily="34" charset="0"/>
              </a:rPr>
              <a:t> (e.g. source of beauty, spiritual connection.</a:t>
            </a:r>
            <a:endParaRPr lang="en-US" sz="1200" b="1" dirty="0">
              <a:latin typeface="Arial Narrow" pitchFamily="34" charset="0"/>
            </a:endParaRPr>
          </a:p>
        </p:txBody>
      </p:sp>
      <p:sp>
        <p:nvSpPr>
          <p:cNvPr id="31" name="TextBox 30">
            <a:extLst>
              <a:ext uri="{FF2B5EF4-FFF2-40B4-BE49-F238E27FC236}">
                <a16:creationId xmlns:a16="http://schemas.microsoft.com/office/drawing/2014/main" id="{27402978-AEEF-7738-85B6-2AF88B01178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83C4D70E-9295-71D1-CD06-AC4BF1A1221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9B92BBDC-6A6D-6F6F-D2D5-96F861EF65A0}"/>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3813374F-E63A-6EFB-DDFC-32215F9B37D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B50CA87-F1C8-ED42-83A5-E78026A4D047}"/>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FD8AA86E-A441-E50A-6527-0E40FCE47A16}"/>
              </a:ext>
            </a:extLst>
          </p:cNvPr>
          <p:cNvSpPr txBox="1"/>
          <p:nvPr/>
        </p:nvSpPr>
        <p:spPr>
          <a:xfrm>
            <a:off x="5693106" y="2308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87835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6346" y="148719"/>
            <a:ext cx="4232893" cy="738664"/>
          </a:xfrm>
          <a:prstGeom prst="rect">
            <a:avLst/>
          </a:prstGeom>
          <a:noFill/>
        </p:spPr>
        <p:txBody>
          <a:bodyPr wrap="square" rtlCol="0">
            <a:spAutoFit/>
          </a:bodyPr>
          <a:lstStyle/>
          <a:p>
            <a:r>
              <a:rPr lang="en-US" b="1" dirty="0">
                <a:latin typeface="Arial Narrow" pitchFamily="34" charset="0"/>
              </a:rPr>
              <a:t>2. How to Protect our Natural Assets? – </a:t>
            </a:r>
            <a:r>
              <a:rPr lang="en-US" sz="1200" dirty="0">
                <a:latin typeface="Arial Narrow" pitchFamily="34" charset="0"/>
              </a:rPr>
              <a:t>Explain the criteria (i.e. site selection, networking and connectivity, replication, spacing, size and coverage) used to design protected marine areas.</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17816" y="8404026"/>
            <a:ext cx="6062984" cy="430887"/>
          </a:xfrm>
          <a:prstGeom prst="rect">
            <a:avLst/>
          </a:prstGeom>
        </p:spPr>
        <p:txBody>
          <a:bodyPr wrap="square">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Reproduced with permission from: Green, A.L., </a:t>
            </a:r>
            <a:r>
              <a:rPr lang="en-AU" sz="530" dirty="0" err="1">
                <a:latin typeface="Arial Narrow" panose="020B0606020202030204" pitchFamily="34" charset="0"/>
              </a:rPr>
              <a:t>Maypa</a:t>
            </a:r>
            <a:r>
              <a:rPr lang="en-AU" sz="530" dirty="0">
                <a:latin typeface="Arial Narrow" panose="020B0606020202030204" pitchFamily="34" charset="0"/>
              </a:rPr>
              <a:t>, A.P., Almay, G.R., Rhodes, K.L., Weeks, R., </a:t>
            </a:r>
            <a:r>
              <a:rPr lang="en-AU" sz="530" dirty="0" err="1">
                <a:latin typeface="Arial Narrow" panose="020B0606020202030204" pitchFamily="34" charset="0"/>
              </a:rPr>
              <a:t>Abesamis</a:t>
            </a:r>
            <a:r>
              <a:rPr lang="en-AU" sz="530" dirty="0">
                <a:latin typeface="Arial Narrow" panose="020B0606020202030204" pitchFamily="34" charset="0"/>
              </a:rPr>
              <a:t>, R. A., Gleason, M., </a:t>
            </a:r>
            <a:r>
              <a:rPr lang="en-AU" sz="530" dirty="0" err="1">
                <a:latin typeface="Arial Narrow" panose="020B0606020202030204" pitchFamily="34" charset="0"/>
              </a:rPr>
              <a:t>Mumby</a:t>
            </a:r>
            <a:r>
              <a:rPr lang="en-AU" sz="530" dirty="0">
                <a:latin typeface="Arial Narrow" panose="020B0606020202030204" pitchFamily="34" charset="0"/>
              </a:rPr>
              <a:t>, P. and White, A.T. (2014). </a:t>
            </a:r>
            <a:r>
              <a:rPr lang="en-US" sz="530" dirty="0">
                <a:latin typeface="Arial Narrow" panose="020B0606020202030204" pitchFamily="34" charset="0"/>
              </a:rPr>
              <a:t>Larval dispersal and movement patterns of coral reef fishes, and implications for marine reserve network design. </a:t>
            </a:r>
            <a:r>
              <a:rPr lang="en-US" sz="530" i="1" dirty="0">
                <a:latin typeface="Arial Narrow" panose="020B0606020202030204" pitchFamily="34" charset="0"/>
              </a:rPr>
              <a:t>Biological Reviews. Volume 90. Issue 4. DOI: 10.1111/brv.12155. </a:t>
            </a:r>
            <a:r>
              <a:rPr lang="en-US" sz="530" dirty="0">
                <a:latin typeface="Arial Narrow" panose="020B0606020202030204" pitchFamily="34" charset="0"/>
              </a:rPr>
              <a:t>CC BY-NC-ND 4.0</a:t>
            </a:r>
            <a:endParaRPr lang="en-AU" sz="530" baseline="30000" dirty="0">
              <a:latin typeface="Arial Narrow" panose="020B0606020202030204" pitchFamily="34" charset="0"/>
            </a:endParaRPr>
          </a:p>
          <a:p>
            <a:r>
              <a:rPr lang="en-AU" sz="530" baseline="30000" dirty="0">
                <a:latin typeface="Arial Narrow" panose="020B0606020202030204" pitchFamily="34" charset="0"/>
              </a:rPr>
              <a:t>[3] </a:t>
            </a:r>
            <a:r>
              <a:rPr lang="en-AU" sz="530" dirty="0">
                <a:latin typeface="Arial Narrow" panose="020B0606020202030204" pitchFamily="34" charset="0"/>
              </a:rPr>
              <a:t>Dr. Alison Green, personal communication (04.07.2019). </a:t>
            </a:r>
            <a:r>
              <a:rPr lang="en-AU" sz="530" i="1" dirty="0">
                <a:latin typeface="Arial Narrow" panose="020B0606020202030204" pitchFamily="34" charset="0"/>
              </a:rPr>
              <a:t>Note: </a:t>
            </a:r>
            <a:r>
              <a:rPr lang="en-AU" sz="530" dirty="0">
                <a:latin typeface="Arial Narrow" panose="020B0606020202030204" pitchFamily="34" charset="0"/>
              </a:rPr>
              <a:t>originally, the rule of thumb was to space marine reserves no more than 15km apart</a:t>
            </a:r>
            <a:r>
              <a:rPr lang="en-AU" sz="530" baseline="30000" dirty="0">
                <a:latin typeface="Arial Narrow" panose="020B0606020202030204" pitchFamily="34" charset="0"/>
              </a:rPr>
              <a:t>[1]</a:t>
            </a:r>
            <a:r>
              <a:rPr lang="en-AU" sz="530" dirty="0">
                <a:latin typeface="Arial Narrow" panose="020B0606020202030204" pitchFamily="34" charset="0"/>
              </a:rPr>
              <a:t>. T</a:t>
            </a:r>
            <a:r>
              <a:rPr lang="en-US" sz="530" dirty="0">
                <a:latin typeface="Arial Narrow" panose="020B0606020202030204" pitchFamily="34" charset="0"/>
              </a:rPr>
              <a:t>he science has recently changed with more empirical movement studies on more species. Therefore, now we say they should be spaced 10s or 100s of km apart, depending on larval dispersal distances of focal species</a:t>
            </a:r>
            <a:r>
              <a:rPr lang="en-US" sz="530" baseline="30000" dirty="0">
                <a:latin typeface="Arial Narrow" panose="020B0606020202030204" pitchFamily="34" charset="0"/>
              </a:rPr>
              <a:t>[3]</a:t>
            </a:r>
            <a:r>
              <a:rPr lang="en-US" sz="530" dirty="0">
                <a:latin typeface="Arial Narrow" panose="020B0606020202030204" pitchFamily="34" charset="0"/>
              </a:rPr>
              <a:t>.</a:t>
            </a:r>
            <a:endParaRPr lang="en-AU" sz="530" baseline="30000" dirty="0">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7" name="TextBox 16">
            <a:extLst>
              <a:ext uri="{FF2B5EF4-FFF2-40B4-BE49-F238E27FC236}">
                <a16:creationId xmlns:a16="http://schemas.microsoft.com/office/drawing/2014/main" id="{2B514FE0-4FB4-4197-9CAB-04210B735A16}"/>
              </a:ext>
            </a:extLst>
          </p:cNvPr>
          <p:cNvSpPr txBox="1"/>
          <p:nvPr/>
        </p:nvSpPr>
        <p:spPr>
          <a:xfrm>
            <a:off x="423332" y="976374"/>
            <a:ext cx="6035307" cy="2000548"/>
          </a:xfrm>
          <a:prstGeom prst="rect">
            <a:avLst/>
          </a:prstGeom>
          <a:noFill/>
        </p:spPr>
        <p:txBody>
          <a:bodyPr wrap="square" rtlCol="0">
            <a:spAutoFit/>
          </a:bodyPr>
          <a:lstStyle/>
          <a:p>
            <a:r>
              <a:rPr lang="en-AU" sz="1600" b="1" dirty="0">
                <a:latin typeface="Arial Narrow" panose="020B0606020202030204" pitchFamily="34" charset="0"/>
              </a:rPr>
              <a:t>How to design a marine reserve </a:t>
            </a:r>
          </a:p>
          <a:p>
            <a:r>
              <a:rPr lang="en-AU" sz="1200" dirty="0">
                <a:latin typeface="Arial Narrow" panose="020B0606020202030204" pitchFamily="34" charset="0"/>
              </a:rPr>
              <a:t>Marine </a:t>
            </a:r>
            <a:r>
              <a:rPr lang="en-AU" sz="1200" b="1" i="1" dirty="0">
                <a:latin typeface="Arial Narrow" panose="020B0606020202030204" pitchFamily="34" charset="0"/>
              </a:rPr>
              <a:t>reserves</a:t>
            </a:r>
            <a:r>
              <a:rPr lang="en-AU" sz="1200" dirty="0">
                <a:latin typeface="Arial Narrow" panose="020B0606020202030204" pitchFamily="34" charset="0"/>
              </a:rPr>
              <a:t>* provide protection from extractive and destructive activities</a:t>
            </a:r>
            <a:r>
              <a:rPr lang="en-AU" sz="1200" baseline="30000" dirty="0">
                <a:latin typeface="Arial Narrow" panose="020B0606020202030204" pitchFamily="34" charset="0"/>
              </a:rPr>
              <a:t>[1]</a:t>
            </a:r>
            <a:r>
              <a:rPr lang="en-AU" sz="1200" dirty="0">
                <a:latin typeface="Arial Narrow" panose="020B0606020202030204" pitchFamily="34" charset="0"/>
              </a:rPr>
              <a:t>. Hence, there are rules. </a:t>
            </a:r>
            <a:r>
              <a:rPr lang="en-US" sz="1200" dirty="0">
                <a:latin typeface="Arial Narrow" panose="020B0606020202030204" pitchFamily="34" charset="0"/>
              </a:rPr>
              <a:t>Thus, in order to be effective (and become powerful tools for conservation and management) they need to be designed well. </a:t>
            </a:r>
            <a:r>
              <a:rPr lang="en-AU" sz="1200" dirty="0">
                <a:latin typeface="Arial Narrow" panose="020B0606020202030204" pitchFamily="34" charset="0"/>
              </a:rPr>
              <a:t>When designing a marine reserve or marine reserve </a:t>
            </a:r>
            <a:r>
              <a:rPr lang="en-AU" sz="1200" i="1" dirty="0">
                <a:latin typeface="Arial Narrow" panose="020B0606020202030204" pitchFamily="34" charset="0"/>
              </a:rPr>
              <a:t>network</a:t>
            </a:r>
            <a:r>
              <a:rPr lang="en-AU" sz="1200" dirty="0">
                <a:latin typeface="Arial Narrow" panose="020B0606020202030204" pitchFamily="34" charset="0"/>
              </a:rPr>
              <a:t>, a few things need to be decided upon, such as where they should go (site selection, networking and connectivity), how big they need to be (size and coverage), how many there needs to be (replication), and how close together they need to be (spacing). As a rule of thumb, marine reserves should be at least </a:t>
            </a:r>
            <a:r>
              <a:rPr lang="en-AU" sz="1200" b="1" dirty="0">
                <a:latin typeface="Arial Narrow" panose="020B0606020202030204" pitchFamily="34" charset="0"/>
              </a:rPr>
              <a:t>twice the size </a:t>
            </a:r>
            <a:r>
              <a:rPr lang="en-AU" sz="1200" dirty="0">
                <a:latin typeface="Arial Narrow" panose="020B0606020202030204" pitchFamily="34" charset="0"/>
              </a:rPr>
              <a:t>of the home range of focal species for protection (in all directions), protect habitats critical to any stage of their life cycle (e.g. nursery grounds and spawning sites), and be spaced 10s to 100s of kilometres apart (depending on the larval dispersal distances of focal species) to allow for species replenishment</a:t>
            </a:r>
            <a:r>
              <a:rPr lang="en-AU" sz="1200" baseline="30000" dirty="0">
                <a:latin typeface="Arial Narrow" panose="020B0606020202030204" pitchFamily="34" charset="0"/>
              </a:rPr>
              <a:t>[3]</a:t>
            </a:r>
            <a:r>
              <a:rPr lang="en-AU" sz="1200" dirty="0">
                <a:latin typeface="Arial Narrow" panose="020B0606020202030204" pitchFamily="34" charset="0"/>
              </a:rPr>
              <a:t>.  </a:t>
            </a:r>
          </a:p>
        </p:txBody>
      </p:sp>
      <p:pic>
        <p:nvPicPr>
          <p:cNvPr id="2" name="Picture 1">
            <a:extLst>
              <a:ext uri="{FF2B5EF4-FFF2-40B4-BE49-F238E27FC236}">
                <a16:creationId xmlns:a16="http://schemas.microsoft.com/office/drawing/2014/main" id="{3D654A8D-226C-4AD7-BCD8-9A8E9E280BE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tretch>
            <a:fillRect/>
          </a:stretch>
        </p:blipFill>
        <p:spPr>
          <a:xfrm>
            <a:off x="493720" y="3446874"/>
            <a:ext cx="5855907" cy="1334491"/>
          </a:xfrm>
          <a:prstGeom prst="rect">
            <a:avLst/>
          </a:prstGeom>
          <a:ln>
            <a:solidFill>
              <a:schemeClr val="tx1"/>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903CCE2F-5EC4-4B65-88C1-4FEE98FB6DAF}"/>
              </a:ext>
            </a:extLst>
          </p:cNvPr>
          <p:cNvSpPr/>
          <p:nvPr/>
        </p:nvSpPr>
        <p:spPr>
          <a:xfrm>
            <a:off x="500644" y="3045192"/>
            <a:ext cx="5860437" cy="31946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tx1"/>
                </a:solidFill>
                <a:latin typeface="Arial Narrow" panose="020B0606020202030204" pitchFamily="34" charset="0"/>
              </a:rPr>
              <a:t>Q. How many fish species in Fig. 1 would be protected by a reserve with a 1km diameter? Ans.</a:t>
            </a:r>
          </a:p>
        </p:txBody>
      </p:sp>
      <p:sp>
        <p:nvSpPr>
          <p:cNvPr id="6" name="Rectangle 5">
            <a:extLst>
              <a:ext uri="{FF2B5EF4-FFF2-40B4-BE49-F238E27FC236}">
                <a16:creationId xmlns:a16="http://schemas.microsoft.com/office/drawing/2014/main" id="{CA62689E-4C11-45B5-BE04-D2D87738BCF9}"/>
              </a:ext>
            </a:extLst>
          </p:cNvPr>
          <p:cNvSpPr/>
          <p:nvPr/>
        </p:nvSpPr>
        <p:spPr>
          <a:xfrm>
            <a:off x="5868255" y="3082551"/>
            <a:ext cx="424467" cy="24298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lumMod val="65000"/>
                  <a:lumOff val="35000"/>
                </a:schemeClr>
              </a:solidFill>
              <a:latin typeface="Comic Sans MS" panose="030F0702030302020204" pitchFamily="66" charset="0"/>
            </a:endParaRPr>
          </a:p>
        </p:txBody>
      </p:sp>
      <p:sp>
        <p:nvSpPr>
          <p:cNvPr id="9" name="TextBox 8">
            <a:extLst>
              <a:ext uri="{FF2B5EF4-FFF2-40B4-BE49-F238E27FC236}">
                <a16:creationId xmlns:a16="http://schemas.microsoft.com/office/drawing/2014/main" id="{344F8DFD-D7EB-476D-A3EE-D25AA963BDDD}"/>
              </a:ext>
            </a:extLst>
          </p:cNvPr>
          <p:cNvSpPr txBox="1"/>
          <p:nvPr/>
        </p:nvSpPr>
        <p:spPr>
          <a:xfrm>
            <a:off x="5925845" y="3072454"/>
            <a:ext cx="576064" cy="276999"/>
          </a:xfrm>
          <a:prstGeom prst="rect">
            <a:avLst/>
          </a:prstGeom>
          <a:noFill/>
        </p:spPr>
        <p:txBody>
          <a:bodyPr wrap="square" rtlCol="0">
            <a:spAutoFit/>
          </a:bodyPr>
          <a:lstStyle/>
          <a:p>
            <a:r>
              <a:rPr lang="en-AU" sz="1200" dirty="0">
                <a:solidFill>
                  <a:schemeClr val="tx1">
                    <a:lumMod val="65000"/>
                    <a:lumOff val="35000"/>
                  </a:schemeClr>
                </a:solidFill>
                <a:latin typeface="Comic Sans MS" panose="030F0702030302020204" pitchFamily="66" charset="0"/>
              </a:rPr>
              <a:t>19</a:t>
            </a:r>
          </a:p>
        </p:txBody>
      </p:sp>
      <p:sp>
        <p:nvSpPr>
          <p:cNvPr id="23" name="TextBox 22">
            <a:extLst>
              <a:ext uri="{FF2B5EF4-FFF2-40B4-BE49-F238E27FC236}">
                <a16:creationId xmlns:a16="http://schemas.microsoft.com/office/drawing/2014/main" id="{3A95AC5B-EF81-4210-989D-9153F8E435F1}"/>
              </a:ext>
            </a:extLst>
          </p:cNvPr>
          <p:cNvSpPr txBox="1"/>
          <p:nvPr/>
        </p:nvSpPr>
        <p:spPr>
          <a:xfrm>
            <a:off x="409597" y="4790121"/>
            <a:ext cx="6062984" cy="461665"/>
          </a:xfrm>
          <a:prstGeom prst="rect">
            <a:avLst/>
          </a:prstGeom>
          <a:noFill/>
        </p:spPr>
        <p:txBody>
          <a:bodyPr wrap="square" rtlCol="0">
            <a:spAutoFit/>
          </a:bodyPr>
          <a:lstStyle/>
          <a:p>
            <a:r>
              <a:rPr lang="en-AU" sz="800" b="1" dirty="0">
                <a:latin typeface="Arial Narrow" panose="020B0606020202030204" pitchFamily="34" charset="0"/>
              </a:rPr>
              <a:t>Figure 1: Linear scale of movement of coral reef and coastal pelagic fish species</a:t>
            </a:r>
            <a:r>
              <a:rPr lang="en-AU" sz="800" b="1" baseline="30000" dirty="0">
                <a:latin typeface="Arial Narrow" panose="020B0606020202030204" pitchFamily="34" charset="0"/>
              </a:rPr>
              <a:t>[1]</a:t>
            </a:r>
            <a:r>
              <a:rPr lang="en-AU" sz="800" b="1" dirty="0">
                <a:latin typeface="Arial Narrow" panose="020B0606020202030204" pitchFamily="34" charset="0"/>
              </a:rPr>
              <a:t>. </a:t>
            </a:r>
          </a:p>
          <a:p>
            <a:r>
              <a:rPr lang="en-AU" sz="790" i="1" dirty="0">
                <a:latin typeface="Arial Narrow" panose="020B0606020202030204" pitchFamily="34" charset="0"/>
              </a:rPr>
              <a:t>Note: </a:t>
            </a:r>
            <a:r>
              <a:rPr lang="en-AU" sz="790" dirty="0">
                <a:latin typeface="Arial Narrow" panose="020B0606020202030204" pitchFamily="34" charset="0"/>
              </a:rPr>
              <a:t>the </a:t>
            </a:r>
            <a:r>
              <a:rPr lang="en-AU" sz="790" u="sng" dirty="0">
                <a:latin typeface="Arial Narrow" panose="020B0606020202030204" pitchFamily="34" charset="0"/>
              </a:rPr>
              <a:t>home range</a:t>
            </a:r>
            <a:r>
              <a:rPr lang="en-AU" sz="790" dirty="0">
                <a:latin typeface="Arial Narrow" panose="020B0606020202030204" pitchFamily="34" charset="0"/>
              </a:rPr>
              <a:t> of a fish is the area in which an individual spends the majority of its time and engages in most of its routine activities including foraging and resting. Small-scale resident spawning aggregations are included in that home range. Larger scale movements to transient spawning aggregations are not</a:t>
            </a:r>
            <a:r>
              <a:rPr lang="en-AU" sz="790" baseline="30000" dirty="0">
                <a:latin typeface="Arial Narrow" panose="020B0606020202030204" pitchFamily="34" charset="0"/>
              </a:rPr>
              <a:t>[1]</a:t>
            </a:r>
            <a:r>
              <a:rPr lang="en-AU" sz="790" dirty="0">
                <a:latin typeface="Arial Narrow" panose="020B0606020202030204" pitchFamily="34" charset="0"/>
              </a:rPr>
              <a:t>.</a:t>
            </a:r>
          </a:p>
        </p:txBody>
      </p:sp>
      <p:sp>
        <p:nvSpPr>
          <p:cNvPr id="26" name="Rectangle 25">
            <a:extLst>
              <a:ext uri="{FF2B5EF4-FFF2-40B4-BE49-F238E27FC236}">
                <a16:creationId xmlns:a16="http://schemas.microsoft.com/office/drawing/2014/main" id="{D8E747D4-E35E-47D8-8AC4-5214470D8FC4}"/>
              </a:ext>
            </a:extLst>
          </p:cNvPr>
          <p:cNvSpPr/>
          <p:nvPr/>
        </p:nvSpPr>
        <p:spPr>
          <a:xfrm>
            <a:off x="509873" y="5260542"/>
            <a:ext cx="5850357" cy="29022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20" b="1" dirty="0">
                <a:solidFill>
                  <a:schemeClr val="bg1"/>
                </a:solidFill>
                <a:latin typeface="Arial Narrow" panose="020B0606020202030204" pitchFamily="34" charset="0"/>
              </a:rPr>
              <a:t>Activity: Explain the following general recommendations for resilient MPA network design</a:t>
            </a:r>
            <a:r>
              <a:rPr lang="en-AU" sz="1120" b="1" baseline="30000" dirty="0">
                <a:solidFill>
                  <a:schemeClr val="bg1"/>
                </a:solidFill>
                <a:latin typeface="Arial Narrow" panose="020B0606020202030204" pitchFamily="34" charset="0"/>
              </a:rPr>
              <a:t>[2]</a:t>
            </a:r>
            <a:endParaRPr lang="en-AU" sz="1120" b="1" dirty="0">
              <a:solidFill>
                <a:schemeClr val="bg1"/>
              </a:solidFill>
              <a:latin typeface="Arial Narrow" panose="020B0606020202030204" pitchFamily="34" charset="0"/>
            </a:endParaRPr>
          </a:p>
        </p:txBody>
      </p:sp>
      <p:graphicFrame>
        <p:nvGraphicFramePr>
          <p:cNvPr id="10" name="Table 9">
            <a:extLst>
              <a:ext uri="{FF2B5EF4-FFF2-40B4-BE49-F238E27FC236}">
                <a16:creationId xmlns:a16="http://schemas.microsoft.com/office/drawing/2014/main" id="{C4850B08-4C14-4478-8CAA-1E015BC99BE8}"/>
              </a:ext>
            </a:extLst>
          </p:cNvPr>
          <p:cNvGraphicFramePr>
            <a:graphicFrameLocks noGrp="1"/>
          </p:cNvGraphicFramePr>
          <p:nvPr>
            <p:extLst>
              <p:ext uri="{D42A27DB-BD31-4B8C-83A1-F6EECF244321}">
                <p14:modId xmlns:p14="http://schemas.microsoft.com/office/powerpoint/2010/main" val="3764345329"/>
              </p:ext>
            </p:extLst>
          </p:nvPr>
        </p:nvGraphicFramePr>
        <p:xfrm>
          <a:off x="510582" y="5636815"/>
          <a:ext cx="5860438" cy="2042160"/>
        </p:xfrm>
        <a:graphic>
          <a:graphicData uri="http://schemas.openxmlformats.org/drawingml/2006/table">
            <a:tbl>
              <a:tblPr firstRow="1" bandRow="1">
                <a:tableStyleId>{5940675A-B579-460E-94D1-54222C63F5DA}</a:tableStyleId>
              </a:tblPr>
              <a:tblGrid>
                <a:gridCol w="1191946">
                  <a:extLst>
                    <a:ext uri="{9D8B030D-6E8A-4147-A177-3AD203B41FA5}">
                      <a16:colId xmlns:a16="http://schemas.microsoft.com/office/drawing/2014/main" val="3999628265"/>
                    </a:ext>
                  </a:extLst>
                </a:gridCol>
                <a:gridCol w="1152128">
                  <a:extLst>
                    <a:ext uri="{9D8B030D-6E8A-4147-A177-3AD203B41FA5}">
                      <a16:colId xmlns:a16="http://schemas.microsoft.com/office/drawing/2014/main" val="1003454812"/>
                    </a:ext>
                  </a:extLst>
                </a:gridCol>
                <a:gridCol w="3516364">
                  <a:extLst>
                    <a:ext uri="{9D8B030D-6E8A-4147-A177-3AD203B41FA5}">
                      <a16:colId xmlns:a16="http://schemas.microsoft.com/office/drawing/2014/main" val="1785705916"/>
                    </a:ext>
                  </a:extLst>
                </a:gridCol>
              </a:tblGrid>
              <a:tr h="243167">
                <a:tc>
                  <a:txBody>
                    <a:bodyPr/>
                    <a:lstStyle/>
                    <a:p>
                      <a:pPr algn="ctr"/>
                      <a:r>
                        <a:rPr lang="en-AU" sz="1000" b="1" dirty="0">
                          <a:latin typeface="Arial Narrow" panose="020B0606020202030204" pitchFamily="34" charset="0"/>
                        </a:rPr>
                        <a:t>Criteria  </a:t>
                      </a:r>
                    </a:p>
                  </a:txBody>
                  <a:tcPr>
                    <a:solidFill>
                      <a:schemeClr val="bg1">
                        <a:lumMod val="85000"/>
                      </a:schemeClr>
                    </a:solidFill>
                  </a:tcPr>
                </a:tc>
                <a:tc>
                  <a:txBody>
                    <a:bodyPr/>
                    <a:lstStyle/>
                    <a:p>
                      <a:pPr algn="ctr"/>
                      <a:r>
                        <a:rPr lang="en-AU" sz="1000" b="1" dirty="0">
                          <a:latin typeface="Arial Narrow" panose="020B0606020202030204" pitchFamily="34" charset="0"/>
                        </a:rPr>
                        <a:t>Recommendation</a:t>
                      </a:r>
                    </a:p>
                  </a:txBody>
                  <a:tcPr>
                    <a:solidFill>
                      <a:schemeClr val="bg1">
                        <a:lumMod val="85000"/>
                      </a:schemeClr>
                    </a:solidFill>
                  </a:tcPr>
                </a:tc>
                <a:tc>
                  <a:txBody>
                    <a:bodyPr/>
                    <a:lstStyle/>
                    <a:p>
                      <a:pPr algn="l"/>
                      <a:r>
                        <a:rPr lang="en-AU" sz="1000" b="1" dirty="0">
                          <a:latin typeface="Arial Narrow" panose="020B0606020202030204" pitchFamily="34" charset="0"/>
                        </a:rPr>
                        <a:t>Explanation </a:t>
                      </a:r>
                      <a:r>
                        <a:rPr lang="en-AU" sz="800" b="0" dirty="0">
                          <a:latin typeface="Arial Narrow" panose="020B0606020202030204" pitchFamily="34" charset="0"/>
                        </a:rPr>
                        <a:t>(the reason for the recommendation)</a:t>
                      </a:r>
                      <a:endParaRPr lang="en-AU" sz="10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325144358"/>
                  </a:ext>
                </a:extLst>
              </a:tr>
              <a:tr h="6991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dirty="0">
                          <a:latin typeface="Arial Narrow" panose="020B0606020202030204" pitchFamily="34" charset="0"/>
                        </a:rPr>
                        <a:t>Site selection, Networking and Connectivity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(where they should go)</a:t>
                      </a:r>
                      <a:endParaRPr lang="en-AU" sz="1000" b="0" dirty="0">
                        <a:latin typeface="Arial Narrow" panose="020B0606020202030204" pitchFamily="34" charset="0"/>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Put them in habitats critical to any stage of the focal species life cycle</a:t>
                      </a:r>
                    </a:p>
                  </a:txBody>
                  <a:tcPr anchor="ctr">
                    <a:solidFill>
                      <a:schemeClr val="bg1">
                        <a:lumMod val="85000"/>
                      </a:schemeClr>
                    </a:solidFill>
                  </a:tcPr>
                </a:tc>
                <a:tc>
                  <a:txBody>
                    <a:bodyPr/>
                    <a:lstStyle/>
                    <a:p>
                      <a:pPr algn="ctr"/>
                      <a:r>
                        <a:rPr lang="en-AU" sz="1000" dirty="0">
                          <a:solidFill>
                            <a:schemeClr val="tx1">
                              <a:lumMod val="50000"/>
                              <a:lumOff val="50000"/>
                            </a:schemeClr>
                          </a:solidFill>
                          <a:latin typeface="Comic Sans MS" panose="030F0702030302020204" pitchFamily="66" charset="0"/>
                        </a:rPr>
                        <a:t>Areas with high habitat connectivity improve reserve performance</a:t>
                      </a:r>
                      <a:r>
                        <a:rPr lang="en-AU" sz="1000" baseline="30000" dirty="0">
                          <a:solidFill>
                            <a:schemeClr val="tx1">
                              <a:lumMod val="50000"/>
                              <a:lumOff val="50000"/>
                            </a:schemeClr>
                          </a:solidFill>
                          <a:latin typeface="Comic Sans MS" panose="030F0702030302020204" pitchFamily="66" charset="0"/>
                        </a:rPr>
                        <a:t>[1]</a:t>
                      </a:r>
                      <a:endParaRPr lang="en-AU" sz="1000" dirty="0">
                        <a:solidFill>
                          <a:schemeClr val="tx1">
                            <a:lumMod val="50000"/>
                            <a:lumOff val="50000"/>
                          </a:schemeClr>
                        </a:solidFill>
                        <a:latin typeface="Comic Sans MS" panose="030F0702030302020204" pitchFamily="66" charset="0"/>
                      </a:endParaRPr>
                    </a:p>
                  </a:txBody>
                  <a:tcPr anchor="ctr"/>
                </a:tc>
                <a:extLst>
                  <a:ext uri="{0D108BD9-81ED-4DB2-BD59-A6C34878D82A}">
                    <a16:rowId xmlns:a16="http://schemas.microsoft.com/office/drawing/2014/main" val="509346782"/>
                  </a:ext>
                </a:extLst>
              </a:tr>
              <a:tr h="547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dirty="0">
                          <a:latin typeface="Arial Narrow" panose="020B0606020202030204" pitchFamily="34" charset="0"/>
                        </a:rPr>
                        <a:t>Size and Coverage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0" dirty="0">
                          <a:latin typeface="Arial Narrow" panose="020B0606020202030204" pitchFamily="34" charset="0"/>
                        </a:rPr>
                        <a:t>(how big they need to be)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Narrow" panose="020B0606020202030204" pitchFamily="34" charset="0"/>
                        </a:rPr>
                        <a:t>Be at least twice the size of the focal species home range</a:t>
                      </a:r>
                      <a:endParaRPr lang="en-AU" sz="1000" dirty="0">
                        <a:latin typeface="Arial Narrow" panose="020B0606020202030204" pitchFamily="34" charset="0"/>
                      </a:endParaRPr>
                    </a:p>
                  </a:txBody>
                  <a:tcPr anchor="ctr">
                    <a:solidFill>
                      <a:schemeClr val="bg1">
                        <a:lumMod val="85000"/>
                      </a:schemeClr>
                    </a:solidFill>
                  </a:tcPr>
                </a:tc>
                <a:tc>
                  <a:txBody>
                    <a:bodyPr/>
                    <a:lstStyle/>
                    <a:p>
                      <a:pPr algn="ctr"/>
                      <a:r>
                        <a:rPr lang="en-AU" sz="1000" dirty="0">
                          <a:solidFill>
                            <a:schemeClr val="tx1">
                              <a:lumMod val="50000"/>
                              <a:lumOff val="50000"/>
                            </a:schemeClr>
                          </a:solidFill>
                          <a:latin typeface="Comic Sans MS" panose="030F0702030302020204" pitchFamily="66" charset="0"/>
                        </a:rPr>
                        <a:t>To ensure the reserve includes the entire home range of at least one individual, and will likely include many more with overlapping home ranges</a:t>
                      </a:r>
                      <a:r>
                        <a:rPr lang="en-AU" sz="1000" baseline="30000" dirty="0">
                          <a:solidFill>
                            <a:schemeClr val="tx1">
                              <a:lumMod val="50000"/>
                              <a:lumOff val="50000"/>
                            </a:schemeClr>
                          </a:solidFill>
                          <a:latin typeface="Comic Sans MS" panose="030F0702030302020204" pitchFamily="66" charset="0"/>
                        </a:rPr>
                        <a:t>[1]</a:t>
                      </a:r>
                      <a:endParaRPr lang="en-AU" sz="1000" dirty="0">
                        <a:solidFill>
                          <a:schemeClr val="tx1">
                            <a:lumMod val="50000"/>
                            <a:lumOff val="50000"/>
                          </a:schemeClr>
                        </a:solidFill>
                        <a:latin typeface="Comic Sans MS" panose="030F0702030302020204" pitchFamily="66" charset="0"/>
                      </a:endParaRPr>
                    </a:p>
                  </a:txBody>
                  <a:tcPr anchor="ctr"/>
                </a:tc>
                <a:extLst>
                  <a:ext uri="{0D108BD9-81ED-4DB2-BD59-A6C34878D82A}">
                    <a16:rowId xmlns:a16="http://schemas.microsoft.com/office/drawing/2014/main" val="4132959568"/>
                  </a:ext>
                </a:extLst>
              </a:tr>
              <a:tr h="547125">
                <a:tc>
                  <a:txBody>
                    <a:bodyPr/>
                    <a:lstStyle/>
                    <a:p>
                      <a:pPr algn="ctr"/>
                      <a:r>
                        <a:rPr lang="en-AU" sz="1000" b="1" dirty="0">
                          <a:latin typeface="Arial Narrow" panose="020B0606020202030204" pitchFamily="34" charset="0"/>
                        </a:rPr>
                        <a:t>Spacing</a:t>
                      </a:r>
                    </a:p>
                    <a:p>
                      <a:pPr algn="ctr"/>
                      <a:r>
                        <a:rPr lang="en-AU" sz="800" b="0" dirty="0">
                          <a:latin typeface="Arial Narrow" panose="020B0606020202030204" pitchFamily="34" charset="0"/>
                        </a:rPr>
                        <a:t>(how close together they need to be)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latin typeface="Arial Narrow" panose="020B0606020202030204" pitchFamily="34" charset="0"/>
                        </a:rPr>
                        <a:t>Be spaced </a:t>
                      </a:r>
                      <a:br>
                        <a:rPr lang="en-AU" sz="1000" dirty="0">
                          <a:latin typeface="Arial Narrow" panose="020B0606020202030204" pitchFamily="34" charset="0"/>
                        </a:rPr>
                      </a:br>
                      <a:r>
                        <a:rPr lang="en-AU" sz="1000" dirty="0">
                          <a:latin typeface="Arial Narrow" panose="020B0606020202030204" pitchFamily="34" charset="0"/>
                        </a:rPr>
                        <a:t>10s to 100s of kilometres apart</a:t>
                      </a:r>
                    </a:p>
                  </a:txBody>
                  <a:tcPr anchor="ctr">
                    <a:solidFill>
                      <a:schemeClr val="bg1">
                        <a:lumMod val="85000"/>
                      </a:schemeClr>
                    </a:solidFill>
                  </a:tcPr>
                </a:tc>
                <a:tc>
                  <a:txBody>
                    <a:bodyPr/>
                    <a:lstStyle/>
                    <a:p>
                      <a:pPr algn="ctr"/>
                      <a:r>
                        <a:rPr lang="en-AU" sz="1000" dirty="0">
                          <a:solidFill>
                            <a:schemeClr val="tx1">
                              <a:lumMod val="50000"/>
                              <a:lumOff val="50000"/>
                            </a:schemeClr>
                          </a:solidFill>
                          <a:latin typeface="Comic Sans MS" panose="030F0702030302020204" pitchFamily="66" charset="0"/>
                        </a:rPr>
                        <a:t>To allow for species replenishment</a:t>
                      </a:r>
                      <a:r>
                        <a:rPr lang="en-AU" sz="1000" baseline="30000" dirty="0">
                          <a:solidFill>
                            <a:schemeClr val="tx1">
                              <a:lumMod val="50000"/>
                              <a:lumOff val="50000"/>
                            </a:schemeClr>
                          </a:solidFill>
                          <a:latin typeface="Comic Sans MS" panose="030F0702030302020204" pitchFamily="66" charset="0"/>
                        </a:rPr>
                        <a:t>[1]</a:t>
                      </a:r>
                      <a:endParaRPr lang="en-AU" sz="1000" dirty="0">
                        <a:solidFill>
                          <a:schemeClr val="tx1">
                            <a:lumMod val="50000"/>
                            <a:lumOff val="50000"/>
                          </a:schemeClr>
                        </a:solidFill>
                        <a:latin typeface="Comic Sans MS" panose="030F0702030302020204" pitchFamily="66" charset="0"/>
                      </a:endParaRPr>
                    </a:p>
                  </a:txBody>
                  <a:tcPr anchor="ctr"/>
                </a:tc>
                <a:extLst>
                  <a:ext uri="{0D108BD9-81ED-4DB2-BD59-A6C34878D82A}">
                    <a16:rowId xmlns:a16="http://schemas.microsoft.com/office/drawing/2014/main" val="1668758030"/>
                  </a:ext>
                </a:extLst>
              </a:tr>
            </a:tbl>
          </a:graphicData>
        </a:graphic>
      </p:graphicFrame>
      <p:sp>
        <p:nvSpPr>
          <p:cNvPr id="22" name="TextBox 21">
            <a:extLst>
              <a:ext uri="{FF2B5EF4-FFF2-40B4-BE49-F238E27FC236}">
                <a16:creationId xmlns:a16="http://schemas.microsoft.com/office/drawing/2014/main" id="{9A571007-88FF-4D13-8BD2-D5B8C767DD6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Rectangle 3">
            <a:extLst>
              <a:ext uri="{FF2B5EF4-FFF2-40B4-BE49-F238E27FC236}">
                <a16:creationId xmlns:a16="http://schemas.microsoft.com/office/drawing/2014/main" id="{31FF6728-A848-49A3-B090-9B1C56044FA2}"/>
              </a:ext>
            </a:extLst>
          </p:cNvPr>
          <p:cNvSpPr/>
          <p:nvPr/>
        </p:nvSpPr>
        <p:spPr>
          <a:xfrm>
            <a:off x="417816" y="2887338"/>
            <a:ext cx="4808620" cy="184666"/>
          </a:xfrm>
          <a:prstGeom prst="rect">
            <a:avLst/>
          </a:prstGeom>
        </p:spPr>
        <p:txBody>
          <a:bodyPr wrap="square">
            <a:spAutoFit/>
          </a:bodyPr>
          <a:lstStyle/>
          <a:p>
            <a:r>
              <a:rPr lang="en-AU" sz="600" dirty="0">
                <a:latin typeface="Arial Narrow" panose="020B0606020202030204" pitchFamily="34" charset="0"/>
              </a:rPr>
              <a:t>*A ‘marine reserve’ is a type of MPA that usually offers a higher rate of protection for a designated area and its species (usually fish). E.g. no-take areas.</a:t>
            </a:r>
          </a:p>
        </p:txBody>
      </p:sp>
      <p:sp>
        <p:nvSpPr>
          <p:cNvPr id="8" name="Rectangle 7">
            <a:extLst>
              <a:ext uri="{FF2B5EF4-FFF2-40B4-BE49-F238E27FC236}">
                <a16:creationId xmlns:a16="http://schemas.microsoft.com/office/drawing/2014/main" id="{99A5BB21-1253-4B5B-AC4E-E97EFA68C019}"/>
              </a:ext>
            </a:extLst>
          </p:cNvPr>
          <p:cNvSpPr/>
          <p:nvPr/>
        </p:nvSpPr>
        <p:spPr>
          <a:xfrm>
            <a:off x="507535" y="7742358"/>
            <a:ext cx="5863485" cy="692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7E7DE25F-25DB-4496-9E72-BD390C92CA3C}"/>
              </a:ext>
            </a:extLst>
          </p:cNvPr>
          <p:cNvSpPr/>
          <p:nvPr/>
        </p:nvSpPr>
        <p:spPr>
          <a:xfrm>
            <a:off x="475330" y="7710430"/>
            <a:ext cx="5907340" cy="755591"/>
          </a:xfrm>
          <a:prstGeom prst="rect">
            <a:avLst/>
          </a:prstGeom>
        </p:spPr>
        <p:txBody>
          <a:bodyPr wrap="square">
            <a:spAutoFit/>
          </a:bodyPr>
          <a:lstStyle/>
          <a:p>
            <a:r>
              <a:rPr lang="en-AU" sz="600" b="1" dirty="0">
                <a:latin typeface="Arial Narrow" panose="020B0606020202030204" pitchFamily="34" charset="0"/>
              </a:rPr>
              <a:t>Recommended Reading:</a:t>
            </a:r>
          </a:p>
          <a:p>
            <a:pPr marL="171450" indent="-171450">
              <a:buFont typeface="Wingdings" panose="05000000000000000000" pitchFamily="2" charset="2"/>
              <a:buChar char="v"/>
            </a:pPr>
            <a:r>
              <a:rPr lang="en-AU" sz="530" dirty="0">
                <a:latin typeface="Arial Narrow" panose="020B0606020202030204" pitchFamily="34" charset="0"/>
              </a:rPr>
              <a:t>The Nature Conservancy (2019). MPA Network Design for Fisheries, Climate Change and Biodiversity Objectives. Conservation Gateway. Accessed 05.07.2019 from:</a:t>
            </a:r>
            <a:r>
              <a:rPr lang="en-AU" sz="530" b="1" dirty="0">
                <a:latin typeface="Arial Narrow" panose="020B0606020202030204" pitchFamily="34" charset="0"/>
              </a:rPr>
              <a:t> http://nature.org/MPANetworkDesign  </a:t>
            </a:r>
          </a:p>
          <a:p>
            <a:pPr marL="171450" indent="-171450">
              <a:buFont typeface="Wingdings" panose="05000000000000000000" pitchFamily="2" charset="2"/>
              <a:buChar char="v"/>
            </a:pPr>
            <a:r>
              <a:rPr lang="en-AU" sz="530" dirty="0">
                <a:latin typeface="Arial Narrow" panose="020B0606020202030204" pitchFamily="34" charset="0"/>
              </a:rPr>
              <a:t>McLeod, E., Salm, R., Green, A., and </a:t>
            </a:r>
            <a:r>
              <a:rPr lang="en-AU" sz="530" dirty="0" err="1">
                <a:latin typeface="Arial Narrow" panose="020B0606020202030204" pitchFamily="34" charset="0"/>
              </a:rPr>
              <a:t>Almany</a:t>
            </a:r>
            <a:r>
              <a:rPr lang="en-AU" sz="530" dirty="0">
                <a:latin typeface="Arial Narrow" panose="020B0606020202030204" pitchFamily="34" charset="0"/>
              </a:rPr>
              <a:t>, J. (2008). Designing marine protected area networks to address the impacts of climate change. </a:t>
            </a:r>
            <a:r>
              <a:rPr lang="en-AU" sz="530" i="1" dirty="0">
                <a:latin typeface="Arial Narrow" panose="020B0606020202030204" pitchFamily="34" charset="0"/>
              </a:rPr>
              <a:t>Frontiers in Ecology and the Environment. Volume 7. Issue 7. DOI: 10.1890/070211. </a:t>
            </a:r>
            <a:r>
              <a:rPr lang="en-AU" sz="530" dirty="0">
                <a:latin typeface="Arial Narrow" panose="020B0606020202030204" pitchFamily="34" charset="0"/>
              </a:rPr>
              <a:t>https://www.researchgate.net/profile/Rodney_Salm/publication/303855892_Designing_marine_protected_area_networks_to_address_the_impacts_of_climate_change/links/57d079b508ae6399a389db6b/Designing-marine-protected-area-networks-to-address-the-impacts-of-climate-change.pdf</a:t>
            </a:r>
            <a:endParaRPr lang="en-AU" sz="530" i="1" dirty="0">
              <a:latin typeface="Arial Narrow" panose="020B0606020202030204" pitchFamily="34" charset="0"/>
            </a:endParaRPr>
          </a:p>
          <a:p>
            <a:pPr marL="171450" indent="-171450">
              <a:buFont typeface="Wingdings" panose="05000000000000000000" pitchFamily="2" charset="2"/>
              <a:buChar char="v"/>
            </a:pPr>
            <a:r>
              <a:rPr lang="en-AU" sz="530" dirty="0">
                <a:latin typeface="Arial Narrow" panose="020B0606020202030204" pitchFamily="34" charset="0"/>
              </a:rPr>
              <a:t>Green, A. L., Fernandes, L., </a:t>
            </a:r>
            <a:r>
              <a:rPr lang="en-AU" sz="530" dirty="0" err="1">
                <a:latin typeface="Arial Narrow" panose="020B0606020202030204" pitchFamily="34" charset="0"/>
              </a:rPr>
              <a:t>Almany</a:t>
            </a:r>
            <a:r>
              <a:rPr lang="en-AU" sz="530" dirty="0">
                <a:latin typeface="Arial Narrow" panose="020B0606020202030204" pitchFamily="34" charset="0"/>
              </a:rPr>
              <a:t>, G., </a:t>
            </a:r>
            <a:r>
              <a:rPr lang="en-AU" sz="530" dirty="0" err="1">
                <a:latin typeface="Arial Narrow" panose="020B0606020202030204" pitchFamily="34" charset="0"/>
              </a:rPr>
              <a:t>Abesamis</a:t>
            </a:r>
            <a:r>
              <a:rPr lang="en-AU" sz="530" dirty="0">
                <a:latin typeface="Arial Narrow" panose="020B0606020202030204" pitchFamily="34" charset="0"/>
              </a:rPr>
              <a:t>, R., McLeod, E., </a:t>
            </a:r>
            <a:r>
              <a:rPr lang="en-AU" sz="530" dirty="0" err="1">
                <a:latin typeface="Arial Narrow" panose="020B0606020202030204" pitchFamily="34" charset="0"/>
              </a:rPr>
              <a:t>Alino</a:t>
            </a:r>
            <a:r>
              <a:rPr lang="en-AU" sz="530" dirty="0">
                <a:latin typeface="Arial Narrow" panose="020B0606020202030204" pitchFamily="34" charset="0"/>
              </a:rPr>
              <a:t>, P., White, A. T., Salm, R., </a:t>
            </a:r>
            <a:r>
              <a:rPr lang="en-AU" sz="530" dirty="0" err="1">
                <a:latin typeface="Arial Narrow" panose="020B0606020202030204" pitchFamily="34" charset="0"/>
              </a:rPr>
              <a:t>Tanzer</a:t>
            </a:r>
            <a:r>
              <a:rPr lang="en-AU" sz="530" dirty="0">
                <a:latin typeface="Arial Narrow" panose="020B0606020202030204" pitchFamily="34" charset="0"/>
              </a:rPr>
              <a:t>, J. and </a:t>
            </a:r>
            <a:r>
              <a:rPr lang="en-AU" sz="530" dirty="0" err="1">
                <a:latin typeface="Arial Narrow" panose="020B0606020202030204" pitchFamily="34" charset="0"/>
              </a:rPr>
              <a:t>Pressey</a:t>
            </a:r>
            <a:r>
              <a:rPr lang="en-AU" sz="530" dirty="0">
                <a:latin typeface="Arial Narrow" panose="020B0606020202030204" pitchFamily="34" charset="0"/>
              </a:rPr>
              <a:t>, R.L. (2014). Designing Marine Reserves for Fisheries Management, Biodiversity Conservation, and Climate Change Adaptation. </a:t>
            </a:r>
            <a:r>
              <a:rPr lang="en-AU" sz="530" i="1" dirty="0">
                <a:latin typeface="Arial Narrow" panose="020B0606020202030204" pitchFamily="34" charset="0"/>
              </a:rPr>
              <a:t>Coastal Management 42: 143-159. DOI: 10.1080/08920753.2014.877763. </a:t>
            </a:r>
            <a:r>
              <a:rPr lang="en-AU" sz="530" dirty="0">
                <a:latin typeface="Arial Narrow" panose="020B0606020202030204" pitchFamily="34" charset="0"/>
              </a:rPr>
              <a:t>https://www.researchgate.net/publication/260555735_Designing_Marine_Reserves_for_Fisheries_Management_Biodiversity_Conservation_and_Climate_Change_Adaptation</a:t>
            </a:r>
          </a:p>
        </p:txBody>
      </p:sp>
      <p:cxnSp>
        <p:nvCxnSpPr>
          <p:cNvPr id="5" name="Straight Connector 4">
            <a:extLst>
              <a:ext uri="{FF2B5EF4-FFF2-40B4-BE49-F238E27FC236}">
                <a16:creationId xmlns:a16="http://schemas.microsoft.com/office/drawing/2014/main" id="{8F1B89E8-0DBC-2751-97A2-45A98F545362}"/>
              </a:ext>
            </a:extLst>
          </p:cNvPr>
          <p:cNvCxnSpPr>
            <a:cxnSpLocks/>
          </p:cNvCxnSpPr>
          <p:nvPr/>
        </p:nvCxnSpPr>
        <p:spPr>
          <a:xfrm flipH="1">
            <a:off x="499132" y="88022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BA5971F9-C8C1-4760-1CC3-BF2A66DF64B8}"/>
              </a:ext>
            </a:extLst>
          </p:cNvPr>
          <p:cNvSpPr txBox="1"/>
          <p:nvPr/>
        </p:nvSpPr>
        <p:spPr>
          <a:xfrm>
            <a:off x="2597116" y="8798994"/>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Understanding – Management and Conservation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06A725B5-3814-6F08-A00F-9B3B5AE4E335}"/>
              </a:ext>
            </a:extLst>
          </p:cNvPr>
          <p:cNvSpPr txBox="1"/>
          <p:nvPr/>
        </p:nvSpPr>
        <p:spPr>
          <a:xfrm>
            <a:off x="440884" y="87989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71084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D1109-8E7A-5273-3245-11FE683CED27}"/>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7756161B-ABDC-A453-6C74-5FCB3A384505}"/>
              </a:ext>
            </a:extLst>
          </p:cNvPr>
          <p:cNvSpPr txBox="1"/>
          <p:nvPr/>
        </p:nvSpPr>
        <p:spPr>
          <a:xfrm>
            <a:off x="1370566" y="107737"/>
            <a:ext cx="4395990" cy="769441"/>
          </a:xfrm>
          <a:prstGeom prst="rect">
            <a:avLst/>
          </a:prstGeom>
          <a:noFill/>
        </p:spPr>
        <p:txBody>
          <a:bodyPr wrap="square" rtlCol="0">
            <a:spAutoFit/>
          </a:bodyPr>
          <a:lstStyle/>
          <a:p>
            <a:r>
              <a:rPr lang="en-US" sz="2000" b="1" dirty="0">
                <a:latin typeface="Arial Narrow" pitchFamily="34" charset="0"/>
              </a:rPr>
              <a:t>Explain</a:t>
            </a:r>
            <a:r>
              <a:rPr lang="en-US" sz="1200" dirty="0">
                <a:latin typeface="Arial Narrow" pitchFamily="34" charset="0"/>
              </a:rPr>
              <a:t> the criteria (i.e. site selection, networking and connectivity, replication, spacing, size and coverage) used to design protected marine areas.</a:t>
            </a:r>
            <a:endParaRPr lang="en-US" sz="1200" b="1" dirty="0">
              <a:latin typeface="Arial Narrow" pitchFamily="34" charset="0"/>
            </a:endParaRPr>
          </a:p>
        </p:txBody>
      </p:sp>
      <p:sp>
        <p:nvSpPr>
          <p:cNvPr id="31" name="TextBox 30">
            <a:extLst>
              <a:ext uri="{FF2B5EF4-FFF2-40B4-BE49-F238E27FC236}">
                <a16:creationId xmlns:a16="http://schemas.microsoft.com/office/drawing/2014/main" id="{B3AA6AAC-2B38-E437-BE95-332BFD75975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7899A0DA-96C8-CEB1-4DF5-7C22DDF8249A}"/>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AF338B05-5D9C-1406-B421-B0266808CD39}"/>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707FBC62-CFF4-5DB0-5B52-15455AAE5FF2}"/>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D3F3353-A798-3A1C-BAD5-B35D32EEB4C1}"/>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52B17095-4E15-162E-0873-97936A82C48F}"/>
              </a:ext>
            </a:extLst>
          </p:cNvPr>
          <p:cNvSpPr txBox="1"/>
          <p:nvPr/>
        </p:nvSpPr>
        <p:spPr>
          <a:xfrm>
            <a:off x="5693106" y="2308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08186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91540" y="162874"/>
            <a:ext cx="4183539" cy="738664"/>
          </a:xfrm>
          <a:prstGeom prst="rect">
            <a:avLst/>
          </a:prstGeom>
          <a:noFill/>
        </p:spPr>
        <p:txBody>
          <a:bodyPr wrap="square" rtlCol="0">
            <a:spAutoFit/>
          </a:bodyPr>
          <a:lstStyle/>
          <a:p>
            <a:r>
              <a:rPr lang="en-US" b="1" dirty="0">
                <a:latin typeface="Arial Narrow" pitchFamily="34" charset="0"/>
              </a:rPr>
              <a:t>3. In the Zone – </a:t>
            </a:r>
            <a:r>
              <a:rPr lang="en-AU" sz="1200" dirty="0">
                <a:latin typeface="Arial Narrow" panose="020B0606020202030204" pitchFamily="34" charset="0"/>
              </a:rPr>
              <a:t>Identify management strategies used to support marine ecosystem health, e.g. managing threats, zoning, permits, plans, longitudinal monitoring.</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37270" y="8392040"/>
            <a:ext cx="6197006" cy="418576"/>
          </a:xfrm>
          <a:prstGeom prst="rect">
            <a:avLst/>
          </a:prstGeom>
        </p:spPr>
        <p:txBody>
          <a:bodyPr wrap="square">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Day, J. C. (2002). Zoning – lessons from the Great Barrier Reef Marine Park. </a:t>
            </a:r>
            <a:r>
              <a:rPr lang="en-AU" sz="530" i="1" dirty="0">
                <a:latin typeface="Arial Narrow" panose="020B0606020202030204" pitchFamily="34" charset="0"/>
              </a:rPr>
              <a:t>Ocean and Coastal Management. Volume 45. Issues 2-3. Pages 139-156. DOI: 10.1016/S0964-5691(02)00052-2 </a:t>
            </a:r>
            <a:endParaRPr lang="en-AU" sz="530" i="1" baseline="30000" dirty="0">
              <a:latin typeface="Arial Narrow" panose="020B0606020202030204" pitchFamily="34" charset="0"/>
            </a:endParaRPr>
          </a:p>
          <a:p>
            <a:r>
              <a:rPr lang="en-AU" sz="530" baseline="30000" dirty="0">
                <a:latin typeface="Arial Narrow" panose="020B0606020202030204" pitchFamily="34" charset="0"/>
              </a:rPr>
              <a:t>[2] </a:t>
            </a:r>
            <a:r>
              <a:rPr lang="en-AU" sz="530" dirty="0">
                <a:latin typeface="Arial Narrow" panose="020B0606020202030204" pitchFamily="34" charset="0"/>
              </a:rPr>
              <a:t>Adapted with permission from: Great Barrier Reef Marine Park Authority 2018, </a:t>
            </a:r>
            <a:r>
              <a:rPr lang="en-AU" sz="530" i="1" dirty="0">
                <a:latin typeface="Arial Narrow" panose="020B0606020202030204" pitchFamily="34" charset="0"/>
              </a:rPr>
              <a:t>Maps. </a:t>
            </a:r>
            <a:r>
              <a:rPr lang="en-AU" sz="530" dirty="0">
                <a:latin typeface="Arial Narrow" panose="020B0606020202030204" pitchFamily="34" charset="0"/>
              </a:rPr>
              <a:t>GBRMPA, Townsville. Accessed 18.04.2019 from: http://www.gbrmpa.gov.au/access-and-use/zoning/zoning-maps</a:t>
            </a:r>
          </a:p>
          <a:p>
            <a:r>
              <a:rPr lang="en-AU" sz="530" baseline="30000" dirty="0">
                <a:latin typeface="Arial Narrow" panose="020B0606020202030204" pitchFamily="34" charset="0"/>
              </a:rPr>
              <a:t>[3] </a:t>
            </a:r>
            <a:r>
              <a:rPr lang="en-US" sz="530" dirty="0">
                <a:latin typeface="Arial Narrow" panose="020B0606020202030204" pitchFamily="34" charset="0"/>
              </a:rPr>
              <a:t>Great Barrier Reef Marine Park Authority 2014, </a:t>
            </a:r>
            <a:r>
              <a:rPr lang="en-US" sz="530" i="1" dirty="0">
                <a:latin typeface="Arial Narrow" panose="020B0606020202030204" pitchFamily="34" charset="0"/>
              </a:rPr>
              <a:t>Great Barrier Reef Outlook Report 2014, </a:t>
            </a:r>
            <a:r>
              <a:rPr lang="en-US" sz="530" dirty="0">
                <a:latin typeface="Arial Narrow" panose="020B0606020202030204" pitchFamily="34" charset="0"/>
              </a:rPr>
              <a:t>GBRMPA, Townsville. Accessed 06.07.2019 from: http://www.gbrmpa.gov.au/our-work/reef-strategies/great-barrier-reef-outlook-report</a:t>
            </a:r>
            <a:endParaRPr lang="en-AU" sz="530" dirty="0">
              <a:latin typeface="Arial Narrow" panose="020B0606020202030204" pitchFamily="34" charset="0"/>
            </a:endParaRPr>
          </a:p>
          <a:p>
            <a:r>
              <a:rPr lang="en-AU" sz="530" baseline="30000" dirty="0">
                <a:latin typeface="Arial Narrow" panose="020B0606020202030204" pitchFamily="34" charset="0"/>
              </a:rPr>
              <a:t>[4]  </a:t>
            </a:r>
            <a:r>
              <a:rPr lang="en-AU" sz="530" dirty="0">
                <a:latin typeface="Arial Narrow" panose="020B0606020202030204" pitchFamily="34" charset="0"/>
              </a:rPr>
              <a:t>Commonwealth of Australia (2018). </a:t>
            </a:r>
            <a:r>
              <a:rPr lang="en-AU" sz="530" i="1" dirty="0">
                <a:latin typeface="Arial Narrow" panose="020B0606020202030204" pitchFamily="34" charset="0"/>
              </a:rPr>
              <a:t>The Reef 2050 Plan. </a:t>
            </a:r>
            <a:r>
              <a:rPr lang="en-AU" sz="530" dirty="0">
                <a:latin typeface="Arial Narrow" panose="020B0606020202030204" pitchFamily="34" charset="0"/>
              </a:rPr>
              <a:t>The Australian Government: Department of Environment and Energy. Canberra. Accessed 18.04.2019 from: http://www.environment.gov.au/marine/gbr/long-term-sustainability-plan</a:t>
            </a:r>
            <a:endParaRPr lang="en-AU" sz="530" i="1" dirty="0">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13" name="TextBox 12">
            <a:extLst>
              <a:ext uri="{FF2B5EF4-FFF2-40B4-BE49-F238E27FC236}">
                <a16:creationId xmlns:a16="http://schemas.microsoft.com/office/drawing/2014/main" id="{03B60792-1FCE-4995-BFC8-DFFA7CCF7548}"/>
              </a:ext>
            </a:extLst>
          </p:cNvPr>
          <p:cNvSpPr txBox="1"/>
          <p:nvPr/>
        </p:nvSpPr>
        <p:spPr>
          <a:xfrm>
            <a:off x="409604" y="977568"/>
            <a:ext cx="6331764" cy="1261884"/>
          </a:xfrm>
          <a:prstGeom prst="rect">
            <a:avLst/>
          </a:prstGeom>
          <a:noFill/>
        </p:spPr>
        <p:txBody>
          <a:bodyPr wrap="square" rtlCol="0">
            <a:spAutoFit/>
          </a:bodyPr>
          <a:lstStyle/>
          <a:p>
            <a:r>
              <a:rPr lang="en-AU" sz="1600" b="1" dirty="0">
                <a:latin typeface="Arial Narrow" panose="020B0606020202030204" pitchFamily="34" charset="0"/>
              </a:rPr>
              <a:t>Zoning </a:t>
            </a:r>
          </a:p>
          <a:p>
            <a:r>
              <a:rPr lang="en-AU" sz="1200" i="1" dirty="0">
                <a:latin typeface="Arial Narrow" panose="020B0606020202030204" pitchFamily="34" charset="0"/>
              </a:rPr>
              <a:t>Zoning</a:t>
            </a:r>
            <a:r>
              <a:rPr lang="en-AU" sz="1200" dirty="0">
                <a:latin typeface="Arial Narrow" panose="020B0606020202030204" pitchFamily="34" charset="0"/>
              </a:rPr>
              <a:t> is a management strategy that divides a Marine Park into zones, with different rules for each zone.</a:t>
            </a:r>
            <a:br>
              <a:rPr lang="en-AU" sz="1200" dirty="0">
                <a:latin typeface="Arial Narrow" panose="020B0606020202030204" pitchFamily="34" charset="0"/>
              </a:rPr>
            </a:br>
            <a:r>
              <a:rPr lang="en-AU" sz="1200" dirty="0">
                <a:latin typeface="Arial Narrow" panose="020B0606020202030204" pitchFamily="34" charset="0"/>
              </a:rPr>
              <a:t>It was initially applied to the Great Barrier Reef (GBR) in 1981 and is now widely regarded as the </a:t>
            </a:r>
            <a:br>
              <a:rPr lang="en-AU" sz="1200" dirty="0">
                <a:latin typeface="Arial Narrow" panose="020B0606020202030204" pitchFamily="34" charset="0"/>
              </a:rPr>
            </a:br>
            <a:r>
              <a:rPr lang="en-AU" sz="1200" dirty="0">
                <a:latin typeface="Arial Narrow" panose="020B0606020202030204" pitchFamily="34" charset="0"/>
              </a:rPr>
              <a:t>cornerstone of GBR management</a:t>
            </a:r>
            <a:r>
              <a:rPr lang="en-AU" sz="1200" baseline="30000" dirty="0">
                <a:latin typeface="Arial Narrow" panose="020B0606020202030204" pitchFamily="34" charset="0"/>
              </a:rPr>
              <a:t>[1]</a:t>
            </a:r>
            <a:r>
              <a:rPr lang="en-AU" sz="1200" dirty="0">
                <a:latin typeface="Arial Narrow" panose="020B0606020202030204" pitchFamily="34" charset="0"/>
              </a:rPr>
              <a:t>. It is interesting to note that many of the original GBR zone names are colloquially known by their colour as depicted on a zoning map</a:t>
            </a:r>
            <a:r>
              <a:rPr lang="en-AU" sz="1200" baseline="30000" dirty="0">
                <a:latin typeface="Arial Narrow" panose="020B0606020202030204" pitchFamily="34" charset="0"/>
              </a:rPr>
              <a:t>[1]</a:t>
            </a:r>
            <a:r>
              <a:rPr lang="en-AU" sz="1200" dirty="0">
                <a:latin typeface="Arial Narrow" panose="020B0606020202030204" pitchFamily="34" charset="0"/>
              </a:rPr>
              <a:t>. E.g. the </a:t>
            </a:r>
            <a:r>
              <a:rPr lang="en-AU" sz="1200" i="1" dirty="0">
                <a:latin typeface="Arial Narrow" panose="020B0606020202030204" pitchFamily="34" charset="0"/>
              </a:rPr>
              <a:t>Marine National Park Zone </a:t>
            </a:r>
            <a:r>
              <a:rPr lang="en-AU" sz="1200" dirty="0">
                <a:latin typeface="Arial Narrow" panose="020B0606020202030204" pitchFamily="34" charset="0"/>
              </a:rPr>
              <a:t>is </a:t>
            </a:r>
            <a:br>
              <a:rPr lang="en-AU" sz="1200" dirty="0">
                <a:latin typeface="Arial Narrow" panose="020B0606020202030204" pitchFamily="34" charset="0"/>
              </a:rPr>
            </a:br>
            <a:r>
              <a:rPr lang="en-AU" sz="1200" dirty="0">
                <a:latin typeface="Arial Narrow" panose="020B0606020202030204" pitchFamily="34" charset="0"/>
              </a:rPr>
              <a:t>called the green zone (‘no-take’ zone) and the </a:t>
            </a:r>
            <a:r>
              <a:rPr lang="en-AU" sz="1200" i="1" dirty="0">
                <a:latin typeface="Arial Narrow" panose="020B0606020202030204" pitchFamily="34" charset="0"/>
              </a:rPr>
              <a:t>Preservation Park Zone </a:t>
            </a:r>
            <a:r>
              <a:rPr lang="en-AU" sz="1200" dirty="0">
                <a:latin typeface="Arial Narrow" panose="020B0606020202030204" pitchFamily="34" charset="0"/>
              </a:rPr>
              <a:t>is called the pink zone (‘no-go’ zone)</a:t>
            </a:r>
            <a:r>
              <a:rPr lang="en-AU" sz="1200" baseline="30000" dirty="0">
                <a:latin typeface="Arial Narrow" panose="020B0606020202030204" pitchFamily="34" charset="0"/>
              </a:rPr>
              <a:t>[2]</a:t>
            </a:r>
            <a:r>
              <a:rPr lang="en-AU" sz="1200" dirty="0">
                <a:latin typeface="Arial Narrow" panose="020B0606020202030204" pitchFamily="34" charset="0"/>
              </a:rPr>
              <a:t>. </a:t>
            </a:r>
          </a:p>
        </p:txBody>
      </p:sp>
      <p:graphicFrame>
        <p:nvGraphicFramePr>
          <p:cNvPr id="4" name="Table 3">
            <a:extLst>
              <a:ext uri="{FF2B5EF4-FFF2-40B4-BE49-F238E27FC236}">
                <a16:creationId xmlns:a16="http://schemas.microsoft.com/office/drawing/2014/main" id="{EE6E9B83-7C1F-4842-B85F-6B02F2D30DDB}"/>
              </a:ext>
            </a:extLst>
          </p:cNvPr>
          <p:cNvGraphicFramePr>
            <a:graphicFrameLocks noGrp="1"/>
          </p:cNvGraphicFramePr>
          <p:nvPr>
            <p:extLst>
              <p:ext uri="{D42A27DB-BD31-4B8C-83A1-F6EECF244321}">
                <p14:modId xmlns:p14="http://schemas.microsoft.com/office/powerpoint/2010/main" val="1477986411"/>
              </p:ext>
            </p:extLst>
          </p:nvPr>
        </p:nvGraphicFramePr>
        <p:xfrm>
          <a:off x="508863" y="2918179"/>
          <a:ext cx="5897463" cy="4304711"/>
        </p:xfrm>
        <a:graphic>
          <a:graphicData uri="http://schemas.openxmlformats.org/drawingml/2006/table">
            <a:tbl>
              <a:tblPr firstRow="1" bandRow="1">
                <a:tableStyleId>{5940675A-B579-460E-94D1-54222C63F5DA}</a:tableStyleId>
              </a:tblPr>
              <a:tblGrid>
                <a:gridCol w="1769241">
                  <a:extLst>
                    <a:ext uri="{9D8B030D-6E8A-4147-A177-3AD203B41FA5}">
                      <a16:colId xmlns:a16="http://schemas.microsoft.com/office/drawing/2014/main" val="1907892343"/>
                    </a:ext>
                  </a:extLst>
                </a:gridCol>
                <a:gridCol w="589746">
                  <a:extLst>
                    <a:ext uri="{9D8B030D-6E8A-4147-A177-3AD203B41FA5}">
                      <a16:colId xmlns:a16="http://schemas.microsoft.com/office/drawing/2014/main" val="3280207668"/>
                    </a:ext>
                  </a:extLst>
                </a:gridCol>
                <a:gridCol w="589746">
                  <a:extLst>
                    <a:ext uri="{9D8B030D-6E8A-4147-A177-3AD203B41FA5}">
                      <a16:colId xmlns:a16="http://schemas.microsoft.com/office/drawing/2014/main" val="1671704219"/>
                    </a:ext>
                  </a:extLst>
                </a:gridCol>
                <a:gridCol w="589746">
                  <a:extLst>
                    <a:ext uri="{9D8B030D-6E8A-4147-A177-3AD203B41FA5}">
                      <a16:colId xmlns:a16="http://schemas.microsoft.com/office/drawing/2014/main" val="289523756"/>
                    </a:ext>
                  </a:extLst>
                </a:gridCol>
                <a:gridCol w="589746">
                  <a:extLst>
                    <a:ext uri="{9D8B030D-6E8A-4147-A177-3AD203B41FA5}">
                      <a16:colId xmlns:a16="http://schemas.microsoft.com/office/drawing/2014/main" val="2068609770"/>
                    </a:ext>
                  </a:extLst>
                </a:gridCol>
                <a:gridCol w="589746">
                  <a:extLst>
                    <a:ext uri="{9D8B030D-6E8A-4147-A177-3AD203B41FA5}">
                      <a16:colId xmlns:a16="http://schemas.microsoft.com/office/drawing/2014/main" val="890434722"/>
                    </a:ext>
                  </a:extLst>
                </a:gridCol>
                <a:gridCol w="589746">
                  <a:extLst>
                    <a:ext uri="{9D8B030D-6E8A-4147-A177-3AD203B41FA5}">
                      <a16:colId xmlns:a16="http://schemas.microsoft.com/office/drawing/2014/main" val="430702840"/>
                    </a:ext>
                  </a:extLst>
                </a:gridCol>
                <a:gridCol w="589746">
                  <a:extLst>
                    <a:ext uri="{9D8B030D-6E8A-4147-A177-3AD203B41FA5}">
                      <a16:colId xmlns:a16="http://schemas.microsoft.com/office/drawing/2014/main" val="4200794302"/>
                    </a:ext>
                  </a:extLst>
                </a:gridCol>
              </a:tblGrid>
              <a:tr h="523430">
                <a:tc>
                  <a:txBody>
                    <a:bodyPr/>
                    <a:lstStyle/>
                    <a:p>
                      <a:r>
                        <a:rPr lang="en-AU" sz="1050" b="1" dirty="0">
                          <a:latin typeface="Arial Narrow" panose="020B0606020202030204" pitchFamily="34" charset="0"/>
                        </a:rPr>
                        <a:t>Activities Guide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800" dirty="0">
                          <a:latin typeface="Arial Narrow" panose="020B0606020202030204" pitchFamily="34" charset="0"/>
                        </a:rPr>
                        <a:t>General Use Zone </a:t>
                      </a:r>
                    </a:p>
                    <a:p>
                      <a:pPr algn="ctr"/>
                      <a:endParaRPr lang="en-AU" sz="800" dirty="0">
                        <a:latin typeface="Arial Narrow" panose="020B0606020202030204" pitchFamily="34" charset="0"/>
                      </a:endParaRPr>
                    </a:p>
                    <a:p>
                      <a:pPr algn="ctr"/>
                      <a:r>
                        <a:rPr lang="en-AU" sz="800" dirty="0">
                          <a:latin typeface="Arial Narrow" panose="020B0606020202030204" pitchFamily="34" charset="0"/>
                        </a:rPr>
                        <a:t>(light Blue)</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AU" sz="800" dirty="0">
                          <a:latin typeface="Arial Narrow" panose="020B0606020202030204" pitchFamily="34" charset="0"/>
                        </a:rPr>
                        <a:t>Habitat Protection Zone (Blue)</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AU" sz="800" dirty="0">
                          <a:solidFill>
                            <a:schemeClr val="bg1"/>
                          </a:solidFill>
                          <a:latin typeface="Arial Narrow" panose="020B0606020202030204" pitchFamily="34" charset="0"/>
                        </a:rPr>
                        <a:t>Buffer Zone </a:t>
                      </a:r>
                    </a:p>
                    <a:p>
                      <a:pPr algn="ctr"/>
                      <a:endParaRPr lang="en-AU" sz="800" dirty="0">
                        <a:solidFill>
                          <a:schemeClr val="bg1"/>
                        </a:solidFill>
                        <a:latin typeface="Arial Narrow" panose="020B0606020202030204" pitchFamily="34" charset="0"/>
                      </a:endParaRPr>
                    </a:p>
                    <a:p>
                      <a:pPr algn="ctr"/>
                      <a:r>
                        <a:rPr lang="en-AU" sz="800" dirty="0">
                          <a:solidFill>
                            <a:schemeClr val="bg1"/>
                          </a:solidFill>
                          <a:latin typeface="Arial Narrow" panose="020B0606020202030204" pitchFamily="34" charset="0"/>
                        </a:rPr>
                        <a:t>(Brown)</a:t>
                      </a:r>
                    </a:p>
                  </a:txBody>
                  <a:tcPr>
                    <a:lnL w="12700" cap="flat" cmpd="sng" algn="ctr">
                      <a:solidFill>
                        <a:schemeClr val="tx1"/>
                      </a:solidFill>
                      <a:prstDash val="solid"/>
                      <a:round/>
                      <a:headEnd type="none" w="med" len="med"/>
                      <a:tailEnd type="none" w="med" len="med"/>
                    </a:lnL>
                    <a:solidFill>
                      <a:schemeClr val="bg1">
                        <a:lumMod val="65000"/>
                      </a:schemeClr>
                    </a:solidFill>
                  </a:tcPr>
                </a:tc>
                <a:tc>
                  <a:txBody>
                    <a:bodyPr/>
                    <a:lstStyle/>
                    <a:p>
                      <a:pPr algn="ctr"/>
                      <a:r>
                        <a:rPr lang="en-AU" sz="800" dirty="0">
                          <a:solidFill>
                            <a:schemeClr val="bg1"/>
                          </a:solidFill>
                          <a:latin typeface="Arial Narrow" panose="020B0606020202030204" pitchFamily="34" charset="0"/>
                        </a:rPr>
                        <a:t>Scientific Research Zone (Orange)</a:t>
                      </a:r>
                    </a:p>
                  </a:txBody>
                  <a:tcPr>
                    <a:solidFill>
                      <a:schemeClr val="bg1">
                        <a:lumMod val="50000"/>
                      </a:schemeClr>
                    </a:solidFill>
                  </a:tcPr>
                </a:tc>
                <a:tc>
                  <a:txBody>
                    <a:bodyPr/>
                    <a:lstStyle/>
                    <a:p>
                      <a:pPr algn="ctr"/>
                      <a:r>
                        <a:rPr lang="en-AU" sz="800" dirty="0">
                          <a:solidFill>
                            <a:schemeClr val="bg1"/>
                          </a:solidFill>
                          <a:latin typeface="Arial Narrow" panose="020B0606020202030204" pitchFamily="34" charset="0"/>
                        </a:rPr>
                        <a:t>Marine National Park Zone (Green)</a:t>
                      </a:r>
                    </a:p>
                  </a:txBody>
                  <a:tcPr>
                    <a:solidFill>
                      <a:schemeClr val="tx1">
                        <a:lumMod val="50000"/>
                        <a:lumOff val="50000"/>
                      </a:schemeClr>
                    </a:solidFill>
                  </a:tcPr>
                </a:tc>
                <a:tc>
                  <a:txBody>
                    <a:bodyPr/>
                    <a:lstStyle/>
                    <a:p>
                      <a:endParaRPr lang="en-AU" sz="800" dirty="0">
                        <a:solidFill>
                          <a:schemeClr val="bg1"/>
                        </a:solidFill>
                        <a:latin typeface="Arial Narrow" panose="020B0606020202030204" pitchFamily="34" charset="0"/>
                      </a:endParaRPr>
                    </a:p>
                  </a:txBody>
                  <a:tcPr>
                    <a:solidFill>
                      <a:schemeClr val="tx1">
                        <a:lumMod val="65000"/>
                        <a:lumOff val="35000"/>
                      </a:schemeClr>
                    </a:solidFill>
                  </a:tcPr>
                </a:tc>
                <a:extLst>
                  <a:ext uri="{0D108BD9-81ED-4DB2-BD59-A6C34878D82A}">
                    <a16:rowId xmlns:a16="http://schemas.microsoft.com/office/drawing/2014/main" val="2777293269"/>
                  </a:ext>
                </a:extLst>
              </a:tr>
              <a:tr h="220391">
                <a:tc>
                  <a:txBody>
                    <a:bodyPr/>
                    <a:lstStyle/>
                    <a:p>
                      <a:r>
                        <a:rPr lang="en-AU" sz="800" b="1" dirty="0">
                          <a:latin typeface="Arial Narrow" panose="020B0606020202030204" pitchFamily="34" charset="0"/>
                        </a:rPr>
                        <a:t>Aquaculture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a:buFont typeface="Wingdings" panose="05000000000000000000" pitchFamily="2" charset="2"/>
                        <a:buNone/>
                      </a:pPr>
                      <a:r>
                        <a:rPr lang="en-AU" sz="1000" dirty="0">
                          <a:solidFill>
                            <a:schemeClr val="tx1"/>
                          </a:solidFill>
                          <a:latin typeface="Arial Narrow" panose="020B0606020202030204" pitchFamily="34" charset="0"/>
                        </a:rPr>
                        <a:t>Permit</a:t>
                      </a:r>
                    </a:p>
                  </a:txBody>
                  <a:tcPr>
                    <a:lnL w="12700" cap="flat" cmpd="sng" algn="ctr">
                      <a:solidFill>
                        <a:schemeClr val="tx1"/>
                      </a:solidFill>
                      <a:prstDash val="solid"/>
                      <a:round/>
                      <a:headEnd type="none" w="med" len="med"/>
                      <a:tailEnd type="none" w="med" len="med"/>
                    </a:lnL>
                  </a:tcPr>
                </a:tc>
                <a:tc>
                  <a:txBody>
                    <a:bodyPr/>
                    <a:lstStyle/>
                    <a:p>
                      <a:pPr marL="0" indent="0" algn="ctr">
                        <a:buFont typeface="Wingdings" panose="05000000000000000000" pitchFamily="2" charset="2"/>
                        <a:buNone/>
                      </a:pPr>
                      <a:r>
                        <a:rPr lang="en-AU" sz="1000" dirty="0">
                          <a:solidFill>
                            <a:schemeClr val="tx1"/>
                          </a:solidFill>
                          <a:latin typeface="Arial Narrow" panose="020B0606020202030204" pitchFamily="34" charset="0"/>
                        </a:rPr>
                        <a:t>Permit </a:t>
                      </a:r>
                    </a:p>
                  </a:txBody>
                  <a:tcPr/>
                </a:tc>
                <a:tc>
                  <a:txBody>
                    <a:bodyPr/>
                    <a:lstStyle/>
                    <a:p>
                      <a:pPr algn="ctr"/>
                      <a:r>
                        <a:rPr lang="en-AU" sz="1000" dirty="0">
                          <a:solidFill>
                            <a:schemeClr val="tx1"/>
                          </a:solidFill>
                          <a:latin typeface="Arial Narrow" panose="020B0606020202030204" pitchFamily="34" charset="0"/>
                        </a:rPr>
                        <a:t>Permit</a:t>
                      </a:r>
                    </a:p>
                  </a:txBody>
                  <a:tcPr>
                    <a:lnT w="12700" cap="flat" cmpd="sng" algn="ctr">
                      <a:solidFill>
                        <a:schemeClr val="tx1"/>
                      </a:solidFill>
                      <a:prstDash val="solid"/>
                      <a:round/>
                      <a:headEnd type="none" w="med" len="med"/>
                      <a:tailEnd type="none" w="med" len="med"/>
                    </a:lnT>
                  </a:tcPr>
                </a:tc>
                <a:tc>
                  <a:txBody>
                    <a:bodyPr/>
                    <a:lstStyle/>
                    <a:p>
                      <a:pPr algn="ctr"/>
                      <a:r>
                        <a:rPr lang="en-AU" sz="1000" dirty="0">
                          <a:solidFill>
                            <a:schemeClr val="tx1"/>
                          </a:solidFill>
                          <a:latin typeface="Arial Narrow" panose="020B0606020202030204" pitchFamily="34" charset="0"/>
                        </a:rPr>
                        <a:t>X</a:t>
                      </a:r>
                    </a:p>
                  </a:txBody>
                  <a:tcPr/>
                </a:tc>
                <a:tc>
                  <a:txBody>
                    <a:bodyPr/>
                    <a:lstStyle/>
                    <a:p>
                      <a:pPr algn="ctr"/>
                      <a:r>
                        <a:rPr lang="en-AU" sz="1000" dirty="0">
                          <a:solidFill>
                            <a:schemeClr val="tx1"/>
                          </a:solidFill>
                          <a:latin typeface="Arial Narrow" panose="020B0606020202030204" pitchFamily="34" charset="0"/>
                        </a:rPr>
                        <a:t>X</a:t>
                      </a:r>
                    </a:p>
                  </a:txBody>
                  <a:tcPr/>
                </a:tc>
                <a:tc>
                  <a:txBody>
                    <a:bodyPr/>
                    <a:lstStyle/>
                    <a:p>
                      <a:pPr algn="ctr"/>
                      <a:r>
                        <a:rPr lang="en-AU" sz="1000" dirty="0">
                          <a:solidFill>
                            <a:schemeClr val="tx1"/>
                          </a:solidFill>
                          <a:latin typeface="Arial Narrow" panose="020B0606020202030204" pitchFamily="34" charset="0"/>
                        </a:rPr>
                        <a:t>X</a:t>
                      </a:r>
                    </a:p>
                  </a:txBody>
                  <a:tcPr/>
                </a:tc>
                <a:tc>
                  <a:txBody>
                    <a:bodyPr/>
                    <a:lstStyle/>
                    <a:p>
                      <a:pPr algn="ctr"/>
                      <a:r>
                        <a:rPr lang="en-AU" sz="1000" dirty="0">
                          <a:solidFill>
                            <a:schemeClr val="tx1"/>
                          </a:solidFill>
                          <a:latin typeface="Arial Narrow" panose="020B0606020202030204" pitchFamily="34" charset="0"/>
                        </a:rPr>
                        <a:t>X</a:t>
                      </a:r>
                    </a:p>
                  </a:txBody>
                  <a:tcPr/>
                </a:tc>
                <a:extLst>
                  <a:ext uri="{0D108BD9-81ED-4DB2-BD59-A6C34878D82A}">
                    <a16:rowId xmlns:a16="http://schemas.microsoft.com/office/drawing/2014/main" val="338873111"/>
                  </a:ext>
                </a:extLst>
              </a:tr>
              <a:tr h="220391">
                <a:tc>
                  <a:txBody>
                    <a:bodyPr/>
                    <a:lstStyle/>
                    <a:p>
                      <a:r>
                        <a:rPr lang="en-AU" sz="800" b="1" dirty="0">
                          <a:latin typeface="Arial Narrow" panose="020B0606020202030204" pitchFamily="34" charset="0"/>
                        </a:rPr>
                        <a:t>Bait Netting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922524270"/>
                  </a:ext>
                </a:extLst>
              </a:tr>
              <a:tr h="192842">
                <a:tc>
                  <a:txBody>
                    <a:bodyPr/>
                    <a:lstStyle/>
                    <a:p>
                      <a:r>
                        <a:rPr lang="en-AU" sz="800" b="1" dirty="0">
                          <a:latin typeface="Arial Narrow" panose="020B0606020202030204" pitchFamily="34" charset="0"/>
                        </a:rPr>
                        <a:t>Boating, diving, photography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1290680875"/>
                  </a:ext>
                </a:extLst>
              </a:tr>
              <a:tr h="192842">
                <a:tc>
                  <a:txBody>
                    <a:bodyPr/>
                    <a:lstStyle/>
                    <a:p>
                      <a:r>
                        <a:rPr lang="en-AU" sz="800" b="1" dirty="0">
                          <a:latin typeface="Arial Narrow" panose="020B0606020202030204" pitchFamily="34" charset="0"/>
                        </a:rPr>
                        <a:t>Crabbing (trapping)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3044319565"/>
                  </a:ext>
                </a:extLst>
              </a:tr>
              <a:tr h="275489">
                <a:tc>
                  <a:txBody>
                    <a:bodyPr/>
                    <a:lstStyle/>
                    <a:p>
                      <a:r>
                        <a:rPr lang="en-AU" sz="800" b="1" dirty="0">
                          <a:latin typeface="Arial Narrow" panose="020B0606020202030204" pitchFamily="34" charset="0"/>
                        </a:rPr>
                        <a:t>Harvest fishing </a:t>
                      </a:r>
                      <a:br>
                        <a:rPr lang="en-AU" sz="800" b="1" dirty="0">
                          <a:latin typeface="Arial Narrow" panose="020B0606020202030204" pitchFamily="34" charset="0"/>
                        </a:rPr>
                      </a:br>
                      <a:r>
                        <a:rPr lang="en-AU" sz="600" b="1" dirty="0">
                          <a:latin typeface="Arial Narrow" panose="020B0606020202030204" pitchFamily="34" charset="0"/>
                        </a:rPr>
                        <a:t>for aquarium fish, coral and beachworm</a:t>
                      </a:r>
                      <a:endParaRPr lang="en-AU" sz="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2617838547"/>
                  </a:ext>
                </a:extLst>
              </a:tr>
              <a:tr h="275489">
                <a:tc>
                  <a:txBody>
                    <a:bodyPr/>
                    <a:lstStyle/>
                    <a:p>
                      <a:r>
                        <a:rPr lang="en-AU" sz="800" b="1" dirty="0">
                          <a:latin typeface="Arial Narrow" panose="020B0606020202030204" pitchFamily="34" charset="0"/>
                        </a:rPr>
                        <a:t>Harvest fishing </a:t>
                      </a:r>
                      <a:br>
                        <a:rPr lang="en-AU" sz="800" b="1" dirty="0">
                          <a:latin typeface="Arial Narrow" panose="020B0606020202030204" pitchFamily="34" charset="0"/>
                        </a:rPr>
                      </a:br>
                      <a:r>
                        <a:rPr lang="en-AU" sz="600" b="1" dirty="0">
                          <a:latin typeface="Arial Narrow" panose="020B0606020202030204" pitchFamily="34" charset="0"/>
                        </a:rPr>
                        <a:t>for sea cucumber, trochus, tropical rock lobster</a:t>
                      </a:r>
                      <a:endParaRPr lang="en-AU" sz="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3255851737"/>
                  </a:ext>
                </a:extLst>
              </a:tr>
              <a:tr h="192842">
                <a:tc>
                  <a:txBody>
                    <a:bodyPr/>
                    <a:lstStyle/>
                    <a:p>
                      <a:r>
                        <a:rPr lang="en-AU" sz="800" b="1" dirty="0">
                          <a:latin typeface="Arial Narrow" panose="020B0606020202030204" pitchFamily="34" charset="0"/>
                        </a:rPr>
                        <a:t>Limited collecting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3503333351"/>
                  </a:ext>
                </a:extLst>
              </a:tr>
              <a:tr h="192842">
                <a:tc>
                  <a:txBody>
                    <a:bodyPr/>
                    <a:lstStyle/>
                    <a:p>
                      <a:r>
                        <a:rPr lang="en-AU" sz="800" b="1" dirty="0">
                          <a:latin typeface="Arial Narrow" panose="020B0606020202030204" pitchFamily="34" charset="0"/>
                        </a:rPr>
                        <a:t>Limited spearfishing (snorkel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4014325248"/>
                  </a:ext>
                </a:extLst>
              </a:tr>
              <a:tr h="192842">
                <a:tc>
                  <a:txBody>
                    <a:bodyPr/>
                    <a:lstStyle/>
                    <a:p>
                      <a:r>
                        <a:rPr lang="en-AU" sz="800" b="1" dirty="0">
                          <a:latin typeface="Arial Narrow" panose="020B0606020202030204" pitchFamily="34" charset="0"/>
                        </a:rPr>
                        <a:t>Line fishing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3415291820"/>
                  </a:ext>
                </a:extLst>
              </a:tr>
              <a:tr h="192842">
                <a:tc>
                  <a:txBody>
                    <a:bodyPr/>
                    <a:lstStyle/>
                    <a:p>
                      <a:r>
                        <a:rPr lang="en-AU" sz="800" b="1" dirty="0">
                          <a:latin typeface="Arial Narrow" panose="020B0606020202030204" pitchFamily="34" charset="0"/>
                        </a:rPr>
                        <a:t>Netting (other than bait netting)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49415162"/>
                  </a:ext>
                </a:extLst>
              </a:tr>
              <a:tr h="192842">
                <a:tc>
                  <a:txBody>
                    <a:bodyPr/>
                    <a:lstStyle/>
                    <a:p>
                      <a:r>
                        <a:rPr lang="en-AU" sz="800" b="1" dirty="0">
                          <a:latin typeface="Arial Narrow" panose="020B0606020202030204" pitchFamily="34" charset="0"/>
                        </a:rPr>
                        <a:t>Research </a:t>
                      </a:r>
                      <a:r>
                        <a:rPr lang="en-AU" sz="600" b="1" dirty="0">
                          <a:latin typeface="Arial Narrow" panose="020B0606020202030204" pitchFamily="34" charset="0"/>
                        </a:rPr>
                        <a:t>(other than limited impact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extLst>
                  <a:ext uri="{0D108BD9-81ED-4DB2-BD59-A6C34878D82A}">
                    <a16:rowId xmlns:a16="http://schemas.microsoft.com/office/drawing/2014/main" val="3760482765"/>
                  </a:ext>
                </a:extLst>
              </a:tr>
              <a:tr h="275489">
                <a:tc>
                  <a:txBody>
                    <a:bodyPr/>
                    <a:lstStyle/>
                    <a:p>
                      <a:r>
                        <a:rPr lang="en-AU" sz="800" b="1" dirty="0">
                          <a:latin typeface="Arial Narrow" panose="020B0606020202030204" pitchFamily="34" charset="0"/>
                        </a:rPr>
                        <a:t>Shipping </a:t>
                      </a:r>
                      <a:br>
                        <a:rPr lang="en-AU" sz="800" b="1" dirty="0">
                          <a:latin typeface="Arial Narrow" panose="020B0606020202030204" pitchFamily="34" charset="0"/>
                        </a:rPr>
                      </a:br>
                      <a:r>
                        <a:rPr lang="en-AU" sz="600" b="1" dirty="0">
                          <a:latin typeface="Arial Narrow" panose="020B0606020202030204" pitchFamily="34" charset="0"/>
                        </a:rPr>
                        <a:t>(other than in a designated shipping area)</a:t>
                      </a:r>
                      <a:endParaRPr lang="en-AU" sz="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4114720733"/>
                  </a:ext>
                </a:extLst>
              </a:tr>
              <a:tr h="192842">
                <a:tc>
                  <a:txBody>
                    <a:bodyPr/>
                    <a:lstStyle/>
                    <a:p>
                      <a:r>
                        <a:rPr lang="en-AU" sz="800" b="1" dirty="0">
                          <a:latin typeface="Arial Narrow" panose="020B0606020202030204" pitchFamily="34" charset="0"/>
                        </a:rPr>
                        <a:t>Tourism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Permit</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2431085639"/>
                  </a:ext>
                </a:extLst>
              </a:tr>
              <a:tr h="192842">
                <a:tc>
                  <a:txBody>
                    <a:bodyPr/>
                    <a:lstStyle/>
                    <a:p>
                      <a:r>
                        <a:rPr lang="en-AU" sz="800" b="1" dirty="0">
                          <a:latin typeface="Arial Narrow" panose="020B0606020202030204" pitchFamily="34" charset="0"/>
                        </a:rPr>
                        <a:t>Traditional use of marine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195653580"/>
                  </a:ext>
                </a:extLst>
              </a:tr>
              <a:tr h="192842">
                <a:tc>
                  <a:txBody>
                    <a:bodyPr/>
                    <a:lstStyle/>
                    <a:p>
                      <a:r>
                        <a:rPr lang="en-AU" sz="800" b="1" dirty="0">
                          <a:latin typeface="Arial Narrow" panose="020B0606020202030204" pitchFamily="34" charset="0"/>
                        </a:rPr>
                        <a:t>Trawling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1412859687"/>
                  </a:ext>
                </a:extLst>
              </a:tr>
              <a:tr h="192842">
                <a:tc>
                  <a:txBody>
                    <a:bodyPr/>
                    <a:lstStyle/>
                    <a:p>
                      <a:r>
                        <a:rPr lang="en-AU" sz="800" b="1" dirty="0">
                          <a:latin typeface="Arial Narrow" panose="020B0606020202030204" pitchFamily="34" charset="0"/>
                        </a:rPr>
                        <a:t>Trolling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marL="171450" indent="-171450" algn="ctr">
                        <a:buFont typeface="Wingdings" panose="05000000000000000000" pitchFamily="2" charset="2"/>
                        <a:buChar char="ü"/>
                      </a:pPr>
                      <a:r>
                        <a:rPr lang="en-AU" sz="800" dirty="0">
                          <a:solidFill>
                            <a:schemeClr val="tx1">
                              <a:lumMod val="65000"/>
                              <a:lumOff val="35000"/>
                            </a:schemeClr>
                          </a:solidFill>
                          <a:latin typeface="Comic Sans MS" panose="030F0702030302020204" pitchFamily="66" charset="0"/>
                        </a:rPr>
                        <a:t> </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tc>
                  <a:txBody>
                    <a:bodyPr/>
                    <a:lstStyle/>
                    <a:p>
                      <a:pPr algn="ctr"/>
                      <a:r>
                        <a:rPr lang="en-AU" sz="800" dirty="0">
                          <a:solidFill>
                            <a:schemeClr val="tx1">
                              <a:lumMod val="65000"/>
                              <a:lumOff val="35000"/>
                            </a:schemeClr>
                          </a:solidFill>
                          <a:latin typeface="Comic Sans MS" panose="030F0702030302020204" pitchFamily="66" charset="0"/>
                        </a:rPr>
                        <a:t>X</a:t>
                      </a:r>
                    </a:p>
                  </a:txBody>
                  <a:tcPr/>
                </a:tc>
                <a:extLst>
                  <a:ext uri="{0D108BD9-81ED-4DB2-BD59-A6C34878D82A}">
                    <a16:rowId xmlns:a16="http://schemas.microsoft.com/office/drawing/2014/main" val="312995286"/>
                  </a:ext>
                </a:extLst>
              </a:tr>
            </a:tbl>
          </a:graphicData>
        </a:graphic>
      </p:graphicFrame>
      <p:sp>
        <p:nvSpPr>
          <p:cNvPr id="6" name="TextBox 5">
            <a:extLst>
              <a:ext uri="{FF2B5EF4-FFF2-40B4-BE49-F238E27FC236}">
                <a16:creationId xmlns:a16="http://schemas.microsoft.com/office/drawing/2014/main" id="{EF899804-9165-4312-AB87-7B409429EB17}"/>
              </a:ext>
            </a:extLst>
          </p:cNvPr>
          <p:cNvSpPr txBox="1"/>
          <p:nvPr/>
        </p:nvSpPr>
        <p:spPr>
          <a:xfrm>
            <a:off x="3408431" y="2911406"/>
            <a:ext cx="700965" cy="584775"/>
          </a:xfrm>
          <a:prstGeom prst="rect">
            <a:avLst/>
          </a:prstGeom>
          <a:noFill/>
        </p:spPr>
        <p:txBody>
          <a:bodyPr wrap="square" rtlCol="0">
            <a:spAutoFit/>
          </a:bodyPr>
          <a:lstStyle/>
          <a:p>
            <a:pPr algn="ctr"/>
            <a:r>
              <a:rPr lang="en-AU" sz="800" dirty="0">
                <a:latin typeface="Arial Narrow" panose="020B0606020202030204" pitchFamily="34" charset="0"/>
              </a:rPr>
              <a:t>Conservation Park Zone </a:t>
            </a:r>
          </a:p>
          <a:p>
            <a:pPr algn="ctr"/>
            <a:endParaRPr lang="en-AU" sz="800" dirty="0">
              <a:latin typeface="Arial Narrow" panose="020B0606020202030204" pitchFamily="34" charset="0"/>
            </a:endParaRPr>
          </a:p>
          <a:p>
            <a:pPr algn="ctr"/>
            <a:r>
              <a:rPr lang="en-AU" sz="800" dirty="0">
                <a:latin typeface="Arial Narrow" panose="020B0606020202030204" pitchFamily="34" charset="0"/>
              </a:rPr>
              <a:t>(Yellow)</a:t>
            </a:r>
          </a:p>
        </p:txBody>
      </p:sp>
      <p:sp>
        <p:nvSpPr>
          <p:cNvPr id="21" name="Rectangle 20">
            <a:extLst>
              <a:ext uri="{FF2B5EF4-FFF2-40B4-BE49-F238E27FC236}">
                <a16:creationId xmlns:a16="http://schemas.microsoft.com/office/drawing/2014/main" id="{1AE810D6-1D31-4E39-81F1-D0CD88768C32}"/>
              </a:ext>
            </a:extLst>
          </p:cNvPr>
          <p:cNvSpPr/>
          <p:nvPr/>
        </p:nvSpPr>
        <p:spPr>
          <a:xfrm>
            <a:off x="498403" y="2252878"/>
            <a:ext cx="5884357" cy="34824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Download the ‘Eye on the Reef’ app and explore zonings in ‘General Information’.  </a:t>
            </a:r>
          </a:p>
        </p:txBody>
      </p:sp>
      <p:sp>
        <p:nvSpPr>
          <p:cNvPr id="17" name="Rectangle 16">
            <a:extLst>
              <a:ext uri="{FF2B5EF4-FFF2-40B4-BE49-F238E27FC236}">
                <a16:creationId xmlns:a16="http://schemas.microsoft.com/office/drawing/2014/main" id="{B5D5AD31-90ED-49AD-822E-D732D9D5D0F0}"/>
              </a:ext>
            </a:extLst>
          </p:cNvPr>
          <p:cNvSpPr/>
          <p:nvPr/>
        </p:nvSpPr>
        <p:spPr>
          <a:xfrm>
            <a:off x="527616" y="8021213"/>
            <a:ext cx="5860437" cy="35882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How often will the </a:t>
            </a:r>
            <a:r>
              <a:rPr lang="en-AU" sz="1200" b="1" i="1" dirty="0">
                <a:solidFill>
                  <a:schemeClr val="tx1"/>
                </a:solidFill>
                <a:latin typeface="Arial Narrow" panose="020B0606020202030204" pitchFamily="34" charset="0"/>
              </a:rPr>
              <a:t>Reef 2050 Plan </a:t>
            </a:r>
            <a:r>
              <a:rPr lang="en-AU" sz="1200" b="1" dirty="0">
                <a:solidFill>
                  <a:schemeClr val="tx1"/>
                </a:solidFill>
                <a:latin typeface="Arial Narrow" panose="020B0606020202030204" pitchFamily="34" charset="0"/>
              </a:rPr>
              <a:t>be reviewed? Ans</a:t>
            </a:r>
            <a:r>
              <a:rPr lang="en-AU" sz="1130" b="1" dirty="0">
                <a:solidFill>
                  <a:schemeClr val="tx1"/>
                </a:solidFill>
                <a:latin typeface="Arial Narrow" panose="020B0606020202030204" pitchFamily="34" charset="0"/>
              </a:rPr>
              <a:t>. </a:t>
            </a:r>
          </a:p>
        </p:txBody>
      </p:sp>
      <p:sp>
        <p:nvSpPr>
          <p:cNvPr id="20" name="TextBox 19">
            <a:extLst>
              <a:ext uri="{FF2B5EF4-FFF2-40B4-BE49-F238E27FC236}">
                <a16:creationId xmlns:a16="http://schemas.microsoft.com/office/drawing/2014/main" id="{6E80168E-CAF7-418E-8C16-31F8C8B77DE3}"/>
              </a:ext>
            </a:extLst>
          </p:cNvPr>
          <p:cNvSpPr txBox="1"/>
          <p:nvPr/>
        </p:nvSpPr>
        <p:spPr>
          <a:xfrm>
            <a:off x="425311" y="7296556"/>
            <a:ext cx="6035308" cy="707886"/>
          </a:xfrm>
          <a:prstGeom prst="rect">
            <a:avLst/>
          </a:prstGeom>
          <a:noFill/>
        </p:spPr>
        <p:txBody>
          <a:bodyPr wrap="square" rtlCol="0">
            <a:spAutoFit/>
          </a:bodyPr>
          <a:lstStyle/>
          <a:p>
            <a:r>
              <a:rPr lang="en-AU" sz="1600" b="1" dirty="0">
                <a:latin typeface="Arial Narrow" panose="020B0606020202030204" pitchFamily="34" charset="0"/>
              </a:rPr>
              <a:t>Reef 2050 Plan</a:t>
            </a:r>
          </a:p>
          <a:p>
            <a:r>
              <a:rPr lang="en-AU" sz="1200" dirty="0">
                <a:latin typeface="Arial Narrow" panose="020B0606020202030204" pitchFamily="34" charset="0"/>
              </a:rPr>
              <a:t>The Australian and Qld. governments responded to increasing concerns about the health of the GBR</a:t>
            </a:r>
            <a:r>
              <a:rPr lang="en-AU" sz="1200" baseline="30000" dirty="0">
                <a:latin typeface="Arial Narrow" panose="020B0606020202030204" pitchFamily="34" charset="0"/>
              </a:rPr>
              <a:t>[3]</a:t>
            </a:r>
            <a:r>
              <a:rPr lang="en-AU" sz="1200" dirty="0">
                <a:latin typeface="Arial Narrow" panose="020B0606020202030204" pitchFamily="34" charset="0"/>
              </a:rPr>
              <a:t> with the </a:t>
            </a:r>
            <a:r>
              <a:rPr lang="en-AU" sz="1200" b="1" dirty="0">
                <a:latin typeface="Arial Narrow" panose="020B0606020202030204" pitchFamily="34" charset="0"/>
              </a:rPr>
              <a:t>Reef 2050 Plan </a:t>
            </a:r>
            <a:r>
              <a:rPr lang="en-AU" sz="1200" dirty="0">
                <a:latin typeface="Arial Narrow" panose="020B0606020202030204" pitchFamily="34" charset="0"/>
              </a:rPr>
              <a:t>– an overarching framework for protecting and managing the reef until 2050</a:t>
            </a:r>
            <a:r>
              <a:rPr lang="en-AU" sz="1200" baseline="30000" dirty="0">
                <a:latin typeface="Arial Narrow" panose="020B0606020202030204" pitchFamily="34" charset="0"/>
              </a:rPr>
              <a:t>[4]</a:t>
            </a:r>
            <a:r>
              <a:rPr lang="en-AU" sz="1200" dirty="0">
                <a:latin typeface="Arial Narrow" panose="020B0606020202030204" pitchFamily="34" charset="0"/>
              </a:rPr>
              <a:t>. </a:t>
            </a:r>
            <a:endParaRPr lang="en-AU" sz="400" dirty="0">
              <a:latin typeface="Arial Narrow" panose="020B0606020202030204" pitchFamily="34" charset="0"/>
            </a:endParaRPr>
          </a:p>
        </p:txBody>
      </p:sp>
      <p:sp>
        <p:nvSpPr>
          <p:cNvPr id="2" name="Rectangle 1">
            <a:extLst>
              <a:ext uri="{FF2B5EF4-FFF2-40B4-BE49-F238E27FC236}">
                <a16:creationId xmlns:a16="http://schemas.microsoft.com/office/drawing/2014/main" id="{7C78273A-6917-425C-A99D-196EFA33F905}"/>
              </a:ext>
            </a:extLst>
          </p:cNvPr>
          <p:cNvSpPr/>
          <p:nvPr/>
        </p:nvSpPr>
        <p:spPr>
          <a:xfrm>
            <a:off x="3948761" y="8067248"/>
            <a:ext cx="2376267" cy="2499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Every 5 years (starting 2020)</a:t>
            </a:r>
            <a:endParaRPr lang="en-AU" sz="800" dirty="0">
              <a:solidFill>
                <a:schemeClr val="tx1">
                  <a:lumMod val="65000"/>
                  <a:lumOff val="35000"/>
                </a:schemeClr>
              </a:solidFill>
              <a:latin typeface="Comic Sans MS" panose="030F0702030302020204" pitchFamily="66" charset="0"/>
            </a:endParaRPr>
          </a:p>
        </p:txBody>
      </p:sp>
      <p:cxnSp>
        <p:nvCxnSpPr>
          <p:cNvPr id="22" name="Straight Connector 21">
            <a:extLst>
              <a:ext uri="{FF2B5EF4-FFF2-40B4-BE49-F238E27FC236}">
                <a16:creationId xmlns:a16="http://schemas.microsoft.com/office/drawing/2014/main" id="{889A64AB-8E3A-40B0-B55D-31959803405B}"/>
              </a:ext>
            </a:extLst>
          </p:cNvPr>
          <p:cNvCxnSpPr/>
          <p:nvPr/>
        </p:nvCxnSpPr>
        <p:spPr>
          <a:xfrm flipH="1">
            <a:off x="500081" y="7288151"/>
            <a:ext cx="5907340" cy="4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4AD1CAF-B331-46A3-9DEB-014E6A0E101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Rectangle 4">
            <a:extLst>
              <a:ext uri="{FF2B5EF4-FFF2-40B4-BE49-F238E27FC236}">
                <a16:creationId xmlns:a16="http://schemas.microsoft.com/office/drawing/2014/main" id="{6F9C8DD0-B489-48CD-87E4-1E1C7BB892BB}"/>
              </a:ext>
            </a:extLst>
          </p:cNvPr>
          <p:cNvSpPr/>
          <p:nvPr/>
        </p:nvSpPr>
        <p:spPr>
          <a:xfrm>
            <a:off x="425311" y="2609531"/>
            <a:ext cx="6203421" cy="276999"/>
          </a:xfrm>
          <a:prstGeom prst="rect">
            <a:avLst/>
          </a:prstGeom>
        </p:spPr>
        <p:txBody>
          <a:bodyPr wrap="square">
            <a:spAutoFit/>
          </a:bodyPr>
          <a:lstStyle/>
          <a:p>
            <a:r>
              <a:rPr lang="en-AU" sz="1200" b="1" dirty="0">
                <a:latin typeface="Arial Narrow" panose="020B0606020202030204" pitchFamily="34" charset="0"/>
              </a:rPr>
              <a:t>Activity: Complete the table below</a:t>
            </a:r>
            <a:r>
              <a:rPr lang="en-AU" sz="1200" b="1" baseline="30000" dirty="0">
                <a:latin typeface="Arial Narrow" panose="020B0606020202030204" pitchFamily="34" charset="0"/>
              </a:rPr>
              <a:t>[2]</a:t>
            </a:r>
            <a:endParaRPr lang="en-AU" sz="1200" b="1" dirty="0">
              <a:latin typeface="Arial Narrow" panose="020B0606020202030204" pitchFamily="34" charset="0"/>
            </a:endParaRPr>
          </a:p>
        </p:txBody>
      </p:sp>
      <p:sp>
        <p:nvSpPr>
          <p:cNvPr id="25" name="TextBox 24">
            <a:extLst>
              <a:ext uri="{FF2B5EF4-FFF2-40B4-BE49-F238E27FC236}">
                <a16:creationId xmlns:a16="http://schemas.microsoft.com/office/drawing/2014/main" id="{6438E7CD-CE16-4FF1-A22A-69D0325893A5}"/>
              </a:ext>
            </a:extLst>
          </p:cNvPr>
          <p:cNvSpPr txBox="1"/>
          <p:nvPr/>
        </p:nvSpPr>
        <p:spPr>
          <a:xfrm>
            <a:off x="5795220" y="2916953"/>
            <a:ext cx="649692" cy="584775"/>
          </a:xfrm>
          <a:prstGeom prst="rect">
            <a:avLst/>
          </a:prstGeom>
          <a:noFill/>
        </p:spPr>
        <p:txBody>
          <a:bodyPr wrap="square" rtlCol="0">
            <a:spAutoFit/>
          </a:bodyPr>
          <a:lstStyle/>
          <a:p>
            <a:pPr algn="ctr"/>
            <a:r>
              <a:rPr lang="en-AU" sz="800" dirty="0">
                <a:solidFill>
                  <a:schemeClr val="bg1"/>
                </a:solidFill>
                <a:latin typeface="Arial Narrow" panose="020B0606020202030204" pitchFamily="34" charset="0"/>
              </a:rPr>
              <a:t>Preservation Park Zone </a:t>
            </a:r>
          </a:p>
          <a:p>
            <a:pPr algn="ctr"/>
            <a:endParaRPr lang="en-AU" sz="800" dirty="0">
              <a:solidFill>
                <a:schemeClr val="bg1"/>
              </a:solidFill>
              <a:latin typeface="Arial Narrow" panose="020B0606020202030204" pitchFamily="34" charset="0"/>
            </a:endParaRPr>
          </a:p>
          <a:p>
            <a:pPr algn="ctr"/>
            <a:r>
              <a:rPr lang="en-AU" sz="800" dirty="0">
                <a:solidFill>
                  <a:schemeClr val="bg1"/>
                </a:solidFill>
                <a:latin typeface="Arial Narrow" panose="020B0606020202030204" pitchFamily="34" charset="0"/>
              </a:rPr>
              <a:t>(Pink)</a:t>
            </a:r>
          </a:p>
        </p:txBody>
      </p:sp>
      <p:cxnSp>
        <p:nvCxnSpPr>
          <p:cNvPr id="7" name="Straight Connector 6">
            <a:extLst>
              <a:ext uri="{FF2B5EF4-FFF2-40B4-BE49-F238E27FC236}">
                <a16:creationId xmlns:a16="http://schemas.microsoft.com/office/drawing/2014/main" id="{40F26F36-FD99-D83B-2012-D2F64B5DA6E9}"/>
              </a:ext>
            </a:extLst>
          </p:cNvPr>
          <p:cNvCxnSpPr>
            <a:cxnSpLocks/>
          </p:cNvCxnSpPr>
          <p:nvPr/>
        </p:nvCxnSpPr>
        <p:spPr>
          <a:xfrm flipH="1">
            <a:off x="499132" y="88022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8ED6861D-024B-BAFC-DBD2-E6CDA19AACEE}"/>
              </a:ext>
            </a:extLst>
          </p:cNvPr>
          <p:cNvSpPr txBox="1"/>
          <p:nvPr/>
        </p:nvSpPr>
        <p:spPr>
          <a:xfrm>
            <a:off x="2597116" y="8798994"/>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Understanding – Management and Conservation	                                               </a:t>
            </a:r>
            <a:endParaRPr lang="en-AU" sz="1100" b="1" dirty="0">
              <a:latin typeface="Arial Narrow" pitchFamily="34" charset="0"/>
            </a:endParaRPr>
          </a:p>
        </p:txBody>
      </p:sp>
      <p:sp>
        <p:nvSpPr>
          <p:cNvPr id="9" name="TextBox 36">
            <a:extLst>
              <a:ext uri="{FF2B5EF4-FFF2-40B4-BE49-F238E27FC236}">
                <a16:creationId xmlns:a16="http://schemas.microsoft.com/office/drawing/2014/main" id="{35DBEE46-9AF0-4C9E-7728-041FF2E2BBD6}"/>
              </a:ext>
            </a:extLst>
          </p:cNvPr>
          <p:cNvSpPr txBox="1"/>
          <p:nvPr/>
        </p:nvSpPr>
        <p:spPr>
          <a:xfrm>
            <a:off x="440884" y="87989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79806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1235A-3A5E-3CCB-276E-19BEBB3EE1A2}"/>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DBE8A1F1-3E90-7465-DF51-0B3B02F27AB7}"/>
              </a:ext>
            </a:extLst>
          </p:cNvPr>
          <p:cNvSpPr txBox="1"/>
          <p:nvPr/>
        </p:nvSpPr>
        <p:spPr>
          <a:xfrm>
            <a:off x="1370566" y="107737"/>
            <a:ext cx="4395990" cy="769441"/>
          </a:xfrm>
          <a:prstGeom prst="rect">
            <a:avLst/>
          </a:prstGeom>
          <a:noFill/>
        </p:spPr>
        <p:txBody>
          <a:bodyPr wrap="square" rtlCol="0">
            <a:spAutoFit/>
          </a:bodyPr>
          <a:lstStyle/>
          <a:p>
            <a:r>
              <a:rPr lang="en-US" sz="2000" b="1" dirty="0">
                <a:latin typeface="Arial Narrow" pitchFamily="34" charset="0"/>
              </a:rPr>
              <a:t>Identify</a:t>
            </a:r>
            <a:r>
              <a:rPr lang="en-US" sz="1200" dirty="0">
                <a:latin typeface="Arial Narrow" pitchFamily="34" charset="0"/>
              </a:rPr>
              <a:t> </a:t>
            </a:r>
            <a:r>
              <a:rPr lang="en-AU" sz="1200" dirty="0">
                <a:latin typeface="Arial Narrow" panose="020B0606020202030204" pitchFamily="34" charset="0"/>
              </a:rPr>
              <a:t>management strategies used to support marine ecosystem health, e.g. managing threats, zoning, permits, plans, longitudinal monitoring.</a:t>
            </a:r>
            <a:endParaRPr lang="en-US" sz="1200" b="1" dirty="0">
              <a:latin typeface="Arial Narrow" pitchFamily="34" charset="0"/>
            </a:endParaRPr>
          </a:p>
        </p:txBody>
      </p:sp>
      <p:sp>
        <p:nvSpPr>
          <p:cNvPr id="31" name="TextBox 30">
            <a:extLst>
              <a:ext uri="{FF2B5EF4-FFF2-40B4-BE49-F238E27FC236}">
                <a16:creationId xmlns:a16="http://schemas.microsoft.com/office/drawing/2014/main" id="{32EA9F0A-F03D-2984-9433-C4F63F4366D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3969F416-629A-4476-237D-925398DE7EB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59A12D7F-1B36-B7C2-8A35-D4B89ECC6E69}"/>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7DC14919-7C88-EA7C-929E-8EBCCA72235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8894821C-9F23-2CB8-0434-9BA87A7957EF}"/>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7C8B2C03-4B40-EA23-661B-E8A2D56E0ECC}"/>
              </a:ext>
            </a:extLst>
          </p:cNvPr>
          <p:cNvSpPr txBox="1"/>
          <p:nvPr/>
        </p:nvSpPr>
        <p:spPr>
          <a:xfrm>
            <a:off x="5693106" y="2308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81476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74208" y="183760"/>
            <a:ext cx="4183539" cy="553998"/>
          </a:xfrm>
          <a:prstGeom prst="rect">
            <a:avLst/>
          </a:prstGeom>
          <a:noFill/>
        </p:spPr>
        <p:txBody>
          <a:bodyPr wrap="square" rtlCol="0">
            <a:spAutoFit/>
          </a:bodyPr>
          <a:lstStyle/>
          <a:p>
            <a:r>
              <a:rPr lang="en-US" b="1" dirty="0">
                <a:latin typeface="Arial Narrow" pitchFamily="34" charset="0"/>
              </a:rPr>
              <a:t>4. Successful MPAs – </a:t>
            </a:r>
            <a:r>
              <a:rPr lang="en-AU" sz="1200" dirty="0">
                <a:latin typeface="Arial Narrow" panose="020B0606020202030204" pitchFamily="34" charset="0"/>
              </a:rPr>
              <a:t>Interpret data to determine the success of a protected marine area.</a:t>
            </a:r>
            <a:endParaRPr lang="en-US" sz="1200" i="1" dirty="0">
              <a:latin typeface="Arial Narrow" pitchFamily="34" charset="0"/>
            </a:endParaRPr>
          </a:p>
        </p:txBody>
      </p:sp>
      <p:sp>
        <p:nvSpPr>
          <p:cNvPr id="16"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 name="TextBox 2"/>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Rectangle 13"/>
          <p:cNvSpPr/>
          <p:nvPr/>
        </p:nvSpPr>
        <p:spPr>
          <a:xfrm>
            <a:off x="432962" y="7755307"/>
            <a:ext cx="5965783" cy="1061829"/>
          </a:xfrm>
          <a:prstGeom prst="rect">
            <a:avLst/>
          </a:prstGeom>
        </p:spPr>
        <p:txBody>
          <a:bodyPr wrap="square">
            <a:spAutoFit/>
          </a:bodyPr>
          <a:lstStyle/>
          <a:p>
            <a:r>
              <a:rPr lang="en-AU" sz="700" b="1" dirty="0">
                <a:latin typeface="Arial Narrow" panose="020B0606020202030204" pitchFamily="34" charset="0"/>
              </a:rPr>
              <a:t>Recommended Readings</a:t>
            </a:r>
          </a:p>
          <a:p>
            <a:r>
              <a:rPr lang="en-AU" sz="700" baseline="30000" dirty="0">
                <a:latin typeface="Arial Narrow" panose="020B0606020202030204" pitchFamily="34" charset="0"/>
              </a:rPr>
              <a:t>[1] </a:t>
            </a:r>
            <a:r>
              <a:rPr lang="en-AU" sz="700" dirty="0">
                <a:latin typeface="Arial Narrow" panose="020B0606020202030204" pitchFamily="34" charset="0"/>
              </a:rPr>
              <a:t>Green, A., Smith, S.E., Lipsett-Moore, G., Groves, C., Peterson, N., Sheppard, S., </a:t>
            </a:r>
            <a:r>
              <a:rPr lang="en-AU" sz="700" dirty="0" err="1">
                <a:latin typeface="Arial Narrow" panose="020B0606020202030204" pitchFamily="34" charset="0"/>
              </a:rPr>
              <a:t>Lokani</a:t>
            </a:r>
            <a:r>
              <a:rPr lang="en-AU" sz="700" dirty="0">
                <a:latin typeface="Arial Narrow" panose="020B0606020202030204" pitchFamily="34" charset="0"/>
              </a:rPr>
              <a:t>, P., Hamilton, R., </a:t>
            </a:r>
            <a:r>
              <a:rPr lang="en-AU" sz="700" dirty="0" err="1">
                <a:latin typeface="Arial Narrow" panose="020B0606020202030204" pitchFamily="34" charset="0"/>
              </a:rPr>
              <a:t>Almany</a:t>
            </a:r>
            <a:r>
              <a:rPr lang="en-AU" sz="700" dirty="0">
                <a:latin typeface="Arial Narrow" panose="020B0606020202030204" pitchFamily="34" charset="0"/>
              </a:rPr>
              <a:t>, J., </a:t>
            </a:r>
            <a:r>
              <a:rPr lang="en-AU" sz="700" dirty="0" err="1">
                <a:latin typeface="Arial Narrow" panose="020B0606020202030204" pitchFamily="34" charset="0"/>
              </a:rPr>
              <a:t>Aitsi</a:t>
            </a:r>
            <a:r>
              <a:rPr lang="en-AU" sz="700" dirty="0">
                <a:latin typeface="Arial Narrow" panose="020B0606020202030204" pitchFamily="34" charset="0"/>
              </a:rPr>
              <a:t>, J. and </a:t>
            </a:r>
            <a:r>
              <a:rPr lang="en-AU" sz="700" dirty="0" err="1">
                <a:latin typeface="Arial Narrow" panose="020B0606020202030204" pitchFamily="34" charset="0"/>
              </a:rPr>
              <a:t>Bualia</a:t>
            </a:r>
            <a:r>
              <a:rPr lang="en-AU" sz="700" dirty="0">
                <a:latin typeface="Arial Narrow" panose="020B0606020202030204" pitchFamily="34" charset="0"/>
              </a:rPr>
              <a:t>, L.</a:t>
            </a:r>
            <a:r>
              <a:rPr lang="en-AU" sz="700" i="1" dirty="0">
                <a:latin typeface="Arial Narrow" panose="020B0606020202030204" pitchFamily="34" charset="0"/>
              </a:rPr>
              <a:t> </a:t>
            </a:r>
            <a:r>
              <a:rPr lang="en-AU" sz="700" dirty="0">
                <a:latin typeface="Arial Narrow" panose="020B0606020202030204" pitchFamily="34" charset="0"/>
              </a:rPr>
              <a:t>(2009). Designing a resilient network of marine protected areas for </a:t>
            </a:r>
            <a:r>
              <a:rPr lang="en-AU" sz="700" dirty="0" err="1">
                <a:latin typeface="Arial Narrow" panose="020B0606020202030204" pitchFamily="34" charset="0"/>
              </a:rPr>
              <a:t>Kimbe</a:t>
            </a:r>
            <a:r>
              <a:rPr lang="en-AU" sz="700" dirty="0">
                <a:latin typeface="Arial Narrow" panose="020B0606020202030204" pitchFamily="34" charset="0"/>
              </a:rPr>
              <a:t> Bay, Papua New Guinea. </a:t>
            </a:r>
            <a:r>
              <a:rPr lang="en-AU" sz="700" i="1" dirty="0">
                <a:latin typeface="Arial Narrow" panose="020B0606020202030204" pitchFamily="34" charset="0"/>
              </a:rPr>
              <a:t>Oryx. </a:t>
            </a:r>
            <a:r>
              <a:rPr lang="en-US" sz="700" i="1" dirty="0">
                <a:latin typeface="Arial Narrow" panose="020B0606020202030204" pitchFamily="34" charset="0"/>
              </a:rPr>
              <a:t>43(04):488 – 498. DOI: 10.1017/S0030605309990342</a:t>
            </a:r>
          </a:p>
          <a:p>
            <a:r>
              <a:rPr lang="en-US" sz="700" baseline="30000" dirty="0">
                <a:latin typeface="Arial Narrow" panose="020B0606020202030204" pitchFamily="34" charset="0"/>
              </a:rPr>
              <a:t>[2] </a:t>
            </a:r>
            <a:r>
              <a:rPr lang="en-US" sz="700" dirty="0">
                <a:latin typeface="Arial Narrow" panose="020B0606020202030204" pitchFamily="34" charset="0"/>
              </a:rPr>
              <a:t>Alcala, A. C. (2004). </a:t>
            </a:r>
            <a:r>
              <a:rPr lang="en-US" sz="700" i="1" dirty="0">
                <a:latin typeface="Arial Narrow" panose="020B0606020202030204" pitchFamily="34" charset="0"/>
              </a:rPr>
              <a:t>Marine Reserves as Tools for Fishery Management and Biodiversity Conservation: Natural Experiments in the Central Philippines, 1974-2000</a:t>
            </a:r>
            <a:r>
              <a:rPr lang="en-US" sz="700" dirty="0">
                <a:latin typeface="Arial Narrow" panose="020B0606020202030204" pitchFamily="34" charset="0"/>
              </a:rPr>
              <a:t>. Silliman University-Angelo King Center for Research and Environmental Management, Dumaguete city. Accessed 19.04.2019 from: https://www.cbd.int/doc/nbsap/fisheries/ALCALA.pdf</a:t>
            </a:r>
          </a:p>
          <a:p>
            <a:r>
              <a:rPr lang="en-US" sz="700" baseline="30000" dirty="0">
                <a:latin typeface="Arial Narrow" panose="020B0606020202030204" pitchFamily="34" charset="0"/>
              </a:rPr>
              <a:t>[3] </a:t>
            </a:r>
            <a:r>
              <a:rPr lang="en-US" sz="700" dirty="0">
                <a:latin typeface="Arial Narrow" panose="020B0606020202030204" pitchFamily="34" charset="0"/>
              </a:rPr>
              <a:t>United Nations Development </a:t>
            </a:r>
            <a:r>
              <a:rPr lang="en-US" sz="700" dirty="0" err="1">
                <a:latin typeface="Arial Narrow" panose="020B0606020202030204" pitchFamily="34" charset="0"/>
              </a:rPr>
              <a:t>Programme</a:t>
            </a:r>
            <a:r>
              <a:rPr lang="en-US" sz="700" dirty="0">
                <a:latin typeface="Arial Narrow" panose="020B0606020202030204" pitchFamily="34" charset="0"/>
              </a:rPr>
              <a:t> (2012). </a:t>
            </a:r>
            <a:r>
              <a:rPr lang="en-US" sz="700" i="1" dirty="0" err="1">
                <a:latin typeface="Arial Narrow" panose="020B0606020202030204" pitchFamily="34" charset="0"/>
              </a:rPr>
              <a:t>Nguna</a:t>
            </a:r>
            <a:r>
              <a:rPr lang="en-US" sz="700" i="1" dirty="0">
                <a:latin typeface="Arial Narrow" panose="020B0606020202030204" pitchFamily="34" charset="0"/>
              </a:rPr>
              <a:t>-Pele Marine and Land Protected Area Network, Vanuatu. </a:t>
            </a:r>
            <a:r>
              <a:rPr lang="en-US" sz="700" dirty="0">
                <a:latin typeface="Arial Narrow" panose="020B0606020202030204" pitchFamily="34" charset="0"/>
              </a:rPr>
              <a:t>Equator Initiative Case Study Series. New York, NY. Accessed 19/04.2019 from: https://www.equatorinitiative.org/wp-content/uploads/2017/05/case_1348163605.pdf</a:t>
            </a:r>
          </a:p>
          <a:p>
            <a:r>
              <a:rPr lang="en-US" sz="700" baseline="30000" dirty="0">
                <a:latin typeface="Arial Narrow" panose="020B0606020202030204" pitchFamily="34" charset="0"/>
              </a:rPr>
              <a:t>[4] </a:t>
            </a:r>
            <a:r>
              <a:rPr lang="en-US" sz="700" dirty="0">
                <a:latin typeface="Arial Narrow" panose="020B0606020202030204" pitchFamily="34" charset="0"/>
              </a:rPr>
              <a:t>Craik, AM. W. (2017). </a:t>
            </a:r>
            <a:r>
              <a:rPr lang="en-US" sz="700" i="1" dirty="0">
                <a:latin typeface="Arial Narrow" panose="020B0606020202030204" pitchFamily="34" charset="0"/>
              </a:rPr>
              <a:t>Review of Governance of the Great Barrier Reef Marine Park Authority</a:t>
            </a:r>
            <a:r>
              <a:rPr lang="en-US" sz="700" dirty="0">
                <a:latin typeface="Arial Narrow" panose="020B0606020202030204" pitchFamily="34" charset="0"/>
              </a:rPr>
              <a:t>. Report. Canberra: Department of the Environment and Energy. Accessed 19.04.2019 from: http://www.environment.gov.au/system/files/resources/6a038c9a-34dd-42cb-a0b4-a688bd284658/files/final-report-review-governance-gbrmpa.pdf</a:t>
            </a:r>
            <a:endParaRPr lang="en-US" sz="700" baseline="30000" dirty="0">
              <a:latin typeface="Arial Narrow" panose="020B0606020202030204" pitchFamily="34" charset="0"/>
            </a:endParaRPr>
          </a:p>
        </p:txBody>
      </p:sp>
      <p:sp>
        <p:nvSpPr>
          <p:cNvPr id="18" name="Rectangle 17">
            <a:extLst>
              <a:ext uri="{FF2B5EF4-FFF2-40B4-BE49-F238E27FC236}">
                <a16:creationId xmlns:a16="http://schemas.microsoft.com/office/drawing/2014/main" id="{15037A53-A88B-4DDB-9C37-9A93792512F3}"/>
              </a:ext>
            </a:extLst>
          </p:cNvPr>
          <p:cNvSpPr/>
          <p:nvPr/>
        </p:nvSpPr>
        <p:spPr>
          <a:xfrm>
            <a:off x="453865" y="1039865"/>
            <a:ext cx="5991047" cy="276999"/>
          </a:xfrm>
          <a:prstGeom prst="rect">
            <a:avLst/>
          </a:prstGeom>
        </p:spPr>
        <p:txBody>
          <a:bodyPr wrap="square">
            <a:spAutoFit/>
          </a:bodyPr>
          <a:lstStyle/>
          <a:p>
            <a:pPr algn="ctr"/>
            <a:r>
              <a:rPr lang="en-AU" sz="1200" b="1" dirty="0">
                <a:solidFill>
                  <a:schemeClr val="bg1"/>
                </a:solidFill>
                <a:latin typeface="Arial Narrow" panose="020B0606020202030204" pitchFamily="34" charset="0"/>
              </a:rPr>
              <a:t>Suggested Activity: Conduct one or more of the Practical Activities provided by Coral Watch</a:t>
            </a:r>
            <a:r>
              <a:rPr lang="en-AU" sz="1200" b="1" baseline="30000" dirty="0">
                <a:solidFill>
                  <a:schemeClr val="bg1"/>
                </a:solidFill>
                <a:latin typeface="Arial Narrow" panose="020B0606020202030204" pitchFamily="34" charset="0"/>
              </a:rPr>
              <a:t>[1]</a:t>
            </a:r>
            <a:r>
              <a:rPr lang="en-AU" sz="1200" b="1" dirty="0">
                <a:solidFill>
                  <a:schemeClr val="bg1"/>
                </a:solidFill>
                <a:latin typeface="Arial Narrow" panose="020B0606020202030204" pitchFamily="34" charset="0"/>
              </a:rPr>
              <a:t> </a:t>
            </a:r>
            <a:endParaRPr lang="en-AU" sz="1200" dirty="0">
              <a:solidFill>
                <a:schemeClr val="bg1"/>
              </a:solidFill>
              <a:latin typeface="Arial Narrow" panose="020B0606020202030204" pitchFamily="34" charset="0"/>
            </a:endParaRPr>
          </a:p>
        </p:txBody>
      </p:sp>
      <p:sp>
        <p:nvSpPr>
          <p:cNvPr id="20" name="TextBox 19">
            <a:extLst>
              <a:ext uri="{FF2B5EF4-FFF2-40B4-BE49-F238E27FC236}">
                <a16:creationId xmlns:a16="http://schemas.microsoft.com/office/drawing/2014/main" id="{BD46711C-C43E-4D80-A1BC-BB98E97B445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B0920DC3-E0AA-D26C-62AA-348C822D5512}"/>
              </a:ext>
            </a:extLst>
          </p:cNvPr>
          <p:cNvCxnSpPr>
            <a:cxnSpLocks/>
          </p:cNvCxnSpPr>
          <p:nvPr/>
        </p:nvCxnSpPr>
        <p:spPr>
          <a:xfrm flipH="1">
            <a:off x="499132" y="88022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FFC322CB-0FCC-8CB9-C959-7557F63C5C3E}"/>
              </a:ext>
            </a:extLst>
          </p:cNvPr>
          <p:cNvSpPr txBox="1"/>
          <p:nvPr/>
        </p:nvSpPr>
        <p:spPr>
          <a:xfrm>
            <a:off x="2597116" y="8798994"/>
            <a:ext cx="391903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4 Topic 1 Science Understanding – Management and Conservation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5FA50E4-B3AF-271C-968A-CF7B6D77B8F0}"/>
              </a:ext>
            </a:extLst>
          </p:cNvPr>
          <p:cNvSpPr txBox="1"/>
          <p:nvPr/>
        </p:nvSpPr>
        <p:spPr>
          <a:xfrm>
            <a:off x="440884" y="87989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[Teacher name] year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Rectangle 6">
            <a:extLst>
              <a:ext uri="{FF2B5EF4-FFF2-40B4-BE49-F238E27FC236}">
                <a16:creationId xmlns:a16="http://schemas.microsoft.com/office/drawing/2014/main" id="{54E463BA-C930-0AB9-76BE-7835A6D53E19}"/>
              </a:ext>
            </a:extLst>
          </p:cNvPr>
          <p:cNvSpPr/>
          <p:nvPr/>
        </p:nvSpPr>
        <p:spPr>
          <a:xfrm>
            <a:off x="508863" y="975060"/>
            <a:ext cx="5844292" cy="67802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8" name="TextBox 7">
            <a:extLst>
              <a:ext uri="{FF2B5EF4-FFF2-40B4-BE49-F238E27FC236}">
                <a16:creationId xmlns:a16="http://schemas.microsoft.com/office/drawing/2014/main" id="{4BD112B6-C7E7-2282-8DBB-AF41B2852A42}"/>
              </a:ext>
            </a:extLst>
          </p:cNvPr>
          <p:cNvSpPr txBox="1"/>
          <p:nvPr/>
        </p:nvSpPr>
        <p:spPr>
          <a:xfrm>
            <a:off x="1916832" y="1161139"/>
            <a:ext cx="2952328" cy="369332"/>
          </a:xfrm>
          <a:prstGeom prst="rect">
            <a:avLst/>
          </a:prstGeom>
          <a:noFill/>
        </p:spPr>
        <p:txBody>
          <a:bodyPr wrap="square" rtlCol="0">
            <a:spAutoFit/>
          </a:bodyPr>
          <a:lstStyle/>
          <a:p>
            <a:pPr algn="ctr"/>
            <a:r>
              <a:rPr lang="en-US" dirty="0">
                <a:solidFill>
                  <a:schemeClr val="tx1">
                    <a:lumMod val="50000"/>
                    <a:lumOff val="50000"/>
                  </a:schemeClr>
                </a:solidFill>
              </a:rPr>
              <a:t>Teacher to write</a:t>
            </a:r>
          </a:p>
        </p:txBody>
      </p:sp>
    </p:spTree>
    <p:extLst>
      <p:ext uri="{BB962C8B-B14F-4D97-AF65-F5344CB8AC3E}">
        <p14:creationId xmlns:p14="http://schemas.microsoft.com/office/powerpoint/2010/main" val="1852281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A077-0881-9C14-7C9C-D32A44CD7151}"/>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30853A64-295E-202D-9287-087DF5461915}"/>
              </a:ext>
            </a:extLst>
          </p:cNvPr>
          <p:cNvSpPr txBox="1"/>
          <p:nvPr/>
        </p:nvSpPr>
        <p:spPr>
          <a:xfrm>
            <a:off x="1356346" y="309308"/>
            <a:ext cx="4395990" cy="400110"/>
          </a:xfrm>
          <a:prstGeom prst="rect">
            <a:avLst/>
          </a:prstGeom>
          <a:noFill/>
        </p:spPr>
        <p:txBody>
          <a:bodyPr wrap="square" rtlCol="0">
            <a:spAutoFit/>
          </a:bodyPr>
          <a:lstStyle/>
          <a:p>
            <a:r>
              <a:rPr lang="en-US" sz="2000" b="1" dirty="0">
                <a:latin typeface="Arial Narrow" pitchFamily="34" charset="0"/>
              </a:rPr>
              <a:t>Interpret</a:t>
            </a:r>
            <a:r>
              <a:rPr lang="en-US" sz="1200" dirty="0">
                <a:latin typeface="Arial Narrow" pitchFamily="34" charset="0"/>
              </a:rPr>
              <a:t> </a:t>
            </a:r>
            <a:r>
              <a:rPr lang="en-AU" sz="1200" dirty="0">
                <a:latin typeface="Arial Narrow" panose="020B0606020202030204" pitchFamily="34" charset="0"/>
              </a:rPr>
              <a:t>data to determine the success of a protected marine area.</a:t>
            </a:r>
            <a:endParaRPr lang="en-US" sz="1200" b="1" dirty="0">
              <a:latin typeface="Arial Narrow" pitchFamily="34" charset="0"/>
            </a:endParaRPr>
          </a:p>
        </p:txBody>
      </p:sp>
      <p:sp>
        <p:nvSpPr>
          <p:cNvPr id="31" name="TextBox 30">
            <a:extLst>
              <a:ext uri="{FF2B5EF4-FFF2-40B4-BE49-F238E27FC236}">
                <a16:creationId xmlns:a16="http://schemas.microsoft.com/office/drawing/2014/main" id="{1D4841FE-CF05-7965-7C5D-43D8D1BD915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8A389CA1-4DA6-C64D-9CA6-41A7223D42C6}"/>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7E3C664E-89DE-69B7-5EB8-6C5EA4BDCA7F}"/>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66F26778-B9CC-F222-B468-4E7A3251485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56DAAAF5-5306-699F-FF13-A03AF05339C7}"/>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17">
            <a:extLst>
              <a:ext uri="{FF2B5EF4-FFF2-40B4-BE49-F238E27FC236}">
                <a16:creationId xmlns:a16="http://schemas.microsoft.com/office/drawing/2014/main" id="{2EF9C184-C812-619D-19A0-B182064DFC7D}"/>
              </a:ext>
            </a:extLst>
          </p:cNvPr>
          <p:cNvSpPr txBox="1"/>
          <p:nvPr/>
        </p:nvSpPr>
        <p:spPr>
          <a:xfrm>
            <a:off x="5693106" y="23084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955035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143284</TotalTime>
  <Words>6523</Words>
  <Application>Microsoft Macintosh PowerPoint</Application>
  <PresentationFormat>On-screen Show (4:3)</PresentationFormat>
  <Paragraphs>689</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Comic Sans MS</vt:lpstr>
      <vt:lpstr>Gabriola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18994</cp:revision>
  <cp:lastPrinted>2019-01-14T00:32:25Z</cp:lastPrinted>
  <dcterms:created xsi:type="dcterms:W3CDTF">2011-04-13T05:15:36Z</dcterms:created>
  <dcterms:modified xsi:type="dcterms:W3CDTF">2025-02-08T00:06:54Z</dcterms:modified>
</cp:coreProperties>
</file>